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7" r:id="rId2"/>
    <p:sldId id="258" r:id="rId3"/>
    <p:sldId id="259" r:id="rId4"/>
    <p:sldId id="260" r:id="rId5"/>
    <p:sldId id="295" r:id="rId6"/>
    <p:sldId id="267" r:id="rId7"/>
    <p:sldId id="268" r:id="rId8"/>
    <p:sldId id="262" r:id="rId9"/>
    <p:sldId id="293" r:id="rId10"/>
    <p:sldId id="292" r:id="rId11"/>
    <p:sldId id="286" r:id="rId12"/>
    <p:sldId id="294" r:id="rId13"/>
    <p:sldId id="287" r:id="rId14"/>
    <p:sldId id="290" r:id="rId15"/>
    <p:sldId id="288" r:id="rId16"/>
    <p:sldId id="289" r:id="rId17"/>
    <p:sldId id="269" r:id="rId18"/>
    <p:sldId id="282" r:id="rId19"/>
    <p:sldId id="263" r:id="rId20"/>
    <p:sldId id="309" r:id="rId21"/>
    <p:sldId id="283" r:id="rId22"/>
    <p:sldId id="307" r:id="rId23"/>
    <p:sldId id="306" r:id="rId24"/>
    <p:sldId id="298" r:id="rId25"/>
    <p:sldId id="305" r:id="rId26"/>
    <p:sldId id="308" r:id="rId27"/>
    <p:sldId id="296" r:id="rId28"/>
    <p:sldId id="291" r:id="rId29"/>
    <p:sldId id="284" r:id="rId30"/>
    <p:sldId id="310" r:id="rId31"/>
    <p:sldId id="311" r:id="rId32"/>
    <p:sldId id="264" r:id="rId33"/>
    <p:sldId id="280" r:id="rId34"/>
    <p:sldId id="315" r:id="rId35"/>
    <p:sldId id="297" r:id="rId36"/>
    <p:sldId id="299" r:id="rId37"/>
    <p:sldId id="300" r:id="rId38"/>
    <p:sldId id="301" r:id="rId39"/>
    <p:sldId id="265" r:id="rId40"/>
    <p:sldId id="313" r:id="rId41"/>
    <p:sldId id="312" r:id="rId42"/>
    <p:sldId id="314" r:id="rId43"/>
    <p:sldId id="266" r:id="rId44"/>
    <p:sldId id="318" r:id="rId45"/>
    <p:sldId id="316" r:id="rId46"/>
    <p:sldId id="319" r:id="rId47"/>
    <p:sldId id="317" r:id="rId48"/>
    <p:sldId id="270" r:id="rId49"/>
    <p:sldId id="320" r:id="rId50"/>
    <p:sldId id="275" r:id="rId51"/>
    <p:sldId id="276" r:id="rId52"/>
    <p:sldId id="321" r:id="rId53"/>
    <p:sldId id="322" r:id="rId54"/>
    <p:sldId id="277" r:id="rId55"/>
    <p:sldId id="302" r:id="rId56"/>
    <p:sldId id="303" r:id="rId57"/>
    <p:sldId id="271" r:id="rId58"/>
    <p:sldId id="272" r:id="rId59"/>
    <p:sldId id="304" r:id="rId60"/>
    <p:sldId id="273" r:id="rId6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793" autoAdjust="0"/>
  </p:normalViewPr>
  <p:slideViewPr>
    <p:cSldViewPr snapToGrid="0">
      <p:cViewPr varScale="1">
        <p:scale>
          <a:sx n="88" d="100"/>
          <a:sy n="88" d="100"/>
        </p:scale>
        <p:origin x="20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893EC1F-A1F6-4224-A456-BE92DD1DD925}" type="datetimeFigureOut">
              <a:rPr lang="en-US" smtClean="0"/>
              <a:t>2/2/23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17B11D3-F7C7-4E3C-81E9-E16C04E433A5}" type="slidenum">
              <a:rPr lang="en-US" smtClean="0"/>
              <a:t>‹#›</a:t>
            </a:fld>
            <a:endParaRPr lang="en-US"/>
          </a:p>
        </p:txBody>
      </p:sp>
    </p:spTree>
    <p:extLst>
      <p:ext uri="{BB962C8B-B14F-4D97-AF65-F5344CB8AC3E}">
        <p14:creationId xmlns:p14="http://schemas.microsoft.com/office/powerpoint/2010/main" val="880541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F888086-E955-4D9B-B05F-DF2170B5E875}" type="datetimeFigureOut">
              <a:rPr lang="en-US" smtClean="0"/>
              <a:t>2/2/23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E80B65D-EFCF-4D26-A55D-BA8C2755E98A}" type="slidenum">
              <a:rPr lang="en-US" smtClean="0"/>
              <a:t>‹#›</a:t>
            </a:fld>
            <a:endParaRPr lang="en-US"/>
          </a:p>
        </p:txBody>
      </p:sp>
    </p:spTree>
    <p:extLst>
      <p:ext uri="{BB962C8B-B14F-4D97-AF65-F5344CB8AC3E}">
        <p14:creationId xmlns:p14="http://schemas.microsoft.com/office/powerpoint/2010/main" val="61083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lecture is delivered in a series prepared on behalf of the Ministry of Health for Ukraine to support medical and humanitarian efforts triggered by the Russian Invasion.  </a:t>
            </a:r>
          </a:p>
          <a:p>
            <a:pPr defTabSz="931774">
              <a:defRPr/>
            </a:pPr>
            <a:r>
              <a:rPr lang="en-US" dirty="0"/>
              <a:t>This work is a collaborative effort with the Ukrainian Medical Association of North America (UMANA), </a:t>
            </a:r>
            <a:r>
              <a:rPr lang="en-US" dirty="0" err="1"/>
              <a:t>Razom</a:t>
            </a:r>
            <a:r>
              <a:rPr lang="en-US" dirty="0"/>
              <a:t> for Ukraine, and </a:t>
            </a:r>
            <a:r>
              <a:rPr lang="en-US" dirty="0" err="1"/>
              <a:t>MedGlobal</a:t>
            </a:r>
            <a:r>
              <a:rPr lang="en-US" dirty="0"/>
              <a:t>.</a:t>
            </a:r>
          </a:p>
          <a:p>
            <a:r>
              <a:rPr lang="en-US" dirty="0"/>
              <a:t>This work is encouraged for redistribution freely and widely with protections reserved under Creative Commons CC BY-NC-SA.</a:t>
            </a:r>
          </a:p>
          <a:p>
            <a:r>
              <a:rPr lang="en-US" dirty="0"/>
              <a:t>As such, you are encouraged to re-use, distribute, remix, adapt, and build upon the material in any medium or format, so long as it is for noncommercial purposes, and only so long as attribution is given to the creator, Riley Jones.  Furthermore, if you remix, adapt, or build upon the material, you must license the modified material under identical terms.</a:t>
            </a:r>
          </a:p>
          <a:p>
            <a:endParaRPr lang="en-US" dirty="0"/>
          </a:p>
          <a:p>
            <a:r>
              <a:rPr lang="en-US" dirty="0"/>
              <a:t>Basically, this presentation is put out here for free, should be shared and used as needed as long as its not for profit, and just give me a small nod of credit if you find it helpful.</a:t>
            </a:r>
          </a:p>
          <a:p>
            <a:endParaRPr lang="en-US" dirty="0"/>
          </a:p>
          <a:p>
            <a:pPr defTabSz="931774">
              <a:defRPr/>
            </a:pPr>
            <a:r>
              <a:rPr lang="en-US" dirty="0"/>
              <a:t>My name is Riley Jones and I am your presenter for this series on chemical weapons attacks with nerve agents. </a:t>
            </a:r>
          </a:p>
          <a:p>
            <a:pPr defTabSz="931774">
              <a:defRPr/>
            </a:pPr>
            <a:r>
              <a:rPr lang="en-US" dirty="0"/>
              <a:t>I have worked in various capacities in the humanitarian aid sector for the last decade or so and currently work with </a:t>
            </a:r>
            <a:r>
              <a:rPr lang="en-US" dirty="0" err="1"/>
              <a:t>MedGlobal</a:t>
            </a:r>
            <a:r>
              <a:rPr lang="en-US" dirty="0"/>
              <a:t> who has been tasked with this review of the medical management of nerve agent attacks.</a:t>
            </a:r>
          </a:p>
          <a:p>
            <a:pPr defTabSz="931774">
              <a:defRPr/>
            </a:pPr>
            <a:r>
              <a:rPr lang="en-US" dirty="0"/>
              <a:t>In the spirit of integrity- I have no financial or commercial disclosures to declare.</a:t>
            </a:r>
          </a:p>
          <a:p>
            <a:endParaRPr lang="en-US" dirty="0"/>
          </a:p>
          <a:p>
            <a:r>
              <a:rPr lang="en-US" dirty="0"/>
              <a:t>Now, on with the presentation.</a:t>
            </a:r>
          </a:p>
          <a:p>
            <a:endParaRPr lang="en-US" dirty="0"/>
          </a:p>
        </p:txBody>
      </p:sp>
      <p:sp>
        <p:nvSpPr>
          <p:cNvPr id="4" name="Slide Number Placeholder 3"/>
          <p:cNvSpPr>
            <a:spLocks noGrp="1"/>
          </p:cNvSpPr>
          <p:nvPr>
            <p:ph type="sldNum" sz="quarter" idx="5"/>
          </p:nvPr>
        </p:nvSpPr>
        <p:spPr/>
        <p:txBody>
          <a:bodyPr/>
          <a:lstStyle/>
          <a:p>
            <a:fld id="{EBE632A6-3958-4A41-B9C8-B831EED1D4A0}" type="slidenum">
              <a:rPr lang="en-US" smtClean="0"/>
              <a:t>1</a:t>
            </a:fld>
            <a:endParaRPr lang="en-US"/>
          </a:p>
        </p:txBody>
      </p:sp>
    </p:spTree>
    <p:extLst>
      <p:ext uri="{BB962C8B-B14F-4D97-AF65-F5344CB8AC3E}">
        <p14:creationId xmlns:p14="http://schemas.microsoft.com/office/powerpoint/2010/main" val="3726011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2005 Graniteville, South</a:t>
            </a:r>
            <a:r>
              <a:rPr lang="en-US" baseline="0" dirty="0"/>
              <a:t> Carolina, a large industrial event train collision damaged three railroad tankers carrying liquid chlorine</a:t>
            </a:r>
          </a:p>
          <a:p>
            <a:r>
              <a:rPr lang="en-US" baseline="0" dirty="0"/>
              <a:t>This released the entirety of 55,000Kg of chlorine gas into the area within 3 minutes.</a:t>
            </a:r>
          </a:p>
          <a:p>
            <a:r>
              <a:rPr lang="en-US" baseline="0" dirty="0"/>
              <a:t>Within 100 meters, there was an estimated 11,642 ppm Chlorine Gas at 60 minutes</a:t>
            </a:r>
          </a:p>
          <a:p>
            <a:r>
              <a:rPr lang="en-US" baseline="0" dirty="0"/>
              <a:t>At 500 meters, there was 837ppm at 30 minutes and 553 ppm at 60 minutes</a:t>
            </a:r>
          </a:p>
          <a:p>
            <a:r>
              <a:rPr lang="en-US" baseline="0" dirty="0"/>
              <a:t>At 1000 meters, there was 89ppm at 30 minutes and 51 ppm at 60 minutes</a:t>
            </a:r>
          </a:p>
          <a:p>
            <a:endParaRPr lang="en-US" baseline="0" dirty="0"/>
          </a:p>
          <a:p>
            <a:r>
              <a:rPr lang="en-US" baseline="0" dirty="0"/>
              <a:t>Stated another way, from the epicenter of the accident, the downwind distance to different concentrations is a such:</a:t>
            </a:r>
          </a:p>
          <a:p>
            <a:r>
              <a:rPr lang="en-US" baseline="0" dirty="0"/>
              <a:t>2,000 ppm was 0.45km at 30 minutes and 0.40km at 60 minutes</a:t>
            </a:r>
          </a:p>
          <a:p>
            <a:r>
              <a:rPr lang="en-US" baseline="0" dirty="0"/>
              <a:t>400 ppm was 0.69km at 30 minutes and 0.6km at 60 minutes</a:t>
            </a:r>
          </a:p>
          <a:p>
            <a:r>
              <a:rPr lang="en-US" baseline="0" dirty="0"/>
              <a:t>20 ppm was 2.6km at 30 minutes and also at 60 minutes</a:t>
            </a:r>
          </a:p>
        </p:txBody>
      </p:sp>
      <p:sp>
        <p:nvSpPr>
          <p:cNvPr id="4" name="Slide Number Placeholder 3"/>
          <p:cNvSpPr>
            <a:spLocks noGrp="1"/>
          </p:cNvSpPr>
          <p:nvPr>
            <p:ph type="sldNum" sz="quarter" idx="10"/>
          </p:nvPr>
        </p:nvSpPr>
        <p:spPr/>
        <p:txBody>
          <a:bodyPr/>
          <a:lstStyle/>
          <a:p>
            <a:fld id="{0E80B65D-EFCF-4D26-A55D-BA8C2755E98A}" type="slidenum">
              <a:rPr lang="en-US" smtClean="0"/>
              <a:t>14</a:t>
            </a:fld>
            <a:endParaRPr lang="en-US"/>
          </a:p>
        </p:txBody>
      </p:sp>
    </p:spTree>
    <p:extLst>
      <p:ext uri="{BB962C8B-B14F-4D97-AF65-F5344CB8AC3E}">
        <p14:creationId xmlns:p14="http://schemas.microsoft.com/office/powerpoint/2010/main" val="1112060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2005 Graniteville, South</a:t>
            </a:r>
            <a:r>
              <a:rPr lang="en-US" baseline="0" dirty="0"/>
              <a:t> Carolina, a large industrial event train collision damaged three railroad tankers carrying liquid chlorine</a:t>
            </a:r>
          </a:p>
          <a:p>
            <a:r>
              <a:rPr lang="en-US" baseline="0" dirty="0"/>
              <a:t>This released the entirety of 55,000Kg of chlorine gas into the area within 3 minutes.</a:t>
            </a:r>
          </a:p>
          <a:p>
            <a:r>
              <a:rPr lang="en-US" baseline="0" dirty="0"/>
              <a:t>Within 100 meters, there was an estimated 11,642 ppm Chlorine Gas at 60 minutes</a:t>
            </a:r>
          </a:p>
          <a:p>
            <a:endParaRPr lang="en-US" baseline="0" dirty="0"/>
          </a:p>
          <a:p>
            <a:r>
              <a:rPr lang="en-US" baseline="0" dirty="0"/>
              <a:t>Despite this, there were only 9 deaths on the scene, 529 patients presented for emergency services, 311 were seen by outpatient physicians, and 220 developed low grade symptoms for which they did not ultimately seek medical care.</a:t>
            </a:r>
          </a:p>
        </p:txBody>
      </p:sp>
      <p:sp>
        <p:nvSpPr>
          <p:cNvPr id="4" name="Slide Number Placeholder 3"/>
          <p:cNvSpPr>
            <a:spLocks noGrp="1"/>
          </p:cNvSpPr>
          <p:nvPr>
            <p:ph type="sldNum" sz="quarter" idx="10"/>
          </p:nvPr>
        </p:nvSpPr>
        <p:spPr/>
        <p:txBody>
          <a:bodyPr/>
          <a:lstStyle/>
          <a:p>
            <a:fld id="{0E80B65D-EFCF-4D26-A55D-BA8C2755E98A}" type="slidenum">
              <a:rPr lang="en-US" smtClean="0"/>
              <a:t>15</a:t>
            </a:fld>
            <a:endParaRPr lang="en-US"/>
          </a:p>
        </p:txBody>
      </p:sp>
    </p:spTree>
    <p:extLst>
      <p:ext uri="{BB962C8B-B14F-4D97-AF65-F5344CB8AC3E}">
        <p14:creationId xmlns:p14="http://schemas.microsoft.com/office/powerpoint/2010/main" val="334870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an industrial event looks like.</a:t>
            </a:r>
          </a:p>
          <a:p>
            <a:r>
              <a:rPr lang="en-US" dirty="0"/>
              <a:t>Note that the shipping</a:t>
            </a:r>
            <a:r>
              <a:rPr lang="en-US" baseline="0" dirty="0"/>
              <a:t> container is about 8.5 Feet tall and the plume falls just below this level.</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16</a:t>
            </a:fld>
            <a:endParaRPr lang="en-US"/>
          </a:p>
        </p:txBody>
      </p:sp>
    </p:spTree>
    <p:extLst>
      <p:ext uri="{BB962C8B-B14F-4D97-AF65-F5344CB8AC3E}">
        <p14:creationId xmlns:p14="http://schemas.microsoft.com/office/powerpoint/2010/main" val="1218696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a:t>
            </a:r>
            <a:r>
              <a:rPr lang="en-US" baseline="0" dirty="0"/>
              <a:t> roadside bombs placed during insurgent activities will be more similar to the sizes above</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17</a:t>
            </a:fld>
            <a:endParaRPr lang="en-US"/>
          </a:p>
        </p:txBody>
      </p:sp>
    </p:spTree>
    <p:extLst>
      <p:ext uri="{BB962C8B-B14F-4D97-AF65-F5344CB8AC3E}">
        <p14:creationId xmlns:p14="http://schemas.microsoft.com/office/powerpoint/2010/main" val="3255134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a roadside bomb looks like.  This</a:t>
            </a:r>
            <a:r>
              <a:rPr lang="en-US" baseline="0" dirty="0"/>
              <a:t> is an example of an ISIS roadside bomb in Iraq.  In the current context, chlorine munitions would potentially be a mix of medium sized gas canisters</a:t>
            </a:r>
            <a:endParaRPr lang="en-US" dirty="0"/>
          </a:p>
          <a:p>
            <a:endParaRPr lang="en-US" dirty="0"/>
          </a:p>
          <a:p>
            <a:r>
              <a:rPr lang="en-US" dirty="0"/>
              <a:t>Allow</a:t>
            </a:r>
            <a:r>
              <a:rPr lang="en-US" baseline="0" dirty="0"/>
              <a:t> video to run to a maximum of ~00:20 seconds.</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18</a:t>
            </a:fld>
            <a:endParaRPr lang="en-US"/>
          </a:p>
        </p:txBody>
      </p:sp>
    </p:spTree>
    <p:extLst>
      <p:ext uri="{BB962C8B-B14F-4D97-AF65-F5344CB8AC3E}">
        <p14:creationId xmlns:p14="http://schemas.microsoft.com/office/powerpoint/2010/main" val="683041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some background on the chemistry and industry involved in Chlorine Gas, lets turn to the clinical manifestations</a:t>
            </a:r>
            <a:r>
              <a:rPr lang="en-US" baseline="0" dirty="0"/>
              <a:t> of chlorine attack.</a:t>
            </a:r>
          </a:p>
          <a:p>
            <a:endParaRPr lang="en-US" baseline="0" dirty="0"/>
          </a:p>
          <a:p>
            <a:r>
              <a:rPr lang="en-US" baseline="0" dirty="0"/>
              <a:t>As mentioned, Chlorine gas hydrolyzes on mucous membranes to form </a:t>
            </a:r>
            <a:r>
              <a:rPr lang="en-US" baseline="0" dirty="0" err="1"/>
              <a:t>hypochlorous</a:t>
            </a:r>
            <a:r>
              <a:rPr lang="en-US" baseline="0" dirty="0"/>
              <a:t> and hydrochloric acid.</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19</a:t>
            </a:fld>
            <a:endParaRPr lang="en-US"/>
          </a:p>
        </p:txBody>
      </p:sp>
    </p:spTree>
    <p:extLst>
      <p:ext uri="{BB962C8B-B14F-4D97-AF65-F5344CB8AC3E}">
        <p14:creationId xmlns:p14="http://schemas.microsoft.com/office/powerpoint/2010/main" val="218028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some background on the chemistry and industry involved in Chlorine Gas, lets turn to the clinical manifestations</a:t>
            </a:r>
            <a:r>
              <a:rPr lang="en-US" baseline="0" dirty="0"/>
              <a:t> of chlorine attack.</a:t>
            </a:r>
          </a:p>
          <a:p>
            <a:endParaRPr lang="en-US" baseline="0" dirty="0"/>
          </a:p>
          <a:p>
            <a:r>
              <a:rPr lang="en-US" baseline="0" dirty="0"/>
              <a:t>As mentioned, Chlorine gas hydrolyzes on mucous membranes to form </a:t>
            </a:r>
            <a:r>
              <a:rPr lang="en-US" baseline="0" dirty="0" err="1"/>
              <a:t>hypochlorous</a:t>
            </a:r>
            <a:r>
              <a:rPr lang="en-US" baseline="0" dirty="0"/>
              <a:t> and hydrochloric acid.</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20</a:t>
            </a:fld>
            <a:endParaRPr lang="en-US"/>
          </a:p>
        </p:txBody>
      </p:sp>
    </p:spTree>
    <p:extLst>
      <p:ext uri="{BB962C8B-B14F-4D97-AF65-F5344CB8AC3E}">
        <p14:creationId xmlns:p14="http://schemas.microsoft.com/office/powerpoint/2010/main" val="3005716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Glottitis</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21</a:t>
            </a:fld>
            <a:endParaRPr lang="en-US"/>
          </a:p>
        </p:txBody>
      </p:sp>
    </p:spTree>
    <p:extLst>
      <p:ext uri="{BB962C8B-B14F-4D97-AF65-F5344CB8AC3E}">
        <p14:creationId xmlns:p14="http://schemas.microsoft.com/office/powerpoint/2010/main" val="44000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Mechanistically: this is essentially acid fume inhalation injury.</a:t>
            </a:r>
          </a:p>
          <a:p>
            <a:r>
              <a:rPr lang="en-US" dirty="0"/>
              <a:t>Effects</a:t>
            </a:r>
            <a:r>
              <a:rPr lang="en-US" baseline="0" dirty="0"/>
              <a:t> on the upper airways may present within a few minutes, such as sore throat, burning sensation in the oropharynx.</a:t>
            </a:r>
          </a:p>
          <a:p>
            <a:r>
              <a:rPr lang="en-US" baseline="0" dirty="0"/>
              <a:t>With a severe exposure, the upper airways may have progressive inflammation of the mucosa which appears within a few hours (~4 to 12 hours).</a:t>
            </a:r>
          </a:p>
        </p:txBody>
      </p:sp>
      <p:sp>
        <p:nvSpPr>
          <p:cNvPr id="4" name="Slide Number Placeholder 3"/>
          <p:cNvSpPr>
            <a:spLocks noGrp="1"/>
          </p:cNvSpPr>
          <p:nvPr>
            <p:ph type="sldNum" sz="quarter" idx="10"/>
          </p:nvPr>
        </p:nvSpPr>
        <p:spPr/>
        <p:txBody>
          <a:bodyPr/>
          <a:lstStyle/>
          <a:p>
            <a:fld id="{0E80B65D-EFCF-4D26-A55D-BA8C2755E98A}" type="slidenum">
              <a:rPr lang="en-US" smtClean="0"/>
              <a:t>22</a:t>
            </a:fld>
            <a:endParaRPr lang="en-US"/>
          </a:p>
        </p:txBody>
      </p:sp>
    </p:spTree>
    <p:extLst>
      <p:ext uri="{BB962C8B-B14F-4D97-AF65-F5344CB8AC3E}">
        <p14:creationId xmlns:p14="http://schemas.microsoft.com/office/powerpoint/2010/main" val="4280637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Airway Symptoms frequently present in a delayed fashion</a:t>
            </a:r>
          </a:p>
          <a:p>
            <a:endParaRPr lang="en-US" dirty="0"/>
          </a:p>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23</a:t>
            </a:fld>
            <a:endParaRPr lang="en-US"/>
          </a:p>
        </p:txBody>
      </p:sp>
    </p:spTree>
    <p:extLst>
      <p:ext uri="{BB962C8B-B14F-4D97-AF65-F5344CB8AC3E}">
        <p14:creationId xmlns:p14="http://schemas.microsoft.com/office/powerpoint/2010/main" val="340910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Chlorine gas was first</a:t>
            </a:r>
            <a:r>
              <a:rPr lang="en-US" baseline="0" dirty="0"/>
              <a:t> used as a weapon of war at the Second Battle of Ypres in Flanders, Belgium during the First World War on 22 April 1915.  This was after the Hague Conventions of 1899 and 1907 wherein chemical warfare was prohibited in the “Declaration concerning the Prohibition of the Use of Projectiles with the Sole Object to Spread Asphyxiating Poisonous Gases” which was ratified during the “Convention  respecting the Laws and Customs of  War on Land”.</a:t>
            </a:r>
          </a:p>
          <a:p>
            <a:endParaRPr lang="en-US" baseline="0" dirty="0"/>
          </a:p>
          <a:p>
            <a:r>
              <a:rPr lang="en-US" baseline="0" dirty="0"/>
              <a:t>In the first gas attack, German soldiers released 150 tons of chlorine gas down wind resulting in ~5,000 deaths by asphyxiation and delayed lung injury.  It gained in popularity and was used repeatedly, eventually being attributed to the deaths of 1.3 million victims by 1918.  An international prohibition by major state actors was put into effect by 1925 under the Geneva Protocol by the League of Nations.  However, chlorine gas attacks have returned to the battlefield with regularity, notably with the Assad Regime in Syria as well as ISIS insurgency areas in Iraq and Afghanistan.</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4</a:t>
            </a:fld>
            <a:endParaRPr lang="en-US"/>
          </a:p>
        </p:txBody>
      </p:sp>
    </p:spTree>
    <p:extLst>
      <p:ext uri="{BB962C8B-B14F-4D97-AF65-F5344CB8AC3E}">
        <p14:creationId xmlns:p14="http://schemas.microsoft.com/office/powerpoint/2010/main" val="4213768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Chlorine gas exposure</a:t>
            </a:r>
            <a:r>
              <a:rPr lang="en-US" baseline="0" dirty="0"/>
              <a:t> has been found to cause delayed changes at the cellular level, with a delayed onset of reduced pulmonary surfactant production at the level of the alveoli that is not seen until 24 hours after the acute exposure.  This reduced surfactant coincides with steadily decreasing pulmonary compliance and increased need for PEEP.  This was shown most elegantly in a murine model, as it would be problematic to recruit subjects for a human study such as this, but the results are consistent with clinical findings and reinforce the recommendations for observation for acute lung injury for at least 24 hours after the exposure.</a:t>
            </a:r>
            <a:endParaRPr lang="en-US" dirty="0"/>
          </a:p>
          <a:p>
            <a:r>
              <a:rPr lang="en-US" dirty="0"/>
              <a:t>Pulmonary </a:t>
            </a:r>
            <a:r>
              <a:rPr lang="en-US" dirty="0" err="1"/>
              <a:t>Fxn</a:t>
            </a:r>
            <a:r>
              <a:rPr lang="en-US" dirty="0"/>
              <a:t> usually returns</a:t>
            </a:r>
            <a:r>
              <a:rPr lang="en-US" baseline="0" dirty="0"/>
              <a:t> to normal in 7-14 days</a:t>
            </a:r>
          </a:p>
          <a:p>
            <a:r>
              <a:rPr lang="en-US" baseline="0" dirty="0" err="1"/>
              <a:t>Howerver</a:t>
            </a:r>
            <a:r>
              <a:rPr lang="en-US" baseline="0" dirty="0"/>
              <a:t> it is not uncommon for </a:t>
            </a:r>
            <a:r>
              <a:rPr lang="en-US" baseline="0" dirty="0" err="1"/>
              <a:t>symtpoms</a:t>
            </a:r>
            <a:r>
              <a:rPr lang="en-US" baseline="0" dirty="0"/>
              <a:t> such as couth and dyspnea may persist for months up to 10 months in many cases [Mackie, PMID: 25225966]</a:t>
            </a:r>
            <a:endParaRPr lang="en-US" dirty="0"/>
          </a:p>
          <a:p>
            <a:r>
              <a:rPr lang="en-US" dirty="0"/>
              <a:t>RADS</a:t>
            </a:r>
            <a:r>
              <a:rPr lang="en-US" baseline="0" dirty="0"/>
              <a:t> Syndrome (next slides)</a:t>
            </a:r>
          </a:p>
          <a:p>
            <a:endParaRPr lang="en-US" baseline="0" dirty="0"/>
          </a:p>
          <a:p>
            <a:r>
              <a:rPr lang="en-US" baseline="0" dirty="0"/>
              <a:t>ARDS</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24</a:t>
            </a:fld>
            <a:endParaRPr lang="en-US"/>
          </a:p>
        </p:txBody>
      </p:sp>
    </p:spTree>
    <p:extLst>
      <p:ext uri="{BB962C8B-B14F-4D97-AF65-F5344CB8AC3E}">
        <p14:creationId xmlns:p14="http://schemas.microsoft.com/office/powerpoint/2010/main" val="3113869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Chlorine gas exposure</a:t>
            </a:r>
            <a:r>
              <a:rPr lang="en-US" baseline="0" dirty="0"/>
              <a:t> has been found to cause delayed changes at the cellular level, with a delayed onset of reduced pulmonary surfactant production at the level of the alveoli that is not seen until 24 hours after the acute exposure.  This reduced surfactant coincides with steadily decreasing pulmonary compliance and increased need for PEEP.  This was shown most elegantly in a murine model, as it would be problematic to recruit subjects for a human study such as this, but the results are consistent with clinical findings and reinforce the recommendations for observation for acute lung injury for at least 24 hours after the exposure.</a:t>
            </a:r>
            <a:endParaRPr lang="en-US" dirty="0"/>
          </a:p>
          <a:p>
            <a:r>
              <a:rPr lang="en-US" dirty="0"/>
              <a:t>Pulmonary </a:t>
            </a:r>
            <a:r>
              <a:rPr lang="en-US" dirty="0" err="1"/>
              <a:t>Fxn</a:t>
            </a:r>
            <a:r>
              <a:rPr lang="en-US" dirty="0"/>
              <a:t> usually returns</a:t>
            </a:r>
            <a:r>
              <a:rPr lang="en-US" baseline="0" dirty="0"/>
              <a:t> to normal in 7-14 days</a:t>
            </a:r>
          </a:p>
          <a:p>
            <a:r>
              <a:rPr lang="en-US" baseline="0" dirty="0" err="1"/>
              <a:t>Howerver</a:t>
            </a:r>
            <a:r>
              <a:rPr lang="en-US" baseline="0" dirty="0"/>
              <a:t> it is not uncommon for </a:t>
            </a:r>
            <a:r>
              <a:rPr lang="en-US" baseline="0" dirty="0" err="1"/>
              <a:t>symtpoms</a:t>
            </a:r>
            <a:r>
              <a:rPr lang="en-US" baseline="0" dirty="0"/>
              <a:t> such as couth and dyspnea may persist for months up to 10 months in many cases [Mackie, PMID: 25225966]</a:t>
            </a:r>
            <a:endParaRPr lang="en-US" dirty="0"/>
          </a:p>
          <a:p>
            <a:r>
              <a:rPr lang="en-US" dirty="0"/>
              <a:t>RADS</a:t>
            </a:r>
            <a:r>
              <a:rPr lang="en-US" baseline="0" dirty="0"/>
              <a:t> Syndrome (next slides)</a:t>
            </a:r>
          </a:p>
          <a:p>
            <a:endParaRPr lang="en-US" baseline="0" dirty="0"/>
          </a:p>
          <a:p>
            <a:r>
              <a:rPr lang="en-US" baseline="0" dirty="0"/>
              <a:t>ARDS</a:t>
            </a:r>
          </a:p>
          <a:p>
            <a:endParaRPr lang="en-US" baseline="0" dirty="0"/>
          </a:p>
          <a:p>
            <a:r>
              <a:rPr lang="lt-LT" dirty="0"/>
              <a:t>Buroviene, Vytaute &amp; Radikė, Monika &amp; Zaveckiene, Jurgita. (2018). Hold your breath! Inhalational lung disease - imaging findings. </a:t>
            </a:r>
            <a:r>
              <a:rPr lang="en-US" dirty="0"/>
              <a:t> ESTI</a:t>
            </a:r>
            <a:r>
              <a:rPr lang="en-US" baseline="0" dirty="0"/>
              <a:t> ESCR Congress 2018.</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25</a:t>
            </a:fld>
            <a:endParaRPr lang="en-US"/>
          </a:p>
        </p:txBody>
      </p:sp>
    </p:spTree>
    <p:extLst>
      <p:ext uri="{BB962C8B-B14F-4D97-AF65-F5344CB8AC3E}">
        <p14:creationId xmlns:p14="http://schemas.microsoft.com/office/powerpoint/2010/main" val="1036763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Airway Symptoms frequently present in a delayed fashion</a:t>
            </a:r>
          </a:p>
          <a:p>
            <a:endParaRPr lang="en-US" dirty="0"/>
          </a:p>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26</a:t>
            </a:fld>
            <a:endParaRPr lang="en-US"/>
          </a:p>
        </p:txBody>
      </p:sp>
    </p:spTree>
    <p:extLst>
      <p:ext uri="{BB962C8B-B14F-4D97-AF65-F5344CB8AC3E}">
        <p14:creationId xmlns:p14="http://schemas.microsoft.com/office/powerpoint/2010/main" val="3777065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Retrosternal chest pain</a:t>
            </a:r>
          </a:p>
          <a:p>
            <a:r>
              <a:rPr lang="en-US" dirty="0"/>
              <a:t>Tachycardia</a:t>
            </a:r>
          </a:p>
          <a:p>
            <a:r>
              <a:rPr lang="en-US" dirty="0"/>
              <a:t>Hypertension</a:t>
            </a:r>
            <a:r>
              <a:rPr lang="en-US" baseline="0" dirty="0"/>
              <a:t> (initially)</a:t>
            </a:r>
          </a:p>
          <a:p>
            <a:r>
              <a:rPr lang="en-US" baseline="0" dirty="0"/>
              <a:t>Hypotension and distributive (</a:t>
            </a:r>
            <a:r>
              <a:rPr lang="en-US" baseline="0" dirty="0" err="1"/>
              <a:t>vasoplegic</a:t>
            </a:r>
            <a:r>
              <a:rPr lang="en-US" baseline="0" dirty="0"/>
              <a:t>) shock 2/2 lack of oxygen</a:t>
            </a:r>
          </a:p>
          <a:p>
            <a:endParaRPr lang="en-US" baseline="0" dirty="0"/>
          </a:p>
          <a:p>
            <a:r>
              <a:rPr lang="en-US" baseline="0" dirty="0"/>
              <a:t>Cardiogenic vs non-cardiogenic pulmonary edema: even though cardiomegaly is seen in chlorine exposures, the prevailing evidence for etiology of pulmonary edema is Non-Cardiac in nature.</a:t>
            </a:r>
          </a:p>
          <a:p>
            <a:endParaRPr lang="en-US" baseline="0" dirty="0"/>
          </a:p>
          <a:p>
            <a:r>
              <a:rPr lang="en-US" baseline="0" dirty="0"/>
              <a:t>Sinus Tachycardia- page 4, www.atsdr.cdc.gov.mhmi/mmg172.pdf</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27</a:t>
            </a:fld>
            <a:endParaRPr lang="en-US"/>
          </a:p>
        </p:txBody>
      </p:sp>
    </p:spTree>
    <p:extLst>
      <p:ext uri="{BB962C8B-B14F-4D97-AF65-F5344CB8AC3E}">
        <p14:creationId xmlns:p14="http://schemas.microsoft.com/office/powerpoint/2010/main" val="2478461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 discomfort,</a:t>
            </a:r>
            <a:r>
              <a:rPr lang="en-US" baseline="0" dirty="0"/>
              <a:t> r</a:t>
            </a:r>
            <a:r>
              <a:rPr lang="en-US" dirty="0"/>
              <a:t>edness, conjunctivitis, tearing </a:t>
            </a:r>
            <a:r>
              <a:rPr lang="en-US" dirty="0">
                <a:sym typeface="Wingdings" panose="05000000000000000000" pitchFamily="2" charset="2"/>
              </a:rPr>
              <a:t> </a:t>
            </a:r>
            <a:r>
              <a:rPr lang="en-US" dirty="0"/>
              <a:t>Involuntary spasmodic</a:t>
            </a:r>
            <a:r>
              <a:rPr lang="en-US" baseline="0" dirty="0"/>
              <a:t> blinking </a:t>
            </a:r>
            <a:r>
              <a:rPr lang="en-US" baseline="0" dirty="0">
                <a:sym typeface="Wingdings" panose="05000000000000000000" pitchFamily="2" charset="2"/>
              </a:rPr>
              <a:t> </a:t>
            </a:r>
            <a:r>
              <a:rPr lang="en-US" dirty="0"/>
              <a:t>Ocular and Corneal chemical burns may occur, but usually not until higher concentrations.</a:t>
            </a:r>
          </a:p>
          <a:p>
            <a:endParaRPr lang="en-US" dirty="0"/>
          </a:p>
          <a:p>
            <a:r>
              <a:rPr lang="en-US" dirty="0"/>
              <a:t>Conjunctivitis is a common feature in ~12%</a:t>
            </a:r>
            <a:r>
              <a:rPr lang="en-US" baseline="0" dirty="0"/>
              <a:t> of patients, who will not go on to develop corneal ulcerations</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28</a:t>
            </a:fld>
            <a:endParaRPr lang="en-US"/>
          </a:p>
        </p:txBody>
      </p:sp>
    </p:spTree>
    <p:extLst>
      <p:ext uri="{BB962C8B-B14F-4D97-AF65-F5344CB8AC3E}">
        <p14:creationId xmlns:p14="http://schemas.microsoft.com/office/powerpoint/2010/main" val="3466202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Rarely,</a:t>
            </a:r>
            <a:r>
              <a:rPr lang="en-US" baseline="0" dirty="0"/>
              <a:t> excessive chlorine gas exposure may cause </a:t>
            </a:r>
            <a:r>
              <a:rPr lang="en-US" baseline="0" dirty="0" err="1"/>
              <a:t>hyperchloremia</a:t>
            </a:r>
            <a:r>
              <a:rPr lang="en-US" baseline="0" dirty="0"/>
              <a:t> of the blood.  This is rare, but may be indicative of large exposures.  </a:t>
            </a:r>
            <a:r>
              <a:rPr lang="en-US" baseline="0" dirty="0" err="1"/>
              <a:t>Hyperchloremia</a:t>
            </a:r>
            <a:r>
              <a:rPr lang="en-US" baseline="0" dirty="0"/>
              <a:t> should be managed with standard metabolic acidosis protocols if serum bicarbonate is decreased, such as with sodium bicarbonate supplementation.</a:t>
            </a:r>
          </a:p>
          <a:p>
            <a:endParaRPr lang="en-US" baseline="0" dirty="0"/>
          </a:p>
          <a:p>
            <a:r>
              <a:rPr lang="en-US" baseline="0" dirty="0"/>
              <a:t>Skin- moisture on skin can lead to chemical burns, inflammation, and blistering from chlorine hydrolysis on exposed skin.</a:t>
            </a:r>
          </a:p>
          <a:p>
            <a:endParaRPr lang="en-US" baseline="0" dirty="0"/>
          </a:p>
          <a:p>
            <a:endParaRPr lang="en-US" baseline="0" dirty="0"/>
          </a:p>
          <a:p>
            <a:r>
              <a:rPr lang="en-US" baseline="0" dirty="0"/>
              <a:t>Nerves- high doses possible to have significant neurotoxicity with symptoms such as ataxia, tremors, convulsions.</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29</a:t>
            </a:fld>
            <a:endParaRPr lang="en-US"/>
          </a:p>
        </p:txBody>
      </p:sp>
    </p:spTree>
    <p:extLst>
      <p:ext uri="{BB962C8B-B14F-4D97-AF65-F5344CB8AC3E}">
        <p14:creationId xmlns:p14="http://schemas.microsoft.com/office/powerpoint/2010/main" val="2628784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Rarely,</a:t>
            </a:r>
            <a:r>
              <a:rPr lang="en-US" baseline="0" dirty="0"/>
              <a:t> excessive chlorine gas exposure may cause </a:t>
            </a:r>
            <a:r>
              <a:rPr lang="en-US" baseline="0" dirty="0" err="1"/>
              <a:t>hyperchloremia</a:t>
            </a:r>
            <a:r>
              <a:rPr lang="en-US" baseline="0" dirty="0"/>
              <a:t> of the blood.  This is rare, but may be indicative of large exposures.  </a:t>
            </a:r>
            <a:r>
              <a:rPr lang="en-US" baseline="0" dirty="0" err="1"/>
              <a:t>Hyperchloremia</a:t>
            </a:r>
            <a:r>
              <a:rPr lang="en-US" baseline="0" dirty="0"/>
              <a:t> should be managed with standard metabolic acidosis protocols if serum bicarbonate is decreased, such as with sodium bicarbonate supplementation.</a:t>
            </a:r>
          </a:p>
          <a:p>
            <a:endParaRPr lang="en-US" baseline="0" dirty="0"/>
          </a:p>
          <a:p>
            <a:r>
              <a:rPr lang="en-US" baseline="0" dirty="0"/>
              <a:t>Skin- moisture on skin can lead to chemical burns, inflammation, and blistering from chlorine hydrolysis on exposed skin.</a:t>
            </a:r>
          </a:p>
          <a:p>
            <a:endParaRPr lang="en-US" baseline="0" dirty="0"/>
          </a:p>
          <a:p>
            <a:endParaRPr lang="en-US" baseline="0" dirty="0"/>
          </a:p>
          <a:p>
            <a:r>
              <a:rPr lang="en-US" baseline="0" dirty="0"/>
              <a:t>Nerves- high doses possible to have significant neurotoxicity with symptoms such as ataxia, tremors, convulsions.</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30</a:t>
            </a:fld>
            <a:endParaRPr lang="en-US"/>
          </a:p>
        </p:txBody>
      </p:sp>
    </p:spTree>
    <p:extLst>
      <p:ext uri="{BB962C8B-B14F-4D97-AF65-F5344CB8AC3E}">
        <p14:creationId xmlns:p14="http://schemas.microsoft.com/office/powerpoint/2010/main" val="1535907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Sevoflourane</a:t>
            </a:r>
            <a:r>
              <a:rPr lang="en-US" dirty="0"/>
              <a:t>?</a:t>
            </a:r>
          </a:p>
          <a:p>
            <a:pPr lvl="1"/>
            <a:r>
              <a:rPr lang="en-US" dirty="0"/>
              <a:t>Aid with bronchospasm, but very limited evidence from a few case reports</a:t>
            </a:r>
          </a:p>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32</a:t>
            </a:fld>
            <a:endParaRPr lang="en-US"/>
          </a:p>
        </p:txBody>
      </p:sp>
    </p:spTree>
    <p:extLst>
      <p:ext uri="{BB962C8B-B14F-4D97-AF65-F5344CB8AC3E}">
        <p14:creationId xmlns:p14="http://schemas.microsoft.com/office/powerpoint/2010/main" val="2381604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important to have an idea of the expected length of hospitalization for system planning and triage.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general, patients with moderate symptoms should be monitored for 24 hours, due to delayed presentation of lower lung injury</a:t>
            </a:r>
          </a:p>
          <a:p>
            <a:endParaRPr lang="en-US" baseline="0" dirty="0"/>
          </a:p>
          <a:p>
            <a:r>
              <a:rPr lang="en-US" baseline="0" dirty="0"/>
              <a:t>Data obtained from the Graniteville, SC event was notable for the following themes:</a:t>
            </a:r>
          </a:p>
          <a:p>
            <a:pPr marL="628650" lvl="1" indent="-171450">
              <a:buFont typeface="Arial" panose="020B0604020202020204" pitchFamily="34" charset="0"/>
              <a:buChar char="•"/>
            </a:pPr>
            <a:r>
              <a:rPr lang="en-US" baseline="0" dirty="0"/>
              <a:t>Overall median LOS – 4 days (this includes all hospitalizations, including ICU patients)</a:t>
            </a:r>
          </a:p>
          <a:p>
            <a:pPr marL="628650" lvl="1" indent="-171450">
              <a:buFont typeface="Arial" panose="020B0604020202020204" pitchFamily="34" charset="0"/>
              <a:buChar char="•"/>
            </a:pPr>
            <a:r>
              <a:rPr lang="en-US" baseline="0" dirty="0"/>
              <a:t>Average ICU LOS with Severe Symptoms but not requiring ventilator – 3 days</a:t>
            </a:r>
          </a:p>
          <a:p>
            <a:pPr marL="628650" lvl="1" indent="-171450">
              <a:buFont typeface="Arial" panose="020B0604020202020204" pitchFamily="34" charset="0"/>
              <a:buChar char="•"/>
            </a:pPr>
            <a:r>
              <a:rPr lang="en-US" baseline="0" dirty="0"/>
              <a:t>Average ICU Ventilator days, if needed – 6 days from the time of intubation</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33</a:t>
            </a:fld>
            <a:endParaRPr lang="en-US"/>
          </a:p>
        </p:txBody>
      </p:sp>
    </p:spTree>
    <p:extLst>
      <p:ext uri="{BB962C8B-B14F-4D97-AF65-F5344CB8AC3E}">
        <p14:creationId xmlns:p14="http://schemas.microsoft.com/office/powerpoint/2010/main" val="318272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important to have an idea of the expected length of hospitalization for system planning and triage.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general, patients with moderate symptoms should be monitored for 24 hours, due to delayed presentation of lower lung injury</a:t>
            </a:r>
          </a:p>
          <a:p>
            <a:endParaRPr lang="en-US" baseline="0" dirty="0"/>
          </a:p>
          <a:p>
            <a:r>
              <a:rPr lang="en-US" baseline="0" dirty="0"/>
              <a:t>Data obtained from the Graniteville, SC event was notable for the following themes:</a:t>
            </a:r>
          </a:p>
          <a:p>
            <a:pPr marL="628650" lvl="1" indent="-171450">
              <a:buFont typeface="Arial" panose="020B0604020202020204" pitchFamily="34" charset="0"/>
              <a:buChar char="•"/>
            </a:pPr>
            <a:r>
              <a:rPr lang="en-US" baseline="0" dirty="0"/>
              <a:t>Overall median LOS – 4 days (this includes all hospitalizations, including ICU patients)</a:t>
            </a:r>
          </a:p>
          <a:p>
            <a:pPr marL="628650" lvl="1" indent="-171450">
              <a:buFont typeface="Arial" panose="020B0604020202020204" pitchFamily="34" charset="0"/>
              <a:buChar char="•"/>
            </a:pPr>
            <a:r>
              <a:rPr lang="en-US" baseline="0" dirty="0"/>
              <a:t>Average ICU LOS with Severe Symptoms but not requiring ventilator – 3 days</a:t>
            </a:r>
          </a:p>
          <a:p>
            <a:pPr marL="628650" lvl="1" indent="-171450">
              <a:buFont typeface="Arial" panose="020B0604020202020204" pitchFamily="34" charset="0"/>
              <a:buChar char="•"/>
            </a:pPr>
            <a:r>
              <a:rPr lang="en-US" baseline="0" dirty="0"/>
              <a:t>Average ICU Ventilator days, if needed – 6 days from the time of intubation</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34</a:t>
            </a:fld>
            <a:endParaRPr lang="en-US"/>
          </a:p>
        </p:txBody>
      </p:sp>
    </p:spTree>
    <p:extLst>
      <p:ext uri="{BB962C8B-B14F-4D97-AF65-F5344CB8AC3E}">
        <p14:creationId xmlns:p14="http://schemas.microsoft.com/office/powerpoint/2010/main" val="1890913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Sams</a:t>
            </a:r>
            <a:r>
              <a:rPr lang="en-US" dirty="0"/>
              <a:t> 2016.</a:t>
            </a:r>
          </a:p>
        </p:txBody>
      </p:sp>
      <p:sp>
        <p:nvSpPr>
          <p:cNvPr id="4" name="Slide Number Placeholder 3"/>
          <p:cNvSpPr>
            <a:spLocks noGrp="1"/>
          </p:cNvSpPr>
          <p:nvPr>
            <p:ph type="sldNum" sz="quarter" idx="10"/>
          </p:nvPr>
        </p:nvSpPr>
        <p:spPr/>
        <p:txBody>
          <a:bodyPr/>
          <a:lstStyle/>
          <a:p>
            <a:fld id="{EBE632A6-3958-4A41-B9C8-B831EED1D4A0}" type="slidenum">
              <a:rPr lang="en-US" smtClean="0"/>
              <a:t>6</a:t>
            </a:fld>
            <a:endParaRPr lang="en-US"/>
          </a:p>
        </p:txBody>
      </p:sp>
    </p:spTree>
    <p:extLst>
      <p:ext uri="{BB962C8B-B14F-4D97-AF65-F5344CB8AC3E}">
        <p14:creationId xmlns:p14="http://schemas.microsoft.com/office/powerpoint/2010/main" val="1327199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There are many questions about the long term effects that arise from Chlorine exposure: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dirty="0"/>
              <a:t>Known long term effects: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PTSD and Panic Attacks are common in up to 40% of victims- though this data is based off of industrial accident data from Graniteville, SC train wreck. PMID- 22072223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Chronic Dyspnea and Bronchitis may persist for many months, in many cases 8-10 months, and in rare cases permanently (10% at ten years follow-up in WW1 soldiers)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In some cases, patients will develop emphysematous changes to the lung architecture, but this is rare and historically associated with severe exposures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dirty="0"/>
              <a:t>Some of the long term effects that we know are NOT associated with chlorine exposure: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No known association with cancers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No association with reduced fertility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No</a:t>
            </a:r>
            <a:r>
              <a:rPr lang="en-US" baseline="0" dirty="0"/>
              <a:t> known teratogenic effects</a:t>
            </a:r>
          </a:p>
          <a:p>
            <a:endParaRPr lang="en-US" baseline="0" dirty="0"/>
          </a:p>
        </p:txBody>
      </p:sp>
      <p:sp>
        <p:nvSpPr>
          <p:cNvPr id="4" name="Slide Number Placeholder 3"/>
          <p:cNvSpPr>
            <a:spLocks noGrp="1"/>
          </p:cNvSpPr>
          <p:nvPr>
            <p:ph type="sldNum" sz="quarter" idx="10"/>
          </p:nvPr>
        </p:nvSpPr>
        <p:spPr/>
        <p:txBody>
          <a:bodyPr/>
          <a:lstStyle/>
          <a:p>
            <a:fld id="{0E80B65D-EFCF-4D26-A55D-BA8C2755E98A}" type="slidenum">
              <a:rPr lang="en-US" smtClean="0"/>
              <a:t>35</a:t>
            </a:fld>
            <a:endParaRPr lang="en-US"/>
          </a:p>
        </p:txBody>
      </p:sp>
    </p:spTree>
    <p:extLst>
      <p:ext uri="{BB962C8B-B14F-4D97-AF65-F5344CB8AC3E}">
        <p14:creationId xmlns:p14="http://schemas.microsoft.com/office/powerpoint/2010/main" val="3576198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Reactive Airway Dysfunction Syndrome</a:t>
            </a:r>
            <a:r>
              <a:rPr lang="en-US" baseline="0" dirty="0"/>
              <a:t> (RADS)- Asthma-like reaction due to chemical irritation.</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36</a:t>
            </a:fld>
            <a:endParaRPr lang="en-US"/>
          </a:p>
        </p:txBody>
      </p:sp>
    </p:spTree>
    <p:extLst>
      <p:ext uri="{BB962C8B-B14F-4D97-AF65-F5344CB8AC3E}">
        <p14:creationId xmlns:p14="http://schemas.microsoft.com/office/powerpoint/2010/main" val="3730921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Reactive Airway Dysfunction Syndrome</a:t>
            </a:r>
            <a:r>
              <a:rPr lang="en-US" baseline="0" dirty="0"/>
              <a:t> (RADS)- Asthma-like reaction due to chemical irritation.</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37</a:t>
            </a:fld>
            <a:endParaRPr lang="en-US"/>
          </a:p>
        </p:txBody>
      </p:sp>
    </p:spTree>
    <p:extLst>
      <p:ext uri="{BB962C8B-B14F-4D97-AF65-F5344CB8AC3E}">
        <p14:creationId xmlns:p14="http://schemas.microsoft.com/office/powerpoint/2010/main" val="3057385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Reactive Airway Dysfunction Syndrome</a:t>
            </a:r>
            <a:r>
              <a:rPr lang="en-US" baseline="0" dirty="0"/>
              <a:t> (RADS)- Asthma-like reaction due to chemical irritation.</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38</a:t>
            </a:fld>
            <a:endParaRPr lang="en-US"/>
          </a:p>
        </p:txBody>
      </p:sp>
    </p:spTree>
    <p:extLst>
      <p:ext uri="{BB962C8B-B14F-4D97-AF65-F5344CB8AC3E}">
        <p14:creationId xmlns:p14="http://schemas.microsoft.com/office/powerpoint/2010/main" val="343439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39</a:t>
            </a:fld>
            <a:endParaRPr lang="en-US"/>
          </a:p>
        </p:txBody>
      </p:sp>
    </p:spTree>
    <p:extLst>
      <p:ext uri="{BB962C8B-B14F-4D97-AF65-F5344CB8AC3E}">
        <p14:creationId xmlns:p14="http://schemas.microsoft.com/office/powerpoint/2010/main" val="1801043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obtained from the Jack Rabbit Trials conducted in 2015-2016 by the US Department of Homeland Security and Chemical Security Analysis Center.</a:t>
            </a:r>
          </a:p>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43</a:t>
            </a:fld>
            <a:endParaRPr lang="en-US"/>
          </a:p>
        </p:txBody>
      </p:sp>
    </p:spTree>
    <p:extLst>
      <p:ext uri="{BB962C8B-B14F-4D97-AF65-F5344CB8AC3E}">
        <p14:creationId xmlns:p14="http://schemas.microsoft.com/office/powerpoint/2010/main" val="396340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obtained from the Jack Rabbit Trials conducted in 2015-2016 by the US Department of Homeland Security and Chemical Security Analysis Center.</a:t>
            </a:r>
          </a:p>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44</a:t>
            </a:fld>
            <a:endParaRPr lang="en-US"/>
          </a:p>
        </p:txBody>
      </p:sp>
    </p:spTree>
    <p:extLst>
      <p:ext uri="{BB962C8B-B14F-4D97-AF65-F5344CB8AC3E}">
        <p14:creationId xmlns:p14="http://schemas.microsoft.com/office/powerpoint/2010/main" val="2677142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obtained from the Jack Rabbit Trials conducted in 2015-2016 by the US Department of Homeland Security and Chemical Security Analysis Center.</a:t>
            </a:r>
          </a:p>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45</a:t>
            </a:fld>
            <a:endParaRPr lang="en-US"/>
          </a:p>
        </p:txBody>
      </p:sp>
    </p:spTree>
    <p:extLst>
      <p:ext uri="{BB962C8B-B14F-4D97-AF65-F5344CB8AC3E}">
        <p14:creationId xmlns:p14="http://schemas.microsoft.com/office/powerpoint/2010/main" val="2598028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obtained from the Jack Rabbit Trials conducted in 2015-2016 by the US Department of Homeland Security and Chemical Security Analysis Center.</a:t>
            </a:r>
          </a:p>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46</a:t>
            </a:fld>
            <a:endParaRPr lang="en-US"/>
          </a:p>
        </p:txBody>
      </p:sp>
    </p:spTree>
    <p:extLst>
      <p:ext uri="{BB962C8B-B14F-4D97-AF65-F5344CB8AC3E}">
        <p14:creationId xmlns:p14="http://schemas.microsoft.com/office/powerpoint/2010/main" val="3166307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t>
            </a:r>
            <a:r>
              <a:rPr lang="en-US" baseline="0" dirty="0"/>
              <a:t> obtained from the Jack Rabbit Trials conducted in 2015-2016 by the US Department of Homeland Security and Chemical Security Analysis Center.</a:t>
            </a:r>
          </a:p>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47</a:t>
            </a:fld>
            <a:endParaRPr lang="en-US"/>
          </a:p>
        </p:txBody>
      </p:sp>
    </p:spTree>
    <p:extLst>
      <p:ext uri="{BB962C8B-B14F-4D97-AF65-F5344CB8AC3E}">
        <p14:creationId xmlns:p14="http://schemas.microsoft.com/office/powerpoint/2010/main" val="185944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Sams</a:t>
            </a:r>
            <a:r>
              <a:rPr lang="en-US" dirty="0"/>
              <a:t> 2016.</a:t>
            </a:r>
          </a:p>
        </p:txBody>
      </p:sp>
      <p:sp>
        <p:nvSpPr>
          <p:cNvPr id="4" name="Slide Number Placeholder 3"/>
          <p:cNvSpPr>
            <a:spLocks noGrp="1"/>
          </p:cNvSpPr>
          <p:nvPr>
            <p:ph type="sldNum" sz="quarter" idx="10"/>
          </p:nvPr>
        </p:nvSpPr>
        <p:spPr/>
        <p:txBody>
          <a:bodyPr/>
          <a:lstStyle/>
          <a:p>
            <a:fld id="{EBE632A6-3958-4A41-B9C8-B831EED1D4A0}" type="slidenum">
              <a:rPr lang="en-US" smtClean="0"/>
              <a:t>7</a:t>
            </a:fld>
            <a:endParaRPr lang="en-US"/>
          </a:p>
        </p:txBody>
      </p:sp>
    </p:spTree>
    <p:extLst>
      <p:ext uri="{BB962C8B-B14F-4D97-AF65-F5344CB8AC3E}">
        <p14:creationId xmlns:p14="http://schemas.microsoft.com/office/powerpoint/2010/main" val="3566294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forget, children are at increased risk not</a:t>
            </a:r>
            <a:r>
              <a:rPr lang="en-US" baseline="0" dirty="0"/>
              <a:t> only due to their short stature, but also due to increased </a:t>
            </a:r>
            <a:r>
              <a:rPr lang="en-US" baseline="0" dirty="0" err="1"/>
              <a:t>pulmonary:body</a:t>
            </a:r>
            <a:r>
              <a:rPr lang="en-US" baseline="0" dirty="0"/>
              <a:t> mass ratio as well as relatively higher minute ventilation rate than adults.</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48</a:t>
            </a:fld>
            <a:endParaRPr lang="en-US"/>
          </a:p>
        </p:txBody>
      </p:sp>
    </p:spTree>
    <p:extLst>
      <p:ext uri="{BB962C8B-B14F-4D97-AF65-F5344CB8AC3E}">
        <p14:creationId xmlns:p14="http://schemas.microsoft.com/office/powerpoint/2010/main" val="1224443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forget, children are at increased risk not</a:t>
            </a:r>
            <a:r>
              <a:rPr lang="en-US" baseline="0" dirty="0"/>
              <a:t> only due to their short stature, but also due to increased pulmonary: body mass ratio as well as relatively higher minute ventilation rate than adults.</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49</a:t>
            </a:fld>
            <a:endParaRPr lang="en-US"/>
          </a:p>
        </p:txBody>
      </p:sp>
    </p:spTree>
    <p:extLst>
      <p:ext uri="{BB962C8B-B14F-4D97-AF65-F5344CB8AC3E}">
        <p14:creationId xmlns:p14="http://schemas.microsoft.com/office/powerpoint/2010/main" val="2339601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it is less potent</a:t>
            </a:r>
            <a:r>
              <a:rPr lang="en-US" baseline="0" dirty="0"/>
              <a:t> than the V and G series chemical weapons, it is still very dangerous.  Deaths have occurred after only a few breaths of high concentrations of phosgene.</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50</a:t>
            </a:fld>
            <a:endParaRPr lang="en-US"/>
          </a:p>
        </p:txBody>
      </p:sp>
    </p:spTree>
    <p:extLst>
      <p:ext uri="{BB962C8B-B14F-4D97-AF65-F5344CB8AC3E}">
        <p14:creationId xmlns:p14="http://schemas.microsoft.com/office/powerpoint/2010/main" val="2053601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normal lung has four types of cells:</a:t>
            </a:r>
          </a:p>
          <a:p>
            <a:r>
              <a:rPr lang="en-US" baseline="0" dirty="0"/>
              <a:t>Type 1 Alveolar epithelial cell:  think of as a fried egg- wide and flat with a nucleus bump in the middle, covers 95% of the surface of the alveolus</a:t>
            </a:r>
          </a:p>
          <a:p>
            <a:r>
              <a:rPr lang="en-US" baseline="0" dirty="0"/>
              <a:t>Type 2 Alveolar epithelial cell: is more cuboidal, it is the manufacturing center producing all sort of proteins and surfactants</a:t>
            </a:r>
          </a:p>
          <a:p>
            <a:r>
              <a:rPr lang="en-US" baseline="0" dirty="0"/>
              <a:t>Alveolar Macrophage- on average, only one macrophage per alveolus, thus it has much work to do</a:t>
            </a:r>
          </a:p>
          <a:p>
            <a:r>
              <a:rPr lang="en-US" baseline="0" dirty="0"/>
              <a:t>Pulmonary Capillary endothelial cells which line the capillaries through with RBCs move.</a:t>
            </a:r>
          </a:p>
          <a:p>
            <a:endParaRPr lang="en-US" baseline="0" dirty="0"/>
          </a:p>
          <a:p>
            <a:r>
              <a:rPr lang="en-US" baseline="0" dirty="0"/>
              <a:t>Electron Micrograph of the area in the black box:</a:t>
            </a:r>
          </a:p>
          <a:p>
            <a:r>
              <a:rPr lang="en-US" baseline="0" dirty="0"/>
              <a:t>Al: alveolus</a:t>
            </a:r>
          </a:p>
          <a:p>
            <a:r>
              <a:rPr lang="en-US" baseline="0" dirty="0"/>
              <a:t>ER: erythrocyte</a:t>
            </a:r>
          </a:p>
          <a:p>
            <a:r>
              <a:rPr lang="en-US" baseline="0" dirty="0"/>
              <a:t>Ca: capillary lumen</a:t>
            </a:r>
          </a:p>
          <a:p>
            <a:r>
              <a:rPr lang="en-US" baseline="0" dirty="0"/>
              <a:t>Arrow: endothelial cell</a:t>
            </a:r>
          </a:p>
          <a:p>
            <a:r>
              <a:rPr lang="en-US" baseline="0" dirty="0"/>
              <a:t>Arrow Head: type1 alveolar epithelial cell (incredibly small!)</a:t>
            </a:r>
          </a:p>
          <a:p>
            <a:r>
              <a:rPr lang="en-US" baseline="0" dirty="0"/>
              <a:t>The space between the Arrow and the Arrow Head is the space where gas exchange occurs- this is where much of pulmonary medicine is interested, in protecting the space between the arrows</a:t>
            </a:r>
          </a:p>
          <a:p>
            <a:endParaRPr lang="en-US" baseline="0" dirty="0"/>
          </a:p>
          <a:p>
            <a:r>
              <a:rPr lang="en-US" baseline="0" dirty="0"/>
              <a:t>Slides Adapted from ARDS review by Dr. </a:t>
            </a:r>
            <a:r>
              <a:rPr lang="en-US" baseline="0" dirty="0" err="1"/>
              <a:t>Borna</a:t>
            </a:r>
            <a:r>
              <a:rPr lang="en-US" baseline="0" dirty="0"/>
              <a:t> </a:t>
            </a:r>
            <a:r>
              <a:rPr lang="en-US" baseline="0" dirty="0" err="1"/>
              <a:t>Mehrad</a:t>
            </a:r>
            <a:r>
              <a:rPr lang="en-US" baseline="0" dirty="0"/>
              <a:t>, UF College of Medicine</a:t>
            </a:r>
          </a:p>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51</a:t>
            </a:fld>
            <a:endParaRPr lang="en-US"/>
          </a:p>
        </p:txBody>
      </p:sp>
    </p:spTree>
    <p:extLst>
      <p:ext uri="{BB962C8B-B14F-4D97-AF65-F5344CB8AC3E}">
        <p14:creationId xmlns:p14="http://schemas.microsoft.com/office/powerpoint/2010/main" val="1506679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52</a:t>
            </a:fld>
            <a:endParaRPr lang="en-US"/>
          </a:p>
        </p:txBody>
      </p:sp>
    </p:spTree>
    <p:extLst>
      <p:ext uri="{BB962C8B-B14F-4D97-AF65-F5344CB8AC3E}">
        <p14:creationId xmlns:p14="http://schemas.microsoft.com/office/powerpoint/2010/main" val="2521200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53</a:t>
            </a:fld>
            <a:endParaRPr lang="en-US"/>
          </a:p>
        </p:txBody>
      </p:sp>
    </p:spTree>
    <p:extLst>
      <p:ext uri="{BB962C8B-B14F-4D97-AF65-F5344CB8AC3E}">
        <p14:creationId xmlns:p14="http://schemas.microsoft.com/office/powerpoint/2010/main" val="16505055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Triage</a:t>
            </a:r>
            <a:r>
              <a:rPr lang="en-US" baseline="0" dirty="0"/>
              <a:t> recommendations from OPCW, 2016.  Practical Guide for Medical Management of Chemical Warfare Casualties.</a:t>
            </a:r>
          </a:p>
          <a:p>
            <a:r>
              <a:rPr lang="en-US" baseline="0" dirty="0"/>
              <a:t>Available at: https://www.opcw.org/sites/default/files/documents/ICA/APB/Practical_Guide_for_Medical_Management_of_Chemical_Warfare_Casualties_-_web.pdf</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55</a:t>
            </a:fld>
            <a:endParaRPr lang="en-US"/>
          </a:p>
        </p:txBody>
      </p:sp>
    </p:spTree>
    <p:extLst>
      <p:ext uri="{BB962C8B-B14F-4D97-AF65-F5344CB8AC3E}">
        <p14:creationId xmlns:p14="http://schemas.microsoft.com/office/powerpoint/2010/main" val="40495216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Triage recommendations from OPCW, 2016.  Practical Guide for Medical Management of Chemical Warfare Casualties.</a:t>
            </a:r>
          </a:p>
          <a:p>
            <a:r>
              <a:rPr lang="en-US" dirty="0"/>
              <a:t>Available at: https://www.opcw.org/sites/default/files/documents/ICA/APB/Practical_Guide_for_Medical_Management_of_Chemical_Warfare_Casualties_-_web.pdf</a:t>
            </a:r>
          </a:p>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56</a:t>
            </a:fld>
            <a:endParaRPr lang="en-US"/>
          </a:p>
        </p:txBody>
      </p:sp>
    </p:spTree>
    <p:extLst>
      <p:ext uri="{BB962C8B-B14F-4D97-AF65-F5344CB8AC3E}">
        <p14:creationId xmlns:p14="http://schemas.microsoft.com/office/powerpoint/2010/main" val="93361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9</a:t>
            </a:fld>
            <a:endParaRPr lang="en-US"/>
          </a:p>
        </p:txBody>
      </p:sp>
    </p:spTree>
    <p:extLst>
      <p:ext uri="{BB962C8B-B14F-4D97-AF65-F5344CB8AC3E}">
        <p14:creationId xmlns:p14="http://schemas.microsoft.com/office/powerpoint/2010/main" val="26750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10</a:t>
            </a:fld>
            <a:endParaRPr lang="en-US"/>
          </a:p>
        </p:txBody>
      </p:sp>
    </p:spTree>
    <p:extLst>
      <p:ext uri="{BB962C8B-B14F-4D97-AF65-F5344CB8AC3E}">
        <p14:creationId xmlns:p14="http://schemas.microsoft.com/office/powerpoint/2010/main" val="1554618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much does it take to cause damage?</a:t>
            </a:r>
          </a:p>
          <a:p>
            <a:endParaRPr lang="en-US" dirty="0"/>
          </a:p>
          <a:p>
            <a:r>
              <a:rPr lang="en-US" dirty="0"/>
              <a:t>Next</a:t>
            </a:r>
            <a:r>
              <a:rPr lang="en-US" baseline="0" dirty="0"/>
              <a:t> slide, we will explore an event to get perspective on PPM</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11</a:t>
            </a:fld>
            <a:endParaRPr lang="en-US"/>
          </a:p>
        </p:txBody>
      </p:sp>
    </p:spTree>
    <p:extLst>
      <p:ext uri="{BB962C8B-B14F-4D97-AF65-F5344CB8AC3E}">
        <p14:creationId xmlns:p14="http://schemas.microsoft.com/office/powerpoint/2010/main" val="40195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significance,</a:t>
            </a:r>
            <a:r>
              <a:rPr lang="en-US" baseline="0" dirty="0"/>
              <a:t> chlorine gas is hazardous at much lower concentrations.  If you can see a cloud, it has the potential to be a lethal concentration.</a:t>
            </a:r>
            <a:endParaRPr lang="en-US" dirty="0"/>
          </a:p>
          <a:p>
            <a:endParaRPr lang="en-US" dirty="0"/>
          </a:p>
          <a:p>
            <a:r>
              <a:rPr lang="en-US" dirty="0"/>
              <a:t>On</a:t>
            </a:r>
            <a:r>
              <a:rPr lang="en-US" baseline="0" dirty="0"/>
              <a:t> the n</a:t>
            </a:r>
            <a:r>
              <a:rPr lang="en-US" dirty="0"/>
              <a:t>ext</a:t>
            </a:r>
            <a:r>
              <a:rPr lang="en-US" baseline="0" dirty="0"/>
              <a:t> slide, we will explore an event to get perspective on PPM.</a:t>
            </a:r>
            <a:endParaRPr lang="en-US" dirty="0"/>
          </a:p>
        </p:txBody>
      </p:sp>
      <p:sp>
        <p:nvSpPr>
          <p:cNvPr id="4" name="Slide Number Placeholder 3"/>
          <p:cNvSpPr>
            <a:spLocks noGrp="1"/>
          </p:cNvSpPr>
          <p:nvPr>
            <p:ph type="sldNum" sz="quarter" idx="10"/>
          </p:nvPr>
        </p:nvSpPr>
        <p:spPr/>
        <p:txBody>
          <a:bodyPr/>
          <a:lstStyle/>
          <a:p>
            <a:fld id="{0E80B65D-EFCF-4D26-A55D-BA8C2755E98A}" type="slidenum">
              <a:rPr lang="en-US" smtClean="0"/>
              <a:t>12</a:t>
            </a:fld>
            <a:endParaRPr lang="en-US"/>
          </a:p>
        </p:txBody>
      </p:sp>
    </p:spTree>
    <p:extLst>
      <p:ext uri="{BB962C8B-B14F-4D97-AF65-F5344CB8AC3E}">
        <p14:creationId xmlns:p14="http://schemas.microsoft.com/office/powerpoint/2010/main" val="3721289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2005 Graniteville, South</a:t>
            </a:r>
            <a:r>
              <a:rPr lang="en-US" baseline="0" dirty="0"/>
              <a:t> Carolina, a large industrial event train collision damaged three railroad tankers carrying liquid chlorine</a:t>
            </a:r>
          </a:p>
          <a:p>
            <a:r>
              <a:rPr lang="en-US" baseline="0" dirty="0"/>
              <a:t>This released the entirety of 55,000Kg of chlorine gas into the area within 3 minutes.</a:t>
            </a:r>
          </a:p>
          <a:p>
            <a:r>
              <a:rPr lang="en-US" baseline="0" dirty="0"/>
              <a:t>Within 100 meters, there was an estimated 11,642 ppm Chlorine Gas at 60 minutes</a:t>
            </a:r>
          </a:p>
          <a:p>
            <a:r>
              <a:rPr lang="en-US" baseline="0" dirty="0"/>
              <a:t>At 500 meters, there was 837ppm at 30 minutes and 553 ppm at 60 minutes</a:t>
            </a:r>
          </a:p>
          <a:p>
            <a:r>
              <a:rPr lang="en-US" baseline="0" dirty="0"/>
              <a:t>At 1000 meters, there was 89ppm at 30 minutes and 51 ppm at 60 minutes</a:t>
            </a:r>
          </a:p>
          <a:p>
            <a:endParaRPr lang="en-US" baseline="0" dirty="0"/>
          </a:p>
          <a:p>
            <a:r>
              <a:rPr lang="en-US" baseline="0" dirty="0"/>
              <a:t>Stated another way, from the epicenter of the accident, the downwind distance to different concentrations is a such:</a:t>
            </a:r>
          </a:p>
          <a:p>
            <a:r>
              <a:rPr lang="en-US" baseline="0" dirty="0"/>
              <a:t>2,000 ppm was 0.45km at 30 minutes and 0.40km at 60 minutes</a:t>
            </a:r>
          </a:p>
          <a:p>
            <a:r>
              <a:rPr lang="en-US" baseline="0" dirty="0"/>
              <a:t>400 ppm was 0.69km at 30 minutes and 0.6km at 60 minutes</a:t>
            </a:r>
          </a:p>
          <a:p>
            <a:r>
              <a:rPr lang="en-US" baseline="0" dirty="0"/>
              <a:t>20 ppm was 2.6km at 30 minutes and also at 60 minutes</a:t>
            </a:r>
          </a:p>
        </p:txBody>
      </p:sp>
      <p:sp>
        <p:nvSpPr>
          <p:cNvPr id="4" name="Slide Number Placeholder 3"/>
          <p:cNvSpPr>
            <a:spLocks noGrp="1"/>
          </p:cNvSpPr>
          <p:nvPr>
            <p:ph type="sldNum" sz="quarter" idx="10"/>
          </p:nvPr>
        </p:nvSpPr>
        <p:spPr/>
        <p:txBody>
          <a:bodyPr/>
          <a:lstStyle/>
          <a:p>
            <a:fld id="{0E80B65D-EFCF-4D26-A55D-BA8C2755E98A}" type="slidenum">
              <a:rPr lang="en-US" smtClean="0"/>
              <a:t>13</a:t>
            </a:fld>
            <a:endParaRPr lang="en-US"/>
          </a:p>
        </p:txBody>
      </p:sp>
    </p:spTree>
    <p:extLst>
      <p:ext uri="{BB962C8B-B14F-4D97-AF65-F5344CB8AC3E}">
        <p14:creationId xmlns:p14="http://schemas.microsoft.com/office/powerpoint/2010/main" val="321290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7F1B7D-B040-454B-9AB0-5C96773A7B4C}"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2532236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F1B7D-B040-454B-9AB0-5C96773A7B4C}"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3411633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F1B7D-B040-454B-9AB0-5C96773A7B4C}"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242681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7F1B7D-B040-454B-9AB0-5C96773A7B4C}"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3464659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7F1B7D-B040-454B-9AB0-5C96773A7B4C}"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1998120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7F1B7D-B040-454B-9AB0-5C96773A7B4C}" type="datetimeFigureOut">
              <a:rPr lang="en-US" smtClean="0"/>
              <a:t>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31108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7F1B7D-B040-454B-9AB0-5C96773A7B4C}" type="datetimeFigureOut">
              <a:rPr lang="en-US" smtClean="0"/>
              <a:t>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1413801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7F1B7D-B040-454B-9AB0-5C96773A7B4C}" type="datetimeFigureOut">
              <a:rPr lang="en-US" smtClean="0"/>
              <a:t>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1897549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F1B7D-B040-454B-9AB0-5C96773A7B4C}" type="datetimeFigureOut">
              <a:rPr lang="en-US" smtClean="0"/>
              <a:t>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3377222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7F1B7D-B040-454B-9AB0-5C96773A7B4C}" type="datetimeFigureOut">
              <a:rPr lang="en-US" smtClean="0"/>
              <a:t>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53054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7F1B7D-B040-454B-9AB0-5C96773A7B4C}" type="datetimeFigureOut">
              <a:rPr lang="en-US" smtClean="0"/>
              <a:t>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6EF30-C169-4261-9237-7858D1DF9FEE}" type="slidenum">
              <a:rPr lang="en-US" smtClean="0"/>
              <a:t>‹#›</a:t>
            </a:fld>
            <a:endParaRPr lang="en-US"/>
          </a:p>
        </p:txBody>
      </p:sp>
    </p:spTree>
    <p:extLst>
      <p:ext uri="{BB962C8B-B14F-4D97-AF65-F5344CB8AC3E}">
        <p14:creationId xmlns:p14="http://schemas.microsoft.com/office/powerpoint/2010/main" val="2423484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F1B7D-B040-454B-9AB0-5C96773A7B4C}" type="datetimeFigureOut">
              <a:rPr lang="en-US" smtClean="0"/>
              <a:t>2/2/23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6EF30-C169-4261-9237-7858D1DF9FEE}" type="slidenum">
              <a:rPr lang="en-US" smtClean="0"/>
              <a:t>‹#›</a:t>
            </a:fld>
            <a:endParaRPr lang="en-US"/>
          </a:p>
        </p:txBody>
      </p:sp>
    </p:spTree>
    <p:extLst>
      <p:ext uri="{BB962C8B-B14F-4D97-AF65-F5344CB8AC3E}">
        <p14:creationId xmlns:p14="http://schemas.microsoft.com/office/powerpoint/2010/main" val="2643507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4.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kPyc68ZR13E" TargetMode="External"/><Relationship Id="rId5" Type="http://schemas.openxmlformats.org/officeDocument/2006/relationships/image" Target="../media/image22.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MsZhf2OnMKQ" TargetMode="Externa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5.emf"/><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85528" y="3945127"/>
            <a:ext cx="9144000" cy="1655762"/>
          </a:xfrm>
        </p:spPr>
        <p:txBody>
          <a:bodyPr>
            <a:normAutofit/>
          </a:bodyPr>
          <a:lstStyle/>
          <a:p>
            <a:pPr algn="l"/>
            <a:r>
              <a:rPr lang="en-US" dirty="0"/>
              <a:t>R. G. J. MD MSc </a:t>
            </a:r>
            <a:r>
              <a:rPr lang="en-US" dirty="0" err="1"/>
              <a:t>MSc</a:t>
            </a:r>
            <a:r>
              <a:rPr lang="en-US" dirty="0"/>
              <a:t> DTM&amp;H FACP</a:t>
            </a:r>
          </a:p>
          <a:p>
            <a:pPr algn="l"/>
            <a:r>
              <a:rPr lang="en-US" dirty="0"/>
              <a:t>Board of Directors- </a:t>
            </a:r>
            <a:r>
              <a:rPr lang="en-US" dirty="0" err="1"/>
              <a:t>MedGlobal</a:t>
            </a:r>
            <a:endParaRPr lang="en-US" dirty="0"/>
          </a:p>
          <a:p>
            <a:pPr algn="l"/>
            <a:r>
              <a:rPr lang="en-US" dirty="0"/>
              <a:t>Assistant Professor of Medicine and Global Health</a:t>
            </a:r>
          </a:p>
        </p:txBody>
      </p:sp>
      <p:grpSp>
        <p:nvGrpSpPr>
          <p:cNvPr id="7" name="Group 6"/>
          <p:cNvGrpSpPr/>
          <p:nvPr/>
        </p:nvGrpSpPr>
        <p:grpSpPr>
          <a:xfrm>
            <a:off x="585528" y="5819260"/>
            <a:ext cx="11190916" cy="961938"/>
            <a:chOff x="585528" y="5819260"/>
            <a:chExt cx="11190916" cy="961938"/>
          </a:xfrm>
        </p:grpSpPr>
        <p:pic>
          <p:nvPicPr>
            <p:cNvPr id="27650" name="Picture 2" descr="https://static.razomforukraine.org/wp-content/themes/heartfelt/img/razom_logo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s://www.umana.org/img/umana_logo_top_e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53559" t="8310" r="36218" b="68387"/>
            <a:stretch/>
          </p:blipFill>
          <p:spPr>
            <a:xfrm>
              <a:off x="585528" y="5819260"/>
              <a:ext cx="1406642" cy="961938"/>
            </a:xfrm>
            <a:prstGeom prst="rect">
              <a:avLst/>
            </a:prstGeom>
          </p:spPr>
        </p:pic>
        <p:pic>
          <p:nvPicPr>
            <p:cNvPr id="27654" name="Picture 6" descr="MedGlobal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itle 3">
            <a:extLst>
              <a:ext uri="{FF2B5EF4-FFF2-40B4-BE49-F238E27FC236}">
                <a16:creationId xmlns:a16="http://schemas.microsoft.com/office/drawing/2014/main" id="{42430DC1-5477-4E01-810E-B999251075E4}"/>
              </a:ext>
            </a:extLst>
          </p:cNvPr>
          <p:cNvSpPr>
            <a:spLocks noGrp="1"/>
          </p:cNvSpPr>
          <p:nvPr>
            <p:ph type="ctrTitle"/>
          </p:nvPr>
        </p:nvSpPr>
        <p:spPr>
          <a:xfrm>
            <a:off x="454900" y="1638037"/>
            <a:ext cx="6326353" cy="2387600"/>
          </a:xfrm>
        </p:spPr>
        <p:txBody>
          <a:bodyPr>
            <a:normAutofit fontScale="90000"/>
          </a:bodyPr>
          <a:lstStyle/>
          <a:p>
            <a:r>
              <a:rPr lang="en-US" b="1" dirty="0">
                <a:latin typeface="+mn-lt"/>
              </a:rPr>
              <a:t>Chemical</a:t>
            </a:r>
            <a:r>
              <a:rPr lang="en-US" dirty="0">
                <a:latin typeface="+mn-lt"/>
              </a:rPr>
              <a:t> </a:t>
            </a:r>
            <a:r>
              <a:rPr lang="en-US" b="1" dirty="0">
                <a:latin typeface="+mn-lt"/>
              </a:rPr>
              <a:t>Weapons</a:t>
            </a:r>
            <a:br>
              <a:rPr lang="en-US" b="1" dirty="0">
                <a:latin typeface="+mn-lt"/>
              </a:rPr>
            </a:br>
            <a:r>
              <a:rPr lang="en-US" b="1" dirty="0">
                <a:latin typeface="+mn-lt"/>
              </a:rPr>
              <a:t>Choking Agents and Toxic Inhalant Injuries</a:t>
            </a:r>
          </a:p>
        </p:txBody>
      </p:sp>
      <p:pic>
        <p:nvPicPr>
          <p:cNvPr id="1026" name="Picture 2">
            <a:extLst>
              <a:ext uri="{FF2B5EF4-FFF2-40B4-BE49-F238E27FC236}">
                <a16:creationId xmlns:a16="http://schemas.microsoft.com/office/drawing/2014/main" id="{A8E70AD5-6333-42EC-BAC0-F1363C93F6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7119" y="372899"/>
            <a:ext cx="1983169" cy="6938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8"/>
          <a:srcRect l="54223" t="13988" r="13237" b="28698"/>
          <a:stretch/>
        </p:blipFill>
        <p:spPr>
          <a:xfrm>
            <a:off x="6564588" y="372899"/>
            <a:ext cx="5211856" cy="2753982"/>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B7E6DE14-DBF5-00A7-8A48-8FCC75F76F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7026" y="4939907"/>
            <a:ext cx="1224236" cy="866136"/>
          </a:xfrm>
          <a:prstGeom prst="rect">
            <a:avLst/>
          </a:prstGeom>
        </p:spPr>
      </p:pic>
      <p:pic>
        <p:nvPicPr>
          <p:cNvPr id="4" name="Picture 3" descr="Logo, icon&#10;&#10;Description automatically generated">
            <a:extLst>
              <a:ext uri="{FF2B5EF4-FFF2-40B4-BE49-F238E27FC236}">
                <a16:creationId xmlns:a16="http://schemas.microsoft.com/office/drawing/2014/main" id="{5755EAE1-768B-CF81-7EFC-D5BC974022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61262" y="4930212"/>
            <a:ext cx="889048" cy="889048"/>
          </a:xfrm>
          <a:prstGeom prst="rect">
            <a:avLst/>
          </a:prstGeom>
        </p:spPr>
      </p:pic>
    </p:spTree>
    <p:extLst>
      <p:ext uri="{BB962C8B-B14F-4D97-AF65-F5344CB8AC3E}">
        <p14:creationId xmlns:p14="http://schemas.microsoft.com/office/powerpoint/2010/main" val="2340942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60" y="365125"/>
            <a:ext cx="10999128" cy="1325563"/>
          </a:xfrm>
        </p:spPr>
        <p:txBody>
          <a:bodyPr/>
          <a:lstStyle/>
          <a:p>
            <a:r>
              <a:rPr lang="en-US" b="1" dirty="0">
                <a:latin typeface="+mn-lt"/>
              </a:rPr>
              <a:t>Choking Agents- Chlorine Properties</a:t>
            </a:r>
          </a:p>
        </p:txBody>
      </p:sp>
      <p:sp>
        <p:nvSpPr>
          <p:cNvPr id="3" name="Content Placeholder 2"/>
          <p:cNvSpPr>
            <a:spLocks noGrp="1"/>
          </p:cNvSpPr>
          <p:nvPr>
            <p:ph type="body" idx="1"/>
          </p:nvPr>
        </p:nvSpPr>
        <p:spPr>
          <a:xfrm>
            <a:off x="356260" y="1681163"/>
            <a:ext cx="10999128" cy="823912"/>
          </a:xfrm>
        </p:spPr>
        <p:txBody>
          <a:bodyPr anchor="ctr">
            <a:normAutofit/>
          </a:bodyPr>
          <a:lstStyle/>
          <a:p>
            <a:r>
              <a:rPr lang="en-US" sz="2800" dirty="0"/>
              <a:t>Moderate water solubility </a:t>
            </a:r>
            <a:r>
              <a:rPr lang="en-US" sz="2800" dirty="0">
                <a:sym typeface="Wingdings" panose="05000000000000000000" pitchFamily="2" charset="2"/>
              </a:rPr>
              <a:t></a:t>
            </a:r>
            <a:r>
              <a:rPr lang="en-US" sz="2800" dirty="0"/>
              <a:t> important clinical implications</a:t>
            </a:r>
          </a:p>
        </p:txBody>
      </p:sp>
      <p:sp>
        <p:nvSpPr>
          <p:cNvPr id="5" name="Content Placeholder 4"/>
          <p:cNvSpPr>
            <a:spLocks noGrp="1"/>
          </p:cNvSpPr>
          <p:nvPr>
            <p:ph sz="half" idx="2"/>
          </p:nvPr>
        </p:nvSpPr>
        <p:spPr>
          <a:xfrm>
            <a:off x="356261" y="2505075"/>
            <a:ext cx="5392928" cy="3684588"/>
          </a:xfrm>
        </p:spPr>
        <p:txBody>
          <a:bodyPr/>
          <a:lstStyle/>
          <a:p>
            <a:pPr marL="0" indent="0">
              <a:buNone/>
            </a:pPr>
            <a:r>
              <a:rPr lang="en-US" u="sng" dirty="0"/>
              <a:t>High Water Solubility</a:t>
            </a:r>
          </a:p>
          <a:p>
            <a:r>
              <a:rPr lang="en-US" sz="2400" dirty="0"/>
              <a:t>e.g. Ammonia (NH</a:t>
            </a:r>
            <a:r>
              <a:rPr lang="en-US" sz="2400" baseline="-25000" dirty="0"/>
              <a:t>3</a:t>
            </a:r>
            <a:r>
              <a:rPr lang="en-US" sz="2400" dirty="0"/>
              <a:t>), </a:t>
            </a:r>
            <a:r>
              <a:rPr lang="en-US" sz="2400" dirty="0" err="1"/>
              <a:t>Acrolein</a:t>
            </a:r>
            <a:r>
              <a:rPr lang="en-US" sz="2400" dirty="0"/>
              <a:t> (C</a:t>
            </a:r>
            <a:r>
              <a:rPr lang="en-US" sz="2400" baseline="-25000" dirty="0"/>
              <a:t>3</a:t>
            </a:r>
            <a:r>
              <a:rPr lang="en-US" sz="2400" dirty="0"/>
              <a:t>H</a:t>
            </a:r>
            <a:r>
              <a:rPr lang="en-US" sz="2400" baseline="-25000" dirty="0"/>
              <a:t>4</a:t>
            </a:r>
            <a:r>
              <a:rPr lang="en-US" sz="2400" dirty="0"/>
              <a:t>O)</a:t>
            </a:r>
          </a:p>
          <a:p>
            <a:r>
              <a:rPr lang="en-US" sz="2400" dirty="0"/>
              <a:t>Rapidly cross mucous membranes in upper airways, thus little reaches lower airways</a:t>
            </a:r>
          </a:p>
          <a:p>
            <a:r>
              <a:rPr lang="en-US" sz="2400" dirty="0"/>
              <a:t>Results in much lower rates of alveolar damage (i.e. less ARDS risk)</a:t>
            </a:r>
          </a:p>
          <a:p>
            <a:pPr lvl="1"/>
            <a:endParaRPr lang="en-US" dirty="0"/>
          </a:p>
        </p:txBody>
      </p:sp>
      <p:sp>
        <p:nvSpPr>
          <p:cNvPr id="8" name="Content Placeholder 7"/>
          <p:cNvSpPr>
            <a:spLocks noGrp="1"/>
          </p:cNvSpPr>
          <p:nvPr>
            <p:ph sz="quarter" idx="4"/>
          </p:nvPr>
        </p:nvSpPr>
        <p:spPr/>
        <p:txBody>
          <a:bodyPr/>
          <a:lstStyle/>
          <a:p>
            <a:pPr marL="0" indent="0">
              <a:buNone/>
            </a:pPr>
            <a:r>
              <a:rPr lang="en-US" u="sng" dirty="0"/>
              <a:t>Medium Water Solubility</a:t>
            </a:r>
          </a:p>
          <a:p>
            <a:r>
              <a:rPr lang="en-US" sz="2400" dirty="0"/>
              <a:t>e.g. Chlorine gas (Cl</a:t>
            </a:r>
            <a:r>
              <a:rPr lang="en-US" sz="2400" baseline="-25000" dirty="0"/>
              <a:t>2</a:t>
            </a:r>
            <a:r>
              <a:rPr lang="en-US" sz="2400" dirty="0"/>
              <a:t>)</a:t>
            </a:r>
          </a:p>
          <a:p>
            <a:r>
              <a:rPr lang="en-US" sz="2400" dirty="0"/>
              <a:t>Crosses mucous membranes in upper airways, but also reaches lower airways</a:t>
            </a:r>
          </a:p>
          <a:p>
            <a:r>
              <a:rPr lang="en-US" sz="2400" dirty="0"/>
              <a:t>Results in higher rate of alveolar damage (i.e. increased ARDS risk)</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1958700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20624" y="1395575"/>
            <a:ext cx="9519538" cy="3054455"/>
          </a:xfrm>
          <a:prstGeom prst="rect">
            <a:avLst/>
          </a:prstGeom>
        </p:spPr>
      </p:pic>
      <p:sp>
        <p:nvSpPr>
          <p:cNvPr id="5" name="Title 1"/>
          <p:cNvSpPr>
            <a:spLocks noGrp="1"/>
          </p:cNvSpPr>
          <p:nvPr>
            <p:ph type="title"/>
          </p:nvPr>
        </p:nvSpPr>
        <p:spPr>
          <a:xfrm>
            <a:off x="420624" y="365125"/>
            <a:ext cx="10933176" cy="1325563"/>
          </a:xfrm>
        </p:spPr>
        <p:txBody>
          <a:bodyPr/>
          <a:lstStyle/>
          <a:p>
            <a:r>
              <a:rPr lang="en-US" b="1" dirty="0">
                <a:latin typeface="+mn-lt"/>
              </a:rPr>
              <a:t>Choking Agents- Chlorine</a:t>
            </a:r>
          </a:p>
        </p:txBody>
      </p:sp>
      <p:pic>
        <p:nvPicPr>
          <p:cNvPr id="6" name="Picture 5"/>
          <p:cNvPicPr>
            <a:picLocks noChangeAspect="1"/>
          </p:cNvPicPr>
          <p:nvPr/>
        </p:nvPicPr>
        <p:blipFill>
          <a:blip r:embed="rId4"/>
          <a:stretch>
            <a:fillRect/>
          </a:stretch>
        </p:blipFill>
        <p:spPr>
          <a:xfrm>
            <a:off x="10178200" y="365125"/>
            <a:ext cx="1600200" cy="1600200"/>
          </a:xfrm>
          <a:prstGeom prst="rect">
            <a:avLst/>
          </a:prstGeom>
        </p:spPr>
      </p:pic>
      <p:pic>
        <p:nvPicPr>
          <p:cNvPr id="8"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814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r="40307"/>
          <a:stretch/>
        </p:blipFill>
        <p:spPr>
          <a:xfrm>
            <a:off x="266244" y="1468043"/>
            <a:ext cx="5160779" cy="2774011"/>
          </a:xfrm>
          <a:prstGeom prst="rect">
            <a:avLst/>
          </a:prstGeom>
        </p:spPr>
      </p:pic>
      <p:sp>
        <p:nvSpPr>
          <p:cNvPr id="5" name="Title 1"/>
          <p:cNvSpPr>
            <a:spLocks noGrp="1"/>
          </p:cNvSpPr>
          <p:nvPr>
            <p:ph type="title"/>
          </p:nvPr>
        </p:nvSpPr>
        <p:spPr>
          <a:xfrm>
            <a:off x="420624" y="365125"/>
            <a:ext cx="10933176" cy="1325563"/>
          </a:xfrm>
        </p:spPr>
        <p:txBody>
          <a:bodyPr/>
          <a:lstStyle/>
          <a:p>
            <a:r>
              <a:rPr lang="en-US" b="1" dirty="0">
                <a:latin typeface="+mn-lt"/>
              </a:rPr>
              <a:t>Choking Agents- Chlorine</a:t>
            </a:r>
          </a:p>
        </p:txBody>
      </p:sp>
      <p:pic>
        <p:nvPicPr>
          <p:cNvPr id="6" name="Picture 5"/>
          <p:cNvPicPr>
            <a:picLocks noChangeAspect="1"/>
          </p:cNvPicPr>
          <p:nvPr/>
        </p:nvPicPr>
        <p:blipFill>
          <a:blip r:embed="rId4"/>
          <a:stretch>
            <a:fillRect/>
          </a:stretch>
        </p:blipFill>
        <p:spPr>
          <a:xfrm>
            <a:off x="10178200" y="365125"/>
            <a:ext cx="1600200" cy="1600200"/>
          </a:xfrm>
          <a:prstGeom prst="rect">
            <a:avLst/>
          </a:prstGeom>
        </p:spPr>
      </p:pic>
      <p:pic>
        <p:nvPicPr>
          <p:cNvPr id="8"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a:srcRect r="23301"/>
          <a:stretch/>
        </p:blipFill>
        <p:spPr>
          <a:xfrm>
            <a:off x="5409189" y="3226438"/>
            <a:ext cx="6689836" cy="2007482"/>
          </a:xfrm>
          <a:prstGeom prst="rect">
            <a:avLst/>
          </a:prstGeom>
        </p:spPr>
      </p:pic>
    </p:spTree>
    <p:extLst>
      <p:ext uri="{BB962C8B-B14F-4D97-AF65-F5344CB8AC3E}">
        <p14:creationId xmlns:p14="http://schemas.microsoft.com/office/powerpoint/2010/main" val="2537443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20624" y="365125"/>
            <a:ext cx="10933176" cy="1325563"/>
          </a:xfrm>
        </p:spPr>
        <p:txBody>
          <a:bodyPr/>
          <a:lstStyle/>
          <a:p>
            <a:r>
              <a:rPr lang="en-US" b="1" dirty="0">
                <a:latin typeface="+mn-lt"/>
              </a:rPr>
              <a:t>Choking Agents- Chlorine</a:t>
            </a:r>
          </a:p>
        </p:txBody>
      </p:sp>
      <p:pic>
        <p:nvPicPr>
          <p:cNvPr id="2" name="Picture 1"/>
          <p:cNvPicPr>
            <a:picLocks noChangeAspect="1"/>
          </p:cNvPicPr>
          <p:nvPr/>
        </p:nvPicPr>
        <p:blipFill rotWithShape="1">
          <a:blip r:embed="rId3"/>
          <a:srcRect l="70392" t="21990" r="15091" b="12726"/>
          <a:stretch/>
        </p:blipFill>
        <p:spPr>
          <a:xfrm>
            <a:off x="6395827" y="169415"/>
            <a:ext cx="4957973" cy="6688585"/>
          </a:xfrm>
          <a:prstGeom prst="rect">
            <a:avLst/>
          </a:prstGeom>
        </p:spPr>
      </p:pic>
      <p:sp>
        <p:nvSpPr>
          <p:cNvPr id="7" name="TextBox 6"/>
          <p:cNvSpPr txBox="1"/>
          <p:nvPr/>
        </p:nvSpPr>
        <p:spPr>
          <a:xfrm>
            <a:off x="276045" y="6154194"/>
            <a:ext cx="1768415" cy="369332"/>
          </a:xfrm>
          <a:prstGeom prst="rect">
            <a:avLst/>
          </a:prstGeom>
          <a:noFill/>
          <a:ln w="38100">
            <a:solidFill>
              <a:schemeClr val="tx1"/>
            </a:solidFill>
          </a:ln>
        </p:spPr>
        <p:txBody>
          <a:bodyPr wrap="square" rtlCol="0">
            <a:spAutoFit/>
          </a:bodyPr>
          <a:lstStyle/>
          <a:p>
            <a:r>
              <a:rPr lang="en-US" dirty="0"/>
              <a:t>PMID: 25772143</a:t>
            </a:r>
          </a:p>
        </p:txBody>
      </p:sp>
      <p:pic>
        <p:nvPicPr>
          <p:cNvPr id="3074" name="Picture 2" descr="image descri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05" y="1690688"/>
            <a:ext cx="5317242" cy="28311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48673" y="6154194"/>
            <a:ext cx="2119106" cy="369332"/>
          </a:xfrm>
          <a:prstGeom prst="rect">
            <a:avLst/>
          </a:prstGeom>
          <a:noFill/>
        </p:spPr>
        <p:txBody>
          <a:bodyPr wrap="none" rtlCol="0">
            <a:spAutoFit/>
          </a:bodyPr>
          <a:lstStyle/>
          <a:p>
            <a:r>
              <a:rPr lang="en-US" dirty="0"/>
              <a:t>2005 Graniteville, SC</a:t>
            </a:r>
          </a:p>
        </p:txBody>
      </p:sp>
    </p:spTree>
    <p:extLst>
      <p:ext uri="{BB962C8B-B14F-4D97-AF65-F5344CB8AC3E}">
        <p14:creationId xmlns:p14="http://schemas.microsoft.com/office/powerpoint/2010/main" val="165169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20624" y="365125"/>
            <a:ext cx="10933176" cy="1325563"/>
          </a:xfrm>
        </p:spPr>
        <p:txBody>
          <a:bodyPr/>
          <a:lstStyle/>
          <a:p>
            <a:r>
              <a:rPr lang="en-US" b="1" dirty="0">
                <a:latin typeface="+mn-lt"/>
              </a:rPr>
              <a:t>Choking Agents- Chlorine</a:t>
            </a:r>
          </a:p>
        </p:txBody>
      </p:sp>
      <p:sp>
        <p:nvSpPr>
          <p:cNvPr id="7" name="TextBox 6"/>
          <p:cNvSpPr txBox="1"/>
          <p:nvPr/>
        </p:nvSpPr>
        <p:spPr>
          <a:xfrm>
            <a:off x="276045" y="6154194"/>
            <a:ext cx="1768415" cy="369332"/>
          </a:xfrm>
          <a:prstGeom prst="rect">
            <a:avLst/>
          </a:prstGeom>
          <a:noFill/>
          <a:ln w="38100">
            <a:solidFill>
              <a:schemeClr val="tx1"/>
            </a:solidFill>
          </a:ln>
        </p:spPr>
        <p:txBody>
          <a:bodyPr wrap="square" rtlCol="0">
            <a:spAutoFit/>
          </a:bodyPr>
          <a:lstStyle/>
          <a:p>
            <a:r>
              <a:rPr lang="en-US" dirty="0"/>
              <a:t>PMID: 25772143</a:t>
            </a:r>
          </a:p>
        </p:txBody>
      </p:sp>
      <p:pic>
        <p:nvPicPr>
          <p:cNvPr id="3" name="Picture 2"/>
          <p:cNvPicPr>
            <a:picLocks noChangeAspect="1"/>
          </p:cNvPicPr>
          <p:nvPr/>
        </p:nvPicPr>
        <p:blipFill>
          <a:blip r:embed="rId3"/>
          <a:stretch>
            <a:fillRect/>
          </a:stretch>
        </p:blipFill>
        <p:spPr>
          <a:xfrm>
            <a:off x="0" y="1690688"/>
            <a:ext cx="5523540" cy="3808155"/>
          </a:xfrm>
          <a:prstGeom prst="rect">
            <a:avLst/>
          </a:prstGeom>
        </p:spPr>
      </p:pic>
      <p:pic>
        <p:nvPicPr>
          <p:cNvPr id="4098" name="Picture 2" descr="https://miro.medium.com/max/1400/1*l9gyLn_Yl_jQ0XCt_aMdpw.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431" y="1690688"/>
            <a:ext cx="6444569" cy="38081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48673" y="6154194"/>
            <a:ext cx="2119106" cy="369332"/>
          </a:xfrm>
          <a:prstGeom prst="rect">
            <a:avLst/>
          </a:prstGeom>
          <a:noFill/>
        </p:spPr>
        <p:txBody>
          <a:bodyPr wrap="none" rtlCol="0">
            <a:spAutoFit/>
          </a:bodyPr>
          <a:lstStyle/>
          <a:p>
            <a:r>
              <a:rPr lang="en-US" dirty="0"/>
              <a:t>2005 Graniteville, SC</a:t>
            </a:r>
          </a:p>
        </p:txBody>
      </p:sp>
      <p:pic>
        <p:nvPicPr>
          <p:cNvPr id="9" name="Picture 8"/>
          <p:cNvPicPr>
            <a:picLocks noChangeAspect="1"/>
          </p:cNvPicPr>
          <p:nvPr/>
        </p:nvPicPr>
        <p:blipFill>
          <a:blip r:embed="rId5"/>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1437068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20622" y="1375398"/>
            <a:ext cx="6189297" cy="3612238"/>
          </a:xfrm>
          <a:prstGeom prst="rect">
            <a:avLst/>
          </a:prstGeom>
        </p:spPr>
      </p:pic>
      <p:pic>
        <p:nvPicPr>
          <p:cNvPr id="3" name="Picture 2"/>
          <p:cNvPicPr>
            <a:picLocks noChangeAspect="1"/>
          </p:cNvPicPr>
          <p:nvPr/>
        </p:nvPicPr>
        <p:blipFill rotWithShape="1">
          <a:blip r:embed="rId4"/>
          <a:srcRect l="70005" t="27532" r="14626" b="27575"/>
          <a:stretch/>
        </p:blipFill>
        <p:spPr>
          <a:xfrm>
            <a:off x="6032664" y="1278841"/>
            <a:ext cx="5985164" cy="5244685"/>
          </a:xfrm>
          <a:prstGeom prst="rect">
            <a:avLst/>
          </a:prstGeom>
        </p:spPr>
      </p:pic>
      <p:sp>
        <p:nvSpPr>
          <p:cNvPr id="6" name="TextBox 5"/>
          <p:cNvSpPr txBox="1"/>
          <p:nvPr/>
        </p:nvSpPr>
        <p:spPr>
          <a:xfrm>
            <a:off x="276045" y="6154194"/>
            <a:ext cx="1768415" cy="369332"/>
          </a:xfrm>
          <a:prstGeom prst="rect">
            <a:avLst/>
          </a:prstGeom>
          <a:noFill/>
          <a:ln w="38100">
            <a:solidFill>
              <a:schemeClr val="tx1"/>
            </a:solidFill>
          </a:ln>
        </p:spPr>
        <p:txBody>
          <a:bodyPr wrap="square" rtlCol="0">
            <a:spAutoFit/>
          </a:bodyPr>
          <a:lstStyle/>
          <a:p>
            <a:r>
              <a:rPr lang="en-US" dirty="0"/>
              <a:t>PMID: 25772143</a:t>
            </a:r>
          </a:p>
        </p:txBody>
      </p:sp>
      <p:sp>
        <p:nvSpPr>
          <p:cNvPr id="7" name="TextBox 6"/>
          <p:cNvSpPr txBox="1"/>
          <p:nvPr/>
        </p:nvSpPr>
        <p:spPr>
          <a:xfrm>
            <a:off x="2348673" y="6154194"/>
            <a:ext cx="2119106" cy="369332"/>
          </a:xfrm>
          <a:prstGeom prst="rect">
            <a:avLst/>
          </a:prstGeom>
          <a:noFill/>
        </p:spPr>
        <p:txBody>
          <a:bodyPr wrap="none" rtlCol="0">
            <a:spAutoFit/>
          </a:bodyPr>
          <a:lstStyle/>
          <a:p>
            <a:r>
              <a:rPr lang="en-US" dirty="0"/>
              <a:t>2005 Graniteville, SC</a:t>
            </a:r>
          </a:p>
        </p:txBody>
      </p:sp>
      <p:sp>
        <p:nvSpPr>
          <p:cNvPr id="5" name="Title 1"/>
          <p:cNvSpPr>
            <a:spLocks noGrp="1"/>
          </p:cNvSpPr>
          <p:nvPr>
            <p:ph type="title"/>
          </p:nvPr>
        </p:nvSpPr>
        <p:spPr>
          <a:xfrm>
            <a:off x="420624" y="365125"/>
            <a:ext cx="10933176" cy="1325563"/>
          </a:xfrm>
        </p:spPr>
        <p:txBody>
          <a:bodyPr/>
          <a:lstStyle/>
          <a:p>
            <a:r>
              <a:rPr lang="en-US" b="1" dirty="0">
                <a:latin typeface="+mn-lt"/>
              </a:rPr>
              <a:t>Choking Agents- Chlorine</a:t>
            </a:r>
          </a:p>
        </p:txBody>
      </p:sp>
    </p:spTree>
    <p:extLst>
      <p:ext uri="{BB962C8B-B14F-4D97-AF65-F5344CB8AC3E}">
        <p14:creationId xmlns:p14="http://schemas.microsoft.com/office/powerpoint/2010/main" val="303638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10178200" y="365125"/>
            <a:ext cx="1600200" cy="1600200"/>
          </a:xfrm>
          <a:prstGeom prst="rect">
            <a:avLst/>
          </a:prstGeom>
        </p:spPr>
      </p:pic>
      <p:pic>
        <p:nvPicPr>
          <p:cNvPr id="6" name="kPyc68ZR13E"/>
          <p:cNvPicPr>
            <a:picLocks noGrp="1" noRot="1" noChangeAspect="1"/>
          </p:cNvPicPr>
          <p:nvPr>
            <p:ph idx="1"/>
            <a:videoFile r:link="rId1"/>
          </p:nvPr>
        </p:nvPicPr>
        <p:blipFill>
          <a:blip r:embed="rId5"/>
          <a:stretch>
            <a:fillRect/>
          </a:stretch>
        </p:blipFill>
        <p:spPr>
          <a:xfrm>
            <a:off x="1794215" y="1690688"/>
            <a:ext cx="8603570" cy="4839508"/>
          </a:xfrm>
          <a:prstGeom prst="rect">
            <a:avLst/>
          </a:prstGeom>
        </p:spPr>
      </p:pic>
      <p:sp>
        <p:nvSpPr>
          <p:cNvPr id="7" name="Title 1"/>
          <p:cNvSpPr>
            <a:spLocks noGrp="1"/>
          </p:cNvSpPr>
          <p:nvPr>
            <p:ph type="title"/>
          </p:nvPr>
        </p:nvSpPr>
        <p:spPr>
          <a:xfrm>
            <a:off x="276045" y="365125"/>
            <a:ext cx="11077755" cy="1325563"/>
          </a:xfrm>
        </p:spPr>
        <p:txBody>
          <a:bodyPr/>
          <a:lstStyle/>
          <a:p>
            <a:r>
              <a:rPr lang="en-US" b="1" dirty="0">
                <a:latin typeface="+mn-lt"/>
              </a:rPr>
              <a:t>Choking Agents- Chlorine</a:t>
            </a:r>
          </a:p>
        </p:txBody>
      </p:sp>
      <p:sp>
        <p:nvSpPr>
          <p:cNvPr id="8" name="Teardrop 7"/>
          <p:cNvSpPr/>
          <p:nvPr/>
        </p:nvSpPr>
        <p:spPr>
          <a:xfrm rot="6068345">
            <a:off x="396815" y="3459192"/>
            <a:ext cx="914400" cy="88852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alf Frame 8"/>
          <p:cNvSpPr/>
          <p:nvPr/>
        </p:nvSpPr>
        <p:spPr>
          <a:xfrm rot="2801080">
            <a:off x="308641" y="4364966"/>
            <a:ext cx="877902" cy="905774"/>
          </a:xfrm>
          <a:prstGeom prst="halfFrame">
            <a:avLst>
              <a:gd name="adj1" fmla="val 9523"/>
              <a:gd name="adj2" fmla="val 11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ight Arrow 1"/>
          <p:cNvSpPr/>
          <p:nvPr/>
        </p:nvSpPr>
        <p:spPr>
          <a:xfrm>
            <a:off x="413600" y="2390687"/>
            <a:ext cx="1021278" cy="17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89340" y="2110188"/>
            <a:ext cx="745790" cy="368135"/>
          </a:xfrm>
          <a:prstGeom prst="rect">
            <a:avLst/>
          </a:prstGeom>
          <a:noFill/>
        </p:spPr>
        <p:txBody>
          <a:bodyPr wrap="square" rtlCol="0">
            <a:spAutoFit/>
          </a:bodyPr>
          <a:lstStyle/>
          <a:p>
            <a:r>
              <a:rPr lang="en-US" dirty="0"/>
              <a:t>Wind</a:t>
            </a:r>
          </a:p>
        </p:txBody>
      </p:sp>
    </p:spTree>
    <p:extLst>
      <p:ext uri="{BB962C8B-B14F-4D97-AF65-F5344CB8AC3E}">
        <p14:creationId xmlns:p14="http://schemas.microsoft.com/office/powerpoint/2010/main" val="108382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0178200" y="365125"/>
            <a:ext cx="1600200" cy="1600200"/>
          </a:xfrm>
          <a:prstGeom prst="rect">
            <a:avLst/>
          </a:prstGeom>
        </p:spPr>
      </p:pic>
      <p:sp>
        <p:nvSpPr>
          <p:cNvPr id="7" name="Title 1"/>
          <p:cNvSpPr>
            <a:spLocks noGrp="1"/>
          </p:cNvSpPr>
          <p:nvPr>
            <p:ph type="title"/>
          </p:nvPr>
        </p:nvSpPr>
        <p:spPr>
          <a:xfrm>
            <a:off x="276045" y="365125"/>
            <a:ext cx="11077755" cy="1325563"/>
          </a:xfrm>
        </p:spPr>
        <p:txBody>
          <a:bodyPr/>
          <a:lstStyle/>
          <a:p>
            <a:r>
              <a:rPr lang="en-US" b="1" dirty="0">
                <a:latin typeface="+mn-lt"/>
              </a:rPr>
              <a:t>Choking Agents- Chlorine</a:t>
            </a:r>
          </a:p>
        </p:txBody>
      </p:sp>
      <p:pic>
        <p:nvPicPr>
          <p:cNvPr id="12" name="Content Placeholder 11"/>
          <p:cNvPicPr>
            <a:picLocks noGrp="1" noChangeAspect="1"/>
          </p:cNvPicPr>
          <p:nvPr>
            <p:ph idx="1"/>
          </p:nvPr>
        </p:nvPicPr>
        <p:blipFill rotWithShape="1">
          <a:blip r:embed="rId4"/>
          <a:srcRect b="17235"/>
          <a:stretch/>
        </p:blipFill>
        <p:spPr>
          <a:xfrm>
            <a:off x="2224703" y="1825625"/>
            <a:ext cx="7742594" cy="3601398"/>
          </a:xfrm>
          <a:prstGeom prst="rect">
            <a:avLst/>
          </a:prstGeom>
        </p:spPr>
      </p:pic>
    </p:spTree>
    <p:extLst>
      <p:ext uri="{BB962C8B-B14F-4D97-AF65-F5344CB8AC3E}">
        <p14:creationId xmlns:p14="http://schemas.microsoft.com/office/powerpoint/2010/main" val="1459746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sZhf2OnMKQ"/>
          <p:cNvPicPr>
            <a:picLocks noGrp="1" noRot="1" noChangeAspect="1"/>
          </p:cNvPicPr>
          <p:nvPr>
            <p:ph idx="1"/>
            <a:videoFile r:link="rId1"/>
          </p:nvPr>
        </p:nvPicPr>
        <p:blipFill>
          <a:blip r:embed="rId4"/>
          <a:stretch>
            <a:fillRect/>
          </a:stretch>
        </p:blipFill>
        <p:spPr>
          <a:xfrm>
            <a:off x="1484416" y="1392783"/>
            <a:ext cx="8372103" cy="4709308"/>
          </a:xfrm>
          <a:prstGeom prst="rect">
            <a:avLst/>
          </a:prstGeom>
        </p:spPr>
      </p:pic>
      <p:sp>
        <p:nvSpPr>
          <p:cNvPr id="5" name="TextBox 4"/>
          <p:cNvSpPr txBox="1"/>
          <p:nvPr/>
        </p:nvSpPr>
        <p:spPr>
          <a:xfrm>
            <a:off x="4052061" y="6173596"/>
            <a:ext cx="3286664" cy="369332"/>
          </a:xfrm>
          <a:prstGeom prst="rect">
            <a:avLst/>
          </a:prstGeom>
          <a:noFill/>
        </p:spPr>
        <p:txBody>
          <a:bodyPr wrap="square" rtlCol="0">
            <a:spAutoFit/>
          </a:bodyPr>
          <a:lstStyle/>
          <a:p>
            <a:pPr algn="ctr"/>
            <a:r>
              <a:rPr lang="en-US" dirty="0"/>
              <a:t>T= 00:20 max</a:t>
            </a:r>
          </a:p>
        </p:txBody>
      </p:sp>
      <p:pic>
        <p:nvPicPr>
          <p:cNvPr id="6"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276045" y="365125"/>
            <a:ext cx="11077755" cy="1325563"/>
          </a:xfrm>
        </p:spPr>
        <p:txBody>
          <a:bodyPr/>
          <a:lstStyle/>
          <a:p>
            <a:r>
              <a:rPr lang="en-US" b="1" dirty="0">
                <a:latin typeface="+mn-lt"/>
              </a:rPr>
              <a:t>Choking Agents- Chlorine</a:t>
            </a:r>
          </a:p>
        </p:txBody>
      </p:sp>
      <p:pic>
        <p:nvPicPr>
          <p:cNvPr id="8" name="Picture 7"/>
          <p:cNvPicPr>
            <a:picLocks noChangeAspect="1"/>
          </p:cNvPicPr>
          <p:nvPr/>
        </p:nvPicPr>
        <p:blipFill>
          <a:blip r:embed="rId6"/>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3247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sp>
        <p:nvSpPr>
          <p:cNvPr id="2" name="Title 1"/>
          <p:cNvSpPr>
            <a:spLocks noGrp="1"/>
          </p:cNvSpPr>
          <p:nvPr>
            <p:ph type="title"/>
          </p:nvPr>
        </p:nvSpPr>
        <p:spPr>
          <a:xfrm>
            <a:off x="279041" y="621828"/>
            <a:ext cx="11481517" cy="1325563"/>
          </a:xfrm>
        </p:spPr>
        <p:txBody>
          <a:bodyPr/>
          <a:lstStyle/>
          <a:p>
            <a:r>
              <a:rPr lang="en-US" b="1" dirty="0">
                <a:latin typeface="+mn-lt"/>
              </a:rPr>
              <a:t>Choking Agents- Chlorine </a:t>
            </a:r>
            <a:br>
              <a:rPr lang="en-US" b="1" dirty="0">
                <a:latin typeface="+mn-lt"/>
              </a:rPr>
            </a:br>
            <a:r>
              <a:rPr lang="en-US" b="1" dirty="0">
                <a:latin typeface="+mn-lt"/>
              </a:rPr>
              <a:t>					Clinical Characteristics</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2"/>
          </p:nvPr>
        </p:nvSpPr>
        <p:spPr/>
        <p:txBody>
          <a:bodyPr/>
          <a:lstStyle/>
          <a:p>
            <a:endParaRPr lang="en-US"/>
          </a:p>
        </p:txBody>
      </p:sp>
      <p:sp>
        <p:nvSpPr>
          <p:cNvPr id="7" name="Content Placeholder 6"/>
          <p:cNvSpPr>
            <a:spLocks noGrp="1"/>
          </p:cNvSpPr>
          <p:nvPr>
            <p:ph sz="half" idx="1"/>
          </p:nvPr>
        </p:nvSpPr>
        <p:spPr/>
        <p:txBody>
          <a:bodyPr/>
          <a:lstStyle/>
          <a:p>
            <a:endParaRPr lang="en-US"/>
          </a:p>
        </p:txBody>
      </p:sp>
    </p:spTree>
    <p:extLst>
      <p:ext uri="{BB962C8B-B14F-4D97-AF65-F5344CB8AC3E}">
        <p14:creationId xmlns:p14="http://schemas.microsoft.com/office/powerpoint/2010/main" val="118500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ocuments.lucid.app/documents/ce156177-e275-4fd4-ba37-e2813add4928/pages/0_0?a=8796&amp;x=3376&amp;y=1386&amp;w=1848&amp;h=309&amp;store=1&amp;accept=image%2F*&amp;auth=LCA%20e6028f74e3a44bc0843db52a6589567c78151d18-ts%3D1648355102"/>
          <p:cNvPicPr>
            <a:picLocks noChangeAspect="1" noChangeArrowheads="1"/>
          </p:cNvPicPr>
          <p:nvPr/>
        </p:nvPicPr>
        <p:blipFill rotWithShape="1">
          <a:blip r:embed="rId2">
            <a:extLst>
              <a:ext uri="{28A0092B-C50C-407E-A947-70E740481C1C}">
                <a14:useLocalDpi xmlns:a14="http://schemas.microsoft.com/office/drawing/2010/main" val="0"/>
              </a:ext>
            </a:extLst>
          </a:blip>
          <a:srcRect l="4137"/>
          <a:stretch/>
        </p:blipFill>
        <p:spPr bwMode="auto">
          <a:xfrm>
            <a:off x="0" y="195778"/>
            <a:ext cx="1219200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MedGlobal Logo">
            <a:extLst>
              <a:ext uri="{FF2B5EF4-FFF2-40B4-BE49-F238E27FC236}">
                <a16:creationId xmlns:a16="http://schemas.microsoft.com/office/drawing/2014/main" id="{1A8E284D-34C4-4A19-A541-2EA2B67245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39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83" y="365125"/>
            <a:ext cx="11056917" cy="1325563"/>
          </a:xfrm>
        </p:spPr>
        <p:txBody>
          <a:bodyPr/>
          <a:lstStyle/>
          <a:p>
            <a:r>
              <a:rPr lang="en-US" b="1" dirty="0">
                <a:latin typeface="+mn-lt"/>
              </a:rPr>
              <a:t>Chlorine- Clinical Characteristics</a:t>
            </a:r>
          </a:p>
        </p:txBody>
      </p:sp>
      <p:sp>
        <p:nvSpPr>
          <p:cNvPr id="3" name="Content Placeholder 2"/>
          <p:cNvSpPr>
            <a:spLocks noGrp="1"/>
          </p:cNvSpPr>
          <p:nvPr>
            <p:ph sz="half" idx="1"/>
          </p:nvPr>
        </p:nvSpPr>
        <p:spPr>
          <a:xfrm>
            <a:off x="296883" y="1825625"/>
            <a:ext cx="5722917" cy="4351338"/>
          </a:xfrm>
        </p:spPr>
        <p:txBody>
          <a:bodyPr>
            <a:normAutofit/>
          </a:bodyPr>
          <a:lstStyle/>
          <a:p>
            <a:r>
              <a:rPr lang="en-US" dirty="0"/>
              <a:t>Immediate Effects</a:t>
            </a:r>
          </a:p>
          <a:p>
            <a:pPr lvl="1"/>
            <a:r>
              <a:rPr lang="en-US" dirty="0"/>
              <a:t>Upper Airway</a:t>
            </a:r>
          </a:p>
          <a:p>
            <a:pPr lvl="1"/>
            <a:r>
              <a:rPr lang="en-US" dirty="0"/>
              <a:t>Lower Airway</a:t>
            </a:r>
          </a:p>
          <a:p>
            <a:pPr lvl="1"/>
            <a:r>
              <a:rPr lang="en-US" dirty="0"/>
              <a:t>Eyes</a:t>
            </a:r>
          </a:p>
          <a:p>
            <a:pPr lvl="1"/>
            <a:r>
              <a:rPr lang="en-US" dirty="0"/>
              <a:t>Cardiovascular</a:t>
            </a:r>
          </a:p>
          <a:p>
            <a:pPr lvl="1"/>
            <a:r>
              <a:rPr lang="en-US" dirty="0"/>
              <a:t>Systemic</a:t>
            </a:r>
          </a:p>
          <a:p>
            <a:pPr lvl="1"/>
            <a:r>
              <a:rPr lang="en-US" dirty="0"/>
              <a:t>Neurologic</a:t>
            </a:r>
          </a:p>
          <a:p>
            <a:pPr lvl="1"/>
            <a:r>
              <a:rPr lang="en-US" dirty="0"/>
              <a:t>Psychologic</a:t>
            </a:r>
          </a:p>
          <a:p>
            <a:pPr lvl="1"/>
            <a:r>
              <a:rPr lang="en-US" dirty="0"/>
              <a:t>Skin</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8" name="Content Placeholder 7"/>
          <p:cNvPicPr>
            <a:picLocks noGrp="1" noChangeAspect="1"/>
          </p:cNvPicPr>
          <p:nvPr>
            <p:ph sz="half" idx="2"/>
          </p:nvPr>
        </p:nvPicPr>
        <p:blipFill>
          <a:blip r:embed="rId5"/>
          <a:stretch>
            <a:fillRect/>
          </a:stretch>
        </p:blipFill>
        <p:spPr>
          <a:xfrm>
            <a:off x="5557186" y="1872244"/>
            <a:ext cx="5083628" cy="3899441"/>
          </a:xfrm>
          <a:prstGeom prst="rect">
            <a:avLst/>
          </a:prstGeom>
        </p:spPr>
      </p:pic>
    </p:spTree>
    <p:extLst>
      <p:ext uri="{BB962C8B-B14F-4D97-AF65-F5344CB8AC3E}">
        <p14:creationId xmlns:p14="http://schemas.microsoft.com/office/powerpoint/2010/main" val="248100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Pulmonary</a:t>
            </a:r>
          </a:p>
        </p:txBody>
      </p:sp>
      <p:sp>
        <p:nvSpPr>
          <p:cNvPr id="3" name="Content Placeholder 2"/>
          <p:cNvSpPr>
            <a:spLocks noGrp="1"/>
          </p:cNvSpPr>
          <p:nvPr>
            <p:ph idx="1"/>
          </p:nvPr>
        </p:nvSpPr>
        <p:spPr>
          <a:xfrm>
            <a:off x="420624" y="1825625"/>
            <a:ext cx="6223177" cy="4351338"/>
          </a:xfrm>
        </p:spPr>
        <p:txBody>
          <a:bodyPr>
            <a:normAutofit/>
          </a:bodyPr>
          <a:lstStyle/>
          <a:p>
            <a:pPr marL="0" indent="0">
              <a:buNone/>
            </a:pPr>
            <a:r>
              <a:rPr lang="en-US" b="1" u="sng" dirty="0"/>
              <a:t>Upper Airway- </a:t>
            </a:r>
            <a:r>
              <a:rPr lang="en-US" dirty="0"/>
              <a:t>symptoms present early after the exposure compared to lower airway symptoms</a:t>
            </a:r>
          </a:p>
          <a:p>
            <a:pPr marL="0" indent="0">
              <a:buNone/>
            </a:pPr>
            <a:r>
              <a:rPr lang="en-US" dirty="0"/>
              <a:t>Within </a:t>
            </a:r>
            <a:r>
              <a:rPr lang="en-US" u="sng" dirty="0"/>
              <a:t>Seconds to Minutes</a:t>
            </a:r>
            <a:r>
              <a:rPr lang="en-US" dirty="0"/>
              <a:t>:</a:t>
            </a:r>
          </a:p>
          <a:p>
            <a:r>
              <a:rPr lang="en-US" dirty="0"/>
              <a:t>Burning, tingling of mouth and lips</a:t>
            </a:r>
          </a:p>
          <a:p>
            <a:r>
              <a:rPr lang="en-US" dirty="0"/>
              <a:t>Sore throat</a:t>
            </a:r>
          </a:p>
          <a:p>
            <a:r>
              <a:rPr lang="en-US" dirty="0"/>
              <a:t>Superficial redness and inflammation</a:t>
            </a:r>
          </a:p>
          <a:p>
            <a:r>
              <a:rPr lang="en-US" dirty="0"/>
              <a:t>Laryngospasm, bronchospasm</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6" name="Picture 5"/>
          <p:cNvPicPr>
            <a:picLocks noChangeAspect="1"/>
          </p:cNvPicPr>
          <p:nvPr/>
        </p:nvPicPr>
        <p:blipFill rotWithShape="1">
          <a:blip r:embed="rId5"/>
          <a:srcRect t="10316"/>
          <a:stretch/>
        </p:blipFill>
        <p:spPr>
          <a:xfrm>
            <a:off x="6643801" y="1459660"/>
            <a:ext cx="4922299" cy="4138260"/>
          </a:xfrm>
          <a:prstGeom prst="rect">
            <a:avLst/>
          </a:prstGeom>
        </p:spPr>
      </p:pic>
    </p:spTree>
    <p:extLst>
      <p:ext uri="{BB962C8B-B14F-4D97-AF65-F5344CB8AC3E}">
        <p14:creationId xmlns:p14="http://schemas.microsoft.com/office/powerpoint/2010/main" val="2233078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Pulmonary</a:t>
            </a:r>
          </a:p>
        </p:txBody>
      </p:sp>
      <p:sp>
        <p:nvSpPr>
          <p:cNvPr id="3" name="Content Placeholder 2"/>
          <p:cNvSpPr>
            <a:spLocks noGrp="1"/>
          </p:cNvSpPr>
          <p:nvPr>
            <p:ph idx="1"/>
          </p:nvPr>
        </p:nvSpPr>
        <p:spPr>
          <a:xfrm>
            <a:off x="420624" y="1825625"/>
            <a:ext cx="6223177" cy="4351338"/>
          </a:xfrm>
        </p:spPr>
        <p:txBody>
          <a:bodyPr>
            <a:normAutofit/>
          </a:bodyPr>
          <a:lstStyle/>
          <a:p>
            <a:pPr marL="0" indent="0">
              <a:buNone/>
            </a:pPr>
            <a:r>
              <a:rPr lang="en-US" b="1" u="sng" dirty="0"/>
              <a:t>Upper Airway- </a:t>
            </a:r>
            <a:r>
              <a:rPr lang="en-US" dirty="0"/>
              <a:t>symptoms present early after the exposure compared to lower airway symptoms</a:t>
            </a:r>
          </a:p>
          <a:p>
            <a:pPr marL="0" indent="0">
              <a:buNone/>
            </a:pPr>
            <a:r>
              <a:rPr lang="en-US" dirty="0"/>
              <a:t>Within </a:t>
            </a:r>
            <a:r>
              <a:rPr lang="en-US" u="sng" dirty="0"/>
              <a:t>4-12 Hours</a:t>
            </a:r>
            <a:r>
              <a:rPr lang="en-US" dirty="0"/>
              <a:t>:</a:t>
            </a:r>
          </a:p>
          <a:p>
            <a:r>
              <a:rPr lang="en-US" dirty="0"/>
              <a:t>Progressive inflammation and sloughing of oropharyngeal mucosa</a:t>
            </a:r>
          </a:p>
          <a:p>
            <a:r>
              <a:rPr lang="en-US" dirty="0"/>
              <a:t>Laryngospasm</a:t>
            </a:r>
          </a:p>
          <a:p>
            <a:r>
              <a:rPr lang="en-US" dirty="0"/>
              <a:t>Stridor = </a:t>
            </a:r>
            <a:r>
              <a:rPr lang="en-US" dirty="0" err="1"/>
              <a:t>Glottitis</a:t>
            </a:r>
            <a:r>
              <a:rPr lang="en-US" dirty="0"/>
              <a:t> = </a:t>
            </a:r>
            <a:r>
              <a:rPr lang="en-US" b="1" dirty="0">
                <a:solidFill>
                  <a:srgbClr val="FF0000"/>
                </a:solidFill>
              </a:rPr>
              <a:t>immediate</a:t>
            </a:r>
            <a:r>
              <a:rPr lang="en-US" dirty="0"/>
              <a:t> </a:t>
            </a:r>
            <a:r>
              <a:rPr lang="en-US" dirty="0">
                <a:solidFill>
                  <a:srgbClr val="FF0000"/>
                </a:solidFill>
              </a:rPr>
              <a:t>triage</a:t>
            </a:r>
          </a:p>
          <a:p>
            <a:endParaRPr lang="en-US" dirty="0"/>
          </a:p>
        </p:txBody>
      </p:sp>
      <p:pic>
        <p:nvPicPr>
          <p:cNvPr id="7" name="Picture 6"/>
          <p:cNvPicPr>
            <a:picLocks noChangeAspect="1"/>
          </p:cNvPicPr>
          <p:nvPr/>
        </p:nvPicPr>
        <p:blipFill rotWithShape="1">
          <a:blip r:embed="rId4"/>
          <a:srcRect l="2533" t="2716" r="2457" b="2737"/>
          <a:stretch/>
        </p:blipFill>
        <p:spPr>
          <a:xfrm>
            <a:off x="6614555" y="1592806"/>
            <a:ext cx="4298868" cy="4237979"/>
          </a:xfrm>
          <a:prstGeom prst="rect">
            <a:avLst/>
          </a:prstGeom>
        </p:spPr>
      </p:pic>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698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Pulmonary</a:t>
            </a:r>
          </a:p>
        </p:txBody>
      </p:sp>
      <p:sp>
        <p:nvSpPr>
          <p:cNvPr id="3" name="Content Placeholder 2"/>
          <p:cNvSpPr>
            <a:spLocks noGrp="1"/>
          </p:cNvSpPr>
          <p:nvPr>
            <p:ph idx="1"/>
          </p:nvPr>
        </p:nvSpPr>
        <p:spPr>
          <a:xfrm>
            <a:off x="420623" y="1825625"/>
            <a:ext cx="7464593" cy="4351338"/>
          </a:xfrm>
        </p:spPr>
        <p:txBody>
          <a:bodyPr>
            <a:normAutofit fontScale="92500"/>
          </a:bodyPr>
          <a:lstStyle/>
          <a:p>
            <a:pPr marL="0" indent="0">
              <a:buNone/>
            </a:pPr>
            <a:r>
              <a:rPr lang="en-US" b="1" dirty="0"/>
              <a:t>Lower Airway- </a:t>
            </a:r>
            <a:r>
              <a:rPr lang="en-US" dirty="0"/>
              <a:t>symptoms manifest after 12-24 hours,</a:t>
            </a:r>
          </a:p>
          <a:p>
            <a:pPr marL="0" indent="0">
              <a:buNone/>
            </a:pPr>
            <a:r>
              <a:rPr lang="en-US" dirty="0"/>
              <a:t>but in severe exposures may present within 0-4 hours.</a:t>
            </a:r>
            <a:endParaRPr lang="en-US" b="1" dirty="0"/>
          </a:p>
          <a:p>
            <a:r>
              <a:rPr lang="en-US" dirty="0"/>
              <a:t>Bronchospasm</a:t>
            </a:r>
          </a:p>
          <a:p>
            <a:r>
              <a:rPr lang="en-US" dirty="0"/>
              <a:t>Dry cough</a:t>
            </a:r>
          </a:p>
          <a:p>
            <a:r>
              <a:rPr lang="en-US" dirty="0"/>
              <a:t>Hemoptysis</a:t>
            </a:r>
          </a:p>
          <a:p>
            <a:r>
              <a:rPr lang="en-US" dirty="0"/>
              <a:t>Bronchospasm</a:t>
            </a:r>
          </a:p>
          <a:p>
            <a:r>
              <a:rPr lang="en-US" dirty="0"/>
              <a:t>Toxic Pneumonitis</a:t>
            </a:r>
          </a:p>
          <a:p>
            <a:r>
              <a:rPr lang="en-US" dirty="0"/>
              <a:t>Pulmonary Edema</a:t>
            </a:r>
          </a:p>
          <a:p>
            <a:r>
              <a:rPr lang="en-US" dirty="0"/>
              <a:t>ARDS </a:t>
            </a:r>
          </a:p>
        </p:txBody>
      </p:sp>
      <p:pic>
        <p:nvPicPr>
          <p:cNvPr id="9" name="Picture 8"/>
          <p:cNvPicPr>
            <a:picLocks noChangeAspect="1"/>
          </p:cNvPicPr>
          <p:nvPr/>
        </p:nvPicPr>
        <p:blipFill>
          <a:blip r:embed="rId3"/>
          <a:stretch>
            <a:fillRect/>
          </a:stretch>
        </p:blipFill>
        <p:spPr>
          <a:xfrm>
            <a:off x="7773361" y="1496290"/>
            <a:ext cx="3580439" cy="5361709"/>
          </a:xfrm>
          <a:prstGeom prst="rect">
            <a:avLst/>
          </a:prstGeom>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1297906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sp>
        <p:nvSpPr>
          <p:cNvPr id="2" name="Title 1"/>
          <p:cNvSpPr>
            <a:spLocks noGrp="1"/>
          </p:cNvSpPr>
          <p:nvPr>
            <p:ph type="title"/>
          </p:nvPr>
        </p:nvSpPr>
        <p:spPr>
          <a:xfrm>
            <a:off x="420624" y="365125"/>
            <a:ext cx="10933176" cy="1325563"/>
          </a:xfrm>
        </p:spPr>
        <p:txBody>
          <a:bodyPr/>
          <a:lstStyle/>
          <a:p>
            <a:r>
              <a:rPr lang="en-US" b="1" dirty="0">
                <a:latin typeface="Calibri" panose="020F0502020204030204" pitchFamily="34" charset="0"/>
                <a:cs typeface="Calibri" panose="020F0502020204030204" pitchFamily="34" charset="0"/>
              </a:rPr>
              <a:t>Chlorine Characteristics: Pulmonary</a:t>
            </a:r>
          </a:p>
        </p:txBody>
      </p:sp>
      <p:sp>
        <p:nvSpPr>
          <p:cNvPr id="3" name="Content Placeholder 2"/>
          <p:cNvSpPr>
            <a:spLocks noGrp="1"/>
          </p:cNvSpPr>
          <p:nvPr>
            <p:ph idx="1"/>
          </p:nvPr>
        </p:nvSpPr>
        <p:spPr>
          <a:xfrm>
            <a:off x="420624" y="1825625"/>
            <a:ext cx="6466715" cy="4351338"/>
          </a:xfrm>
        </p:spPr>
        <p:txBody>
          <a:bodyPr>
            <a:normAutofit/>
          </a:bodyPr>
          <a:lstStyle/>
          <a:p>
            <a:pPr marL="0" indent="0">
              <a:buNone/>
            </a:pPr>
            <a:r>
              <a:rPr lang="en-US" b="1" dirty="0"/>
              <a:t>Lower Airway Physiology</a:t>
            </a:r>
          </a:p>
          <a:p>
            <a:r>
              <a:rPr lang="en-US" dirty="0"/>
              <a:t>Loss of pulmonary surfactant production</a:t>
            </a:r>
          </a:p>
          <a:p>
            <a:pPr marL="0" indent="0">
              <a:buNone/>
            </a:pPr>
            <a:r>
              <a:rPr lang="en-US" dirty="0"/>
              <a:t>	~24 hours after gas exposure</a:t>
            </a:r>
          </a:p>
          <a:p>
            <a:pPr marL="0" indent="0">
              <a:buNone/>
            </a:pPr>
            <a:r>
              <a:rPr lang="en-US" dirty="0"/>
              <a:t>	= Stiff lungs, difficult ventilation</a:t>
            </a:r>
          </a:p>
          <a:p>
            <a:endParaRPr lang="en-US" dirty="0"/>
          </a:p>
          <a:p>
            <a:r>
              <a:rPr lang="en-US" dirty="0"/>
              <a:t>Manage with standard ARDS protocols- </a:t>
            </a:r>
          </a:p>
          <a:p>
            <a:pPr marL="457200" lvl="1" indent="0">
              <a:buNone/>
            </a:pPr>
            <a:r>
              <a:rPr lang="en-US" dirty="0"/>
              <a:t>lung protective ventilation</a:t>
            </a:r>
          </a:p>
          <a:p>
            <a:pPr marL="457200" lvl="1" indent="0">
              <a:buNone/>
            </a:pPr>
            <a:r>
              <a:rPr lang="en-US" dirty="0"/>
              <a:t>permissive hypercapnia</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63667" t="79952" r="24186" b="7396"/>
          <a:stretch/>
        </p:blipFill>
        <p:spPr>
          <a:xfrm>
            <a:off x="7184105" y="4434098"/>
            <a:ext cx="4496178" cy="1405056"/>
          </a:xfrm>
          <a:prstGeom prst="rect">
            <a:avLst/>
          </a:prstGeom>
        </p:spPr>
      </p:pic>
      <p:pic>
        <p:nvPicPr>
          <p:cNvPr id="7" name="Picture 6"/>
          <p:cNvPicPr>
            <a:picLocks noChangeAspect="1"/>
          </p:cNvPicPr>
          <p:nvPr/>
        </p:nvPicPr>
        <p:blipFill rotWithShape="1">
          <a:blip r:embed="rId5"/>
          <a:srcRect l="65136" t="20534" r="25583" b="39968"/>
          <a:stretch/>
        </p:blipFill>
        <p:spPr>
          <a:xfrm>
            <a:off x="7148479" y="541769"/>
            <a:ext cx="3088051" cy="3942794"/>
          </a:xfrm>
          <a:prstGeom prst="rect">
            <a:avLst/>
          </a:prstGeom>
        </p:spPr>
      </p:pic>
      <p:sp>
        <p:nvSpPr>
          <p:cNvPr id="8" name="TextBox 7"/>
          <p:cNvSpPr txBox="1"/>
          <p:nvPr/>
        </p:nvSpPr>
        <p:spPr>
          <a:xfrm>
            <a:off x="7437319" y="6006375"/>
            <a:ext cx="1768415" cy="369332"/>
          </a:xfrm>
          <a:prstGeom prst="rect">
            <a:avLst/>
          </a:prstGeom>
          <a:noFill/>
          <a:ln w="38100">
            <a:solidFill>
              <a:schemeClr val="tx1"/>
            </a:solidFill>
          </a:ln>
        </p:spPr>
        <p:txBody>
          <a:bodyPr wrap="square" rtlCol="0">
            <a:spAutoFit/>
          </a:bodyPr>
          <a:lstStyle/>
          <a:p>
            <a:r>
              <a:rPr lang="en-US" dirty="0"/>
              <a:t>PMID: 24582687</a:t>
            </a:r>
          </a:p>
        </p:txBody>
      </p:sp>
      <p:sp>
        <p:nvSpPr>
          <p:cNvPr id="9" name="Right Arrow 8"/>
          <p:cNvSpPr/>
          <p:nvPr/>
        </p:nvSpPr>
        <p:spPr>
          <a:xfrm rot="7435822">
            <a:off x="9188066" y="3864727"/>
            <a:ext cx="819398" cy="2731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996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sp>
        <p:nvSpPr>
          <p:cNvPr id="2" name="Title 1"/>
          <p:cNvSpPr>
            <a:spLocks noGrp="1"/>
          </p:cNvSpPr>
          <p:nvPr>
            <p:ph type="title"/>
          </p:nvPr>
        </p:nvSpPr>
        <p:spPr>
          <a:xfrm>
            <a:off x="420624" y="365125"/>
            <a:ext cx="10933176" cy="1325563"/>
          </a:xfrm>
        </p:spPr>
        <p:txBody>
          <a:bodyPr/>
          <a:lstStyle/>
          <a:p>
            <a:r>
              <a:rPr lang="en-US" b="1" dirty="0">
                <a:latin typeface="Calibri" panose="020F0502020204030204" pitchFamily="34" charset="0"/>
                <a:cs typeface="Calibri" panose="020F0502020204030204" pitchFamily="34" charset="0"/>
              </a:rPr>
              <a:t>Chlorine Characteristics: Pulmonary</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oxic gas inhalation injury | Download Scientific Diagram"/>
          <p:cNvPicPr>
            <a:picLocks noChangeAspect="1" noChangeArrowheads="1"/>
          </p:cNvPicPr>
          <p:nvPr/>
        </p:nvPicPr>
        <p:blipFill rotWithShape="1">
          <a:blip r:embed="rId5">
            <a:extLst>
              <a:ext uri="{28A0092B-C50C-407E-A947-70E740481C1C}">
                <a14:useLocalDpi xmlns:a14="http://schemas.microsoft.com/office/drawing/2010/main" val="0"/>
              </a:ext>
            </a:extLst>
          </a:blip>
          <a:srcRect b="18665"/>
          <a:stretch/>
        </p:blipFill>
        <p:spPr bwMode="auto">
          <a:xfrm>
            <a:off x="1940617" y="2676819"/>
            <a:ext cx="6514613" cy="406437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
          </p:nvPr>
        </p:nvSpPr>
        <p:spPr>
          <a:xfrm>
            <a:off x="420623" y="1825625"/>
            <a:ext cx="11357777" cy="4351338"/>
          </a:xfrm>
        </p:spPr>
        <p:txBody>
          <a:bodyPr>
            <a:normAutofit/>
          </a:bodyPr>
          <a:lstStyle/>
          <a:p>
            <a:pPr marL="0" indent="0">
              <a:buNone/>
            </a:pPr>
            <a:r>
              <a:rPr lang="en-US" sz="2600" b="1" dirty="0"/>
              <a:t>Lower Airway- </a:t>
            </a:r>
            <a:r>
              <a:rPr lang="en-US" sz="2600" dirty="0"/>
              <a:t>symptoms manifest after 12-24-48 hours,</a:t>
            </a:r>
          </a:p>
          <a:p>
            <a:pPr marL="0" indent="0">
              <a:buNone/>
            </a:pPr>
            <a:r>
              <a:rPr lang="en-US" sz="2600" dirty="0"/>
              <a:t>but in severe exposures may present within 0-4 hours.</a:t>
            </a:r>
            <a:endParaRPr lang="en-US" sz="2600" b="1" dirty="0"/>
          </a:p>
        </p:txBody>
      </p:sp>
    </p:spTree>
    <p:extLst>
      <p:ext uri="{BB962C8B-B14F-4D97-AF65-F5344CB8AC3E}">
        <p14:creationId xmlns:p14="http://schemas.microsoft.com/office/powerpoint/2010/main" val="2707299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Pulmonary</a:t>
            </a:r>
          </a:p>
        </p:txBody>
      </p:sp>
      <p:sp>
        <p:nvSpPr>
          <p:cNvPr id="3" name="Content Placeholder 2"/>
          <p:cNvSpPr>
            <a:spLocks noGrp="1"/>
          </p:cNvSpPr>
          <p:nvPr>
            <p:ph idx="1"/>
          </p:nvPr>
        </p:nvSpPr>
        <p:spPr>
          <a:xfrm>
            <a:off x="420624" y="1825625"/>
            <a:ext cx="11357776" cy="4351338"/>
          </a:xfrm>
        </p:spPr>
        <p:txBody>
          <a:bodyPr>
            <a:normAutofit/>
          </a:bodyPr>
          <a:lstStyle/>
          <a:p>
            <a:pPr marL="0" indent="0">
              <a:buNone/>
            </a:pPr>
            <a:r>
              <a:rPr lang="en-US" b="1" dirty="0"/>
              <a:t>Does a secondary pneumonia occur with toxic inhalation injuries?</a:t>
            </a:r>
          </a:p>
          <a:p>
            <a:pPr lvl="1">
              <a:buFont typeface="Calibri" panose="020F0502020204030204" pitchFamily="34" charset="0"/>
              <a:buChar char="+"/>
            </a:pPr>
            <a:r>
              <a:rPr lang="en-US" dirty="0"/>
              <a:t>Chest Radiographs: Diffuse infiltrates and pulmonary edema</a:t>
            </a:r>
          </a:p>
          <a:p>
            <a:pPr lvl="1">
              <a:buFont typeface="Calibri" panose="020F0502020204030204" pitchFamily="34" charset="0"/>
              <a:buChar char="+"/>
            </a:pPr>
            <a:r>
              <a:rPr lang="en-US" dirty="0"/>
              <a:t>Leukocytosis: possibly reactive after acute physiologic stress</a:t>
            </a:r>
          </a:p>
          <a:p>
            <a:pPr lvl="1">
              <a:buFont typeface="Calibri" panose="020F0502020204030204" pitchFamily="34" charset="0"/>
              <a:buChar char="+"/>
            </a:pPr>
            <a:r>
              <a:rPr lang="en-US" dirty="0"/>
              <a:t>Dyspnea/tachypnea/tachycardia</a:t>
            </a:r>
          </a:p>
          <a:p>
            <a:pPr marL="0" indent="0">
              <a:buNone/>
            </a:pPr>
            <a:r>
              <a:rPr lang="en-US" sz="2400" dirty="0"/>
              <a:t>Literature Review: some reports of prophylactic antibiotics due to the use of steroids.</a:t>
            </a:r>
          </a:p>
          <a:p>
            <a:pPr marL="0" indent="0">
              <a:buNone/>
            </a:pPr>
            <a:r>
              <a:rPr lang="en-US" sz="2400" dirty="0"/>
              <a:t>	However, very little evidence of developing true secondary bacterial pneumonia.</a:t>
            </a:r>
          </a:p>
          <a:p>
            <a:pPr marL="0" indent="0">
              <a:buNone/>
            </a:pPr>
            <a:r>
              <a:rPr lang="en-US" sz="2400" b="1" dirty="0"/>
              <a:t>Syrian experience: incidence of secondary bacterial pneumonia is LOW</a:t>
            </a:r>
          </a:p>
          <a:p>
            <a:pPr marL="0" indent="0">
              <a:buNone/>
            </a:pPr>
            <a:r>
              <a:rPr lang="en-US" sz="2400" b="1" dirty="0"/>
              <a:t>	</a:t>
            </a:r>
            <a:r>
              <a:rPr lang="en-US" sz="2400" u="sng" dirty="0"/>
              <a:t>Caution</a:t>
            </a:r>
            <a:r>
              <a:rPr lang="en-US" sz="2400" dirty="0"/>
              <a:t>: this is unpublished data and represents consensus of clinical opinion.</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sp>
        <p:nvSpPr>
          <p:cNvPr id="6" name="TextBox 5"/>
          <p:cNvSpPr txBox="1"/>
          <p:nvPr/>
        </p:nvSpPr>
        <p:spPr>
          <a:xfrm>
            <a:off x="2513125" y="5423655"/>
            <a:ext cx="6748173" cy="830997"/>
          </a:xfrm>
          <a:prstGeom prst="rect">
            <a:avLst/>
          </a:prstGeom>
          <a:noFill/>
          <a:ln w="38100">
            <a:solidFill>
              <a:schemeClr val="tx1"/>
            </a:solidFill>
          </a:ln>
        </p:spPr>
        <p:txBody>
          <a:bodyPr wrap="square" rtlCol="0">
            <a:spAutoFit/>
          </a:bodyPr>
          <a:lstStyle/>
          <a:p>
            <a:pPr algn="ctr"/>
            <a:r>
              <a:rPr lang="en-US" sz="2400" b="1" dirty="0"/>
              <a:t>Recommend </a:t>
            </a:r>
            <a:r>
              <a:rPr lang="en-US" sz="2400" b="1" i="1" u="sng" dirty="0"/>
              <a:t>against</a:t>
            </a:r>
            <a:r>
              <a:rPr lang="en-US" sz="2400" b="1" dirty="0"/>
              <a:t> prophylactic antibiotics unless strong suspicion of true bacterial pneumonia</a:t>
            </a:r>
          </a:p>
        </p:txBody>
      </p:sp>
    </p:spTree>
    <p:extLst>
      <p:ext uri="{BB962C8B-B14F-4D97-AF65-F5344CB8AC3E}">
        <p14:creationId xmlns:p14="http://schemas.microsoft.com/office/powerpoint/2010/main" val="299964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Cardiovascular</a:t>
            </a:r>
          </a:p>
        </p:txBody>
      </p:sp>
      <p:sp>
        <p:nvSpPr>
          <p:cNvPr id="3" name="Content Placeholder 2"/>
          <p:cNvSpPr>
            <a:spLocks noGrp="1"/>
          </p:cNvSpPr>
          <p:nvPr>
            <p:ph idx="1"/>
          </p:nvPr>
        </p:nvSpPr>
        <p:spPr>
          <a:xfrm>
            <a:off x="420623" y="1825625"/>
            <a:ext cx="11549703" cy="4351338"/>
          </a:xfrm>
        </p:spPr>
        <p:txBody>
          <a:bodyPr>
            <a:normAutofit/>
          </a:bodyPr>
          <a:lstStyle/>
          <a:p>
            <a:r>
              <a:rPr lang="en-US" dirty="0"/>
              <a:t>Retrosternal Chest Pain</a:t>
            </a:r>
          </a:p>
          <a:p>
            <a:r>
              <a:rPr lang="en-US" dirty="0"/>
              <a:t>Tachycardia</a:t>
            </a:r>
          </a:p>
          <a:p>
            <a:r>
              <a:rPr lang="en-US" dirty="0"/>
              <a:t>Hypertension (initially)</a:t>
            </a:r>
          </a:p>
          <a:p>
            <a:r>
              <a:rPr lang="en-US" dirty="0"/>
              <a:t>Hypotension (late, severe exposures)</a:t>
            </a:r>
          </a:p>
          <a:p>
            <a:pPr lvl="1"/>
            <a:r>
              <a:rPr lang="en-US" dirty="0"/>
              <a:t>Cardiogenic Shock, Nitric Oxide Synthase </a:t>
            </a:r>
          </a:p>
          <a:p>
            <a:r>
              <a:rPr lang="en-US" dirty="0"/>
              <a:t>Strong suggestion of acute dilated cardiomyopathy</a:t>
            </a:r>
          </a:p>
          <a:p>
            <a:pPr lvl="1"/>
            <a:r>
              <a:rPr lang="en-US" dirty="0"/>
              <a:t>Multiple autopsy case series and murine studies</a:t>
            </a:r>
          </a:p>
          <a:p>
            <a:pPr lvl="1"/>
            <a:r>
              <a:rPr lang="en-US" dirty="0"/>
              <a:t>Cardiogenic Pulmonary Edema vs Expansive Non-Cardiac Pulmonary Edema in ARDS?</a:t>
            </a:r>
          </a:p>
          <a:p>
            <a:r>
              <a:rPr lang="en-US" dirty="0"/>
              <a:t>No specific reports of arrhythmias- sinus tachycardia </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sp>
        <p:nvSpPr>
          <p:cNvPr id="6" name="TextBox 5"/>
          <p:cNvSpPr txBox="1"/>
          <p:nvPr/>
        </p:nvSpPr>
        <p:spPr>
          <a:xfrm>
            <a:off x="6195474" y="6127234"/>
            <a:ext cx="3018690" cy="369332"/>
          </a:xfrm>
          <a:prstGeom prst="rect">
            <a:avLst/>
          </a:prstGeom>
          <a:noFill/>
          <a:ln w="38100">
            <a:solidFill>
              <a:schemeClr val="tx1"/>
            </a:solidFill>
          </a:ln>
        </p:spPr>
        <p:txBody>
          <a:bodyPr wrap="square" rtlCol="0">
            <a:spAutoFit/>
          </a:bodyPr>
          <a:lstStyle/>
          <a:p>
            <a:r>
              <a:rPr lang="en-US" dirty="0"/>
              <a:t>PMID: 19041527 ; 26109193</a:t>
            </a:r>
          </a:p>
        </p:txBody>
      </p:sp>
    </p:spTree>
    <p:extLst>
      <p:ext uri="{BB962C8B-B14F-4D97-AF65-F5344CB8AC3E}">
        <p14:creationId xmlns:p14="http://schemas.microsoft.com/office/powerpoint/2010/main" val="189854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Eyes</a:t>
            </a:r>
          </a:p>
        </p:txBody>
      </p:sp>
      <p:sp>
        <p:nvSpPr>
          <p:cNvPr id="3" name="Content Placeholder 2"/>
          <p:cNvSpPr>
            <a:spLocks noGrp="1"/>
          </p:cNvSpPr>
          <p:nvPr>
            <p:ph idx="1"/>
          </p:nvPr>
        </p:nvSpPr>
        <p:spPr>
          <a:xfrm>
            <a:off x="420624" y="1825625"/>
            <a:ext cx="11338560" cy="4351338"/>
          </a:xfrm>
        </p:spPr>
        <p:txBody>
          <a:bodyPr>
            <a:normAutofit/>
          </a:bodyPr>
          <a:lstStyle/>
          <a:p>
            <a:r>
              <a:rPr lang="en-US" dirty="0"/>
              <a:t>Conjunctivitis is common (12%): eye pain, redness</a:t>
            </a:r>
          </a:p>
          <a:p>
            <a:r>
              <a:rPr lang="en-US" dirty="0"/>
              <a:t>Involuntary tearing or spasmodic blinking </a:t>
            </a:r>
            <a:r>
              <a:rPr lang="en-US" dirty="0">
                <a:sym typeface="Wingdings" panose="05000000000000000000" pitchFamily="2" charset="2"/>
              </a:rPr>
              <a:t></a:t>
            </a:r>
            <a:r>
              <a:rPr lang="en-US" dirty="0"/>
              <a:t> do not confuse with seizure</a:t>
            </a:r>
          </a:p>
          <a:p>
            <a:r>
              <a:rPr lang="en-US" dirty="0"/>
              <a:t>Corneal abrasion, ulceration, (temporary) blindness at high concentrations</a:t>
            </a:r>
          </a:p>
          <a:p>
            <a:pPr marL="0" indent="0">
              <a:buNone/>
            </a:pPr>
            <a:r>
              <a:rPr lang="en-US" dirty="0"/>
              <a:t>	</a:t>
            </a:r>
            <a:r>
              <a:rPr lang="en-US" b="1" dirty="0"/>
              <a:t>Treatment: copious eye irrigation with saline, tap water</a:t>
            </a:r>
          </a:p>
          <a:p>
            <a:pPr marL="0" indent="0">
              <a:buNone/>
            </a:pPr>
            <a:r>
              <a:rPr lang="en-US" b="1" dirty="0"/>
              <a:t>		followed by supportive care, preservative-free eye drops</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6" name="Picture 5"/>
          <p:cNvPicPr>
            <a:picLocks noChangeAspect="1"/>
          </p:cNvPicPr>
          <p:nvPr/>
        </p:nvPicPr>
        <p:blipFill rotWithShape="1">
          <a:blip r:embed="rId5"/>
          <a:srcRect l="59793" t="13510" r="6453" b="43136"/>
          <a:stretch/>
        </p:blipFill>
        <p:spPr>
          <a:xfrm>
            <a:off x="2635775" y="4352307"/>
            <a:ext cx="6502873" cy="2505693"/>
          </a:xfrm>
          <a:prstGeom prst="rect">
            <a:avLst/>
          </a:prstGeom>
        </p:spPr>
      </p:pic>
    </p:spTree>
    <p:extLst>
      <p:ext uri="{BB962C8B-B14F-4D97-AF65-F5344CB8AC3E}">
        <p14:creationId xmlns:p14="http://schemas.microsoft.com/office/powerpoint/2010/main" val="2894836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Skin</a:t>
            </a:r>
          </a:p>
        </p:txBody>
      </p:sp>
      <p:sp>
        <p:nvSpPr>
          <p:cNvPr id="3" name="Content Placeholder 2"/>
          <p:cNvSpPr>
            <a:spLocks noGrp="1"/>
          </p:cNvSpPr>
          <p:nvPr>
            <p:ph idx="1"/>
          </p:nvPr>
        </p:nvSpPr>
        <p:spPr>
          <a:xfrm>
            <a:off x="420624" y="1825625"/>
            <a:ext cx="11338560" cy="4351338"/>
          </a:xfrm>
        </p:spPr>
        <p:txBody>
          <a:bodyPr>
            <a:normAutofit lnSpcReduction="10000"/>
          </a:bodyPr>
          <a:lstStyle/>
          <a:p>
            <a:r>
              <a:rPr lang="en-US" dirty="0"/>
              <a:t> There is no appreciable systemic absorption through the skin.</a:t>
            </a:r>
          </a:p>
          <a:p>
            <a:pPr marL="0" indent="0">
              <a:buNone/>
            </a:pPr>
            <a:endParaRPr lang="en-US" dirty="0"/>
          </a:p>
          <a:p>
            <a:r>
              <a:rPr lang="en-US" dirty="0"/>
              <a:t>Sweat on skin can cause formation of acid, thus copious irrigation is needed</a:t>
            </a:r>
          </a:p>
          <a:p>
            <a:endParaRPr lang="en-US" dirty="0"/>
          </a:p>
          <a:p>
            <a:r>
              <a:rPr lang="en-US" dirty="0"/>
              <a:t>Rare cases, blister formation (limited)</a:t>
            </a:r>
          </a:p>
          <a:p>
            <a:endParaRPr lang="en-US" dirty="0"/>
          </a:p>
          <a:p>
            <a:r>
              <a:rPr lang="en-US" dirty="0"/>
              <a:t>Liquid Chlorine can cause localized frostbite</a:t>
            </a:r>
          </a:p>
          <a:p>
            <a:pPr lvl="1"/>
            <a:r>
              <a:rPr lang="en-US" dirty="0"/>
              <a:t>Remember, Frostbite:</a:t>
            </a:r>
          </a:p>
          <a:p>
            <a:pPr lvl="2"/>
            <a:r>
              <a:rPr lang="en-US" dirty="0"/>
              <a:t>Without Hypothermia: submerge in warm water</a:t>
            </a:r>
          </a:p>
          <a:p>
            <a:pPr lvl="2"/>
            <a:r>
              <a:rPr lang="en-US" dirty="0"/>
              <a:t>With Hypothermia: central heat restoration, do not warm the extremity</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2660609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ocuments.lucid.app/documents/ce156177-e275-4fd4-ba37-e2813add4928/pages/0_0?a=18043&amp;x=5056&amp;y=2640&amp;w=1848&amp;h=1311&amp;store=1&amp;accept=image%2F*&amp;auth=LCA%20d9a81b16314f43a85b84aee7e767efd7903351dd-ts%3D1663442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372" y="0"/>
            <a:ext cx="9438472" cy="66940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73396" y="3275648"/>
            <a:ext cx="3718882" cy="3387999"/>
            <a:chOff x="373396" y="3275648"/>
            <a:chExt cx="3718882" cy="3387999"/>
          </a:xfrm>
        </p:grpSpPr>
        <p:pic>
          <p:nvPicPr>
            <p:cNvPr id="7" name="Picture 6"/>
            <p:cNvPicPr>
              <a:picLocks noChangeAspect="1"/>
            </p:cNvPicPr>
            <p:nvPr/>
          </p:nvPicPr>
          <p:blipFill>
            <a:blip r:embed="rId3"/>
            <a:stretch>
              <a:fillRect/>
            </a:stretch>
          </p:blipFill>
          <p:spPr>
            <a:xfrm>
              <a:off x="373396" y="3275648"/>
              <a:ext cx="3718882" cy="2926334"/>
            </a:xfrm>
            <a:prstGeom prst="rect">
              <a:avLst/>
            </a:prstGeom>
          </p:spPr>
        </p:pic>
        <p:sp>
          <p:nvSpPr>
            <p:cNvPr id="8" name="TextBox 7"/>
            <p:cNvSpPr txBox="1"/>
            <p:nvPr/>
          </p:nvSpPr>
          <p:spPr>
            <a:xfrm>
              <a:off x="373396" y="6201982"/>
              <a:ext cx="3718882" cy="461665"/>
            </a:xfrm>
            <a:prstGeom prst="rect">
              <a:avLst/>
            </a:prstGeom>
            <a:noFill/>
            <a:ln w="38100">
              <a:solidFill>
                <a:schemeClr val="tx1"/>
              </a:solidFill>
            </a:ln>
          </p:spPr>
          <p:txBody>
            <a:bodyPr wrap="square" rtlCol="0">
              <a:spAutoFit/>
            </a:bodyPr>
            <a:lstStyle/>
            <a:p>
              <a:r>
                <a:rPr lang="en-US" sz="1200" dirty="0"/>
                <a:t>US Honest John missile warhead cutaway, showing M134 Sarin bomblets (c. 1960) Wikipedia.</a:t>
              </a:r>
            </a:p>
          </p:txBody>
        </p:sp>
      </p:grpSp>
      <p:pic>
        <p:nvPicPr>
          <p:cNvPr id="3" name="Picture 6" descr="MedGlobal Logo">
            <a:extLst>
              <a:ext uri="{FF2B5EF4-FFF2-40B4-BE49-F238E27FC236}">
                <a16:creationId xmlns:a16="http://schemas.microsoft.com/office/drawing/2014/main" id="{F076AA2E-28C4-4432-8E5A-4E38E41393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133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Systemic Effects</a:t>
            </a:r>
          </a:p>
        </p:txBody>
      </p:sp>
      <p:sp>
        <p:nvSpPr>
          <p:cNvPr id="3" name="Content Placeholder 2"/>
          <p:cNvSpPr>
            <a:spLocks noGrp="1"/>
          </p:cNvSpPr>
          <p:nvPr>
            <p:ph idx="1"/>
          </p:nvPr>
        </p:nvSpPr>
        <p:spPr>
          <a:xfrm>
            <a:off x="420624" y="1825625"/>
            <a:ext cx="11338560" cy="4351338"/>
          </a:xfrm>
        </p:spPr>
        <p:txBody>
          <a:bodyPr>
            <a:normAutofit/>
          </a:bodyPr>
          <a:lstStyle/>
          <a:p>
            <a:pPr marL="0" indent="0">
              <a:buNone/>
            </a:pPr>
            <a:r>
              <a:rPr lang="en-US" dirty="0"/>
              <a:t>Gastrointestinal: Nausea, Vomiting</a:t>
            </a:r>
          </a:p>
          <a:p>
            <a:endParaRPr lang="en-US" dirty="0"/>
          </a:p>
          <a:p>
            <a:pPr marL="0" indent="0">
              <a:buNone/>
            </a:pPr>
            <a:r>
              <a:rPr lang="en-US" dirty="0"/>
              <a:t>Neurologic: Headache, Ataxia, Tremors, Seizures</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4217825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Treatments</a:t>
            </a:r>
          </a:p>
        </p:txBody>
      </p:sp>
      <p:sp>
        <p:nvSpPr>
          <p:cNvPr id="3" name="Content Placeholder 2"/>
          <p:cNvSpPr>
            <a:spLocks noGrp="1"/>
          </p:cNvSpPr>
          <p:nvPr>
            <p:ph idx="1"/>
          </p:nvPr>
        </p:nvSpPr>
        <p:spPr>
          <a:xfrm>
            <a:off x="420624" y="1825625"/>
            <a:ext cx="11338560" cy="4351338"/>
          </a:xfrm>
        </p:spPr>
        <p:txBody>
          <a:bodyPr>
            <a:normAutofit/>
          </a:bodyPr>
          <a:lstStyle/>
          <a:p>
            <a:r>
              <a:rPr lang="en-US" dirty="0"/>
              <a:t>Removal and Decontamination</a:t>
            </a:r>
          </a:p>
          <a:p>
            <a:r>
              <a:rPr lang="en-US" dirty="0"/>
              <a:t>Copious water irrigation</a:t>
            </a:r>
          </a:p>
          <a:p>
            <a:r>
              <a:rPr lang="en-US" dirty="0"/>
              <a:t>Warming and cleansing of frostbite areas</a:t>
            </a:r>
          </a:p>
          <a:p>
            <a:pPr lvl="1"/>
            <a:r>
              <a:rPr lang="en-US" dirty="0"/>
              <a:t>20-30 minutes of water bath at 40-42</a:t>
            </a:r>
            <a:r>
              <a:rPr lang="en-US" baseline="30000" dirty="0"/>
              <a:t>o</a:t>
            </a:r>
            <a:r>
              <a:rPr lang="en-US" dirty="0"/>
              <a:t>C </a:t>
            </a:r>
          </a:p>
          <a:p>
            <a:endParaRPr lang="en-US" dirty="0"/>
          </a:p>
          <a:p>
            <a:pPr marL="0" indent="0" algn="ctr">
              <a:buNone/>
            </a:pPr>
            <a:r>
              <a:rPr lang="en-US" b="1" dirty="0"/>
              <a:t>Overall, treatment is supportive care only.</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3327968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Treatments: Pulmonary</a:t>
            </a:r>
          </a:p>
        </p:txBody>
      </p:sp>
      <p:sp>
        <p:nvSpPr>
          <p:cNvPr id="3" name="Content Placeholder 2"/>
          <p:cNvSpPr>
            <a:spLocks noGrp="1"/>
          </p:cNvSpPr>
          <p:nvPr>
            <p:ph idx="1"/>
          </p:nvPr>
        </p:nvSpPr>
        <p:spPr>
          <a:xfrm>
            <a:off x="420624" y="1825625"/>
            <a:ext cx="11338560" cy="4351338"/>
          </a:xfrm>
        </p:spPr>
        <p:txBody>
          <a:bodyPr>
            <a:normAutofit/>
          </a:bodyPr>
          <a:lstStyle/>
          <a:p>
            <a:pPr marL="514350" indent="-514350">
              <a:buFont typeface="+mj-lt"/>
              <a:buAutoNum type="arabicPeriod"/>
            </a:pPr>
            <a:r>
              <a:rPr lang="en-US" dirty="0"/>
              <a:t>Removal and Decontamination</a:t>
            </a:r>
          </a:p>
          <a:p>
            <a:pPr marL="514350" indent="-514350">
              <a:buFont typeface="+mj-lt"/>
              <a:buAutoNum type="arabicPeriod"/>
            </a:pPr>
            <a:r>
              <a:rPr lang="en-US" dirty="0"/>
              <a:t>Humidified Oxygen</a:t>
            </a:r>
          </a:p>
          <a:p>
            <a:pPr marL="514350" indent="-514350">
              <a:buFont typeface="+mj-lt"/>
              <a:buAutoNum type="arabicPeriod"/>
            </a:pPr>
            <a:r>
              <a:rPr lang="en-US" dirty="0"/>
              <a:t>Salbutamol</a:t>
            </a:r>
          </a:p>
          <a:p>
            <a:pPr marL="514350" indent="-514350">
              <a:buFont typeface="+mj-lt"/>
              <a:buAutoNum type="arabicPeriod"/>
            </a:pPr>
            <a:r>
              <a:rPr lang="en-US" dirty="0"/>
              <a:t>Nebulized Sodium Bicarbonate </a:t>
            </a:r>
          </a:p>
          <a:p>
            <a:pPr lvl="1"/>
            <a:r>
              <a:rPr lang="en-US" dirty="0"/>
              <a:t>4mL of 4.2% bicarbonate</a:t>
            </a:r>
          </a:p>
          <a:p>
            <a:pPr marL="514350" indent="-514350">
              <a:buFont typeface="+mj-lt"/>
              <a:buAutoNum type="arabicPeriod"/>
            </a:pPr>
            <a:r>
              <a:rPr lang="en-US" dirty="0"/>
              <a:t>Nebulized Steroids- Budesonide</a:t>
            </a:r>
          </a:p>
          <a:p>
            <a:pPr marL="514350" indent="-514350">
              <a:buFont typeface="+mj-lt"/>
              <a:buAutoNum type="arabicPeriod"/>
            </a:pPr>
            <a:r>
              <a:rPr lang="en-US" dirty="0"/>
              <a:t>Pediatrics: Stridor: nebulized racemic epinephrine</a:t>
            </a:r>
          </a:p>
          <a:p>
            <a:pPr lvl="1"/>
            <a:r>
              <a:rPr lang="en-US" dirty="0"/>
              <a:t>0.05ml/kg of 2.25% Epinephrine in 3mL saline (maximum of 0.5mL per dose)</a:t>
            </a:r>
          </a:p>
          <a:p>
            <a:pPr marL="457200" lvl="1" indent="0">
              <a:buNone/>
            </a:pPr>
            <a:r>
              <a:rPr lang="en-US" dirty="0"/>
              <a:t>	administered every 20 minutes, as needed</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1973479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Hospital Duration</a:t>
            </a:r>
          </a:p>
        </p:txBody>
      </p:sp>
      <p:sp>
        <p:nvSpPr>
          <p:cNvPr id="3" name="Content Placeholder 2"/>
          <p:cNvSpPr>
            <a:spLocks noGrp="1"/>
          </p:cNvSpPr>
          <p:nvPr>
            <p:ph idx="1"/>
          </p:nvPr>
        </p:nvSpPr>
        <p:spPr>
          <a:xfrm>
            <a:off x="420624" y="1825625"/>
            <a:ext cx="11338560" cy="4351338"/>
          </a:xfrm>
        </p:spPr>
        <p:txBody>
          <a:bodyPr>
            <a:normAutofit/>
          </a:bodyPr>
          <a:lstStyle/>
          <a:p>
            <a:pPr marL="0" indent="0">
              <a:buNone/>
            </a:pPr>
            <a:r>
              <a:rPr lang="en-US" u="sng" dirty="0"/>
              <a:t>Hospital Length of Stay</a:t>
            </a:r>
          </a:p>
          <a:p>
            <a:pPr marL="0" indent="0">
              <a:buNone/>
            </a:pPr>
            <a:r>
              <a:rPr lang="en-US" dirty="0"/>
              <a:t>In general, patients with moderate symptoms should be monitored for 24 hours, due to delayed presentation of lower lung injury</a:t>
            </a:r>
          </a:p>
          <a:p>
            <a:pPr marL="0" indent="0">
              <a:buNone/>
            </a:pPr>
            <a:endParaRPr lang="en-US" dirty="0"/>
          </a:p>
          <a:p>
            <a:pPr marL="0" indent="0">
              <a:buNone/>
            </a:pPr>
            <a:r>
              <a:rPr lang="en-US" dirty="0"/>
              <a:t>Data from the Graniteville, SC event was notable for:</a:t>
            </a:r>
          </a:p>
          <a:p>
            <a:pPr marL="628650" lvl="1" indent="-171450"/>
            <a:r>
              <a:rPr lang="en-US" dirty="0"/>
              <a:t>Overall median hospital LOS – 4 days (all hospitalizations)</a:t>
            </a:r>
          </a:p>
          <a:p>
            <a:pPr marL="628650" lvl="1" indent="-171450"/>
            <a:r>
              <a:rPr lang="en-US" dirty="0"/>
              <a:t>Average ICU LOS with Severe Symptoms but not requiring ventilator – 3 days</a:t>
            </a:r>
          </a:p>
          <a:p>
            <a:pPr marL="628650" lvl="1" indent="-171450"/>
            <a:r>
              <a:rPr lang="en-US" dirty="0"/>
              <a:t>Average ICU Ventilator days, if needed – 6 days from the time of intubation</a:t>
            </a:r>
          </a:p>
          <a:p>
            <a:pPr marL="0" indent="0">
              <a:buNone/>
            </a:pPr>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657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Hospital Duration</a:t>
            </a:r>
          </a:p>
        </p:txBody>
      </p:sp>
      <p:sp>
        <p:nvSpPr>
          <p:cNvPr id="3" name="Content Placeholder 2"/>
          <p:cNvSpPr>
            <a:spLocks noGrp="1"/>
          </p:cNvSpPr>
          <p:nvPr>
            <p:ph idx="1"/>
          </p:nvPr>
        </p:nvSpPr>
        <p:spPr>
          <a:xfrm>
            <a:off x="420624" y="1825625"/>
            <a:ext cx="11338560" cy="4351338"/>
          </a:xfrm>
        </p:spPr>
        <p:txBody>
          <a:bodyPr>
            <a:normAutofit fontScale="85000" lnSpcReduction="20000"/>
          </a:bodyPr>
          <a:lstStyle/>
          <a:p>
            <a:pPr marL="0" indent="0">
              <a:buNone/>
            </a:pPr>
            <a:r>
              <a:rPr lang="en-US" u="sng" dirty="0"/>
              <a:t>Discharge:</a:t>
            </a:r>
          </a:p>
          <a:p>
            <a:r>
              <a:rPr lang="en-US" dirty="0"/>
              <a:t>In most cases, patients will recover within an hour or less</a:t>
            </a:r>
          </a:p>
          <a:p>
            <a:endParaRPr lang="en-US" dirty="0"/>
          </a:p>
          <a:p>
            <a:r>
              <a:rPr lang="en-US" dirty="0"/>
              <a:t>If lingering mild symptoms (slight burning/raw sensation in nose, throat, eyes, airway) and nothing more than a slight cough </a:t>
            </a:r>
            <a:r>
              <a:rPr lang="en-US" dirty="0">
                <a:sym typeface="Wingdings" panose="05000000000000000000" pitchFamily="2" charset="2"/>
              </a:rPr>
              <a:t> Discharge</a:t>
            </a:r>
          </a:p>
          <a:p>
            <a:r>
              <a:rPr lang="en-US" dirty="0">
                <a:sym typeface="Wingdings" panose="05000000000000000000" pitchFamily="2" charset="2"/>
              </a:rPr>
              <a:t>	Advise no smoking for 3 days, no alcohol for 1 day</a:t>
            </a:r>
          </a:p>
          <a:p>
            <a:endParaRPr lang="en-US" dirty="0">
              <a:sym typeface="Wingdings" panose="05000000000000000000" pitchFamily="2" charset="2"/>
            </a:endParaRPr>
          </a:p>
          <a:p>
            <a:r>
              <a:rPr lang="en-US" dirty="0">
                <a:sym typeface="Wingdings" panose="05000000000000000000" pitchFamily="2" charset="2"/>
              </a:rPr>
              <a:t>If skin or eye irritation, more than a slight cough  Advise Monitoring for </a:t>
            </a:r>
          </a:p>
          <a:p>
            <a:r>
              <a:rPr lang="en-US" dirty="0">
                <a:sym typeface="Wingdings" panose="05000000000000000000" pitchFamily="2" charset="2"/>
              </a:rPr>
              <a:t>							     at least 24 hours</a:t>
            </a:r>
          </a:p>
          <a:p>
            <a:endParaRPr lang="en-US" dirty="0">
              <a:sym typeface="Wingdings" panose="05000000000000000000" pitchFamily="2" charset="2"/>
            </a:endParaRPr>
          </a:p>
          <a:p>
            <a:r>
              <a:rPr lang="en-US" dirty="0">
                <a:sym typeface="Wingdings" panose="05000000000000000000" pitchFamily="2" charset="2"/>
              </a:rPr>
              <a:t>Skin and eye irritation should be re-evaluated within 24 hours</a:t>
            </a:r>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021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Characteristics: Delayed Effects</a:t>
            </a:r>
          </a:p>
        </p:txBody>
      </p:sp>
      <p:sp>
        <p:nvSpPr>
          <p:cNvPr id="3" name="Content Placeholder 2"/>
          <p:cNvSpPr>
            <a:spLocks noGrp="1"/>
          </p:cNvSpPr>
          <p:nvPr>
            <p:ph idx="1"/>
          </p:nvPr>
        </p:nvSpPr>
        <p:spPr>
          <a:xfrm>
            <a:off x="420624" y="1825625"/>
            <a:ext cx="11338560" cy="4351338"/>
          </a:xfrm>
        </p:spPr>
        <p:txBody>
          <a:bodyPr>
            <a:normAutofit/>
          </a:bodyPr>
          <a:lstStyle/>
          <a:p>
            <a:r>
              <a:rPr lang="en-US" dirty="0"/>
              <a:t>Post-Traumatic Stress Disorder and Panic Attacks (~40%)</a:t>
            </a:r>
          </a:p>
          <a:p>
            <a:r>
              <a:rPr lang="en-US" dirty="0"/>
              <a:t>Chronic Dyspnea and Bronchitis for ~8-10 months, or longer</a:t>
            </a:r>
          </a:p>
          <a:p>
            <a:pPr lvl="1"/>
            <a:r>
              <a:rPr lang="en-US" dirty="0"/>
              <a:t>Most cases, normal pulmonary function by 7-14 days</a:t>
            </a:r>
          </a:p>
          <a:p>
            <a:r>
              <a:rPr lang="en-US" dirty="0"/>
              <a:t>Emphysema</a:t>
            </a:r>
          </a:p>
          <a:p>
            <a:r>
              <a:rPr lang="en-US" dirty="0"/>
              <a:t>RADS- Reactive Airway Dysfunction Syndrome</a:t>
            </a:r>
          </a:p>
          <a:p>
            <a:endParaRPr lang="en-US" dirty="0"/>
          </a:p>
          <a:p>
            <a:r>
              <a:rPr lang="en-US" dirty="0"/>
              <a:t>There are no known cancers or teratogenic effects.</a:t>
            </a:r>
          </a:p>
          <a:p>
            <a:r>
              <a:rPr lang="en-US" dirty="0"/>
              <a:t>There is no association with fertility impairment.</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3531930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Calibri" panose="020F0502020204030204" pitchFamily="34" charset="0"/>
                <a:cs typeface="Calibri" panose="020F0502020204030204" pitchFamily="34" charset="0"/>
              </a:rPr>
              <a:t>Chlorine Characteristics: Pulmonary</a:t>
            </a:r>
            <a:endParaRPr lang="en-US" b="1" dirty="0"/>
          </a:p>
        </p:txBody>
      </p:sp>
      <p:sp>
        <p:nvSpPr>
          <p:cNvPr id="3" name="Content Placeholder 2"/>
          <p:cNvSpPr>
            <a:spLocks noGrp="1"/>
          </p:cNvSpPr>
          <p:nvPr>
            <p:ph idx="1"/>
          </p:nvPr>
        </p:nvSpPr>
        <p:spPr>
          <a:xfrm>
            <a:off x="420624" y="1825625"/>
            <a:ext cx="11466576" cy="4351338"/>
          </a:xfrm>
        </p:spPr>
        <p:txBody>
          <a:bodyPr>
            <a:normAutofit/>
          </a:bodyPr>
          <a:lstStyle/>
          <a:p>
            <a:pPr marL="0" indent="0">
              <a:buNone/>
            </a:pPr>
            <a:r>
              <a:rPr lang="en-US" b="1" dirty="0"/>
              <a:t>Reactive Airway Dysfunction Syndrome (RADS)</a:t>
            </a:r>
          </a:p>
          <a:p>
            <a:r>
              <a:rPr lang="en-US" dirty="0"/>
              <a:t>Acute, persistent, non-allergic asthma-like respiratory symptoms</a:t>
            </a:r>
          </a:p>
          <a:p>
            <a:r>
              <a:rPr lang="en-US" dirty="0"/>
              <a:t>Following shortly after exposure to chemical vapors</a:t>
            </a:r>
          </a:p>
          <a:p>
            <a:r>
              <a:rPr lang="en-US" dirty="0"/>
              <a:t>May occur after single exposure in patients without history of asthma</a:t>
            </a:r>
          </a:p>
          <a:p>
            <a:pPr lvl="1"/>
            <a:r>
              <a:rPr lang="en-US" dirty="0"/>
              <a:t>Cough, wheezing, dyspnea, chest tightness, pleuritic chest pain, occasionally cyanosis</a:t>
            </a:r>
          </a:p>
          <a:p>
            <a:r>
              <a:rPr lang="en-US" dirty="0"/>
              <a:t>Symptoms may come in flairs, diagnosis not confirmed until ongoing symptoms for 3 months minimum (ACCP consensus criteria, 1995)</a:t>
            </a:r>
          </a:p>
          <a:p>
            <a:r>
              <a:rPr lang="en-US" dirty="0"/>
              <a:t>Patients generally improve by 6 months, but often present with recurrence of symptoms multiple times over the next year or more.</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3204313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Calibri" panose="020F0502020204030204" pitchFamily="34" charset="0"/>
                <a:cs typeface="Calibri" panose="020F0502020204030204" pitchFamily="34" charset="0"/>
              </a:rPr>
              <a:t>Chlorine Characteristics: Pulmonary</a:t>
            </a:r>
            <a:endParaRPr lang="en-US" b="1" dirty="0"/>
          </a:p>
        </p:txBody>
      </p:sp>
      <p:sp>
        <p:nvSpPr>
          <p:cNvPr id="3" name="Content Placeholder 2"/>
          <p:cNvSpPr>
            <a:spLocks noGrp="1"/>
          </p:cNvSpPr>
          <p:nvPr>
            <p:ph idx="1"/>
          </p:nvPr>
        </p:nvSpPr>
        <p:spPr>
          <a:xfrm>
            <a:off x="420624" y="1825625"/>
            <a:ext cx="11338560" cy="4351338"/>
          </a:xfrm>
        </p:spPr>
        <p:txBody>
          <a:bodyPr>
            <a:normAutofit/>
          </a:bodyPr>
          <a:lstStyle/>
          <a:p>
            <a:pPr marL="0" indent="0">
              <a:buNone/>
            </a:pPr>
            <a:r>
              <a:rPr lang="en-US" b="1" dirty="0"/>
              <a:t>Reactive Airway Dysfunction Syndrome (RADS)</a:t>
            </a:r>
          </a:p>
        </p:txBody>
      </p:sp>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pic>
        <p:nvPicPr>
          <p:cNvPr id="7" name="Picture 6"/>
          <p:cNvPicPr>
            <a:picLocks noChangeAspect="1"/>
          </p:cNvPicPr>
          <p:nvPr/>
        </p:nvPicPr>
        <p:blipFill rotWithShape="1">
          <a:blip r:embed="rId4"/>
          <a:srcRect l="75861" t="20414" r="6949" b="21752"/>
          <a:stretch/>
        </p:blipFill>
        <p:spPr>
          <a:xfrm>
            <a:off x="267922" y="2253033"/>
            <a:ext cx="3553075" cy="3586121"/>
          </a:xfrm>
          <a:prstGeom prst="rect">
            <a:avLst/>
          </a:prstGeom>
        </p:spPr>
      </p:pic>
      <p:pic>
        <p:nvPicPr>
          <p:cNvPr id="6" name="Picture 5"/>
          <p:cNvPicPr>
            <a:picLocks noChangeAspect="1"/>
          </p:cNvPicPr>
          <p:nvPr/>
        </p:nvPicPr>
        <p:blipFill rotWithShape="1">
          <a:blip r:embed="rId5"/>
          <a:srcRect l="59907" t="34523" r="5980" b="16075"/>
          <a:stretch/>
        </p:blipFill>
        <p:spPr>
          <a:xfrm>
            <a:off x="3889001" y="2428359"/>
            <a:ext cx="8243624" cy="3581358"/>
          </a:xfrm>
          <a:prstGeom prst="rect">
            <a:avLst/>
          </a:prstGeom>
        </p:spPr>
      </p:pic>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6045" y="6154194"/>
            <a:ext cx="1768415" cy="369332"/>
          </a:xfrm>
          <a:prstGeom prst="rect">
            <a:avLst/>
          </a:prstGeom>
          <a:noFill/>
          <a:ln w="38100">
            <a:solidFill>
              <a:schemeClr val="tx1"/>
            </a:solidFill>
          </a:ln>
        </p:spPr>
        <p:txBody>
          <a:bodyPr wrap="square" rtlCol="0">
            <a:spAutoFit/>
          </a:bodyPr>
          <a:lstStyle/>
          <a:p>
            <a:r>
              <a:rPr lang="en-US" dirty="0"/>
              <a:t>PMID: 33968833</a:t>
            </a:r>
          </a:p>
        </p:txBody>
      </p:sp>
    </p:spTree>
    <p:extLst>
      <p:ext uri="{BB962C8B-B14F-4D97-AF65-F5344CB8AC3E}">
        <p14:creationId xmlns:p14="http://schemas.microsoft.com/office/powerpoint/2010/main" val="2785945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Calibri" panose="020F0502020204030204" pitchFamily="34" charset="0"/>
                <a:cs typeface="Calibri" panose="020F0502020204030204" pitchFamily="34" charset="0"/>
              </a:rPr>
              <a:t>Chlorine Characteristics: Pulmonary</a:t>
            </a:r>
          </a:p>
        </p:txBody>
      </p:sp>
      <p:sp>
        <p:nvSpPr>
          <p:cNvPr id="3" name="Content Placeholder 2"/>
          <p:cNvSpPr>
            <a:spLocks noGrp="1"/>
          </p:cNvSpPr>
          <p:nvPr>
            <p:ph idx="1"/>
          </p:nvPr>
        </p:nvSpPr>
        <p:spPr>
          <a:xfrm>
            <a:off x="420624" y="1825625"/>
            <a:ext cx="11466576" cy="4351338"/>
          </a:xfrm>
        </p:spPr>
        <p:txBody>
          <a:bodyPr>
            <a:normAutofit/>
          </a:bodyPr>
          <a:lstStyle/>
          <a:p>
            <a:pPr marL="0" indent="0">
              <a:buNone/>
            </a:pPr>
            <a:r>
              <a:rPr lang="en-US" b="1" dirty="0"/>
              <a:t>Reactive Airway Dysfunction Syndrome (RADS)</a:t>
            </a:r>
          </a:p>
          <a:p>
            <a:r>
              <a:rPr lang="en-US" dirty="0"/>
              <a:t>Treatment: asthma-protocols</a:t>
            </a:r>
          </a:p>
          <a:p>
            <a:pPr lvl="1"/>
            <a:r>
              <a:rPr lang="en-US" dirty="0"/>
              <a:t>Oral and inhaled steroids</a:t>
            </a:r>
          </a:p>
          <a:p>
            <a:pPr lvl="1"/>
            <a:r>
              <a:rPr lang="en-US" dirty="0"/>
              <a:t>Salbutamol and other Beta Agonists</a:t>
            </a:r>
          </a:p>
          <a:p>
            <a:pPr lvl="1"/>
            <a:r>
              <a:rPr lang="en-US" dirty="0"/>
              <a:t>Ipratropium and other Muscarinic Antagonists</a:t>
            </a:r>
          </a:p>
          <a:p>
            <a:pPr lvl="1"/>
            <a:endParaRPr lang="en-US" dirty="0"/>
          </a:p>
          <a:p>
            <a:r>
              <a:rPr lang="en-US" dirty="0"/>
              <a:t>Best outcomes with early oral steroids</a:t>
            </a:r>
          </a:p>
          <a:p>
            <a:r>
              <a:rPr lang="en-US" dirty="0"/>
              <a:t>Some evidence of reduced responsiveness to salbutamol and other B-agonists</a:t>
            </a:r>
          </a:p>
          <a:p>
            <a:pPr marL="457200" lvl="1" indent="0">
              <a:buNone/>
            </a:pPr>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3154225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Decontamination</a:t>
            </a:r>
          </a:p>
        </p:txBody>
      </p:sp>
      <p:sp>
        <p:nvSpPr>
          <p:cNvPr id="3" name="Content Placeholder 2"/>
          <p:cNvSpPr>
            <a:spLocks noGrp="1"/>
          </p:cNvSpPr>
          <p:nvPr>
            <p:ph idx="1"/>
          </p:nvPr>
        </p:nvSpPr>
        <p:spPr>
          <a:xfrm>
            <a:off x="420624" y="1825625"/>
            <a:ext cx="6017246" cy="4351338"/>
          </a:xfrm>
        </p:spPr>
        <p:txBody>
          <a:bodyPr>
            <a:normAutofit/>
          </a:bodyPr>
          <a:lstStyle/>
          <a:p>
            <a:pPr marL="0" indent="0">
              <a:buNone/>
            </a:pPr>
            <a:r>
              <a:rPr lang="en-US" b="1" dirty="0"/>
              <a:t>Hot Zone</a:t>
            </a:r>
          </a:p>
          <a:p>
            <a:pPr lvl="1"/>
            <a:r>
              <a:rPr lang="en-US" dirty="0"/>
              <a:t>Positive pressure SCBA suits</a:t>
            </a:r>
          </a:p>
          <a:p>
            <a:pPr lvl="2"/>
            <a:r>
              <a:rPr lang="en-US" dirty="0"/>
              <a:t>Prevents pulmonary irritation of the rescuer</a:t>
            </a:r>
          </a:p>
          <a:p>
            <a:pPr lvl="2"/>
            <a:r>
              <a:rPr lang="en-US" dirty="0"/>
              <a:t>Suit prevents chlorine accumulation on the skin which can cause skin irritation</a:t>
            </a:r>
          </a:p>
          <a:p>
            <a:pPr lvl="1"/>
            <a:endParaRPr lang="en-US" dirty="0"/>
          </a:p>
          <a:p>
            <a:pPr lvl="1"/>
            <a:r>
              <a:rPr lang="en-US" dirty="0"/>
              <a:t>ABCs of emergency care</a:t>
            </a:r>
          </a:p>
          <a:p>
            <a:pPr lvl="1"/>
            <a:r>
              <a:rPr lang="en-US" dirty="0"/>
              <a:t>Administer applicable interventions</a:t>
            </a:r>
          </a:p>
          <a:p>
            <a:pPr lvl="2"/>
            <a:r>
              <a:rPr lang="en-US" dirty="0" err="1"/>
              <a:t>Eg</a:t>
            </a:r>
            <a:r>
              <a:rPr lang="en-US" dirty="0"/>
              <a:t>: CANA, Atropine</a:t>
            </a:r>
          </a:p>
          <a:p>
            <a:pPr lvl="1"/>
            <a:r>
              <a:rPr lang="en-US" dirty="0"/>
              <a:t>Focus on victim removal</a:t>
            </a:r>
          </a:p>
          <a:p>
            <a:pPr lvl="2"/>
            <a:endParaRPr lang="en-US" dirty="0"/>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6" name="Picture 5"/>
          <p:cNvPicPr>
            <a:picLocks noChangeAspect="1"/>
          </p:cNvPicPr>
          <p:nvPr/>
        </p:nvPicPr>
        <p:blipFill rotWithShape="1">
          <a:blip r:embed="rId5"/>
          <a:srcRect l="30081" r="27587"/>
          <a:stretch/>
        </p:blipFill>
        <p:spPr>
          <a:xfrm>
            <a:off x="8645963" y="1739973"/>
            <a:ext cx="1532237" cy="3810000"/>
          </a:xfrm>
          <a:prstGeom prst="rect">
            <a:avLst/>
          </a:prstGeom>
        </p:spPr>
      </p:pic>
      <p:pic>
        <p:nvPicPr>
          <p:cNvPr id="7" name="Picture 6"/>
          <p:cNvPicPr>
            <a:picLocks noChangeAspect="1"/>
          </p:cNvPicPr>
          <p:nvPr/>
        </p:nvPicPr>
        <p:blipFill rotWithShape="1">
          <a:blip r:embed="rId6"/>
          <a:srcRect l="29679" r="28252"/>
          <a:stretch/>
        </p:blipFill>
        <p:spPr>
          <a:xfrm>
            <a:off x="6436822" y="1348172"/>
            <a:ext cx="1818121" cy="4321749"/>
          </a:xfrm>
          <a:prstGeom prst="rect">
            <a:avLst/>
          </a:prstGeom>
        </p:spPr>
      </p:pic>
    </p:spTree>
    <p:extLst>
      <p:ext uri="{BB962C8B-B14F-4D97-AF65-F5344CB8AC3E}">
        <p14:creationId xmlns:p14="http://schemas.microsoft.com/office/powerpoint/2010/main" val="4176052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documents.lucid.app/documents/ce156177-e275-4fd4-ba37-e2813add4928/pages/0_0?a=18138&amp;x=5056&amp;y=2640&amp;w=1848&amp;h=1311&amp;store=1&amp;accept=image%2F*&amp;auth=LCA%20b76b9e37f442951e07d962ce39d85c560ed80681-ts%3D16634428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072" y="-2"/>
            <a:ext cx="9483619" cy="672611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3396" y="3275648"/>
            <a:ext cx="3718882" cy="3387999"/>
            <a:chOff x="373396" y="3275648"/>
            <a:chExt cx="3718882" cy="3387999"/>
          </a:xfrm>
        </p:grpSpPr>
        <p:pic>
          <p:nvPicPr>
            <p:cNvPr id="3" name="Picture 2"/>
            <p:cNvPicPr>
              <a:picLocks noChangeAspect="1"/>
            </p:cNvPicPr>
            <p:nvPr/>
          </p:nvPicPr>
          <p:blipFill>
            <a:blip r:embed="rId4"/>
            <a:stretch>
              <a:fillRect/>
            </a:stretch>
          </p:blipFill>
          <p:spPr>
            <a:xfrm>
              <a:off x="373396" y="3275648"/>
              <a:ext cx="3718882" cy="2926334"/>
            </a:xfrm>
            <a:prstGeom prst="rect">
              <a:avLst/>
            </a:prstGeom>
          </p:spPr>
        </p:pic>
        <p:sp>
          <p:nvSpPr>
            <p:cNvPr id="2" name="TextBox 1"/>
            <p:cNvSpPr txBox="1"/>
            <p:nvPr/>
          </p:nvSpPr>
          <p:spPr>
            <a:xfrm>
              <a:off x="373396" y="6201982"/>
              <a:ext cx="3718882" cy="461665"/>
            </a:xfrm>
            <a:prstGeom prst="rect">
              <a:avLst/>
            </a:prstGeom>
            <a:noFill/>
            <a:ln w="38100">
              <a:solidFill>
                <a:schemeClr val="tx1"/>
              </a:solidFill>
            </a:ln>
          </p:spPr>
          <p:txBody>
            <a:bodyPr wrap="square" rtlCol="0">
              <a:spAutoFit/>
            </a:bodyPr>
            <a:lstStyle/>
            <a:p>
              <a:r>
                <a:rPr lang="en-US" sz="1200" dirty="0"/>
                <a:t>US Honest John missile warhead cutaway, showing M134 Sarin bomblets (c. 1960) Wikipedia.</a:t>
              </a:r>
            </a:p>
          </p:txBody>
        </p:sp>
      </p:grpSp>
      <p:pic>
        <p:nvPicPr>
          <p:cNvPr id="6" name="Picture 6" descr="MedGlobal Logo">
            <a:extLst>
              <a:ext uri="{FF2B5EF4-FFF2-40B4-BE49-F238E27FC236}">
                <a16:creationId xmlns:a16="http://schemas.microsoft.com/office/drawing/2014/main" id="{E92D865A-5905-4925-BC01-FE90A5E376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25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Decontamination</a:t>
            </a:r>
          </a:p>
        </p:txBody>
      </p:sp>
      <p:sp>
        <p:nvSpPr>
          <p:cNvPr id="3" name="Content Placeholder 2"/>
          <p:cNvSpPr>
            <a:spLocks noGrp="1"/>
          </p:cNvSpPr>
          <p:nvPr>
            <p:ph idx="1"/>
          </p:nvPr>
        </p:nvSpPr>
        <p:spPr>
          <a:xfrm>
            <a:off x="420624" y="1825625"/>
            <a:ext cx="11338560" cy="4351338"/>
          </a:xfrm>
        </p:spPr>
        <p:txBody>
          <a:bodyPr>
            <a:normAutofit/>
          </a:bodyPr>
          <a:lstStyle/>
          <a:p>
            <a:pPr marL="0" indent="0">
              <a:buNone/>
            </a:pPr>
            <a:r>
              <a:rPr lang="en-US" b="1" dirty="0"/>
              <a:t>Decontamination Zone</a:t>
            </a:r>
          </a:p>
          <a:p>
            <a:r>
              <a:rPr lang="en-US" dirty="0"/>
              <a:t>ABCs of Emergency Care</a:t>
            </a:r>
          </a:p>
          <a:p>
            <a:r>
              <a:rPr lang="en-US" dirty="0"/>
              <a:t>Victims </a:t>
            </a:r>
            <a:r>
              <a:rPr lang="en-US" u="sng" dirty="0"/>
              <a:t>without skin or eye irritation </a:t>
            </a:r>
          </a:p>
          <a:p>
            <a:pPr lvl="1"/>
            <a:r>
              <a:rPr lang="en-US" dirty="0"/>
              <a:t>Do not need substantial decontamination </a:t>
            </a:r>
            <a:r>
              <a:rPr lang="en-US" dirty="0">
                <a:sym typeface="Wingdings" panose="05000000000000000000" pitchFamily="2" charset="2"/>
              </a:rPr>
              <a:t> </a:t>
            </a:r>
            <a:r>
              <a:rPr lang="en-US" dirty="0"/>
              <a:t>Immediate removal to support zones is indicated</a:t>
            </a:r>
          </a:p>
          <a:p>
            <a:pPr lvl="1"/>
            <a:r>
              <a:rPr lang="en-US" dirty="0"/>
              <a:t>Chlorine liquid should be rinsed or removed to prevent off-gassing and local chemical irritation</a:t>
            </a:r>
          </a:p>
          <a:p>
            <a:pPr lvl="1"/>
            <a:r>
              <a:rPr lang="en-US" dirty="0"/>
              <a:t>Victims who can cooperate should be instructed to do their own decontamination and self-removal from the area</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3615542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Decontamination</a:t>
            </a:r>
          </a:p>
        </p:txBody>
      </p:sp>
      <p:sp>
        <p:nvSpPr>
          <p:cNvPr id="3" name="Content Placeholder 2"/>
          <p:cNvSpPr>
            <a:spLocks noGrp="1"/>
          </p:cNvSpPr>
          <p:nvPr>
            <p:ph idx="1"/>
          </p:nvPr>
        </p:nvSpPr>
        <p:spPr>
          <a:xfrm>
            <a:off x="420624" y="1825624"/>
            <a:ext cx="11338560" cy="4717303"/>
          </a:xfrm>
        </p:spPr>
        <p:txBody>
          <a:bodyPr>
            <a:normAutofit lnSpcReduction="10000"/>
          </a:bodyPr>
          <a:lstStyle/>
          <a:p>
            <a:pPr marL="0" indent="0">
              <a:buNone/>
            </a:pPr>
            <a:r>
              <a:rPr lang="en-US" b="1" dirty="0"/>
              <a:t>Decontamination Zone</a:t>
            </a:r>
          </a:p>
          <a:p>
            <a:r>
              <a:rPr lang="en-US" dirty="0"/>
              <a:t>Victims </a:t>
            </a:r>
            <a:r>
              <a:rPr lang="en-US" u="sng" dirty="0"/>
              <a:t>with skin irritation</a:t>
            </a:r>
          </a:p>
          <a:p>
            <a:pPr lvl="1"/>
            <a:r>
              <a:rPr lang="en-US" dirty="0"/>
              <a:t> 3-5 minutes plain water irrigation of skin and hair</a:t>
            </a:r>
          </a:p>
          <a:p>
            <a:pPr lvl="1"/>
            <a:r>
              <a:rPr lang="en-US" dirty="0"/>
              <a:t>Two washes with mild soap</a:t>
            </a:r>
          </a:p>
          <a:p>
            <a:pPr lvl="1"/>
            <a:endParaRPr lang="en-US" dirty="0"/>
          </a:p>
          <a:p>
            <a:r>
              <a:rPr lang="en-US" dirty="0"/>
              <a:t>Victims </a:t>
            </a:r>
            <a:r>
              <a:rPr lang="en-US" u="sng" dirty="0"/>
              <a:t>with eye irritation</a:t>
            </a:r>
          </a:p>
          <a:p>
            <a:pPr lvl="1"/>
            <a:r>
              <a:rPr lang="en-US" dirty="0"/>
              <a:t>15 minutes plain water or saline irrigation of the eyes</a:t>
            </a:r>
          </a:p>
          <a:p>
            <a:pPr lvl="1"/>
            <a:r>
              <a:rPr lang="en-US" dirty="0"/>
              <a:t>Remove contact lenses, if can be done without damaging surrounding tissues</a:t>
            </a:r>
          </a:p>
          <a:p>
            <a:pPr lvl="1"/>
            <a:endParaRPr lang="en-US" dirty="0"/>
          </a:p>
          <a:p>
            <a:r>
              <a:rPr lang="en-US" dirty="0"/>
              <a:t>Victims </a:t>
            </a:r>
            <a:r>
              <a:rPr lang="en-US" u="sng" dirty="0"/>
              <a:t>with eye frostbite</a:t>
            </a:r>
          </a:p>
          <a:p>
            <a:pPr lvl="1"/>
            <a:r>
              <a:rPr lang="en-US" dirty="0"/>
              <a:t>Do not irrigate the eyes- increases damage</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3125414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Decontamination</a:t>
            </a:r>
          </a:p>
        </p:txBody>
      </p:sp>
      <p:sp>
        <p:nvSpPr>
          <p:cNvPr id="3" name="Content Placeholder 2"/>
          <p:cNvSpPr>
            <a:spLocks noGrp="1"/>
          </p:cNvSpPr>
          <p:nvPr>
            <p:ph idx="1"/>
          </p:nvPr>
        </p:nvSpPr>
        <p:spPr>
          <a:xfrm>
            <a:off x="420624" y="1825624"/>
            <a:ext cx="11338560" cy="4717303"/>
          </a:xfrm>
        </p:spPr>
        <p:txBody>
          <a:bodyPr>
            <a:normAutofit/>
          </a:bodyPr>
          <a:lstStyle/>
          <a:p>
            <a:pPr marL="0" indent="0">
              <a:buNone/>
            </a:pPr>
            <a:r>
              <a:rPr lang="en-US" b="1" dirty="0"/>
              <a:t>Support Zone </a:t>
            </a:r>
          </a:p>
          <a:p>
            <a:r>
              <a:rPr lang="en-US" dirty="0"/>
              <a:t>Ensure that victims are properly decontaminated</a:t>
            </a:r>
          </a:p>
          <a:p>
            <a:r>
              <a:rPr lang="en-US" dirty="0"/>
              <a:t>ABCDE’s of Emergency Care</a:t>
            </a:r>
          </a:p>
          <a:p>
            <a:r>
              <a:rPr lang="en-US" dirty="0"/>
              <a:t>Transfer to receiving health providers</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1741480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Dispersal Properties</a:t>
            </a:r>
          </a:p>
        </p:txBody>
      </p:sp>
      <p:sp>
        <p:nvSpPr>
          <p:cNvPr id="3" name="Content Placeholder 2"/>
          <p:cNvSpPr>
            <a:spLocks noGrp="1"/>
          </p:cNvSpPr>
          <p:nvPr>
            <p:ph idx="1"/>
          </p:nvPr>
        </p:nvSpPr>
        <p:spPr>
          <a:xfrm>
            <a:off x="420624" y="1825625"/>
            <a:ext cx="6289094" cy="4351338"/>
          </a:xfrm>
        </p:spPr>
        <p:txBody>
          <a:bodyPr>
            <a:normAutofit/>
          </a:bodyPr>
          <a:lstStyle/>
          <a:p>
            <a:r>
              <a:rPr lang="en-US" dirty="0"/>
              <a:t>The maximum width of cloud expansion is at 35 seconds.</a:t>
            </a:r>
          </a:p>
          <a:p>
            <a:r>
              <a:rPr lang="en-US" dirty="0"/>
              <a:t>The gas does not move upwind.</a:t>
            </a:r>
          </a:p>
          <a:p>
            <a:endParaRPr lang="en-US" dirty="0"/>
          </a:p>
          <a:p>
            <a:r>
              <a:rPr lang="en-US" dirty="0"/>
              <a:t>If caught in a chlorine cloud,</a:t>
            </a:r>
          </a:p>
          <a:p>
            <a:pPr marL="457200" lvl="1" indent="0">
              <a:buNone/>
            </a:pPr>
            <a:r>
              <a:rPr lang="en-US" dirty="0"/>
              <a:t>Move Horizontally and Upwind</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8" name="Picture 7"/>
          <p:cNvPicPr>
            <a:picLocks noChangeAspect="1"/>
          </p:cNvPicPr>
          <p:nvPr/>
        </p:nvPicPr>
        <p:blipFill rotWithShape="1">
          <a:blip r:embed="rId5"/>
          <a:srcRect l="54223" t="13988" r="13237" b="28698"/>
          <a:stretch/>
        </p:blipFill>
        <p:spPr>
          <a:xfrm>
            <a:off x="6709718" y="2250611"/>
            <a:ext cx="5211856" cy="2753982"/>
          </a:xfrm>
          <a:prstGeom prst="rect">
            <a:avLst/>
          </a:prstGeom>
        </p:spPr>
      </p:pic>
      <p:sp>
        <p:nvSpPr>
          <p:cNvPr id="9" name="TextBox 8"/>
          <p:cNvSpPr txBox="1"/>
          <p:nvPr/>
        </p:nvSpPr>
        <p:spPr>
          <a:xfrm>
            <a:off x="1630079" y="6311900"/>
            <a:ext cx="3146055" cy="369332"/>
          </a:xfrm>
          <a:prstGeom prst="rect">
            <a:avLst/>
          </a:prstGeom>
          <a:noFill/>
          <a:ln w="28575">
            <a:solidFill>
              <a:schemeClr val="tx1"/>
            </a:solidFill>
          </a:ln>
        </p:spPr>
        <p:txBody>
          <a:bodyPr wrap="square" rtlCol="0">
            <a:spAutoFit/>
          </a:bodyPr>
          <a:lstStyle/>
          <a:p>
            <a:r>
              <a:rPr lang="en-US" dirty="0"/>
              <a:t>Images from: Chlorine Institute</a:t>
            </a:r>
          </a:p>
        </p:txBody>
      </p:sp>
    </p:spTree>
    <p:extLst>
      <p:ext uri="{BB962C8B-B14F-4D97-AF65-F5344CB8AC3E}">
        <p14:creationId xmlns:p14="http://schemas.microsoft.com/office/powerpoint/2010/main" val="4136835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Dispersal Properties</a:t>
            </a:r>
          </a:p>
        </p:txBody>
      </p:sp>
      <p:sp>
        <p:nvSpPr>
          <p:cNvPr id="3" name="Content Placeholder 2"/>
          <p:cNvSpPr>
            <a:spLocks noGrp="1"/>
          </p:cNvSpPr>
          <p:nvPr>
            <p:ph idx="1"/>
          </p:nvPr>
        </p:nvSpPr>
        <p:spPr>
          <a:xfrm>
            <a:off x="420624" y="1825625"/>
            <a:ext cx="6289094" cy="4351338"/>
          </a:xfrm>
        </p:spPr>
        <p:txBody>
          <a:bodyPr>
            <a:normAutofit/>
          </a:bodyPr>
          <a:lstStyle/>
          <a:p>
            <a:r>
              <a:rPr lang="en-US" dirty="0"/>
              <a:t>Buildings and structures can channel the movement of gas cloud.</a:t>
            </a:r>
          </a:p>
          <a:p>
            <a:r>
              <a:rPr lang="en-US" dirty="0"/>
              <a:t>Maximum height of gas was ~2.5m high.</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7" name="Picture 6"/>
          <p:cNvPicPr>
            <a:picLocks noChangeAspect="1"/>
          </p:cNvPicPr>
          <p:nvPr/>
        </p:nvPicPr>
        <p:blipFill rotWithShape="1">
          <a:blip r:embed="rId5"/>
          <a:srcRect l="62269" t="37768" r="21231" b="31458"/>
          <a:stretch/>
        </p:blipFill>
        <p:spPr>
          <a:xfrm>
            <a:off x="6709718" y="2302631"/>
            <a:ext cx="5226908" cy="2924579"/>
          </a:xfrm>
          <a:prstGeom prst="rect">
            <a:avLst/>
          </a:prstGeom>
        </p:spPr>
      </p:pic>
      <p:sp>
        <p:nvSpPr>
          <p:cNvPr id="8" name="TextBox 7"/>
          <p:cNvSpPr txBox="1"/>
          <p:nvPr/>
        </p:nvSpPr>
        <p:spPr>
          <a:xfrm>
            <a:off x="1630079" y="6311900"/>
            <a:ext cx="3146055" cy="369332"/>
          </a:xfrm>
          <a:prstGeom prst="rect">
            <a:avLst/>
          </a:prstGeom>
          <a:noFill/>
          <a:ln w="28575">
            <a:solidFill>
              <a:schemeClr val="tx1"/>
            </a:solidFill>
          </a:ln>
        </p:spPr>
        <p:txBody>
          <a:bodyPr wrap="square" rtlCol="0">
            <a:spAutoFit/>
          </a:bodyPr>
          <a:lstStyle/>
          <a:p>
            <a:r>
              <a:rPr lang="en-US" dirty="0"/>
              <a:t>Images from: Chlorine Institute</a:t>
            </a:r>
          </a:p>
        </p:txBody>
      </p:sp>
    </p:spTree>
    <p:extLst>
      <p:ext uri="{BB962C8B-B14F-4D97-AF65-F5344CB8AC3E}">
        <p14:creationId xmlns:p14="http://schemas.microsoft.com/office/powerpoint/2010/main" val="1406038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Dispersal Properties</a:t>
            </a:r>
          </a:p>
        </p:txBody>
      </p:sp>
      <p:sp>
        <p:nvSpPr>
          <p:cNvPr id="3" name="Content Placeholder 2"/>
          <p:cNvSpPr>
            <a:spLocks noGrp="1"/>
          </p:cNvSpPr>
          <p:nvPr>
            <p:ph idx="1"/>
          </p:nvPr>
        </p:nvSpPr>
        <p:spPr>
          <a:xfrm>
            <a:off x="420624" y="1825625"/>
            <a:ext cx="6289094" cy="4351338"/>
          </a:xfrm>
        </p:spPr>
        <p:txBody>
          <a:bodyPr>
            <a:normAutofit/>
          </a:bodyPr>
          <a:lstStyle/>
          <a:p>
            <a:r>
              <a:rPr lang="en-US" dirty="0"/>
              <a:t>Even in a large tanker explosion, the majority of gas has settled to its maximum cloud height above ground by 1 minute. No longer visible by 1:30. </a:t>
            </a:r>
          </a:p>
          <a:p>
            <a:endParaRPr lang="en-US" dirty="0"/>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8" name="Picture 7"/>
          <p:cNvPicPr>
            <a:picLocks noChangeAspect="1"/>
          </p:cNvPicPr>
          <p:nvPr/>
        </p:nvPicPr>
        <p:blipFill rotWithShape="1">
          <a:blip r:embed="rId5"/>
          <a:srcRect l="53952" t="14204" r="12878" b="23425"/>
          <a:stretch/>
        </p:blipFill>
        <p:spPr>
          <a:xfrm>
            <a:off x="6709718" y="2243094"/>
            <a:ext cx="5395564" cy="3043653"/>
          </a:xfrm>
          <a:prstGeom prst="rect">
            <a:avLst/>
          </a:prstGeom>
        </p:spPr>
      </p:pic>
      <p:sp>
        <p:nvSpPr>
          <p:cNvPr id="9" name="TextBox 8"/>
          <p:cNvSpPr txBox="1"/>
          <p:nvPr/>
        </p:nvSpPr>
        <p:spPr>
          <a:xfrm>
            <a:off x="1630079" y="6311900"/>
            <a:ext cx="3146055" cy="369332"/>
          </a:xfrm>
          <a:prstGeom prst="rect">
            <a:avLst/>
          </a:prstGeom>
          <a:noFill/>
          <a:ln w="28575">
            <a:solidFill>
              <a:schemeClr val="tx1"/>
            </a:solidFill>
          </a:ln>
        </p:spPr>
        <p:txBody>
          <a:bodyPr wrap="square" rtlCol="0">
            <a:spAutoFit/>
          </a:bodyPr>
          <a:lstStyle/>
          <a:p>
            <a:r>
              <a:rPr lang="en-US" dirty="0"/>
              <a:t>Images from: Chlorine Institute</a:t>
            </a:r>
          </a:p>
        </p:txBody>
      </p:sp>
    </p:spTree>
    <p:extLst>
      <p:ext uri="{BB962C8B-B14F-4D97-AF65-F5344CB8AC3E}">
        <p14:creationId xmlns:p14="http://schemas.microsoft.com/office/powerpoint/2010/main" val="991813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Dispersal Properties</a:t>
            </a:r>
          </a:p>
        </p:txBody>
      </p:sp>
      <p:sp>
        <p:nvSpPr>
          <p:cNvPr id="3" name="Content Placeholder 2"/>
          <p:cNvSpPr>
            <a:spLocks noGrp="1"/>
          </p:cNvSpPr>
          <p:nvPr>
            <p:ph idx="1"/>
          </p:nvPr>
        </p:nvSpPr>
        <p:spPr>
          <a:xfrm>
            <a:off x="420623" y="1825625"/>
            <a:ext cx="5377105" cy="4351338"/>
          </a:xfrm>
        </p:spPr>
        <p:txBody>
          <a:bodyPr>
            <a:normAutofit/>
          </a:bodyPr>
          <a:lstStyle/>
          <a:p>
            <a:r>
              <a:rPr lang="en-US" dirty="0"/>
              <a:t>The gas does appear to be slowed down and consumed by foliage hedges and organic matter.</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6" name="Picture 5"/>
          <p:cNvPicPr>
            <a:picLocks noChangeAspect="1"/>
          </p:cNvPicPr>
          <p:nvPr/>
        </p:nvPicPr>
        <p:blipFill rotWithShape="1">
          <a:blip r:embed="rId5"/>
          <a:srcRect l="63110" t="25811" r="21851" b="34610"/>
          <a:stretch/>
        </p:blipFill>
        <p:spPr>
          <a:xfrm>
            <a:off x="5797729" y="1825625"/>
            <a:ext cx="5980671" cy="4721583"/>
          </a:xfrm>
          <a:prstGeom prst="rect">
            <a:avLst/>
          </a:prstGeom>
        </p:spPr>
      </p:pic>
      <p:sp>
        <p:nvSpPr>
          <p:cNvPr id="9" name="TextBox 8"/>
          <p:cNvSpPr txBox="1"/>
          <p:nvPr/>
        </p:nvSpPr>
        <p:spPr>
          <a:xfrm>
            <a:off x="1630079" y="6311900"/>
            <a:ext cx="3146055" cy="369332"/>
          </a:xfrm>
          <a:prstGeom prst="rect">
            <a:avLst/>
          </a:prstGeom>
          <a:noFill/>
          <a:ln w="28575">
            <a:solidFill>
              <a:schemeClr val="tx1"/>
            </a:solidFill>
          </a:ln>
        </p:spPr>
        <p:txBody>
          <a:bodyPr wrap="square" rtlCol="0">
            <a:spAutoFit/>
          </a:bodyPr>
          <a:lstStyle/>
          <a:p>
            <a:r>
              <a:rPr lang="en-US" dirty="0"/>
              <a:t>Images from: Chlorine Institute</a:t>
            </a:r>
          </a:p>
        </p:txBody>
      </p:sp>
    </p:spTree>
    <p:extLst>
      <p:ext uri="{BB962C8B-B14F-4D97-AF65-F5344CB8AC3E}">
        <p14:creationId xmlns:p14="http://schemas.microsoft.com/office/powerpoint/2010/main" val="944327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Dispersal Properties</a:t>
            </a:r>
          </a:p>
        </p:txBody>
      </p:sp>
      <p:sp>
        <p:nvSpPr>
          <p:cNvPr id="3" name="Content Placeholder 2"/>
          <p:cNvSpPr>
            <a:spLocks noGrp="1"/>
          </p:cNvSpPr>
          <p:nvPr>
            <p:ph idx="1"/>
          </p:nvPr>
        </p:nvSpPr>
        <p:spPr>
          <a:xfrm>
            <a:off x="420624" y="1825625"/>
            <a:ext cx="4905138" cy="4351338"/>
          </a:xfrm>
        </p:spPr>
        <p:txBody>
          <a:bodyPr>
            <a:normAutofit fontScale="85000" lnSpcReduction="10000"/>
          </a:bodyPr>
          <a:lstStyle/>
          <a:p>
            <a:r>
              <a:rPr lang="en-US" dirty="0"/>
              <a:t>Auto-refrigeration can occur at 25% release, where partially released ordinance can remain a threat.</a:t>
            </a:r>
          </a:p>
          <a:p>
            <a:endParaRPr lang="en-US" dirty="0"/>
          </a:p>
          <a:p>
            <a:r>
              <a:rPr lang="en-US" dirty="0"/>
              <a:t>Contact with chlorine during disposal may have increased risk of corrosiveness to responders due to interaction with ambient moisture.</a:t>
            </a:r>
          </a:p>
          <a:p>
            <a:endParaRPr lang="en-US" dirty="0"/>
          </a:p>
          <a:p>
            <a:r>
              <a:rPr lang="en-US" dirty="0"/>
              <a:t>50% of liquid can be absorbed and remain persistent in the top 4-13cm of soil, again corrosive when moist.</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6" name="Picture 5"/>
          <p:cNvPicPr>
            <a:picLocks noChangeAspect="1"/>
          </p:cNvPicPr>
          <p:nvPr/>
        </p:nvPicPr>
        <p:blipFill rotWithShape="1">
          <a:blip r:embed="rId5"/>
          <a:srcRect l="54019" t="14474" r="12934" b="29007"/>
          <a:stretch/>
        </p:blipFill>
        <p:spPr>
          <a:xfrm>
            <a:off x="5325762" y="1928601"/>
            <a:ext cx="6645305" cy="3409518"/>
          </a:xfrm>
          <a:prstGeom prst="rect">
            <a:avLst/>
          </a:prstGeom>
        </p:spPr>
      </p:pic>
      <p:sp>
        <p:nvSpPr>
          <p:cNvPr id="9" name="TextBox 8"/>
          <p:cNvSpPr txBox="1"/>
          <p:nvPr/>
        </p:nvSpPr>
        <p:spPr>
          <a:xfrm>
            <a:off x="1630079" y="6311900"/>
            <a:ext cx="3146055" cy="369332"/>
          </a:xfrm>
          <a:prstGeom prst="rect">
            <a:avLst/>
          </a:prstGeom>
          <a:noFill/>
          <a:ln w="28575">
            <a:solidFill>
              <a:schemeClr val="tx1"/>
            </a:solidFill>
          </a:ln>
        </p:spPr>
        <p:txBody>
          <a:bodyPr wrap="square" rtlCol="0">
            <a:spAutoFit/>
          </a:bodyPr>
          <a:lstStyle/>
          <a:p>
            <a:r>
              <a:rPr lang="en-US" dirty="0"/>
              <a:t>Images from: Chlorine Institute</a:t>
            </a:r>
          </a:p>
        </p:txBody>
      </p:sp>
    </p:spTree>
    <p:extLst>
      <p:ext uri="{BB962C8B-B14F-4D97-AF65-F5344CB8AC3E}">
        <p14:creationId xmlns:p14="http://schemas.microsoft.com/office/powerpoint/2010/main" val="1803845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Gas: Local Defense</a:t>
            </a:r>
          </a:p>
        </p:txBody>
      </p:sp>
      <p:sp>
        <p:nvSpPr>
          <p:cNvPr id="3" name="Content Placeholder 2"/>
          <p:cNvSpPr>
            <a:spLocks noGrp="1"/>
          </p:cNvSpPr>
          <p:nvPr>
            <p:ph idx="1"/>
          </p:nvPr>
        </p:nvSpPr>
        <p:spPr>
          <a:xfrm>
            <a:off x="420624" y="1825625"/>
            <a:ext cx="10144403" cy="4351338"/>
          </a:xfrm>
        </p:spPr>
        <p:txBody>
          <a:bodyPr>
            <a:normAutofit/>
          </a:bodyPr>
          <a:lstStyle/>
          <a:p>
            <a:r>
              <a:rPr lang="en-US" dirty="0"/>
              <a:t>If escape from a gas cloud is not possible, seek high ground</a:t>
            </a:r>
          </a:p>
          <a:p>
            <a:r>
              <a:rPr lang="en-US" dirty="0"/>
              <a:t>If shelter in place is necessary:</a:t>
            </a:r>
          </a:p>
          <a:p>
            <a:pPr lvl="1"/>
            <a:r>
              <a:rPr lang="en-US" dirty="0"/>
              <a:t>Shut doors and windows</a:t>
            </a:r>
          </a:p>
          <a:p>
            <a:pPr lvl="1"/>
            <a:r>
              <a:rPr lang="en-US" dirty="0"/>
              <a:t>Shut off HVAC- Air Vents</a:t>
            </a:r>
          </a:p>
          <a:p>
            <a:pPr lvl="1"/>
            <a:r>
              <a:rPr lang="en-US" dirty="0"/>
              <a:t>Move to upper floors</a:t>
            </a:r>
          </a:p>
          <a:p>
            <a:pPr lvl="1"/>
            <a:r>
              <a:rPr lang="en-US" dirty="0"/>
              <a:t>Wait for emergency responders</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6" name="Picture 5"/>
          <p:cNvPicPr>
            <a:picLocks noChangeAspect="1"/>
          </p:cNvPicPr>
          <p:nvPr/>
        </p:nvPicPr>
        <p:blipFill rotWithShape="1">
          <a:blip r:embed="rId5"/>
          <a:srcRect l="61354" t="27804" r="20353" b="39624"/>
          <a:stretch/>
        </p:blipFill>
        <p:spPr>
          <a:xfrm>
            <a:off x="5128054" y="3052643"/>
            <a:ext cx="6858000" cy="3663279"/>
          </a:xfrm>
          <a:prstGeom prst="rect">
            <a:avLst/>
          </a:prstGeom>
        </p:spPr>
      </p:pic>
      <p:sp>
        <p:nvSpPr>
          <p:cNvPr id="7" name="TextBox 6"/>
          <p:cNvSpPr txBox="1"/>
          <p:nvPr/>
        </p:nvSpPr>
        <p:spPr>
          <a:xfrm>
            <a:off x="1630079" y="6311900"/>
            <a:ext cx="3146055" cy="369332"/>
          </a:xfrm>
          <a:prstGeom prst="rect">
            <a:avLst/>
          </a:prstGeom>
          <a:noFill/>
          <a:ln w="28575">
            <a:solidFill>
              <a:schemeClr val="tx1"/>
            </a:solidFill>
          </a:ln>
        </p:spPr>
        <p:txBody>
          <a:bodyPr wrap="square" rtlCol="0">
            <a:spAutoFit/>
          </a:bodyPr>
          <a:lstStyle/>
          <a:p>
            <a:r>
              <a:rPr lang="en-US" dirty="0"/>
              <a:t>Images from: Chlorine Institute</a:t>
            </a:r>
          </a:p>
        </p:txBody>
      </p:sp>
    </p:spTree>
    <p:extLst>
      <p:ext uri="{BB962C8B-B14F-4D97-AF65-F5344CB8AC3E}">
        <p14:creationId xmlns:p14="http://schemas.microsoft.com/office/powerpoint/2010/main" val="257104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Chlorine Gas: Local Defense</a:t>
            </a:r>
          </a:p>
        </p:txBody>
      </p:sp>
      <p:sp>
        <p:nvSpPr>
          <p:cNvPr id="3" name="Content Placeholder 2"/>
          <p:cNvSpPr>
            <a:spLocks noGrp="1"/>
          </p:cNvSpPr>
          <p:nvPr>
            <p:ph idx="1"/>
          </p:nvPr>
        </p:nvSpPr>
        <p:spPr>
          <a:xfrm>
            <a:off x="420624" y="1825625"/>
            <a:ext cx="10144403" cy="4351338"/>
          </a:xfrm>
        </p:spPr>
        <p:txBody>
          <a:bodyPr>
            <a:normAutofit/>
          </a:bodyPr>
          <a:lstStyle/>
          <a:p>
            <a:r>
              <a:rPr lang="en-US" dirty="0"/>
              <a:t>If escape from a gas cloud is not possible, seek high ground</a:t>
            </a:r>
          </a:p>
          <a:p>
            <a:r>
              <a:rPr lang="en-US" dirty="0"/>
              <a:t>If caught in vehicle:</a:t>
            </a:r>
          </a:p>
          <a:p>
            <a:pPr lvl="1"/>
            <a:r>
              <a:rPr lang="en-US" dirty="0"/>
              <a:t>Engine will still run (gas &amp; diesel)</a:t>
            </a:r>
          </a:p>
          <a:p>
            <a:pPr lvl="1"/>
            <a:r>
              <a:rPr lang="en-US" dirty="0"/>
              <a:t>Close Windows and Doors</a:t>
            </a:r>
          </a:p>
          <a:p>
            <a:pPr lvl="1"/>
            <a:r>
              <a:rPr lang="en-US" dirty="0"/>
              <a:t>Disable Air Conditioners</a:t>
            </a:r>
          </a:p>
          <a:p>
            <a:pPr lvl="1"/>
            <a:r>
              <a:rPr lang="en-US" dirty="0"/>
              <a:t>Close Air Vents</a:t>
            </a:r>
          </a:p>
          <a:p>
            <a:pPr lvl="1"/>
            <a:r>
              <a:rPr lang="en-US" dirty="0"/>
              <a:t>Drive to safe location and exit</a:t>
            </a:r>
          </a:p>
          <a:p>
            <a:pPr lvl="2"/>
            <a:r>
              <a:rPr lang="en-US" dirty="0"/>
              <a:t>Gas can rapidly accumulate in vehicle</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178200" y="365125"/>
            <a:ext cx="1600200" cy="1600200"/>
          </a:xfrm>
          <a:prstGeom prst="rect">
            <a:avLst/>
          </a:prstGeom>
        </p:spPr>
      </p:pic>
      <p:pic>
        <p:nvPicPr>
          <p:cNvPr id="7" name="Picture 6"/>
          <p:cNvPicPr>
            <a:picLocks noChangeAspect="1"/>
          </p:cNvPicPr>
          <p:nvPr/>
        </p:nvPicPr>
        <p:blipFill rotWithShape="1">
          <a:blip r:embed="rId5"/>
          <a:srcRect l="61390" t="26943" r="20316" b="31222"/>
          <a:stretch/>
        </p:blipFill>
        <p:spPr>
          <a:xfrm>
            <a:off x="5597611" y="2249339"/>
            <a:ext cx="6457555" cy="4430074"/>
          </a:xfrm>
          <a:prstGeom prst="rect">
            <a:avLst/>
          </a:prstGeom>
        </p:spPr>
      </p:pic>
      <p:sp>
        <p:nvSpPr>
          <p:cNvPr id="9" name="TextBox 8"/>
          <p:cNvSpPr txBox="1"/>
          <p:nvPr/>
        </p:nvSpPr>
        <p:spPr>
          <a:xfrm>
            <a:off x="1630079" y="6311900"/>
            <a:ext cx="3146055" cy="369332"/>
          </a:xfrm>
          <a:prstGeom prst="rect">
            <a:avLst/>
          </a:prstGeom>
          <a:noFill/>
          <a:ln w="28575">
            <a:solidFill>
              <a:schemeClr val="tx1"/>
            </a:solidFill>
          </a:ln>
        </p:spPr>
        <p:txBody>
          <a:bodyPr wrap="square" rtlCol="0">
            <a:spAutoFit/>
          </a:bodyPr>
          <a:lstStyle/>
          <a:p>
            <a:r>
              <a:rPr lang="en-US" dirty="0"/>
              <a:t>Images from: Chlorine Institute</a:t>
            </a:r>
          </a:p>
        </p:txBody>
      </p:sp>
    </p:spTree>
    <p:extLst>
      <p:ext uri="{BB962C8B-B14F-4D97-AF65-F5344CB8AC3E}">
        <p14:creationId xmlns:p14="http://schemas.microsoft.com/office/powerpoint/2010/main" val="2313199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045" y="1825625"/>
            <a:ext cx="11077755" cy="4351338"/>
          </a:xfrm>
        </p:spPr>
        <p:txBody>
          <a:bodyPr/>
          <a:lstStyle/>
          <a:p>
            <a:pPr marL="514350" indent="-514350">
              <a:buFont typeface="+mj-lt"/>
              <a:buAutoNum type="arabicPeriod"/>
            </a:pPr>
            <a:r>
              <a:rPr lang="en-US" dirty="0"/>
              <a:t>Chemical Properties</a:t>
            </a:r>
          </a:p>
          <a:p>
            <a:pPr marL="514350" indent="-514350">
              <a:buFont typeface="+mj-lt"/>
              <a:buAutoNum type="arabicPeriod"/>
            </a:pPr>
            <a:r>
              <a:rPr lang="en-US" dirty="0"/>
              <a:t>Clinical Characteristics</a:t>
            </a:r>
          </a:p>
          <a:p>
            <a:pPr marL="514350" indent="-514350">
              <a:buFont typeface="+mj-lt"/>
              <a:buAutoNum type="arabicPeriod"/>
            </a:pPr>
            <a:r>
              <a:rPr lang="en-US" dirty="0"/>
              <a:t>Medical Management</a:t>
            </a:r>
          </a:p>
          <a:p>
            <a:pPr marL="514350" indent="-514350">
              <a:buFont typeface="+mj-lt"/>
              <a:buAutoNum type="arabicPeriod"/>
            </a:pPr>
            <a:r>
              <a:rPr lang="en-US" dirty="0"/>
              <a:t>Plume Characteristics</a:t>
            </a:r>
          </a:p>
          <a:p>
            <a:pPr marL="514350" indent="-514350">
              <a:buFont typeface="+mj-lt"/>
              <a:buAutoNum type="arabicPeriod"/>
            </a:pPr>
            <a:r>
              <a:rPr lang="en-US" dirty="0"/>
              <a:t>Evasion and Loss Prevention</a:t>
            </a:r>
          </a:p>
          <a:p>
            <a:pPr marL="514350" indent="-514350">
              <a:buFont typeface="+mj-lt"/>
              <a:buAutoNum type="arabicPeriod"/>
            </a:pPr>
            <a:r>
              <a:rPr lang="en-US" dirty="0"/>
              <a:t>Decontamination and Hospital Preparedness</a:t>
            </a:r>
          </a:p>
          <a:p>
            <a:endParaRPr lang="en-US" dirty="0"/>
          </a:p>
        </p:txBody>
      </p:sp>
      <p:sp>
        <p:nvSpPr>
          <p:cNvPr id="4" name="Title 1"/>
          <p:cNvSpPr>
            <a:spLocks noGrp="1"/>
          </p:cNvSpPr>
          <p:nvPr>
            <p:ph type="title"/>
          </p:nvPr>
        </p:nvSpPr>
        <p:spPr>
          <a:xfrm>
            <a:off x="276045" y="365125"/>
            <a:ext cx="11077755" cy="1325563"/>
          </a:xfrm>
        </p:spPr>
        <p:txBody>
          <a:bodyPr/>
          <a:lstStyle/>
          <a:p>
            <a:r>
              <a:rPr lang="en-US" b="1" dirty="0">
                <a:latin typeface="+mn-lt"/>
              </a:rPr>
              <a:t>Outline- Chlorine</a:t>
            </a:r>
          </a:p>
        </p:txBody>
      </p:sp>
      <p:pic>
        <p:nvPicPr>
          <p:cNvPr id="5" name="Picture 6" descr="MedGlobal Logo">
            <a:extLst>
              <a:ext uri="{FF2B5EF4-FFF2-40B4-BE49-F238E27FC236}">
                <a16:creationId xmlns:a16="http://schemas.microsoft.com/office/drawing/2014/main" id="{276878A7-661B-4D25-A534-839E8DADCA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31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Choking Agents- Phosgene</a:t>
            </a:r>
          </a:p>
        </p:txBody>
      </p:sp>
      <p:sp>
        <p:nvSpPr>
          <p:cNvPr id="3" name="Content Placeholder 2"/>
          <p:cNvSpPr>
            <a:spLocks noGrp="1"/>
          </p:cNvSpPr>
          <p:nvPr>
            <p:ph idx="1"/>
          </p:nvPr>
        </p:nvSpPr>
        <p:spPr>
          <a:xfrm>
            <a:off x="420624" y="1825625"/>
            <a:ext cx="11338560" cy="4351338"/>
          </a:xfrm>
        </p:spPr>
        <p:txBody>
          <a:bodyPr>
            <a:normAutofit/>
          </a:bodyPr>
          <a:lstStyle/>
          <a:p>
            <a:r>
              <a:rPr lang="en-US" dirty="0"/>
              <a:t>Pulmonary irritant that causes severe pulmonary edema</a:t>
            </a:r>
          </a:p>
          <a:p>
            <a:r>
              <a:rPr lang="en-US" dirty="0"/>
              <a:t>Colorless Gas</a:t>
            </a:r>
          </a:p>
          <a:p>
            <a:r>
              <a:rPr lang="en-US" dirty="0"/>
              <a:t>Boils at 8.2</a:t>
            </a:r>
            <a:r>
              <a:rPr lang="en-US" baseline="30000" dirty="0"/>
              <a:t>o</a:t>
            </a:r>
            <a:r>
              <a:rPr lang="en-US" dirty="0"/>
              <a:t>C</a:t>
            </a:r>
          </a:p>
          <a:p>
            <a:r>
              <a:rPr lang="en-US" dirty="0"/>
              <a:t>Smells of “newly mown hay” or “green corn”</a:t>
            </a:r>
          </a:p>
          <a:p>
            <a:pPr lvl="1"/>
            <a:r>
              <a:rPr lang="en-US" dirty="0"/>
              <a:t>Olfactory detection at 1.5 mg</a:t>
            </a:r>
            <a:r>
              <a:rPr lang="en-US" sz="3200" b="1" baseline="30000" dirty="0"/>
              <a:t> .</a:t>
            </a:r>
            <a:r>
              <a:rPr lang="en-US" sz="3200" b="1" dirty="0"/>
              <a:t> </a:t>
            </a:r>
            <a:r>
              <a:rPr lang="en-US" dirty="0"/>
              <a:t>m</a:t>
            </a:r>
            <a:r>
              <a:rPr lang="en-US" baseline="30000" dirty="0"/>
              <a:t>3</a:t>
            </a:r>
            <a:endParaRPr lang="en-US" sz="3200" b="1" dirty="0"/>
          </a:p>
          <a:p>
            <a:pPr lvl="1"/>
            <a:r>
              <a:rPr lang="en-US" dirty="0"/>
              <a:t>Pulmonary irritant at 4.0 mg</a:t>
            </a:r>
            <a:r>
              <a:rPr lang="en-US" sz="3200" b="1" baseline="30000" dirty="0"/>
              <a:t> .</a:t>
            </a:r>
            <a:r>
              <a:rPr lang="en-US" sz="3200" b="1" dirty="0"/>
              <a:t> </a:t>
            </a:r>
            <a:r>
              <a:rPr lang="en-US" dirty="0"/>
              <a:t>m</a:t>
            </a:r>
            <a:r>
              <a:rPr lang="en-US" baseline="30000" dirty="0"/>
              <a:t>3</a:t>
            </a:r>
            <a:endParaRPr lang="en-US" sz="3200" b="1" dirty="0"/>
          </a:p>
          <a:p>
            <a:pPr lvl="1"/>
            <a:r>
              <a:rPr lang="en-US" dirty="0"/>
              <a:t>LCt</a:t>
            </a:r>
            <a:r>
              <a:rPr lang="en-US" baseline="-25000" dirty="0"/>
              <a:t>50</a:t>
            </a:r>
            <a:r>
              <a:rPr lang="en-US" dirty="0"/>
              <a:t> 6000 mg </a:t>
            </a:r>
            <a:r>
              <a:rPr lang="en-US" b="1" baseline="30000" dirty="0"/>
              <a:t>.</a:t>
            </a:r>
            <a:r>
              <a:rPr lang="en-US" b="1" dirty="0"/>
              <a:t> </a:t>
            </a:r>
            <a:r>
              <a:rPr lang="en-US" dirty="0"/>
              <a:t>min</a:t>
            </a:r>
            <a:r>
              <a:rPr lang="en-US" b="1" dirty="0"/>
              <a:t> </a:t>
            </a:r>
            <a:r>
              <a:rPr lang="en-US" b="1" baseline="30000" dirty="0"/>
              <a:t>.</a:t>
            </a:r>
            <a:r>
              <a:rPr lang="en-US" b="1" dirty="0"/>
              <a:t> </a:t>
            </a:r>
            <a:r>
              <a:rPr lang="en-US" dirty="0"/>
              <a:t>m</a:t>
            </a:r>
            <a:r>
              <a:rPr lang="en-US" baseline="30000" dirty="0"/>
              <a:t>3  </a:t>
            </a:r>
            <a:r>
              <a:rPr lang="en-US" dirty="0"/>
              <a:t>(half the LCT</a:t>
            </a:r>
            <a:r>
              <a:rPr lang="en-US" baseline="-25000" dirty="0"/>
              <a:t>50</a:t>
            </a:r>
            <a:r>
              <a:rPr lang="en-US" dirty="0"/>
              <a:t> of Chlorine)</a:t>
            </a:r>
            <a:endParaRPr lang="en-US" b="1" dirty="0"/>
          </a:p>
          <a:p>
            <a:pPr lvl="1"/>
            <a:endParaRPr lang="en-US" dirty="0"/>
          </a:p>
          <a:p>
            <a:r>
              <a:rPr lang="en-US" dirty="0"/>
              <a:t>Last known use during Yemeni Civil War, 1963-1967.</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935987" y="365125"/>
            <a:ext cx="1417813" cy="1094836"/>
          </a:xfrm>
          <a:prstGeom prst="rect">
            <a:avLst/>
          </a:prstGeom>
        </p:spPr>
      </p:pic>
    </p:spTree>
    <p:extLst>
      <p:ext uri="{BB962C8B-B14F-4D97-AF65-F5344CB8AC3E}">
        <p14:creationId xmlns:p14="http://schemas.microsoft.com/office/powerpoint/2010/main" val="3613440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Choking Agents- Phosgene</a:t>
            </a:r>
          </a:p>
        </p:txBody>
      </p:sp>
      <p:sp>
        <p:nvSpPr>
          <p:cNvPr id="3" name="Content Placeholder 2"/>
          <p:cNvSpPr>
            <a:spLocks noGrp="1"/>
          </p:cNvSpPr>
          <p:nvPr>
            <p:ph idx="1"/>
          </p:nvPr>
        </p:nvSpPr>
        <p:spPr>
          <a:xfrm>
            <a:off x="420624" y="1825625"/>
            <a:ext cx="11338560" cy="4351338"/>
          </a:xfrm>
        </p:spPr>
        <p:txBody>
          <a:bodyPr>
            <a:normAutofit/>
          </a:bodyPr>
          <a:lstStyle/>
          <a:p>
            <a:r>
              <a:rPr lang="en-US" dirty="0"/>
              <a:t>Phosgene is relatively insoluble, thus tends to reach lower into the airways</a:t>
            </a:r>
          </a:p>
          <a:p>
            <a:endParaRPr lang="en-US" dirty="0"/>
          </a:p>
          <a:p>
            <a:r>
              <a:rPr lang="en-US" dirty="0"/>
              <a:t>Chemical reaction on tissues induces free radical formation leading to wide spread cellular damage.</a:t>
            </a:r>
          </a:p>
        </p:txBody>
      </p:sp>
      <p:pic>
        <p:nvPicPr>
          <p:cNvPr id="5" name="Picture 4"/>
          <p:cNvPicPr>
            <a:picLocks noChangeAspect="1"/>
          </p:cNvPicPr>
          <p:nvPr/>
        </p:nvPicPr>
        <p:blipFill>
          <a:blip r:embed="rId3"/>
          <a:stretch>
            <a:fillRect/>
          </a:stretch>
        </p:blipFill>
        <p:spPr>
          <a:xfrm>
            <a:off x="9935987" y="365125"/>
            <a:ext cx="1417813" cy="1094836"/>
          </a:xfrm>
          <a:prstGeom prst="rect">
            <a:avLst/>
          </a:prstGeom>
        </p:spPr>
      </p:pic>
      <p:pic>
        <p:nvPicPr>
          <p:cNvPr id="6" name="Content Placeholder 8"/>
          <p:cNvPicPr>
            <a:picLocks noChangeAspect="1"/>
          </p:cNvPicPr>
          <p:nvPr/>
        </p:nvPicPr>
        <p:blipFill rotWithShape="1">
          <a:blip r:embed="rId4"/>
          <a:srcRect l="8326" t="26093" r="70189" b="43548"/>
          <a:stretch/>
        </p:blipFill>
        <p:spPr>
          <a:xfrm>
            <a:off x="2304326" y="3639751"/>
            <a:ext cx="7571156" cy="2995827"/>
          </a:xfrm>
          <a:prstGeom prst="rect">
            <a:avLst/>
          </a:prstGeom>
        </p:spPr>
      </p:pic>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499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Choking Agents- Phosgene</a:t>
            </a:r>
          </a:p>
        </p:txBody>
      </p:sp>
      <p:sp>
        <p:nvSpPr>
          <p:cNvPr id="3" name="Content Placeholder 2"/>
          <p:cNvSpPr>
            <a:spLocks noGrp="1"/>
          </p:cNvSpPr>
          <p:nvPr>
            <p:ph idx="1"/>
          </p:nvPr>
        </p:nvSpPr>
        <p:spPr>
          <a:xfrm>
            <a:off x="420624" y="1825625"/>
            <a:ext cx="11771376" cy="4351338"/>
          </a:xfrm>
        </p:spPr>
        <p:txBody>
          <a:bodyPr>
            <a:normAutofit/>
          </a:bodyPr>
          <a:lstStyle/>
          <a:p>
            <a:pPr marL="0" indent="0">
              <a:buNone/>
            </a:pPr>
            <a:r>
              <a:rPr lang="en-US" dirty="0"/>
              <a:t>Latent onset damage:</a:t>
            </a:r>
          </a:p>
          <a:p>
            <a:r>
              <a:rPr lang="en-US" dirty="0"/>
              <a:t>No clinical symptoms for 20 minutes </a:t>
            </a:r>
            <a:r>
              <a:rPr lang="en-US" dirty="0">
                <a:sym typeface="Wingdings" panose="05000000000000000000" pitchFamily="2" charset="2"/>
              </a:rPr>
              <a:t> 24 hours</a:t>
            </a:r>
          </a:p>
          <a:p>
            <a:pPr lvl="1"/>
            <a:r>
              <a:rPr lang="en-US" dirty="0">
                <a:sym typeface="Wingdings" panose="05000000000000000000" pitchFamily="2" charset="2"/>
              </a:rPr>
              <a:t>Development of symptoms </a:t>
            </a:r>
            <a:r>
              <a:rPr lang="en-US" u="sng" dirty="0">
                <a:sym typeface="Wingdings" panose="05000000000000000000" pitchFamily="2" charset="2"/>
              </a:rPr>
              <a:t>&lt; 4 hours </a:t>
            </a:r>
            <a:r>
              <a:rPr lang="en-US" dirty="0">
                <a:sym typeface="Wingdings" panose="05000000000000000000" pitchFamily="2" charset="2"/>
              </a:rPr>
              <a:t>of exposure = grim prognosis </a:t>
            </a:r>
            <a:r>
              <a:rPr lang="en-US" dirty="0">
                <a:solidFill>
                  <a:srgbClr val="FF0000"/>
                </a:solidFill>
                <a:sym typeface="Wingdings" panose="05000000000000000000" pitchFamily="2" charset="2"/>
              </a:rPr>
              <a:t>ICU Immediately</a:t>
            </a:r>
          </a:p>
          <a:p>
            <a:r>
              <a:rPr lang="en-US" dirty="0">
                <a:sym typeface="Wingdings" panose="05000000000000000000" pitchFamily="2" charset="2"/>
              </a:rPr>
              <a:t>Fluid and capillary leak  pulmonary edema</a:t>
            </a:r>
          </a:p>
          <a:p>
            <a:pPr lvl="1"/>
            <a:r>
              <a:rPr lang="en-US" dirty="0">
                <a:sym typeface="Wingdings" panose="05000000000000000000" pitchFamily="2" charset="2"/>
              </a:rPr>
              <a:t>Dyspnea, respiratory distress</a:t>
            </a:r>
          </a:p>
          <a:p>
            <a:pPr lvl="1"/>
            <a:r>
              <a:rPr lang="en-US" dirty="0">
                <a:sym typeface="Wingdings" panose="05000000000000000000" pitchFamily="2" charset="2"/>
              </a:rPr>
              <a:t>frothy sputum and nares</a:t>
            </a:r>
          </a:p>
          <a:p>
            <a:pPr lvl="1"/>
            <a:endParaRPr lang="en-US" dirty="0"/>
          </a:p>
          <a:p>
            <a:r>
              <a:rPr lang="en-US" dirty="0"/>
              <a:t>Pulmonary edema peaks at 12 hours, frequently described as “relentless”</a:t>
            </a:r>
          </a:p>
          <a:p>
            <a:r>
              <a:rPr lang="en-US" dirty="0"/>
              <a:t>Resolution of edema usually within 48 hours, often with little residual effects</a:t>
            </a:r>
          </a:p>
        </p:txBody>
      </p:sp>
      <p:pic>
        <p:nvPicPr>
          <p:cNvPr id="5" name="Picture 4"/>
          <p:cNvPicPr>
            <a:picLocks noChangeAspect="1"/>
          </p:cNvPicPr>
          <p:nvPr/>
        </p:nvPicPr>
        <p:blipFill>
          <a:blip r:embed="rId3"/>
          <a:stretch>
            <a:fillRect/>
          </a:stretch>
        </p:blipFill>
        <p:spPr>
          <a:xfrm>
            <a:off x="9935987" y="365125"/>
            <a:ext cx="1417813" cy="1094836"/>
          </a:xfrm>
          <a:prstGeom prst="rect">
            <a:avLst/>
          </a:prstGeom>
        </p:spPr>
      </p:pic>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34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Choking Agents- Phosgene</a:t>
            </a:r>
          </a:p>
        </p:txBody>
      </p:sp>
      <p:sp>
        <p:nvSpPr>
          <p:cNvPr id="3" name="Content Placeholder 2"/>
          <p:cNvSpPr>
            <a:spLocks noGrp="1"/>
          </p:cNvSpPr>
          <p:nvPr>
            <p:ph idx="1"/>
          </p:nvPr>
        </p:nvSpPr>
        <p:spPr>
          <a:xfrm>
            <a:off x="420624" y="1825625"/>
            <a:ext cx="11256511" cy="4351338"/>
          </a:xfrm>
        </p:spPr>
        <p:txBody>
          <a:bodyPr>
            <a:normAutofit/>
          </a:bodyPr>
          <a:lstStyle/>
          <a:p>
            <a:pPr marL="0" indent="0">
              <a:buNone/>
            </a:pPr>
            <a:r>
              <a:rPr lang="en-US" dirty="0"/>
              <a:t>Pulmonary edema peaks at 12 hours, frequently described as “relentless”</a:t>
            </a:r>
          </a:p>
          <a:p>
            <a:pPr marL="0" indent="0">
              <a:buNone/>
            </a:pPr>
            <a:endParaRPr lang="en-US" dirty="0"/>
          </a:p>
          <a:p>
            <a:pPr marL="0" indent="0">
              <a:buNone/>
            </a:pPr>
            <a:r>
              <a:rPr lang="en-US" dirty="0"/>
              <a:t>Hyper-inflated, edematous lungs with </a:t>
            </a:r>
          </a:p>
          <a:p>
            <a:pPr marL="0" indent="0">
              <a:buNone/>
            </a:pPr>
            <a:r>
              <a:rPr lang="en-US" dirty="0"/>
              <a:t>multifocal pulmonary hemorrhage</a:t>
            </a:r>
          </a:p>
          <a:p>
            <a:pPr marL="0" indent="0">
              <a:buNone/>
            </a:pPr>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9935987" y="365125"/>
            <a:ext cx="1417813" cy="1094836"/>
          </a:xfrm>
          <a:prstGeom prst="rect">
            <a:avLst/>
          </a:prstGeom>
        </p:spPr>
      </p:pic>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61632" t="18010" r="15992" b="25798"/>
          <a:stretch/>
        </p:blipFill>
        <p:spPr>
          <a:xfrm>
            <a:off x="6184900" y="2219606"/>
            <a:ext cx="5346700" cy="4027959"/>
          </a:xfrm>
          <a:prstGeom prst="rect">
            <a:avLst/>
          </a:prstGeom>
        </p:spPr>
      </p:pic>
      <p:sp>
        <p:nvSpPr>
          <p:cNvPr id="7" name="TextBox 6"/>
          <p:cNvSpPr txBox="1"/>
          <p:nvPr/>
        </p:nvSpPr>
        <p:spPr>
          <a:xfrm>
            <a:off x="6532498" y="6301350"/>
            <a:ext cx="2681416" cy="369332"/>
          </a:xfrm>
          <a:prstGeom prst="rect">
            <a:avLst/>
          </a:prstGeom>
          <a:noFill/>
          <a:ln w="28575">
            <a:solidFill>
              <a:schemeClr val="tx1"/>
            </a:solidFill>
          </a:ln>
        </p:spPr>
        <p:txBody>
          <a:bodyPr wrap="square" rtlCol="0">
            <a:spAutoFit/>
          </a:bodyPr>
          <a:lstStyle/>
          <a:p>
            <a:r>
              <a:rPr lang="en-US" dirty="0"/>
              <a:t>Image from: OPWC, 2016.</a:t>
            </a:r>
          </a:p>
        </p:txBody>
      </p:sp>
    </p:spTree>
    <p:extLst>
      <p:ext uri="{BB962C8B-B14F-4D97-AF65-F5344CB8AC3E}">
        <p14:creationId xmlns:p14="http://schemas.microsoft.com/office/powerpoint/2010/main" val="3028120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Phosgene- Treatments</a:t>
            </a:r>
          </a:p>
        </p:txBody>
      </p:sp>
      <p:sp>
        <p:nvSpPr>
          <p:cNvPr id="3" name="Content Placeholder 2"/>
          <p:cNvSpPr>
            <a:spLocks noGrp="1"/>
          </p:cNvSpPr>
          <p:nvPr>
            <p:ph idx="1"/>
          </p:nvPr>
        </p:nvSpPr>
        <p:spPr>
          <a:xfrm>
            <a:off x="420624" y="1825625"/>
            <a:ext cx="11338560" cy="4351338"/>
          </a:xfrm>
        </p:spPr>
        <p:txBody>
          <a:bodyPr>
            <a:normAutofit/>
          </a:bodyPr>
          <a:lstStyle/>
          <a:p>
            <a:pPr marL="514350" indent="-514350">
              <a:buFont typeface="+mj-lt"/>
              <a:buAutoNum type="arabicPeriod"/>
            </a:pPr>
            <a:r>
              <a:rPr lang="en-US" dirty="0"/>
              <a:t>Removal and decontamination</a:t>
            </a:r>
          </a:p>
          <a:p>
            <a:pPr marL="514350" indent="-514350">
              <a:buFont typeface="+mj-lt"/>
              <a:buAutoNum type="arabicPeriod"/>
            </a:pPr>
            <a:r>
              <a:rPr lang="en-US" dirty="0"/>
              <a:t>Enforced Rest</a:t>
            </a:r>
          </a:p>
          <a:p>
            <a:pPr marL="514350" indent="-514350">
              <a:buFont typeface="+mj-lt"/>
              <a:buAutoNum type="arabicPeriod"/>
            </a:pPr>
            <a:r>
              <a:rPr lang="en-US" dirty="0"/>
              <a:t>Supplemental Oxygen without Hyper-oxygenation</a:t>
            </a:r>
          </a:p>
          <a:p>
            <a:pPr marL="514350" indent="-514350">
              <a:buFont typeface="+mj-lt"/>
              <a:buAutoNum type="arabicPeriod"/>
            </a:pPr>
            <a:r>
              <a:rPr lang="en-US" dirty="0"/>
              <a:t>Early administration of IV steroids</a:t>
            </a:r>
          </a:p>
          <a:p>
            <a:pPr lvl="1"/>
            <a:r>
              <a:rPr lang="en-US" dirty="0"/>
              <a:t>Methylprednisolone 700-1000mg/day divided every 6-8 hours</a:t>
            </a:r>
          </a:p>
          <a:p>
            <a:pPr marL="514350" indent="-514350">
              <a:buFont typeface="+mj-lt"/>
              <a:buAutoNum type="arabicPeriod"/>
            </a:pPr>
            <a:r>
              <a:rPr lang="en-US" dirty="0"/>
              <a:t>Positive Pressure Airway Support</a:t>
            </a:r>
          </a:p>
          <a:p>
            <a:pPr marL="514350" indent="-514350">
              <a:buFont typeface="+mj-lt"/>
              <a:buAutoNum type="arabicPeriod"/>
            </a:pPr>
            <a:r>
              <a:rPr lang="en-US" dirty="0"/>
              <a:t>Vasopressors- expect hypotension, this limits safety of diuretics</a:t>
            </a:r>
          </a:p>
          <a:p>
            <a:pPr marL="514350" indent="-514350">
              <a:buFont typeface="+mj-lt"/>
              <a:buAutoNum type="arabicPeriod"/>
            </a:pPr>
            <a:r>
              <a:rPr lang="en-US" dirty="0"/>
              <a:t>Salbutamol/ipratropium</a:t>
            </a:r>
          </a:p>
          <a:p>
            <a:pPr lvl="1"/>
            <a:r>
              <a:rPr lang="en-US" dirty="0"/>
              <a:t>particularly if P</a:t>
            </a:r>
            <a:r>
              <a:rPr lang="en-US" baseline="-25000" dirty="0"/>
              <a:t>a</a:t>
            </a:r>
            <a:r>
              <a:rPr lang="en-US" dirty="0"/>
              <a:t>CO</a:t>
            </a:r>
            <a:r>
              <a:rPr lang="en-US" baseline="-25000" dirty="0"/>
              <a:t>2</a:t>
            </a:r>
            <a:r>
              <a:rPr lang="en-US" dirty="0"/>
              <a:t> &gt;45mmHg, suggesting bronchospasm</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9935987" y="365125"/>
            <a:ext cx="1417813" cy="1094836"/>
          </a:xfrm>
          <a:prstGeom prst="rect">
            <a:avLst/>
          </a:prstGeom>
        </p:spPr>
      </p:pic>
    </p:spTree>
    <p:extLst>
      <p:ext uri="{BB962C8B-B14F-4D97-AF65-F5344CB8AC3E}">
        <p14:creationId xmlns:p14="http://schemas.microsoft.com/office/powerpoint/2010/main" val="2688344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Choking Agents- Phosgene Triage</a:t>
            </a:r>
          </a:p>
        </p:txBody>
      </p:sp>
      <p:sp>
        <p:nvSpPr>
          <p:cNvPr id="3" name="Content Placeholder 2"/>
          <p:cNvSpPr>
            <a:spLocks noGrp="1"/>
          </p:cNvSpPr>
          <p:nvPr>
            <p:ph idx="1"/>
          </p:nvPr>
        </p:nvSpPr>
        <p:spPr>
          <a:xfrm>
            <a:off x="420624" y="1825625"/>
            <a:ext cx="11771376" cy="4351338"/>
          </a:xfrm>
        </p:spPr>
        <p:txBody>
          <a:bodyPr>
            <a:normAutofit lnSpcReduction="10000"/>
          </a:bodyPr>
          <a:lstStyle/>
          <a:p>
            <a:pPr marL="0" indent="0">
              <a:buNone/>
            </a:pPr>
            <a:r>
              <a:rPr lang="en-US" dirty="0"/>
              <a:t>In general, shorter onset of symptoms from event = greater severity of illness</a:t>
            </a:r>
          </a:p>
          <a:p>
            <a:pPr marL="0" indent="0">
              <a:buNone/>
            </a:pPr>
            <a:endParaRPr lang="en-US" dirty="0"/>
          </a:p>
          <a:p>
            <a:pPr marL="0" indent="0">
              <a:buNone/>
            </a:pPr>
            <a:r>
              <a:rPr lang="en-US" u="sng" dirty="0"/>
              <a:t>Within 12 hours of exposure:</a:t>
            </a:r>
          </a:p>
          <a:p>
            <a:r>
              <a:rPr lang="en-US" dirty="0">
                <a:sym typeface="Wingdings" panose="05000000000000000000" pitchFamily="2" charset="2"/>
              </a:rPr>
              <a:t>Asymptomatic but with known exposure  </a:t>
            </a:r>
            <a:r>
              <a:rPr lang="en-US" b="1" dirty="0">
                <a:solidFill>
                  <a:srgbClr val="00B050"/>
                </a:solidFill>
                <a:sym typeface="Wingdings" panose="05000000000000000000" pitchFamily="2" charset="2"/>
              </a:rPr>
              <a:t>Minimal</a:t>
            </a:r>
            <a:r>
              <a:rPr lang="en-US" dirty="0">
                <a:sym typeface="Wingdings" panose="05000000000000000000" pitchFamily="2" charset="2"/>
              </a:rPr>
              <a:t>, but survey every 2 hours 								for 24 hours, then discharge </a:t>
            </a:r>
            <a:endParaRPr lang="en-US" dirty="0"/>
          </a:p>
          <a:p>
            <a:endParaRPr lang="en-US" dirty="0">
              <a:sym typeface="Wingdings" panose="05000000000000000000" pitchFamily="2" charset="2"/>
            </a:endParaRPr>
          </a:p>
          <a:p>
            <a:r>
              <a:rPr lang="en-US" dirty="0">
                <a:sym typeface="Wingdings" panose="05000000000000000000" pitchFamily="2" charset="2"/>
              </a:rPr>
              <a:t>Dyspnea without objective edema  </a:t>
            </a:r>
            <a:r>
              <a:rPr lang="en-US" b="1" dirty="0">
                <a:solidFill>
                  <a:schemeClr val="accent4"/>
                </a:solidFill>
                <a:sym typeface="Wingdings" panose="05000000000000000000" pitchFamily="2" charset="2"/>
              </a:rPr>
              <a:t>Delayed</a:t>
            </a:r>
          </a:p>
          <a:p>
            <a:endParaRPr lang="en-US" dirty="0"/>
          </a:p>
          <a:p>
            <a:r>
              <a:rPr lang="en-US" dirty="0"/>
              <a:t>Evidence of Pulmonary Edema </a:t>
            </a:r>
            <a:r>
              <a:rPr lang="en-US" dirty="0">
                <a:sym typeface="Wingdings" panose="05000000000000000000" pitchFamily="2" charset="2"/>
              </a:rPr>
              <a:t> Category </a:t>
            </a:r>
            <a:r>
              <a:rPr lang="en-US" b="1" dirty="0">
                <a:solidFill>
                  <a:srgbClr val="FF0000"/>
                </a:solidFill>
                <a:sym typeface="Wingdings" panose="05000000000000000000" pitchFamily="2" charset="2"/>
              </a:rPr>
              <a:t>Immediate</a:t>
            </a:r>
          </a:p>
          <a:p>
            <a:endParaRPr lang="en-US" dirty="0">
              <a:sym typeface="Wingdings" panose="05000000000000000000" pitchFamily="2" charset="2"/>
            </a:endParaRPr>
          </a:p>
          <a:p>
            <a:endParaRPr lang="en-US" dirty="0">
              <a:sym typeface="Wingdings" panose="05000000000000000000" pitchFamily="2" charset="2"/>
            </a:endParaRPr>
          </a:p>
          <a:p>
            <a:pPr marL="0" indent="0">
              <a:buNone/>
            </a:pPr>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935987" y="365125"/>
            <a:ext cx="1417813" cy="1094836"/>
          </a:xfrm>
          <a:prstGeom prst="rect">
            <a:avLst/>
          </a:prstGeom>
        </p:spPr>
      </p:pic>
    </p:spTree>
    <p:extLst>
      <p:ext uri="{BB962C8B-B14F-4D97-AF65-F5344CB8AC3E}">
        <p14:creationId xmlns:p14="http://schemas.microsoft.com/office/powerpoint/2010/main" val="3752622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Choking Agents- Triage</a:t>
            </a:r>
          </a:p>
        </p:txBody>
      </p:sp>
      <p:sp>
        <p:nvSpPr>
          <p:cNvPr id="3" name="Content Placeholder 2"/>
          <p:cNvSpPr>
            <a:spLocks noGrp="1"/>
          </p:cNvSpPr>
          <p:nvPr>
            <p:ph idx="1"/>
          </p:nvPr>
        </p:nvSpPr>
        <p:spPr>
          <a:xfrm>
            <a:off x="420624" y="1825625"/>
            <a:ext cx="11771376" cy="4351338"/>
          </a:xfrm>
        </p:spPr>
        <p:txBody>
          <a:bodyPr>
            <a:normAutofit/>
          </a:bodyPr>
          <a:lstStyle/>
          <a:p>
            <a:pPr marL="0" indent="0">
              <a:buNone/>
            </a:pPr>
            <a:r>
              <a:rPr lang="en-US" dirty="0"/>
              <a:t>In general, shorter onset of symptoms from event = greater severity of illness</a:t>
            </a:r>
          </a:p>
          <a:p>
            <a:pPr marL="0" indent="0">
              <a:buNone/>
            </a:pPr>
            <a:endParaRPr lang="en-US" dirty="0"/>
          </a:p>
          <a:p>
            <a:pPr marL="0" indent="0">
              <a:buNone/>
            </a:pPr>
            <a:r>
              <a:rPr lang="en-US" u="sng" dirty="0"/>
              <a:t>Within 12 hours of exposure:</a:t>
            </a:r>
          </a:p>
          <a:p>
            <a:r>
              <a:rPr lang="en-US" dirty="0"/>
              <a:t>Evidence of Pulmonary Edema </a:t>
            </a:r>
            <a:r>
              <a:rPr lang="en-US" dirty="0">
                <a:sym typeface="Wingdings" panose="05000000000000000000" pitchFamily="2" charset="2"/>
              </a:rPr>
              <a:t> </a:t>
            </a:r>
            <a:r>
              <a:rPr lang="en-US" b="1" dirty="0">
                <a:solidFill>
                  <a:srgbClr val="FF0000"/>
                </a:solidFill>
                <a:sym typeface="Wingdings" panose="05000000000000000000" pitchFamily="2" charset="2"/>
              </a:rPr>
              <a:t>Immediate</a:t>
            </a:r>
          </a:p>
          <a:p>
            <a:r>
              <a:rPr lang="en-US" dirty="0"/>
              <a:t>Evidence of Pulmonary Edema + cyanosis + hypotension</a:t>
            </a:r>
            <a:r>
              <a:rPr lang="en-US" dirty="0">
                <a:sym typeface="Wingdings" panose="05000000000000000000" pitchFamily="2" charset="2"/>
              </a:rPr>
              <a:t> </a:t>
            </a:r>
            <a:r>
              <a:rPr lang="en-US" b="1" dirty="0">
                <a:sym typeface="Wingdings" panose="05000000000000000000" pitchFamily="2" charset="2"/>
              </a:rPr>
              <a:t>Expectant</a:t>
            </a:r>
            <a:r>
              <a:rPr lang="en-US" dirty="0">
                <a:sym typeface="Wingdings" panose="05000000000000000000" pitchFamily="2" charset="2"/>
              </a:rPr>
              <a:t> 				unless full critical care services immediately available 				especially if symptoms occur &lt; 4 hours after exposure</a:t>
            </a:r>
          </a:p>
          <a:p>
            <a:endParaRPr lang="en-US" dirty="0">
              <a:sym typeface="Wingdings" panose="05000000000000000000" pitchFamily="2" charset="2"/>
            </a:endParaRPr>
          </a:p>
          <a:p>
            <a:pPr marL="0" indent="0">
              <a:buNone/>
            </a:pPr>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935987" y="365125"/>
            <a:ext cx="1417813" cy="1094836"/>
          </a:xfrm>
          <a:prstGeom prst="rect">
            <a:avLst/>
          </a:prstGeom>
        </p:spPr>
      </p:pic>
    </p:spTree>
    <p:extLst>
      <p:ext uri="{BB962C8B-B14F-4D97-AF65-F5344CB8AC3E}">
        <p14:creationId xmlns:p14="http://schemas.microsoft.com/office/powerpoint/2010/main" val="3916513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Choking Agents- Summary</a:t>
            </a:r>
          </a:p>
        </p:txBody>
      </p:sp>
      <p:sp>
        <p:nvSpPr>
          <p:cNvPr id="3" name="Content Placeholder 2"/>
          <p:cNvSpPr>
            <a:spLocks noGrp="1"/>
          </p:cNvSpPr>
          <p:nvPr>
            <p:ph idx="1"/>
          </p:nvPr>
        </p:nvSpPr>
        <p:spPr>
          <a:xfrm>
            <a:off x="420624" y="1825625"/>
            <a:ext cx="11338560" cy="4351338"/>
          </a:xfrm>
        </p:spPr>
        <p:txBody>
          <a:bodyPr>
            <a:normAutofit/>
          </a:bodyPr>
          <a:lstStyle/>
          <a:p>
            <a:r>
              <a:rPr lang="en-US" dirty="0"/>
              <a:t>General themes, hospital system preparedness for mass casualty incidents</a:t>
            </a:r>
          </a:p>
          <a:p>
            <a:pPr lvl="2"/>
            <a:r>
              <a:rPr lang="en-US" dirty="0"/>
              <a:t>Coordination, Communication, Adaptation</a:t>
            </a:r>
          </a:p>
          <a:p>
            <a:pPr lvl="2"/>
            <a:r>
              <a:rPr lang="en-US" dirty="0"/>
              <a:t>Decontamination, Triage, Treatment</a:t>
            </a:r>
          </a:p>
          <a:p>
            <a:endParaRPr lang="en-US" dirty="0"/>
          </a:p>
          <a:p>
            <a:r>
              <a:rPr lang="en-US" dirty="0"/>
              <a:t>Chlorine- common, low lethality, but psychiatric impacts are significant</a:t>
            </a:r>
          </a:p>
          <a:p>
            <a:endParaRPr lang="en-US" dirty="0"/>
          </a:p>
          <a:p>
            <a:r>
              <a:rPr lang="en-US" dirty="0"/>
              <a:t>Phosgene- historical significance, but no known uses in &gt;50 years</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525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References</a:t>
            </a:r>
          </a:p>
        </p:txBody>
      </p:sp>
      <p:sp>
        <p:nvSpPr>
          <p:cNvPr id="3" name="Content Placeholder 2"/>
          <p:cNvSpPr>
            <a:spLocks noGrp="1"/>
          </p:cNvSpPr>
          <p:nvPr>
            <p:ph idx="1"/>
          </p:nvPr>
        </p:nvSpPr>
        <p:spPr>
          <a:xfrm>
            <a:off x="0" y="1825625"/>
            <a:ext cx="11759184" cy="4351338"/>
          </a:xfrm>
        </p:spPr>
        <p:txBody>
          <a:bodyPr>
            <a:normAutofit fontScale="92500" lnSpcReduction="10000"/>
          </a:bodyPr>
          <a:lstStyle/>
          <a:p>
            <a:pPr marL="514350" lvl="1" indent="-514350" algn="just">
              <a:lnSpc>
                <a:spcPct val="120000"/>
              </a:lnSpc>
              <a:spcBef>
                <a:spcPts val="0"/>
              </a:spcBef>
              <a:buFont typeface="+mj-lt"/>
              <a:buAutoNum type="arabicPeriod"/>
            </a:pPr>
            <a:r>
              <a:rPr lang="en-US" dirty="0"/>
              <a:t>Mackie E, </a:t>
            </a:r>
            <a:r>
              <a:rPr lang="en-US" dirty="0" err="1"/>
              <a:t>Svendsen</a:t>
            </a:r>
            <a:r>
              <a:rPr lang="en-US" dirty="0"/>
              <a:t> E, Grant S, et al.  Management of chlorine gas-related injuries from the Graniteville, South Carolina, train derailment.  Disaster Med Public Health Prep 2014;8(5):411-6.  PMID: 25225966</a:t>
            </a:r>
          </a:p>
          <a:p>
            <a:pPr marL="514350" lvl="1" indent="-514350" algn="just">
              <a:lnSpc>
                <a:spcPct val="120000"/>
              </a:lnSpc>
              <a:spcBef>
                <a:spcPts val="0"/>
              </a:spcBef>
              <a:buFont typeface="+mj-lt"/>
              <a:buAutoNum type="arabicPeriod"/>
            </a:pPr>
            <a:r>
              <a:rPr lang="en-US" dirty="0" err="1"/>
              <a:t>Jani</a:t>
            </a:r>
            <a:r>
              <a:rPr lang="en-US" dirty="0"/>
              <a:t> DD, Reed D, </a:t>
            </a:r>
            <a:r>
              <a:rPr lang="en-US" dirty="0" err="1"/>
              <a:t>Feigley</a:t>
            </a:r>
            <a:r>
              <a:rPr lang="en-US" dirty="0"/>
              <a:t> CE, et al.  Modeling an irritant gas plume for epidemiologic study.  </a:t>
            </a:r>
            <a:r>
              <a:rPr lang="en-US" dirty="0" err="1"/>
              <a:t>Int</a:t>
            </a:r>
            <a:r>
              <a:rPr lang="en-US" dirty="0"/>
              <a:t> J Environ Health Res 2016;26(1):58-74.  PMID: 235772143</a:t>
            </a:r>
          </a:p>
          <a:p>
            <a:pPr marL="514350" lvl="1" indent="-514350" algn="just">
              <a:lnSpc>
                <a:spcPct val="120000"/>
              </a:lnSpc>
              <a:spcBef>
                <a:spcPts val="0"/>
              </a:spcBef>
              <a:buFont typeface="+mj-lt"/>
              <a:buAutoNum type="arabicPeriod"/>
            </a:pPr>
            <a:r>
              <a:rPr lang="en-US" dirty="0" err="1"/>
              <a:t>Faria</a:t>
            </a:r>
            <a:r>
              <a:rPr lang="en-US" dirty="0"/>
              <a:t> VS, da Silva SA, </a:t>
            </a:r>
            <a:r>
              <a:rPr lang="en-US" dirty="0" err="1"/>
              <a:t>Marchini</a:t>
            </a:r>
            <a:r>
              <a:rPr lang="en-US" dirty="0"/>
              <a:t> JFM.  Reactive airways dysfunction syndrome following inhalation of hydrogen chloride vapor.  </a:t>
            </a:r>
            <a:r>
              <a:rPr lang="en-US" dirty="0" err="1"/>
              <a:t>Autops</a:t>
            </a:r>
            <a:r>
              <a:rPr lang="en-US" dirty="0"/>
              <a:t> Case Rep 2021;11:e2021266.  PMID: 33968833</a:t>
            </a:r>
          </a:p>
          <a:p>
            <a:pPr marL="514350" lvl="1" indent="-514350" algn="just">
              <a:lnSpc>
                <a:spcPct val="120000"/>
              </a:lnSpc>
              <a:spcBef>
                <a:spcPts val="0"/>
              </a:spcBef>
              <a:buFont typeface="+mj-lt"/>
              <a:buAutoNum type="arabicPeriod"/>
            </a:pPr>
            <a:r>
              <a:rPr lang="en-US" dirty="0"/>
              <a:t>OPCW, 2016.  Practical guide for medical management of chemical warfare casualties. Available at: https://www.opcw.org/sites/default/files/documents/ICA/APB/Practical_Guide_for_Medical_Management_of_Chemical_Warfare_Casualties_-_web.pdf  [Accessed 20-Sept- 2022]</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786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References</a:t>
            </a:r>
          </a:p>
        </p:txBody>
      </p:sp>
      <p:sp>
        <p:nvSpPr>
          <p:cNvPr id="3" name="Content Placeholder 2"/>
          <p:cNvSpPr>
            <a:spLocks noGrp="1"/>
          </p:cNvSpPr>
          <p:nvPr>
            <p:ph idx="1"/>
          </p:nvPr>
        </p:nvSpPr>
        <p:spPr>
          <a:xfrm>
            <a:off x="0" y="1825625"/>
            <a:ext cx="11759184" cy="4351338"/>
          </a:xfrm>
        </p:spPr>
        <p:txBody>
          <a:bodyPr>
            <a:normAutofit/>
          </a:bodyPr>
          <a:lstStyle/>
          <a:p>
            <a:pPr marL="514350" lvl="1" indent="-514350" algn="just">
              <a:lnSpc>
                <a:spcPct val="120000"/>
              </a:lnSpc>
              <a:spcBef>
                <a:spcPts val="0"/>
              </a:spcBef>
              <a:buFont typeface="+mj-lt"/>
              <a:buAutoNum type="arabicPeriod"/>
            </a:pPr>
            <a:r>
              <a:rPr lang="en-US" dirty="0"/>
              <a:t>Massa CB, Scott P, Abramov E, et al. Acute chlorine gas exposure produces transient inflammation and a progressive alteration in surfactant composition with accompanying mechanical dysfunction.  </a:t>
            </a:r>
            <a:r>
              <a:rPr lang="en-US" dirty="0" err="1"/>
              <a:t>Toxicol</a:t>
            </a:r>
            <a:r>
              <a:rPr lang="en-US" dirty="0"/>
              <a:t> </a:t>
            </a:r>
            <a:r>
              <a:rPr lang="en-US" dirty="0" err="1"/>
              <a:t>Appl</a:t>
            </a:r>
            <a:r>
              <a:rPr lang="en-US" dirty="0"/>
              <a:t> </a:t>
            </a:r>
            <a:r>
              <a:rPr lang="en-US" dirty="0" err="1"/>
              <a:t>Pharmacol</a:t>
            </a:r>
            <a:r>
              <a:rPr lang="en-US" dirty="0"/>
              <a:t> 2014;278(1):53-64. PMID: 24582687</a:t>
            </a:r>
          </a:p>
          <a:p>
            <a:pPr marL="514350" lvl="1" indent="-514350" algn="just">
              <a:lnSpc>
                <a:spcPct val="120000"/>
              </a:lnSpc>
              <a:spcBef>
                <a:spcPts val="0"/>
              </a:spcBef>
              <a:buFont typeface="+mj-lt"/>
              <a:buAutoNum type="arabicPeriod"/>
            </a:pPr>
            <a:r>
              <a:rPr lang="en-US" dirty="0"/>
              <a:t>Van Sickle D, </a:t>
            </a:r>
            <a:r>
              <a:rPr lang="en-US" dirty="0" err="1"/>
              <a:t>Wenck</a:t>
            </a:r>
            <a:r>
              <a:rPr lang="en-US" dirty="0"/>
              <a:t> MA, </a:t>
            </a:r>
            <a:r>
              <a:rPr lang="en-US" dirty="0" err="1"/>
              <a:t>Belflower</a:t>
            </a:r>
            <a:r>
              <a:rPr lang="en-US" dirty="0"/>
              <a:t> A, et al.  Acute health effects after exposure to chlorine gas released after a train derailment.  Am J </a:t>
            </a:r>
            <a:r>
              <a:rPr lang="en-US" dirty="0" err="1"/>
              <a:t>Emerg</a:t>
            </a:r>
            <a:r>
              <a:rPr lang="en-US" dirty="0"/>
              <a:t> Med 2009;27(1):1-7. PMID: 19041527</a:t>
            </a:r>
          </a:p>
          <a:p>
            <a:pPr marL="514350" lvl="1" indent="-514350" algn="just">
              <a:lnSpc>
                <a:spcPct val="120000"/>
              </a:lnSpc>
              <a:spcBef>
                <a:spcPts val="0"/>
              </a:spcBef>
              <a:buFont typeface="+mj-lt"/>
              <a:buAutoNum type="arabicPeriod"/>
            </a:pPr>
            <a:r>
              <a:rPr lang="en-US" dirty="0" err="1"/>
              <a:t>Zaky</a:t>
            </a:r>
            <a:r>
              <a:rPr lang="en-US" dirty="0"/>
              <a:t> A, Bradley WE, </a:t>
            </a:r>
            <a:r>
              <a:rPr lang="en-US" dirty="0" err="1"/>
              <a:t>Lazrak</a:t>
            </a:r>
            <a:r>
              <a:rPr lang="en-US" dirty="0"/>
              <a:t> A, et al.  Chlorine inhalation-induced myocardial depression and failure.  </a:t>
            </a:r>
            <a:r>
              <a:rPr lang="en-US" dirty="0" err="1"/>
              <a:t>Physiol</a:t>
            </a:r>
            <a:r>
              <a:rPr lang="en-US" dirty="0"/>
              <a:t> Rep 2015;3(6):e12439.  PMID: 26109193</a:t>
            </a:r>
          </a:p>
          <a:p>
            <a:endParaRPr lang="en-US" dirty="0"/>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771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45" y="365125"/>
            <a:ext cx="11077755" cy="1325563"/>
          </a:xfrm>
        </p:spPr>
        <p:txBody>
          <a:bodyPr/>
          <a:lstStyle/>
          <a:p>
            <a:r>
              <a:rPr lang="en-US" b="1" dirty="0">
                <a:latin typeface="+mn-lt"/>
              </a:rPr>
              <a:t>Syrian Experience</a:t>
            </a:r>
          </a:p>
        </p:txBody>
      </p:sp>
      <p:pic>
        <p:nvPicPr>
          <p:cNvPr id="4" name="Content Placeholder 3"/>
          <p:cNvPicPr>
            <a:picLocks noGrp="1" noChangeAspect="1"/>
          </p:cNvPicPr>
          <p:nvPr>
            <p:ph idx="1"/>
          </p:nvPr>
        </p:nvPicPr>
        <p:blipFill rotWithShape="1">
          <a:blip r:embed="rId3"/>
          <a:srcRect l="77242" t="41908" r="13004" b="28128"/>
          <a:stretch/>
        </p:blipFill>
        <p:spPr>
          <a:xfrm>
            <a:off x="6360615" y="1237609"/>
            <a:ext cx="4993185" cy="4601545"/>
          </a:xfrm>
          <a:prstGeom prst="rect">
            <a:avLst/>
          </a:prstGeom>
        </p:spPr>
      </p:pic>
      <p:sp>
        <p:nvSpPr>
          <p:cNvPr id="5" name="TextBox 4"/>
          <p:cNvSpPr txBox="1"/>
          <p:nvPr/>
        </p:nvSpPr>
        <p:spPr>
          <a:xfrm>
            <a:off x="276045" y="1690688"/>
            <a:ext cx="5486400" cy="4401205"/>
          </a:xfrm>
          <a:prstGeom prst="rect">
            <a:avLst/>
          </a:prstGeom>
          <a:noFill/>
        </p:spPr>
        <p:txBody>
          <a:bodyPr wrap="square" rtlCol="0">
            <a:spAutoFit/>
          </a:bodyPr>
          <a:lstStyle/>
          <a:p>
            <a:r>
              <a:rPr lang="en-US" sz="2800" b="1" dirty="0"/>
              <a:t>Syrian Chemical Weapons Attacks</a:t>
            </a:r>
          </a:p>
          <a:p>
            <a:pPr algn="ctr"/>
            <a:r>
              <a:rPr lang="en-US" sz="2800" dirty="0"/>
              <a:t>161 Chemical Attacks (2012-2015)</a:t>
            </a:r>
          </a:p>
          <a:p>
            <a:pPr algn="ctr"/>
            <a:r>
              <a:rPr lang="en-US" sz="2800" dirty="0"/>
              <a:t>14,581 Victims</a:t>
            </a:r>
          </a:p>
          <a:p>
            <a:pPr algn="ctr"/>
            <a:r>
              <a:rPr lang="en-US" sz="2800" dirty="0"/>
              <a:t>1,491 Deaths</a:t>
            </a:r>
          </a:p>
          <a:p>
            <a:endParaRPr lang="en-US" sz="2800" dirty="0"/>
          </a:p>
          <a:p>
            <a:pPr algn="ctr"/>
            <a:r>
              <a:rPr lang="en-US" sz="2800" b="1" dirty="0"/>
              <a:t>10.2% Mortality Rate</a:t>
            </a:r>
          </a:p>
          <a:p>
            <a:endParaRPr lang="en-US" sz="2800" dirty="0"/>
          </a:p>
          <a:p>
            <a:r>
              <a:rPr lang="en-US" sz="2800" u="sng" dirty="0"/>
              <a:t>21-August-2013: Rural Damascus</a:t>
            </a:r>
          </a:p>
          <a:p>
            <a:r>
              <a:rPr lang="en-US" sz="2800" dirty="0"/>
              <a:t>A single sarin attack kills 1,300 and injures over 10,000.</a:t>
            </a:r>
          </a:p>
        </p:txBody>
      </p:sp>
      <p:pic>
        <p:nvPicPr>
          <p:cNvPr id="6" name="Picture 6" descr="MedGlobal Logo">
            <a:extLst>
              <a:ext uri="{FF2B5EF4-FFF2-40B4-BE49-F238E27FC236}">
                <a16:creationId xmlns:a16="http://schemas.microsoft.com/office/drawing/2014/main" id="{276878A7-661B-4D25-A534-839E8DADCA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620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Questions</a:t>
            </a:r>
          </a:p>
        </p:txBody>
      </p:sp>
      <p:sp>
        <p:nvSpPr>
          <p:cNvPr id="3" name="Content Placeholder 2"/>
          <p:cNvSpPr>
            <a:spLocks noGrp="1"/>
          </p:cNvSpPr>
          <p:nvPr>
            <p:ph type="subTitle" idx="1"/>
          </p:nvPr>
        </p:nvSpPr>
        <p:spPr/>
        <p:txBody>
          <a:bodyPr>
            <a:normAutofit/>
          </a:bodyPr>
          <a:lstStyle/>
          <a:p>
            <a:endParaRPr lang="en-US" dirty="0"/>
          </a:p>
        </p:txBody>
      </p:sp>
      <p:grpSp>
        <p:nvGrpSpPr>
          <p:cNvPr id="6" name="Group 5"/>
          <p:cNvGrpSpPr/>
          <p:nvPr/>
        </p:nvGrpSpPr>
        <p:grpSpPr>
          <a:xfrm>
            <a:off x="585528" y="5819260"/>
            <a:ext cx="11190916" cy="961938"/>
            <a:chOff x="585528" y="5819260"/>
            <a:chExt cx="11190916" cy="961938"/>
          </a:xfrm>
        </p:grpSpPr>
        <p:pic>
          <p:nvPicPr>
            <p:cNvPr id="7" name="Picture 2" descr="https://static.razomforukraine.org/wp-content/themes/heartfelt/img/razom_log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umana.org/img/umana_logo_top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l="53559" t="8310" r="36218" b="68387"/>
            <a:stretch/>
          </p:blipFill>
          <p:spPr>
            <a:xfrm>
              <a:off x="585528" y="5819260"/>
              <a:ext cx="1406642" cy="961938"/>
            </a:xfrm>
            <a:prstGeom prst="rect">
              <a:avLst/>
            </a:prstGeom>
          </p:spPr>
        </p:pic>
        <p:pic>
          <p:nvPicPr>
            <p:cNvPr id="10" name="Picture 6" descr="MedGloba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picture containing logo&#10;&#10;Description automatically generated">
            <a:extLst>
              <a:ext uri="{FF2B5EF4-FFF2-40B4-BE49-F238E27FC236}">
                <a16:creationId xmlns:a16="http://schemas.microsoft.com/office/drawing/2014/main" id="{B6152451-9073-1CF6-C45A-2AEC0EE066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1475" y="4915046"/>
            <a:ext cx="1224236" cy="866136"/>
          </a:xfrm>
          <a:prstGeom prst="rect">
            <a:avLst/>
          </a:prstGeom>
        </p:spPr>
      </p:pic>
      <p:pic>
        <p:nvPicPr>
          <p:cNvPr id="4" name="Picture 3" descr="Logo, icon&#10;&#10;Description automatically generated">
            <a:extLst>
              <a:ext uri="{FF2B5EF4-FFF2-40B4-BE49-F238E27FC236}">
                <a16:creationId xmlns:a16="http://schemas.microsoft.com/office/drawing/2014/main" id="{C4503730-A52F-82DD-B217-F251281491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5711" y="4905351"/>
            <a:ext cx="889048" cy="889048"/>
          </a:xfrm>
          <a:prstGeom prst="rect">
            <a:avLst/>
          </a:prstGeom>
        </p:spPr>
      </p:pic>
    </p:spTree>
    <p:extLst>
      <p:ext uri="{BB962C8B-B14F-4D97-AF65-F5344CB8AC3E}">
        <p14:creationId xmlns:p14="http://schemas.microsoft.com/office/powerpoint/2010/main" val="10394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45" y="365125"/>
            <a:ext cx="11077755" cy="1325563"/>
          </a:xfrm>
        </p:spPr>
        <p:txBody>
          <a:bodyPr/>
          <a:lstStyle/>
          <a:p>
            <a:r>
              <a:rPr lang="en-US" b="1" dirty="0">
                <a:latin typeface="+mn-lt"/>
              </a:rPr>
              <a:t>Choking Agents- Chlorine</a:t>
            </a:r>
          </a:p>
        </p:txBody>
      </p:sp>
      <p:pic>
        <p:nvPicPr>
          <p:cNvPr id="4" name="Content Placeholder 3"/>
          <p:cNvPicPr>
            <a:picLocks noGrp="1" noChangeAspect="1"/>
          </p:cNvPicPr>
          <p:nvPr>
            <p:ph idx="1"/>
          </p:nvPr>
        </p:nvPicPr>
        <p:blipFill rotWithShape="1">
          <a:blip r:embed="rId3"/>
          <a:srcRect l="77242" t="41908" r="13004" b="28128"/>
          <a:stretch/>
        </p:blipFill>
        <p:spPr>
          <a:xfrm>
            <a:off x="6360615" y="1237609"/>
            <a:ext cx="4993185" cy="4601545"/>
          </a:xfrm>
          <a:prstGeom prst="rect">
            <a:avLst/>
          </a:prstGeom>
        </p:spPr>
      </p:pic>
      <p:sp>
        <p:nvSpPr>
          <p:cNvPr id="5" name="TextBox 4"/>
          <p:cNvSpPr txBox="1"/>
          <p:nvPr/>
        </p:nvSpPr>
        <p:spPr>
          <a:xfrm>
            <a:off x="276045" y="1690688"/>
            <a:ext cx="5486400" cy="2677656"/>
          </a:xfrm>
          <a:prstGeom prst="rect">
            <a:avLst/>
          </a:prstGeom>
          <a:noFill/>
        </p:spPr>
        <p:txBody>
          <a:bodyPr wrap="square" rtlCol="0">
            <a:spAutoFit/>
          </a:bodyPr>
          <a:lstStyle/>
          <a:p>
            <a:r>
              <a:rPr lang="en-US" sz="2800" b="1" dirty="0"/>
              <a:t>Chlorine Mortality</a:t>
            </a:r>
          </a:p>
          <a:p>
            <a:endParaRPr lang="en-US" sz="2800" dirty="0"/>
          </a:p>
          <a:p>
            <a:r>
              <a:rPr lang="en-US" sz="2800" dirty="0"/>
              <a:t>-Civilian Industrial Events: ~0.6%</a:t>
            </a:r>
          </a:p>
          <a:p>
            <a:endParaRPr lang="en-US" sz="2800" dirty="0"/>
          </a:p>
          <a:p>
            <a:r>
              <a:rPr lang="en-US" sz="2800" dirty="0"/>
              <a:t>-Military Events: ~5%</a:t>
            </a:r>
          </a:p>
          <a:p>
            <a:endParaRPr lang="en-US" sz="2800" dirty="0"/>
          </a:p>
        </p:txBody>
      </p:sp>
      <p:pic>
        <p:nvPicPr>
          <p:cNvPr id="6" name="Picture 6" descr="MedGlobal Logo">
            <a:extLst>
              <a:ext uri="{FF2B5EF4-FFF2-40B4-BE49-F238E27FC236}">
                <a16:creationId xmlns:a16="http://schemas.microsoft.com/office/drawing/2014/main" id="{276878A7-661B-4D25-A534-839E8DADCA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6045" y="6154194"/>
            <a:ext cx="1768415" cy="369332"/>
          </a:xfrm>
          <a:prstGeom prst="rect">
            <a:avLst/>
          </a:prstGeom>
          <a:noFill/>
          <a:ln w="38100">
            <a:solidFill>
              <a:schemeClr val="tx1"/>
            </a:solidFill>
          </a:ln>
        </p:spPr>
        <p:txBody>
          <a:bodyPr wrap="square" rtlCol="0">
            <a:spAutoFit/>
          </a:bodyPr>
          <a:lstStyle/>
          <a:p>
            <a:r>
              <a:rPr lang="en-US" dirty="0"/>
              <a:t>PMID: 29355691</a:t>
            </a:r>
          </a:p>
        </p:txBody>
      </p:sp>
    </p:spTree>
    <p:extLst>
      <p:ext uri="{BB962C8B-B14F-4D97-AF65-F5344CB8AC3E}">
        <p14:creationId xmlns:p14="http://schemas.microsoft.com/office/powerpoint/2010/main" val="757688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0624" y="365125"/>
            <a:ext cx="10933176" cy="1325563"/>
          </a:xfrm>
        </p:spPr>
        <p:txBody>
          <a:bodyPr/>
          <a:lstStyle/>
          <a:p>
            <a:r>
              <a:rPr lang="en-US" b="1" dirty="0">
                <a:latin typeface="+mn-lt"/>
              </a:rPr>
              <a:t>Choking Agents- Chlorine Properties</a:t>
            </a:r>
          </a:p>
        </p:txBody>
      </p:sp>
      <p:sp>
        <p:nvSpPr>
          <p:cNvPr id="3" name="Content Placeholder 2"/>
          <p:cNvSpPr>
            <a:spLocks noGrp="1"/>
          </p:cNvSpPr>
          <p:nvPr>
            <p:ph idx="1"/>
          </p:nvPr>
        </p:nvSpPr>
        <p:spPr>
          <a:xfrm>
            <a:off x="420624" y="1825624"/>
            <a:ext cx="11338560" cy="5032375"/>
          </a:xfrm>
        </p:spPr>
        <p:txBody>
          <a:bodyPr>
            <a:normAutofit/>
          </a:bodyPr>
          <a:lstStyle/>
          <a:p>
            <a:r>
              <a:rPr lang="en-US" dirty="0"/>
              <a:t>Yellow-green gas with pungent, irritating </a:t>
            </a:r>
            <a:r>
              <a:rPr lang="en-US" dirty="0" err="1"/>
              <a:t>odour</a:t>
            </a:r>
            <a:r>
              <a:rPr lang="en-US" dirty="0"/>
              <a:t> at 0.31ppm</a:t>
            </a:r>
          </a:p>
          <a:p>
            <a:pPr lvl="1"/>
            <a:r>
              <a:rPr lang="en-US" dirty="0"/>
              <a:t>Note: olfactory fatigue can occur </a:t>
            </a:r>
          </a:p>
          <a:p>
            <a:endParaRPr lang="en-US" dirty="0"/>
          </a:p>
          <a:p>
            <a:r>
              <a:rPr lang="en-US" dirty="0"/>
              <a:t>Can be made simply: bleach + any household acid (car battery, vinegar, </a:t>
            </a:r>
            <a:r>
              <a:rPr lang="en-US" dirty="0" err="1"/>
              <a:t>etc</a:t>
            </a:r>
            <a:r>
              <a:rPr lang="en-US" dirty="0"/>
              <a:t>)</a:t>
            </a:r>
          </a:p>
          <a:p>
            <a:r>
              <a:rPr lang="en-US" dirty="0"/>
              <a:t>Boiling point: -34</a:t>
            </a:r>
            <a:r>
              <a:rPr lang="en-US" baseline="30000" dirty="0"/>
              <a:t>o</a:t>
            </a:r>
            <a:r>
              <a:rPr lang="en-US" dirty="0"/>
              <a:t>C (-29</a:t>
            </a:r>
            <a:r>
              <a:rPr lang="en-US" baseline="30000" dirty="0"/>
              <a:t>o</a:t>
            </a:r>
            <a:r>
              <a:rPr lang="en-US" dirty="0"/>
              <a:t>F), thus gas at ambient pressure</a:t>
            </a:r>
          </a:p>
          <a:p>
            <a:endParaRPr lang="en-US" dirty="0"/>
          </a:p>
          <a:p>
            <a:r>
              <a:rPr lang="en-US" dirty="0"/>
              <a:t>Heavier than air, thus settles to low lying areas, ditches</a:t>
            </a:r>
          </a:p>
          <a:p>
            <a:r>
              <a:rPr lang="en-US" dirty="0"/>
              <a:t>Non-flammable gas- vehicle </a:t>
            </a:r>
            <a:r>
              <a:rPr lang="en-US" u="sng" dirty="0"/>
              <a:t>can</a:t>
            </a:r>
            <a:r>
              <a:rPr lang="en-US" dirty="0"/>
              <a:t> be driven through cloud</a:t>
            </a:r>
          </a:p>
          <a:p>
            <a:pPr lvl="1"/>
            <a:r>
              <a:rPr lang="en-US" dirty="0"/>
              <a:t>BUT, explosive when exposed to open fuel fumes </a:t>
            </a:r>
          </a:p>
        </p:txBody>
      </p:sp>
      <p:pic>
        <p:nvPicPr>
          <p:cNvPr id="6" name="Picture 5"/>
          <p:cNvPicPr>
            <a:picLocks noChangeAspect="1"/>
          </p:cNvPicPr>
          <p:nvPr/>
        </p:nvPicPr>
        <p:blipFill>
          <a:blip r:embed="rId3"/>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4285222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38" y="365125"/>
            <a:ext cx="10890662" cy="1325563"/>
          </a:xfrm>
        </p:spPr>
        <p:txBody>
          <a:bodyPr/>
          <a:lstStyle/>
          <a:p>
            <a:r>
              <a:rPr lang="en-US" b="1" dirty="0">
                <a:latin typeface="+mn-lt"/>
              </a:rPr>
              <a:t>Choking Agents- Chlorine Properties</a:t>
            </a:r>
          </a:p>
        </p:txBody>
      </p:sp>
      <p:sp>
        <p:nvSpPr>
          <p:cNvPr id="3" name="Content Placeholder 2"/>
          <p:cNvSpPr>
            <a:spLocks noGrp="1"/>
          </p:cNvSpPr>
          <p:nvPr>
            <p:ph idx="1"/>
          </p:nvPr>
        </p:nvSpPr>
        <p:spPr>
          <a:xfrm>
            <a:off x="463138" y="1825625"/>
            <a:ext cx="11115304" cy="4351338"/>
          </a:xfrm>
        </p:spPr>
        <p:txBody>
          <a:bodyPr anchor="t">
            <a:normAutofit/>
          </a:bodyPr>
          <a:lstStyle/>
          <a:p>
            <a:pPr marL="0" indent="0">
              <a:buNone/>
            </a:pPr>
            <a:r>
              <a:rPr lang="en-US" sz="2800" b="1" dirty="0"/>
              <a:t>Moderate water solubility </a:t>
            </a:r>
            <a:r>
              <a:rPr lang="en-US" sz="2800" b="1" dirty="0">
                <a:sym typeface="Wingdings" panose="05000000000000000000" pitchFamily="2" charset="2"/>
              </a:rPr>
              <a:t></a:t>
            </a:r>
            <a:r>
              <a:rPr lang="en-US" sz="2800" b="1" dirty="0"/>
              <a:t> important clinical implications</a:t>
            </a:r>
          </a:p>
          <a:p>
            <a:endParaRPr lang="en-US" dirty="0">
              <a:sym typeface="Wingdings" panose="05000000000000000000" pitchFamily="2" charset="2"/>
            </a:endParaRPr>
          </a:p>
          <a:p>
            <a:pPr marL="0" indent="0">
              <a:buNone/>
            </a:pPr>
            <a:r>
              <a:rPr lang="en-US" dirty="0">
                <a:sym typeface="Wingdings" panose="05000000000000000000" pitchFamily="2" charset="2"/>
              </a:rPr>
              <a:t>Main mechanism of toxicity = oxidation, free radical formation in tissues</a:t>
            </a:r>
          </a:p>
          <a:p>
            <a:pPr marL="457200" lvl="1" indent="0">
              <a:buNone/>
            </a:pPr>
            <a:r>
              <a:rPr lang="en-US" dirty="0" err="1">
                <a:sym typeface="Wingdings" panose="05000000000000000000" pitchFamily="2" charset="2"/>
              </a:rPr>
              <a:t>hypochlorous</a:t>
            </a:r>
            <a:r>
              <a:rPr lang="en-US" dirty="0">
                <a:sym typeface="Wingdings" panose="05000000000000000000" pitchFamily="2" charset="2"/>
              </a:rPr>
              <a:t> acid + hydrochloric acid formation in airways and eyes</a:t>
            </a:r>
            <a:endParaRPr lang="en-US" dirty="0"/>
          </a:p>
          <a:p>
            <a:endParaRPr lang="en-US" dirty="0"/>
          </a:p>
          <a:p>
            <a:pPr marL="0" indent="0" algn="ctr">
              <a:buNone/>
            </a:pPr>
            <a:r>
              <a:rPr lang="en-US" sz="2800" dirty="0"/>
              <a:t>Cl</a:t>
            </a:r>
            <a:r>
              <a:rPr lang="en-US" sz="2800" baseline="-25000" dirty="0"/>
              <a:t>2</a:t>
            </a:r>
            <a:r>
              <a:rPr lang="en-US" sz="2800" dirty="0"/>
              <a:t> + H</a:t>
            </a:r>
            <a:r>
              <a:rPr lang="en-US" sz="2800" baseline="-25000" dirty="0"/>
              <a:t>2</a:t>
            </a:r>
            <a:r>
              <a:rPr lang="en-US" sz="2800" dirty="0"/>
              <a:t>O </a:t>
            </a:r>
            <a:r>
              <a:rPr lang="en-US" sz="2800" dirty="0">
                <a:sym typeface="Wingdings" panose="05000000000000000000" pitchFamily="2" charset="2"/>
              </a:rPr>
              <a:t> </a:t>
            </a:r>
            <a:r>
              <a:rPr lang="en-US" sz="2800" dirty="0" err="1">
                <a:sym typeface="Wingdings" panose="05000000000000000000" pitchFamily="2" charset="2"/>
              </a:rPr>
              <a:t>H</a:t>
            </a:r>
            <a:r>
              <a:rPr lang="en-US" sz="2800" baseline="30000" dirty="0" err="1">
                <a:sym typeface="Wingdings" panose="05000000000000000000" pitchFamily="2" charset="2"/>
              </a:rPr>
              <a:t>+</a:t>
            </a:r>
            <a:r>
              <a:rPr lang="en-US" sz="2800" dirty="0" err="1">
                <a:sym typeface="Wingdings" panose="05000000000000000000" pitchFamily="2" charset="2"/>
              </a:rPr>
              <a:t>Cl</a:t>
            </a:r>
            <a:r>
              <a:rPr lang="en-US" dirty="0" err="1">
                <a:sym typeface="Wingdings" panose="05000000000000000000" pitchFamily="2" charset="2"/>
              </a:rPr>
              <a:t>O</a:t>
            </a:r>
            <a:r>
              <a:rPr lang="en-US" baseline="30000" dirty="0">
                <a:sym typeface="Wingdings" panose="05000000000000000000" pitchFamily="2" charset="2"/>
              </a:rPr>
              <a:t>-</a:t>
            </a:r>
            <a:r>
              <a:rPr lang="en-US" dirty="0">
                <a:sym typeface="Wingdings" panose="05000000000000000000" pitchFamily="2" charset="2"/>
              </a:rPr>
              <a:t> + </a:t>
            </a:r>
            <a:r>
              <a:rPr lang="en-US" dirty="0" err="1">
                <a:sym typeface="Wingdings" panose="05000000000000000000" pitchFamily="2" charset="2"/>
              </a:rPr>
              <a:t>H</a:t>
            </a:r>
            <a:r>
              <a:rPr lang="en-US" baseline="30000" dirty="0" err="1">
                <a:sym typeface="Wingdings" panose="05000000000000000000" pitchFamily="2" charset="2"/>
              </a:rPr>
              <a:t>+</a:t>
            </a:r>
            <a:r>
              <a:rPr lang="en-US" dirty="0" err="1">
                <a:sym typeface="Wingdings" panose="05000000000000000000" pitchFamily="2" charset="2"/>
              </a:rPr>
              <a:t>Cl</a:t>
            </a:r>
            <a:r>
              <a:rPr lang="en-US" baseline="30000" dirty="0">
                <a:sym typeface="Wingdings" panose="05000000000000000000" pitchFamily="2" charset="2"/>
              </a:rPr>
              <a:t>-</a:t>
            </a:r>
            <a:r>
              <a:rPr lang="en-US" dirty="0">
                <a:sym typeface="Wingdings" panose="05000000000000000000" pitchFamily="2" charset="2"/>
              </a:rPr>
              <a:t>  </a:t>
            </a:r>
          </a:p>
          <a:p>
            <a:endParaRPr lang="en-US" sz="2800" dirty="0">
              <a:sym typeface="Wingdings" panose="05000000000000000000" pitchFamily="2" charset="2"/>
            </a:endParaRP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0178200" y="365125"/>
            <a:ext cx="1600200" cy="1600200"/>
          </a:xfrm>
          <a:prstGeom prst="rect">
            <a:avLst/>
          </a:prstGeom>
        </p:spPr>
      </p:pic>
    </p:spTree>
    <p:extLst>
      <p:ext uri="{BB962C8B-B14F-4D97-AF65-F5344CB8AC3E}">
        <p14:creationId xmlns:p14="http://schemas.microsoft.com/office/powerpoint/2010/main" val="2904012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7846</TotalTime>
  <Words>5308</Words>
  <Application>Microsoft Macintosh PowerPoint</Application>
  <PresentationFormat>Widescreen</PresentationFormat>
  <Paragraphs>585</Paragraphs>
  <Slides>60</Slides>
  <Notes>47</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Chemical Weapons Choking Agents and Toxic Inhalant Injuries</vt:lpstr>
      <vt:lpstr>PowerPoint Presentation</vt:lpstr>
      <vt:lpstr>PowerPoint Presentation</vt:lpstr>
      <vt:lpstr>PowerPoint Presentation</vt:lpstr>
      <vt:lpstr>Outline- Chlorine</vt:lpstr>
      <vt:lpstr>Syrian Experience</vt:lpstr>
      <vt:lpstr>Choking Agents- Chlorine</vt:lpstr>
      <vt:lpstr>Choking Agents- Chlorine Properties</vt:lpstr>
      <vt:lpstr>Choking Agents- Chlorine Properties</vt:lpstr>
      <vt:lpstr>Choking Agents- Chlorine Properties</vt:lpstr>
      <vt:lpstr>Choking Agents- Chlorine</vt:lpstr>
      <vt:lpstr>Choking Agents- Chlorine</vt:lpstr>
      <vt:lpstr>Choking Agents- Chlorine</vt:lpstr>
      <vt:lpstr>Choking Agents- Chlorine</vt:lpstr>
      <vt:lpstr>Choking Agents- Chlorine</vt:lpstr>
      <vt:lpstr>Choking Agents- Chlorine</vt:lpstr>
      <vt:lpstr>Choking Agents- Chlorine</vt:lpstr>
      <vt:lpstr>Choking Agents- Chlorine</vt:lpstr>
      <vt:lpstr>Choking Agents- Chlorine       Clinical Characteristics</vt:lpstr>
      <vt:lpstr>Chlorine- Clinical Characteristics</vt:lpstr>
      <vt:lpstr>Chlorine Characteristics: Pulmonary</vt:lpstr>
      <vt:lpstr>Chlorine Characteristics: Pulmonary</vt:lpstr>
      <vt:lpstr>Chlorine Characteristics: Pulmonary</vt:lpstr>
      <vt:lpstr>Chlorine Characteristics: Pulmonary</vt:lpstr>
      <vt:lpstr>Chlorine Characteristics: Pulmonary</vt:lpstr>
      <vt:lpstr>Chlorine Characteristics: Pulmonary</vt:lpstr>
      <vt:lpstr>Chlorine Characteristics: Cardiovascular</vt:lpstr>
      <vt:lpstr>Chlorine Characteristics: Eyes</vt:lpstr>
      <vt:lpstr>Chlorine Characteristics: Skin</vt:lpstr>
      <vt:lpstr>Chlorine Characteristics: Systemic Effects</vt:lpstr>
      <vt:lpstr>Chlorine Treatments</vt:lpstr>
      <vt:lpstr>Chlorine Treatments: Pulmonary</vt:lpstr>
      <vt:lpstr>Chlorine Characteristics: Hospital Duration</vt:lpstr>
      <vt:lpstr>Chlorine Characteristics: Hospital Duration</vt:lpstr>
      <vt:lpstr>Chlorine Characteristics: Delayed Effects</vt:lpstr>
      <vt:lpstr>Chlorine Characteristics: Pulmonary</vt:lpstr>
      <vt:lpstr>Chlorine Characteristics: Pulmonary</vt:lpstr>
      <vt:lpstr>Chlorine Characteristics: Pulmonary</vt:lpstr>
      <vt:lpstr>Chlorine Decontamination</vt:lpstr>
      <vt:lpstr>Chlorine Decontamination</vt:lpstr>
      <vt:lpstr>Chlorine Decontamination</vt:lpstr>
      <vt:lpstr>Chlorine Decontamination</vt:lpstr>
      <vt:lpstr>Chlorine Dispersal Properties</vt:lpstr>
      <vt:lpstr>Chlorine Dispersal Properties</vt:lpstr>
      <vt:lpstr>Chlorine Dispersal Properties</vt:lpstr>
      <vt:lpstr>Chlorine Dispersal Properties</vt:lpstr>
      <vt:lpstr>Chlorine Dispersal Properties</vt:lpstr>
      <vt:lpstr>Chlorine Gas: Local Defense</vt:lpstr>
      <vt:lpstr>Chlorine Gas: Local Defense</vt:lpstr>
      <vt:lpstr>Choking Agents- Phosgene</vt:lpstr>
      <vt:lpstr>Choking Agents- Phosgene</vt:lpstr>
      <vt:lpstr>Choking Agents- Phosgene</vt:lpstr>
      <vt:lpstr>Choking Agents- Phosgene</vt:lpstr>
      <vt:lpstr>Phosgene- Treatments</vt:lpstr>
      <vt:lpstr>Choking Agents- Phosgene Triage</vt:lpstr>
      <vt:lpstr>Choking Agents- Triage</vt:lpstr>
      <vt:lpstr>Choking Agents- Summary</vt:lpstr>
      <vt:lpstr>References</vt:lpstr>
      <vt:lpstr>References</vt:lpstr>
      <vt:lpstr>Questions</vt:lpstr>
    </vt:vector>
  </TitlesOfParts>
  <Company>University of Florida Academic Health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EP-SA01-11406-W6</dc:creator>
  <cp:lastModifiedBy>Lee, Jarone,MD, MPH</cp:lastModifiedBy>
  <cp:revision>130</cp:revision>
  <cp:lastPrinted>2022-09-20T00:16:41Z</cp:lastPrinted>
  <dcterms:created xsi:type="dcterms:W3CDTF">2022-09-17T19:27:57Z</dcterms:created>
  <dcterms:modified xsi:type="dcterms:W3CDTF">2023-02-03T02:03:00Z</dcterms:modified>
</cp:coreProperties>
</file>