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handoutMasterIdLst>
    <p:handoutMasterId r:id="rId124"/>
  </p:handoutMasterIdLst>
  <p:sldIdLst>
    <p:sldId id="407" r:id="rId2"/>
    <p:sldId id="326" r:id="rId3"/>
    <p:sldId id="322" r:id="rId4"/>
    <p:sldId id="323" r:id="rId5"/>
    <p:sldId id="324" r:id="rId6"/>
    <p:sldId id="256" r:id="rId7"/>
    <p:sldId id="289" r:id="rId8"/>
    <p:sldId id="281" r:id="rId9"/>
    <p:sldId id="392" r:id="rId10"/>
    <p:sldId id="298" r:id="rId11"/>
    <p:sldId id="259" r:id="rId12"/>
    <p:sldId id="266" r:id="rId13"/>
    <p:sldId id="261" r:id="rId14"/>
    <p:sldId id="277" r:id="rId15"/>
    <p:sldId id="275" r:id="rId16"/>
    <p:sldId id="278" r:id="rId17"/>
    <p:sldId id="279" r:id="rId18"/>
    <p:sldId id="276" r:id="rId19"/>
    <p:sldId id="283" r:id="rId20"/>
    <p:sldId id="286" r:id="rId21"/>
    <p:sldId id="287" r:id="rId22"/>
    <p:sldId id="288" r:id="rId23"/>
    <p:sldId id="307" r:id="rId24"/>
    <p:sldId id="267" r:id="rId25"/>
    <p:sldId id="260" r:id="rId26"/>
    <p:sldId id="340" r:id="rId27"/>
    <p:sldId id="263" r:id="rId28"/>
    <p:sldId id="264" r:id="rId29"/>
    <p:sldId id="282" r:id="rId30"/>
    <p:sldId id="284" r:id="rId31"/>
    <p:sldId id="364" r:id="rId32"/>
    <p:sldId id="280" r:id="rId33"/>
    <p:sldId id="310" r:id="rId34"/>
    <p:sldId id="312" r:id="rId35"/>
    <p:sldId id="327" r:id="rId36"/>
    <p:sldId id="334" r:id="rId37"/>
    <p:sldId id="265" r:id="rId38"/>
    <p:sldId id="272" r:id="rId39"/>
    <p:sldId id="330" r:id="rId40"/>
    <p:sldId id="270" r:id="rId41"/>
    <p:sldId id="313" r:id="rId42"/>
    <p:sldId id="271" r:id="rId43"/>
    <p:sldId id="366" r:id="rId44"/>
    <p:sldId id="308" r:id="rId45"/>
    <p:sldId id="346" r:id="rId46"/>
    <p:sldId id="321" r:id="rId47"/>
    <p:sldId id="319" r:id="rId48"/>
    <p:sldId id="338" r:id="rId49"/>
    <p:sldId id="328" r:id="rId50"/>
    <p:sldId id="318" r:id="rId51"/>
    <p:sldId id="317" r:id="rId52"/>
    <p:sldId id="314" r:id="rId53"/>
    <p:sldId id="349" r:id="rId54"/>
    <p:sldId id="315" r:id="rId55"/>
    <p:sldId id="316" r:id="rId56"/>
    <p:sldId id="331" r:id="rId57"/>
    <p:sldId id="348" r:id="rId58"/>
    <p:sldId id="352" r:id="rId59"/>
    <p:sldId id="353" r:id="rId60"/>
    <p:sldId id="354" r:id="rId61"/>
    <p:sldId id="355" r:id="rId62"/>
    <p:sldId id="356" r:id="rId63"/>
    <p:sldId id="300" r:id="rId64"/>
    <p:sldId id="357" r:id="rId65"/>
    <p:sldId id="359" r:id="rId66"/>
    <p:sldId id="342" r:id="rId67"/>
    <p:sldId id="273" r:id="rId68"/>
    <p:sldId id="329" r:id="rId69"/>
    <p:sldId id="320" r:id="rId70"/>
    <p:sldId id="345" r:id="rId71"/>
    <p:sldId id="383" r:id="rId72"/>
    <p:sldId id="335" r:id="rId73"/>
    <p:sldId id="409" r:id="rId74"/>
    <p:sldId id="410" r:id="rId75"/>
    <p:sldId id="411" r:id="rId76"/>
    <p:sldId id="412" r:id="rId77"/>
    <p:sldId id="413" r:id="rId78"/>
    <p:sldId id="414" r:id="rId79"/>
    <p:sldId id="415" r:id="rId80"/>
    <p:sldId id="416" r:id="rId81"/>
    <p:sldId id="417" r:id="rId82"/>
    <p:sldId id="418" r:id="rId83"/>
    <p:sldId id="419" r:id="rId84"/>
    <p:sldId id="420" r:id="rId85"/>
    <p:sldId id="421" r:id="rId86"/>
    <p:sldId id="422" r:id="rId87"/>
    <p:sldId id="423" r:id="rId88"/>
    <p:sldId id="343" r:id="rId89"/>
    <p:sldId id="363" r:id="rId90"/>
    <p:sldId id="360" r:id="rId91"/>
    <p:sldId id="361" r:id="rId92"/>
    <p:sldId id="362" r:id="rId93"/>
    <p:sldId id="367" r:id="rId94"/>
    <p:sldId id="365" r:id="rId95"/>
    <p:sldId id="373" r:id="rId96"/>
    <p:sldId id="368" r:id="rId97"/>
    <p:sldId id="375" r:id="rId98"/>
    <p:sldId id="379" r:id="rId99"/>
    <p:sldId id="370" r:id="rId100"/>
    <p:sldId id="376" r:id="rId101"/>
    <p:sldId id="377" r:id="rId102"/>
    <p:sldId id="378" r:id="rId103"/>
    <p:sldId id="371" r:id="rId104"/>
    <p:sldId id="374" r:id="rId105"/>
    <p:sldId id="350" r:id="rId106"/>
    <p:sldId id="369" r:id="rId107"/>
    <p:sldId id="372" r:id="rId108"/>
    <p:sldId id="381" r:id="rId109"/>
    <p:sldId id="380" r:id="rId110"/>
    <p:sldId id="393" r:id="rId111"/>
    <p:sldId id="395" r:id="rId112"/>
    <p:sldId id="394" r:id="rId113"/>
    <p:sldId id="396" r:id="rId114"/>
    <p:sldId id="397" r:id="rId115"/>
    <p:sldId id="405" r:id="rId116"/>
    <p:sldId id="384" r:id="rId117"/>
    <p:sldId id="347" r:id="rId118"/>
    <p:sldId id="404" r:id="rId119"/>
    <p:sldId id="425" r:id="rId120"/>
    <p:sldId id="424" r:id="rId121"/>
    <p:sldId id="358" r:id="rId1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4444"/>
    <a:srgbClr val="E44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9" autoAdjust="0"/>
    <p:restoredTop sz="61224" autoAdjust="0"/>
  </p:normalViewPr>
  <p:slideViewPr>
    <p:cSldViewPr snapToGrid="0">
      <p:cViewPr varScale="1">
        <p:scale>
          <a:sx n="75" d="100"/>
          <a:sy n="75" d="100"/>
        </p:scale>
        <p:origin x="2224" y="184"/>
      </p:cViewPr>
      <p:guideLst/>
    </p:cSldViewPr>
  </p:slideViewPr>
  <p:notesTextViewPr>
    <p:cViewPr>
      <p:scale>
        <a:sx n="1" d="1"/>
        <a:sy n="1" d="1"/>
      </p:scale>
      <p:origin x="0" y="0"/>
    </p:cViewPr>
  </p:notesTextViewPr>
  <p:sorterViewPr>
    <p:cViewPr>
      <p:scale>
        <a:sx n="100" d="100"/>
        <a:sy n="100" d="100"/>
      </p:scale>
      <p:origin x="0" y="-264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5816905-6FF5-4812-A284-8D18EF9341C8}" type="datetimeFigureOut">
              <a:rPr lang="en-US" smtClean="0"/>
              <a:t>2/2/23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D07B6B0-97F9-4AB6-A9E7-41A2EAC76BB2}" type="slidenum">
              <a:rPr lang="en-US" smtClean="0"/>
              <a:t>‹#›</a:t>
            </a:fld>
            <a:endParaRPr lang="en-US"/>
          </a:p>
        </p:txBody>
      </p:sp>
    </p:spTree>
    <p:extLst>
      <p:ext uri="{BB962C8B-B14F-4D97-AF65-F5344CB8AC3E}">
        <p14:creationId xmlns:p14="http://schemas.microsoft.com/office/powerpoint/2010/main" val="425818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A1A1EF-AF8F-41C1-B1B1-2B9B51FBDCA6}" type="datetimeFigureOut">
              <a:rPr lang="en-US" smtClean="0"/>
              <a:t>2/2/23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BE632A6-3958-4A41-B9C8-B831EED1D4A0}" type="slidenum">
              <a:rPr lang="en-US" smtClean="0"/>
              <a:t>‹#›</a:t>
            </a:fld>
            <a:endParaRPr lang="en-US"/>
          </a:p>
        </p:txBody>
      </p:sp>
    </p:spTree>
    <p:extLst>
      <p:ext uri="{BB962C8B-B14F-4D97-AF65-F5344CB8AC3E}">
        <p14:creationId xmlns:p14="http://schemas.microsoft.com/office/powerpoint/2010/main" val="1188923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lecture is delivered in a series prepared on behalf of the Ministry of Health for Ukraine to support medical and humanitarian efforts triggered by the Russian Invasion.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a collaborative effort with the Ukrainian Medical Association of North America (UMANA), </a:t>
            </a:r>
            <a:r>
              <a:rPr lang="en-US" dirty="0" err="1"/>
              <a:t>Razom</a:t>
            </a:r>
            <a:r>
              <a:rPr lang="en-US" dirty="0"/>
              <a:t> for Ukraine, and </a:t>
            </a:r>
            <a:r>
              <a:rPr lang="en-US" dirty="0" err="1"/>
              <a:t>MedGlobal</a:t>
            </a:r>
            <a:r>
              <a:rPr lang="en-US" dirty="0"/>
              <a:t>.</a:t>
            </a:r>
          </a:p>
          <a:p>
            <a:r>
              <a:rPr lang="en-US" dirty="0"/>
              <a:t>This work is encouraged for redistribution freely and widely with protections reserved under Creative Commons CC BY-NC-SA.</a:t>
            </a:r>
          </a:p>
          <a:p>
            <a:r>
              <a:rPr lang="en-US" dirty="0"/>
              <a:t>As such, you are encouraged to re-use, distribute, remix, adapt, and build upon the material in any medium or format, so long as it is for noncommercial purposes, and only so long as attribution is given to the creator, Riley Jones.  Furthermore, if you remix, adapt, or build upon the material, you must license the modified material under identical terms.</a:t>
            </a:r>
          </a:p>
          <a:p>
            <a:endParaRPr lang="en-US" dirty="0"/>
          </a:p>
          <a:p>
            <a:r>
              <a:rPr lang="en-US" dirty="0"/>
              <a:t>Basically, this presentation is put out here for free, should be shared and used as needed as long as its not for profit, and just give me a small nod of credit if you find it helpful.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Riley Jones and I am your presenter for this series on chemical weapons attacks with nerve agents.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worked in various capacities in the humanitarian aid sector for the last decade or so and currently work with </a:t>
            </a:r>
            <a:r>
              <a:rPr lang="en-US" dirty="0" err="1"/>
              <a:t>MedGlobal</a:t>
            </a:r>
            <a:r>
              <a:rPr lang="en-US" dirty="0"/>
              <a:t> who has been tasked with this review of the medical management of nerve agent attacks.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spirit of integrity- I have no financial or commercial disclosures to declare.</a:t>
            </a:r>
          </a:p>
          <a:p>
            <a:endParaRPr lang="en-US" dirty="0"/>
          </a:p>
          <a:p>
            <a:r>
              <a:rPr lang="en-US" dirty="0"/>
              <a:t>Now, on with the presentation.</a:t>
            </a:r>
          </a:p>
          <a:p>
            <a:endParaRPr lang="en-US" dirty="0"/>
          </a:p>
        </p:txBody>
      </p:sp>
      <p:sp>
        <p:nvSpPr>
          <p:cNvPr id="4" name="Slide Number Placeholder 3"/>
          <p:cNvSpPr>
            <a:spLocks noGrp="1"/>
          </p:cNvSpPr>
          <p:nvPr>
            <p:ph type="sldNum" sz="quarter" idx="5"/>
          </p:nvPr>
        </p:nvSpPr>
        <p:spPr/>
        <p:txBody>
          <a:bodyPr/>
          <a:lstStyle/>
          <a:p>
            <a:fld id="{EBE632A6-3958-4A41-B9C8-B831EED1D4A0}" type="slidenum">
              <a:rPr lang="en-US" smtClean="0"/>
              <a:t>1</a:t>
            </a:fld>
            <a:endParaRPr lang="en-US"/>
          </a:p>
        </p:txBody>
      </p:sp>
    </p:spTree>
    <p:extLst>
      <p:ext uri="{BB962C8B-B14F-4D97-AF65-F5344CB8AC3E}">
        <p14:creationId xmlns:p14="http://schemas.microsoft.com/office/powerpoint/2010/main" val="2516746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added to atropine therapy, 2-PAM reduces</a:t>
            </a:r>
            <a:r>
              <a:rPr lang="en-US" baseline="0" dirty="0"/>
              <a:t> organophosphate mortality by an additional 30% in animal models.  [PMID: 19931761]</a:t>
            </a:r>
          </a:p>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76</a:t>
            </a:fld>
            <a:endParaRPr lang="en-US"/>
          </a:p>
        </p:txBody>
      </p:sp>
    </p:spTree>
    <p:extLst>
      <p:ext uri="{BB962C8B-B14F-4D97-AF65-F5344CB8AC3E}">
        <p14:creationId xmlns:p14="http://schemas.microsoft.com/office/powerpoint/2010/main" val="275474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83</a:t>
            </a:fld>
            <a:endParaRPr lang="en-US"/>
          </a:p>
        </p:txBody>
      </p:sp>
    </p:spTree>
    <p:extLst>
      <p:ext uri="{BB962C8B-B14F-4D97-AF65-F5344CB8AC3E}">
        <p14:creationId xmlns:p14="http://schemas.microsoft.com/office/powerpoint/2010/main" val="1584813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Scopolamine is getting some interest, but it is</a:t>
            </a:r>
            <a:r>
              <a:rPr lang="en-US" baseline="0" dirty="0"/>
              <a:t> not an FDA approved medication and cannot be formally recommended</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84</a:t>
            </a:fld>
            <a:endParaRPr lang="en-US"/>
          </a:p>
        </p:txBody>
      </p:sp>
    </p:spTree>
    <p:extLst>
      <p:ext uri="{BB962C8B-B14F-4D97-AF65-F5344CB8AC3E}">
        <p14:creationId xmlns:p14="http://schemas.microsoft.com/office/powerpoint/2010/main" val="3954628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Scopolamine is getting some interest, but it is not an FDA approved medication and cannot be formally recommended</a:t>
            </a:r>
          </a:p>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85</a:t>
            </a:fld>
            <a:endParaRPr lang="en-US"/>
          </a:p>
        </p:txBody>
      </p:sp>
    </p:spTree>
    <p:extLst>
      <p:ext uri="{BB962C8B-B14F-4D97-AF65-F5344CB8AC3E}">
        <p14:creationId xmlns:p14="http://schemas.microsoft.com/office/powerpoint/2010/main" val="237121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Scopolamine is getting some interest, but it is not an FDA approved medication and cannot be formally recommended</a:t>
            </a:r>
          </a:p>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86</a:t>
            </a:fld>
            <a:endParaRPr lang="en-US"/>
          </a:p>
        </p:txBody>
      </p:sp>
    </p:spTree>
    <p:extLst>
      <p:ext uri="{BB962C8B-B14F-4D97-AF65-F5344CB8AC3E}">
        <p14:creationId xmlns:p14="http://schemas.microsoft.com/office/powerpoint/2010/main" val="3122231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local contexts and provider experience, an initial antidote</a:t>
            </a:r>
            <a:r>
              <a:rPr lang="en-US" baseline="0" dirty="0"/>
              <a:t> regimen may look like this…</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87</a:t>
            </a:fld>
            <a:endParaRPr lang="en-US"/>
          </a:p>
        </p:txBody>
      </p:sp>
    </p:spTree>
    <p:extLst>
      <p:ext uri="{BB962C8B-B14F-4D97-AF65-F5344CB8AC3E}">
        <p14:creationId xmlns:p14="http://schemas.microsoft.com/office/powerpoint/2010/main" val="1502309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89</a:t>
            </a:fld>
            <a:endParaRPr lang="en-US"/>
          </a:p>
        </p:txBody>
      </p:sp>
    </p:spTree>
    <p:extLst>
      <p:ext uri="{BB962C8B-B14F-4D97-AF65-F5344CB8AC3E}">
        <p14:creationId xmlns:p14="http://schemas.microsoft.com/office/powerpoint/2010/main" val="3602456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importance of preparedness at the hospital system level cannot be overstated.  Take this example with Covid-19 for instance.</a:t>
            </a:r>
          </a:p>
          <a:p>
            <a:r>
              <a:rPr lang="en-US" dirty="0"/>
              <a:t>This is a graph that charts</a:t>
            </a:r>
            <a:r>
              <a:rPr lang="en-US" baseline="0" dirty="0"/>
              <a:t> the variability of mortality in ARDS between 70 different hospitals in North America.  What it shows in each panel is that mortality in ARDS varied greatly between different hospitals.</a:t>
            </a:r>
          </a:p>
          <a:p>
            <a:r>
              <a:rPr lang="en-US" baseline="0" dirty="0"/>
              <a:t>On the left side of each panel, the red dot represents a hospital with approximately 20% ARDS morality and it rises to the top right red dot with some hospitals having nearly 90% ARDS mortality.  This study, which will be clearer on the next slide, then looked at all the different factors that contributed to that variability.</a:t>
            </a:r>
            <a:endParaRPr lang="en-US" dirty="0"/>
          </a:p>
        </p:txBody>
      </p:sp>
      <p:sp>
        <p:nvSpPr>
          <p:cNvPr id="4" name="Slide Number Placeholder 3"/>
          <p:cNvSpPr>
            <a:spLocks noGrp="1"/>
          </p:cNvSpPr>
          <p:nvPr>
            <p:ph type="sldNum" sz="quarter" idx="10"/>
          </p:nvPr>
        </p:nvSpPr>
        <p:spPr/>
        <p:txBody>
          <a:bodyPr/>
          <a:lstStyle/>
          <a:p>
            <a:fld id="{A9C38463-7F2B-464F-A217-61500DDD37AA}" type="slidenum">
              <a:rPr lang="en-US" smtClean="0"/>
              <a:t>90</a:t>
            </a:fld>
            <a:endParaRPr lang="en-US"/>
          </a:p>
        </p:txBody>
      </p:sp>
    </p:spTree>
    <p:extLst>
      <p:ext uri="{BB962C8B-B14F-4D97-AF65-F5344CB8AC3E}">
        <p14:creationId xmlns:p14="http://schemas.microsoft.com/office/powerpoint/2010/main" val="6659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nearly 10</a:t>
            </a:r>
            <a:r>
              <a:rPr lang="en-US" baseline="0" dirty="0"/>
              <a:t> percent of modifiable mortality can be attributed to mitigation of hospital strain.  Now, much of this is not preventable and the majority of hospital recalibration of resources has already been done, but it does highlight the importance of keeping an eye open for opportunities to task shift and make staff work more efficiently.</a:t>
            </a:r>
          </a:p>
          <a:p>
            <a:endParaRPr lang="en-US" baseline="0" dirty="0"/>
          </a:p>
          <a:p>
            <a:r>
              <a:rPr lang="en-US" baseline="0" dirty="0"/>
              <a:t>The same emphasis on preparedness for chemical attacks may help reduce mortality attributable not to the nerve agent, but the excess mortality from sudden shock to the </a:t>
            </a:r>
            <a:r>
              <a:rPr lang="en-US" baseline="0"/>
              <a:t>health system.</a:t>
            </a:r>
            <a:endParaRPr lang="en-US" dirty="0"/>
          </a:p>
        </p:txBody>
      </p:sp>
      <p:sp>
        <p:nvSpPr>
          <p:cNvPr id="4" name="Slide Number Placeholder 3"/>
          <p:cNvSpPr>
            <a:spLocks noGrp="1"/>
          </p:cNvSpPr>
          <p:nvPr>
            <p:ph type="sldNum" sz="quarter" idx="10"/>
          </p:nvPr>
        </p:nvSpPr>
        <p:spPr/>
        <p:txBody>
          <a:bodyPr/>
          <a:lstStyle/>
          <a:p>
            <a:fld id="{A9C38463-7F2B-464F-A217-61500DDD37AA}" type="slidenum">
              <a:rPr lang="en-US" smtClean="0"/>
              <a:t>92</a:t>
            </a:fld>
            <a:endParaRPr lang="en-US"/>
          </a:p>
        </p:txBody>
      </p:sp>
    </p:spTree>
    <p:extLst>
      <p:ext uri="{BB962C8B-B14F-4D97-AF65-F5344CB8AC3E}">
        <p14:creationId xmlns:p14="http://schemas.microsoft.com/office/powerpoint/2010/main" val="400480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remember that these</a:t>
            </a:r>
            <a:r>
              <a:rPr lang="en-US" baseline="0" dirty="0"/>
              <a:t> are mass casualty incidents that overwhelm healthcare capacity.  In re-deploying healthcare staff to help manage the acute event, it is important to task shift to levels of care that are appropriate for the providers.  Paramedics should not be running ICU code situations.  For a counter-example, general practice providers with pulmonary experience should not be underutilized either on Expectant or Green/Minimal patient areas.</a:t>
            </a:r>
          </a:p>
          <a:p>
            <a:endParaRPr lang="en-US" baseline="0" dirty="0"/>
          </a:p>
          <a:p>
            <a:r>
              <a:rPr lang="en-US" baseline="0" dirty="0"/>
              <a:t>Examples of task shifting during an acute chemical attack: Dentists or Surgeons may be appropriate for Yellow/Delayed patient groups, outpatient nursing staff or paramedics may be appropriate for green/minimal patient areas or utilized in specific task oriented roles such as IV Access team.</a:t>
            </a:r>
          </a:p>
          <a:p>
            <a:endParaRPr lang="en-US" baseline="0" dirty="0"/>
          </a:p>
          <a:p>
            <a:r>
              <a:rPr lang="en-US" baseline="0" dirty="0"/>
              <a:t>These divisions should be PRE-planned amongst available or known staff rosters.</a:t>
            </a:r>
          </a:p>
          <a:p>
            <a:r>
              <a:rPr lang="en-US" baseline="0" dirty="0"/>
              <a:t>However, with many events, there will be healthcare workers that will suddenly appear.  A decision should be made on if to use them, and then how to use them commensurate with their accredited skill level.  For example, NGO physicians who show up to war zone.</a:t>
            </a:r>
          </a:p>
        </p:txBody>
      </p:sp>
      <p:sp>
        <p:nvSpPr>
          <p:cNvPr id="4" name="Slide Number Placeholder 3"/>
          <p:cNvSpPr>
            <a:spLocks noGrp="1"/>
          </p:cNvSpPr>
          <p:nvPr>
            <p:ph type="sldNum" sz="quarter" idx="10"/>
          </p:nvPr>
        </p:nvSpPr>
        <p:spPr/>
        <p:txBody>
          <a:bodyPr/>
          <a:lstStyle/>
          <a:p>
            <a:fld id="{EBE632A6-3958-4A41-B9C8-B831EED1D4A0}" type="slidenum">
              <a:rPr lang="en-US" smtClean="0"/>
              <a:t>95</a:t>
            </a:fld>
            <a:endParaRPr lang="en-US"/>
          </a:p>
        </p:txBody>
      </p:sp>
    </p:spTree>
    <p:extLst>
      <p:ext uri="{BB962C8B-B14F-4D97-AF65-F5344CB8AC3E}">
        <p14:creationId xmlns:p14="http://schemas.microsoft.com/office/powerpoint/2010/main" val="139206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point here is the sudden scale, mass casualty situation</a:t>
            </a:r>
            <a:r>
              <a:rPr lang="en-US" baseline="0" dirty="0"/>
              <a:t> with limited resources and ignoring personal safety kills HCWs</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7</a:t>
            </a:fld>
            <a:endParaRPr lang="en-US"/>
          </a:p>
        </p:txBody>
      </p:sp>
    </p:spTree>
    <p:extLst>
      <p:ext uri="{BB962C8B-B14F-4D97-AF65-F5344CB8AC3E}">
        <p14:creationId xmlns:p14="http://schemas.microsoft.com/office/powerpoint/2010/main" val="2876624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97</a:t>
            </a:fld>
            <a:endParaRPr lang="en-US"/>
          </a:p>
        </p:txBody>
      </p:sp>
    </p:spTree>
    <p:extLst>
      <p:ext uri="{BB962C8B-B14F-4D97-AF65-F5344CB8AC3E}">
        <p14:creationId xmlns:p14="http://schemas.microsoft.com/office/powerpoint/2010/main" val="2365136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98</a:t>
            </a:fld>
            <a:endParaRPr lang="en-US"/>
          </a:p>
        </p:txBody>
      </p:sp>
    </p:spTree>
    <p:extLst>
      <p:ext uri="{BB962C8B-B14F-4D97-AF65-F5344CB8AC3E}">
        <p14:creationId xmlns:p14="http://schemas.microsoft.com/office/powerpoint/2010/main" val="2977457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a wave of patient’s look like?</a:t>
            </a:r>
          </a:p>
          <a:p>
            <a:r>
              <a:rPr lang="en-US" dirty="0"/>
              <a:t>If we charted out the illness of</a:t>
            </a:r>
            <a:r>
              <a:rPr lang="en-US" baseline="0" dirty="0"/>
              <a:t> everyone on a bell-shaped curve.</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100</a:t>
            </a:fld>
            <a:endParaRPr lang="en-US"/>
          </a:p>
        </p:txBody>
      </p:sp>
    </p:spTree>
    <p:extLst>
      <p:ext uri="{BB962C8B-B14F-4D97-AF65-F5344CB8AC3E}">
        <p14:creationId xmlns:p14="http://schemas.microsoft.com/office/powerpoint/2010/main" val="3472226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101</a:t>
            </a:fld>
            <a:endParaRPr lang="en-US"/>
          </a:p>
        </p:txBody>
      </p:sp>
    </p:spTree>
    <p:extLst>
      <p:ext uri="{BB962C8B-B14F-4D97-AF65-F5344CB8AC3E}">
        <p14:creationId xmlns:p14="http://schemas.microsoft.com/office/powerpoint/2010/main" val="2110847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Patients may remain dynamic in their classification, which</a:t>
            </a:r>
            <a:r>
              <a:rPr lang="en-US" baseline="0" dirty="0"/>
              <a:t> is why re-triage and active surveillance is crucial to identify decompensating patients immediately, but also to move improving patients to lower acuity areas to free up high acuity staff.  This is represented here by these arrows.</a:t>
            </a:r>
          </a:p>
          <a:p>
            <a:pPr defTabSz="931774">
              <a:defRPr/>
            </a:pPr>
            <a:endParaRPr lang="en-US" baseline="0" dirty="0"/>
          </a:p>
          <a:p>
            <a:pPr defTabSz="931774">
              <a:defRPr/>
            </a:pPr>
            <a:r>
              <a:rPr lang="en-US" baseline="0" dirty="0"/>
              <a:t>In the next few slides, we will discuss what might a representative patient look like in these different categories.</a:t>
            </a:r>
            <a:endParaRPr lang="en-US" dirty="0"/>
          </a:p>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102</a:t>
            </a:fld>
            <a:endParaRPr lang="en-US"/>
          </a:p>
        </p:txBody>
      </p:sp>
    </p:spTree>
    <p:extLst>
      <p:ext uri="{BB962C8B-B14F-4D97-AF65-F5344CB8AC3E}">
        <p14:creationId xmlns:p14="http://schemas.microsoft.com/office/powerpoint/2010/main" val="1723846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does not necessarily apply to chemical attacks, this is from literature on broader Mass Casualty Incidents.</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103</a:t>
            </a:fld>
            <a:endParaRPr lang="en-US"/>
          </a:p>
        </p:txBody>
      </p:sp>
    </p:spTree>
    <p:extLst>
      <p:ext uri="{BB962C8B-B14F-4D97-AF65-F5344CB8AC3E}">
        <p14:creationId xmlns:p14="http://schemas.microsoft.com/office/powerpoint/2010/main" val="1968343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 medicine physicians should anticipate </a:t>
            </a:r>
            <a:r>
              <a:rPr lang="en-US" i="1" dirty="0"/>
              <a:t>short </a:t>
            </a:r>
            <a:r>
              <a:rPr lang="en-US" i="0" dirty="0"/>
              <a:t>hospitalizations.</a:t>
            </a:r>
            <a:r>
              <a:rPr lang="en-US" i="0" baseline="0" dirty="0"/>
              <a:t>  The damage done by the nerve agents will have finished their manifestations and the patient can be further managed at a step down facility.</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105</a:t>
            </a:fld>
            <a:endParaRPr lang="en-US"/>
          </a:p>
        </p:txBody>
      </p:sp>
    </p:spTree>
    <p:extLst>
      <p:ext uri="{BB962C8B-B14F-4D97-AF65-F5344CB8AC3E}">
        <p14:creationId xmlns:p14="http://schemas.microsoft.com/office/powerpoint/2010/main" val="3502020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a:t>
            </a:r>
            <a:r>
              <a:rPr lang="en-US" baseline="0" dirty="0"/>
              <a:t> understand where the healthcare facility fits into the continuum of care in a chemical casualty event.</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108</a:t>
            </a:fld>
            <a:endParaRPr lang="en-US"/>
          </a:p>
        </p:txBody>
      </p:sp>
    </p:spTree>
    <p:extLst>
      <p:ext uri="{BB962C8B-B14F-4D97-AF65-F5344CB8AC3E}">
        <p14:creationId xmlns:p14="http://schemas.microsoft.com/office/powerpoint/2010/main" val="1137309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Syrian experience:</a:t>
            </a:r>
            <a:r>
              <a:rPr lang="en-US" baseline="0" dirty="0"/>
              <a:t> chemical attacks and unpredictability of wind conditions lead systems on the ground to organize into L-shaped units.  These would typically have a hospital-church-school pairing selected geographically.  If an attack occurred near one facility, the other downwind facilities were already identified as rally points.  Medical equipment was packaged and easily loaded into a vehicle that could move from one point to another, depending on where the medications and respiratory supplies were needed.  Community coordinators with handheld radios would communicate and direct victims to the appropriate location and away from the hot-contaminated zone.</a:t>
            </a:r>
          </a:p>
          <a:p>
            <a:endParaRPr lang="en-US" baseline="0" dirty="0"/>
          </a:p>
          <a:p>
            <a:r>
              <a:rPr lang="en-US" baseline="0" dirty="0"/>
              <a:t>After the acute illness phase, the community centers were then staging areas for survivors to go for continued convalescence, if needed, to clear space in the treating facility for subsequent waves or new attacks.</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109</a:t>
            </a:fld>
            <a:endParaRPr lang="en-US"/>
          </a:p>
        </p:txBody>
      </p:sp>
    </p:spTree>
    <p:extLst>
      <p:ext uri="{BB962C8B-B14F-4D97-AF65-F5344CB8AC3E}">
        <p14:creationId xmlns:p14="http://schemas.microsoft.com/office/powerpoint/2010/main" val="2931454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SAMS 2016</a:t>
            </a:r>
          </a:p>
        </p:txBody>
      </p:sp>
      <p:sp>
        <p:nvSpPr>
          <p:cNvPr id="4" name="Slide Number Placeholder 3"/>
          <p:cNvSpPr>
            <a:spLocks noGrp="1"/>
          </p:cNvSpPr>
          <p:nvPr>
            <p:ph type="sldNum" sz="quarter" idx="10"/>
          </p:nvPr>
        </p:nvSpPr>
        <p:spPr/>
        <p:txBody>
          <a:bodyPr/>
          <a:lstStyle/>
          <a:p>
            <a:fld id="{EBE632A6-3958-4A41-B9C8-B831EED1D4A0}" type="slidenum">
              <a:rPr lang="en-US" smtClean="0"/>
              <a:t>114</a:t>
            </a:fld>
            <a:endParaRPr lang="en-US"/>
          </a:p>
        </p:txBody>
      </p:sp>
    </p:spTree>
    <p:extLst>
      <p:ext uri="{BB962C8B-B14F-4D97-AF65-F5344CB8AC3E}">
        <p14:creationId xmlns:p14="http://schemas.microsoft.com/office/powerpoint/2010/main" val="277941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salient</a:t>
            </a:r>
            <a:r>
              <a:rPr lang="en-US" baseline="0" dirty="0"/>
              <a:t> points of the case:</a:t>
            </a:r>
          </a:p>
          <a:p>
            <a:r>
              <a:rPr lang="en-US" baseline="0" dirty="0"/>
              <a:t>	1. mass casualty event that overwhelms resources</a:t>
            </a:r>
          </a:p>
          <a:p>
            <a:r>
              <a:rPr lang="en-US" baseline="0" dirty="0"/>
              <a:t>	2. unknown agent- clearly a nerve agent, but unclear which one (likely </a:t>
            </a:r>
            <a:r>
              <a:rPr lang="en-US" baseline="0" dirty="0" err="1"/>
              <a:t>soman</a:t>
            </a:r>
            <a:r>
              <a:rPr lang="en-US" baseline="0" dirty="0"/>
              <a:t>)</a:t>
            </a:r>
          </a:p>
          <a:p>
            <a:r>
              <a:rPr lang="en-US" baseline="0" dirty="0"/>
              <a:t>	3. healthcare workers are at high risk due to the amount of patients they will manage, the cumulative dose can be severe</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8</a:t>
            </a:fld>
            <a:endParaRPr lang="en-US"/>
          </a:p>
        </p:txBody>
      </p:sp>
    </p:spTree>
    <p:extLst>
      <p:ext uri="{BB962C8B-B14F-4D97-AF65-F5344CB8AC3E}">
        <p14:creationId xmlns:p14="http://schemas.microsoft.com/office/powerpoint/2010/main" val="990874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Sams</a:t>
            </a:r>
            <a:r>
              <a:rPr lang="en-US" dirty="0"/>
              <a:t> 2016.</a:t>
            </a:r>
          </a:p>
        </p:txBody>
      </p:sp>
      <p:sp>
        <p:nvSpPr>
          <p:cNvPr id="4" name="Slide Number Placeholder 3"/>
          <p:cNvSpPr>
            <a:spLocks noGrp="1"/>
          </p:cNvSpPr>
          <p:nvPr>
            <p:ph type="sldNum" sz="quarter" idx="10"/>
          </p:nvPr>
        </p:nvSpPr>
        <p:spPr/>
        <p:txBody>
          <a:bodyPr/>
          <a:lstStyle/>
          <a:p>
            <a:fld id="{EBE632A6-3958-4A41-B9C8-B831EED1D4A0}" type="slidenum">
              <a:rPr lang="en-US" smtClean="0"/>
              <a:t>9</a:t>
            </a:fld>
            <a:endParaRPr lang="en-US"/>
          </a:p>
        </p:txBody>
      </p:sp>
    </p:spTree>
    <p:extLst>
      <p:ext uri="{BB962C8B-B14F-4D97-AF65-F5344CB8AC3E}">
        <p14:creationId xmlns:p14="http://schemas.microsoft.com/office/powerpoint/2010/main" val="4274918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provides a brief overview of nerve agents before focusing</a:t>
            </a:r>
            <a:r>
              <a:rPr lang="en-US" baseline="0" dirty="0"/>
              <a:t> on hospital management of nerve agent victims.</a:t>
            </a:r>
            <a:endParaRPr lang="en-US" dirty="0"/>
          </a:p>
          <a:p>
            <a:r>
              <a:rPr lang="en-US" dirty="0"/>
              <a:t>I will use frequent case examples and photos to increase familiarity with the content of this topic.</a:t>
            </a:r>
          </a:p>
        </p:txBody>
      </p:sp>
      <p:sp>
        <p:nvSpPr>
          <p:cNvPr id="4" name="Slide Number Placeholder 3"/>
          <p:cNvSpPr>
            <a:spLocks noGrp="1"/>
          </p:cNvSpPr>
          <p:nvPr>
            <p:ph type="sldNum" sz="quarter" idx="10"/>
          </p:nvPr>
        </p:nvSpPr>
        <p:spPr/>
        <p:txBody>
          <a:bodyPr/>
          <a:lstStyle/>
          <a:p>
            <a:fld id="{EBE632A6-3958-4A41-B9C8-B831EED1D4A0}" type="slidenum">
              <a:rPr lang="en-US" smtClean="0"/>
              <a:t>10</a:t>
            </a:fld>
            <a:endParaRPr lang="en-US"/>
          </a:p>
        </p:txBody>
      </p:sp>
    </p:spTree>
    <p:extLst>
      <p:ext uri="{BB962C8B-B14F-4D97-AF65-F5344CB8AC3E}">
        <p14:creationId xmlns:p14="http://schemas.microsoft.com/office/powerpoint/2010/main" val="1433430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ring of dead grass around this unidentified chemical explosion in </a:t>
            </a:r>
            <a:r>
              <a:rPr lang="en-US" dirty="0" err="1"/>
              <a:t>Sarmin</a:t>
            </a:r>
            <a:r>
              <a:rPr lang="en-US" dirty="0"/>
              <a:t>, Syria</a:t>
            </a:r>
            <a:r>
              <a:rPr lang="en-US" baseline="0" dirty="0"/>
              <a:t> 2015.  The grass is not scorched, there is no crater.</a:t>
            </a:r>
          </a:p>
          <a:p>
            <a:endParaRPr lang="en-US" baseline="0" dirty="0"/>
          </a:p>
          <a:p>
            <a:r>
              <a:rPr lang="en-US" baseline="0" dirty="0"/>
              <a:t>Image source: A New Normal, Syrian American Medical Society, 2016.</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31</a:t>
            </a:fld>
            <a:endParaRPr lang="en-US"/>
          </a:p>
        </p:txBody>
      </p:sp>
    </p:spTree>
    <p:extLst>
      <p:ext uri="{BB962C8B-B14F-4D97-AF65-F5344CB8AC3E}">
        <p14:creationId xmlns:p14="http://schemas.microsoft.com/office/powerpoint/2010/main" val="2953680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Nerve Agent attack, </a:t>
            </a:r>
            <a:r>
              <a:rPr lang="en-US" dirty="0" err="1"/>
              <a:t>Idlib</a:t>
            </a:r>
            <a:r>
              <a:rPr lang="en-US" baseline="0" dirty="0"/>
              <a:t>, Syria, 2013.</a:t>
            </a:r>
          </a:p>
          <a:p>
            <a:r>
              <a:rPr lang="en-US" baseline="0" dirty="0"/>
              <a:t>Source: A New Normal, Syrian American Medical Society, 2016.</a:t>
            </a:r>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43</a:t>
            </a:fld>
            <a:endParaRPr lang="en-US"/>
          </a:p>
        </p:txBody>
      </p:sp>
    </p:spTree>
    <p:extLst>
      <p:ext uri="{BB962C8B-B14F-4D97-AF65-F5344CB8AC3E}">
        <p14:creationId xmlns:p14="http://schemas.microsoft.com/office/powerpoint/2010/main" val="1489639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Endotracheal Dose: 4-5mg Atropine diluted in 5 to 10 mL of 0.9% sodium chloride or sterile water and injected into trachea, effect uses pulmonary circulation to distribute systemically</a:t>
            </a:r>
          </a:p>
          <a:p>
            <a:endParaRPr lang="en-US" dirty="0"/>
          </a:p>
          <a:p>
            <a:r>
              <a:rPr lang="en-US" dirty="0"/>
              <a:t>It is unclear if theophylline would work- mechanistically</a:t>
            </a:r>
            <a:r>
              <a:rPr lang="en-US" baseline="0" dirty="0"/>
              <a:t> it might but it has never been studied and thus cannot be recommended here.</a:t>
            </a:r>
          </a:p>
          <a:p>
            <a:pPr defTabSz="931774">
              <a:defRPr/>
            </a:pPr>
            <a:endParaRPr lang="en-US" dirty="0"/>
          </a:p>
          <a:p>
            <a:pPr defTabSz="931774">
              <a:defRPr/>
            </a:pPr>
            <a:r>
              <a:rPr lang="en-US" dirty="0"/>
              <a:t>There is no role for anti-inflammatory regimens such as steroids or </a:t>
            </a:r>
            <a:r>
              <a:rPr lang="en-US" dirty="0" err="1"/>
              <a:t>cromolyn</a:t>
            </a:r>
            <a:endParaRPr lang="en-US" dirty="0"/>
          </a:p>
          <a:p>
            <a:endParaRPr lang="en-US" dirty="0"/>
          </a:p>
        </p:txBody>
      </p:sp>
      <p:sp>
        <p:nvSpPr>
          <p:cNvPr id="4" name="Slide Number Placeholder 3"/>
          <p:cNvSpPr>
            <a:spLocks noGrp="1"/>
          </p:cNvSpPr>
          <p:nvPr>
            <p:ph type="sldNum" sz="quarter" idx="10"/>
          </p:nvPr>
        </p:nvSpPr>
        <p:spPr/>
        <p:txBody>
          <a:bodyPr/>
          <a:lstStyle/>
          <a:p>
            <a:fld id="{EBE632A6-3958-4A41-B9C8-B831EED1D4A0}" type="slidenum">
              <a:rPr lang="en-US" smtClean="0"/>
              <a:t>50</a:t>
            </a:fld>
            <a:endParaRPr lang="en-US"/>
          </a:p>
        </p:txBody>
      </p:sp>
    </p:spTree>
    <p:extLst>
      <p:ext uri="{BB962C8B-B14F-4D97-AF65-F5344CB8AC3E}">
        <p14:creationId xmlns:p14="http://schemas.microsoft.com/office/powerpoint/2010/main" val="367409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PMID- 12949297</a:t>
            </a:r>
          </a:p>
        </p:txBody>
      </p:sp>
      <p:sp>
        <p:nvSpPr>
          <p:cNvPr id="4" name="Slide Number Placeholder 3"/>
          <p:cNvSpPr>
            <a:spLocks noGrp="1"/>
          </p:cNvSpPr>
          <p:nvPr>
            <p:ph type="sldNum" sz="quarter" idx="10"/>
          </p:nvPr>
        </p:nvSpPr>
        <p:spPr/>
        <p:txBody>
          <a:bodyPr/>
          <a:lstStyle/>
          <a:p>
            <a:fld id="{EBE632A6-3958-4A41-B9C8-B831EED1D4A0}" type="slidenum">
              <a:rPr lang="en-US" smtClean="0"/>
              <a:t>74</a:t>
            </a:fld>
            <a:endParaRPr lang="en-US"/>
          </a:p>
        </p:txBody>
      </p:sp>
    </p:spTree>
    <p:extLst>
      <p:ext uri="{BB962C8B-B14F-4D97-AF65-F5344CB8AC3E}">
        <p14:creationId xmlns:p14="http://schemas.microsoft.com/office/powerpoint/2010/main" val="410650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7C7FFB-E5C6-4E7A-A116-DE81697F84DB}"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3651548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C7FFB-E5C6-4E7A-A116-DE81697F84DB}"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332960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C7FFB-E5C6-4E7A-A116-DE81697F84DB}"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376198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7C7FFB-E5C6-4E7A-A116-DE81697F84DB}"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252401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7C7FFB-E5C6-4E7A-A116-DE81697F84DB}" type="datetimeFigureOut">
              <a:rPr lang="en-US" smtClean="0"/>
              <a:t>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3476722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7C7FFB-E5C6-4E7A-A116-DE81697F84DB}"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312905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7C7FFB-E5C6-4E7A-A116-DE81697F84DB}" type="datetimeFigureOut">
              <a:rPr lang="en-US" smtClean="0"/>
              <a:t>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1075726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7C7FFB-E5C6-4E7A-A116-DE81697F84DB}" type="datetimeFigureOut">
              <a:rPr lang="en-US" smtClean="0"/>
              <a:t>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3291620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C7FFB-E5C6-4E7A-A116-DE81697F84DB}" type="datetimeFigureOut">
              <a:rPr lang="en-US" smtClean="0"/>
              <a:t>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165201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7C7FFB-E5C6-4E7A-A116-DE81697F84DB}"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114784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7C7FFB-E5C6-4E7A-A116-DE81697F84DB}" type="datetimeFigureOut">
              <a:rPr lang="en-US" smtClean="0"/>
              <a:t>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C2973-8ECE-4D83-A33D-8585438AF645}" type="slidenum">
              <a:rPr lang="en-US" smtClean="0"/>
              <a:t>‹#›</a:t>
            </a:fld>
            <a:endParaRPr lang="en-US"/>
          </a:p>
        </p:txBody>
      </p:sp>
    </p:spTree>
    <p:extLst>
      <p:ext uri="{BB962C8B-B14F-4D97-AF65-F5344CB8AC3E}">
        <p14:creationId xmlns:p14="http://schemas.microsoft.com/office/powerpoint/2010/main" val="3346946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C7FFB-E5C6-4E7A-A116-DE81697F84DB}" type="datetimeFigureOut">
              <a:rPr lang="en-US" smtClean="0"/>
              <a:t>2/2/23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C2973-8ECE-4D83-A33D-8585438AF645}" type="slidenum">
              <a:rPr lang="en-US" smtClean="0"/>
              <a:t>‹#›</a:t>
            </a:fld>
            <a:endParaRPr lang="en-US"/>
          </a:p>
        </p:txBody>
      </p:sp>
    </p:spTree>
    <p:extLst>
      <p:ext uri="{BB962C8B-B14F-4D97-AF65-F5344CB8AC3E}">
        <p14:creationId xmlns:p14="http://schemas.microsoft.com/office/powerpoint/2010/main" val="3920841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4.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0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4.pn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sams-usa.net/wp-content/uploads/2016/09/A-New-Normal_Ongoing-Chemical-Weapons-Attacks-in-Syria.compressed.pdf"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85528" y="5819260"/>
            <a:ext cx="11190916" cy="961938"/>
            <a:chOff x="585528" y="5819260"/>
            <a:chExt cx="11190916" cy="961938"/>
          </a:xfrm>
        </p:grpSpPr>
        <p:pic>
          <p:nvPicPr>
            <p:cNvPr id="27650" name="Picture 2" descr="https://static.razomforukraine.org/wp-content/themes/heartfelt/img/razom_logo_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s://www.umana.org/img/umana_logo_top_e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l="53559" t="8310" r="36218" b="68387"/>
            <a:stretch/>
          </p:blipFill>
          <p:spPr>
            <a:xfrm>
              <a:off x="585528" y="5819260"/>
              <a:ext cx="1406642" cy="961938"/>
            </a:xfrm>
            <a:prstGeom prst="rect">
              <a:avLst/>
            </a:prstGeom>
          </p:spPr>
        </p:pic>
        <p:pic>
          <p:nvPicPr>
            <p:cNvPr id="27654" name="Picture 6" descr="MedGlobal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le 3">
            <a:extLst>
              <a:ext uri="{FF2B5EF4-FFF2-40B4-BE49-F238E27FC236}">
                <a16:creationId xmlns:a16="http://schemas.microsoft.com/office/drawing/2014/main" id="{42430DC1-5477-4E01-810E-B999251075E4}"/>
              </a:ext>
            </a:extLst>
          </p:cNvPr>
          <p:cNvSpPr>
            <a:spLocks noGrp="1"/>
          </p:cNvSpPr>
          <p:nvPr>
            <p:ph type="ctrTitle"/>
          </p:nvPr>
        </p:nvSpPr>
        <p:spPr>
          <a:xfrm>
            <a:off x="585528" y="1405813"/>
            <a:ext cx="6326353" cy="2387600"/>
          </a:xfrm>
        </p:spPr>
        <p:txBody>
          <a:bodyPr/>
          <a:lstStyle/>
          <a:p>
            <a:r>
              <a:rPr lang="en-US" b="1" dirty="0"/>
              <a:t>Chemical</a:t>
            </a:r>
            <a:r>
              <a:rPr lang="en-US" dirty="0"/>
              <a:t> </a:t>
            </a:r>
            <a:r>
              <a:rPr lang="en-US" b="1" dirty="0"/>
              <a:t>Weapons</a:t>
            </a:r>
            <a:br>
              <a:rPr lang="en-US" b="1" dirty="0"/>
            </a:br>
            <a:r>
              <a:rPr lang="en-US" b="1" dirty="0"/>
              <a:t>Nerve Agents</a:t>
            </a:r>
          </a:p>
        </p:txBody>
      </p:sp>
      <p:pic>
        <p:nvPicPr>
          <p:cNvPr id="1026" name="Picture 2">
            <a:extLst>
              <a:ext uri="{FF2B5EF4-FFF2-40B4-BE49-F238E27FC236}">
                <a16:creationId xmlns:a16="http://schemas.microsoft.com/office/drawing/2014/main" id="{A8E70AD5-6333-42EC-BAC0-F1363C93F6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7119" y="372899"/>
            <a:ext cx="1983169" cy="6938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Qr code&#10;&#10;Description automatically generated">
            <a:extLst>
              <a:ext uri="{FF2B5EF4-FFF2-40B4-BE49-F238E27FC236}">
                <a16:creationId xmlns:a16="http://schemas.microsoft.com/office/drawing/2014/main" id="{72E2BAD9-335F-4EE2-BAEC-0AECCC4798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5852"/>
          <a:stretch/>
        </p:blipFill>
        <p:spPr>
          <a:xfrm>
            <a:off x="169148" y="177168"/>
            <a:ext cx="1900183" cy="2034404"/>
          </a:xfrm>
          <a:prstGeom prst="rect">
            <a:avLst/>
          </a:prstGeom>
        </p:spPr>
      </p:pic>
      <p:pic>
        <p:nvPicPr>
          <p:cNvPr id="2" name="Picture 1">
            <a:extLst>
              <a:ext uri="{FF2B5EF4-FFF2-40B4-BE49-F238E27FC236}">
                <a16:creationId xmlns:a16="http://schemas.microsoft.com/office/drawing/2014/main" id="{5EEF57E2-2D38-9132-D26F-934EF26E3B4D}"/>
              </a:ext>
            </a:extLst>
          </p:cNvPr>
          <p:cNvPicPr>
            <a:picLocks noChangeAspect="1"/>
          </p:cNvPicPr>
          <p:nvPr/>
        </p:nvPicPr>
        <p:blipFill rotWithShape="1">
          <a:blip r:embed="rId9"/>
          <a:srcRect b="13187"/>
          <a:stretch/>
        </p:blipFill>
        <p:spPr>
          <a:xfrm>
            <a:off x="7017898" y="844469"/>
            <a:ext cx="4448183" cy="3517923"/>
          </a:xfrm>
          <a:prstGeom prst="rect">
            <a:avLst/>
          </a:prstGeom>
        </p:spPr>
      </p:pic>
      <p:sp>
        <p:nvSpPr>
          <p:cNvPr id="4" name="Subtitle 3">
            <a:extLst>
              <a:ext uri="{FF2B5EF4-FFF2-40B4-BE49-F238E27FC236}">
                <a16:creationId xmlns:a16="http://schemas.microsoft.com/office/drawing/2014/main" id="{D4FC8D0B-DE53-87DA-C3B5-43EA0F86238D}"/>
              </a:ext>
            </a:extLst>
          </p:cNvPr>
          <p:cNvSpPr>
            <a:spLocks noGrp="1"/>
          </p:cNvSpPr>
          <p:nvPr>
            <p:ph type="subTitle" idx="1"/>
          </p:nvPr>
        </p:nvSpPr>
        <p:spPr/>
        <p:txBody>
          <a:bodyPr/>
          <a:lstStyle/>
          <a:p>
            <a:endParaRPr lang="en-US"/>
          </a:p>
        </p:txBody>
      </p:sp>
      <p:sp>
        <p:nvSpPr>
          <p:cNvPr id="8" name="Subtitle 4">
            <a:extLst>
              <a:ext uri="{FF2B5EF4-FFF2-40B4-BE49-F238E27FC236}">
                <a16:creationId xmlns:a16="http://schemas.microsoft.com/office/drawing/2014/main" id="{B403F346-2F29-D87B-DD68-B0B18EF05267}"/>
              </a:ext>
            </a:extLst>
          </p:cNvPr>
          <p:cNvSpPr txBox="1">
            <a:spLocks/>
          </p:cNvSpPr>
          <p:nvPr/>
        </p:nvSpPr>
        <p:spPr>
          <a:xfrm>
            <a:off x="585528" y="394512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t>R. G. J. MD MSc MSc DTM&amp;H FACP</a:t>
            </a:r>
          </a:p>
          <a:p>
            <a:pPr algn="l"/>
            <a:r>
              <a:rPr lang="en-US"/>
              <a:t>Board of Directors- MedGlobal</a:t>
            </a:r>
          </a:p>
          <a:p>
            <a:pPr algn="l"/>
            <a:r>
              <a:rPr lang="en-US"/>
              <a:t>Assistant Professor of Medicine and Global Health</a:t>
            </a:r>
            <a:endParaRPr lang="en-US" dirty="0"/>
          </a:p>
        </p:txBody>
      </p:sp>
      <p:pic>
        <p:nvPicPr>
          <p:cNvPr id="3" name="Picture 2" descr="A picture containing logo&#10;&#10;Description automatically generated">
            <a:extLst>
              <a:ext uri="{FF2B5EF4-FFF2-40B4-BE49-F238E27FC236}">
                <a16:creationId xmlns:a16="http://schemas.microsoft.com/office/drawing/2014/main" id="{B70AA92D-62EF-D7CA-4A1D-4DC96E658E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59556" y="4843466"/>
            <a:ext cx="1224236" cy="866136"/>
          </a:xfrm>
          <a:prstGeom prst="rect">
            <a:avLst/>
          </a:prstGeom>
        </p:spPr>
      </p:pic>
      <p:pic>
        <p:nvPicPr>
          <p:cNvPr id="5" name="Picture 4" descr="Logo, icon&#10;&#10;Description automatically generated">
            <a:extLst>
              <a:ext uri="{FF2B5EF4-FFF2-40B4-BE49-F238E27FC236}">
                <a16:creationId xmlns:a16="http://schemas.microsoft.com/office/drawing/2014/main" id="{BC65175F-4F62-DECF-36CB-A28C87982B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3792" y="4833771"/>
            <a:ext cx="889048" cy="889048"/>
          </a:xfrm>
          <a:prstGeom prst="rect">
            <a:avLst/>
          </a:prstGeom>
        </p:spPr>
      </p:pic>
    </p:spTree>
    <p:extLst>
      <p:ext uri="{BB962C8B-B14F-4D97-AF65-F5344CB8AC3E}">
        <p14:creationId xmlns:p14="http://schemas.microsoft.com/office/powerpoint/2010/main" val="32686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45" y="365125"/>
            <a:ext cx="11077755" cy="1325563"/>
          </a:xfrm>
        </p:spPr>
        <p:txBody>
          <a:bodyPr/>
          <a:lstStyle/>
          <a:p>
            <a:r>
              <a:rPr lang="en-US" b="1" dirty="0">
                <a:latin typeface="+mn-lt"/>
              </a:rPr>
              <a:t>Nerve Agents- Outline</a:t>
            </a:r>
          </a:p>
        </p:txBody>
      </p:sp>
      <p:sp>
        <p:nvSpPr>
          <p:cNvPr id="3" name="Content Placeholder 2"/>
          <p:cNvSpPr>
            <a:spLocks noGrp="1"/>
          </p:cNvSpPr>
          <p:nvPr>
            <p:ph idx="1"/>
          </p:nvPr>
        </p:nvSpPr>
        <p:spPr>
          <a:xfrm>
            <a:off x="276045" y="1825625"/>
            <a:ext cx="11602529" cy="4351338"/>
          </a:xfrm>
        </p:spPr>
        <p:txBody>
          <a:bodyPr/>
          <a:lstStyle/>
          <a:p>
            <a:pPr marL="514350" indent="-514350" algn="just">
              <a:buFont typeface="+mj-lt"/>
              <a:buAutoNum type="arabicPeriod"/>
            </a:pPr>
            <a:r>
              <a:rPr lang="en-US" dirty="0"/>
              <a:t>Pathophysiology</a:t>
            </a:r>
          </a:p>
          <a:p>
            <a:pPr marL="514350" indent="-514350" algn="just">
              <a:buFont typeface="+mj-lt"/>
              <a:buAutoNum type="arabicPeriod"/>
            </a:pPr>
            <a:r>
              <a:rPr lang="en-US" dirty="0"/>
              <a:t>Exposure Types</a:t>
            </a:r>
          </a:p>
          <a:p>
            <a:pPr marL="514350" indent="-514350" algn="just">
              <a:buFont typeface="+mj-lt"/>
              <a:buAutoNum type="arabicPeriod"/>
            </a:pPr>
            <a:r>
              <a:rPr lang="en-US" dirty="0"/>
              <a:t>Nerve Agent Basic Characteristics</a:t>
            </a:r>
          </a:p>
          <a:p>
            <a:pPr marL="514350" indent="-514350" algn="just">
              <a:buFont typeface="+mj-lt"/>
              <a:buAutoNum type="arabicPeriod"/>
            </a:pPr>
            <a:r>
              <a:rPr lang="en-US" dirty="0"/>
              <a:t>Clinical Characteristics and Medical Management</a:t>
            </a:r>
          </a:p>
          <a:p>
            <a:pPr marL="514350" indent="-514350" algn="just">
              <a:buFont typeface="+mj-lt"/>
              <a:buAutoNum type="arabicPeriod"/>
            </a:pPr>
            <a:r>
              <a:rPr lang="en-US" dirty="0"/>
              <a:t>Health Systems Preparedness</a:t>
            </a:r>
          </a:p>
          <a:p>
            <a:pPr marL="514350" indent="-514350" algn="just">
              <a:buFont typeface="+mj-lt"/>
              <a:buAutoNum type="arabicPeriod"/>
            </a:pPr>
            <a:r>
              <a:rPr lang="en-US" dirty="0"/>
              <a:t>References</a:t>
            </a:r>
          </a:p>
          <a:p>
            <a:pPr marL="0" indent="0" algn="just">
              <a:buNone/>
            </a:pPr>
            <a:endParaRPr lang="en-US" dirty="0"/>
          </a:p>
        </p:txBody>
      </p:sp>
      <p:sp>
        <p:nvSpPr>
          <p:cNvPr id="4" name="TextBox 3"/>
          <p:cNvSpPr txBox="1"/>
          <p:nvPr/>
        </p:nvSpPr>
        <p:spPr>
          <a:xfrm>
            <a:off x="8632454" y="4049416"/>
            <a:ext cx="3246120" cy="1477328"/>
          </a:xfrm>
          <a:prstGeom prst="rect">
            <a:avLst/>
          </a:prstGeom>
          <a:noFill/>
          <a:ln w="38100">
            <a:solidFill>
              <a:schemeClr val="tx1"/>
            </a:solidFill>
          </a:ln>
        </p:spPr>
        <p:txBody>
          <a:bodyPr wrap="square" rtlCol="0">
            <a:spAutoFit/>
          </a:bodyPr>
          <a:lstStyle/>
          <a:p>
            <a:pPr algn="ctr"/>
            <a:r>
              <a:rPr lang="en-US" dirty="0"/>
              <a:t>ALL SLIDES AND CHARTS WILL BE PERMANENTLY ARCHIVED AND ACCESSIBLE THROUGH A DEDICATED </a:t>
            </a:r>
            <a:r>
              <a:rPr lang="en-US" b="1" u="sng" dirty="0"/>
              <a:t>QR CODE </a:t>
            </a:r>
            <a:r>
              <a:rPr lang="en-US" dirty="0"/>
              <a:t>AT THE END OF THE PRESENTATION</a:t>
            </a:r>
          </a:p>
        </p:txBody>
      </p:sp>
      <p:pic>
        <p:nvPicPr>
          <p:cNvPr id="5" name="Picture 6" descr="MedGlobal Logo">
            <a:extLst>
              <a:ext uri="{FF2B5EF4-FFF2-40B4-BE49-F238E27FC236}">
                <a16:creationId xmlns:a16="http://schemas.microsoft.com/office/drawing/2014/main" id="{ACEB1DC1-9AD0-43C5-A01B-6B6EE1CD51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B8EA9805-DAF9-4B87-BED4-CB201B7804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852"/>
          <a:stretch/>
        </p:blipFill>
        <p:spPr>
          <a:xfrm>
            <a:off x="9878217" y="315072"/>
            <a:ext cx="1900183" cy="2034404"/>
          </a:xfrm>
          <a:prstGeom prst="rect">
            <a:avLst/>
          </a:prstGeom>
        </p:spPr>
      </p:pic>
    </p:spTree>
    <p:extLst>
      <p:ext uri="{BB962C8B-B14F-4D97-AF65-F5344CB8AC3E}">
        <p14:creationId xmlns:p14="http://schemas.microsoft.com/office/powerpoint/2010/main" val="6005755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pic>
        <p:nvPicPr>
          <p:cNvPr id="21" name="Picture 2" descr="Normal Distributions (Bell Curve): Definition, Word Problems - Statistics  How To"/>
          <p:cNvPicPr>
            <a:picLocks noChangeAspect="1" noChangeArrowheads="1"/>
          </p:cNvPicPr>
          <p:nvPr/>
        </p:nvPicPr>
        <p:blipFill rotWithShape="1">
          <a:blip r:embed="rId3">
            <a:extLst>
              <a:ext uri="{28A0092B-C50C-407E-A947-70E740481C1C}">
                <a14:useLocalDpi xmlns:a14="http://schemas.microsoft.com/office/drawing/2010/main" val="0"/>
              </a:ext>
            </a:extLst>
          </a:blip>
          <a:srcRect r="1635"/>
          <a:stretch/>
        </p:blipFill>
        <p:spPr bwMode="auto">
          <a:xfrm>
            <a:off x="1938419" y="2876907"/>
            <a:ext cx="8330400" cy="30429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edGlobal Logo">
            <a:extLst>
              <a:ext uri="{FF2B5EF4-FFF2-40B4-BE49-F238E27FC236}">
                <a16:creationId xmlns:a16="http://schemas.microsoft.com/office/drawing/2014/main" id="{8FA1F3FD-901D-4D09-B3D6-BBA8A07E33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539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23002" b="17701"/>
          <a:stretch/>
        </p:blipFill>
        <p:spPr>
          <a:xfrm>
            <a:off x="1548726" y="3028949"/>
            <a:ext cx="9109787" cy="2948941"/>
          </a:xfrm>
        </p:spPr>
      </p:pic>
      <p:sp>
        <p:nvSpPr>
          <p:cNvPr id="8" name="TextBox 7"/>
          <p:cNvSpPr txBox="1"/>
          <p:nvPr/>
        </p:nvSpPr>
        <p:spPr>
          <a:xfrm>
            <a:off x="3326129" y="5977890"/>
            <a:ext cx="5554980" cy="553998"/>
          </a:xfrm>
          <a:prstGeom prst="rect">
            <a:avLst/>
          </a:prstGeom>
          <a:noFill/>
          <a:ln w="38100">
            <a:solidFill>
              <a:schemeClr val="tx1"/>
            </a:solidFill>
          </a:ln>
        </p:spPr>
        <p:txBody>
          <a:bodyPr wrap="square" rtlCol="0">
            <a:spAutoFit/>
          </a:bodyPr>
          <a:lstStyle/>
          <a:p>
            <a:pPr algn="ctr"/>
            <a:r>
              <a:rPr lang="en-US" dirty="0"/>
              <a:t>Distribution of Severity in Mass Casualty Incident</a:t>
            </a:r>
          </a:p>
          <a:p>
            <a:pPr algn="ctr"/>
            <a:r>
              <a:rPr lang="en-US" sz="1200" dirty="0"/>
              <a:t>(not drawn to scale)</a:t>
            </a:r>
          </a:p>
        </p:txBody>
      </p:sp>
      <p:sp>
        <p:nvSpPr>
          <p:cNvPr id="15" name="TextBox 14"/>
          <p:cNvSpPr txBox="1"/>
          <p:nvPr/>
        </p:nvSpPr>
        <p:spPr>
          <a:xfrm>
            <a:off x="9041131" y="4782741"/>
            <a:ext cx="1108710" cy="369332"/>
          </a:xfrm>
          <a:prstGeom prst="rect">
            <a:avLst/>
          </a:prstGeom>
          <a:noFill/>
          <a:ln w="38100">
            <a:solidFill>
              <a:schemeClr val="tx1"/>
            </a:solidFill>
          </a:ln>
        </p:spPr>
        <p:txBody>
          <a:bodyPr wrap="square" rtlCol="0">
            <a:spAutoFit/>
          </a:bodyPr>
          <a:lstStyle/>
          <a:p>
            <a:pPr algn="ctr"/>
            <a:r>
              <a:rPr lang="en-US" dirty="0"/>
              <a:t>Expectant</a:t>
            </a:r>
          </a:p>
        </p:txBody>
      </p:sp>
      <p:sp>
        <p:nvSpPr>
          <p:cNvPr id="16" name="TextBox 15"/>
          <p:cNvSpPr txBox="1"/>
          <p:nvPr/>
        </p:nvSpPr>
        <p:spPr>
          <a:xfrm>
            <a:off x="7220435" y="3359348"/>
            <a:ext cx="1378248" cy="369332"/>
          </a:xfrm>
          <a:prstGeom prst="rect">
            <a:avLst/>
          </a:prstGeom>
          <a:noFill/>
          <a:ln w="38100">
            <a:solidFill>
              <a:srgbClr val="FF0000"/>
            </a:solidFill>
          </a:ln>
        </p:spPr>
        <p:txBody>
          <a:bodyPr wrap="square" rtlCol="0">
            <a:spAutoFit/>
          </a:bodyPr>
          <a:lstStyle/>
          <a:p>
            <a:pPr algn="ctr"/>
            <a:r>
              <a:rPr lang="en-US" dirty="0"/>
              <a:t>Immediate</a:t>
            </a:r>
          </a:p>
        </p:txBody>
      </p:sp>
      <p:sp>
        <p:nvSpPr>
          <p:cNvPr id="17" name="TextBox 16"/>
          <p:cNvSpPr txBox="1"/>
          <p:nvPr/>
        </p:nvSpPr>
        <p:spPr>
          <a:xfrm>
            <a:off x="2771774" y="3958589"/>
            <a:ext cx="1108710" cy="369332"/>
          </a:xfrm>
          <a:prstGeom prst="rect">
            <a:avLst/>
          </a:prstGeom>
          <a:noFill/>
          <a:ln w="38100">
            <a:solidFill>
              <a:srgbClr val="00B050"/>
            </a:solidFill>
          </a:ln>
        </p:spPr>
        <p:txBody>
          <a:bodyPr wrap="square" rtlCol="0">
            <a:spAutoFit/>
          </a:bodyPr>
          <a:lstStyle/>
          <a:p>
            <a:pPr algn="ctr"/>
            <a:r>
              <a:rPr lang="en-US" dirty="0"/>
              <a:t>Minimal</a:t>
            </a:r>
          </a:p>
        </p:txBody>
      </p:sp>
      <p:sp>
        <p:nvSpPr>
          <p:cNvPr id="18" name="TextBox 17"/>
          <p:cNvSpPr txBox="1"/>
          <p:nvPr/>
        </p:nvSpPr>
        <p:spPr>
          <a:xfrm>
            <a:off x="4994909" y="2690812"/>
            <a:ext cx="1108710" cy="369332"/>
          </a:xfrm>
          <a:prstGeom prst="rect">
            <a:avLst/>
          </a:prstGeom>
          <a:noFill/>
          <a:ln w="38100">
            <a:solidFill>
              <a:srgbClr val="FFFF00"/>
            </a:solidFill>
          </a:ln>
        </p:spPr>
        <p:txBody>
          <a:bodyPr wrap="square" rtlCol="0">
            <a:spAutoFit/>
          </a:bodyPr>
          <a:lstStyle/>
          <a:p>
            <a:pPr algn="ctr"/>
            <a:r>
              <a:rPr lang="en-US" dirty="0"/>
              <a:t>Delayed</a:t>
            </a:r>
          </a:p>
        </p:txBody>
      </p:sp>
      <p:pic>
        <p:nvPicPr>
          <p:cNvPr id="9" name="Picture 6" descr="MedGlobal Logo">
            <a:extLst>
              <a:ext uri="{FF2B5EF4-FFF2-40B4-BE49-F238E27FC236}">
                <a16:creationId xmlns:a16="http://schemas.microsoft.com/office/drawing/2014/main" id="{20AAC375-8350-46C0-BFD8-1510D84E70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6085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23002" b="17701"/>
          <a:stretch/>
        </p:blipFill>
        <p:spPr>
          <a:xfrm>
            <a:off x="1548726" y="3028949"/>
            <a:ext cx="9109787" cy="2948941"/>
          </a:xfrm>
        </p:spPr>
      </p:pic>
      <p:sp>
        <p:nvSpPr>
          <p:cNvPr id="8" name="TextBox 7"/>
          <p:cNvSpPr txBox="1"/>
          <p:nvPr/>
        </p:nvSpPr>
        <p:spPr>
          <a:xfrm>
            <a:off x="3326129" y="5977890"/>
            <a:ext cx="5554980" cy="553998"/>
          </a:xfrm>
          <a:prstGeom prst="rect">
            <a:avLst/>
          </a:prstGeom>
          <a:noFill/>
          <a:ln w="38100">
            <a:solidFill>
              <a:schemeClr val="tx1"/>
            </a:solidFill>
          </a:ln>
        </p:spPr>
        <p:txBody>
          <a:bodyPr wrap="square" rtlCol="0">
            <a:spAutoFit/>
          </a:bodyPr>
          <a:lstStyle/>
          <a:p>
            <a:pPr algn="ctr"/>
            <a:r>
              <a:rPr lang="en-US" dirty="0"/>
              <a:t>Distribution of Severity in Mass Casualty Incident</a:t>
            </a:r>
          </a:p>
          <a:p>
            <a:pPr algn="ctr"/>
            <a:r>
              <a:rPr lang="en-US" sz="1200" dirty="0"/>
              <a:t>(not drawn to scale)</a:t>
            </a:r>
          </a:p>
        </p:txBody>
      </p:sp>
      <p:sp>
        <p:nvSpPr>
          <p:cNvPr id="9" name="Right Arrow 8"/>
          <p:cNvSpPr/>
          <p:nvPr/>
        </p:nvSpPr>
        <p:spPr>
          <a:xfrm>
            <a:off x="6531311" y="4326254"/>
            <a:ext cx="971550" cy="354330"/>
          </a:xfrm>
          <a:prstGeom prst="rightArrow">
            <a:avLst/>
          </a:prstGeom>
          <a:gradFill flip="none" rotWithShape="1">
            <a:gsLst>
              <a:gs pos="75200">
                <a:srgbClr val="FFFF00"/>
              </a:gs>
              <a:gs pos="0">
                <a:srgbClr val="FF0000"/>
              </a:gs>
              <a:gs pos="50000">
                <a:schemeClr val="accent1">
                  <a:tint val="44500"/>
                  <a:satMod val="160000"/>
                </a:schemeClr>
              </a:gs>
              <a:gs pos="100000">
                <a:schemeClr val="accent1">
                  <a:tint val="23500"/>
                  <a:satMod val="160000"/>
                </a:schemeClr>
              </a:gs>
            </a:gsLst>
            <a:lin ang="108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4347210" y="4639629"/>
            <a:ext cx="971550" cy="354330"/>
          </a:xfrm>
          <a:prstGeom prst="rightArrow">
            <a:avLst/>
          </a:prstGeom>
          <a:gradFill flip="none" rotWithShape="1">
            <a:gsLst>
              <a:gs pos="0">
                <a:srgbClr val="00B050"/>
              </a:gs>
              <a:gs pos="50000">
                <a:schemeClr val="accent1">
                  <a:tint val="44500"/>
                  <a:satMod val="160000"/>
                </a:schemeClr>
              </a:gs>
              <a:gs pos="100000">
                <a:srgbClr val="FFFF00"/>
              </a:gs>
            </a:gsLst>
            <a:lin ang="108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7909559" y="5316617"/>
            <a:ext cx="971550" cy="354330"/>
          </a:xfrm>
          <a:prstGeom prst="rightArrow">
            <a:avLst/>
          </a:prstGeom>
          <a:gradFill flip="none" rotWithShape="1">
            <a:gsLst>
              <a:gs pos="90000">
                <a:srgbClr val="FF0000"/>
              </a:gs>
              <a:gs pos="0">
                <a:schemeClr val="tx1"/>
              </a:gs>
              <a:gs pos="50000">
                <a:schemeClr val="accent1">
                  <a:tint val="44500"/>
                  <a:satMod val="160000"/>
                </a:schemeClr>
              </a:gs>
              <a:gs pos="100000">
                <a:schemeClr val="accent1">
                  <a:tint val="23500"/>
                  <a:satMod val="160000"/>
                </a:schemeClr>
              </a:gs>
            </a:gsLst>
            <a:lin ang="108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6531311" y="4797742"/>
            <a:ext cx="971550" cy="354330"/>
          </a:xfrm>
          <a:prstGeom prst="rightArrow">
            <a:avLst/>
          </a:prstGeom>
          <a:gradFill flip="none" rotWithShape="1">
            <a:gsLst>
              <a:gs pos="0">
                <a:srgbClr val="FFFF00"/>
              </a:gs>
              <a:gs pos="50000">
                <a:schemeClr val="accent1">
                  <a:tint val="44500"/>
                  <a:satMod val="160000"/>
                </a:schemeClr>
              </a:gs>
              <a:gs pos="100000">
                <a:srgbClr val="FF0000"/>
              </a:gs>
            </a:gsLst>
            <a:lin ang="108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552949" y="5203508"/>
            <a:ext cx="560070" cy="251458"/>
          </a:xfrm>
          <a:prstGeom prst="rightArrow">
            <a:avLst/>
          </a:prstGeom>
          <a:gradFill flip="none" rotWithShape="1">
            <a:gsLst>
              <a:gs pos="0">
                <a:srgbClr val="FFFF00"/>
              </a:gs>
              <a:gs pos="50000">
                <a:schemeClr val="accent1">
                  <a:tint val="44500"/>
                  <a:satMod val="160000"/>
                </a:schemeClr>
              </a:gs>
              <a:gs pos="100000">
                <a:srgbClr val="00B050"/>
              </a:gs>
            </a:gsLst>
            <a:lin ang="10800000" scaled="1"/>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041131" y="4782741"/>
            <a:ext cx="1108710" cy="369332"/>
          </a:xfrm>
          <a:prstGeom prst="rect">
            <a:avLst/>
          </a:prstGeom>
          <a:noFill/>
          <a:ln w="38100">
            <a:solidFill>
              <a:schemeClr val="tx1"/>
            </a:solidFill>
          </a:ln>
        </p:spPr>
        <p:txBody>
          <a:bodyPr wrap="square" rtlCol="0">
            <a:spAutoFit/>
          </a:bodyPr>
          <a:lstStyle/>
          <a:p>
            <a:pPr algn="ctr"/>
            <a:r>
              <a:rPr lang="en-US" dirty="0"/>
              <a:t>Expectant</a:t>
            </a:r>
          </a:p>
        </p:txBody>
      </p:sp>
      <p:sp>
        <p:nvSpPr>
          <p:cNvPr id="16" name="TextBox 15"/>
          <p:cNvSpPr txBox="1"/>
          <p:nvPr/>
        </p:nvSpPr>
        <p:spPr>
          <a:xfrm>
            <a:off x="7220435" y="3359348"/>
            <a:ext cx="1378248" cy="369332"/>
          </a:xfrm>
          <a:prstGeom prst="rect">
            <a:avLst/>
          </a:prstGeom>
          <a:noFill/>
          <a:ln w="38100">
            <a:solidFill>
              <a:srgbClr val="FF0000"/>
            </a:solidFill>
          </a:ln>
        </p:spPr>
        <p:txBody>
          <a:bodyPr wrap="square" rtlCol="0">
            <a:spAutoFit/>
          </a:bodyPr>
          <a:lstStyle/>
          <a:p>
            <a:pPr algn="ctr"/>
            <a:r>
              <a:rPr lang="en-US" dirty="0"/>
              <a:t>Immediate</a:t>
            </a:r>
          </a:p>
        </p:txBody>
      </p:sp>
      <p:sp>
        <p:nvSpPr>
          <p:cNvPr id="17" name="TextBox 16"/>
          <p:cNvSpPr txBox="1"/>
          <p:nvPr/>
        </p:nvSpPr>
        <p:spPr>
          <a:xfrm>
            <a:off x="2771774" y="3958589"/>
            <a:ext cx="1108710" cy="369332"/>
          </a:xfrm>
          <a:prstGeom prst="rect">
            <a:avLst/>
          </a:prstGeom>
          <a:noFill/>
          <a:ln w="38100">
            <a:solidFill>
              <a:srgbClr val="00B050"/>
            </a:solidFill>
          </a:ln>
        </p:spPr>
        <p:txBody>
          <a:bodyPr wrap="square" rtlCol="0">
            <a:spAutoFit/>
          </a:bodyPr>
          <a:lstStyle/>
          <a:p>
            <a:pPr algn="ctr"/>
            <a:r>
              <a:rPr lang="en-US" dirty="0"/>
              <a:t>Minimal</a:t>
            </a:r>
          </a:p>
        </p:txBody>
      </p:sp>
      <p:sp>
        <p:nvSpPr>
          <p:cNvPr id="18" name="TextBox 17"/>
          <p:cNvSpPr txBox="1"/>
          <p:nvPr/>
        </p:nvSpPr>
        <p:spPr>
          <a:xfrm>
            <a:off x="4994909" y="2690812"/>
            <a:ext cx="1108710" cy="369332"/>
          </a:xfrm>
          <a:prstGeom prst="rect">
            <a:avLst/>
          </a:prstGeom>
          <a:noFill/>
          <a:ln w="38100">
            <a:solidFill>
              <a:srgbClr val="FFFF00"/>
            </a:solidFill>
          </a:ln>
        </p:spPr>
        <p:txBody>
          <a:bodyPr wrap="square" rtlCol="0">
            <a:spAutoFit/>
          </a:bodyPr>
          <a:lstStyle/>
          <a:p>
            <a:pPr algn="ctr"/>
            <a:r>
              <a:rPr lang="en-US" dirty="0"/>
              <a:t>Delayed</a:t>
            </a:r>
          </a:p>
        </p:txBody>
      </p:sp>
      <p:pic>
        <p:nvPicPr>
          <p:cNvPr id="19" name="Picture 6" descr="MedGlobal Logo">
            <a:extLst>
              <a:ext uri="{FF2B5EF4-FFF2-40B4-BE49-F238E27FC236}">
                <a16:creationId xmlns:a16="http://schemas.microsoft.com/office/drawing/2014/main" id="{DFCE27D3-8414-4683-8241-4CB56D83A5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4682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4"/>
            <a:ext cx="11430000" cy="5032375"/>
          </a:xfrm>
        </p:spPr>
        <p:txBody>
          <a:bodyPr>
            <a:normAutofit/>
          </a:bodyPr>
          <a:lstStyle/>
          <a:p>
            <a:r>
              <a:rPr lang="en-US" dirty="0"/>
              <a:t>Mass casualty incidents often follow a two-wave phenomenon, with a first wave of casualties arriving in the first hour.  </a:t>
            </a:r>
          </a:p>
          <a:p>
            <a:pPr lvl="1"/>
            <a:r>
              <a:rPr lang="en-US" dirty="0"/>
              <a:t>These are often a lower acuity wave </a:t>
            </a:r>
          </a:p>
          <a:p>
            <a:pPr lvl="1"/>
            <a:r>
              <a:rPr lang="en-US" dirty="0"/>
              <a:t>(</a:t>
            </a:r>
            <a:r>
              <a:rPr lang="en-US" dirty="0" err="1"/>
              <a:t>ie</a:t>
            </a:r>
            <a:r>
              <a:rPr lang="en-US" dirty="0"/>
              <a:t>: they are able to walk away from the incident and present for evaluation sooner).  </a:t>
            </a:r>
          </a:p>
          <a:p>
            <a:pPr lvl="1"/>
            <a:r>
              <a:rPr lang="en-US" dirty="0"/>
              <a:t>They need to be triaged and cleared in preparation for the second, higher acuity wave.</a:t>
            </a:r>
          </a:p>
          <a:p>
            <a:r>
              <a:rPr lang="en-US" dirty="0"/>
              <a:t>Anticipate that 10-20% of victims will be pediatric</a:t>
            </a:r>
          </a:p>
          <a:p>
            <a:endParaRPr lang="en-US" dirty="0"/>
          </a:p>
          <a:p>
            <a:r>
              <a:rPr lang="en-US" dirty="0"/>
              <a:t>A general formula in mass casualty preparedness*</a:t>
            </a:r>
          </a:p>
          <a:p>
            <a:endParaRPr lang="en-US" dirty="0"/>
          </a:p>
          <a:p>
            <a:endParaRPr lang="en-US" dirty="0"/>
          </a:p>
          <a:p>
            <a:endParaRPr lang="en-US" dirty="0"/>
          </a:p>
          <a:p>
            <a:endParaRPr lang="en-US" dirty="0"/>
          </a:p>
          <a:p>
            <a:endParaRPr lang="en-US" dirty="0"/>
          </a:p>
        </p:txBody>
      </p:sp>
      <p:sp>
        <p:nvSpPr>
          <p:cNvPr id="4" name="TextBox 3"/>
          <p:cNvSpPr txBox="1"/>
          <p:nvPr/>
        </p:nvSpPr>
        <p:spPr>
          <a:xfrm>
            <a:off x="2652996" y="5862638"/>
            <a:ext cx="7016664" cy="369332"/>
          </a:xfrm>
          <a:prstGeom prst="rect">
            <a:avLst/>
          </a:prstGeom>
          <a:noFill/>
          <a:ln w="38100">
            <a:solidFill>
              <a:schemeClr val="tx1"/>
            </a:solidFill>
          </a:ln>
        </p:spPr>
        <p:txBody>
          <a:bodyPr wrap="none" rtlCol="0">
            <a:spAutoFit/>
          </a:bodyPr>
          <a:lstStyle/>
          <a:p>
            <a:r>
              <a:rPr lang="en-US" dirty="0"/>
              <a:t>~Total Expected Casualties = 2 X [# casualties in 1</a:t>
            </a:r>
            <a:r>
              <a:rPr lang="en-US" baseline="30000" dirty="0"/>
              <a:t>st</a:t>
            </a:r>
            <a:r>
              <a:rPr lang="en-US" dirty="0"/>
              <a:t> hour after first arrival]</a:t>
            </a:r>
          </a:p>
        </p:txBody>
      </p:sp>
      <p:pic>
        <p:nvPicPr>
          <p:cNvPr id="5" name="Picture 6" descr="MedGlobal Logo">
            <a:extLst>
              <a:ext uri="{FF2B5EF4-FFF2-40B4-BE49-F238E27FC236}">
                <a16:creationId xmlns:a16="http://schemas.microsoft.com/office/drawing/2014/main" id="{8054D7B1-5B92-485C-B707-C976816D80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3874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432" y="365125"/>
            <a:ext cx="11763568" cy="1325563"/>
          </a:xfrm>
        </p:spPr>
        <p:txBody>
          <a:bodyPr/>
          <a:lstStyle/>
          <a:p>
            <a:r>
              <a:rPr lang="en-US" b="1" dirty="0">
                <a:latin typeface="+mn-lt"/>
              </a:rPr>
              <a:t>Hospital Systems Approach- </a:t>
            </a:r>
            <a:br>
              <a:rPr lang="en-US" b="1" dirty="0">
                <a:latin typeface="+mn-lt"/>
              </a:rPr>
            </a:br>
            <a:r>
              <a:rPr lang="en-US" b="1" dirty="0">
                <a:latin typeface="+mn-lt"/>
              </a:rPr>
              <a:t>						Two-Wave Phenomenon</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4526" t="22454" r="7488" b="18056"/>
          <a:stretch/>
        </p:blipFill>
        <p:spPr>
          <a:xfrm>
            <a:off x="428432" y="2366010"/>
            <a:ext cx="11335135" cy="3211830"/>
          </a:xfrm>
          <a:prstGeom prst="rect">
            <a:avLst/>
          </a:prstGeom>
        </p:spPr>
      </p:pic>
      <p:pic>
        <p:nvPicPr>
          <p:cNvPr id="4" name="Picture 6" descr="MedGlobal Logo">
            <a:extLst>
              <a:ext uri="{FF2B5EF4-FFF2-40B4-BE49-F238E27FC236}">
                <a16:creationId xmlns:a16="http://schemas.microsoft.com/office/drawing/2014/main" id="{5308C4B8-BBBE-4EC3-99A3-1868CB372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6988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normAutofit/>
          </a:bodyPr>
          <a:lstStyle/>
          <a:p>
            <a:r>
              <a:rPr lang="en-US" b="1" dirty="0">
                <a:latin typeface="+mn-lt"/>
              </a:rPr>
              <a:t>Hospital Systems Preparedness </a:t>
            </a:r>
            <a:br>
              <a:rPr lang="en-US" b="1" dirty="0">
                <a:latin typeface="+mn-lt"/>
              </a:rPr>
            </a:br>
            <a:r>
              <a:rPr lang="en-US" b="1" dirty="0">
                <a:latin typeface="+mn-lt"/>
              </a:rPr>
              <a:t>					Anticipated Hospital Course</a:t>
            </a:r>
          </a:p>
        </p:txBody>
      </p:sp>
      <p:pic>
        <p:nvPicPr>
          <p:cNvPr id="5128" name="Picture 8" descr="https://documents.lucid.app/documents/ce156177-e275-4fd4-ba37-e2813add4928/pages/0_0?a=10644&amp;x=-13&amp;y=2958&amp;w=1606&amp;h=400&amp;store=1&amp;accept=image%2F*&amp;auth=LCA%209f91491e75bf34f3fad5b054e97c724e3545c70f-ts%3D164893948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06700" y="2858255"/>
            <a:ext cx="9178600" cy="22860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edGlobal Logo">
            <a:extLst>
              <a:ext uri="{FF2B5EF4-FFF2-40B4-BE49-F238E27FC236}">
                <a16:creationId xmlns:a16="http://schemas.microsoft.com/office/drawing/2014/main" id="{7A9818CE-78B4-4E87-8BD1-9E7344C0F1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5964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5"/>
            <a:ext cx="11430000" cy="4351338"/>
          </a:xfrm>
        </p:spPr>
        <p:txBody>
          <a:bodyPr/>
          <a:lstStyle/>
          <a:p>
            <a:r>
              <a:rPr lang="en-US" dirty="0"/>
              <a:t>Understanding of the anticipated clinical hospital course, with emphasis on safe but early discharges to intermediate locations (</a:t>
            </a:r>
            <a:r>
              <a:rPr lang="en-US" dirty="0" err="1"/>
              <a:t>eg</a:t>
            </a:r>
            <a:r>
              <a:rPr lang="en-US" dirty="0"/>
              <a:t>: other hospital wings, surrounding community centers)</a:t>
            </a:r>
          </a:p>
          <a:p>
            <a:endParaRPr lang="en-US" dirty="0"/>
          </a:p>
          <a:p>
            <a:r>
              <a:rPr lang="en-US" dirty="0"/>
              <a:t>Have a process for de-activating teams and restocking resources.</a:t>
            </a:r>
          </a:p>
          <a:p>
            <a:endParaRPr lang="en-US" dirty="0"/>
          </a:p>
          <a:p>
            <a:r>
              <a:rPr lang="en-US" dirty="0"/>
              <a:t>Experience has repeatedly shown benefit of a </a:t>
            </a:r>
            <a:r>
              <a:rPr lang="en-US" b="1" u="sng" dirty="0"/>
              <a:t>“whole community” </a:t>
            </a:r>
            <a:r>
              <a:rPr lang="en-US" dirty="0"/>
              <a:t>response system over a government-centric response.</a:t>
            </a:r>
          </a:p>
          <a:p>
            <a:endParaRPr lang="en-US" dirty="0"/>
          </a:p>
        </p:txBody>
      </p:sp>
      <p:pic>
        <p:nvPicPr>
          <p:cNvPr id="4" name="Picture 6" descr="MedGlobal Logo">
            <a:extLst>
              <a:ext uri="{FF2B5EF4-FFF2-40B4-BE49-F238E27FC236}">
                <a16:creationId xmlns:a16="http://schemas.microsoft.com/office/drawing/2014/main" id="{05B962DE-1216-42DA-8BF7-99EE353777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4318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4"/>
            <a:ext cx="11430000" cy="5032375"/>
          </a:xfrm>
        </p:spPr>
        <p:txBody>
          <a:bodyPr>
            <a:normAutofit/>
          </a:bodyPr>
          <a:lstStyle/>
          <a:p>
            <a:r>
              <a:rPr lang="en-US" dirty="0"/>
              <a:t>Understand that many survivors will come who do not need hospitalization.  An out-door or large observation area may be sufficient.</a:t>
            </a:r>
          </a:p>
          <a:p>
            <a:endParaRPr lang="en-US" dirty="0"/>
          </a:p>
          <a:p>
            <a:r>
              <a:rPr lang="en-US" dirty="0"/>
              <a:t>Other survivors may show up out of fear or with psychological trauma, be prepared to direct them to an appropriate location for psychological first aide.</a:t>
            </a:r>
          </a:p>
          <a:p>
            <a:endParaRPr lang="en-US" dirty="0"/>
          </a:p>
          <a:p>
            <a:endParaRPr lang="en-US" dirty="0"/>
          </a:p>
        </p:txBody>
      </p:sp>
      <p:pic>
        <p:nvPicPr>
          <p:cNvPr id="4" name="Picture 6" descr="MedGlobal Logo">
            <a:extLst>
              <a:ext uri="{FF2B5EF4-FFF2-40B4-BE49-F238E27FC236}">
                <a16:creationId xmlns:a16="http://schemas.microsoft.com/office/drawing/2014/main" id="{333E49EE-095E-4F92-B14D-BD8BE35B76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8211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851" y="365125"/>
            <a:ext cx="11368199" cy="1325563"/>
          </a:xfrm>
        </p:spPr>
        <p:txBody>
          <a:bodyPr/>
          <a:lstStyle/>
          <a:p>
            <a:r>
              <a:rPr lang="en-US" b="1" dirty="0">
                <a:latin typeface="+mn-lt"/>
              </a:rPr>
              <a:t>Hospital Systems Preparedness-</a:t>
            </a:r>
            <a:br>
              <a:rPr lang="en-US" b="1" dirty="0">
                <a:latin typeface="+mn-lt"/>
              </a:rPr>
            </a:br>
            <a:r>
              <a:rPr lang="en-US" b="1" dirty="0">
                <a:latin typeface="+mn-lt"/>
              </a:rPr>
              <a:t>						Exposure Zones</a:t>
            </a:r>
          </a:p>
        </p:txBody>
      </p:sp>
      <p:pic>
        <p:nvPicPr>
          <p:cNvPr id="4" name="Content Placeholder 3"/>
          <p:cNvPicPr>
            <a:picLocks noGrp="1" noChangeAspect="1"/>
          </p:cNvPicPr>
          <p:nvPr>
            <p:ph idx="1"/>
          </p:nvPr>
        </p:nvPicPr>
        <p:blipFill>
          <a:blip r:embed="rId3"/>
          <a:stretch>
            <a:fillRect/>
          </a:stretch>
        </p:blipFill>
        <p:spPr>
          <a:xfrm>
            <a:off x="9609173" y="2679405"/>
            <a:ext cx="2051105" cy="2051105"/>
          </a:xfrm>
          <a:prstGeom prst="rect">
            <a:avLst/>
          </a:prstGeom>
        </p:spPr>
      </p:pic>
      <p:pic>
        <p:nvPicPr>
          <p:cNvPr id="6" name="Picture 5"/>
          <p:cNvPicPr>
            <a:picLocks noChangeAspect="1"/>
          </p:cNvPicPr>
          <p:nvPr/>
        </p:nvPicPr>
        <p:blipFill>
          <a:blip r:embed="rId4"/>
          <a:stretch>
            <a:fillRect/>
          </a:stretch>
        </p:blipFill>
        <p:spPr>
          <a:xfrm>
            <a:off x="7376070" y="3058459"/>
            <a:ext cx="1308359" cy="1308359"/>
          </a:xfrm>
          <a:prstGeom prst="rect">
            <a:avLst/>
          </a:prstGeom>
        </p:spPr>
      </p:pic>
      <p:pic>
        <p:nvPicPr>
          <p:cNvPr id="18438" name="Picture 6" descr="Ambulance Icon - Download Ambulance Icon 70549 | Noun Proj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0877" y="3299350"/>
            <a:ext cx="1167234" cy="116723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First Responder Icon - Download First Responder Icon 3462693 | Noun Proj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9056" y="3240120"/>
            <a:ext cx="1196236" cy="119623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51652" y="2369584"/>
            <a:ext cx="2835962" cy="2257351"/>
            <a:chOff x="231157" y="2380216"/>
            <a:chExt cx="2835962" cy="2257351"/>
          </a:xfrm>
        </p:grpSpPr>
        <p:pic>
          <p:nvPicPr>
            <p:cNvPr id="18434" name="Picture 2" descr="War Icon - Download War Icon 1744931 | Noun Project"/>
            <p:cNvPicPr>
              <a:picLocks noChangeAspect="1" noChangeArrowheads="1"/>
            </p:cNvPicPr>
            <p:nvPr/>
          </p:nvPicPr>
          <p:blipFill rotWithShape="1">
            <a:blip r:embed="rId7">
              <a:extLst>
                <a:ext uri="{28A0092B-C50C-407E-A947-70E740481C1C}">
                  <a14:useLocalDpi xmlns:a14="http://schemas.microsoft.com/office/drawing/2010/main" val="0"/>
                </a:ext>
              </a:extLst>
            </a:blip>
            <a:srcRect r="64632"/>
            <a:stretch/>
          </p:blipFill>
          <p:spPr bwMode="auto">
            <a:xfrm>
              <a:off x="231157" y="3130908"/>
              <a:ext cx="517335" cy="150665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War Icon - Download War Icon 2102155 | Noun Proje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244" y="2870791"/>
              <a:ext cx="1462712" cy="15066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9"/>
            <a:srcRect l="64347"/>
            <a:stretch/>
          </p:blipFill>
          <p:spPr>
            <a:xfrm>
              <a:off x="2546412" y="3128367"/>
              <a:ext cx="520707" cy="1509200"/>
            </a:xfrm>
            <a:prstGeom prst="rect">
              <a:avLst/>
            </a:prstGeom>
          </p:spPr>
        </p:pic>
        <p:pic>
          <p:nvPicPr>
            <p:cNvPr id="18442" name="Picture 10" descr="CHEMICAL ICON - Mastermel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855" y="2380216"/>
              <a:ext cx="919134" cy="91913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61851" y="4466584"/>
            <a:ext cx="2806995" cy="369332"/>
          </a:xfrm>
          <a:prstGeom prst="rect">
            <a:avLst/>
          </a:prstGeom>
          <a:noFill/>
        </p:spPr>
        <p:txBody>
          <a:bodyPr wrap="square" rtlCol="0">
            <a:spAutoFit/>
          </a:bodyPr>
          <a:lstStyle/>
          <a:p>
            <a:r>
              <a:rPr lang="en-US" dirty="0"/>
              <a:t>Hot Zone- Contaminated</a:t>
            </a:r>
          </a:p>
        </p:txBody>
      </p:sp>
      <p:sp>
        <p:nvSpPr>
          <p:cNvPr id="10" name="TextBox 9"/>
          <p:cNvSpPr txBox="1"/>
          <p:nvPr/>
        </p:nvSpPr>
        <p:spPr>
          <a:xfrm>
            <a:off x="4071714" y="4466584"/>
            <a:ext cx="1658680" cy="369332"/>
          </a:xfrm>
          <a:prstGeom prst="rect">
            <a:avLst/>
          </a:prstGeom>
          <a:noFill/>
        </p:spPr>
        <p:txBody>
          <a:bodyPr wrap="square" rtlCol="0">
            <a:spAutoFit/>
          </a:bodyPr>
          <a:lstStyle/>
          <a:p>
            <a:r>
              <a:rPr lang="en-US" dirty="0"/>
              <a:t>Warm Zone</a:t>
            </a:r>
          </a:p>
        </p:txBody>
      </p:sp>
      <p:sp>
        <p:nvSpPr>
          <p:cNvPr id="11" name="TextBox 10"/>
          <p:cNvSpPr txBox="1"/>
          <p:nvPr/>
        </p:nvSpPr>
        <p:spPr>
          <a:xfrm>
            <a:off x="9232898" y="4466584"/>
            <a:ext cx="2803653" cy="369332"/>
          </a:xfrm>
          <a:prstGeom prst="rect">
            <a:avLst/>
          </a:prstGeom>
          <a:noFill/>
        </p:spPr>
        <p:txBody>
          <a:bodyPr wrap="none" rtlCol="0">
            <a:spAutoFit/>
          </a:bodyPr>
          <a:lstStyle/>
          <a:p>
            <a:r>
              <a:rPr lang="en-US" dirty="0"/>
              <a:t>Cold Zone- Decontaminated</a:t>
            </a:r>
          </a:p>
        </p:txBody>
      </p:sp>
      <p:sp>
        <p:nvSpPr>
          <p:cNvPr id="3" name="TextBox 2"/>
          <p:cNvSpPr txBox="1"/>
          <p:nvPr/>
        </p:nvSpPr>
        <p:spPr>
          <a:xfrm>
            <a:off x="6303460" y="4466584"/>
            <a:ext cx="2322046" cy="369332"/>
          </a:xfrm>
          <a:prstGeom prst="rect">
            <a:avLst/>
          </a:prstGeom>
          <a:noFill/>
        </p:spPr>
        <p:txBody>
          <a:bodyPr wrap="none" rtlCol="0">
            <a:spAutoFit/>
          </a:bodyPr>
          <a:lstStyle/>
          <a:p>
            <a:r>
              <a:rPr lang="en-US" dirty="0"/>
              <a:t>Decontamination Zone</a:t>
            </a:r>
          </a:p>
        </p:txBody>
      </p:sp>
      <p:sp>
        <p:nvSpPr>
          <p:cNvPr id="7" name="Right Arrow 6"/>
          <p:cNvSpPr/>
          <p:nvPr/>
        </p:nvSpPr>
        <p:spPr>
          <a:xfrm>
            <a:off x="3268846" y="3838238"/>
            <a:ext cx="571634" cy="2079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425750" y="3838238"/>
            <a:ext cx="571634" cy="20798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8865506" y="3838238"/>
            <a:ext cx="571634" cy="207982"/>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descr="MedGlobal Logo">
            <a:extLst>
              <a:ext uri="{FF2B5EF4-FFF2-40B4-BE49-F238E27FC236}">
                <a16:creationId xmlns:a16="http://schemas.microsoft.com/office/drawing/2014/main" id="{0ECD8B44-7388-4DE8-B718-5A4840AE23C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1587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5"/>
            <a:ext cx="11430000" cy="4351338"/>
          </a:xfrm>
        </p:spPr>
        <p:txBody>
          <a:bodyPr/>
          <a:lstStyle/>
          <a:p>
            <a:r>
              <a:rPr lang="en-US" b="1" dirty="0"/>
              <a:t>Syrian Experience: </a:t>
            </a:r>
            <a:r>
              <a:rPr lang="en-US" dirty="0"/>
              <a:t>“whole community” response system.</a:t>
            </a:r>
          </a:p>
        </p:txBody>
      </p:sp>
      <p:pic>
        <p:nvPicPr>
          <p:cNvPr id="2050" name="Picture 2" descr="education Icon - Download education Icon 643150 | Noun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0182" y="5037892"/>
            <a:ext cx="1188438" cy="118843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p:cNvPicPr>
            <a:picLocks noChangeAspect="1"/>
          </p:cNvPicPr>
          <p:nvPr/>
        </p:nvPicPr>
        <p:blipFill>
          <a:blip r:embed="rId4"/>
          <a:stretch>
            <a:fillRect/>
          </a:stretch>
        </p:blipFill>
        <p:spPr>
          <a:xfrm>
            <a:off x="7840205" y="4909785"/>
            <a:ext cx="1444652" cy="1444652"/>
          </a:xfrm>
          <a:prstGeom prst="rect">
            <a:avLst/>
          </a:prstGeom>
        </p:spPr>
      </p:pic>
      <p:pic>
        <p:nvPicPr>
          <p:cNvPr id="2052" name="Picture 4" descr="Black And White Vector City Map Of London With Well Organized Separated  Layers. Royalty Free Cliparts, Vectors, And Stock Illustration. Image  122638422."/>
          <p:cNvPicPr>
            <a:picLocks noChangeAspect="1" noChangeArrowheads="1"/>
          </p:cNvPicPr>
          <p:nvPr/>
        </p:nvPicPr>
        <p:blipFill rotWithShape="1">
          <a:blip r:embed="rId5">
            <a:extLst>
              <a:ext uri="{28A0092B-C50C-407E-A947-70E740481C1C}">
                <a14:useLocalDpi xmlns:a14="http://schemas.microsoft.com/office/drawing/2010/main" val="0"/>
              </a:ext>
            </a:extLst>
          </a:blip>
          <a:srcRect l="11603" t="34216" r="38670"/>
          <a:stretch/>
        </p:blipFill>
        <p:spPr bwMode="auto">
          <a:xfrm>
            <a:off x="1077972" y="2773367"/>
            <a:ext cx="4362708" cy="39556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8095364" y="2773367"/>
            <a:ext cx="934335" cy="934335"/>
          </a:xfrm>
          <a:prstGeom prst="rect">
            <a:avLst/>
          </a:prstGeom>
        </p:spPr>
      </p:pic>
      <p:pic>
        <p:nvPicPr>
          <p:cNvPr id="8" name="Picture 6" descr="Ambulance Icon - Download Ambulance Icon 70549 | Noun Projec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36630" y="3552140"/>
            <a:ext cx="651801" cy="651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mbulance Icon - Download Ambulance Icon 70549 | Noun Projec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63723" y="5391759"/>
            <a:ext cx="669940" cy="6699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tomic bomb Icon - Download atomic bomb Icon 2011622 | Noun Proje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9827" y="4873005"/>
            <a:ext cx="1905000" cy="1905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a:endCxn id="8" idx="2"/>
          </p:cNvCxnSpPr>
          <p:nvPr/>
        </p:nvCxnSpPr>
        <p:spPr>
          <a:xfrm flipV="1">
            <a:off x="8562530" y="4203941"/>
            <a:ext cx="1" cy="8339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p:cNvCxnSpPr>
          <p:nvPr/>
        </p:nvCxnSpPr>
        <p:spPr>
          <a:xfrm>
            <a:off x="9284857" y="5632111"/>
            <a:ext cx="8788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5-Point Star 11"/>
          <p:cNvSpPr/>
          <p:nvPr/>
        </p:nvSpPr>
        <p:spPr>
          <a:xfrm>
            <a:off x="2711982" y="3568202"/>
            <a:ext cx="328398" cy="27295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3259325" y="4169244"/>
            <a:ext cx="297683" cy="30523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3779536" y="4069080"/>
            <a:ext cx="294872" cy="27748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atomic bomb Icon - Download atomic bomb Icon 2011622 | Noun Projec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11982" y="4169244"/>
            <a:ext cx="703761" cy="7037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MedGlobal Logo">
            <a:extLst>
              <a:ext uri="{FF2B5EF4-FFF2-40B4-BE49-F238E27FC236}">
                <a16:creationId xmlns:a16="http://schemas.microsoft.com/office/drawing/2014/main" id="{A9C09219-716C-4B57-9155-AAD414D6F78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Qr code&#10;&#10;Description automatically generated">
            <a:extLst>
              <a:ext uri="{FF2B5EF4-FFF2-40B4-BE49-F238E27FC236}">
                <a16:creationId xmlns:a16="http://schemas.microsoft.com/office/drawing/2014/main" id="{494131C0-C109-4DDC-8371-6ECC82F9A24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5852"/>
          <a:stretch/>
        </p:blipFill>
        <p:spPr>
          <a:xfrm>
            <a:off x="9918437" y="256359"/>
            <a:ext cx="1900183" cy="2034404"/>
          </a:xfrm>
          <a:prstGeom prst="rect">
            <a:avLst/>
          </a:prstGeom>
        </p:spPr>
      </p:pic>
    </p:spTree>
    <p:extLst>
      <p:ext uri="{BB962C8B-B14F-4D97-AF65-F5344CB8AC3E}">
        <p14:creationId xmlns:p14="http://schemas.microsoft.com/office/powerpoint/2010/main" val="4154507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Pathophysiology: Mechanism</a:t>
            </a:r>
          </a:p>
        </p:txBody>
      </p:sp>
      <p:sp>
        <p:nvSpPr>
          <p:cNvPr id="3" name="Content Placeholder 2"/>
          <p:cNvSpPr>
            <a:spLocks noGrp="1"/>
          </p:cNvSpPr>
          <p:nvPr>
            <p:ph idx="1"/>
          </p:nvPr>
        </p:nvSpPr>
        <p:spPr>
          <a:xfrm>
            <a:off x="419100" y="1812562"/>
            <a:ext cx="6932676" cy="4351338"/>
          </a:xfrm>
        </p:spPr>
        <p:txBody>
          <a:bodyPr/>
          <a:lstStyle/>
          <a:p>
            <a:r>
              <a:rPr lang="en-US" dirty="0"/>
              <a:t>Organophosphates</a:t>
            </a:r>
          </a:p>
          <a:p>
            <a:r>
              <a:rPr lang="en-US" dirty="0"/>
              <a:t>Inhibit cholinesterase enzyme </a:t>
            </a:r>
            <a:r>
              <a:rPr lang="en-US" dirty="0">
                <a:sym typeface="Wingdings" panose="05000000000000000000" pitchFamily="2" charset="2"/>
              </a:rPr>
              <a:t> </a:t>
            </a:r>
          </a:p>
          <a:p>
            <a:pPr lvl="1"/>
            <a:r>
              <a:rPr lang="en-US" dirty="0">
                <a:sym typeface="Wingdings" panose="05000000000000000000" pitchFamily="2" charset="2"/>
              </a:rPr>
              <a:t>Leads to buildup and persistent activity of acetylcholine on target organs</a:t>
            </a:r>
            <a:endParaRPr lang="en-US" dirty="0"/>
          </a:p>
        </p:txBody>
      </p:sp>
      <p:pic>
        <p:nvPicPr>
          <p:cNvPr id="5122" name="Picture 2" descr="Schematic representation of the acetylcholine release course and...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995" y="1812562"/>
            <a:ext cx="4319905" cy="3877751"/>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17234257">
            <a:off x="7854696" y="5181801"/>
            <a:ext cx="786384" cy="393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Summing Junction 5"/>
          <p:cNvSpPr/>
          <p:nvPr/>
        </p:nvSpPr>
        <p:spPr>
          <a:xfrm>
            <a:off x="7867133" y="4389120"/>
            <a:ext cx="685038" cy="636683"/>
          </a:xfrm>
          <a:prstGeom prst="flowChartSummingJunction">
            <a:avLst/>
          </a:prstGeom>
          <a:solidFill>
            <a:srgbClr val="EC444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edGlobal Logo">
            <a:extLst>
              <a:ext uri="{FF2B5EF4-FFF2-40B4-BE49-F238E27FC236}">
                <a16:creationId xmlns:a16="http://schemas.microsoft.com/office/drawing/2014/main" id="{BA817A7E-CA61-4967-85FA-E19C07AA04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1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3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0965180" cy="1325563"/>
          </a:xfrm>
        </p:spPr>
        <p:txBody>
          <a:bodyPr/>
          <a:lstStyle/>
          <a:p>
            <a:r>
              <a:rPr lang="en-US" b="1" dirty="0">
                <a:latin typeface="+mn-lt"/>
              </a:rPr>
              <a:t>Illustrative Case- Syrian Experience</a:t>
            </a:r>
          </a:p>
        </p:txBody>
      </p:sp>
      <p:sp>
        <p:nvSpPr>
          <p:cNvPr id="3" name="Content Placeholder 2"/>
          <p:cNvSpPr>
            <a:spLocks noGrp="1"/>
          </p:cNvSpPr>
          <p:nvPr>
            <p:ph idx="1"/>
          </p:nvPr>
        </p:nvSpPr>
        <p:spPr>
          <a:xfrm>
            <a:off x="388620" y="1825624"/>
            <a:ext cx="11418570" cy="4826635"/>
          </a:xfrm>
        </p:spPr>
        <p:txBody>
          <a:bodyPr>
            <a:normAutofit/>
          </a:bodyPr>
          <a:lstStyle/>
          <a:p>
            <a:pPr marL="0" indent="0" algn="just">
              <a:buNone/>
            </a:pPr>
            <a:r>
              <a:rPr lang="en-US" dirty="0"/>
              <a:t>“I was sleeping in the doctor’s house in one of the basements beside the operation room. At about 2:30am, we got a call from the central ER. The physicians who were on staff that night informed me that it was a chemical attack. I arrived and in the next 10 minutes, it was like a nightmare. One of the medics entered and said gas had fallen in </a:t>
            </a:r>
            <a:r>
              <a:rPr lang="en-US" dirty="0" err="1"/>
              <a:t>Zamalka</a:t>
            </a:r>
            <a:r>
              <a:rPr lang="en-US" dirty="0"/>
              <a:t> and all the people died. Then I realized that it was a huge chemical attack. All of the hospitals from </a:t>
            </a:r>
            <a:r>
              <a:rPr lang="en-US" dirty="0" err="1"/>
              <a:t>Zamalka</a:t>
            </a:r>
            <a:r>
              <a:rPr lang="en-US" dirty="0"/>
              <a:t> to </a:t>
            </a:r>
            <a:r>
              <a:rPr lang="en-US" dirty="0" err="1"/>
              <a:t>Douma</a:t>
            </a:r>
            <a:r>
              <a:rPr lang="en-US" dirty="0"/>
              <a:t> were filled. I asked some people to go to the mosque and use the speakers to request that everyone who had a car go to </a:t>
            </a:r>
            <a:r>
              <a:rPr lang="en-US" dirty="0" err="1"/>
              <a:t>Zamalka</a:t>
            </a:r>
            <a:r>
              <a:rPr lang="en-US" dirty="0"/>
              <a:t> and help. I don’t know if it was a wise decision or not. But there were so many heroes that night. Our local culture says that we would die to save others. </a:t>
            </a:r>
          </a:p>
        </p:txBody>
      </p:sp>
      <p:pic>
        <p:nvPicPr>
          <p:cNvPr id="4" name="Picture 6" descr="MedGlobal Logo">
            <a:extLst>
              <a:ext uri="{FF2B5EF4-FFF2-40B4-BE49-F238E27FC236}">
                <a16:creationId xmlns:a16="http://schemas.microsoft.com/office/drawing/2014/main" id="{A6A8716D-A1C3-4F72-98F1-26B9C965FE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6569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0965180" cy="1325563"/>
          </a:xfrm>
        </p:spPr>
        <p:txBody>
          <a:bodyPr/>
          <a:lstStyle/>
          <a:p>
            <a:r>
              <a:rPr lang="en-US" b="1" dirty="0">
                <a:latin typeface="+mn-lt"/>
              </a:rPr>
              <a:t>Illustrative Case- Syrian Experience</a:t>
            </a:r>
          </a:p>
        </p:txBody>
      </p:sp>
      <p:sp>
        <p:nvSpPr>
          <p:cNvPr id="3" name="Content Placeholder 2"/>
          <p:cNvSpPr>
            <a:spLocks noGrp="1"/>
          </p:cNvSpPr>
          <p:nvPr>
            <p:ph idx="1"/>
          </p:nvPr>
        </p:nvSpPr>
        <p:spPr>
          <a:xfrm>
            <a:off x="388620" y="1825624"/>
            <a:ext cx="11418570" cy="4826635"/>
          </a:xfrm>
        </p:spPr>
        <p:txBody>
          <a:bodyPr>
            <a:normAutofit fontScale="92500" lnSpcReduction="10000"/>
          </a:bodyPr>
          <a:lstStyle/>
          <a:p>
            <a:pPr marL="0" indent="0" algn="just">
              <a:buNone/>
            </a:pPr>
            <a:r>
              <a:rPr lang="en-US" dirty="0"/>
              <a:t>“The numbers became over all capacity. I asked to our staff to do medical work in two schools and mosques, where there are water tanks. If there is no water, you don’t have a hospital. There was just one person who could classify the patients— me. I was the only one who studied it. I had to decide quick response for bad cases and delay medium and moderate cases. After 30 minutes, there were hundreds. We didn’t realize how many, but we knew there were hundreds.</a:t>
            </a:r>
          </a:p>
          <a:p>
            <a:pPr marL="0" indent="0" algn="just">
              <a:buNone/>
            </a:pPr>
            <a:r>
              <a:rPr lang="en-US" dirty="0"/>
              <a:t>“I put two medics on the door of the ER. I said that every patient who is unconscious or shaking, take him down to the ER. All kids or seniors, or anyone shouting loudly, put him in the second ER. All others should go in the third medical point. We could not do anything in the second or third medical points—we could not provide them with any medicine. From the first hour, I gave all staff their mission so that they know what to do. I told them not to ask, just to give atropine to all. </a:t>
            </a:r>
          </a:p>
          <a:p>
            <a:pPr marL="0" indent="0" algn="just">
              <a:buNone/>
            </a:pPr>
            <a:endParaRPr lang="en-US" dirty="0"/>
          </a:p>
          <a:p>
            <a:pPr marL="0" indent="0" algn="just">
              <a:buNone/>
            </a:pPr>
            <a:endParaRPr lang="en-US" dirty="0"/>
          </a:p>
        </p:txBody>
      </p:sp>
      <p:pic>
        <p:nvPicPr>
          <p:cNvPr id="4" name="Picture 6" descr="MedGlobal Logo">
            <a:extLst>
              <a:ext uri="{FF2B5EF4-FFF2-40B4-BE49-F238E27FC236}">
                <a16:creationId xmlns:a16="http://schemas.microsoft.com/office/drawing/2014/main" id="{CA57BA15-32FD-4169-8FE0-2E1B831FA9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5802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0965180" cy="1325563"/>
          </a:xfrm>
        </p:spPr>
        <p:txBody>
          <a:bodyPr/>
          <a:lstStyle/>
          <a:p>
            <a:r>
              <a:rPr lang="en-US" b="1" dirty="0">
                <a:latin typeface="+mn-lt"/>
              </a:rPr>
              <a:t>Illustrative Case- Syrian Experience</a:t>
            </a:r>
          </a:p>
        </p:txBody>
      </p:sp>
      <p:sp>
        <p:nvSpPr>
          <p:cNvPr id="3" name="Content Placeholder 2"/>
          <p:cNvSpPr>
            <a:spLocks noGrp="1"/>
          </p:cNvSpPr>
          <p:nvPr>
            <p:ph idx="1"/>
          </p:nvPr>
        </p:nvSpPr>
        <p:spPr>
          <a:xfrm>
            <a:off x="388620" y="1825624"/>
            <a:ext cx="11418570" cy="4780915"/>
          </a:xfrm>
        </p:spPr>
        <p:txBody>
          <a:bodyPr>
            <a:normAutofit/>
          </a:bodyPr>
          <a:lstStyle/>
          <a:p>
            <a:pPr marL="0" indent="0" algn="just">
              <a:buNone/>
            </a:pPr>
            <a:r>
              <a:rPr lang="en-US" dirty="0"/>
              <a:t>“The first problem was washing the bodies. The second problem was just how many people were there. The power engine became unable to warm water. The other problem was that most patients were female and we were unable to give them any privacy. They were delivered in sleeping suits.</a:t>
            </a:r>
          </a:p>
          <a:p>
            <a:pPr marL="0" indent="0" algn="just">
              <a:buNone/>
            </a:pPr>
            <a:r>
              <a:rPr lang="en-US" dirty="0"/>
              <a:t>“After 90 minutes, one of my medical staff fell down. The symptoms began to appear on medical staff themselves, and we had to change our strategy. I chose to see the patients one by one, and check vital signs to see if there was a misunderstanding. I spent 5 seconds for every patient, and did not do any medical procedures myself—I just made decisions. The staff did a great job here.</a:t>
            </a:r>
          </a:p>
        </p:txBody>
      </p:sp>
      <p:pic>
        <p:nvPicPr>
          <p:cNvPr id="4" name="Picture 6" descr="MedGlobal Logo">
            <a:extLst>
              <a:ext uri="{FF2B5EF4-FFF2-40B4-BE49-F238E27FC236}">
                <a16:creationId xmlns:a16="http://schemas.microsoft.com/office/drawing/2014/main" id="{285A39B9-CA83-49C3-8420-77437BC65F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89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0965180" cy="1325563"/>
          </a:xfrm>
        </p:spPr>
        <p:txBody>
          <a:bodyPr/>
          <a:lstStyle/>
          <a:p>
            <a:r>
              <a:rPr lang="en-US" b="1" dirty="0">
                <a:latin typeface="+mn-lt"/>
              </a:rPr>
              <a:t>Illustrative Case- Syrian Experience</a:t>
            </a:r>
          </a:p>
        </p:txBody>
      </p:sp>
      <p:sp>
        <p:nvSpPr>
          <p:cNvPr id="3" name="Content Placeholder 2"/>
          <p:cNvSpPr>
            <a:spLocks noGrp="1"/>
          </p:cNvSpPr>
          <p:nvPr>
            <p:ph idx="1"/>
          </p:nvPr>
        </p:nvSpPr>
        <p:spPr>
          <a:xfrm>
            <a:off x="388620" y="1825624"/>
            <a:ext cx="11418570" cy="4780915"/>
          </a:xfrm>
        </p:spPr>
        <p:txBody>
          <a:bodyPr>
            <a:normAutofit/>
          </a:bodyPr>
          <a:lstStyle/>
          <a:p>
            <a:pPr marL="0" indent="0" algn="just">
              <a:buNone/>
            </a:pPr>
            <a:r>
              <a:rPr lang="en-US" dirty="0"/>
              <a:t>“At 11 am, the bombs and shelling began. The regime used to use bombs after every chemical attack. We see dead bodies without blood as doctors. But when the media sees blood, they will be confused. I called my friend </a:t>
            </a:r>
            <a:r>
              <a:rPr lang="en-US" dirty="0" err="1"/>
              <a:t>Majed</a:t>
            </a:r>
            <a:r>
              <a:rPr lang="en-US" dirty="0"/>
              <a:t> and he was crying as we prepared the first report for media. The number in </a:t>
            </a:r>
            <a:r>
              <a:rPr lang="en-US" dirty="0" err="1"/>
              <a:t>Douma</a:t>
            </a:r>
            <a:r>
              <a:rPr lang="en-US" dirty="0"/>
              <a:t> was 630 patients and 65 victims. We could realize some symptoms we never saw before.</a:t>
            </a:r>
          </a:p>
        </p:txBody>
      </p:sp>
      <p:pic>
        <p:nvPicPr>
          <p:cNvPr id="4" name="Picture 6" descr="MedGlobal Logo">
            <a:extLst>
              <a:ext uri="{FF2B5EF4-FFF2-40B4-BE49-F238E27FC236}">
                <a16:creationId xmlns:a16="http://schemas.microsoft.com/office/drawing/2014/main" id="{17B07804-2F9A-42A8-BDEC-CFA908122A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7026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0965180" cy="1325563"/>
          </a:xfrm>
        </p:spPr>
        <p:txBody>
          <a:bodyPr/>
          <a:lstStyle/>
          <a:p>
            <a:r>
              <a:rPr lang="en-US" b="1" dirty="0">
                <a:latin typeface="+mn-lt"/>
              </a:rPr>
              <a:t>Illustrative Case- Syrian Experience</a:t>
            </a:r>
          </a:p>
        </p:txBody>
      </p:sp>
      <p:sp>
        <p:nvSpPr>
          <p:cNvPr id="3" name="Content Placeholder 2"/>
          <p:cNvSpPr>
            <a:spLocks noGrp="1"/>
          </p:cNvSpPr>
          <p:nvPr>
            <p:ph idx="1"/>
          </p:nvPr>
        </p:nvSpPr>
        <p:spPr>
          <a:xfrm>
            <a:off x="388620" y="1825624"/>
            <a:ext cx="11418570" cy="4780915"/>
          </a:xfrm>
        </p:spPr>
        <p:txBody>
          <a:bodyPr>
            <a:normAutofit lnSpcReduction="10000"/>
          </a:bodyPr>
          <a:lstStyle/>
          <a:p>
            <a:pPr marL="0" indent="0" algn="just">
              <a:buNone/>
            </a:pPr>
            <a:r>
              <a:rPr lang="en-US" dirty="0"/>
              <a:t>“I will never forget the work of the medical staff and civil defense members—how they pulled the people up and brought them to the medical points. When everything was okay, they checked houses. One told me a story of how when he entered the house, he found a man had arrived to the door and put his hand on handle to get out but couldn’t get out. He was holding his kids.</a:t>
            </a:r>
          </a:p>
          <a:p>
            <a:pPr marL="0" indent="0" algn="just">
              <a:buNone/>
            </a:pPr>
            <a:endParaRPr lang="en-US" dirty="0"/>
          </a:p>
          <a:p>
            <a:pPr marL="0" indent="0" algn="just">
              <a:buNone/>
            </a:pPr>
            <a:r>
              <a:rPr lang="en-US" dirty="0"/>
              <a:t>“Some people kept their birds in cages, and those were dead. Of course the free birds were okay. But humans cannot fly.”</a:t>
            </a:r>
          </a:p>
          <a:p>
            <a:pPr marL="0" indent="0" algn="just">
              <a:buNone/>
            </a:pPr>
            <a:r>
              <a:rPr lang="en-US" dirty="0"/>
              <a:t>						-Dr. Khalil Al </a:t>
            </a:r>
            <a:r>
              <a:rPr lang="en-US" dirty="0" err="1"/>
              <a:t>Asmar</a:t>
            </a:r>
            <a:endParaRPr lang="en-US" dirty="0"/>
          </a:p>
          <a:p>
            <a:pPr marL="0" indent="0" algn="just">
              <a:buNone/>
            </a:pPr>
            <a:r>
              <a:rPr lang="en-US" dirty="0"/>
              <a:t>							</a:t>
            </a:r>
            <a:r>
              <a:rPr lang="en-US" dirty="0" err="1"/>
              <a:t>Douma</a:t>
            </a:r>
            <a:r>
              <a:rPr lang="en-US" dirty="0"/>
              <a:t>, East </a:t>
            </a:r>
            <a:r>
              <a:rPr lang="en-US" dirty="0" err="1"/>
              <a:t>Ghouta</a:t>
            </a:r>
            <a:r>
              <a:rPr lang="en-US" dirty="0"/>
              <a:t>, Syria</a:t>
            </a:r>
          </a:p>
          <a:p>
            <a:pPr marL="0" indent="0" algn="just">
              <a:buNone/>
            </a:pPr>
            <a:r>
              <a:rPr lang="en-US" dirty="0"/>
              <a:t>							July, 2015</a:t>
            </a:r>
          </a:p>
        </p:txBody>
      </p:sp>
      <p:pic>
        <p:nvPicPr>
          <p:cNvPr id="4" name="Picture 6" descr="MedGlobal Logo">
            <a:extLst>
              <a:ext uri="{FF2B5EF4-FFF2-40B4-BE49-F238E27FC236}">
                <a16:creationId xmlns:a16="http://schemas.microsoft.com/office/drawing/2014/main" id="{F9862268-0AB2-4796-89FA-9F80266B6D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1047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a:latin typeface="+mn-lt"/>
              </a:rPr>
              <a:t>Decontamination and Personal Protective Equipment</a:t>
            </a:r>
          </a:p>
        </p:txBody>
      </p:sp>
      <p:sp>
        <p:nvSpPr>
          <p:cNvPr id="5" name="Subtitle 4"/>
          <p:cNvSpPr>
            <a:spLocks noGrp="1"/>
          </p:cNvSpPr>
          <p:nvPr>
            <p:ph type="subTitle" idx="1"/>
          </p:nvPr>
        </p:nvSpPr>
        <p:spPr/>
        <p:txBody>
          <a:bodyPr/>
          <a:lstStyle/>
          <a:p>
            <a:r>
              <a:rPr lang="en-US" dirty="0"/>
              <a:t>covered in a separate presentation.</a:t>
            </a:r>
          </a:p>
        </p:txBody>
      </p:sp>
      <p:grpSp>
        <p:nvGrpSpPr>
          <p:cNvPr id="6" name="Group 5"/>
          <p:cNvGrpSpPr/>
          <p:nvPr/>
        </p:nvGrpSpPr>
        <p:grpSpPr>
          <a:xfrm>
            <a:off x="585528" y="5819260"/>
            <a:ext cx="11190916" cy="961938"/>
            <a:chOff x="585528" y="5819260"/>
            <a:chExt cx="11190916" cy="961938"/>
          </a:xfrm>
        </p:grpSpPr>
        <p:pic>
          <p:nvPicPr>
            <p:cNvPr id="7"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10"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549242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365125"/>
            <a:ext cx="10953750" cy="1325563"/>
          </a:xfrm>
        </p:spPr>
        <p:txBody>
          <a:bodyPr/>
          <a:lstStyle/>
          <a:p>
            <a:r>
              <a:rPr lang="en-US" b="1" dirty="0">
                <a:latin typeface="+mn-lt"/>
              </a:rPr>
              <a:t>Summary</a:t>
            </a:r>
          </a:p>
        </p:txBody>
      </p:sp>
      <p:sp>
        <p:nvSpPr>
          <p:cNvPr id="3" name="Content Placeholder 2"/>
          <p:cNvSpPr>
            <a:spLocks noGrp="1"/>
          </p:cNvSpPr>
          <p:nvPr>
            <p:ph idx="1"/>
          </p:nvPr>
        </p:nvSpPr>
        <p:spPr>
          <a:xfrm>
            <a:off x="400050" y="1825625"/>
            <a:ext cx="10953750" cy="4351338"/>
          </a:xfrm>
        </p:spPr>
        <p:txBody>
          <a:bodyPr>
            <a:normAutofit/>
          </a:bodyPr>
          <a:lstStyle/>
          <a:p>
            <a:pPr marL="0" indent="0" algn="just">
              <a:buNone/>
            </a:pPr>
            <a:r>
              <a:rPr lang="en-US" dirty="0"/>
              <a:t>Chemical weapons attacks are a renewed threat in modern warfare.  Here, basic principles of organophosphorus based nerve agent physiology, exposure types, and medical treatment was reviewed.  Illustrative cases were presented to give familiarity with key aspects of the medical management and the impact of no-notice mass casualty incidents as they relate to health system stress and the enduring threat of chemical exposures to healthcare workers outside of the contamination zone.  Proactive health system preparedness measures may help to limit excess mortality caused by acute system stresses.</a:t>
            </a:r>
          </a:p>
          <a:p>
            <a:endParaRPr lang="en-US" dirty="0"/>
          </a:p>
        </p:txBody>
      </p:sp>
      <p:grpSp>
        <p:nvGrpSpPr>
          <p:cNvPr id="4" name="Group 3"/>
          <p:cNvGrpSpPr/>
          <p:nvPr/>
        </p:nvGrpSpPr>
        <p:grpSpPr>
          <a:xfrm>
            <a:off x="585528" y="5819260"/>
            <a:ext cx="11190916" cy="961938"/>
            <a:chOff x="585528" y="5819260"/>
            <a:chExt cx="11190916" cy="961938"/>
          </a:xfrm>
        </p:grpSpPr>
        <p:pic>
          <p:nvPicPr>
            <p:cNvPr id="5"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8"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31043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65125"/>
            <a:ext cx="11420856" cy="1325563"/>
          </a:xfrm>
        </p:spPr>
        <p:txBody>
          <a:bodyPr/>
          <a:lstStyle/>
          <a:p>
            <a:r>
              <a:rPr lang="en-US" b="1" dirty="0">
                <a:latin typeface="+mn-lt"/>
              </a:rPr>
              <a:t>References</a:t>
            </a:r>
          </a:p>
        </p:txBody>
      </p:sp>
      <p:sp>
        <p:nvSpPr>
          <p:cNvPr id="3" name="Content Placeholder 2"/>
          <p:cNvSpPr>
            <a:spLocks noGrp="1"/>
          </p:cNvSpPr>
          <p:nvPr>
            <p:ph idx="1"/>
          </p:nvPr>
        </p:nvSpPr>
        <p:spPr>
          <a:xfrm>
            <a:off x="384048" y="1690688"/>
            <a:ext cx="11420856" cy="5032375"/>
          </a:xfrm>
        </p:spPr>
        <p:txBody>
          <a:bodyPr>
            <a:normAutofit/>
          </a:bodyPr>
          <a:lstStyle/>
          <a:p>
            <a:pPr marL="0" indent="0">
              <a:buNone/>
            </a:pPr>
            <a:r>
              <a:rPr lang="en-US" sz="1800" dirty="0" err="1"/>
              <a:t>Churpek</a:t>
            </a:r>
            <a:r>
              <a:rPr lang="en-US" sz="1800" dirty="0"/>
              <a:t> MM, Gupta S, Spicer AB, Parker WF, et al.  Hospital-level variation in death for critically ill patients with COVID-19.  Am J </a:t>
            </a:r>
            <a:r>
              <a:rPr lang="en-US" sz="1800" dirty="0" err="1"/>
              <a:t>Respir</a:t>
            </a:r>
            <a:r>
              <a:rPr lang="en-US" sz="1800" dirty="0"/>
              <a:t> </a:t>
            </a:r>
            <a:r>
              <a:rPr lang="en-US" sz="1800" dirty="0" err="1"/>
              <a:t>Crit</a:t>
            </a:r>
            <a:r>
              <a:rPr lang="en-US" sz="1800" dirty="0"/>
              <a:t> Care Med 2021; 204:403-411. [PMID: 33891529]</a:t>
            </a:r>
          </a:p>
          <a:p>
            <a:pPr marL="0" indent="0">
              <a:buNone/>
            </a:pPr>
            <a:r>
              <a:rPr lang="en-US" sz="1800" dirty="0"/>
              <a:t>Florida Department of Health- Hospital medical surge planning for mass casualty incidents. Available at: https://www.urmc.rochester.edu/medialibraries/urmcmedia/flrtc/documents/wny-hospital-medical-surge-planning-for-mass-casualty-incidents.pdf [Accessed: 4/1/2022]</a:t>
            </a:r>
          </a:p>
          <a:p>
            <a:pPr marL="0" indent="0">
              <a:buNone/>
            </a:pPr>
            <a:r>
              <a:rPr lang="en-US" sz="1800" dirty="0"/>
              <a:t>Galloway G, Wertheim M, Broadway D. Acute glaucoma with abdominal pain. J R </a:t>
            </a:r>
            <a:r>
              <a:rPr lang="en-US" sz="1800" dirty="0" err="1"/>
              <a:t>Soc</a:t>
            </a:r>
            <a:r>
              <a:rPr lang="en-US" sz="1800" dirty="0"/>
              <a:t> Med 2002; 95:555-6. [PMID: 12411624]</a:t>
            </a:r>
          </a:p>
          <a:p>
            <a:pPr marL="0" indent="0">
              <a:buNone/>
            </a:pPr>
            <a:r>
              <a:rPr lang="en-US" sz="1800" dirty="0" err="1"/>
              <a:t>Koplovitz</a:t>
            </a:r>
            <a:r>
              <a:rPr lang="en-US" sz="1800" dirty="0"/>
              <a:t> I, Schulz S.  Perspectives on the use of scopolamine as an adjunct treatment to enhance survival following organophosphorus nerve agent poisoning.  Mil Med 2010; 175:878-82. [PMID: 21121499]</a:t>
            </a:r>
          </a:p>
          <a:p>
            <a:pPr marL="0" indent="0">
              <a:buNone/>
            </a:pPr>
            <a:r>
              <a:rPr lang="en-US" sz="1800" dirty="0"/>
              <a:t>Nerve Agents. In: Hurst G, Stich J, Byrne T, </a:t>
            </a:r>
            <a:r>
              <a:rPr lang="en-US" sz="1800" dirty="0" err="1"/>
              <a:t>Lenhart</a:t>
            </a:r>
            <a:r>
              <a:rPr lang="en-US" sz="1800" dirty="0"/>
              <a:t> MK et al. (eds.) Medical management of chemical casualties. 5th Ed. Ft. Sam Houston, TX: Borden Institute.</a:t>
            </a:r>
          </a:p>
          <a:p>
            <a:pPr marL="0" indent="0">
              <a:buNone/>
            </a:pPr>
            <a:r>
              <a:rPr lang="en-US" sz="1800" dirty="0"/>
              <a:t>Nerve Agents. In: </a:t>
            </a:r>
            <a:r>
              <a:rPr lang="en-US" sz="1800" dirty="0" err="1"/>
              <a:t>Sidell</a:t>
            </a:r>
            <a:r>
              <a:rPr lang="en-US" sz="1800" dirty="0"/>
              <a:t> FR, </a:t>
            </a:r>
            <a:r>
              <a:rPr lang="en-US" sz="1800" dirty="0" err="1"/>
              <a:t>Takafuji</a:t>
            </a:r>
            <a:r>
              <a:rPr lang="en-US" sz="1800" dirty="0"/>
              <a:t> ET, Franz DR (eds.) Medical aspects of chemical and biological warfare. Washington DC: Office of the Surgeon General.</a:t>
            </a:r>
          </a:p>
          <a:p>
            <a:pPr marL="0" indent="0">
              <a:buNone/>
            </a:pPr>
            <a:r>
              <a:rPr lang="en-US" sz="1800" dirty="0" err="1"/>
              <a:t>Okudera</a:t>
            </a:r>
            <a:r>
              <a:rPr lang="en-US" sz="1800" dirty="0"/>
              <a:t> H. Clinical features on nerve gas terrorism in Matsumoto.  J </a:t>
            </a:r>
            <a:r>
              <a:rPr lang="en-US" sz="1800" dirty="0" err="1"/>
              <a:t>Clin</a:t>
            </a:r>
            <a:r>
              <a:rPr lang="en-US" sz="1800" dirty="0"/>
              <a:t> </a:t>
            </a:r>
            <a:r>
              <a:rPr lang="en-US" sz="1800" dirty="0" err="1"/>
              <a:t>Neurosci</a:t>
            </a:r>
            <a:r>
              <a:rPr lang="en-US" sz="1800" dirty="0"/>
              <a:t> 2002; 9:17-21. [PMID: 11749011]</a:t>
            </a:r>
          </a:p>
          <a:p>
            <a:endParaRPr lang="en-US" dirty="0"/>
          </a:p>
        </p:txBody>
      </p:sp>
      <p:pic>
        <p:nvPicPr>
          <p:cNvPr id="4" name="Picture 6" descr="MedGlobal Logo">
            <a:extLst>
              <a:ext uri="{FF2B5EF4-FFF2-40B4-BE49-F238E27FC236}">
                <a16:creationId xmlns:a16="http://schemas.microsoft.com/office/drawing/2014/main" id="{AA7D660C-C733-4279-BD14-F616D44C6D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470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65125"/>
            <a:ext cx="11420856" cy="1325563"/>
          </a:xfrm>
        </p:spPr>
        <p:txBody>
          <a:bodyPr/>
          <a:lstStyle/>
          <a:p>
            <a:r>
              <a:rPr lang="en-US" b="1" dirty="0">
                <a:latin typeface="+mn-lt"/>
              </a:rPr>
              <a:t>References</a:t>
            </a:r>
          </a:p>
        </p:txBody>
      </p:sp>
      <p:sp>
        <p:nvSpPr>
          <p:cNvPr id="3" name="Content Placeholder 2"/>
          <p:cNvSpPr>
            <a:spLocks noGrp="1"/>
          </p:cNvSpPr>
          <p:nvPr>
            <p:ph idx="1"/>
          </p:nvPr>
        </p:nvSpPr>
        <p:spPr>
          <a:xfrm>
            <a:off x="384048" y="1690688"/>
            <a:ext cx="11420856" cy="5032375"/>
          </a:xfrm>
        </p:spPr>
        <p:txBody>
          <a:bodyPr>
            <a:normAutofit/>
          </a:bodyPr>
          <a:lstStyle/>
          <a:p>
            <a:pPr marL="514350" indent="-514350">
              <a:lnSpc>
                <a:spcPct val="110000"/>
              </a:lnSpc>
              <a:spcBef>
                <a:spcPts val="0"/>
              </a:spcBef>
              <a:buFont typeface="+mj-lt"/>
              <a:buAutoNum type="arabicPeriod"/>
            </a:pPr>
            <a:endParaRPr lang="en-US" dirty="0"/>
          </a:p>
          <a:p>
            <a:endParaRPr lang="en-US" dirty="0"/>
          </a:p>
        </p:txBody>
      </p:sp>
      <p:sp>
        <p:nvSpPr>
          <p:cNvPr id="4" name="Rectangle 3"/>
          <p:cNvSpPr/>
          <p:nvPr/>
        </p:nvSpPr>
        <p:spPr>
          <a:xfrm>
            <a:off x="384048" y="1383387"/>
            <a:ext cx="11420856" cy="4247317"/>
          </a:xfrm>
          <a:prstGeom prst="rect">
            <a:avLst/>
          </a:prstGeom>
        </p:spPr>
        <p:txBody>
          <a:bodyPr wrap="square">
            <a:spAutoFit/>
          </a:bodyPr>
          <a:lstStyle/>
          <a:p>
            <a:pPr marR="0" lvl="0" algn="just">
              <a:spcBef>
                <a:spcPts val="0"/>
              </a:spcBef>
              <a:spcAft>
                <a:spcPts val="0"/>
              </a:spcAft>
              <a:tabLst>
                <a:tab pos="457200" algn="l"/>
              </a:tabLst>
            </a:pPr>
            <a:r>
              <a:rPr lang="en-US" dirty="0" err="1">
                <a:latin typeface="Calibri" panose="020F0502020204030204" pitchFamily="34" charset="0"/>
                <a:ea typeface="Calibri" panose="020F0502020204030204" pitchFamily="34" charset="0"/>
                <a:cs typeface="Times New Roman" panose="02020603050405020304" pitchFamily="18" charset="0"/>
              </a:rPr>
              <a:t>Rosman</a:t>
            </a:r>
            <a:r>
              <a:rPr lang="en-US" dirty="0">
                <a:latin typeface="Calibri" panose="020F0502020204030204" pitchFamily="34" charset="0"/>
                <a:ea typeface="Calibri" panose="020F0502020204030204" pitchFamily="34" charset="0"/>
                <a:cs typeface="Times New Roman" panose="02020603050405020304" pitchFamily="18" charset="0"/>
              </a:rPr>
              <a:t> Y, </a:t>
            </a:r>
            <a:r>
              <a:rPr lang="en-US" dirty="0" err="1">
                <a:latin typeface="Calibri" panose="020F0502020204030204" pitchFamily="34" charset="0"/>
                <a:ea typeface="Calibri" panose="020F0502020204030204" pitchFamily="34" charset="0"/>
                <a:cs typeface="Times New Roman" panose="02020603050405020304" pitchFamily="18" charset="0"/>
              </a:rPr>
              <a:t>Makarovsky</a:t>
            </a:r>
            <a:r>
              <a:rPr lang="en-US" dirty="0">
                <a:latin typeface="Calibri" panose="020F0502020204030204" pitchFamily="34" charset="0"/>
                <a:ea typeface="Calibri" panose="020F0502020204030204" pitchFamily="34" charset="0"/>
                <a:cs typeface="Times New Roman" panose="02020603050405020304" pitchFamily="18" charset="0"/>
              </a:rPr>
              <a:t> I, </a:t>
            </a:r>
            <a:r>
              <a:rPr lang="en-US" dirty="0" err="1">
                <a:latin typeface="Calibri" panose="020F0502020204030204" pitchFamily="34" charset="0"/>
                <a:ea typeface="Calibri" panose="020F0502020204030204" pitchFamily="34" charset="0"/>
                <a:cs typeface="Times New Roman" panose="02020603050405020304" pitchFamily="18" charset="0"/>
              </a:rPr>
              <a:t>Bentur</a:t>
            </a:r>
            <a:r>
              <a:rPr lang="en-US" dirty="0">
                <a:latin typeface="Calibri" panose="020F0502020204030204" pitchFamily="34" charset="0"/>
                <a:ea typeface="Calibri" panose="020F0502020204030204" pitchFamily="34" charset="0"/>
                <a:cs typeface="Times New Roman" panose="02020603050405020304" pitchFamily="18" charset="0"/>
              </a:rPr>
              <a:t> Y, </a:t>
            </a:r>
            <a:r>
              <a:rPr lang="en-US" dirty="0" err="1">
                <a:latin typeface="Calibri" panose="020F0502020204030204" pitchFamily="34" charset="0"/>
                <a:ea typeface="Calibri" panose="020F0502020204030204" pitchFamily="34" charset="0"/>
                <a:cs typeface="Times New Roman" panose="02020603050405020304" pitchFamily="18" charset="0"/>
              </a:rPr>
              <a:t>Shrot</a:t>
            </a:r>
            <a:r>
              <a:rPr lang="en-US" dirty="0">
                <a:latin typeface="Calibri" panose="020F0502020204030204" pitchFamily="34" charset="0"/>
                <a:ea typeface="Calibri" panose="020F0502020204030204" pitchFamily="34" charset="0"/>
                <a:cs typeface="Times New Roman" panose="02020603050405020304" pitchFamily="18" charset="0"/>
              </a:rPr>
              <a:t> S, et al. Carbamate poisoning: treatment recommendations in the setting of a mass casualties event.  Am J </a:t>
            </a:r>
            <a:r>
              <a:rPr lang="en-US" dirty="0" err="1">
                <a:latin typeface="Calibri" panose="020F0502020204030204" pitchFamily="34" charset="0"/>
                <a:ea typeface="Calibri" panose="020F0502020204030204" pitchFamily="34" charset="0"/>
                <a:cs typeface="Times New Roman" panose="02020603050405020304" pitchFamily="18" charset="0"/>
              </a:rPr>
              <a:t>Emerg</a:t>
            </a:r>
            <a:r>
              <a:rPr lang="en-US" dirty="0">
                <a:latin typeface="Calibri" panose="020F0502020204030204" pitchFamily="34" charset="0"/>
                <a:ea typeface="Calibri" panose="020F0502020204030204" pitchFamily="34" charset="0"/>
                <a:cs typeface="Times New Roman" panose="02020603050405020304" pitchFamily="18" charset="0"/>
              </a:rPr>
              <a:t> Med 2009; 27:1117-24. [PMID: 19931761]</a:t>
            </a:r>
          </a:p>
          <a:p>
            <a:pPr marR="0" lvl="0" algn="just">
              <a:spcBef>
                <a:spcPts val="0"/>
              </a:spcBef>
              <a:spcAft>
                <a:spcPts val="0"/>
              </a:spcAft>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Rotenberg JS, </a:t>
            </a:r>
            <a:r>
              <a:rPr lang="en-US" dirty="0" err="1">
                <a:latin typeface="Calibri" panose="020F0502020204030204" pitchFamily="34" charset="0"/>
                <a:ea typeface="Calibri" panose="020F0502020204030204" pitchFamily="34" charset="0"/>
                <a:cs typeface="Times New Roman" panose="02020603050405020304" pitchFamily="18" charset="0"/>
              </a:rPr>
              <a:t>Newmark</a:t>
            </a:r>
            <a:r>
              <a:rPr lang="en-US" dirty="0">
                <a:latin typeface="Calibri" panose="020F0502020204030204" pitchFamily="34" charset="0"/>
                <a:ea typeface="Calibri" panose="020F0502020204030204" pitchFamily="34" charset="0"/>
                <a:cs typeface="Times New Roman" panose="02020603050405020304" pitchFamily="18" charset="0"/>
              </a:rPr>
              <a:t> J.  Nerve agent attacks on children: diagnosis and management.  Pediatrics 2003; 112:648-58. [PMID: 12949297]</a:t>
            </a:r>
          </a:p>
          <a:p>
            <a:pPr marR="0" lvl="0" algn="just">
              <a:spcBef>
                <a:spcPts val="0"/>
              </a:spcBef>
              <a:spcAft>
                <a:spcPts val="0"/>
              </a:spcAft>
              <a:tabLst>
                <a:tab pos="457200" algn="l"/>
              </a:tabLst>
            </a:pPr>
            <a:r>
              <a:rPr lang="en-US" dirty="0" err="1">
                <a:latin typeface="Calibri" panose="020F0502020204030204" pitchFamily="34" charset="0"/>
                <a:ea typeface="Calibri" panose="020F0502020204030204" pitchFamily="34" charset="0"/>
                <a:cs typeface="Times New Roman" panose="02020603050405020304" pitchFamily="18" charset="0"/>
              </a:rPr>
              <a:t>Sidell</a:t>
            </a:r>
            <a:r>
              <a:rPr lang="en-US" dirty="0">
                <a:latin typeface="Calibri" panose="020F0502020204030204" pitchFamily="34" charset="0"/>
                <a:ea typeface="Calibri" panose="020F0502020204030204" pitchFamily="34" charset="0"/>
                <a:cs typeface="Times New Roman" panose="02020603050405020304" pitchFamily="18" charset="0"/>
              </a:rPr>
              <a:t> FR.  </a:t>
            </a:r>
            <a:r>
              <a:rPr lang="en-US" dirty="0" err="1">
                <a:latin typeface="Calibri" panose="020F0502020204030204" pitchFamily="34" charset="0"/>
                <a:ea typeface="Calibri" panose="020F0502020204030204" pitchFamily="34" charset="0"/>
                <a:cs typeface="Times New Roman" panose="02020603050405020304" pitchFamily="18" charset="0"/>
              </a:rPr>
              <a:t>Soman</a:t>
            </a:r>
            <a:r>
              <a:rPr lang="en-US" dirty="0">
                <a:latin typeface="Calibri" panose="020F0502020204030204" pitchFamily="34" charset="0"/>
                <a:ea typeface="Calibri" panose="020F0502020204030204" pitchFamily="34" charset="0"/>
                <a:cs typeface="Times New Roman" panose="02020603050405020304" pitchFamily="18" charset="0"/>
              </a:rPr>
              <a:t> and sarin: clinical manifestations and treatment of accidental poisoning by organophosphates.  </a:t>
            </a:r>
            <a:r>
              <a:rPr lang="en-US" dirty="0" err="1">
                <a:latin typeface="Calibri" panose="020F0502020204030204" pitchFamily="34" charset="0"/>
                <a:ea typeface="Calibri" panose="020F0502020204030204" pitchFamily="34" charset="0"/>
                <a:cs typeface="Times New Roman" panose="02020603050405020304" pitchFamily="18" charset="0"/>
              </a:rPr>
              <a:t>Clin</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Toxicol</a:t>
            </a:r>
            <a:r>
              <a:rPr lang="en-US" dirty="0">
                <a:latin typeface="Calibri" panose="020F0502020204030204" pitchFamily="34" charset="0"/>
                <a:ea typeface="Calibri" panose="020F0502020204030204" pitchFamily="34" charset="0"/>
                <a:cs typeface="Times New Roman" panose="02020603050405020304" pitchFamily="18" charset="0"/>
              </a:rPr>
              <a:t> 1974; 7:1-17. [PMID: 4838227]</a:t>
            </a:r>
          </a:p>
          <a:p>
            <a:pPr marR="0" lvl="0" algn="just">
              <a:spcBef>
                <a:spcPts val="0"/>
              </a:spcBef>
              <a:spcAft>
                <a:spcPts val="0"/>
              </a:spcAft>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Syrian American Medical Society, 2016.  A new normal- ongoing chemical weapons attacks in Syria.  Available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https://www.sams-usa.net/wp-content/uploads/2016/09/A-New-Normal_Ongoing-Chemical-Weapons-Attacks-in-Syria.compressed.pdf</a:t>
            </a:r>
            <a:r>
              <a:rPr lang="en-US" dirty="0">
                <a:latin typeface="Calibri" panose="020F0502020204030204" pitchFamily="34" charset="0"/>
                <a:ea typeface="Calibri" panose="020F0502020204030204" pitchFamily="34" charset="0"/>
                <a:cs typeface="Times New Roman" panose="02020603050405020304" pitchFamily="18" charset="0"/>
              </a:rPr>
              <a:t> [Accessed: 4/1/2022]</a:t>
            </a:r>
          </a:p>
          <a:p>
            <a:pPr marR="0" lvl="0" algn="just">
              <a:spcBef>
                <a:spcPts val="0"/>
              </a:spcBef>
              <a:spcAft>
                <a:spcPts val="0"/>
              </a:spcAft>
              <a:tabLst>
                <a:tab pos="457200" algn="l"/>
              </a:tabLst>
            </a:pPr>
            <a:r>
              <a:rPr lang="en-US" dirty="0" err="1">
                <a:latin typeface="Calibri" panose="020F0502020204030204" pitchFamily="34" charset="0"/>
                <a:ea typeface="Calibri" panose="020F0502020204030204" pitchFamily="34" charset="0"/>
                <a:cs typeface="Times New Roman" panose="02020603050405020304" pitchFamily="18" charset="0"/>
              </a:rPr>
              <a:t>Tsao</a:t>
            </a:r>
            <a:r>
              <a:rPr lang="en-US" dirty="0">
                <a:latin typeface="Calibri" panose="020F0502020204030204" pitchFamily="34" charset="0"/>
                <a:ea typeface="Calibri" panose="020F0502020204030204" pitchFamily="34" charset="0"/>
                <a:cs typeface="Times New Roman" panose="02020603050405020304" pitchFamily="18" charset="0"/>
              </a:rPr>
              <a:t> TC, </a:t>
            </a:r>
            <a:r>
              <a:rPr lang="en-US" dirty="0" err="1">
                <a:latin typeface="Calibri" panose="020F0502020204030204" pitchFamily="34" charset="0"/>
                <a:ea typeface="Calibri" panose="020F0502020204030204" pitchFamily="34" charset="0"/>
                <a:cs typeface="Times New Roman" panose="02020603050405020304" pitchFamily="18" charset="0"/>
              </a:rPr>
              <a:t>Juang</a:t>
            </a:r>
            <a:r>
              <a:rPr lang="en-US" dirty="0">
                <a:latin typeface="Calibri" panose="020F0502020204030204" pitchFamily="34" charset="0"/>
                <a:ea typeface="Calibri" panose="020F0502020204030204" pitchFamily="34" charset="0"/>
                <a:cs typeface="Times New Roman" panose="02020603050405020304" pitchFamily="18" charset="0"/>
              </a:rPr>
              <a:t> YC, Lan RS, Shieh WB, et al. Respiratory failure of acute organophosphate and carbamate poisoning.  Chest 1990; 98:631-6. [PMID: 2394141]</a:t>
            </a:r>
          </a:p>
          <a:p>
            <a:pPr marR="0" lvl="0" algn="just">
              <a:spcBef>
                <a:spcPts val="0"/>
              </a:spcBef>
              <a:spcAft>
                <a:spcPts val="0"/>
              </a:spcAft>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Wang CY, Wu CL, </a:t>
            </a:r>
            <a:r>
              <a:rPr lang="en-US" dirty="0" err="1">
                <a:latin typeface="Calibri" panose="020F0502020204030204" pitchFamily="34" charset="0"/>
                <a:ea typeface="Calibri" panose="020F0502020204030204" pitchFamily="34" charset="0"/>
                <a:cs typeface="Times New Roman" panose="02020603050405020304" pitchFamily="18" charset="0"/>
              </a:rPr>
              <a:t>Tsan</a:t>
            </a:r>
            <a:r>
              <a:rPr lang="en-US" dirty="0">
                <a:latin typeface="Calibri" panose="020F0502020204030204" pitchFamily="34" charset="0"/>
                <a:ea typeface="Calibri" panose="020F0502020204030204" pitchFamily="34" charset="0"/>
                <a:cs typeface="Times New Roman" panose="02020603050405020304" pitchFamily="18" charset="0"/>
              </a:rPr>
              <a:t> YT, Hsu JY, et al. Early onset pneumonia in patients with cholinesterase inhibitor poisoning.  </a:t>
            </a:r>
            <a:r>
              <a:rPr lang="en-US" dirty="0" err="1">
                <a:latin typeface="Calibri" panose="020F0502020204030204" pitchFamily="34" charset="0"/>
                <a:ea typeface="Calibri" panose="020F0502020204030204" pitchFamily="34" charset="0"/>
                <a:cs typeface="Times New Roman" panose="02020603050405020304" pitchFamily="18" charset="0"/>
              </a:rPr>
              <a:t>Respirology</a:t>
            </a:r>
            <a:r>
              <a:rPr lang="en-US" dirty="0">
                <a:latin typeface="Calibri" panose="020F0502020204030204" pitchFamily="34" charset="0"/>
                <a:ea typeface="Calibri" panose="020F0502020204030204" pitchFamily="34" charset="0"/>
                <a:cs typeface="Times New Roman" panose="02020603050405020304" pitchFamily="18" charset="0"/>
              </a:rPr>
              <a:t> 2010; 15:961-8. [PMID:20663095]</a:t>
            </a:r>
          </a:p>
          <a:p>
            <a:pPr marR="0" lvl="0" algn="just">
              <a:spcBef>
                <a:spcPts val="0"/>
              </a:spcBef>
              <a:spcAft>
                <a:spcPts val="0"/>
              </a:spcAft>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Yanagisawa N, Morita H, Nakajima T. Sarin experiences in Japan: acute toxicity and long-term effects.  J </a:t>
            </a:r>
            <a:r>
              <a:rPr lang="en-US" dirty="0" err="1">
                <a:latin typeface="Calibri" panose="020F0502020204030204" pitchFamily="34" charset="0"/>
                <a:ea typeface="Calibri" panose="020F0502020204030204" pitchFamily="34" charset="0"/>
                <a:cs typeface="Times New Roman" panose="02020603050405020304" pitchFamily="18" charset="0"/>
              </a:rPr>
              <a:t>Neurol</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Sci</a:t>
            </a:r>
            <a:r>
              <a:rPr lang="en-US" dirty="0">
                <a:latin typeface="Calibri" panose="020F0502020204030204" pitchFamily="34" charset="0"/>
                <a:ea typeface="Calibri" panose="020F0502020204030204" pitchFamily="34" charset="0"/>
                <a:cs typeface="Times New Roman" panose="02020603050405020304" pitchFamily="18" charset="0"/>
              </a:rPr>
              <a:t> 2006; 249:76-85. [PMID: 16962140]</a:t>
            </a:r>
          </a:p>
        </p:txBody>
      </p:sp>
      <p:pic>
        <p:nvPicPr>
          <p:cNvPr id="5" name="Picture 6" descr="MedGlobal Logo">
            <a:extLst>
              <a:ext uri="{FF2B5EF4-FFF2-40B4-BE49-F238E27FC236}">
                <a16:creationId xmlns:a16="http://schemas.microsoft.com/office/drawing/2014/main" id="{747CF97B-6B92-4C2F-86FD-CEA59BDC2E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1722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83C41F-753F-4B8E-BB1C-DA1C6DAE37B3}"/>
              </a:ext>
            </a:extLst>
          </p:cNvPr>
          <p:cNvSpPr>
            <a:spLocks noGrp="1"/>
          </p:cNvSpPr>
          <p:nvPr>
            <p:ph type="ctrTitle"/>
          </p:nvPr>
        </p:nvSpPr>
        <p:spPr/>
        <p:txBody>
          <a:bodyPr/>
          <a:lstStyle/>
          <a:p>
            <a:r>
              <a:rPr lang="az-Cyrl-AZ" i="1" dirty="0">
                <a:solidFill>
                  <a:srgbClr val="0070C0"/>
                </a:solidFill>
                <a:latin typeface="+mn-lt"/>
              </a:rPr>
              <a:t>Слава Україні!</a:t>
            </a:r>
            <a:endParaRPr lang="en-US" i="1" dirty="0">
              <a:solidFill>
                <a:srgbClr val="0070C0"/>
              </a:solidFill>
              <a:latin typeface="+mn-lt"/>
            </a:endParaRPr>
          </a:p>
        </p:txBody>
      </p:sp>
      <p:sp>
        <p:nvSpPr>
          <p:cNvPr id="5" name="Subtitle 4">
            <a:extLst>
              <a:ext uri="{FF2B5EF4-FFF2-40B4-BE49-F238E27FC236}">
                <a16:creationId xmlns:a16="http://schemas.microsoft.com/office/drawing/2014/main" id="{7BBDA157-2E3F-44C0-9B69-0BCAAE4387E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9089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365125"/>
            <a:ext cx="10933176" cy="1325563"/>
          </a:xfrm>
        </p:spPr>
        <p:txBody>
          <a:bodyPr/>
          <a:lstStyle/>
          <a:p>
            <a:r>
              <a:rPr lang="en-US" b="1" dirty="0">
                <a:latin typeface="+mn-lt"/>
              </a:rPr>
              <a:t>Pathophysiology: Aging</a:t>
            </a:r>
          </a:p>
        </p:txBody>
      </p:sp>
      <p:sp>
        <p:nvSpPr>
          <p:cNvPr id="3" name="Content Placeholder 2"/>
          <p:cNvSpPr>
            <a:spLocks noGrp="1"/>
          </p:cNvSpPr>
          <p:nvPr>
            <p:ph idx="1"/>
          </p:nvPr>
        </p:nvSpPr>
        <p:spPr>
          <a:xfrm>
            <a:off x="420624" y="1825625"/>
            <a:ext cx="11338560" cy="4351338"/>
          </a:xfrm>
        </p:spPr>
        <p:txBody>
          <a:bodyPr>
            <a:normAutofit fontScale="92500"/>
          </a:bodyPr>
          <a:lstStyle/>
          <a:p>
            <a:r>
              <a:rPr lang="en-US" dirty="0"/>
              <a:t>Aging is the time required for an agent-enzyme complex to become irreversible</a:t>
            </a:r>
          </a:p>
          <a:p>
            <a:pPr marL="0" indent="0">
              <a:buNone/>
            </a:pPr>
            <a:endParaRPr lang="en-US" dirty="0"/>
          </a:p>
          <a:p>
            <a:r>
              <a:rPr lang="en-US" dirty="0"/>
              <a:t>Before aging has completed, the agent can be reversed/enzyme reactivated</a:t>
            </a:r>
          </a:p>
          <a:p>
            <a:endParaRPr lang="en-US" dirty="0"/>
          </a:p>
          <a:p>
            <a:r>
              <a:rPr lang="en-US" dirty="0"/>
              <a:t>Reversal can be achieved with </a:t>
            </a:r>
            <a:r>
              <a:rPr lang="en-US" u="sng" dirty="0"/>
              <a:t>Oximes</a:t>
            </a:r>
            <a:r>
              <a:rPr lang="en-US" dirty="0"/>
              <a:t>, such as </a:t>
            </a:r>
            <a:r>
              <a:rPr lang="en-US" dirty="0" err="1"/>
              <a:t>Pralid</a:t>
            </a:r>
            <a:r>
              <a:rPr lang="en-US" u="sng" dirty="0" err="1"/>
              <a:t>oxime</a:t>
            </a:r>
            <a:r>
              <a:rPr lang="en-US" dirty="0"/>
              <a:t>, if administered before aging of the agent-enzyme complex has completed.</a:t>
            </a:r>
          </a:p>
          <a:p>
            <a:endParaRPr lang="en-US" dirty="0"/>
          </a:p>
          <a:p>
            <a:r>
              <a:rPr lang="en-US" dirty="0"/>
              <a:t>Some nerve agents have long, delayed aging times such as VX (48 hours).</a:t>
            </a:r>
          </a:p>
          <a:p>
            <a:r>
              <a:rPr lang="en-US" dirty="0"/>
              <a:t>Other nerve agents have nearly immediate aging times such as </a:t>
            </a:r>
            <a:r>
              <a:rPr lang="en-US" dirty="0" err="1"/>
              <a:t>Soman</a:t>
            </a:r>
            <a:r>
              <a:rPr lang="en-US" dirty="0"/>
              <a:t> (2 min).</a:t>
            </a:r>
          </a:p>
        </p:txBody>
      </p:sp>
      <p:pic>
        <p:nvPicPr>
          <p:cNvPr id="4" name="Picture 6" descr="MedGlobal Logo">
            <a:extLst>
              <a:ext uri="{FF2B5EF4-FFF2-40B4-BE49-F238E27FC236}">
                <a16:creationId xmlns:a16="http://schemas.microsoft.com/office/drawing/2014/main" id="{FB4974FC-7C6C-4FE2-A0ED-591A0883C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8706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6F790-0EDD-4222-9BEA-4A86D6D9F467}"/>
              </a:ext>
            </a:extLst>
          </p:cNvPr>
          <p:cNvSpPr>
            <a:spLocks noGrp="1"/>
          </p:cNvSpPr>
          <p:nvPr>
            <p:ph type="title"/>
          </p:nvPr>
        </p:nvSpPr>
        <p:spPr/>
        <p:txBody>
          <a:bodyPr/>
          <a:lstStyle/>
          <a:p>
            <a:r>
              <a:rPr lang="en-US" dirty="0">
                <a:latin typeface="+mn-lt"/>
              </a:rPr>
              <a:t>QR Codes</a:t>
            </a:r>
          </a:p>
        </p:txBody>
      </p:sp>
      <p:pic>
        <p:nvPicPr>
          <p:cNvPr id="4" name="Content Placeholder 3" descr="Qr code&#10;&#10;Description automatically generated">
            <a:extLst>
              <a:ext uri="{FF2B5EF4-FFF2-40B4-BE49-F238E27FC236}">
                <a16:creationId xmlns:a16="http://schemas.microsoft.com/office/drawing/2014/main" id="{6433CF1D-4F77-454E-A8B0-1C65C7154AC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852"/>
          <a:stretch/>
        </p:blipFill>
        <p:spPr>
          <a:xfrm>
            <a:off x="838200" y="1942584"/>
            <a:ext cx="4063716" cy="4351338"/>
          </a:xfrm>
          <a:prstGeom prst="rect">
            <a:avLst/>
          </a:prstGeom>
        </p:spPr>
      </p:pic>
      <p:pic>
        <p:nvPicPr>
          <p:cNvPr id="5" name="Picture 4" descr="Qr code&#10;&#10;Description automatically generated">
            <a:extLst>
              <a:ext uri="{FF2B5EF4-FFF2-40B4-BE49-F238E27FC236}">
                <a16:creationId xmlns:a16="http://schemas.microsoft.com/office/drawing/2014/main" id="{5CDD473C-01D7-4AC4-B2C4-367A5245E9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508"/>
          <a:stretch/>
        </p:blipFill>
        <p:spPr>
          <a:xfrm>
            <a:off x="7644809" y="2154834"/>
            <a:ext cx="2902689" cy="3046593"/>
          </a:xfrm>
          <a:prstGeom prst="rect">
            <a:avLst/>
          </a:prstGeom>
        </p:spPr>
      </p:pic>
      <p:sp>
        <p:nvSpPr>
          <p:cNvPr id="6" name="TextBox 5">
            <a:extLst>
              <a:ext uri="{FF2B5EF4-FFF2-40B4-BE49-F238E27FC236}">
                <a16:creationId xmlns:a16="http://schemas.microsoft.com/office/drawing/2014/main" id="{0CC25E82-D0DD-4B77-A160-7D20DA913FCE}"/>
              </a:ext>
            </a:extLst>
          </p:cNvPr>
          <p:cNvSpPr txBox="1"/>
          <p:nvPr/>
        </p:nvSpPr>
        <p:spPr>
          <a:xfrm>
            <a:off x="999460" y="6154888"/>
            <a:ext cx="3902456" cy="369332"/>
          </a:xfrm>
          <a:prstGeom prst="rect">
            <a:avLst/>
          </a:prstGeom>
          <a:noFill/>
        </p:spPr>
        <p:txBody>
          <a:bodyPr wrap="square" rtlCol="0">
            <a:spAutoFit/>
          </a:bodyPr>
          <a:lstStyle/>
          <a:p>
            <a:pPr algn="ctr"/>
            <a:r>
              <a:rPr lang="en-US" dirty="0"/>
              <a:t>PDF of Full Presentation</a:t>
            </a:r>
          </a:p>
        </p:txBody>
      </p:sp>
      <p:sp>
        <p:nvSpPr>
          <p:cNvPr id="7" name="TextBox 6">
            <a:extLst>
              <a:ext uri="{FF2B5EF4-FFF2-40B4-BE49-F238E27FC236}">
                <a16:creationId xmlns:a16="http://schemas.microsoft.com/office/drawing/2014/main" id="{1F84C80F-590F-41F1-AE23-9AC5F859EA1C}"/>
              </a:ext>
            </a:extLst>
          </p:cNvPr>
          <p:cNvSpPr txBox="1"/>
          <p:nvPr/>
        </p:nvSpPr>
        <p:spPr>
          <a:xfrm>
            <a:off x="7451344" y="5201427"/>
            <a:ext cx="3902456" cy="369332"/>
          </a:xfrm>
          <a:prstGeom prst="rect">
            <a:avLst/>
          </a:prstGeom>
          <a:noFill/>
        </p:spPr>
        <p:txBody>
          <a:bodyPr wrap="square" rtlCol="0">
            <a:spAutoFit/>
          </a:bodyPr>
          <a:lstStyle/>
          <a:p>
            <a:pPr algn="ctr"/>
            <a:r>
              <a:rPr lang="en-US" dirty="0"/>
              <a:t>PDF of Treatment Slides Only</a:t>
            </a:r>
          </a:p>
        </p:txBody>
      </p:sp>
    </p:spTree>
    <p:extLst>
      <p:ext uri="{BB962C8B-B14F-4D97-AF65-F5344CB8AC3E}">
        <p14:creationId xmlns:p14="http://schemas.microsoft.com/office/powerpoint/2010/main" val="13062898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65125"/>
            <a:ext cx="11420856" cy="1325563"/>
          </a:xfrm>
        </p:spPr>
        <p:txBody>
          <a:bodyPr>
            <a:normAutofit fontScale="90000"/>
          </a:bodyPr>
          <a:lstStyle/>
          <a:p>
            <a:pPr algn="ctr"/>
            <a:r>
              <a:rPr lang="en-US" dirty="0">
                <a:latin typeface="+mn-lt"/>
              </a:rPr>
              <a:t>Feedback Please! </a:t>
            </a:r>
            <a:br>
              <a:rPr lang="en-US" dirty="0">
                <a:latin typeface="+mn-lt"/>
              </a:rPr>
            </a:br>
            <a:r>
              <a:rPr lang="en-US" dirty="0">
                <a:latin typeface="+mn-lt"/>
              </a:rPr>
              <a:t>A quick, free, and helpful way to support the creator.</a:t>
            </a:r>
          </a:p>
        </p:txBody>
      </p:sp>
      <p:pic>
        <p:nvPicPr>
          <p:cNvPr id="5"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8"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Qr code&#10;&#10;Description automatically generated">
            <a:extLst>
              <a:ext uri="{FF2B5EF4-FFF2-40B4-BE49-F238E27FC236}">
                <a16:creationId xmlns:a16="http://schemas.microsoft.com/office/drawing/2014/main" id="{B6890CD4-DEEF-4836-A022-C4E0B835D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4813" y="2467498"/>
            <a:ext cx="2139325" cy="2721935"/>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0A9D6C60-B058-A419-6283-128DCF548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5116" y="4939907"/>
            <a:ext cx="1224236" cy="866136"/>
          </a:xfrm>
          <a:prstGeom prst="rect">
            <a:avLst/>
          </a:prstGeom>
        </p:spPr>
      </p:pic>
      <p:pic>
        <p:nvPicPr>
          <p:cNvPr id="4" name="Picture 3" descr="Logo, icon&#10;&#10;Description automatically generated">
            <a:extLst>
              <a:ext uri="{FF2B5EF4-FFF2-40B4-BE49-F238E27FC236}">
                <a16:creationId xmlns:a16="http://schemas.microsoft.com/office/drawing/2014/main" id="{EF965160-0B8C-2E34-B82D-B7D8C89810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9352" y="4930212"/>
            <a:ext cx="889048" cy="889048"/>
          </a:xfrm>
          <a:prstGeom prst="rect">
            <a:avLst/>
          </a:prstGeom>
        </p:spPr>
      </p:pic>
    </p:spTree>
    <p:extLst>
      <p:ext uri="{BB962C8B-B14F-4D97-AF65-F5344CB8AC3E}">
        <p14:creationId xmlns:p14="http://schemas.microsoft.com/office/powerpoint/2010/main" val="1823575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Exposure Types</a:t>
            </a:r>
          </a:p>
        </p:txBody>
      </p:sp>
      <p:sp>
        <p:nvSpPr>
          <p:cNvPr id="3" name="Content Placeholder 2"/>
          <p:cNvSpPr>
            <a:spLocks noGrp="1"/>
          </p:cNvSpPr>
          <p:nvPr>
            <p:ph idx="1"/>
          </p:nvPr>
        </p:nvSpPr>
        <p:spPr>
          <a:xfrm>
            <a:off x="419100" y="1812562"/>
            <a:ext cx="9448800" cy="4351338"/>
          </a:xfrm>
        </p:spPr>
        <p:txBody>
          <a:bodyPr>
            <a:normAutofit/>
          </a:bodyPr>
          <a:lstStyle/>
          <a:p>
            <a:pPr marL="514350" indent="-514350">
              <a:buFont typeface="+mj-lt"/>
              <a:buAutoNum type="arabicPeriod"/>
            </a:pPr>
            <a:r>
              <a:rPr lang="en-US" dirty="0"/>
              <a:t>Vapor Exposures</a:t>
            </a:r>
          </a:p>
          <a:p>
            <a:pPr marL="514350" indent="-514350">
              <a:buFont typeface="+mj-lt"/>
              <a:buAutoNum type="arabicPeriod"/>
            </a:pPr>
            <a:r>
              <a:rPr lang="en-US" dirty="0"/>
              <a:t>Droplet/Liquid</a:t>
            </a:r>
          </a:p>
          <a:p>
            <a:pPr marL="514350" indent="-514350">
              <a:buFont typeface="+mj-lt"/>
              <a:buAutoNum type="arabicPeriod"/>
            </a:pPr>
            <a:r>
              <a:rPr lang="en-US" dirty="0"/>
              <a:t>Powder</a:t>
            </a:r>
          </a:p>
          <a:p>
            <a:pPr marL="0" indent="0">
              <a:buNone/>
            </a:pPr>
            <a:endParaRPr lang="en-US" dirty="0"/>
          </a:p>
          <a:p>
            <a:pPr marL="0" indent="0">
              <a:buNone/>
            </a:pPr>
            <a:r>
              <a:rPr lang="en-US" dirty="0"/>
              <a:t>In general, nerve agents are:</a:t>
            </a:r>
          </a:p>
          <a:p>
            <a:pPr lvl="1"/>
            <a:r>
              <a:rPr lang="en-US" dirty="0"/>
              <a:t>Designed to attack via inhalation of vapors</a:t>
            </a:r>
          </a:p>
          <a:p>
            <a:pPr lvl="1"/>
            <a:r>
              <a:rPr lang="en-US" dirty="0"/>
              <a:t>As evaporative as water (not like gasoline as is frequently assumed</a:t>
            </a:r>
          </a:p>
          <a:p>
            <a:pPr lvl="1"/>
            <a:r>
              <a:rPr lang="en-US" dirty="0"/>
              <a:t>Slightly less able to penetrate skin.</a:t>
            </a:r>
          </a:p>
          <a:p>
            <a:pPr lvl="1"/>
            <a:endParaRPr lang="en-US" dirty="0"/>
          </a:p>
          <a:p>
            <a:pPr marL="0" indent="0">
              <a:buNone/>
            </a:pPr>
            <a:endParaRPr lang="en-US" dirty="0"/>
          </a:p>
          <a:p>
            <a:endParaRPr lang="en-US" dirty="0"/>
          </a:p>
          <a:p>
            <a:endParaRPr lang="en-US" dirty="0"/>
          </a:p>
          <a:p>
            <a:pPr marL="0" indent="0">
              <a:buNone/>
            </a:pPr>
            <a:endParaRPr lang="en-US" dirty="0"/>
          </a:p>
        </p:txBody>
      </p:sp>
      <p:grpSp>
        <p:nvGrpSpPr>
          <p:cNvPr id="14" name="Group 13">
            <a:extLst>
              <a:ext uri="{FF2B5EF4-FFF2-40B4-BE49-F238E27FC236}">
                <a16:creationId xmlns:a16="http://schemas.microsoft.com/office/drawing/2014/main" id="{74B68627-129A-4E6D-A2D8-C3863C4469C9}"/>
              </a:ext>
            </a:extLst>
          </p:cNvPr>
          <p:cNvGrpSpPr/>
          <p:nvPr/>
        </p:nvGrpSpPr>
        <p:grpSpPr>
          <a:xfrm>
            <a:off x="7241408" y="1675394"/>
            <a:ext cx="4294099" cy="2823640"/>
            <a:chOff x="6718052" y="1247676"/>
            <a:chExt cx="4817456" cy="3251358"/>
          </a:xfrm>
        </p:grpSpPr>
        <p:sp>
          <p:nvSpPr>
            <p:cNvPr id="4" name="Right Triangle 3"/>
            <p:cNvSpPr/>
            <p:nvPr/>
          </p:nvSpPr>
          <p:spPr>
            <a:xfrm rot="5400000" flipH="1">
              <a:off x="8013272" y="978325"/>
              <a:ext cx="2354140" cy="36586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6000367" y="2210833"/>
              <a:ext cx="2286151" cy="359838"/>
            </a:xfrm>
            <a:prstGeom prst="rect">
              <a:avLst/>
            </a:prstGeom>
            <a:noFill/>
          </p:spPr>
          <p:txBody>
            <a:bodyPr wrap="square" rtlCol="0">
              <a:spAutoFit/>
            </a:bodyPr>
            <a:lstStyle/>
            <a:p>
              <a:r>
                <a:rPr lang="en-US" dirty="0"/>
                <a:t>Volatility</a:t>
              </a:r>
            </a:p>
          </p:txBody>
        </p:sp>
        <p:sp>
          <p:nvSpPr>
            <p:cNvPr id="7" name="TextBox 6"/>
            <p:cNvSpPr txBox="1"/>
            <p:nvPr/>
          </p:nvSpPr>
          <p:spPr>
            <a:xfrm>
              <a:off x="7360992" y="4129702"/>
              <a:ext cx="3118339" cy="369332"/>
            </a:xfrm>
            <a:prstGeom prst="rect">
              <a:avLst/>
            </a:prstGeom>
            <a:noFill/>
          </p:spPr>
          <p:txBody>
            <a:bodyPr wrap="square" rtlCol="0">
              <a:spAutoFit/>
            </a:bodyPr>
            <a:lstStyle/>
            <a:p>
              <a:r>
                <a:rPr lang="en-US" dirty="0"/>
                <a:t>Environmental Persistence</a:t>
              </a:r>
            </a:p>
          </p:txBody>
        </p:sp>
        <p:sp>
          <p:nvSpPr>
            <p:cNvPr id="8" name="Right Arrow 7"/>
            <p:cNvSpPr/>
            <p:nvPr/>
          </p:nvSpPr>
          <p:spPr>
            <a:xfrm>
              <a:off x="10261770" y="4216419"/>
              <a:ext cx="1273738" cy="133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0800000">
              <a:off x="6718052" y="1611156"/>
              <a:ext cx="308832" cy="1481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808677" y="3615413"/>
              <a:ext cx="436338" cy="369332"/>
            </a:xfrm>
            <a:prstGeom prst="rect">
              <a:avLst/>
            </a:prstGeom>
            <a:noFill/>
          </p:spPr>
          <p:txBody>
            <a:bodyPr wrap="none" rtlCol="0">
              <a:spAutoFit/>
            </a:bodyPr>
            <a:lstStyle/>
            <a:p>
              <a:r>
                <a:rPr lang="en-US" dirty="0"/>
                <a:t>VX</a:t>
              </a:r>
            </a:p>
          </p:txBody>
        </p:sp>
        <p:sp>
          <p:nvSpPr>
            <p:cNvPr id="11" name="TextBox 10"/>
            <p:cNvSpPr txBox="1"/>
            <p:nvPr/>
          </p:nvSpPr>
          <p:spPr>
            <a:xfrm>
              <a:off x="7355131" y="1405622"/>
              <a:ext cx="829074" cy="425277"/>
            </a:xfrm>
            <a:prstGeom prst="rect">
              <a:avLst/>
            </a:prstGeom>
            <a:noFill/>
          </p:spPr>
          <p:txBody>
            <a:bodyPr wrap="square" rtlCol="0">
              <a:spAutoFit/>
            </a:bodyPr>
            <a:lstStyle/>
            <a:p>
              <a:r>
                <a:rPr lang="en-US" dirty="0"/>
                <a:t>Sarin</a:t>
              </a:r>
            </a:p>
          </p:txBody>
        </p:sp>
        <p:sp>
          <p:nvSpPr>
            <p:cNvPr id="12" name="TextBox 11"/>
            <p:cNvSpPr txBox="1"/>
            <p:nvPr/>
          </p:nvSpPr>
          <p:spPr>
            <a:xfrm>
              <a:off x="7940065" y="1751239"/>
              <a:ext cx="829073" cy="369332"/>
            </a:xfrm>
            <a:prstGeom prst="rect">
              <a:avLst/>
            </a:prstGeom>
            <a:noFill/>
          </p:spPr>
          <p:txBody>
            <a:bodyPr wrap="none" rtlCol="0">
              <a:spAutoFit/>
            </a:bodyPr>
            <a:lstStyle/>
            <a:p>
              <a:r>
                <a:rPr lang="en-US" dirty="0" err="1"/>
                <a:t>Soman</a:t>
              </a:r>
              <a:endParaRPr lang="en-US" dirty="0"/>
            </a:p>
          </p:txBody>
        </p:sp>
        <p:sp>
          <p:nvSpPr>
            <p:cNvPr id="13" name="TextBox 12"/>
            <p:cNvSpPr txBox="1"/>
            <p:nvPr/>
          </p:nvSpPr>
          <p:spPr>
            <a:xfrm>
              <a:off x="8282262" y="2043560"/>
              <a:ext cx="754950" cy="369332"/>
            </a:xfrm>
            <a:prstGeom prst="rect">
              <a:avLst/>
            </a:prstGeom>
            <a:noFill/>
          </p:spPr>
          <p:txBody>
            <a:bodyPr wrap="none" rtlCol="0">
              <a:spAutoFit/>
            </a:bodyPr>
            <a:lstStyle/>
            <a:p>
              <a:r>
                <a:rPr lang="en-US" dirty="0" err="1"/>
                <a:t>Tabun</a:t>
              </a:r>
              <a:endParaRPr lang="en-US" dirty="0"/>
            </a:p>
          </p:txBody>
        </p:sp>
      </p:grpSp>
      <p:sp>
        <p:nvSpPr>
          <p:cNvPr id="5" name="TextBox 4">
            <a:extLst>
              <a:ext uri="{FF2B5EF4-FFF2-40B4-BE49-F238E27FC236}">
                <a16:creationId xmlns:a16="http://schemas.microsoft.com/office/drawing/2014/main" id="{852AB44F-1D28-44C9-8B7A-F1DA3CB55BD4}"/>
              </a:ext>
            </a:extLst>
          </p:cNvPr>
          <p:cNvSpPr txBox="1"/>
          <p:nvPr/>
        </p:nvSpPr>
        <p:spPr>
          <a:xfrm>
            <a:off x="1006699" y="5599201"/>
            <a:ext cx="9759501" cy="923330"/>
          </a:xfrm>
          <a:prstGeom prst="rect">
            <a:avLst/>
          </a:prstGeom>
          <a:noFill/>
          <a:ln w="38100">
            <a:solidFill>
              <a:schemeClr val="tx1"/>
            </a:solidFill>
          </a:ln>
        </p:spPr>
        <p:txBody>
          <a:bodyPr wrap="square" rtlCol="0">
            <a:spAutoFit/>
          </a:bodyPr>
          <a:lstStyle/>
          <a:p>
            <a:pPr algn="ctr"/>
            <a:r>
              <a:rPr lang="en-US" dirty="0"/>
              <a:t>However, if droplets/liquid are trapped underneath clothing, thus preventing effective evaporation, </a:t>
            </a:r>
          </a:p>
          <a:p>
            <a:pPr algn="ctr"/>
            <a:r>
              <a:rPr lang="en-US" dirty="0"/>
              <a:t>they will readily absorb through skin.</a:t>
            </a:r>
          </a:p>
          <a:p>
            <a:pPr algn="ctr"/>
            <a:r>
              <a:rPr lang="en-US" dirty="0" err="1"/>
              <a:t>Eg</a:t>
            </a:r>
            <a:r>
              <a:rPr lang="en-US" dirty="0"/>
              <a:t>: liquid sarin is more likely to evaporate off of skin than absorb through it.</a:t>
            </a:r>
          </a:p>
        </p:txBody>
      </p:sp>
      <p:pic>
        <p:nvPicPr>
          <p:cNvPr id="15" name="Picture 6" descr="MedGlobal Logo">
            <a:extLst>
              <a:ext uri="{FF2B5EF4-FFF2-40B4-BE49-F238E27FC236}">
                <a16:creationId xmlns:a16="http://schemas.microsoft.com/office/drawing/2014/main" id="{1E92CCE1-4F2B-4F0A-883B-71D7E7946E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85627" y="324132"/>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314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Exposure Types- Vapor</a:t>
            </a:r>
          </a:p>
        </p:txBody>
      </p:sp>
      <p:sp>
        <p:nvSpPr>
          <p:cNvPr id="3" name="Content Placeholder 2"/>
          <p:cNvSpPr>
            <a:spLocks noGrp="1"/>
          </p:cNvSpPr>
          <p:nvPr>
            <p:ph idx="1"/>
          </p:nvPr>
        </p:nvSpPr>
        <p:spPr>
          <a:xfrm>
            <a:off x="419100" y="1812562"/>
            <a:ext cx="6099676" cy="5045438"/>
          </a:xfrm>
        </p:spPr>
        <p:txBody>
          <a:bodyPr>
            <a:normAutofit lnSpcReduction="10000"/>
          </a:bodyPr>
          <a:lstStyle/>
          <a:p>
            <a:pPr marL="0" indent="0">
              <a:buNone/>
            </a:pPr>
            <a:r>
              <a:rPr lang="en-US" b="1" dirty="0"/>
              <a:t>Small / Dilute Vapor Exposures </a:t>
            </a:r>
            <a:r>
              <a:rPr lang="en-US" dirty="0"/>
              <a:t>			</a:t>
            </a:r>
            <a:r>
              <a:rPr lang="en-US" b="1" dirty="0"/>
              <a:t>without Inhalation</a:t>
            </a:r>
          </a:p>
          <a:p>
            <a:pPr lvl="1"/>
            <a:endParaRPr lang="en-US" dirty="0"/>
          </a:p>
          <a:p>
            <a:pPr lvl="1"/>
            <a:r>
              <a:rPr lang="en-US" dirty="0"/>
              <a:t>Small amount of vapor exposure cause </a:t>
            </a:r>
            <a:r>
              <a:rPr lang="en-US" u="sng" dirty="0"/>
              <a:t>direct, local effects on exposed tissues</a:t>
            </a:r>
          </a:p>
          <a:p>
            <a:pPr lvl="1"/>
            <a:endParaRPr lang="en-US" dirty="0"/>
          </a:p>
          <a:p>
            <a:pPr lvl="1"/>
            <a:r>
              <a:rPr lang="en-US" dirty="0"/>
              <a:t>Local effects do not necessarily indicate systemic absorption.</a:t>
            </a:r>
          </a:p>
          <a:p>
            <a:pPr marL="457200" lvl="1" indent="0">
              <a:buNone/>
            </a:pPr>
            <a:endParaRPr lang="en-US" dirty="0"/>
          </a:p>
          <a:p>
            <a:pPr marL="457200" lvl="1" indent="0">
              <a:buNone/>
            </a:pPr>
            <a:r>
              <a:rPr lang="en-US" u="sng" dirty="0"/>
              <a:t>Example</a:t>
            </a:r>
            <a:r>
              <a:rPr lang="en-US" dirty="0"/>
              <a:t>: brief exposure of eyes and nose without inhalation results in local miosis, rhinorrhea, salivation but not in systemic effects such as abdominal pain or diarrhea or bradycardia.</a:t>
            </a:r>
          </a:p>
        </p:txBody>
      </p:sp>
      <p:grpSp>
        <p:nvGrpSpPr>
          <p:cNvPr id="14" name="Group 13">
            <a:extLst>
              <a:ext uri="{FF2B5EF4-FFF2-40B4-BE49-F238E27FC236}">
                <a16:creationId xmlns:a16="http://schemas.microsoft.com/office/drawing/2014/main" id="{E27D6963-8F23-4B72-BBA9-10C83E9511B6}"/>
              </a:ext>
            </a:extLst>
          </p:cNvPr>
          <p:cNvGrpSpPr/>
          <p:nvPr/>
        </p:nvGrpSpPr>
        <p:grpSpPr>
          <a:xfrm>
            <a:off x="7241408" y="1675394"/>
            <a:ext cx="4294099" cy="2823640"/>
            <a:chOff x="6718052" y="1247676"/>
            <a:chExt cx="4817456" cy="3251358"/>
          </a:xfrm>
        </p:grpSpPr>
        <p:sp>
          <p:nvSpPr>
            <p:cNvPr id="15" name="Right Triangle 14">
              <a:extLst>
                <a:ext uri="{FF2B5EF4-FFF2-40B4-BE49-F238E27FC236}">
                  <a16:creationId xmlns:a16="http://schemas.microsoft.com/office/drawing/2014/main" id="{E2B6D9AD-168B-4B5F-8C9D-D1B9E3E16DED}"/>
                </a:ext>
              </a:extLst>
            </p:cNvPr>
            <p:cNvSpPr/>
            <p:nvPr/>
          </p:nvSpPr>
          <p:spPr>
            <a:xfrm rot="5400000" flipH="1">
              <a:off x="8013272" y="978325"/>
              <a:ext cx="2354140" cy="36586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17C6137-C37B-4E8D-92BA-A57FA975719C}"/>
                </a:ext>
              </a:extLst>
            </p:cNvPr>
            <p:cNvSpPr txBox="1"/>
            <p:nvPr/>
          </p:nvSpPr>
          <p:spPr>
            <a:xfrm rot="16200000">
              <a:off x="6000367" y="2210833"/>
              <a:ext cx="2286151" cy="359838"/>
            </a:xfrm>
            <a:prstGeom prst="rect">
              <a:avLst/>
            </a:prstGeom>
            <a:noFill/>
          </p:spPr>
          <p:txBody>
            <a:bodyPr wrap="square" rtlCol="0">
              <a:spAutoFit/>
            </a:bodyPr>
            <a:lstStyle/>
            <a:p>
              <a:r>
                <a:rPr lang="en-US" dirty="0"/>
                <a:t>Volatility</a:t>
              </a:r>
            </a:p>
          </p:txBody>
        </p:sp>
        <p:sp>
          <p:nvSpPr>
            <p:cNvPr id="17" name="TextBox 16">
              <a:extLst>
                <a:ext uri="{FF2B5EF4-FFF2-40B4-BE49-F238E27FC236}">
                  <a16:creationId xmlns:a16="http://schemas.microsoft.com/office/drawing/2014/main" id="{12123CEF-32EE-4D7D-8E30-E3706ED87D57}"/>
                </a:ext>
              </a:extLst>
            </p:cNvPr>
            <p:cNvSpPr txBox="1"/>
            <p:nvPr/>
          </p:nvSpPr>
          <p:spPr>
            <a:xfrm>
              <a:off x="7360992" y="4129702"/>
              <a:ext cx="3118339" cy="369332"/>
            </a:xfrm>
            <a:prstGeom prst="rect">
              <a:avLst/>
            </a:prstGeom>
            <a:noFill/>
          </p:spPr>
          <p:txBody>
            <a:bodyPr wrap="square" rtlCol="0">
              <a:spAutoFit/>
            </a:bodyPr>
            <a:lstStyle/>
            <a:p>
              <a:r>
                <a:rPr lang="en-US" dirty="0"/>
                <a:t>Environmental Persistence</a:t>
              </a:r>
            </a:p>
          </p:txBody>
        </p:sp>
        <p:sp>
          <p:nvSpPr>
            <p:cNvPr id="18" name="Right Arrow 7">
              <a:extLst>
                <a:ext uri="{FF2B5EF4-FFF2-40B4-BE49-F238E27FC236}">
                  <a16:creationId xmlns:a16="http://schemas.microsoft.com/office/drawing/2014/main" id="{78E8BDBA-B109-43B4-A7B8-15114498E069}"/>
                </a:ext>
              </a:extLst>
            </p:cNvPr>
            <p:cNvSpPr/>
            <p:nvPr/>
          </p:nvSpPr>
          <p:spPr>
            <a:xfrm>
              <a:off x="10261770" y="4216419"/>
              <a:ext cx="1273738" cy="133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8">
              <a:extLst>
                <a:ext uri="{FF2B5EF4-FFF2-40B4-BE49-F238E27FC236}">
                  <a16:creationId xmlns:a16="http://schemas.microsoft.com/office/drawing/2014/main" id="{E46476FC-8246-456D-883C-E92DC68FBEDA}"/>
                </a:ext>
              </a:extLst>
            </p:cNvPr>
            <p:cNvSpPr/>
            <p:nvPr/>
          </p:nvSpPr>
          <p:spPr>
            <a:xfrm rot="10800000">
              <a:off x="6718052" y="1611156"/>
              <a:ext cx="308832" cy="1481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40F6947-422F-493E-AC27-4F8295690B75}"/>
                </a:ext>
              </a:extLst>
            </p:cNvPr>
            <p:cNvSpPr txBox="1"/>
            <p:nvPr/>
          </p:nvSpPr>
          <p:spPr>
            <a:xfrm>
              <a:off x="10808677" y="3615413"/>
              <a:ext cx="436338" cy="369332"/>
            </a:xfrm>
            <a:prstGeom prst="rect">
              <a:avLst/>
            </a:prstGeom>
            <a:noFill/>
          </p:spPr>
          <p:txBody>
            <a:bodyPr wrap="none" rtlCol="0">
              <a:spAutoFit/>
            </a:bodyPr>
            <a:lstStyle/>
            <a:p>
              <a:r>
                <a:rPr lang="en-US" dirty="0"/>
                <a:t>VX</a:t>
              </a:r>
            </a:p>
          </p:txBody>
        </p:sp>
        <p:sp>
          <p:nvSpPr>
            <p:cNvPr id="21" name="TextBox 20">
              <a:extLst>
                <a:ext uri="{FF2B5EF4-FFF2-40B4-BE49-F238E27FC236}">
                  <a16:creationId xmlns:a16="http://schemas.microsoft.com/office/drawing/2014/main" id="{B5B1942F-6B1E-4CDC-BB9D-FB34FDBBCA9A}"/>
                </a:ext>
              </a:extLst>
            </p:cNvPr>
            <p:cNvSpPr txBox="1"/>
            <p:nvPr/>
          </p:nvSpPr>
          <p:spPr>
            <a:xfrm>
              <a:off x="7355131" y="1405622"/>
              <a:ext cx="829074" cy="425277"/>
            </a:xfrm>
            <a:prstGeom prst="rect">
              <a:avLst/>
            </a:prstGeom>
            <a:noFill/>
          </p:spPr>
          <p:txBody>
            <a:bodyPr wrap="square" rtlCol="0">
              <a:spAutoFit/>
            </a:bodyPr>
            <a:lstStyle/>
            <a:p>
              <a:r>
                <a:rPr lang="en-US" dirty="0"/>
                <a:t>Sarin</a:t>
              </a:r>
            </a:p>
          </p:txBody>
        </p:sp>
        <p:sp>
          <p:nvSpPr>
            <p:cNvPr id="22" name="TextBox 21">
              <a:extLst>
                <a:ext uri="{FF2B5EF4-FFF2-40B4-BE49-F238E27FC236}">
                  <a16:creationId xmlns:a16="http://schemas.microsoft.com/office/drawing/2014/main" id="{95189158-CA45-4FE5-A8CE-3F6252BF59D3}"/>
                </a:ext>
              </a:extLst>
            </p:cNvPr>
            <p:cNvSpPr txBox="1"/>
            <p:nvPr/>
          </p:nvSpPr>
          <p:spPr>
            <a:xfrm>
              <a:off x="7940065" y="1751239"/>
              <a:ext cx="829073" cy="369332"/>
            </a:xfrm>
            <a:prstGeom prst="rect">
              <a:avLst/>
            </a:prstGeom>
            <a:noFill/>
          </p:spPr>
          <p:txBody>
            <a:bodyPr wrap="none" rtlCol="0">
              <a:spAutoFit/>
            </a:bodyPr>
            <a:lstStyle/>
            <a:p>
              <a:r>
                <a:rPr lang="en-US" dirty="0" err="1"/>
                <a:t>Soman</a:t>
              </a:r>
              <a:endParaRPr lang="en-US" dirty="0"/>
            </a:p>
          </p:txBody>
        </p:sp>
        <p:sp>
          <p:nvSpPr>
            <p:cNvPr id="23" name="TextBox 22">
              <a:extLst>
                <a:ext uri="{FF2B5EF4-FFF2-40B4-BE49-F238E27FC236}">
                  <a16:creationId xmlns:a16="http://schemas.microsoft.com/office/drawing/2014/main" id="{2C93729E-9E5E-424C-B519-50776A049F64}"/>
                </a:ext>
              </a:extLst>
            </p:cNvPr>
            <p:cNvSpPr txBox="1"/>
            <p:nvPr/>
          </p:nvSpPr>
          <p:spPr>
            <a:xfrm>
              <a:off x="8282262" y="2043560"/>
              <a:ext cx="754950" cy="369332"/>
            </a:xfrm>
            <a:prstGeom prst="rect">
              <a:avLst/>
            </a:prstGeom>
            <a:noFill/>
          </p:spPr>
          <p:txBody>
            <a:bodyPr wrap="none" rtlCol="0">
              <a:spAutoFit/>
            </a:bodyPr>
            <a:lstStyle/>
            <a:p>
              <a:r>
                <a:rPr lang="en-US" dirty="0" err="1"/>
                <a:t>Tabun</a:t>
              </a:r>
              <a:endParaRPr lang="en-US" dirty="0"/>
            </a:p>
          </p:txBody>
        </p:sp>
      </p:grpSp>
      <p:pic>
        <p:nvPicPr>
          <p:cNvPr id="24" name="Picture 6" descr="MedGlobal Logo">
            <a:extLst>
              <a:ext uri="{FF2B5EF4-FFF2-40B4-BE49-F238E27FC236}">
                <a16:creationId xmlns:a16="http://schemas.microsoft.com/office/drawing/2014/main" id="{B40CA424-0660-4C34-A0A1-3C8B7312F1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46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Exposure Types- Vapor</a:t>
            </a:r>
          </a:p>
        </p:txBody>
      </p:sp>
      <p:sp>
        <p:nvSpPr>
          <p:cNvPr id="3" name="Content Placeholder 2"/>
          <p:cNvSpPr>
            <a:spLocks noGrp="1"/>
          </p:cNvSpPr>
          <p:nvPr>
            <p:ph idx="1"/>
          </p:nvPr>
        </p:nvSpPr>
        <p:spPr>
          <a:xfrm>
            <a:off x="419100" y="1812562"/>
            <a:ext cx="6788766" cy="5045438"/>
          </a:xfrm>
        </p:spPr>
        <p:txBody>
          <a:bodyPr>
            <a:normAutofit lnSpcReduction="10000"/>
          </a:bodyPr>
          <a:lstStyle/>
          <a:p>
            <a:pPr marL="0" indent="0">
              <a:buNone/>
            </a:pPr>
            <a:r>
              <a:rPr lang="en-US" b="1" dirty="0"/>
              <a:t>Larger Vapor Exposures without Inhalation</a:t>
            </a:r>
          </a:p>
          <a:p>
            <a:pPr lvl="1"/>
            <a:endParaRPr lang="en-US" dirty="0"/>
          </a:p>
          <a:p>
            <a:pPr lvl="1"/>
            <a:r>
              <a:rPr lang="en-US" dirty="0"/>
              <a:t>Larger vapors to exposed skin have much lower lethality as vapors do not as readily absorb through skin.</a:t>
            </a:r>
          </a:p>
          <a:p>
            <a:pPr lvl="1"/>
            <a:endParaRPr lang="en-US" dirty="0"/>
          </a:p>
          <a:p>
            <a:pPr lvl="1"/>
            <a:r>
              <a:rPr lang="en-US" dirty="0"/>
              <a:t>Vapor exposure as cause a </a:t>
            </a:r>
            <a:r>
              <a:rPr lang="en-US" u="sng" dirty="0"/>
              <a:t>direct, local effect on exposed tissues</a:t>
            </a:r>
            <a:r>
              <a:rPr lang="en-US" dirty="0"/>
              <a:t>, particularly on exposed mucosal membranes.</a:t>
            </a:r>
            <a:endParaRPr lang="en-US" u="sng" dirty="0"/>
          </a:p>
          <a:p>
            <a:pPr lvl="1"/>
            <a:endParaRPr lang="en-US" dirty="0"/>
          </a:p>
          <a:p>
            <a:pPr lvl="1"/>
            <a:r>
              <a:rPr lang="en-US" dirty="0"/>
              <a:t>Much less local effect on exposed skin tissue.</a:t>
            </a:r>
          </a:p>
          <a:p>
            <a:pPr lvl="1"/>
            <a:endParaRPr lang="en-US" dirty="0"/>
          </a:p>
          <a:p>
            <a:pPr lvl="1"/>
            <a:r>
              <a:rPr lang="en-US" dirty="0"/>
              <a:t>High concentrations trapped underneath clothing may produce local topical effects but do not result in significant systemic absorption.</a:t>
            </a:r>
          </a:p>
        </p:txBody>
      </p:sp>
      <p:grpSp>
        <p:nvGrpSpPr>
          <p:cNvPr id="14" name="Group 13">
            <a:extLst>
              <a:ext uri="{FF2B5EF4-FFF2-40B4-BE49-F238E27FC236}">
                <a16:creationId xmlns:a16="http://schemas.microsoft.com/office/drawing/2014/main" id="{955CD811-C668-4B9D-9155-3F1180BEA582}"/>
              </a:ext>
            </a:extLst>
          </p:cNvPr>
          <p:cNvGrpSpPr/>
          <p:nvPr/>
        </p:nvGrpSpPr>
        <p:grpSpPr>
          <a:xfrm>
            <a:off x="7241408" y="1675394"/>
            <a:ext cx="4294099" cy="2823640"/>
            <a:chOff x="6718052" y="1247676"/>
            <a:chExt cx="4817456" cy="3251358"/>
          </a:xfrm>
        </p:grpSpPr>
        <p:sp>
          <p:nvSpPr>
            <p:cNvPr id="15" name="Right Triangle 14">
              <a:extLst>
                <a:ext uri="{FF2B5EF4-FFF2-40B4-BE49-F238E27FC236}">
                  <a16:creationId xmlns:a16="http://schemas.microsoft.com/office/drawing/2014/main" id="{C772D81D-8E12-4D19-BCF5-D6F046AA74F5}"/>
                </a:ext>
              </a:extLst>
            </p:cNvPr>
            <p:cNvSpPr/>
            <p:nvPr/>
          </p:nvSpPr>
          <p:spPr>
            <a:xfrm rot="5400000" flipH="1">
              <a:off x="8013272" y="978325"/>
              <a:ext cx="2354140" cy="36586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1EED610-C726-45B2-9E6C-DC4DAB336005}"/>
                </a:ext>
              </a:extLst>
            </p:cNvPr>
            <p:cNvSpPr txBox="1"/>
            <p:nvPr/>
          </p:nvSpPr>
          <p:spPr>
            <a:xfrm rot="16200000">
              <a:off x="6000367" y="2210833"/>
              <a:ext cx="2286151" cy="359838"/>
            </a:xfrm>
            <a:prstGeom prst="rect">
              <a:avLst/>
            </a:prstGeom>
            <a:noFill/>
          </p:spPr>
          <p:txBody>
            <a:bodyPr wrap="square" rtlCol="0">
              <a:spAutoFit/>
            </a:bodyPr>
            <a:lstStyle/>
            <a:p>
              <a:r>
                <a:rPr lang="en-US" dirty="0"/>
                <a:t>Volatility</a:t>
              </a:r>
            </a:p>
          </p:txBody>
        </p:sp>
        <p:sp>
          <p:nvSpPr>
            <p:cNvPr id="17" name="TextBox 16">
              <a:extLst>
                <a:ext uri="{FF2B5EF4-FFF2-40B4-BE49-F238E27FC236}">
                  <a16:creationId xmlns:a16="http://schemas.microsoft.com/office/drawing/2014/main" id="{83E0A8F2-A06D-4B40-B1C9-9F174E617B06}"/>
                </a:ext>
              </a:extLst>
            </p:cNvPr>
            <p:cNvSpPr txBox="1"/>
            <p:nvPr/>
          </p:nvSpPr>
          <p:spPr>
            <a:xfrm>
              <a:off x="7360992" y="4129702"/>
              <a:ext cx="3118339" cy="369332"/>
            </a:xfrm>
            <a:prstGeom prst="rect">
              <a:avLst/>
            </a:prstGeom>
            <a:noFill/>
          </p:spPr>
          <p:txBody>
            <a:bodyPr wrap="square" rtlCol="0">
              <a:spAutoFit/>
            </a:bodyPr>
            <a:lstStyle/>
            <a:p>
              <a:r>
                <a:rPr lang="en-US" dirty="0"/>
                <a:t>Environmental Persistence</a:t>
              </a:r>
            </a:p>
          </p:txBody>
        </p:sp>
        <p:sp>
          <p:nvSpPr>
            <p:cNvPr id="18" name="Right Arrow 7">
              <a:extLst>
                <a:ext uri="{FF2B5EF4-FFF2-40B4-BE49-F238E27FC236}">
                  <a16:creationId xmlns:a16="http://schemas.microsoft.com/office/drawing/2014/main" id="{4E97A215-2157-469A-839F-3FE59317E8A5}"/>
                </a:ext>
              </a:extLst>
            </p:cNvPr>
            <p:cNvSpPr/>
            <p:nvPr/>
          </p:nvSpPr>
          <p:spPr>
            <a:xfrm>
              <a:off x="10261770" y="4216419"/>
              <a:ext cx="1273738" cy="133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8">
              <a:extLst>
                <a:ext uri="{FF2B5EF4-FFF2-40B4-BE49-F238E27FC236}">
                  <a16:creationId xmlns:a16="http://schemas.microsoft.com/office/drawing/2014/main" id="{896C9729-F1D0-46CB-802B-651A3DEFF164}"/>
                </a:ext>
              </a:extLst>
            </p:cNvPr>
            <p:cNvSpPr/>
            <p:nvPr/>
          </p:nvSpPr>
          <p:spPr>
            <a:xfrm rot="10800000">
              <a:off x="6718052" y="1611156"/>
              <a:ext cx="308832" cy="1481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18CB07-BE69-4385-BEEB-FE87A6150707}"/>
                </a:ext>
              </a:extLst>
            </p:cNvPr>
            <p:cNvSpPr txBox="1"/>
            <p:nvPr/>
          </p:nvSpPr>
          <p:spPr>
            <a:xfrm>
              <a:off x="10808677" y="3615413"/>
              <a:ext cx="436338" cy="369332"/>
            </a:xfrm>
            <a:prstGeom prst="rect">
              <a:avLst/>
            </a:prstGeom>
            <a:noFill/>
          </p:spPr>
          <p:txBody>
            <a:bodyPr wrap="none" rtlCol="0">
              <a:spAutoFit/>
            </a:bodyPr>
            <a:lstStyle/>
            <a:p>
              <a:r>
                <a:rPr lang="en-US" dirty="0"/>
                <a:t>VX</a:t>
              </a:r>
            </a:p>
          </p:txBody>
        </p:sp>
        <p:sp>
          <p:nvSpPr>
            <p:cNvPr id="21" name="TextBox 20">
              <a:extLst>
                <a:ext uri="{FF2B5EF4-FFF2-40B4-BE49-F238E27FC236}">
                  <a16:creationId xmlns:a16="http://schemas.microsoft.com/office/drawing/2014/main" id="{FCF6B267-CFED-4076-AA94-63CCC267259C}"/>
                </a:ext>
              </a:extLst>
            </p:cNvPr>
            <p:cNvSpPr txBox="1"/>
            <p:nvPr/>
          </p:nvSpPr>
          <p:spPr>
            <a:xfrm>
              <a:off x="7355131" y="1405622"/>
              <a:ext cx="829074" cy="425277"/>
            </a:xfrm>
            <a:prstGeom prst="rect">
              <a:avLst/>
            </a:prstGeom>
            <a:noFill/>
          </p:spPr>
          <p:txBody>
            <a:bodyPr wrap="square" rtlCol="0">
              <a:spAutoFit/>
            </a:bodyPr>
            <a:lstStyle/>
            <a:p>
              <a:r>
                <a:rPr lang="en-US" dirty="0"/>
                <a:t>Sarin</a:t>
              </a:r>
            </a:p>
          </p:txBody>
        </p:sp>
        <p:sp>
          <p:nvSpPr>
            <p:cNvPr id="22" name="TextBox 21">
              <a:extLst>
                <a:ext uri="{FF2B5EF4-FFF2-40B4-BE49-F238E27FC236}">
                  <a16:creationId xmlns:a16="http://schemas.microsoft.com/office/drawing/2014/main" id="{EF69396F-6B70-4F5E-B281-E5770C6CD8B3}"/>
                </a:ext>
              </a:extLst>
            </p:cNvPr>
            <p:cNvSpPr txBox="1"/>
            <p:nvPr/>
          </p:nvSpPr>
          <p:spPr>
            <a:xfrm>
              <a:off x="7940065" y="1751239"/>
              <a:ext cx="829073" cy="369332"/>
            </a:xfrm>
            <a:prstGeom prst="rect">
              <a:avLst/>
            </a:prstGeom>
            <a:noFill/>
          </p:spPr>
          <p:txBody>
            <a:bodyPr wrap="none" rtlCol="0">
              <a:spAutoFit/>
            </a:bodyPr>
            <a:lstStyle/>
            <a:p>
              <a:r>
                <a:rPr lang="en-US" dirty="0" err="1"/>
                <a:t>Soman</a:t>
              </a:r>
              <a:endParaRPr lang="en-US" dirty="0"/>
            </a:p>
          </p:txBody>
        </p:sp>
        <p:sp>
          <p:nvSpPr>
            <p:cNvPr id="23" name="TextBox 22">
              <a:extLst>
                <a:ext uri="{FF2B5EF4-FFF2-40B4-BE49-F238E27FC236}">
                  <a16:creationId xmlns:a16="http://schemas.microsoft.com/office/drawing/2014/main" id="{A4031C08-A637-417E-995E-8F2B3EDAC9C9}"/>
                </a:ext>
              </a:extLst>
            </p:cNvPr>
            <p:cNvSpPr txBox="1"/>
            <p:nvPr/>
          </p:nvSpPr>
          <p:spPr>
            <a:xfrm>
              <a:off x="8282262" y="2043560"/>
              <a:ext cx="754950" cy="369332"/>
            </a:xfrm>
            <a:prstGeom prst="rect">
              <a:avLst/>
            </a:prstGeom>
            <a:noFill/>
          </p:spPr>
          <p:txBody>
            <a:bodyPr wrap="none" rtlCol="0">
              <a:spAutoFit/>
            </a:bodyPr>
            <a:lstStyle/>
            <a:p>
              <a:r>
                <a:rPr lang="en-US" dirty="0" err="1"/>
                <a:t>Tabun</a:t>
              </a:r>
              <a:endParaRPr lang="en-US" dirty="0"/>
            </a:p>
          </p:txBody>
        </p:sp>
      </p:grpSp>
      <p:sp>
        <p:nvSpPr>
          <p:cNvPr id="4" name="TextBox 3"/>
          <p:cNvSpPr txBox="1"/>
          <p:nvPr/>
        </p:nvSpPr>
        <p:spPr>
          <a:xfrm>
            <a:off x="7506084" y="4650069"/>
            <a:ext cx="4351461" cy="1200329"/>
          </a:xfrm>
          <a:prstGeom prst="rect">
            <a:avLst/>
          </a:prstGeom>
          <a:noFill/>
          <a:ln w="38100">
            <a:solidFill>
              <a:schemeClr val="tx1"/>
            </a:solidFill>
          </a:ln>
        </p:spPr>
        <p:txBody>
          <a:bodyPr wrap="square" rtlCol="0">
            <a:spAutoFit/>
          </a:bodyPr>
          <a:lstStyle/>
          <a:p>
            <a:pPr algn="just"/>
            <a:r>
              <a:rPr lang="en-US" dirty="0"/>
              <a:t>Vapor has very little absorption from the air through the skin.  If wearing a mask, as long as you don’t touch the liquid you will be relatively safe.  </a:t>
            </a:r>
          </a:p>
        </p:txBody>
      </p:sp>
      <p:pic>
        <p:nvPicPr>
          <p:cNvPr id="24" name="Picture 6" descr="MedGlobal Logo">
            <a:extLst>
              <a:ext uri="{FF2B5EF4-FFF2-40B4-BE49-F238E27FC236}">
                <a16:creationId xmlns:a16="http://schemas.microsoft.com/office/drawing/2014/main" id="{B18903EB-71A8-4591-911F-AD1C67D20D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05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Exposure Types- Vapor</a:t>
            </a:r>
          </a:p>
        </p:txBody>
      </p:sp>
      <p:sp>
        <p:nvSpPr>
          <p:cNvPr id="3" name="Content Placeholder 2"/>
          <p:cNvSpPr>
            <a:spLocks noGrp="1"/>
          </p:cNvSpPr>
          <p:nvPr>
            <p:ph idx="1"/>
          </p:nvPr>
        </p:nvSpPr>
        <p:spPr>
          <a:xfrm>
            <a:off x="419100" y="1812562"/>
            <a:ext cx="6788766" cy="5045438"/>
          </a:xfrm>
        </p:spPr>
        <p:txBody>
          <a:bodyPr>
            <a:normAutofit/>
          </a:bodyPr>
          <a:lstStyle/>
          <a:p>
            <a:pPr marL="0" indent="0">
              <a:buNone/>
            </a:pPr>
            <a:r>
              <a:rPr lang="en-US" b="1" dirty="0"/>
              <a:t>Small / Dilute Vapor Exposures </a:t>
            </a:r>
          </a:p>
          <a:p>
            <a:pPr marL="0" indent="0">
              <a:buNone/>
            </a:pPr>
            <a:r>
              <a:rPr lang="en-US" b="1" dirty="0"/>
              <a:t>		with Limited Inhalation</a:t>
            </a:r>
          </a:p>
          <a:p>
            <a:pPr lvl="1"/>
            <a:endParaRPr lang="en-US" dirty="0"/>
          </a:p>
          <a:p>
            <a:pPr lvl="1"/>
            <a:r>
              <a:rPr lang="en-US" dirty="0"/>
              <a:t>Likely to produce effects of eyes, nose, and airway secretions</a:t>
            </a:r>
          </a:p>
          <a:p>
            <a:pPr lvl="1"/>
            <a:endParaRPr lang="en-US" dirty="0"/>
          </a:p>
          <a:p>
            <a:pPr lvl="1"/>
            <a:r>
              <a:rPr lang="en-US" dirty="0"/>
              <a:t>Possibly progress to headache, nausea or abdominal pain</a:t>
            </a:r>
          </a:p>
          <a:p>
            <a:pPr lvl="1"/>
            <a:endParaRPr lang="en-US" dirty="0"/>
          </a:p>
          <a:p>
            <a:pPr lvl="1"/>
            <a:r>
              <a:rPr lang="en-US" dirty="0"/>
              <a:t>Any more advanced symptoms suggest more extensive inhalation or exposure and warrant prompt evaluation and treatment.</a:t>
            </a:r>
          </a:p>
        </p:txBody>
      </p:sp>
      <p:grpSp>
        <p:nvGrpSpPr>
          <p:cNvPr id="14" name="Group 13">
            <a:extLst>
              <a:ext uri="{FF2B5EF4-FFF2-40B4-BE49-F238E27FC236}">
                <a16:creationId xmlns:a16="http://schemas.microsoft.com/office/drawing/2014/main" id="{955CD811-C668-4B9D-9155-3F1180BEA582}"/>
              </a:ext>
            </a:extLst>
          </p:cNvPr>
          <p:cNvGrpSpPr/>
          <p:nvPr/>
        </p:nvGrpSpPr>
        <p:grpSpPr>
          <a:xfrm>
            <a:off x="7241408" y="1675394"/>
            <a:ext cx="4294099" cy="2823640"/>
            <a:chOff x="6718052" y="1247676"/>
            <a:chExt cx="4817456" cy="3251358"/>
          </a:xfrm>
        </p:grpSpPr>
        <p:sp>
          <p:nvSpPr>
            <p:cNvPr id="15" name="Right Triangle 14">
              <a:extLst>
                <a:ext uri="{FF2B5EF4-FFF2-40B4-BE49-F238E27FC236}">
                  <a16:creationId xmlns:a16="http://schemas.microsoft.com/office/drawing/2014/main" id="{C772D81D-8E12-4D19-BCF5-D6F046AA74F5}"/>
                </a:ext>
              </a:extLst>
            </p:cNvPr>
            <p:cNvSpPr/>
            <p:nvPr/>
          </p:nvSpPr>
          <p:spPr>
            <a:xfrm rot="5400000" flipH="1">
              <a:off x="8013272" y="978325"/>
              <a:ext cx="2354140" cy="36586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1EED610-C726-45B2-9E6C-DC4DAB336005}"/>
                </a:ext>
              </a:extLst>
            </p:cNvPr>
            <p:cNvSpPr txBox="1"/>
            <p:nvPr/>
          </p:nvSpPr>
          <p:spPr>
            <a:xfrm rot="16200000">
              <a:off x="6000367" y="2210833"/>
              <a:ext cx="2286151" cy="359838"/>
            </a:xfrm>
            <a:prstGeom prst="rect">
              <a:avLst/>
            </a:prstGeom>
            <a:noFill/>
          </p:spPr>
          <p:txBody>
            <a:bodyPr wrap="square" rtlCol="0">
              <a:spAutoFit/>
            </a:bodyPr>
            <a:lstStyle/>
            <a:p>
              <a:r>
                <a:rPr lang="en-US" dirty="0"/>
                <a:t>Volatility</a:t>
              </a:r>
            </a:p>
          </p:txBody>
        </p:sp>
        <p:sp>
          <p:nvSpPr>
            <p:cNvPr id="17" name="TextBox 16">
              <a:extLst>
                <a:ext uri="{FF2B5EF4-FFF2-40B4-BE49-F238E27FC236}">
                  <a16:creationId xmlns:a16="http://schemas.microsoft.com/office/drawing/2014/main" id="{83E0A8F2-A06D-4B40-B1C9-9F174E617B06}"/>
                </a:ext>
              </a:extLst>
            </p:cNvPr>
            <p:cNvSpPr txBox="1"/>
            <p:nvPr/>
          </p:nvSpPr>
          <p:spPr>
            <a:xfrm>
              <a:off x="7360992" y="4129702"/>
              <a:ext cx="3118339" cy="369332"/>
            </a:xfrm>
            <a:prstGeom prst="rect">
              <a:avLst/>
            </a:prstGeom>
            <a:noFill/>
          </p:spPr>
          <p:txBody>
            <a:bodyPr wrap="square" rtlCol="0">
              <a:spAutoFit/>
            </a:bodyPr>
            <a:lstStyle/>
            <a:p>
              <a:r>
                <a:rPr lang="en-US" dirty="0"/>
                <a:t>Environmental Persistence</a:t>
              </a:r>
            </a:p>
          </p:txBody>
        </p:sp>
        <p:sp>
          <p:nvSpPr>
            <p:cNvPr id="18" name="Right Arrow 7">
              <a:extLst>
                <a:ext uri="{FF2B5EF4-FFF2-40B4-BE49-F238E27FC236}">
                  <a16:creationId xmlns:a16="http://schemas.microsoft.com/office/drawing/2014/main" id="{4E97A215-2157-469A-839F-3FE59317E8A5}"/>
                </a:ext>
              </a:extLst>
            </p:cNvPr>
            <p:cNvSpPr/>
            <p:nvPr/>
          </p:nvSpPr>
          <p:spPr>
            <a:xfrm>
              <a:off x="10261770" y="4216419"/>
              <a:ext cx="1273738" cy="133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8">
              <a:extLst>
                <a:ext uri="{FF2B5EF4-FFF2-40B4-BE49-F238E27FC236}">
                  <a16:creationId xmlns:a16="http://schemas.microsoft.com/office/drawing/2014/main" id="{896C9729-F1D0-46CB-802B-651A3DEFF164}"/>
                </a:ext>
              </a:extLst>
            </p:cNvPr>
            <p:cNvSpPr/>
            <p:nvPr/>
          </p:nvSpPr>
          <p:spPr>
            <a:xfrm rot="10800000">
              <a:off x="6718052" y="1611156"/>
              <a:ext cx="308832" cy="1481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18CB07-BE69-4385-BEEB-FE87A6150707}"/>
                </a:ext>
              </a:extLst>
            </p:cNvPr>
            <p:cNvSpPr txBox="1"/>
            <p:nvPr/>
          </p:nvSpPr>
          <p:spPr>
            <a:xfrm>
              <a:off x="10808677" y="3615413"/>
              <a:ext cx="436338" cy="369332"/>
            </a:xfrm>
            <a:prstGeom prst="rect">
              <a:avLst/>
            </a:prstGeom>
            <a:noFill/>
          </p:spPr>
          <p:txBody>
            <a:bodyPr wrap="none" rtlCol="0">
              <a:spAutoFit/>
            </a:bodyPr>
            <a:lstStyle/>
            <a:p>
              <a:r>
                <a:rPr lang="en-US" dirty="0"/>
                <a:t>VX</a:t>
              </a:r>
            </a:p>
          </p:txBody>
        </p:sp>
        <p:sp>
          <p:nvSpPr>
            <p:cNvPr id="21" name="TextBox 20">
              <a:extLst>
                <a:ext uri="{FF2B5EF4-FFF2-40B4-BE49-F238E27FC236}">
                  <a16:creationId xmlns:a16="http://schemas.microsoft.com/office/drawing/2014/main" id="{FCF6B267-CFED-4076-AA94-63CCC267259C}"/>
                </a:ext>
              </a:extLst>
            </p:cNvPr>
            <p:cNvSpPr txBox="1"/>
            <p:nvPr/>
          </p:nvSpPr>
          <p:spPr>
            <a:xfrm>
              <a:off x="7355131" y="1405622"/>
              <a:ext cx="829074" cy="425277"/>
            </a:xfrm>
            <a:prstGeom prst="rect">
              <a:avLst/>
            </a:prstGeom>
            <a:noFill/>
          </p:spPr>
          <p:txBody>
            <a:bodyPr wrap="square" rtlCol="0">
              <a:spAutoFit/>
            </a:bodyPr>
            <a:lstStyle/>
            <a:p>
              <a:r>
                <a:rPr lang="en-US" dirty="0"/>
                <a:t>Sarin</a:t>
              </a:r>
            </a:p>
          </p:txBody>
        </p:sp>
        <p:sp>
          <p:nvSpPr>
            <p:cNvPr id="22" name="TextBox 21">
              <a:extLst>
                <a:ext uri="{FF2B5EF4-FFF2-40B4-BE49-F238E27FC236}">
                  <a16:creationId xmlns:a16="http://schemas.microsoft.com/office/drawing/2014/main" id="{EF69396F-6B70-4F5E-B281-E5770C6CD8B3}"/>
                </a:ext>
              </a:extLst>
            </p:cNvPr>
            <p:cNvSpPr txBox="1"/>
            <p:nvPr/>
          </p:nvSpPr>
          <p:spPr>
            <a:xfrm>
              <a:off x="7940065" y="1751239"/>
              <a:ext cx="829073" cy="369332"/>
            </a:xfrm>
            <a:prstGeom prst="rect">
              <a:avLst/>
            </a:prstGeom>
            <a:noFill/>
          </p:spPr>
          <p:txBody>
            <a:bodyPr wrap="none" rtlCol="0">
              <a:spAutoFit/>
            </a:bodyPr>
            <a:lstStyle/>
            <a:p>
              <a:r>
                <a:rPr lang="en-US" dirty="0" err="1"/>
                <a:t>Soman</a:t>
              </a:r>
              <a:endParaRPr lang="en-US" dirty="0"/>
            </a:p>
          </p:txBody>
        </p:sp>
        <p:sp>
          <p:nvSpPr>
            <p:cNvPr id="23" name="TextBox 22">
              <a:extLst>
                <a:ext uri="{FF2B5EF4-FFF2-40B4-BE49-F238E27FC236}">
                  <a16:creationId xmlns:a16="http://schemas.microsoft.com/office/drawing/2014/main" id="{A4031C08-A637-417E-995E-8F2B3EDAC9C9}"/>
                </a:ext>
              </a:extLst>
            </p:cNvPr>
            <p:cNvSpPr txBox="1"/>
            <p:nvPr/>
          </p:nvSpPr>
          <p:spPr>
            <a:xfrm>
              <a:off x="8282262" y="2043560"/>
              <a:ext cx="754950" cy="369332"/>
            </a:xfrm>
            <a:prstGeom prst="rect">
              <a:avLst/>
            </a:prstGeom>
            <a:noFill/>
          </p:spPr>
          <p:txBody>
            <a:bodyPr wrap="none" rtlCol="0">
              <a:spAutoFit/>
            </a:bodyPr>
            <a:lstStyle/>
            <a:p>
              <a:r>
                <a:rPr lang="en-US" dirty="0" err="1"/>
                <a:t>Tabun</a:t>
              </a:r>
              <a:endParaRPr lang="en-US" dirty="0"/>
            </a:p>
          </p:txBody>
        </p:sp>
      </p:grpSp>
      <p:pic>
        <p:nvPicPr>
          <p:cNvPr id="24" name="Picture 6" descr="MedGlobal Logo">
            <a:extLst>
              <a:ext uri="{FF2B5EF4-FFF2-40B4-BE49-F238E27FC236}">
                <a16:creationId xmlns:a16="http://schemas.microsoft.com/office/drawing/2014/main" id="{A1A3A750-5369-4E7E-AB89-6D4F27E3B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80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Exposure Types- Vapor</a:t>
            </a:r>
          </a:p>
        </p:txBody>
      </p:sp>
      <p:sp>
        <p:nvSpPr>
          <p:cNvPr id="3" name="Content Placeholder 2"/>
          <p:cNvSpPr>
            <a:spLocks noGrp="1"/>
          </p:cNvSpPr>
          <p:nvPr>
            <p:ph idx="1"/>
          </p:nvPr>
        </p:nvSpPr>
        <p:spPr>
          <a:xfrm>
            <a:off x="419100" y="1812562"/>
            <a:ext cx="6788766" cy="4864463"/>
          </a:xfrm>
        </p:spPr>
        <p:txBody>
          <a:bodyPr>
            <a:normAutofit lnSpcReduction="10000"/>
          </a:bodyPr>
          <a:lstStyle/>
          <a:p>
            <a:pPr marL="0" indent="0">
              <a:buNone/>
            </a:pPr>
            <a:r>
              <a:rPr lang="en-US" b="1" dirty="0"/>
              <a:t>Small / Dilute Vapor Exposures </a:t>
            </a:r>
          </a:p>
          <a:p>
            <a:pPr marL="0" indent="0">
              <a:buNone/>
            </a:pPr>
            <a:r>
              <a:rPr lang="en-US" b="1" dirty="0"/>
              <a:t>		with Large Inhalation</a:t>
            </a:r>
          </a:p>
          <a:p>
            <a:pPr lvl="1"/>
            <a:endParaRPr lang="en-US" dirty="0"/>
          </a:p>
          <a:p>
            <a:pPr lvl="1"/>
            <a:r>
              <a:rPr lang="en-US" b="1" dirty="0"/>
              <a:t>Onset of symptoms are immediate, not delayed</a:t>
            </a:r>
          </a:p>
          <a:p>
            <a:pPr lvl="1"/>
            <a:r>
              <a:rPr lang="en-US" dirty="0"/>
              <a:t>Seconds: likely to produce effects of eyes, nose, and airway secretions</a:t>
            </a:r>
          </a:p>
          <a:p>
            <a:pPr lvl="1"/>
            <a:endParaRPr lang="en-US" dirty="0"/>
          </a:p>
          <a:p>
            <a:pPr lvl="1"/>
            <a:r>
              <a:rPr lang="en-US" dirty="0"/>
              <a:t>2 minutes: progression to rapid cascade of loss of consciousness, and convulsions</a:t>
            </a:r>
          </a:p>
          <a:p>
            <a:pPr lvl="1"/>
            <a:endParaRPr lang="en-US" dirty="0"/>
          </a:p>
          <a:p>
            <a:pPr lvl="1"/>
            <a:r>
              <a:rPr lang="en-US" dirty="0"/>
              <a:t>10 minutes: respiratory arrest, </a:t>
            </a:r>
          </a:p>
          <a:p>
            <a:pPr marL="457200" lvl="1" indent="0">
              <a:buNone/>
            </a:pPr>
            <a:r>
              <a:rPr lang="en-US" dirty="0"/>
              <a:t>			flaccid paralysis, and death</a:t>
            </a:r>
          </a:p>
          <a:p>
            <a:pPr lvl="1"/>
            <a:endParaRPr lang="en-US" dirty="0"/>
          </a:p>
        </p:txBody>
      </p:sp>
      <p:grpSp>
        <p:nvGrpSpPr>
          <p:cNvPr id="14" name="Group 13">
            <a:extLst>
              <a:ext uri="{FF2B5EF4-FFF2-40B4-BE49-F238E27FC236}">
                <a16:creationId xmlns:a16="http://schemas.microsoft.com/office/drawing/2014/main" id="{955CD811-C668-4B9D-9155-3F1180BEA582}"/>
              </a:ext>
            </a:extLst>
          </p:cNvPr>
          <p:cNvGrpSpPr/>
          <p:nvPr/>
        </p:nvGrpSpPr>
        <p:grpSpPr>
          <a:xfrm>
            <a:off x="7241408" y="1675394"/>
            <a:ext cx="4294099" cy="2823640"/>
            <a:chOff x="6718052" y="1247676"/>
            <a:chExt cx="4817456" cy="3251358"/>
          </a:xfrm>
        </p:grpSpPr>
        <p:sp>
          <p:nvSpPr>
            <p:cNvPr id="15" name="Right Triangle 14">
              <a:extLst>
                <a:ext uri="{FF2B5EF4-FFF2-40B4-BE49-F238E27FC236}">
                  <a16:creationId xmlns:a16="http://schemas.microsoft.com/office/drawing/2014/main" id="{C772D81D-8E12-4D19-BCF5-D6F046AA74F5}"/>
                </a:ext>
              </a:extLst>
            </p:cNvPr>
            <p:cNvSpPr/>
            <p:nvPr/>
          </p:nvSpPr>
          <p:spPr>
            <a:xfrm rot="5400000" flipH="1">
              <a:off x="8013272" y="978325"/>
              <a:ext cx="2354140" cy="36586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1EED610-C726-45B2-9E6C-DC4DAB336005}"/>
                </a:ext>
              </a:extLst>
            </p:cNvPr>
            <p:cNvSpPr txBox="1"/>
            <p:nvPr/>
          </p:nvSpPr>
          <p:spPr>
            <a:xfrm rot="16200000">
              <a:off x="6000367" y="2210833"/>
              <a:ext cx="2286151" cy="359838"/>
            </a:xfrm>
            <a:prstGeom prst="rect">
              <a:avLst/>
            </a:prstGeom>
            <a:noFill/>
          </p:spPr>
          <p:txBody>
            <a:bodyPr wrap="square" rtlCol="0">
              <a:spAutoFit/>
            </a:bodyPr>
            <a:lstStyle/>
            <a:p>
              <a:r>
                <a:rPr lang="en-US" dirty="0"/>
                <a:t>Volatility</a:t>
              </a:r>
            </a:p>
          </p:txBody>
        </p:sp>
        <p:sp>
          <p:nvSpPr>
            <p:cNvPr id="17" name="TextBox 16">
              <a:extLst>
                <a:ext uri="{FF2B5EF4-FFF2-40B4-BE49-F238E27FC236}">
                  <a16:creationId xmlns:a16="http://schemas.microsoft.com/office/drawing/2014/main" id="{83E0A8F2-A06D-4B40-B1C9-9F174E617B06}"/>
                </a:ext>
              </a:extLst>
            </p:cNvPr>
            <p:cNvSpPr txBox="1"/>
            <p:nvPr/>
          </p:nvSpPr>
          <p:spPr>
            <a:xfrm>
              <a:off x="7360992" y="4129702"/>
              <a:ext cx="3118339" cy="369332"/>
            </a:xfrm>
            <a:prstGeom prst="rect">
              <a:avLst/>
            </a:prstGeom>
            <a:noFill/>
          </p:spPr>
          <p:txBody>
            <a:bodyPr wrap="square" rtlCol="0">
              <a:spAutoFit/>
            </a:bodyPr>
            <a:lstStyle/>
            <a:p>
              <a:r>
                <a:rPr lang="en-US" dirty="0"/>
                <a:t>Environmental Persistence</a:t>
              </a:r>
            </a:p>
          </p:txBody>
        </p:sp>
        <p:sp>
          <p:nvSpPr>
            <p:cNvPr id="18" name="Right Arrow 7">
              <a:extLst>
                <a:ext uri="{FF2B5EF4-FFF2-40B4-BE49-F238E27FC236}">
                  <a16:creationId xmlns:a16="http://schemas.microsoft.com/office/drawing/2014/main" id="{4E97A215-2157-469A-839F-3FE59317E8A5}"/>
                </a:ext>
              </a:extLst>
            </p:cNvPr>
            <p:cNvSpPr/>
            <p:nvPr/>
          </p:nvSpPr>
          <p:spPr>
            <a:xfrm>
              <a:off x="10261770" y="4216419"/>
              <a:ext cx="1273738" cy="133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8">
              <a:extLst>
                <a:ext uri="{FF2B5EF4-FFF2-40B4-BE49-F238E27FC236}">
                  <a16:creationId xmlns:a16="http://schemas.microsoft.com/office/drawing/2014/main" id="{896C9729-F1D0-46CB-802B-651A3DEFF164}"/>
                </a:ext>
              </a:extLst>
            </p:cNvPr>
            <p:cNvSpPr/>
            <p:nvPr/>
          </p:nvSpPr>
          <p:spPr>
            <a:xfrm rot="10800000">
              <a:off x="6718052" y="1611156"/>
              <a:ext cx="308832" cy="1481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18CB07-BE69-4385-BEEB-FE87A6150707}"/>
                </a:ext>
              </a:extLst>
            </p:cNvPr>
            <p:cNvSpPr txBox="1"/>
            <p:nvPr/>
          </p:nvSpPr>
          <p:spPr>
            <a:xfrm>
              <a:off x="10808677" y="3615413"/>
              <a:ext cx="436338" cy="369332"/>
            </a:xfrm>
            <a:prstGeom prst="rect">
              <a:avLst/>
            </a:prstGeom>
            <a:noFill/>
          </p:spPr>
          <p:txBody>
            <a:bodyPr wrap="none" rtlCol="0">
              <a:spAutoFit/>
            </a:bodyPr>
            <a:lstStyle/>
            <a:p>
              <a:r>
                <a:rPr lang="en-US" dirty="0"/>
                <a:t>VX</a:t>
              </a:r>
            </a:p>
          </p:txBody>
        </p:sp>
        <p:sp>
          <p:nvSpPr>
            <p:cNvPr id="21" name="TextBox 20">
              <a:extLst>
                <a:ext uri="{FF2B5EF4-FFF2-40B4-BE49-F238E27FC236}">
                  <a16:creationId xmlns:a16="http://schemas.microsoft.com/office/drawing/2014/main" id="{FCF6B267-CFED-4076-AA94-63CCC267259C}"/>
                </a:ext>
              </a:extLst>
            </p:cNvPr>
            <p:cNvSpPr txBox="1"/>
            <p:nvPr/>
          </p:nvSpPr>
          <p:spPr>
            <a:xfrm>
              <a:off x="7355131" y="1405622"/>
              <a:ext cx="829074" cy="425277"/>
            </a:xfrm>
            <a:prstGeom prst="rect">
              <a:avLst/>
            </a:prstGeom>
            <a:noFill/>
          </p:spPr>
          <p:txBody>
            <a:bodyPr wrap="square" rtlCol="0">
              <a:spAutoFit/>
            </a:bodyPr>
            <a:lstStyle/>
            <a:p>
              <a:r>
                <a:rPr lang="en-US" dirty="0"/>
                <a:t>Sarin</a:t>
              </a:r>
            </a:p>
          </p:txBody>
        </p:sp>
        <p:sp>
          <p:nvSpPr>
            <p:cNvPr id="22" name="TextBox 21">
              <a:extLst>
                <a:ext uri="{FF2B5EF4-FFF2-40B4-BE49-F238E27FC236}">
                  <a16:creationId xmlns:a16="http://schemas.microsoft.com/office/drawing/2014/main" id="{EF69396F-6B70-4F5E-B281-E5770C6CD8B3}"/>
                </a:ext>
              </a:extLst>
            </p:cNvPr>
            <p:cNvSpPr txBox="1"/>
            <p:nvPr/>
          </p:nvSpPr>
          <p:spPr>
            <a:xfrm>
              <a:off x="7940065" y="1751239"/>
              <a:ext cx="829073" cy="369332"/>
            </a:xfrm>
            <a:prstGeom prst="rect">
              <a:avLst/>
            </a:prstGeom>
            <a:noFill/>
          </p:spPr>
          <p:txBody>
            <a:bodyPr wrap="none" rtlCol="0">
              <a:spAutoFit/>
            </a:bodyPr>
            <a:lstStyle/>
            <a:p>
              <a:r>
                <a:rPr lang="en-US" dirty="0" err="1"/>
                <a:t>Soman</a:t>
              </a:r>
              <a:endParaRPr lang="en-US" dirty="0"/>
            </a:p>
          </p:txBody>
        </p:sp>
        <p:sp>
          <p:nvSpPr>
            <p:cNvPr id="23" name="TextBox 22">
              <a:extLst>
                <a:ext uri="{FF2B5EF4-FFF2-40B4-BE49-F238E27FC236}">
                  <a16:creationId xmlns:a16="http://schemas.microsoft.com/office/drawing/2014/main" id="{A4031C08-A637-417E-995E-8F2B3EDAC9C9}"/>
                </a:ext>
              </a:extLst>
            </p:cNvPr>
            <p:cNvSpPr txBox="1"/>
            <p:nvPr/>
          </p:nvSpPr>
          <p:spPr>
            <a:xfrm>
              <a:off x="8282262" y="2043560"/>
              <a:ext cx="754950" cy="369332"/>
            </a:xfrm>
            <a:prstGeom prst="rect">
              <a:avLst/>
            </a:prstGeom>
            <a:noFill/>
          </p:spPr>
          <p:txBody>
            <a:bodyPr wrap="none" rtlCol="0">
              <a:spAutoFit/>
            </a:bodyPr>
            <a:lstStyle/>
            <a:p>
              <a:r>
                <a:rPr lang="en-US" dirty="0" err="1"/>
                <a:t>Tabun</a:t>
              </a:r>
              <a:endParaRPr lang="en-US" dirty="0"/>
            </a:p>
          </p:txBody>
        </p:sp>
      </p:grpSp>
      <p:pic>
        <p:nvPicPr>
          <p:cNvPr id="24" name="Picture 6" descr="MedGlobal Logo">
            <a:extLst>
              <a:ext uri="{FF2B5EF4-FFF2-40B4-BE49-F238E27FC236}">
                <a16:creationId xmlns:a16="http://schemas.microsoft.com/office/drawing/2014/main" id="{A10FB0ED-5532-4D45-BBEE-D2026A52C4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141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Exposure Types- Liquid</a:t>
            </a:r>
          </a:p>
        </p:txBody>
      </p:sp>
      <p:sp>
        <p:nvSpPr>
          <p:cNvPr id="3" name="Content Placeholder 2"/>
          <p:cNvSpPr>
            <a:spLocks noGrp="1"/>
          </p:cNvSpPr>
          <p:nvPr>
            <p:ph idx="1"/>
          </p:nvPr>
        </p:nvSpPr>
        <p:spPr>
          <a:xfrm>
            <a:off x="419100" y="1812562"/>
            <a:ext cx="5964844" cy="4351338"/>
          </a:xfrm>
        </p:spPr>
        <p:txBody>
          <a:bodyPr/>
          <a:lstStyle/>
          <a:p>
            <a:pPr marL="0" indent="0">
              <a:buNone/>
            </a:pPr>
            <a:r>
              <a:rPr lang="en-US" b="1" dirty="0"/>
              <a:t>Liquid-Droplet</a:t>
            </a:r>
          </a:p>
          <a:p>
            <a:pPr lvl="1"/>
            <a:endParaRPr lang="en-US" dirty="0"/>
          </a:p>
          <a:p>
            <a:pPr lvl="1"/>
            <a:r>
              <a:rPr lang="en-US" b="1" dirty="0"/>
              <a:t>Onset of symptoms may be delayed</a:t>
            </a:r>
          </a:p>
          <a:p>
            <a:pPr lvl="2"/>
            <a:r>
              <a:rPr lang="en-US" dirty="0"/>
              <a:t>Some cases of asymptomatic period of </a:t>
            </a:r>
          </a:p>
          <a:p>
            <a:pPr marL="914400" lvl="2" indent="0">
              <a:buNone/>
            </a:pPr>
            <a:r>
              <a:rPr lang="en-US" dirty="0"/>
              <a:t>    15-20 minutes despite large exposures</a:t>
            </a:r>
          </a:p>
          <a:p>
            <a:pPr lvl="2"/>
            <a:r>
              <a:rPr lang="en-US" b="1" dirty="0"/>
              <a:t>Delay may be up to 18 hours	</a:t>
            </a:r>
          </a:p>
          <a:p>
            <a:pPr lvl="1"/>
            <a:endParaRPr lang="en-US" dirty="0"/>
          </a:p>
          <a:p>
            <a:pPr lvl="1"/>
            <a:r>
              <a:rPr lang="en-US" dirty="0"/>
              <a:t>Effects are dose-time dependent</a:t>
            </a:r>
          </a:p>
          <a:p>
            <a:pPr lvl="1"/>
            <a:endParaRPr lang="en-US" b="1" dirty="0"/>
          </a:p>
          <a:p>
            <a:pPr lvl="1"/>
            <a:r>
              <a:rPr lang="en-US" dirty="0"/>
              <a:t>Onset may then be sudden and maximal</a:t>
            </a:r>
          </a:p>
        </p:txBody>
      </p:sp>
      <p:grpSp>
        <p:nvGrpSpPr>
          <p:cNvPr id="14" name="Group 13">
            <a:extLst>
              <a:ext uri="{FF2B5EF4-FFF2-40B4-BE49-F238E27FC236}">
                <a16:creationId xmlns:a16="http://schemas.microsoft.com/office/drawing/2014/main" id="{955CD811-C668-4B9D-9155-3F1180BEA582}"/>
              </a:ext>
            </a:extLst>
          </p:cNvPr>
          <p:cNvGrpSpPr/>
          <p:nvPr/>
        </p:nvGrpSpPr>
        <p:grpSpPr>
          <a:xfrm>
            <a:off x="7241408" y="1675394"/>
            <a:ext cx="4294099" cy="2823640"/>
            <a:chOff x="6718052" y="1247676"/>
            <a:chExt cx="4817456" cy="3251358"/>
          </a:xfrm>
        </p:grpSpPr>
        <p:sp>
          <p:nvSpPr>
            <p:cNvPr id="15" name="Right Triangle 14">
              <a:extLst>
                <a:ext uri="{FF2B5EF4-FFF2-40B4-BE49-F238E27FC236}">
                  <a16:creationId xmlns:a16="http://schemas.microsoft.com/office/drawing/2014/main" id="{C772D81D-8E12-4D19-BCF5-D6F046AA74F5}"/>
                </a:ext>
              </a:extLst>
            </p:cNvPr>
            <p:cNvSpPr/>
            <p:nvPr/>
          </p:nvSpPr>
          <p:spPr>
            <a:xfrm rot="5400000" flipH="1">
              <a:off x="8013272" y="978325"/>
              <a:ext cx="2354140" cy="36586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1EED610-C726-45B2-9E6C-DC4DAB336005}"/>
                </a:ext>
              </a:extLst>
            </p:cNvPr>
            <p:cNvSpPr txBox="1"/>
            <p:nvPr/>
          </p:nvSpPr>
          <p:spPr>
            <a:xfrm rot="16200000">
              <a:off x="6000367" y="2210833"/>
              <a:ext cx="2286151" cy="359838"/>
            </a:xfrm>
            <a:prstGeom prst="rect">
              <a:avLst/>
            </a:prstGeom>
            <a:noFill/>
          </p:spPr>
          <p:txBody>
            <a:bodyPr wrap="square" rtlCol="0">
              <a:spAutoFit/>
            </a:bodyPr>
            <a:lstStyle/>
            <a:p>
              <a:r>
                <a:rPr lang="en-US" dirty="0"/>
                <a:t>Volatility</a:t>
              </a:r>
            </a:p>
          </p:txBody>
        </p:sp>
        <p:sp>
          <p:nvSpPr>
            <p:cNvPr id="17" name="TextBox 16">
              <a:extLst>
                <a:ext uri="{FF2B5EF4-FFF2-40B4-BE49-F238E27FC236}">
                  <a16:creationId xmlns:a16="http://schemas.microsoft.com/office/drawing/2014/main" id="{83E0A8F2-A06D-4B40-B1C9-9F174E617B06}"/>
                </a:ext>
              </a:extLst>
            </p:cNvPr>
            <p:cNvSpPr txBox="1"/>
            <p:nvPr/>
          </p:nvSpPr>
          <p:spPr>
            <a:xfrm>
              <a:off x="7360992" y="4129702"/>
              <a:ext cx="3118339" cy="369332"/>
            </a:xfrm>
            <a:prstGeom prst="rect">
              <a:avLst/>
            </a:prstGeom>
            <a:noFill/>
          </p:spPr>
          <p:txBody>
            <a:bodyPr wrap="square" rtlCol="0">
              <a:spAutoFit/>
            </a:bodyPr>
            <a:lstStyle/>
            <a:p>
              <a:r>
                <a:rPr lang="en-US" dirty="0"/>
                <a:t>Environmental Persistence</a:t>
              </a:r>
            </a:p>
          </p:txBody>
        </p:sp>
        <p:sp>
          <p:nvSpPr>
            <p:cNvPr id="18" name="Right Arrow 7">
              <a:extLst>
                <a:ext uri="{FF2B5EF4-FFF2-40B4-BE49-F238E27FC236}">
                  <a16:creationId xmlns:a16="http://schemas.microsoft.com/office/drawing/2014/main" id="{4E97A215-2157-469A-839F-3FE59317E8A5}"/>
                </a:ext>
              </a:extLst>
            </p:cNvPr>
            <p:cNvSpPr/>
            <p:nvPr/>
          </p:nvSpPr>
          <p:spPr>
            <a:xfrm>
              <a:off x="10261770" y="4216419"/>
              <a:ext cx="1273738" cy="133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8">
              <a:extLst>
                <a:ext uri="{FF2B5EF4-FFF2-40B4-BE49-F238E27FC236}">
                  <a16:creationId xmlns:a16="http://schemas.microsoft.com/office/drawing/2014/main" id="{896C9729-F1D0-46CB-802B-651A3DEFF164}"/>
                </a:ext>
              </a:extLst>
            </p:cNvPr>
            <p:cNvSpPr/>
            <p:nvPr/>
          </p:nvSpPr>
          <p:spPr>
            <a:xfrm rot="10800000">
              <a:off x="6718052" y="1611156"/>
              <a:ext cx="308832" cy="1481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18CB07-BE69-4385-BEEB-FE87A6150707}"/>
                </a:ext>
              </a:extLst>
            </p:cNvPr>
            <p:cNvSpPr txBox="1"/>
            <p:nvPr/>
          </p:nvSpPr>
          <p:spPr>
            <a:xfrm>
              <a:off x="10808677" y="3615413"/>
              <a:ext cx="436338" cy="369332"/>
            </a:xfrm>
            <a:prstGeom prst="rect">
              <a:avLst/>
            </a:prstGeom>
            <a:noFill/>
          </p:spPr>
          <p:txBody>
            <a:bodyPr wrap="none" rtlCol="0">
              <a:spAutoFit/>
            </a:bodyPr>
            <a:lstStyle/>
            <a:p>
              <a:r>
                <a:rPr lang="en-US" dirty="0"/>
                <a:t>VX</a:t>
              </a:r>
            </a:p>
          </p:txBody>
        </p:sp>
        <p:sp>
          <p:nvSpPr>
            <p:cNvPr id="21" name="TextBox 20">
              <a:extLst>
                <a:ext uri="{FF2B5EF4-FFF2-40B4-BE49-F238E27FC236}">
                  <a16:creationId xmlns:a16="http://schemas.microsoft.com/office/drawing/2014/main" id="{FCF6B267-CFED-4076-AA94-63CCC267259C}"/>
                </a:ext>
              </a:extLst>
            </p:cNvPr>
            <p:cNvSpPr txBox="1"/>
            <p:nvPr/>
          </p:nvSpPr>
          <p:spPr>
            <a:xfrm>
              <a:off x="7355131" y="1405622"/>
              <a:ext cx="829074" cy="425277"/>
            </a:xfrm>
            <a:prstGeom prst="rect">
              <a:avLst/>
            </a:prstGeom>
            <a:noFill/>
          </p:spPr>
          <p:txBody>
            <a:bodyPr wrap="square" rtlCol="0">
              <a:spAutoFit/>
            </a:bodyPr>
            <a:lstStyle/>
            <a:p>
              <a:r>
                <a:rPr lang="en-US" dirty="0"/>
                <a:t>Sarin</a:t>
              </a:r>
            </a:p>
          </p:txBody>
        </p:sp>
        <p:sp>
          <p:nvSpPr>
            <p:cNvPr id="22" name="TextBox 21">
              <a:extLst>
                <a:ext uri="{FF2B5EF4-FFF2-40B4-BE49-F238E27FC236}">
                  <a16:creationId xmlns:a16="http://schemas.microsoft.com/office/drawing/2014/main" id="{EF69396F-6B70-4F5E-B281-E5770C6CD8B3}"/>
                </a:ext>
              </a:extLst>
            </p:cNvPr>
            <p:cNvSpPr txBox="1"/>
            <p:nvPr/>
          </p:nvSpPr>
          <p:spPr>
            <a:xfrm>
              <a:off x="7940065" y="1751239"/>
              <a:ext cx="829073" cy="369332"/>
            </a:xfrm>
            <a:prstGeom prst="rect">
              <a:avLst/>
            </a:prstGeom>
            <a:noFill/>
          </p:spPr>
          <p:txBody>
            <a:bodyPr wrap="none" rtlCol="0">
              <a:spAutoFit/>
            </a:bodyPr>
            <a:lstStyle/>
            <a:p>
              <a:r>
                <a:rPr lang="en-US" dirty="0" err="1"/>
                <a:t>Soman</a:t>
              </a:r>
              <a:endParaRPr lang="en-US" dirty="0"/>
            </a:p>
          </p:txBody>
        </p:sp>
        <p:sp>
          <p:nvSpPr>
            <p:cNvPr id="23" name="TextBox 22">
              <a:extLst>
                <a:ext uri="{FF2B5EF4-FFF2-40B4-BE49-F238E27FC236}">
                  <a16:creationId xmlns:a16="http://schemas.microsoft.com/office/drawing/2014/main" id="{A4031C08-A637-417E-995E-8F2B3EDAC9C9}"/>
                </a:ext>
              </a:extLst>
            </p:cNvPr>
            <p:cNvSpPr txBox="1"/>
            <p:nvPr/>
          </p:nvSpPr>
          <p:spPr>
            <a:xfrm>
              <a:off x="8282262" y="2043560"/>
              <a:ext cx="754950" cy="369332"/>
            </a:xfrm>
            <a:prstGeom prst="rect">
              <a:avLst/>
            </a:prstGeom>
            <a:noFill/>
          </p:spPr>
          <p:txBody>
            <a:bodyPr wrap="none" rtlCol="0">
              <a:spAutoFit/>
            </a:bodyPr>
            <a:lstStyle/>
            <a:p>
              <a:r>
                <a:rPr lang="en-US" dirty="0" err="1"/>
                <a:t>Tabun</a:t>
              </a:r>
              <a:endParaRPr lang="en-US" dirty="0"/>
            </a:p>
          </p:txBody>
        </p:sp>
      </p:grpSp>
      <p:pic>
        <p:nvPicPr>
          <p:cNvPr id="24" name="Picture 6" descr="MedGlobal Logo">
            <a:extLst>
              <a:ext uri="{FF2B5EF4-FFF2-40B4-BE49-F238E27FC236}">
                <a16:creationId xmlns:a16="http://schemas.microsoft.com/office/drawing/2014/main" id="{3D0019DF-3045-4558-BF87-A93A0A815C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669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Exposure Types- Liquid</a:t>
            </a:r>
          </a:p>
        </p:txBody>
      </p:sp>
      <p:sp>
        <p:nvSpPr>
          <p:cNvPr id="3" name="Content Placeholder 2"/>
          <p:cNvSpPr>
            <a:spLocks noGrp="1"/>
          </p:cNvSpPr>
          <p:nvPr>
            <p:ph idx="1"/>
          </p:nvPr>
        </p:nvSpPr>
        <p:spPr>
          <a:xfrm>
            <a:off x="419099" y="1812562"/>
            <a:ext cx="6788767" cy="5045438"/>
          </a:xfrm>
        </p:spPr>
        <p:txBody>
          <a:bodyPr>
            <a:normAutofit fontScale="77500" lnSpcReduction="20000"/>
          </a:bodyPr>
          <a:lstStyle/>
          <a:p>
            <a:pPr marL="0" indent="0">
              <a:buNone/>
            </a:pPr>
            <a:r>
              <a:rPr lang="en-US" b="1" dirty="0"/>
              <a:t>Liquid-Droplet onto Exposed Skin</a:t>
            </a:r>
          </a:p>
          <a:p>
            <a:pPr marL="0" indent="0">
              <a:buNone/>
            </a:pPr>
            <a:r>
              <a:rPr lang="en-US" b="1" dirty="0"/>
              <a:t>Small Exposure (</a:t>
            </a:r>
            <a:r>
              <a:rPr lang="en-US" dirty="0"/>
              <a:t> &lt;1/10</a:t>
            </a:r>
            <a:r>
              <a:rPr lang="en-US" baseline="30000" dirty="0"/>
              <a:t>th</a:t>
            </a:r>
            <a:r>
              <a:rPr lang="en-US" dirty="0"/>
              <a:t>  drop 25% </a:t>
            </a:r>
            <a:r>
              <a:rPr lang="en-US" dirty="0" err="1"/>
              <a:t>Soman</a:t>
            </a:r>
            <a:r>
              <a:rPr lang="en-US" dirty="0"/>
              <a:t>)</a:t>
            </a:r>
          </a:p>
          <a:p>
            <a:pPr marL="569913" lvl="1" indent="-457200">
              <a:buFont typeface="+mj-lt"/>
              <a:buAutoNum type="arabicPeriod"/>
            </a:pPr>
            <a:r>
              <a:rPr lang="en-US" dirty="0"/>
              <a:t>Local sweating, fasciculation </a:t>
            </a:r>
          </a:p>
          <a:p>
            <a:pPr marL="569913" lvl="1" indent="-457200">
              <a:buFont typeface="+mj-lt"/>
              <a:buAutoNum type="arabicPeriod"/>
            </a:pPr>
            <a:r>
              <a:rPr lang="en-US" dirty="0"/>
              <a:t>Nausea, vomiting, abdominal pain, oral secretions, chest tightness</a:t>
            </a:r>
          </a:p>
          <a:p>
            <a:pPr marL="569913" lvl="1" indent="-457200">
              <a:buFont typeface="+mj-lt"/>
              <a:buAutoNum type="arabicPeriod"/>
            </a:pPr>
            <a:endParaRPr lang="en-US" b="1" dirty="0"/>
          </a:p>
          <a:p>
            <a:pPr marL="0" lvl="1" indent="0">
              <a:buNone/>
            </a:pPr>
            <a:r>
              <a:rPr lang="en-US" b="1" dirty="0"/>
              <a:t>Moderately Severe Exposure (</a:t>
            </a:r>
            <a:r>
              <a:rPr lang="en-US" dirty="0"/>
              <a:t> ~1/2 drops 25% </a:t>
            </a:r>
            <a:r>
              <a:rPr lang="en-US" dirty="0" err="1"/>
              <a:t>Soman</a:t>
            </a:r>
            <a:r>
              <a:rPr lang="en-US" dirty="0"/>
              <a:t>)</a:t>
            </a:r>
          </a:p>
          <a:p>
            <a:pPr marL="569913" lvl="1" indent="-457200">
              <a:buFont typeface="+mj-lt"/>
              <a:buAutoNum type="arabicPeriod"/>
            </a:pPr>
            <a:r>
              <a:rPr lang="en-US" dirty="0"/>
              <a:t>Feeling of profound tiredness</a:t>
            </a:r>
          </a:p>
          <a:p>
            <a:pPr marL="569913" lvl="1" indent="-457200">
              <a:buFont typeface="+mj-lt"/>
              <a:buAutoNum type="arabicPeriod"/>
            </a:pPr>
            <a:r>
              <a:rPr lang="en-US" dirty="0"/>
              <a:t>Generalized sweating, Copious oral and respiratory secretions</a:t>
            </a:r>
          </a:p>
          <a:p>
            <a:pPr marL="569913" lvl="1" indent="-457200">
              <a:buFont typeface="+mj-lt"/>
              <a:buAutoNum type="arabicPeriod"/>
            </a:pPr>
            <a:r>
              <a:rPr lang="en-US" dirty="0"/>
              <a:t>Audible wheezing and respiratory congestion</a:t>
            </a:r>
          </a:p>
          <a:p>
            <a:pPr marL="112713" lvl="1" indent="0">
              <a:buNone/>
            </a:pPr>
            <a:endParaRPr lang="en-US" dirty="0"/>
          </a:p>
          <a:p>
            <a:pPr marL="0" lvl="1" indent="0">
              <a:buNone/>
            </a:pPr>
            <a:r>
              <a:rPr lang="en-US" b="1" dirty="0"/>
              <a:t>Severe Exposure (</a:t>
            </a:r>
            <a:r>
              <a:rPr lang="en-US" dirty="0"/>
              <a:t>1 drop 25% </a:t>
            </a:r>
            <a:r>
              <a:rPr lang="en-US" dirty="0" err="1"/>
              <a:t>Soman</a:t>
            </a:r>
            <a:r>
              <a:rPr lang="en-US" dirty="0"/>
              <a:t>)</a:t>
            </a:r>
          </a:p>
          <a:p>
            <a:pPr marL="569913" lvl="1" indent="-457200">
              <a:buFont typeface="+mj-lt"/>
              <a:buAutoNum type="arabicPeriod"/>
            </a:pPr>
            <a:r>
              <a:rPr lang="en-US" dirty="0"/>
              <a:t>Sudden Collapse and Loss of </a:t>
            </a:r>
            <a:r>
              <a:rPr lang="en-US" dirty="0" err="1"/>
              <a:t>Conciousness</a:t>
            </a:r>
            <a:endParaRPr lang="en-US" dirty="0"/>
          </a:p>
          <a:p>
            <a:pPr marL="569913" lvl="1" indent="-457200">
              <a:buFont typeface="+mj-lt"/>
              <a:buAutoNum type="arabicPeriod"/>
            </a:pPr>
            <a:r>
              <a:rPr lang="en-US" dirty="0"/>
              <a:t>Gasping, cyanosis, Diarrhea</a:t>
            </a:r>
          </a:p>
          <a:p>
            <a:pPr marL="569913" lvl="1" indent="-457200">
              <a:buFont typeface="+mj-lt"/>
              <a:buAutoNum type="arabicPeriod"/>
            </a:pPr>
            <a:r>
              <a:rPr lang="en-US" dirty="0"/>
              <a:t>Convulsions and generalized myoclonic spasms</a:t>
            </a:r>
          </a:p>
          <a:p>
            <a:pPr marL="569913" lvl="1" indent="-457200">
              <a:buFont typeface="+mj-lt"/>
              <a:buAutoNum type="arabicPeriod"/>
            </a:pPr>
            <a:r>
              <a:rPr lang="en-US" dirty="0"/>
              <a:t>Flaccid paralysis</a:t>
            </a:r>
          </a:p>
          <a:p>
            <a:pPr marL="569913" lvl="1" indent="-457200">
              <a:buFont typeface="+mj-lt"/>
              <a:buAutoNum type="arabicPeriod"/>
            </a:pPr>
            <a:r>
              <a:rPr lang="en-US" dirty="0"/>
              <a:t>Respiratory arrest</a:t>
            </a:r>
          </a:p>
          <a:p>
            <a:pPr marL="569913" lvl="1" indent="-457200">
              <a:buFont typeface="+mj-lt"/>
              <a:buAutoNum type="arabicPeriod"/>
            </a:pPr>
            <a:r>
              <a:rPr lang="en-US" dirty="0"/>
              <a:t>Cardiac Arrhythmias (all types)</a:t>
            </a:r>
          </a:p>
          <a:p>
            <a:pPr lvl="1"/>
            <a:endParaRPr lang="en-US" dirty="0"/>
          </a:p>
        </p:txBody>
      </p:sp>
      <p:grpSp>
        <p:nvGrpSpPr>
          <p:cNvPr id="14" name="Group 13">
            <a:extLst>
              <a:ext uri="{FF2B5EF4-FFF2-40B4-BE49-F238E27FC236}">
                <a16:creationId xmlns:a16="http://schemas.microsoft.com/office/drawing/2014/main" id="{955CD811-C668-4B9D-9155-3F1180BEA582}"/>
              </a:ext>
            </a:extLst>
          </p:cNvPr>
          <p:cNvGrpSpPr/>
          <p:nvPr/>
        </p:nvGrpSpPr>
        <p:grpSpPr>
          <a:xfrm>
            <a:off x="7241408" y="1675394"/>
            <a:ext cx="4294099" cy="2823640"/>
            <a:chOff x="6718052" y="1247676"/>
            <a:chExt cx="4817456" cy="3251358"/>
          </a:xfrm>
        </p:grpSpPr>
        <p:sp>
          <p:nvSpPr>
            <p:cNvPr id="15" name="Right Triangle 14">
              <a:extLst>
                <a:ext uri="{FF2B5EF4-FFF2-40B4-BE49-F238E27FC236}">
                  <a16:creationId xmlns:a16="http://schemas.microsoft.com/office/drawing/2014/main" id="{C772D81D-8E12-4D19-BCF5-D6F046AA74F5}"/>
                </a:ext>
              </a:extLst>
            </p:cNvPr>
            <p:cNvSpPr/>
            <p:nvPr/>
          </p:nvSpPr>
          <p:spPr>
            <a:xfrm rot="5400000" flipH="1">
              <a:off x="8013272" y="978325"/>
              <a:ext cx="2354140" cy="365869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1EED610-C726-45B2-9E6C-DC4DAB336005}"/>
                </a:ext>
              </a:extLst>
            </p:cNvPr>
            <p:cNvSpPr txBox="1"/>
            <p:nvPr/>
          </p:nvSpPr>
          <p:spPr>
            <a:xfrm rot="16200000">
              <a:off x="6000367" y="2210833"/>
              <a:ext cx="2286151" cy="359838"/>
            </a:xfrm>
            <a:prstGeom prst="rect">
              <a:avLst/>
            </a:prstGeom>
            <a:noFill/>
          </p:spPr>
          <p:txBody>
            <a:bodyPr wrap="square" rtlCol="0">
              <a:spAutoFit/>
            </a:bodyPr>
            <a:lstStyle/>
            <a:p>
              <a:r>
                <a:rPr lang="en-US" dirty="0"/>
                <a:t>Volatility</a:t>
              </a:r>
            </a:p>
          </p:txBody>
        </p:sp>
        <p:sp>
          <p:nvSpPr>
            <p:cNvPr id="17" name="TextBox 16">
              <a:extLst>
                <a:ext uri="{FF2B5EF4-FFF2-40B4-BE49-F238E27FC236}">
                  <a16:creationId xmlns:a16="http://schemas.microsoft.com/office/drawing/2014/main" id="{83E0A8F2-A06D-4B40-B1C9-9F174E617B06}"/>
                </a:ext>
              </a:extLst>
            </p:cNvPr>
            <p:cNvSpPr txBox="1"/>
            <p:nvPr/>
          </p:nvSpPr>
          <p:spPr>
            <a:xfrm>
              <a:off x="7360992" y="4129702"/>
              <a:ext cx="3118339" cy="369332"/>
            </a:xfrm>
            <a:prstGeom prst="rect">
              <a:avLst/>
            </a:prstGeom>
            <a:noFill/>
          </p:spPr>
          <p:txBody>
            <a:bodyPr wrap="square" rtlCol="0">
              <a:spAutoFit/>
            </a:bodyPr>
            <a:lstStyle/>
            <a:p>
              <a:r>
                <a:rPr lang="en-US" dirty="0"/>
                <a:t>Environmental Persistence</a:t>
              </a:r>
            </a:p>
          </p:txBody>
        </p:sp>
        <p:sp>
          <p:nvSpPr>
            <p:cNvPr id="18" name="Right Arrow 7">
              <a:extLst>
                <a:ext uri="{FF2B5EF4-FFF2-40B4-BE49-F238E27FC236}">
                  <a16:creationId xmlns:a16="http://schemas.microsoft.com/office/drawing/2014/main" id="{4E97A215-2157-469A-839F-3FE59317E8A5}"/>
                </a:ext>
              </a:extLst>
            </p:cNvPr>
            <p:cNvSpPr/>
            <p:nvPr/>
          </p:nvSpPr>
          <p:spPr>
            <a:xfrm>
              <a:off x="10261770" y="4216419"/>
              <a:ext cx="1273738" cy="1336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8">
              <a:extLst>
                <a:ext uri="{FF2B5EF4-FFF2-40B4-BE49-F238E27FC236}">
                  <a16:creationId xmlns:a16="http://schemas.microsoft.com/office/drawing/2014/main" id="{896C9729-F1D0-46CB-802B-651A3DEFF164}"/>
                </a:ext>
              </a:extLst>
            </p:cNvPr>
            <p:cNvSpPr/>
            <p:nvPr/>
          </p:nvSpPr>
          <p:spPr>
            <a:xfrm rot="10800000">
              <a:off x="6718052" y="1611156"/>
              <a:ext cx="308832" cy="14815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18CB07-BE69-4385-BEEB-FE87A6150707}"/>
                </a:ext>
              </a:extLst>
            </p:cNvPr>
            <p:cNvSpPr txBox="1"/>
            <p:nvPr/>
          </p:nvSpPr>
          <p:spPr>
            <a:xfrm>
              <a:off x="10808677" y="3615413"/>
              <a:ext cx="436338" cy="369332"/>
            </a:xfrm>
            <a:prstGeom prst="rect">
              <a:avLst/>
            </a:prstGeom>
            <a:noFill/>
          </p:spPr>
          <p:txBody>
            <a:bodyPr wrap="none" rtlCol="0">
              <a:spAutoFit/>
            </a:bodyPr>
            <a:lstStyle/>
            <a:p>
              <a:r>
                <a:rPr lang="en-US" dirty="0"/>
                <a:t>VX</a:t>
              </a:r>
            </a:p>
          </p:txBody>
        </p:sp>
        <p:sp>
          <p:nvSpPr>
            <p:cNvPr id="21" name="TextBox 20">
              <a:extLst>
                <a:ext uri="{FF2B5EF4-FFF2-40B4-BE49-F238E27FC236}">
                  <a16:creationId xmlns:a16="http://schemas.microsoft.com/office/drawing/2014/main" id="{FCF6B267-CFED-4076-AA94-63CCC267259C}"/>
                </a:ext>
              </a:extLst>
            </p:cNvPr>
            <p:cNvSpPr txBox="1"/>
            <p:nvPr/>
          </p:nvSpPr>
          <p:spPr>
            <a:xfrm>
              <a:off x="7355131" y="1405622"/>
              <a:ext cx="829074" cy="425277"/>
            </a:xfrm>
            <a:prstGeom prst="rect">
              <a:avLst/>
            </a:prstGeom>
            <a:noFill/>
          </p:spPr>
          <p:txBody>
            <a:bodyPr wrap="square" rtlCol="0">
              <a:spAutoFit/>
            </a:bodyPr>
            <a:lstStyle/>
            <a:p>
              <a:r>
                <a:rPr lang="en-US" dirty="0"/>
                <a:t>Sarin</a:t>
              </a:r>
            </a:p>
          </p:txBody>
        </p:sp>
        <p:sp>
          <p:nvSpPr>
            <p:cNvPr id="22" name="TextBox 21">
              <a:extLst>
                <a:ext uri="{FF2B5EF4-FFF2-40B4-BE49-F238E27FC236}">
                  <a16:creationId xmlns:a16="http://schemas.microsoft.com/office/drawing/2014/main" id="{EF69396F-6B70-4F5E-B281-E5770C6CD8B3}"/>
                </a:ext>
              </a:extLst>
            </p:cNvPr>
            <p:cNvSpPr txBox="1"/>
            <p:nvPr/>
          </p:nvSpPr>
          <p:spPr>
            <a:xfrm>
              <a:off x="7940065" y="1751239"/>
              <a:ext cx="829073" cy="369332"/>
            </a:xfrm>
            <a:prstGeom prst="rect">
              <a:avLst/>
            </a:prstGeom>
            <a:noFill/>
          </p:spPr>
          <p:txBody>
            <a:bodyPr wrap="none" rtlCol="0">
              <a:spAutoFit/>
            </a:bodyPr>
            <a:lstStyle/>
            <a:p>
              <a:r>
                <a:rPr lang="en-US" dirty="0" err="1"/>
                <a:t>Soman</a:t>
              </a:r>
              <a:endParaRPr lang="en-US" dirty="0"/>
            </a:p>
          </p:txBody>
        </p:sp>
        <p:sp>
          <p:nvSpPr>
            <p:cNvPr id="23" name="TextBox 22">
              <a:extLst>
                <a:ext uri="{FF2B5EF4-FFF2-40B4-BE49-F238E27FC236}">
                  <a16:creationId xmlns:a16="http://schemas.microsoft.com/office/drawing/2014/main" id="{A4031C08-A637-417E-995E-8F2B3EDAC9C9}"/>
                </a:ext>
              </a:extLst>
            </p:cNvPr>
            <p:cNvSpPr txBox="1"/>
            <p:nvPr/>
          </p:nvSpPr>
          <p:spPr>
            <a:xfrm>
              <a:off x="8282262" y="2043560"/>
              <a:ext cx="754950" cy="369332"/>
            </a:xfrm>
            <a:prstGeom prst="rect">
              <a:avLst/>
            </a:prstGeom>
            <a:noFill/>
          </p:spPr>
          <p:txBody>
            <a:bodyPr wrap="none" rtlCol="0">
              <a:spAutoFit/>
            </a:bodyPr>
            <a:lstStyle/>
            <a:p>
              <a:r>
                <a:rPr lang="en-US" dirty="0" err="1"/>
                <a:t>Tabun</a:t>
              </a:r>
              <a:endParaRPr lang="en-US" dirty="0"/>
            </a:p>
          </p:txBody>
        </p:sp>
      </p:grpSp>
      <p:pic>
        <p:nvPicPr>
          <p:cNvPr id="24" name="Picture 6" descr="MedGlobal Logo">
            <a:extLst>
              <a:ext uri="{FF2B5EF4-FFF2-40B4-BE49-F238E27FC236}">
                <a16:creationId xmlns:a16="http://schemas.microsoft.com/office/drawing/2014/main" id="{B35F2386-90F1-4012-983F-FAD78BED19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768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Chemical</a:t>
            </a:r>
            <a:r>
              <a:rPr lang="en-US" dirty="0"/>
              <a:t> </a:t>
            </a:r>
            <a:r>
              <a:rPr lang="en-US" b="1" dirty="0"/>
              <a:t>Weapons</a:t>
            </a:r>
          </a:p>
        </p:txBody>
      </p:sp>
      <p:sp>
        <p:nvSpPr>
          <p:cNvPr id="5" name="Subtitle 4"/>
          <p:cNvSpPr>
            <a:spLocks noGrp="1"/>
          </p:cNvSpPr>
          <p:nvPr>
            <p:ph type="subTitle" idx="1"/>
          </p:nvPr>
        </p:nvSpPr>
        <p:spPr/>
        <p:txBody>
          <a:bodyPr/>
          <a:lstStyle/>
          <a:p>
            <a:endParaRPr lang="en-US"/>
          </a:p>
        </p:txBody>
      </p:sp>
      <p:grpSp>
        <p:nvGrpSpPr>
          <p:cNvPr id="7" name="Group 6"/>
          <p:cNvGrpSpPr/>
          <p:nvPr/>
        </p:nvGrpSpPr>
        <p:grpSpPr>
          <a:xfrm>
            <a:off x="585528" y="5819260"/>
            <a:ext cx="11190916" cy="961938"/>
            <a:chOff x="585528" y="5819260"/>
            <a:chExt cx="11190916" cy="961938"/>
          </a:xfrm>
        </p:grpSpPr>
        <p:pic>
          <p:nvPicPr>
            <p:cNvPr id="27650"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27654"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descr="Qr code&#10;&#10;Description automatically generated">
            <a:extLst>
              <a:ext uri="{FF2B5EF4-FFF2-40B4-BE49-F238E27FC236}">
                <a16:creationId xmlns:a16="http://schemas.microsoft.com/office/drawing/2014/main" id="{DFDAC39D-CAAA-4C4D-A5E3-8BF6352554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852"/>
          <a:stretch/>
        </p:blipFill>
        <p:spPr>
          <a:xfrm>
            <a:off x="169148" y="177168"/>
            <a:ext cx="1900183" cy="2034404"/>
          </a:xfrm>
          <a:prstGeom prst="rect">
            <a:avLst/>
          </a:prstGeom>
        </p:spPr>
      </p:pic>
    </p:spTree>
    <p:extLst>
      <p:ext uri="{BB962C8B-B14F-4D97-AF65-F5344CB8AC3E}">
        <p14:creationId xmlns:p14="http://schemas.microsoft.com/office/powerpoint/2010/main" val="105175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Illustrative Case- One drop of </a:t>
            </a:r>
            <a:r>
              <a:rPr lang="en-US" b="1" dirty="0" err="1">
                <a:latin typeface="+mn-lt"/>
              </a:rPr>
              <a:t>Soman</a:t>
            </a:r>
            <a:endParaRPr lang="en-US" b="1" dirty="0">
              <a:latin typeface="+mn-lt"/>
            </a:endParaRPr>
          </a:p>
        </p:txBody>
      </p:sp>
      <p:sp>
        <p:nvSpPr>
          <p:cNvPr id="3" name="Content Placeholder 2"/>
          <p:cNvSpPr>
            <a:spLocks noGrp="1"/>
          </p:cNvSpPr>
          <p:nvPr>
            <p:ph idx="1"/>
          </p:nvPr>
        </p:nvSpPr>
        <p:spPr>
          <a:xfrm>
            <a:off x="419099" y="1812562"/>
            <a:ext cx="11511233" cy="5045438"/>
          </a:xfrm>
        </p:spPr>
        <p:txBody>
          <a:bodyPr>
            <a:normAutofit/>
          </a:bodyPr>
          <a:lstStyle/>
          <a:p>
            <a:pPr marL="0" lvl="1" indent="0" algn="just">
              <a:buNone/>
            </a:pPr>
            <a:r>
              <a:rPr lang="en-US" dirty="0"/>
              <a:t>33 Year old healthy male exposed to a few drops of 25% </a:t>
            </a:r>
            <a:r>
              <a:rPr lang="en-US" dirty="0" err="1"/>
              <a:t>Soman</a:t>
            </a:r>
            <a:r>
              <a:rPr lang="en-US" dirty="0"/>
              <a:t> onto the face.  Immediately washed face with chemical eye wash water station and taken to emergency unit.  He was asymptomatic for ~10 minutes before suddenly feeling “sense of doom” and collapsing into coma and becoming cyanotic with slightly labored breathing, rapidly developing </a:t>
            </a:r>
            <a:r>
              <a:rPr lang="en-US" dirty="0" err="1"/>
              <a:t>miosis</a:t>
            </a:r>
            <a:r>
              <a:rPr lang="en-US" dirty="0"/>
              <a:t>, copious oral and nasal secretions.  Atropine 2mg IV administered immediately.  HR-150 and BP 180/80 after atropine.</a:t>
            </a:r>
          </a:p>
          <a:p>
            <a:pPr marL="0" lvl="1" indent="0" algn="just">
              <a:buNone/>
            </a:pPr>
            <a:r>
              <a:rPr lang="en-US" dirty="0"/>
              <a:t>His mouth became rigid with </a:t>
            </a:r>
            <a:r>
              <a:rPr lang="en-US" dirty="0" err="1"/>
              <a:t>trismus</a:t>
            </a:r>
            <a:r>
              <a:rPr lang="en-US" dirty="0"/>
              <a:t>, neck stiff with nuchal rigidity, developed prominent generalized myoclonic </a:t>
            </a:r>
            <a:r>
              <a:rPr lang="en-US" dirty="0" err="1"/>
              <a:t>fasciculations</a:t>
            </a:r>
            <a:r>
              <a:rPr lang="en-US" dirty="0"/>
              <a:t> with hyperactive reflexes.  An additional 4mg IV and 8mg IM atropine administered within 15 minutes of collapse followed by 2000mg IV </a:t>
            </a:r>
            <a:r>
              <a:rPr lang="en-US" dirty="0" err="1"/>
              <a:t>Pralidoxime</a:t>
            </a:r>
            <a:r>
              <a:rPr lang="en-US" dirty="0"/>
              <a:t> (</a:t>
            </a:r>
            <a:r>
              <a:rPr lang="en-US" dirty="0" err="1"/>
              <a:t>pralidoxime</a:t>
            </a:r>
            <a:r>
              <a:rPr lang="en-US" dirty="0"/>
              <a:t> administered 25 minutes after exposure).  His respirations stabilized with improvement in airway sounds and he was maintained on oxygen supplement by oxygen facemask- he could not be intubated due to </a:t>
            </a:r>
            <a:r>
              <a:rPr lang="en-US" dirty="0" err="1"/>
              <a:t>trismus</a:t>
            </a:r>
            <a:r>
              <a:rPr lang="en-US" dirty="0"/>
              <a:t>.  Since his respirations and oxygenation were stabilized on oxygen facemask, a tracheostomy was not performed.</a:t>
            </a:r>
          </a:p>
        </p:txBody>
      </p:sp>
      <p:sp>
        <p:nvSpPr>
          <p:cNvPr id="24" name="TextBox 23"/>
          <p:cNvSpPr txBox="1"/>
          <p:nvPr/>
        </p:nvSpPr>
        <p:spPr>
          <a:xfrm>
            <a:off x="10303550" y="843240"/>
            <a:ext cx="1626782" cy="369332"/>
          </a:xfrm>
          <a:prstGeom prst="rect">
            <a:avLst/>
          </a:prstGeom>
          <a:noFill/>
          <a:ln w="38100">
            <a:solidFill>
              <a:schemeClr val="tx1"/>
            </a:solidFill>
          </a:ln>
        </p:spPr>
        <p:txBody>
          <a:bodyPr wrap="square" rtlCol="0">
            <a:spAutoFit/>
          </a:bodyPr>
          <a:lstStyle/>
          <a:p>
            <a:r>
              <a:rPr lang="en-US" dirty="0"/>
              <a:t>PMID: 4838227</a:t>
            </a:r>
          </a:p>
        </p:txBody>
      </p:sp>
    </p:spTree>
    <p:extLst>
      <p:ext uri="{BB962C8B-B14F-4D97-AF65-F5344CB8AC3E}">
        <p14:creationId xmlns:p14="http://schemas.microsoft.com/office/powerpoint/2010/main" val="978569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Illustrative Case- One drop of </a:t>
            </a:r>
            <a:r>
              <a:rPr lang="en-US" b="1" dirty="0" err="1">
                <a:latin typeface="+mn-lt"/>
              </a:rPr>
              <a:t>Soman</a:t>
            </a:r>
            <a:endParaRPr lang="en-US" b="1" dirty="0">
              <a:latin typeface="+mn-lt"/>
            </a:endParaRPr>
          </a:p>
        </p:txBody>
      </p:sp>
      <p:sp>
        <p:nvSpPr>
          <p:cNvPr id="3" name="Content Placeholder 2"/>
          <p:cNvSpPr>
            <a:spLocks noGrp="1"/>
          </p:cNvSpPr>
          <p:nvPr>
            <p:ph idx="1"/>
          </p:nvPr>
        </p:nvSpPr>
        <p:spPr>
          <a:xfrm>
            <a:off x="419099" y="1812562"/>
            <a:ext cx="11511233" cy="5045438"/>
          </a:xfrm>
        </p:spPr>
        <p:txBody>
          <a:bodyPr>
            <a:normAutofit/>
          </a:bodyPr>
          <a:lstStyle/>
          <a:p>
            <a:pPr marL="0" lvl="1" indent="0" algn="just">
              <a:buNone/>
            </a:pPr>
            <a:r>
              <a:rPr lang="en-US" dirty="0"/>
              <a:t>At T=30 minutes, he began to awaken, endorsing generalized abdominal pain, feeling of restlessness and nausea throughout the day and night.  Abdominal pain progressed to vomiting at T=14 hours after the exposure for which he was given additional 4mg IV atropine.  He then developed acute urinary retention and required urinary catheter placement. </a:t>
            </a:r>
          </a:p>
          <a:p>
            <a:pPr marL="0" lvl="1" indent="0" algn="just">
              <a:buNone/>
            </a:pPr>
            <a:endParaRPr lang="en-US" dirty="0"/>
          </a:p>
          <a:p>
            <a:pPr marL="0" lvl="1" indent="0" algn="just">
              <a:buNone/>
            </a:pPr>
            <a:r>
              <a:rPr lang="en-US" dirty="0"/>
              <a:t>He remained with continuous abdominal pain, experiencing vomiting at T=20 hours, T=22 hours, and T=23 hours.  At each episode of vomiting he was administered an additional dose of atropine 2mg IV.</a:t>
            </a:r>
          </a:p>
          <a:p>
            <a:pPr marL="0" lvl="1" indent="0" algn="just">
              <a:buNone/>
            </a:pPr>
            <a:endParaRPr lang="en-US" dirty="0"/>
          </a:p>
          <a:p>
            <a:pPr marL="0" lvl="1" indent="0" algn="just">
              <a:buNone/>
            </a:pPr>
            <a:r>
              <a:rPr lang="en-US" dirty="0"/>
              <a:t>At T=24 hours, he developed atrial fibrillation with ventricular rate of 100 beats per minute.  He spontaneously converted to sinus rhythm with normal rate at T=48 hours.</a:t>
            </a:r>
          </a:p>
        </p:txBody>
      </p:sp>
      <p:sp>
        <p:nvSpPr>
          <p:cNvPr id="4" name="TextBox 3"/>
          <p:cNvSpPr txBox="1"/>
          <p:nvPr/>
        </p:nvSpPr>
        <p:spPr>
          <a:xfrm>
            <a:off x="10303550" y="843240"/>
            <a:ext cx="1626782" cy="369332"/>
          </a:xfrm>
          <a:prstGeom prst="rect">
            <a:avLst/>
          </a:prstGeom>
          <a:noFill/>
          <a:ln w="38100">
            <a:solidFill>
              <a:schemeClr val="tx1"/>
            </a:solidFill>
          </a:ln>
        </p:spPr>
        <p:txBody>
          <a:bodyPr wrap="square" rtlCol="0">
            <a:spAutoFit/>
          </a:bodyPr>
          <a:lstStyle/>
          <a:p>
            <a:r>
              <a:rPr lang="en-US" dirty="0"/>
              <a:t>PMID: 4838227</a:t>
            </a:r>
          </a:p>
        </p:txBody>
      </p:sp>
      <p:pic>
        <p:nvPicPr>
          <p:cNvPr id="5" name="Picture 6" descr="MedGlobal Logo">
            <a:extLst>
              <a:ext uri="{FF2B5EF4-FFF2-40B4-BE49-F238E27FC236}">
                <a16:creationId xmlns:a16="http://schemas.microsoft.com/office/drawing/2014/main" id="{33F4A47C-A0F5-4D1D-B7E1-C0926EB49A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148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Illustrative Case- One drop of </a:t>
            </a:r>
            <a:r>
              <a:rPr lang="en-US" b="1" dirty="0" err="1">
                <a:latin typeface="+mn-lt"/>
              </a:rPr>
              <a:t>Soman</a:t>
            </a:r>
            <a:endParaRPr lang="en-US" b="1" dirty="0">
              <a:latin typeface="+mn-lt"/>
            </a:endParaRPr>
          </a:p>
        </p:txBody>
      </p:sp>
      <p:sp>
        <p:nvSpPr>
          <p:cNvPr id="3" name="Content Placeholder 2"/>
          <p:cNvSpPr>
            <a:spLocks noGrp="1"/>
          </p:cNvSpPr>
          <p:nvPr>
            <p:ph idx="1"/>
          </p:nvPr>
        </p:nvSpPr>
        <p:spPr>
          <a:xfrm>
            <a:off x="419099" y="1812562"/>
            <a:ext cx="11511233" cy="5045438"/>
          </a:xfrm>
        </p:spPr>
        <p:txBody>
          <a:bodyPr>
            <a:normAutofit lnSpcReduction="10000"/>
          </a:bodyPr>
          <a:lstStyle/>
          <a:p>
            <a:pPr marL="0" lvl="1" indent="0" algn="just">
              <a:buNone/>
            </a:pPr>
            <a:r>
              <a:rPr lang="en-US" dirty="0"/>
              <a:t>At T=36 hours, he continued to have persistent nausea and vomiting.  He also endorsed diffuse sensation of “tingling”, but no physical exam findings were noted.  </a:t>
            </a:r>
          </a:p>
          <a:p>
            <a:pPr marL="0" lvl="1" indent="0" algn="just">
              <a:buNone/>
            </a:pPr>
            <a:endParaRPr lang="en-US" dirty="0"/>
          </a:p>
          <a:p>
            <a:pPr marL="0" lvl="1" indent="0" algn="just">
              <a:buNone/>
            </a:pPr>
            <a:r>
              <a:rPr lang="en-US" dirty="0"/>
              <a:t>To this point, he had very poor ability to sleep.  By T=48 hours, his physical condition began to improve more appreciably and he was able to sleep by the second night. </a:t>
            </a:r>
          </a:p>
          <a:p>
            <a:pPr marL="0" lvl="1" indent="0" algn="just">
              <a:buNone/>
            </a:pPr>
            <a:r>
              <a:rPr lang="en-US" dirty="0"/>
              <a:t>Despite improving physical status, psychological manifestations began to appear by T=48 hours with appearance of depression, withdrawn and subdued affect, nightmares, restless sleep, and endorsed anti-social thoughts.  He was treated with 5ug/kg Scopolamine IM injection and his mental status improved on mental performance tests.  This effect was also achieved with oral scopolamine dosing.  Time to discharge was not reported in the study.</a:t>
            </a:r>
          </a:p>
          <a:p>
            <a:pPr marL="0" lvl="1" indent="0" algn="just">
              <a:buNone/>
            </a:pPr>
            <a:endParaRPr lang="en-US" dirty="0"/>
          </a:p>
          <a:p>
            <a:pPr marL="0" lvl="1" indent="0" algn="just">
              <a:buNone/>
            </a:pPr>
            <a:r>
              <a:rPr lang="en-US" dirty="0"/>
              <a:t>Despite improvements with scopolamine, he maintained reduced IQ scores and mental task performance scores for 6 months.  Though an unexplained improvement in his mathematical IQ performance was detected at 6 months.  His laboratory testing (CBC, BMP, PT/INR, LFTs) all remained normal.    </a:t>
            </a:r>
          </a:p>
        </p:txBody>
      </p:sp>
      <p:sp>
        <p:nvSpPr>
          <p:cNvPr id="4" name="TextBox 3"/>
          <p:cNvSpPr txBox="1"/>
          <p:nvPr/>
        </p:nvSpPr>
        <p:spPr>
          <a:xfrm>
            <a:off x="10303550" y="843240"/>
            <a:ext cx="1626782" cy="369332"/>
          </a:xfrm>
          <a:prstGeom prst="rect">
            <a:avLst/>
          </a:prstGeom>
          <a:noFill/>
          <a:ln w="38100">
            <a:solidFill>
              <a:schemeClr val="tx1"/>
            </a:solidFill>
          </a:ln>
        </p:spPr>
        <p:txBody>
          <a:bodyPr wrap="square" rtlCol="0">
            <a:spAutoFit/>
          </a:bodyPr>
          <a:lstStyle/>
          <a:p>
            <a:r>
              <a:rPr lang="en-US" dirty="0"/>
              <a:t>PMID: 4838227</a:t>
            </a:r>
          </a:p>
        </p:txBody>
      </p:sp>
    </p:spTree>
    <p:extLst>
      <p:ext uri="{BB962C8B-B14F-4D97-AF65-F5344CB8AC3E}">
        <p14:creationId xmlns:p14="http://schemas.microsoft.com/office/powerpoint/2010/main" val="141941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8981" y="1132995"/>
            <a:ext cx="11834037" cy="2387600"/>
          </a:xfrm>
        </p:spPr>
        <p:txBody>
          <a:bodyPr/>
          <a:lstStyle/>
          <a:p>
            <a:r>
              <a:rPr lang="en-US" b="1" dirty="0">
                <a:latin typeface="+mn-lt"/>
              </a:rPr>
              <a:t>Nerve</a:t>
            </a:r>
            <a:r>
              <a:rPr lang="en-US" dirty="0">
                <a:latin typeface="+mn-lt"/>
              </a:rPr>
              <a:t> </a:t>
            </a:r>
            <a:r>
              <a:rPr lang="en-US" b="1" dirty="0">
                <a:latin typeface="+mn-lt"/>
              </a:rPr>
              <a:t>Agent</a:t>
            </a:r>
            <a:r>
              <a:rPr lang="en-US" dirty="0">
                <a:latin typeface="+mn-lt"/>
              </a:rPr>
              <a:t> </a:t>
            </a:r>
            <a:r>
              <a:rPr lang="en-US" b="1" dirty="0">
                <a:latin typeface="+mn-lt"/>
              </a:rPr>
              <a:t>Basic</a:t>
            </a:r>
            <a:r>
              <a:rPr lang="en-US" dirty="0">
                <a:latin typeface="+mn-lt"/>
              </a:rPr>
              <a:t> </a:t>
            </a:r>
            <a:r>
              <a:rPr lang="en-US" b="1" dirty="0">
                <a:latin typeface="+mn-lt"/>
              </a:rPr>
              <a:t>Characteristics</a:t>
            </a:r>
          </a:p>
        </p:txBody>
      </p:sp>
      <p:sp>
        <p:nvSpPr>
          <p:cNvPr id="5" name="Subtitle 4"/>
          <p:cNvSpPr>
            <a:spLocks noGrp="1"/>
          </p:cNvSpPr>
          <p:nvPr>
            <p:ph type="subTitle" idx="1"/>
          </p:nvPr>
        </p:nvSpPr>
        <p:spPr/>
        <p:txBody>
          <a:bodyPr/>
          <a:lstStyle/>
          <a:p>
            <a:endParaRPr lang="en-US"/>
          </a:p>
        </p:txBody>
      </p:sp>
      <p:grpSp>
        <p:nvGrpSpPr>
          <p:cNvPr id="6" name="Group 5"/>
          <p:cNvGrpSpPr/>
          <p:nvPr/>
        </p:nvGrpSpPr>
        <p:grpSpPr>
          <a:xfrm>
            <a:off x="585528" y="5819260"/>
            <a:ext cx="11190916" cy="961938"/>
            <a:chOff x="585528" y="5819260"/>
            <a:chExt cx="11190916" cy="961938"/>
          </a:xfrm>
        </p:grpSpPr>
        <p:pic>
          <p:nvPicPr>
            <p:cNvPr id="7"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10"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3705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0"/>
            <a:ext cx="7600950" cy="6080760"/>
          </a:xfrm>
          <a:prstGeom prst="rect">
            <a:avLst/>
          </a:prstGeom>
        </p:spPr>
      </p:pic>
      <p:pic>
        <p:nvPicPr>
          <p:cNvPr id="7" name="Picture 6"/>
          <p:cNvPicPr>
            <a:picLocks noChangeAspect="1"/>
          </p:cNvPicPr>
          <p:nvPr/>
        </p:nvPicPr>
        <p:blipFill>
          <a:blip r:embed="rId3"/>
          <a:stretch>
            <a:fillRect/>
          </a:stretch>
        </p:blipFill>
        <p:spPr>
          <a:xfrm>
            <a:off x="228599" y="4495799"/>
            <a:ext cx="4479131" cy="1990725"/>
          </a:xfrm>
          <a:prstGeom prst="rect">
            <a:avLst/>
          </a:prstGeom>
        </p:spPr>
      </p:pic>
      <p:pic>
        <p:nvPicPr>
          <p:cNvPr id="5" name="Picture 6" descr="MedGlobal Logo">
            <a:extLst>
              <a:ext uri="{FF2B5EF4-FFF2-40B4-BE49-F238E27FC236}">
                <a16:creationId xmlns:a16="http://schemas.microsoft.com/office/drawing/2014/main" id="{C1D1725F-8D02-4194-A98F-FD9A0F6471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410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VX- “Venomous agent X”</a:t>
            </a:r>
          </a:p>
        </p:txBody>
      </p:sp>
      <p:sp>
        <p:nvSpPr>
          <p:cNvPr id="3" name="Content Placeholder 2"/>
          <p:cNvSpPr>
            <a:spLocks noGrp="1"/>
          </p:cNvSpPr>
          <p:nvPr>
            <p:ph idx="1"/>
          </p:nvPr>
        </p:nvSpPr>
        <p:spPr>
          <a:xfrm>
            <a:off x="419100" y="1812562"/>
            <a:ext cx="11353800" cy="4351338"/>
          </a:xfrm>
        </p:spPr>
        <p:txBody>
          <a:bodyPr>
            <a:normAutofit/>
          </a:bodyPr>
          <a:lstStyle/>
          <a:p>
            <a:r>
              <a:rPr lang="en-US" dirty="0"/>
              <a:t>Chemical name: S-{2-[Di(propan-2-yl)amino]ethyl} O-ethyl </a:t>
            </a:r>
            <a:r>
              <a:rPr lang="en-US" dirty="0" err="1"/>
              <a:t>methylphosphonothioate</a:t>
            </a:r>
            <a:endParaRPr lang="en-US" dirty="0"/>
          </a:p>
          <a:p>
            <a:r>
              <a:rPr lang="en-US" dirty="0"/>
              <a:t>Characteristics: clear-to-amber color, </a:t>
            </a:r>
            <a:r>
              <a:rPr lang="en-US" dirty="0" err="1"/>
              <a:t>odourless</a:t>
            </a:r>
            <a:r>
              <a:rPr lang="en-US" dirty="0"/>
              <a:t>, tasteless</a:t>
            </a:r>
          </a:p>
          <a:p>
            <a:r>
              <a:rPr lang="en-US" dirty="0"/>
              <a:t>Aging time: 48hrs, thus Post Exposure </a:t>
            </a:r>
            <a:r>
              <a:rPr lang="en-US" dirty="0" err="1"/>
              <a:t>Pralidoxime</a:t>
            </a:r>
            <a:r>
              <a:rPr lang="en-US" dirty="0"/>
              <a:t> is effective even after symptom onset</a:t>
            </a:r>
          </a:p>
          <a:p>
            <a:r>
              <a:rPr lang="en-US" dirty="0"/>
              <a:t>Soil Persistence: 2-6 days</a:t>
            </a:r>
          </a:p>
          <a:p>
            <a:pPr lvl="1"/>
            <a:endParaRPr lang="en-US" dirty="0"/>
          </a:p>
        </p:txBody>
      </p:sp>
      <p:pic>
        <p:nvPicPr>
          <p:cNvPr id="1026" name="Picture 2" descr="Stereo structural formula VX ((S)-phosphin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00" y="365125"/>
            <a:ext cx="2095500" cy="10477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0679370" y="5620598"/>
            <a:ext cx="1093530" cy="1026130"/>
            <a:chOff x="2076450" y="1885294"/>
            <a:chExt cx="4533900" cy="4678292"/>
          </a:xfrm>
        </p:grpSpPr>
        <p:pic>
          <p:nvPicPr>
            <p:cNvPr id="15364" name="Picture 4" descr="Lincoln Memorial Penny ('59 to Today) Values and Pric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 t="11074" r="50070" b="11744"/>
            <a:stretch/>
          </p:blipFill>
          <p:spPr bwMode="auto">
            <a:xfrm>
              <a:off x="2076450" y="1885294"/>
              <a:ext cx="4533900" cy="467829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4667250" y="3362325"/>
              <a:ext cx="333375"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568266" y="5602062"/>
            <a:ext cx="1083754" cy="1026130"/>
            <a:chOff x="8659204" y="5037235"/>
            <a:chExt cx="1609493" cy="1609493"/>
          </a:xfrm>
        </p:grpSpPr>
        <p:pic>
          <p:nvPicPr>
            <p:cNvPr id="15366" name="Picture 6" descr="1 hryvnia coin of Ukraine, 2018 (rever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9204" y="5037235"/>
              <a:ext cx="1609493" cy="160949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9459115" y="5587712"/>
              <a:ext cx="109257" cy="91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8440104" y="5620598"/>
            <a:ext cx="1100812" cy="1026130"/>
            <a:chOff x="6999712" y="5005540"/>
            <a:chExt cx="1641188" cy="1641188"/>
          </a:xfrm>
        </p:grpSpPr>
        <p:pic>
          <p:nvPicPr>
            <p:cNvPr id="15368" name="Picture 8" descr="1 hryvnia coin of Ukraine, 2018 (aver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9712" y="5005540"/>
              <a:ext cx="1641188" cy="164118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7765677" y="5404270"/>
              <a:ext cx="109257" cy="91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6782816" y="6211380"/>
            <a:ext cx="1847850" cy="369332"/>
          </a:xfrm>
          <a:prstGeom prst="rect">
            <a:avLst/>
          </a:prstGeom>
          <a:noFill/>
        </p:spPr>
        <p:txBody>
          <a:bodyPr wrap="square" rtlCol="0">
            <a:spAutoFit/>
          </a:bodyPr>
          <a:lstStyle/>
          <a:p>
            <a:r>
              <a:rPr lang="en-US" dirty="0"/>
              <a:t>LD</a:t>
            </a:r>
            <a:r>
              <a:rPr lang="en-US" baseline="-25000" dirty="0"/>
              <a:t>50</a:t>
            </a:r>
            <a:r>
              <a:rPr lang="en-US" dirty="0"/>
              <a:t>= 10mg VX</a:t>
            </a:r>
          </a:p>
        </p:txBody>
      </p:sp>
      <p:pic>
        <p:nvPicPr>
          <p:cNvPr id="11" name="Picture 10"/>
          <p:cNvPicPr>
            <a:picLocks noChangeAspect="1"/>
          </p:cNvPicPr>
          <p:nvPr/>
        </p:nvPicPr>
        <p:blipFill>
          <a:blip r:embed="rId6"/>
          <a:stretch>
            <a:fillRect/>
          </a:stretch>
        </p:blipFill>
        <p:spPr>
          <a:xfrm>
            <a:off x="680237" y="4667680"/>
            <a:ext cx="7498730" cy="1152244"/>
          </a:xfrm>
          <a:prstGeom prst="rect">
            <a:avLst/>
          </a:prstGeom>
        </p:spPr>
      </p:pic>
    </p:spTree>
    <p:extLst>
      <p:ext uri="{BB962C8B-B14F-4D97-AF65-F5344CB8AC3E}">
        <p14:creationId xmlns:p14="http://schemas.microsoft.com/office/powerpoint/2010/main" val="1998018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VX- “Venomous agent X”</a:t>
            </a:r>
          </a:p>
        </p:txBody>
      </p:sp>
      <p:sp>
        <p:nvSpPr>
          <p:cNvPr id="3" name="Content Placeholder 2"/>
          <p:cNvSpPr>
            <a:spLocks noGrp="1"/>
          </p:cNvSpPr>
          <p:nvPr>
            <p:ph idx="1"/>
          </p:nvPr>
        </p:nvSpPr>
        <p:spPr>
          <a:xfrm>
            <a:off x="419100" y="1812562"/>
            <a:ext cx="11353800" cy="4351338"/>
          </a:xfrm>
        </p:spPr>
        <p:txBody>
          <a:bodyPr>
            <a:normAutofit/>
          </a:bodyPr>
          <a:lstStyle/>
          <a:p>
            <a:r>
              <a:rPr lang="en-US" dirty="0"/>
              <a:t>Important Notes:</a:t>
            </a:r>
          </a:p>
          <a:p>
            <a:pPr lvl="1"/>
            <a:r>
              <a:rPr lang="en-US" dirty="0"/>
              <a:t>The most deadly nerve agent</a:t>
            </a:r>
          </a:p>
          <a:p>
            <a:pPr lvl="1"/>
            <a:r>
              <a:rPr lang="en-US" dirty="0"/>
              <a:t>Oily residue with mostly non-vaporous action (unless on hot surface)</a:t>
            </a:r>
          </a:p>
          <a:p>
            <a:pPr lvl="2"/>
            <a:r>
              <a:rPr lang="en-US" dirty="0">
                <a:sym typeface="Wingdings" panose="05000000000000000000" pitchFamily="2" charset="2"/>
              </a:rPr>
              <a:t>Persists in the Environment  Area Denial Weapon</a:t>
            </a:r>
          </a:p>
          <a:p>
            <a:pPr lvl="1"/>
            <a:endParaRPr lang="en-US" dirty="0"/>
          </a:p>
        </p:txBody>
      </p:sp>
      <p:pic>
        <p:nvPicPr>
          <p:cNvPr id="1026" name="Picture 2" descr="Stereo structural formula VX ((S)-phosphin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00" y="365125"/>
            <a:ext cx="2095500" cy="10477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0679370" y="5620598"/>
            <a:ext cx="1093530" cy="1026130"/>
            <a:chOff x="2076450" y="1885294"/>
            <a:chExt cx="4533900" cy="4678292"/>
          </a:xfrm>
        </p:grpSpPr>
        <p:pic>
          <p:nvPicPr>
            <p:cNvPr id="15364" name="Picture 4" descr="Lincoln Memorial Penny ('59 to Today) Values and Pric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 t="11074" r="50070" b="11744"/>
            <a:stretch/>
          </p:blipFill>
          <p:spPr bwMode="auto">
            <a:xfrm>
              <a:off x="2076450" y="1885294"/>
              <a:ext cx="4533900" cy="4678292"/>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4667250" y="3362325"/>
              <a:ext cx="333375"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568266" y="5602062"/>
            <a:ext cx="1083754" cy="1026130"/>
            <a:chOff x="8659204" y="5037235"/>
            <a:chExt cx="1609493" cy="1609493"/>
          </a:xfrm>
        </p:grpSpPr>
        <p:pic>
          <p:nvPicPr>
            <p:cNvPr id="15366" name="Picture 6" descr="1 hryvnia coin of Ukraine, 2018 (revers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9204" y="5037235"/>
              <a:ext cx="1609493" cy="160949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9459115" y="5587712"/>
              <a:ext cx="109257" cy="91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8440104" y="5620598"/>
            <a:ext cx="1100812" cy="1026130"/>
            <a:chOff x="6999712" y="5005540"/>
            <a:chExt cx="1641188" cy="1641188"/>
          </a:xfrm>
        </p:grpSpPr>
        <p:pic>
          <p:nvPicPr>
            <p:cNvPr id="15368" name="Picture 8" descr="1 hryvnia coin of Ukraine, 2018 (aver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9712" y="5005540"/>
              <a:ext cx="1641188" cy="164118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7765677" y="5404270"/>
              <a:ext cx="109257" cy="91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6782816" y="6211380"/>
            <a:ext cx="1847850" cy="369332"/>
          </a:xfrm>
          <a:prstGeom prst="rect">
            <a:avLst/>
          </a:prstGeom>
          <a:noFill/>
        </p:spPr>
        <p:txBody>
          <a:bodyPr wrap="square" rtlCol="0">
            <a:spAutoFit/>
          </a:bodyPr>
          <a:lstStyle/>
          <a:p>
            <a:r>
              <a:rPr lang="en-US" dirty="0"/>
              <a:t>LD</a:t>
            </a:r>
            <a:r>
              <a:rPr lang="en-US" baseline="-25000" dirty="0"/>
              <a:t>50</a:t>
            </a:r>
            <a:r>
              <a:rPr lang="en-US" dirty="0"/>
              <a:t>= 10mg VX</a:t>
            </a:r>
          </a:p>
        </p:txBody>
      </p:sp>
      <p:pic>
        <p:nvPicPr>
          <p:cNvPr id="17" name="Picture 16"/>
          <p:cNvPicPr>
            <a:picLocks noChangeAspect="1"/>
          </p:cNvPicPr>
          <p:nvPr/>
        </p:nvPicPr>
        <p:blipFill>
          <a:blip r:embed="rId6"/>
          <a:stretch>
            <a:fillRect/>
          </a:stretch>
        </p:blipFill>
        <p:spPr>
          <a:xfrm>
            <a:off x="680237" y="4667680"/>
            <a:ext cx="7498730" cy="1152244"/>
          </a:xfrm>
          <a:prstGeom prst="rect">
            <a:avLst/>
          </a:prstGeom>
        </p:spPr>
      </p:pic>
    </p:spTree>
    <p:extLst>
      <p:ext uri="{BB962C8B-B14F-4D97-AF65-F5344CB8AC3E}">
        <p14:creationId xmlns:p14="http://schemas.microsoft.com/office/powerpoint/2010/main" val="582151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err="1">
                <a:latin typeface="+mn-lt"/>
              </a:rPr>
              <a:t>Soman</a:t>
            </a:r>
            <a:r>
              <a:rPr lang="en-US" b="1" dirty="0">
                <a:latin typeface="+mn-lt"/>
              </a:rPr>
              <a:t> (GD)</a:t>
            </a:r>
          </a:p>
        </p:txBody>
      </p:sp>
      <p:sp>
        <p:nvSpPr>
          <p:cNvPr id="3" name="Content Placeholder 2"/>
          <p:cNvSpPr>
            <a:spLocks noGrp="1"/>
          </p:cNvSpPr>
          <p:nvPr>
            <p:ph idx="1"/>
          </p:nvPr>
        </p:nvSpPr>
        <p:spPr>
          <a:xfrm>
            <a:off x="419100" y="1812562"/>
            <a:ext cx="11353800" cy="4351338"/>
          </a:xfrm>
        </p:spPr>
        <p:txBody>
          <a:bodyPr/>
          <a:lstStyle/>
          <a:p>
            <a:r>
              <a:rPr lang="en-US" dirty="0"/>
              <a:t>Chemical name: 3,3-Dimethylbutan-2-yl </a:t>
            </a:r>
            <a:r>
              <a:rPr lang="en-US" dirty="0" err="1"/>
              <a:t>methylphosphonofluoridate</a:t>
            </a:r>
            <a:endParaRPr lang="en-US" dirty="0"/>
          </a:p>
          <a:p>
            <a:r>
              <a:rPr lang="en-US" dirty="0"/>
              <a:t>Alternative agent: </a:t>
            </a:r>
            <a:r>
              <a:rPr lang="en-US" dirty="0" err="1"/>
              <a:t>Chlorosoman</a:t>
            </a:r>
            <a:r>
              <a:rPr lang="en-US" dirty="0"/>
              <a:t> (less toxic)</a:t>
            </a:r>
          </a:p>
          <a:p>
            <a:r>
              <a:rPr lang="en-US" dirty="0"/>
              <a:t>Characteristics: Technically Odorless, however some reports “ill-defined odor”, Fruity, or similar to Oil of Camphor</a:t>
            </a:r>
          </a:p>
          <a:p>
            <a:r>
              <a:rPr lang="en-US" dirty="0"/>
              <a:t>Aging time: ~ 2 minutes, thus Post-Exposure </a:t>
            </a:r>
            <a:r>
              <a:rPr lang="en-US" dirty="0" err="1"/>
              <a:t>Pralixodime</a:t>
            </a:r>
            <a:r>
              <a:rPr lang="en-US" dirty="0"/>
              <a:t> ineffective</a:t>
            </a:r>
          </a:p>
          <a:p>
            <a:r>
              <a:rPr lang="en-US" dirty="0"/>
              <a:t>Soil Persistence: </a:t>
            </a:r>
          </a:p>
          <a:p>
            <a:endParaRPr lang="en-US" dirty="0"/>
          </a:p>
        </p:txBody>
      </p:sp>
      <p:pic>
        <p:nvPicPr>
          <p:cNvPr id="3074" name="Picture 2" descr="Soman-2D-by-AHRLS-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8900" y="365125"/>
            <a:ext cx="1524000" cy="895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199066" y="4349081"/>
            <a:ext cx="7496175" cy="971550"/>
          </a:xfrm>
          <a:prstGeom prst="rect">
            <a:avLst/>
          </a:prstGeom>
        </p:spPr>
      </p:pic>
      <p:pic>
        <p:nvPicPr>
          <p:cNvPr id="6" name="Picture 6" descr="MedGlobal Logo">
            <a:extLst>
              <a:ext uri="{FF2B5EF4-FFF2-40B4-BE49-F238E27FC236}">
                <a16:creationId xmlns:a16="http://schemas.microsoft.com/office/drawing/2014/main" id="{6AD2133A-4909-4A17-9ADE-DB0D6CA364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04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Sarin (GB)</a:t>
            </a:r>
          </a:p>
        </p:txBody>
      </p:sp>
      <p:sp>
        <p:nvSpPr>
          <p:cNvPr id="3" name="Content Placeholder 2"/>
          <p:cNvSpPr>
            <a:spLocks noGrp="1"/>
          </p:cNvSpPr>
          <p:nvPr>
            <p:ph idx="1"/>
          </p:nvPr>
        </p:nvSpPr>
        <p:spPr>
          <a:xfrm>
            <a:off x="419100" y="1812562"/>
            <a:ext cx="11353800" cy="4351338"/>
          </a:xfrm>
        </p:spPr>
        <p:txBody>
          <a:bodyPr>
            <a:normAutofit fontScale="92500" lnSpcReduction="10000"/>
          </a:bodyPr>
          <a:lstStyle/>
          <a:p>
            <a:r>
              <a:rPr lang="en-US" dirty="0"/>
              <a:t>Chemical name: isopropyl </a:t>
            </a:r>
            <a:r>
              <a:rPr lang="en-US" dirty="0" err="1"/>
              <a:t>methylphosphonofluoridate</a:t>
            </a:r>
            <a:endParaRPr lang="en-US" dirty="0"/>
          </a:p>
          <a:p>
            <a:r>
              <a:rPr lang="en-US" dirty="0"/>
              <a:t>Alternative agent: </a:t>
            </a:r>
            <a:r>
              <a:rPr lang="en-US" dirty="0" err="1"/>
              <a:t>Chlorosarin</a:t>
            </a:r>
            <a:r>
              <a:rPr lang="en-US" dirty="0"/>
              <a:t> (less toxic)</a:t>
            </a:r>
          </a:p>
          <a:p>
            <a:r>
              <a:rPr lang="en-US" dirty="0"/>
              <a:t>Characteristics: </a:t>
            </a:r>
            <a:r>
              <a:rPr lang="en-US" b="1" dirty="0"/>
              <a:t>Odorless</a:t>
            </a:r>
            <a:r>
              <a:rPr lang="en-US" dirty="0"/>
              <a:t>, colorless, clear, tasteless</a:t>
            </a:r>
          </a:p>
          <a:p>
            <a:r>
              <a:rPr lang="en-US" dirty="0"/>
              <a:t>Aging time: 3hrs, thus Post Exposure </a:t>
            </a:r>
            <a:r>
              <a:rPr lang="en-US" dirty="0" err="1"/>
              <a:t>Pralidoxime</a:t>
            </a:r>
            <a:r>
              <a:rPr lang="en-US" dirty="0"/>
              <a:t> effective up to 6 hours</a:t>
            </a:r>
          </a:p>
          <a:p>
            <a:r>
              <a:rPr lang="en-US" dirty="0"/>
              <a:t>Soil Persistence:</a:t>
            </a:r>
          </a:p>
          <a:p>
            <a:endParaRPr lang="en-US" dirty="0"/>
          </a:p>
          <a:p>
            <a:endParaRPr lang="en-US" dirty="0"/>
          </a:p>
          <a:p>
            <a:r>
              <a:rPr lang="en-US" dirty="0"/>
              <a:t>Important Notes:</a:t>
            </a:r>
          </a:p>
          <a:p>
            <a:pPr lvl="1"/>
            <a:r>
              <a:rPr lang="en-US" b="1" dirty="0"/>
              <a:t>Sarin is so volatile that it is more likely to evaporate off of the skin, rather than penetrate through the skin</a:t>
            </a:r>
          </a:p>
          <a:p>
            <a:endParaRPr lang="en-US" dirty="0"/>
          </a:p>
        </p:txBody>
      </p:sp>
      <p:pic>
        <p:nvPicPr>
          <p:cNvPr id="2050" name="Picture 2" descr="Sarin-2D-by-AHRLS-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398" y="365125"/>
            <a:ext cx="1519502" cy="11050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080194" y="3666010"/>
            <a:ext cx="7496175" cy="971550"/>
          </a:xfrm>
          <a:prstGeom prst="rect">
            <a:avLst/>
          </a:prstGeom>
        </p:spPr>
      </p:pic>
      <p:pic>
        <p:nvPicPr>
          <p:cNvPr id="6" name="Picture 6" descr="MedGlobal Logo">
            <a:extLst>
              <a:ext uri="{FF2B5EF4-FFF2-40B4-BE49-F238E27FC236}">
                <a16:creationId xmlns:a16="http://schemas.microsoft.com/office/drawing/2014/main" id="{76B666FA-04D4-498B-92B6-DE631C9D15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961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72" y="365125"/>
            <a:ext cx="11069128" cy="1325563"/>
          </a:xfrm>
        </p:spPr>
        <p:txBody>
          <a:bodyPr/>
          <a:lstStyle/>
          <a:p>
            <a:r>
              <a:rPr lang="en-US" b="1" dirty="0" err="1">
                <a:latin typeface="+mn-lt"/>
              </a:rPr>
              <a:t>Tabun</a:t>
            </a:r>
            <a:r>
              <a:rPr lang="en-US" b="1" dirty="0">
                <a:latin typeface="+mn-lt"/>
              </a:rPr>
              <a:t> (GA)</a:t>
            </a:r>
          </a:p>
        </p:txBody>
      </p:sp>
      <p:sp>
        <p:nvSpPr>
          <p:cNvPr id="3" name="Content Placeholder 2"/>
          <p:cNvSpPr>
            <a:spLocks noGrp="1"/>
          </p:cNvSpPr>
          <p:nvPr>
            <p:ph idx="1"/>
          </p:nvPr>
        </p:nvSpPr>
        <p:spPr>
          <a:xfrm>
            <a:off x="379562" y="1825625"/>
            <a:ext cx="11507638" cy="4351338"/>
          </a:xfrm>
        </p:spPr>
        <p:txBody>
          <a:bodyPr>
            <a:normAutofit fontScale="92500" lnSpcReduction="10000"/>
          </a:bodyPr>
          <a:lstStyle/>
          <a:p>
            <a:r>
              <a:rPr lang="en-US" dirty="0"/>
              <a:t>Chemical name: </a:t>
            </a:r>
            <a:r>
              <a:rPr lang="en-US" dirty="0" err="1"/>
              <a:t>Dimethylphosphoramidocyanidate</a:t>
            </a:r>
            <a:endParaRPr lang="en-US" dirty="0"/>
          </a:p>
          <a:p>
            <a:r>
              <a:rPr lang="en-US" dirty="0"/>
              <a:t>Characteristics: Faint fruity smell, colorless, clear, tasteless</a:t>
            </a:r>
          </a:p>
          <a:p>
            <a:r>
              <a:rPr lang="en-US" dirty="0"/>
              <a:t>Aging time: 13.3hrs</a:t>
            </a:r>
          </a:p>
          <a:p>
            <a:r>
              <a:rPr lang="en-US" dirty="0"/>
              <a:t>Soil persistence: </a:t>
            </a:r>
          </a:p>
          <a:p>
            <a:endParaRPr lang="en-US" dirty="0"/>
          </a:p>
          <a:p>
            <a:endParaRPr lang="en-US" dirty="0"/>
          </a:p>
          <a:p>
            <a:r>
              <a:rPr lang="en-US" dirty="0"/>
              <a:t>Important Notes:</a:t>
            </a:r>
          </a:p>
          <a:p>
            <a:pPr lvl="1"/>
            <a:r>
              <a:rPr lang="en-US" dirty="0"/>
              <a:t>Evaporates 20x slower than water</a:t>
            </a:r>
          </a:p>
          <a:p>
            <a:pPr lvl="1"/>
            <a:r>
              <a:rPr lang="en-US" dirty="0"/>
              <a:t>Vapor does not appear to decompose with sunlight/UV radiation</a:t>
            </a:r>
          </a:p>
          <a:p>
            <a:pPr lvl="1"/>
            <a:r>
              <a:rPr lang="en-US" dirty="0"/>
              <a:t>"Field studies of ambient temperatures of soil found that 50% evaporated by 1.71hrs and 90% evaporated by 4.66hrs"</a:t>
            </a:r>
          </a:p>
          <a:p>
            <a:pPr lvl="1"/>
            <a:endParaRPr lang="en-US" dirty="0"/>
          </a:p>
          <a:p>
            <a:endParaRPr lang="en-US" dirty="0"/>
          </a:p>
        </p:txBody>
      </p:sp>
      <p:pic>
        <p:nvPicPr>
          <p:cNvPr id="1026" name="Picture 2" descr="Tabun-2D-skeletal-by-AHR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7890" y="365125"/>
            <a:ext cx="1159310" cy="112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043661" y="3268631"/>
            <a:ext cx="7496175" cy="971550"/>
          </a:xfrm>
          <a:prstGeom prst="rect">
            <a:avLst/>
          </a:prstGeom>
        </p:spPr>
      </p:pic>
      <p:pic>
        <p:nvPicPr>
          <p:cNvPr id="6" name="Picture 6" descr="MedGlobal Logo">
            <a:extLst>
              <a:ext uri="{FF2B5EF4-FFF2-40B4-BE49-F238E27FC236}">
                <a16:creationId xmlns:a16="http://schemas.microsoft.com/office/drawing/2014/main" id="{0308C2AE-56CA-4958-AC9F-3A96C728C9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539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ocuments.lucid.app/documents/ce156177-e275-4fd4-ba37-e2813add4928/pages/0_0?a=8796&amp;x=3376&amp;y=1386&amp;w=1848&amp;h=309&amp;store=1&amp;accept=image%2F*&amp;auth=LCA%20e6028f74e3a44bc0843db52a6589567c78151d18-ts%3D1648355102"/>
          <p:cNvPicPr>
            <a:picLocks noChangeAspect="1" noChangeArrowheads="1"/>
          </p:cNvPicPr>
          <p:nvPr/>
        </p:nvPicPr>
        <p:blipFill rotWithShape="1">
          <a:blip r:embed="rId2">
            <a:extLst>
              <a:ext uri="{28A0092B-C50C-407E-A947-70E740481C1C}">
                <a14:useLocalDpi xmlns:a14="http://schemas.microsoft.com/office/drawing/2010/main" val="0"/>
              </a:ext>
            </a:extLst>
          </a:blip>
          <a:srcRect l="4137"/>
          <a:stretch/>
        </p:blipFill>
        <p:spPr bwMode="auto">
          <a:xfrm>
            <a:off x="0" y="195778"/>
            <a:ext cx="1219200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MedGlobal Logo">
            <a:extLst>
              <a:ext uri="{FF2B5EF4-FFF2-40B4-BE49-F238E27FC236}">
                <a16:creationId xmlns:a16="http://schemas.microsoft.com/office/drawing/2014/main" id="{1A8E284D-34C4-4A19-A541-2EA2B67245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Qr code&#10;&#10;Description automatically generated">
            <a:extLst>
              <a:ext uri="{FF2B5EF4-FFF2-40B4-BE49-F238E27FC236}">
                <a16:creationId xmlns:a16="http://schemas.microsoft.com/office/drawing/2014/main" id="{E406750D-D5B5-4068-A61A-FF817200B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852"/>
          <a:stretch/>
        </p:blipFill>
        <p:spPr>
          <a:xfrm>
            <a:off x="169148" y="4821952"/>
            <a:ext cx="1900183" cy="2034404"/>
          </a:xfrm>
          <a:prstGeom prst="rect">
            <a:avLst/>
          </a:prstGeom>
        </p:spPr>
      </p:pic>
    </p:spTree>
    <p:extLst>
      <p:ext uri="{BB962C8B-B14F-4D97-AF65-F5344CB8AC3E}">
        <p14:creationId xmlns:p14="http://schemas.microsoft.com/office/powerpoint/2010/main" val="1622128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72" y="365125"/>
            <a:ext cx="11069128" cy="1325563"/>
          </a:xfrm>
        </p:spPr>
        <p:txBody>
          <a:bodyPr/>
          <a:lstStyle/>
          <a:p>
            <a:r>
              <a:rPr lang="en-US" b="1" dirty="0" err="1">
                <a:latin typeface="+mn-lt"/>
              </a:rPr>
              <a:t>Cyclosarin</a:t>
            </a:r>
            <a:r>
              <a:rPr lang="en-US" b="1" dirty="0">
                <a:latin typeface="+mn-lt"/>
              </a:rPr>
              <a:t> (GF)</a:t>
            </a:r>
          </a:p>
        </p:txBody>
      </p:sp>
      <p:sp>
        <p:nvSpPr>
          <p:cNvPr id="3" name="Content Placeholder 2"/>
          <p:cNvSpPr>
            <a:spLocks noGrp="1"/>
          </p:cNvSpPr>
          <p:nvPr>
            <p:ph idx="1"/>
          </p:nvPr>
        </p:nvSpPr>
        <p:spPr>
          <a:xfrm>
            <a:off x="379562" y="1825625"/>
            <a:ext cx="11507638" cy="4351338"/>
          </a:xfrm>
        </p:spPr>
        <p:txBody>
          <a:bodyPr/>
          <a:lstStyle/>
          <a:p>
            <a:r>
              <a:rPr lang="en-US" dirty="0"/>
              <a:t>Chemical name: </a:t>
            </a:r>
            <a:r>
              <a:rPr lang="en-US" dirty="0" err="1"/>
              <a:t>cyclohexyl</a:t>
            </a:r>
            <a:r>
              <a:rPr lang="en-US" dirty="0"/>
              <a:t> </a:t>
            </a:r>
            <a:r>
              <a:rPr lang="en-US" dirty="0" err="1"/>
              <a:t>methylphosphonofluoridate</a:t>
            </a:r>
            <a:endParaRPr lang="en-US" dirty="0"/>
          </a:p>
          <a:p>
            <a:r>
              <a:rPr lang="en-US" dirty="0"/>
              <a:t>Characteristics:</a:t>
            </a:r>
          </a:p>
          <a:p>
            <a:r>
              <a:rPr lang="en-US" dirty="0"/>
              <a:t>Aging time: 7.5hrs</a:t>
            </a:r>
          </a:p>
          <a:p>
            <a:r>
              <a:rPr lang="en-US" dirty="0"/>
              <a:t>Soil persistence:</a:t>
            </a:r>
          </a:p>
          <a:p>
            <a:r>
              <a:rPr lang="en-US" dirty="0"/>
              <a:t>Important Notes: </a:t>
            </a:r>
          </a:p>
        </p:txBody>
      </p:sp>
      <p:pic>
        <p:nvPicPr>
          <p:cNvPr id="2050" name="Picture 2" descr="Cyclosarin-2D-skelet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6388" y="230188"/>
            <a:ext cx="1201287" cy="9391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edGlobal Logo">
            <a:extLst>
              <a:ext uri="{FF2B5EF4-FFF2-40B4-BE49-F238E27FC236}">
                <a16:creationId xmlns:a16="http://schemas.microsoft.com/office/drawing/2014/main" id="{1A7E3DD4-E919-40D4-BA21-47CAD4D7B1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834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3"/>
          <a:srcRect l="65181" t="17004" r="12319" b="6909"/>
          <a:stretch/>
        </p:blipFill>
        <p:spPr>
          <a:xfrm>
            <a:off x="2571750" y="216507"/>
            <a:ext cx="6355080" cy="6447183"/>
          </a:xfrm>
          <a:prstGeom prst="rect">
            <a:avLst/>
          </a:prstGeom>
        </p:spPr>
      </p:pic>
      <p:sp>
        <p:nvSpPr>
          <p:cNvPr id="5" name="TextBox 4"/>
          <p:cNvSpPr txBox="1"/>
          <p:nvPr/>
        </p:nvSpPr>
        <p:spPr>
          <a:xfrm>
            <a:off x="9921922" y="6294358"/>
            <a:ext cx="1994072" cy="369332"/>
          </a:xfrm>
          <a:prstGeom prst="rect">
            <a:avLst/>
          </a:prstGeom>
          <a:noFill/>
        </p:spPr>
        <p:txBody>
          <a:bodyPr wrap="none" rtlCol="0">
            <a:spAutoFit/>
          </a:bodyPr>
          <a:lstStyle/>
          <a:p>
            <a:r>
              <a:rPr lang="en-US" dirty="0"/>
              <a:t>Image: SAMS, 2016</a:t>
            </a:r>
          </a:p>
        </p:txBody>
      </p:sp>
      <p:pic>
        <p:nvPicPr>
          <p:cNvPr id="6" name="Picture 6" descr="MedGlobal Logo">
            <a:extLst>
              <a:ext uri="{FF2B5EF4-FFF2-40B4-BE49-F238E27FC236}">
                <a16:creationId xmlns:a16="http://schemas.microsoft.com/office/drawing/2014/main" id="{4492423C-C26C-4E33-930C-DD587255F1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685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mn-lt"/>
              </a:rPr>
              <a:t>Nerve Agents</a:t>
            </a:r>
          </a:p>
        </p:txBody>
      </p:sp>
      <p:sp>
        <p:nvSpPr>
          <p:cNvPr id="3" name="Subtitle 2"/>
          <p:cNvSpPr>
            <a:spLocks noGrp="1"/>
          </p:cNvSpPr>
          <p:nvPr>
            <p:ph type="subTitle" idx="1"/>
          </p:nvPr>
        </p:nvSpPr>
        <p:spPr/>
        <p:txBody>
          <a:bodyPr/>
          <a:lstStyle/>
          <a:p>
            <a:r>
              <a:rPr lang="en-US" b="1" dirty="0"/>
              <a:t>Clinical</a:t>
            </a:r>
            <a:r>
              <a:rPr lang="en-US" dirty="0"/>
              <a:t> </a:t>
            </a:r>
            <a:r>
              <a:rPr lang="en-US" b="1" dirty="0"/>
              <a:t>Characteristics</a:t>
            </a:r>
          </a:p>
        </p:txBody>
      </p:sp>
      <p:pic>
        <p:nvPicPr>
          <p:cNvPr id="4" name="Picture 6" descr="MedGlobal Logo">
            <a:extLst>
              <a:ext uri="{FF2B5EF4-FFF2-40B4-BE49-F238E27FC236}">
                <a16:creationId xmlns:a16="http://schemas.microsoft.com/office/drawing/2014/main" id="{651F6208-2A3F-4F42-A516-02CD0AEA75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10;&#10;Description automatically generated">
            <a:extLst>
              <a:ext uri="{FF2B5EF4-FFF2-40B4-BE49-F238E27FC236}">
                <a16:creationId xmlns:a16="http://schemas.microsoft.com/office/drawing/2014/main" id="{6990EA54-7397-4BC7-8B32-493716DB8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852"/>
          <a:stretch/>
        </p:blipFill>
        <p:spPr>
          <a:xfrm>
            <a:off x="169148" y="177168"/>
            <a:ext cx="1900183" cy="2034404"/>
          </a:xfrm>
          <a:prstGeom prst="rect">
            <a:avLst/>
          </a:prstGeom>
        </p:spPr>
      </p:pic>
    </p:spTree>
    <p:extLst>
      <p:ext uri="{BB962C8B-B14F-4D97-AF65-F5344CB8AC3E}">
        <p14:creationId xmlns:p14="http://schemas.microsoft.com/office/powerpoint/2010/main" val="10792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a:t>Muscarinic Nerve Receptors</a:t>
            </a:r>
          </a:p>
        </p:txBody>
      </p:sp>
      <p:sp>
        <p:nvSpPr>
          <p:cNvPr id="5" name="Content Placeholder 4"/>
          <p:cNvSpPr>
            <a:spLocks noGrp="1"/>
          </p:cNvSpPr>
          <p:nvPr>
            <p:ph sz="half" idx="2"/>
          </p:nvPr>
        </p:nvSpPr>
        <p:spPr/>
        <p:txBody>
          <a:bodyPr>
            <a:normAutofit lnSpcReduction="10000"/>
          </a:bodyPr>
          <a:lstStyle/>
          <a:p>
            <a:r>
              <a:rPr lang="en-US" dirty="0"/>
              <a:t>Hyper activation of Glands</a:t>
            </a:r>
          </a:p>
          <a:p>
            <a:pPr lvl="1"/>
            <a:r>
              <a:rPr lang="en-US" dirty="0"/>
              <a:t>Lacrimal (eyes)</a:t>
            </a:r>
          </a:p>
          <a:p>
            <a:pPr lvl="1"/>
            <a:r>
              <a:rPr lang="en-US" dirty="0"/>
              <a:t>Nasal (rhinorrhea)</a:t>
            </a:r>
          </a:p>
          <a:p>
            <a:pPr lvl="1"/>
            <a:r>
              <a:rPr lang="en-US" dirty="0"/>
              <a:t>Bronchial (respiratory secretions)</a:t>
            </a:r>
          </a:p>
          <a:p>
            <a:pPr lvl="1"/>
            <a:r>
              <a:rPr lang="en-US" dirty="0" err="1"/>
              <a:t>Vagus</a:t>
            </a:r>
            <a:r>
              <a:rPr lang="en-US" dirty="0"/>
              <a:t> Nerve (bradycardia)</a:t>
            </a:r>
          </a:p>
          <a:p>
            <a:pPr lvl="1"/>
            <a:r>
              <a:rPr lang="en-US" dirty="0"/>
              <a:t>Gastrointestinal (diarrhea)</a:t>
            </a:r>
          </a:p>
          <a:p>
            <a:r>
              <a:rPr lang="en-US" dirty="0"/>
              <a:t>Smooth Muscles</a:t>
            </a:r>
          </a:p>
          <a:p>
            <a:pPr lvl="1"/>
            <a:r>
              <a:rPr lang="en-US" dirty="0"/>
              <a:t>Bronchial Constriction</a:t>
            </a:r>
          </a:p>
          <a:p>
            <a:pPr lvl="1"/>
            <a:r>
              <a:rPr lang="en-US" dirty="0" err="1"/>
              <a:t>Gastrontestinal</a:t>
            </a:r>
            <a:r>
              <a:rPr lang="en-US" dirty="0"/>
              <a:t> Constriction</a:t>
            </a:r>
          </a:p>
        </p:txBody>
      </p:sp>
      <p:sp>
        <p:nvSpPr>
          <p:cNvPr id="6" name="Text Placeholder 5"/>
          <p:cNvSpPr>
            <a:spLocks noGrp="1"/>
          </p:cNvSpPr>
          <p:nvPr>
            <p:ph type="body" sz="quarter" idx="3"/>
          </p:nvPr>
        </p:nvSpPr>
        <p:spPr/>
        <p:txBody>
          <a:bodyPr/>
          <a:lstStyle/>
          <a:p>
            <a:r>
              <a:rPr lang="en-US" dirty="0"/>
              <a:t>Nicotinic Nerve Receptors</a:t>
            </a:r>
          </a:p>
        </p:txBody>
      </p:sp>
      <p:sp>
        <p:nvSpPr>
          <p:cNvPr id="7" name="Content Placeholder 6"/>
          <p:cNvSpPr>
            <a:spLocks noGrp="1"/>
          </p:cNvSpPr>
          <p:nvPr>
            <p:ph sz="quarter" idx="4"/>
          </p:nvPr>
        </p:nvSpPr>
        <p:spPr>
          <a:xfrm>
            <a:off x="6172199" y="2505075"/>
            <a:ext cx="5661837" cy="3684588"/>
          </a:xfrm>
        </p:spPr>
        <p:txBody>
          <a:bodyPr/>
          <a:lstStyle/>
          <a:p>
            <a:r>
              <a:rPr lang="en-US" dirty="0"/>
              <a:t>Skeletal Muscle Hyper Stimulation</a:t>
            </a:r>
          </a:p>
          <a:p>
            <a:pPr lvl="1"/>
            <a:r>
              <a:rPr lang="en-US" dirty="0" err="1"/>
              <a:t>Fasciculations</a:t>
            </a:r>
            <a:r>
              <a:rPr lang="en-US" dirty="0"/>
              <a:t> &amp; Twitching</a:t>
            </a:r>
          </a:p>
          <a:p>
            <a:pPr lvl="1"/>
            <a:r>
              <a:rPr lang="en-US" dirty="0"/>
              <a:t>Fatigue </a:t>
            </a:r>
            <a:r>
              <a:rPr lang="en-US" dirty="0">
                <a:sym typeface="Wingdings" panose="05000000000000000000" pitchFamily="2" charset="2"/>
              </a:rPr>
              <a:t> Paralysis</a:t>
            </a:r>
          </a:p>
          <a:p>
            <a:r>
              <a:rPr lang="en-US" dirty="0">
                <a:sym typeface="Wingdings" panose="05000000000000000000" pitchFamily="2" charset="2"/>
              </a:rPr>
              <a:t>Pupillary Muscle Constriction</a:t>
            </a:r>
          </a:p>
          <a:p>
            <a:r>
              <a:rPr lang="en-US" dirty="0">
                <a:sym typeface="Wingdings" panose="05000000000000000000" pitchFamily="2" charset="2"/>
              </a:rPr>
              <a:t>Nerve-Nerve Junctions (</a:t>
            </a:r>
            <a:r>
              <a:rPr lang="en-US" dirty="0" err="1">
                <a:sym typeface="Wingdings" panose="05000000000000000000" pitchFamily="2" charset="2"/>
              </a:rPr>
              <a:t>eg</a:t>
            </a:r>
            <a:r>
              <a:rPr lang="en-US" dirty="0">
                <a:sym typeface="Wingdings" panose="05000000000000000000" pitchFamily="2" charset="2"/>
              </a:rPr>
              <a:t>: ganglia)</a:t>
            </a:r>
          </a:p>
          <a:p>
            <a:pPr lvl="1"/>
            <a:r>
              <a:rPr lang="en-US" dirty="0">
                <a:sym typeface="Wingdings" panose="05000000000000000000" pitchFamily="2" charset="2"/>
              </a:rPr>
              <a:t>Tachycardia</a:t>
            </a:r>
          </a:p>
          <a:p>
            <a:pPr lvl="1"/>
            <a:r>
              <a:rPr lang="en-US" dirty="0">
                <a:sym typeface="Wingdings" panose="05000000000000000000" pitchFamily="2" charset="2"/>
              </a:rPr>
              <a:t>Hypertension</a:t>
            </a:r>
          </a:p>
          <a:p>
            <a:pPr lvl="1"/>
            <a:r>
              <a:rPr lang="en-US" dirty="0">
                <a:sym typeface="Wingdings" panose="05000000000000000000" pitchFamily="2" charset="2"/>
              </a:rPr>
              <a:t>Seizures</a:t>
            </a:r>
            <a:endParaRPr lang="en-US" dirty="0"/>
          </a:p>
          <a:p>
            <a:endParaRPr lang="en-US" dirty="0"/>
          </a:p>
        </p:txBody>
      </p:sp>
      <p:pic>
        <p:nvPicPr>
          <p:cNvPr id="8" name="Picture 6" descr="MedGlobal Logo">
            <a:extLst>
              <a:ext uri="{FF2B5EF4-FFF2-40B4-BE49-F238E27FC236}">
                <a16:creationId xmlns:a16="http://schemas.microsoft.com/office/drawing/2014/main" id="{B34A6C9C-D02A-432B-9EC1-F0CABB87C1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EFE983B-6CF9-ED4B-1D22-9D5EBDA691DC}"/>
              </a:ext>
            </a:extLst>
          </p:cNvPr>
          <p:cNvSpPr txBox="1">
            <a:spLocks/>
          </p:cNvSpPr>
          <p:nvPr/>
        </p:nvSpPr>
        <p:spPr>
          <a:xfrm>
            <a:off x="357964" y="483671"/>
            <a:ext cx="109942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mn-lt"/>
              </a:rPr>
              <a:t>Nerve Agents and Autonomic Nervous System</a:t>
            </a:r>
            <a:endParaRPr lang="en-US" b="1" dirty="0">
              <a:latin typeface="+mn-lt"/>
            </a:endParaRPr>
          </a:p>
        </p:txBody>
      </p:sp>
    </p:spTree>
    <p:extLst>
      <p:ext uri="{BB962C8B-B14F-4D97-AF65-F5344CB8AC3E}">
        <p14:creationId xmlns:p14="http://schemas.microsoft.com/office/powerpoint/2010/main" val="2355565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964" y="483671"/>
            <a:ext cx="10994248" cy="1325563"/>
          </a:xfrm>
        </p:spPr>
        <p:txBody>
          <a:bodyPr/>
          <a:lstStyle/>
          <a:p>
            <a:r>
              <a:rPr lang="en-US" b="1" dirty="0">
                <a:latin typeface="+mn-lt"/>
              </a:rPr>
              <a:t>Nerve Agents and Autonomic Nervous System</a:t>
            </a:r>
          </a:p>
        </p:txBody>
      </p:sp>
      <p:sp>
        <p:nvSpPr>
          <p:cNvPr id="4" name="Text Placeholder 3"/>
          <p:cNvSpPr>
            <a:spLocks noGrp="1"/>
          </p:cNvSpPr>
          <p:nvPr>
            <p:ph type="body" idx="1"/>
          </p:nvPr>
        </p:nvSpPr>
        <p:spPr/>
        <p:txBody>
          <a:bodyPr/>
          <a:lstStyle/>
          <a:p>
            <a:r>
              <a:rPr lang="en-US" dirty="0"/>
              <a:t>Muscarinic Nerve Receptors</a:t>
            </a:r>
          </a:p>
        </p:txBody>
      </p:sp>
      <p:sp>
        <p:nvSpPr>
          <p:cNvPr id="5" name="Content Placeholder 4"/>
          <p:cNvSpPr>
            <a:spLocks noGrp="1"/>
          </p:cNvSpPr>
          <p:nvPr>
            <p:ph sz="half" idx="2"/>
          </p:nvPr>
        </p:nvSpPr>
        <p:spPr/>
        <p:txBody>
          <a:bodyPr>
            <a:normAutofit lnSpcReduction="10000"/>
          </a:bodyPr>
          <a:lstStyle/>
          <a:p>
            <a:r>
              <a:rPr lang="en-US" dirty="0"/>
              <a:t>Hyper activation of Glands</a:t>
            </a:r>
          </a:p>
          <a:p>
            <a:pPr lvl="1"/>
            <a:r>
              <a:rPr lang="en-US" dirty="0"/>
              <a:t>Lacrimal (eyes)</a:t>
            </a:r>
          </a:p>
          <a:p>
            <a:pPr lvl="1"/>
            <a:r>
              <a:rPr lang="en-US" dirty="0"/>
              <a:t>Nasal (rhinorrhea)</a:t>
            </a:r>
          </a:p>
          <a:p>
            <a:pPr lvl="1"/>
            <a:r>
              <a:rPr lang="en-US" dirty="0"/>
              <a:t>Bronchial (respiratory secretions)</a:t>
            </a:r>
          </a:p>
          <a:p>
            <a:pPr lvl="1"/>
            <a:r>
              <a:rPr lang="en-US" dirty="0" err="1"/>
              <a:t>Vagus</a:t>
            </a:r>
            <a:r>
              <a:rPr lang="en-US" dirty="0"/>
              <a:t> Nerve (bradycardia)</a:t>
            </a:r>
          </a:p>
          <a:p>
            <a:pPr lvl="1"/>
            <a:r>
              <a:rPr lang="en-US" dirty="0"/>
              <a:t>Gastrointestinal (diarrhea)</a:t>
            </a:r>
          </a:p>
          <a:p>
            <a:r>
              <a:rPr lang="en-US" dirty="0"/>
              <a:t>Smooth Muscles</a:t>
            </a:r>
          </a:p>
          <a:p>
            <a:pPr lvl="1"/>
            <a:r>
              <a:rPr lang="en-US" dirty="0"/>
              <a:t>Bronchial Constriction</a:t>
            </a:r>
          </a:p>
          <a:p>
            <a:pPr lvl="1"/>
            <a:r>
              <a:rPr lang="en-US" dirty="0"/>
              <a:t>Gastrointestinal Constriction</a:t>
            </a:r>
          </a:p>
        </p:txBody>
      </p:sp>
      <p:sp>
        <p:nvSpPr>
          <p:cNvPr id="6" name="Text Placeholder 5"/>
          <p:cNvSpPr>
            <a:spLocks noGrp="1"/>
          </p:cNvSpPr>
          <p:nvPr>
            <p:ph type="body" sz="quarter" idx="3"/>
          </p:nvPr>
        </p:nvSpPr>
        <p:spPr/>
        <p:txBody>
          <a:bodyPr/>
          <a:lstStyle/>
          <a:p>
            <a:r>
              <a:rPr lang="en-US" dirty="0"/>
              <a:t>Nicotinic Nerve Receptors</a:t>
            </a:r>
          </a:p>
        </p:txBody>
      </p:sp>
      <p:sp>
        <p:nvSpPr>
          <p:cNvPr id="7" name="Content Placeholder 6"/>
          <p:cNvSpPr>
            <a:spLocks noGrp="1"/>
          </p:cNvSpPr>
          <p:nvPr>
            <p:ph sz="quarter" idx="4"/>
          </p:nvPr>
        </p:nvSpPr>
        <p:spPr>
          <a:xfrm>
            <a:off x="6172199" y="2505075"/>
            <a:ext cx="5661837" cy="3684588"/>
          </a:xfrm>
        </p:spPr>
        <p:txBody>
          <a:bodyPr/>
          <a:lstStyle/>
          <a:p>
            <a:r>
              <a:rPr lang="en-US" dirty="0"/>
              <a:t>Skeletal Muscle Hyper Stimulation</a:t>
            </a:r>
          </a:p>
          <a:p>
            <a:pPr lvl="1"/>
            <a:r>
              <a:rPr lang="en-US" dirty="0" err="1"/>
              <a:t>Fasciculations</a:t>
            </a:r>
            <a:r>
              <a:rPr lang="en-US" dirty="0"/>
              <a:t> &amp; Twitching</a:t>
            </a:r>
          </a:p>
          <a:p>
            <a:pPr lvl="1"/>
            <a:r>
              <a:rPr lang="en-US" dirty="0"/>
              <a:t>Fatigue </a:t>
            </a:r>
            <a:r>
              <a:rPr lang="en-US" dirty="0">
                <a:sym typeface="Wingdings" panose="05000000000000000000" pitchFamily="2" charset="2"/>
              </a:rPr>
              <a:t> Paralysis</a:t>
            </a:r>
          </a:p>
          <a:p>
            <a:r>
              <a:rPr lang="en-US" dirty="0">
                <a:sym typeface="Wingdings" panose="05000000000000000000" pitchFamily="2" charset="2"/>
              </a:rPr>
              <a:t>Pupillary Muscle Constriction</a:t>
            </a:r>
          </a:p>
          <a:p>
            <a:r>
              <a:rPr lang="en-US" dirty="0">
                <a:sym typeface="Wingdings" panose="05000000000000000000" pitchFamily="2" charset="2"/>
              </a:rPr>
              <a:t>Nerve-Nerve Junctions (</a:t>
            </a:r>
            <a:r>
              <a:rPr lang="en-US" dirty="0" err="1">
                <a:sym typeface="Wingdings" panose="05000000000000000000" pitchFamily="2" charset="2"/>
              </a:rPr>
              <a:t>eg</a:t>
            </a:r>
            <a:r>
              <a:rPr lang="en-US" dirty="0">
                <a:sym typeface="Wingdings" panose="05000000000000000000" pitchFamily="2" charset="2"/>
              </a:rPr>
              <a:t>: ganglia)</a:t>
            </a:r>
          </a:p>
          <a:p>
            <a:pPr lvl="1"/>
            <a:r>
              <a:rPr lang="en-US" dirty="0">
                <a:sym typeface="Wingdings" panose="05000000000000000000" pitchFamily="2" charset="2"/>
              </a:rPr>
              <a:t>Tachycardia</a:t>
            </a:r>
          </a:p>
          <a:p>
            <a:pPr lvl="1"/>
            <a:r>
              <a:rPr lang="en-US" dirty="0">
                <a:sym typeface="Wingdings" panose="05000000000000000000" pitchFamily="2" charset="2"/>
              </a:rPr>
              <a:t>Hypertension</a:t>
            </a:r>
          </a:p>
          <a:p>
            <a:pPr lvl="1"/>
            <a:r>
              <a:rPr lang="en-US" dirty="0">
                <a:sym typeface="Wingdings" panose="05000000000000000000" pitchFamily="2" charset="2"/>
              </a:rPr>
              <a:t>Seizures</a:t>
            </a:r>
            <a:endParaRPr lang="en-US" dirty="0"/>
          </a:p>
          <a:p>
            <a:endParaRPr lang="en-US" dirty="0"/>
          </a:p>
        </p:txBody>
      </p:sp>
      <p:sp>
        <p:nvSpPr>
          <p:cNvPr id="3" name="TextBox 2"/>
          <p:cNvSpPr txBox="1"/>
          <p:nvPr/>
        </p:nvSpPr>
        <p:spPr>
          <a:xfrm>
            <a:off x="1456661" y="6004997"/>
            <a:ext cx="2923953" cy="369332"/>
          </a:xfrm>
          <a:prstGeom prst="rect">
            <a:avLst/>
          </a:prstGeom>
          <a:noFill/>
          <a:ln w="38100">
            <a:solidFill>
              <a:schemeClr val="tx1"/>
            </a:solidFill>
          </a:ln>
        </p:spPr>
        <p:txBody>
          <a:bodyPr wrap="square" rtlCol="0">
            <a:spAutoFit/>
          </a:bodyPr>
          <a:lstStyle/>
          <a:p>
            <a:r>
              <a:rPr lang="en-US" dirty="0"/>
              <a:t>REVERSIBLE WITH ATROPINE</a:t>
            </a:r>
          </a:p>
        </p:txBody>
      </p:sp>
      <p:sp>
        <p:nvSpPr>
          <p:cNvPr id="9" name="TextBox 8"/>
          <p:cNvSpPr txBox="1"/>
          <p:nvPr/>
        </p:nvSpPr>
        <p:spPr>
          <a:xfrm>
            <a:off x="7509277" y="5866497"/>
            <a:ext cx="3846111" cy="646331"/>
          </a:xfrm>
          <a:prstGeom prst="rect">
            <a:avLst/>
          </a:prstGeom>
          <a:noFill/>
          <a:ln w="38100">
            <a:solidFill>
              <a:schemeClr val="tx1"/>
            </a:solidFill>
          </a:ln>
        </p:spPr>
        <p:txBody>
          <a:bodyPr wrap="square" rtlCol="0">
            <a:spAutoFit/>
          </a:bodyPr>
          <a:lstStyle/>
          <a:p>
            <a:r>
              <a:rPr lang="en-US" dirty="0">
                <a:solidFill>
                  <a:srgbClr val="FF0000"/>
                </a:solidFill>
              </a:rPr>
              <a:t>IRREVERSIBLE</a:t>
            </a:r>
            <a:r>
              <a:rPr lang="en-US" dirty="0"/>
              <a:t> WITH ATROPINE</a:t>
            </a:r>
          </a:p>
          <a:p>
            <a:r>
              <a:rPr lang="en-US" dirty="0"/>
              <a:t>PARTIALLY reversible with </a:t>
            </a:r>
            <a:r>
              <a:rPr lang="en-US" dirty="0" err="1"/>
              <a:t>Pralidoxime</a:t>
            </a:r>
            <a:r>
              <a:rPr lang="en-US" dirty="0"/>
              <a:t>.</a:t>
            </a:r>
          </a:p>
        </p:txBody>
      </p:sp>
    </p:spTree>
    <p:extLst>
      <p:ext uri="{BB962C8B-B14F-4D97-AF65-F5344CB8AC3E}">
        <p14:creationId xmlns:p14="http://schemas.microsoft.com/office/powerpoint/2010/main" val="1666320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365125"/>
            <a:ext cx="11098619" cy="1325563"/>
          </a:xfrm>
        </p:spPr>
        <p:txBody>
          <a:bodyPr/>
          <a:lstStyle/>
          <a:p>
            <a:r>
              <a:rPr lang="en-US" b="1" dirty="0">
                <a:latin typeface="+mn-lt"/>
              </a:rPr>
              <a:t>Clinical Characteristics: Labs</a:t>
            </a:r>
          </a:p>
        </p:txBody>
      </p:sp>
      <p:sp>
        <p:nvSpPr>
          <p:cNvPr id="3" name="Content Placeholder 2"/>
          <p:cNvSpPr>
            <a:spLocks noGrp="1"/>
          </p:cNvSpPr>
          <p:nvPr>
            <p:ph sz="half" idx="1"/>
          </p:nvPr>
        </p:nvSpPr>
        <p:spPr>
          <a:xfrm>
            <a:off x="255181" y="1825625"/>
            <a:ext cx="5764619" cy="4351338"/>
          </a:xfrm>
        </p:spPr>
        <p:txBody>
          <a:bodyPr/>
          <a:lstStyle/>
          <a:p>
            <a:pPr>
              <a:buFont typeface="Calibri" panose="020F0502020204030204" pitchFamily="34" charset="0"/>
              <a:buChar char="↑"/>
            </a:pPr>
            <a:r>
              <a:rPr lang="en-US" dirty="0"/>
              <a:t> Leukocytosis (common)</a:t>
            </a:r>
          </a:p>
          <a:p>
            <a:pPr>
              <a:buFont typeface="Calibri" panose="020F0502020204030204" pitchFamily="34" charset="0"/>
              <a:buChar char="↑"/>
            </a:pPr>
            <a:r>
              <a:rPr lang="en-US" dirty="0"/>
              <a:t> Creatinine Kinase (common)</a:t>
            </a:r>
          </a:p>
          <a:p>
            <a:pPr>
              <a:buFont typeface="Calibri" panose="020F0502020204030204" pitchFamily="34" charset="0"/>
              <a:buChar char="↑"/>
            </a:pPr>
            <a:r>
              <a:rPr lang="en-US" dirty="0"/>
              <a:t> Hyperglycemia (common)</a:t>
            </a:r>
          </a:p>
          <a:p>
            <a:pPr>
              <a:buFont typeface="Calibri" panose="020F0502020204030204" pitchFamily="34" charset="0"/>
              <a:buChar char="↑"/>
            </a:pPr>
            <a:r>
              <a:rPr lang="en-US" dirty="0"/>
              <a:t> </a:t>
            </a:r>
            <a:r>
              <a:rPr lang="en-US" dirty="0" err="1"/>
              <a:t>Ketonuria</a:t>
            </a:r>
            <a:r>
              <a:rPr lang="en-US" dirty="0"/>
              <a:t> (common)</a:t>
            </a:r>
          </a:p>
          <a:p>
            <a:endParaRPr lang="en-US" dirty="0"/>
          </a:p>
        </p:txBody>
      </p:sp>
      <p:sp>
        <p:nvSpPr>
          <p:cNvPr id="4" name="Content Placeholder 3"/>
          <p:cNvSpPr>
            <a:spLocks noGrp="1"/>
          </p:cNvSpPr>
          <p:nvPr>
            <p:ph sz="half" idx="2"/>
          </p:nvPr>
        </p:nvSpPr>
        <p:spPr>
          <a:xfrm>
            <a:off x="6172199" y="1825625"/>
            <a:ext cx="5778795" cy="4351338"/>
          </a:xfrm>
        </p:spPr>
        <p:txBody>
          <a:bodyPr/>
          <a:lstStyle/>
          <a:p>
            <a:pPr>
              <a:buFont typeface="Calibri" panose="020F0502020204030204" pitchFamily="34" charset="0"/>
              <a:buChar char="↓"/>
            </a:pPr>
            <a:r>
              <a:rPr lang="en-US" dirty="0"/>
              <a:t> Hypophosphatemia (common)</a:t>
            </a:r>
          </a:p>
          <a:p>
            <a:pPr>
              <a:buFont typeface="Calibri" panose="020F0502020204030204" pitchFamily="34" charset="0"/>
              <a:buChar char="↓"/>
            </a:pPr>
            <a:r>
              <a:rPr lang="en-US" dirty="0"/>
              <a:t> Serum Triglycerides</a:t>
            </a:r>
          </a:p>
        </p:txBody>
      </p:sp>
      <p:sp>
        <p:nvSpPr>
          <p:cNvPr id="5" name="TextBox 4"/>
          <p:cNvSpPr txBox="1"/>
          <p:nvPr/>
        </p:nvSpPr>
        <p:spPr>
          <a:xfrm>
            <a:off x="255181" y="4614530"/>
            <a:ext cx="11695813" cy="923330"/>
          </a:xfrm>
          <a:prstGeom prst="rect">
            <a:avLst/>
          </a:prstGeom>
          <a:noFill/>
        </p:spPr>
        <p:txBody>
          <a:bodyPr wrap="square" rtlCol="0">
            <a:spAutoFit/>
          </a:bodyPr>
          <a:lstStyle/>
          <a:p>
            <a:r>
              <a:rPr lang="en-US" dirty="0"/>
              <a:t>Acute stress response from seizure resulting in reactive leukocytosis and CK elevation.</a:t>
            </a:r>
          </a:p>
          <a:p>
            <a:r>
              <a:rPr lang="en-US" dirty="0"/>
              <a:t>Hypophosphatemia presumed from over-activation of muscles.</a:t>
            </a:r>
          </a:p>
          <a:p>
            <a:r>
              <a:rPr lang="en-US" dirty="0"/>
              <a:t>Not reported: lactic acid levels (expected to be elevated).</a:t>
            </a:r>
          </a:p>
        </p:txBody>
      </p:sp>
      <p:sp>
        <p:nvSpPr>
          <p:cNvPr id="7" name="TextBox 6"/>
          <p:cNvSpPr txBox="1"/>
          <p:nvPr/>
        </p:nvSpPr>
        <p:spPr>
          <a:xfrm>
            <a:off x="10063251" y="381575"/>
            <a:ext cx="1741969" cy="646331"/>
          </a:xfrm>
          <a:prstGeom prst="rect">
            <a:avLst/>
          </a:prstGeom>
          <a:noFill/>
          <a:ln w="38100">
            <a:solidFill>
              <a:schemeClr val="tx1"/>
            </a:solidFill>
          </a:ln>
        </p:spPr>
        <p:txBody>
          <a:bodyPr wrap="square" rtlCol="0">
            <a:spAutoFit/>
          </a:bodyPr>
          <a:lstStyle/>
          <a:p>
            <a:r>
              <a:rPr lang="en-US" dirty="0"/>
              <a:t>PMID: 11749011</a:t>
            </a:r>
          </a:p>
          <a:p>
            <a:r>
              <a:rPr lang="en-US" dirty="0"/>
              <a:t>PMID: 16962140</a:t>
            </a:r>
          </a:p>
        </p:txBody>
      </p:sp>
      <p:pic>
        <p:nvPicPr>
          <p:cNvPr id="8" name="Picture 6" descr="MedGlobal Logo">
            <a:extLst>
              <a:ext uri="{FF2B5EF4-FFF2-40B4-BE49-F238E27FC236}">
                <a16:creationId xmlns:a16="http://schemas.microsoft.com/office/drawing/2014/main" id="{7650C63E-91FD-4FCB-904C-4E6CED82F4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592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365125"/>
            <a:ext cx="11098619" cy="1325563"/>
          </a:xfrm>
        </p:spPr>
        <p:txBody>
          <a:bodyPr/>
          <a:lstStyle/>
          <a:p>
            <a:r>
              <a:rPr lang="en-US" b="1" dirty="0">
                <a:latin typeface="+mn-lt"/>
              </a:rPr>
              <a:t>Clinical Characteristics: Constitutional</a:t>
            </a:r>
          </a:p>
        </p:txBody>
      </p:sp>
      <p:sp>
        <p:nvSpPr>
          <p:cNvPr id="3" name="Content Placeholder 2"/>
          <p:cNvSpPr>
            <a:spLocks noGrp="1"/>
          </p:cNvSpPr>
          <p:nvPr>
            <p:ph sz="half" idx="1"/>
          </p:nvPr>
        </p:nvSpPr>
        <p:spPr>
          <a:xfrm>
            <a:off x="255181" y="1825625"/>
            <a:ext cx="5764619" cy="4351338"/>
          </a:xfrm>
        </p:spPr>
        <p:txBody>
          <a:bodyPr/>
          <a:lstStyle/>
          <a:p>
            <a:pPr marL="0" indent="0">
              <a:buNone/>
            </a:pPr>
            <a:r>
              <a:rPr lang="en-US" dirty="0"/>
              <a:t>First symptom may be syncope</a:t>
            </a:r>
          </a:p>
          <a:p>
            <a:pPr marL="0" indent="0">
              <a:buNone/>
            </a:pPr>
            <a:r>
              <a:rPr lang="en-US" dirty="0"/>
              <a:t>Localized sweating (diaphoresis)</a:t>
            </a:r>
          </a:p>
          <a:p>
            <a:pPr marL="0" indent="0">
              <a:buNone/>
            </a:pPr>
            <a:endParaRPr lang="en-US" dirty="0"/>
          </a:p>
          <a:p>
            <a:pPr marL="0" indent="0">
              <a:buNone/>
            </a:pPr>
            <a:endParaRPr lang="en-US" dirty="0"/>
          </a:p>
          <a:p>
            <a:pPr>
              <a:buFont typeface="Calibri" panose="020F0502020204030204" pitchFamily="34" charset="0"/>
              <a:buChar char="↑"/>
            </a:pPr>
            <a:r>
              <a:rPr lang="en-US" dirty="0"/>
              <a:t>Fever (common)</a:t>
            </a:r>
          </a:p>
          <a:p>
            <a:pPr lvl="1"/>
            <a:r>
              <a:rPr lang="en-US" dirty="0"/>
              <a:t>Due to atropine</a:t>
            </a:r>
          </a:p>
          <a:p>
            <a:pPr lvl="1"/>
            <a:r>
              <a:rPr lang="en-US" dirty="0"/>
              <a:t>Not necessarily due to true acute bacterial infection</a:t>
            </a:r>
          </a:p>
          <a:p>
            <a:endParaRPr lang="en-US" dirty="0"/>
          </a:p>
        </p:txBody>
      </p:sp>
      <p:sp>
        <p:nvSpPr>
          <p:cNvPr id="4" name="Content Placeholder 3"/>
          <p:cNvSpPr>
            <a:spLocks noGrp="1"/>
          </p:cNvSpPr>
          <p:nvPr>
            <p:ph sz="half" idx="2"/>
          </p:nvPr>
        </p:nvSpPr>
        <p:spPr>
          <a:xfrm>
            <a:off x="6172199" y="1825625"/>
            <a:ext cx="5778795" cy="4351338"/>
          </a:xfrm>
        </p:spPr>
        <p:txBody>
          <a:bodyPr/>
          <a:lstStyle/>
          <a:p>
            <a:pPr marL="0" indent="0">
              <a:buNone/>
            </a:pPr>
            <a:r>
              <a:rPr lang="en-US" dirty="0"/>
              <a:t>Psychiatric: sense of doom or unease</a:t>
            </a:r>
          </a:p>
        </p:txBody>
      </p:sp>
      <p:pic>
        <p:nvPicPr>
          <p:cNvPr id="5" name="Picture 6" descr="MedGlobal Logo">
            <a:extLst>
              <a:ext uri="{FF2B5EF4-FFF2-40B4-BE49-F238E27FC236}">
                <a16:creationId xmlns:a16="http://schemas.microsoft.com/office/drawing/2014/main" id="{422EBD96-3DEE-41AD-887D-09CB399F8E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844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Eye</a:t>
            </a:r>
          </a:p>
        </p:txBody>
      </p:sp>
      <p:sp>
        <p:nvSpPr>
          <p:cNvPr id="3" name="Content Placeholder 2"/>
          <p:cNvSpPr>
            <a:spLocks noGrp="1"/>
          </p:cNvSpPr>
          <p:nvPr>
            <p:ph idx="1"/>
          </p:nvPr>
        </p:nvSpPr>
        <p:spPr>
          <a:xfrm>
            <a:off x="419100" y="1812562"/>
            <a:ext cx="11353800" cy="5045438"/>
          </a:xfrm>
        </p:spPr>
        <p:txBody>
          <a:bodyPr>
            <a:normAutofit/>
          </a:bodyPr>
          <a:lstStyle/>
          <a:p>
            <a:r>
              <a:rPr lang="en-US" b="1" dirty="0" err="1"/>
              <a:t>Miosis</a:t>
            </a:r>
            <a:r>
              <a:rPr lang="en-US" b="1" dirty="0"/>
              <a:t> </a:t>
            </a:r>
            <a:r>
              <a:rPr lang="en-US" dirty="0"/>
              <a:t>can occur from direct vapor exposure to the eye.</a:t>
            </a:r>
          </a:p>
          <a:p>
            <a:pPr lvl="1"/>
            <a:r>
              <a:rPr lang="en-US" dirty="0"/>
              <a:t>Occurs within minutes</a:t>
            </a:r>
          </a:p>
          <a:p>
            <a:r>
              <a:rPr lang="en-US" dirty="0"/>
              <a:t>Small liquid exposure to skin in or near the eye will often cause </a:t>
            </a:r>
            <a:r>
              <a:rPr lang="en-US" dirty="0" err="1"/>
              <a:t>miosis</a:t>
            </a:r>
            <a:r>
              <a:rPr lang="en-US" dirty="0"/>
              <a:t>.</a:t>
            </a:r>
          </a:p>
          <a:p>
            <a:pPr lvl="1"/>
            <a:r>
              <a:rPr lang="en-US" dirty="0"/>
              <a:t>Occurs within seconds</a:t>
            </a:r>
          </a:p>
          <a:p>
            <a:r>
              <a:rPr lang="en-US" dirty="0"/>
              <a:t>Small liquid exposure to skin elsewhere on body will not cause </a:t>
            </a:r>
            <a:r>
              <a:rPr lang="en-US" dirty="0" err="1"/>
              <a:t>miosis</a:t>
            </a:r>
            <a:r>
              <a:rPr lang="en-US" dirty="0"/>
              <a:t>.</a:t>
            </a:r>
          </a:p>
          <a:p>
            <a:r>
              <a:rPr lang="en-US" dirty="0"/>
              <a:t>Moderate liquid exposure to skin elsewhere on body may cause +/- </a:t>
            </a:r>
            <a:r>
              <a:rPr lang="en-US" dirty="0" err="1"/>
              <a:t>miosis</a:t>
            </a:r>
            <a:r>
              <a:rPr lang="en-US" dirty="0"/>
              <a:t>.</a:t>
            </a:r>
          </a:p>
          <a:p>
            <a:r>
              <a:rPr lang="en-US" dirty="0"/>
              <a:t>Large liquid exposure to skin elsewhere on body usually causes </a:t>
            </a:r>
            <a:r>
              <a:rPr lang="en-US" dirty="0" err="1"/>
              <a:t>miosis</a:t>
            </a:r>
            <a:r>
              <a:rPr lang="en-US" dirty="0"/>
              <a:t>.</a:t>
            </a:r>
          </a:p>
          <a:p>
            <a:r>
              <a:rPr lang="en-US" u="sng" dirty="0"/>
              <a:t>Other </a:t>
            </a:r>
            <a:r>
              <a:rPr lang="en-US" u="sng" dirty="0" err="1"/>
              <a:t>Sx</a:t>
            </a:r>
            <a:r>
              <a:rPr lang="en-US" u="sng" dirty="0"/>
              <a:t>: </a:t>
            </a:r>
            <a:r>
              <a:rPr lang="en-US" dirty="0"/>
              <a:t>eye pain, dim/blurry vision, conjunctival injection</a:t>
            </a:r>
          </a:p>
          <a:p>
            <a:pPr lvl="1"/>
            <a:r>
              <a:rPr lang="en-US" dirty="0"/>
              <a:t>topical atropine drops as an adjunct to systemic atropine administration </a:t>
            </a:r>
          </a:p>
          <a:p>
            <a:pPr lvl="1"/>
            <a:r>
              <a:rPr lang="en-US" dirty="0"/>
              <a:t>IV/IM Atropine does not significantly affect </a:t>
            </a:r>
            <a:r>
              <a:rPr lang="en-US" dirty="0" err="1"/>
              <a:t>miosis</a:t>
            </a:r>
            <a:r>
              <a:rPr lang="en-US" dirty="0"/>
              <a:t> recovery</a:t>
            </a:r>
          </a:p>
          <a:p>
            <a:pPr lvl="1"/>
            <a:r>
              <a:rPr lang="en-US" dirty="0"/>
              <a:t>Only use topical atropine if severe eye pain- will cause blurry vision for ~24 hours</a:t>
            </a:r>
          </a:p>
        </p:txBody>
      </p:sp>
      <p:pic>
        <p:nvPicPr>
          <p:cNvPr id="4098" name="Picture 2" descr="https://documents.lucid.app/documents/ce156177-e275-4fd4-ba37-e2813add4928/pages/0_0?a=7436&amp;x=1737&amp;y=1363&amp;w=504&amp;h=343&amp;store=1&amp;accept=image%2F*&amp;auth=LCA%2028a9bc3857940686153d2ad9e95d1d3237165689-ts%3D1648244059"/>
          <p:cNvPicPr>
            <a:picLocks noChangeAspect="1" noChangeArrowheads="1"/>
          </p:cNvPicPr>
          <p:nvPr/>
        </p:nvPicPr>
        <p:blipFill rotWithShape="1">
          <a:blip r:embed="rId2">
            <a:extLst>
              <a:ext uri="{28A0092B-C50C-407E-A947-70E740481C1C}">
                <a14:useLocalDpi xmlns:a14="http://schemas.microsoft.com/office/drawing/2010/main" val="0"/>
              </a:ext>
            </a:extLst>
          </a:blip>
          <a:srcRect b="9040"/>
          <a:stretch/>
        </p:blipFill>
        <p:spPr bwMode="auto">
          <a:xfrm>
            <a:off x="8980333" y="504093"/>
            <a:ext cx="2792567" cy="188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538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63DF-9F84-4F3F-AE88-4EC36FB4E27C}"/>
              </a:ext>
            </a:extLst>
          </p:cNvPr>
          <p:cNvSpPr>
            <a:spLocks noGrp="1"/>
          </p:cNvSpPr>
          <p:nvPr>
            <p:ph type="title"/>
          </p:nvPr>
        </p:nvSpPr>
        <p:spPr>
          <a:xfrm>
            <a:off x="285226" y="365125"/>
            <a:ext cx="11068574" cy="1325563"/>
          </a:xfrm>
        </p:spPr>
        <p:txBody>
          <a:bodyPr/>
          <a:lstStyle/>
          <a:p>
            <a:r>
              <a:rPr lang="en-US" b="1" dirty="0">
                <a:latin typeface="+mn-lt"/>
              </a:rPr>
              <a:t>Clinical Characteristics: Eye</a:t>
            </a:r>
          </a:p>
        </p:txBody>
      </p:sp>
      <p:pic>
        <p:nvPicPr>
          <p:cNvPr id="5" name="Content Placeholder 4">
            <a:extLst>
              <a:ext uri="{FF2B5EF4-FFF2-40B4-BE49-F238E27FC236}">
                <a16:creationId xmlns:a16="http://schemas.microsoft.com/office/drawing/2014/main" id="{578821F1-374E-4FF0-913C-F8F9555B923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98722" y="1079004"/>
            <a:ext cx="4346533" cy="5556778"/>
          </a:xfrm>
        </p:spPr>
      </p:pic>
      <p:sp>
        <p:nvSpPr>
          <p:cNvPr id="6" name="TextBox 5">
            <a:extLst>
              <a:ext uri="{FF2B5EF4-FFF2-40B4-BE49-F238E27FC236}">
                <a16:creationId xmlns:a16="http://schemas.microsoft.com/office/drawing/2014/main" id="{7F60EEF4-DA41-4595-A677-D42711D9939E}"/>
              </a:ext>
            </a:extLst>
          </p:cNvPr>
          <p:cNvSpPr txBox="1"/>
          <p:nvPr/>
        </p:nvSpPr>
        <p:spPr>
          <a:xfrm>
            <a:off x="346745" y="1690688"/>
            <a:ext cx="6048463" cy="2031325"/>
          </a:xfrm>
          <a:prstGeom prst="rect">
            <a:avLst/>
          </a:prstGeom>
          <a:noFill/>
        </p:spPr>
        <p:txBody>
          <a:bodyPr wrap="square" rtlCol="0">
            <a:spAutoFit/>
          </a:bodyPr>
          <a:lstStyle/>
          <a:p>
            <a:r>
              <a:rPr lang="en-US" dirty="0"/>
              <a:t>Case: accidental exposure to a small amount of Sarin.  </a:t>
            </a:r>
          </a:p>
          <a:p>
            <a:endParaRPr lang="en-US" dirty="0"/>
          </a:p>
          <a:p>
            <a:r>
              <a:rPr lang="en-US" dirty="0"/>
              <a:t>Photos taken in total darkness by camera flash too fast for any pupil reaction.</a:t>
            </a:r>
          </a:p>
          <a:p>
            <a:endParaRPr lang="en-US" dirty="0"/>
          </a:p>
          <a:p>
            <a:r>
              <a:rPr lang="en-US" dirty="0"/>
              <a:t>The photos show the gradual ability of they eye to regain ability to dilate after the exposure.  </a:t>
            </a:r>
          </a:p>
        </p:txBody>
      </p:sp>
      <p:sp>
        <p:nvSpPr>
          <p:cNvPr id="7" name="TextBox 6">
            <a:extLst>
              <a:ext uri="{FF2B5EF4-FFF2-40B4-BE49-F238E27FC236}">
                <a16:creationId xmlns:a16="http://schemas.microsoft.com/office/drawing/2014/main" id="{A25AD4F9-84D8-4CF7-A5B4-94C76680AF63}"/>
              </a:ext>
            </a:extLst>
          </p:cNvPr>
          <p:cNvSpPr txBox="1"/>
          <p:nvPr/>
        </p:nvSpPr>
        <p:spPr>
          <a:xfrm>
            <a:off x="6726417" y="1407492"/>
            <a:ext cx="713064" cy="369332"/>
          </a:xfrm>
          <a:prstGeom prst="rect">
            <a:avLst/>
          </a:prstGeom>
          <a:noFill/>
        </p:spPr>
        <p:txBody>
          <a:bodyPr wrap="square" rtlCol="0">
            <a:spAutoFit/>
          </a:bodyPr>
          <a:lstStyle/>
          <a:p>
            <a:r>
              <a:rPr lang="en-US" dirty="0"/>
              <a:t>Day 3</a:t>
            </a:r>
          </a:p>
        </p:txBody>
      </p:sp>
      <p:sp>
        <p:nvSpPr>
          <p:cNvPr id="8" name="TextBox 7">
            <a:extLst>
              <a:ext uri="{FF2B5EF4-FFF2-40B4-BE49-F238E27FC236}">
                <a16:creationId xmlns:a16="http://schemas.microsoft.com/office/drawing/2014/main" id="{4AB151AB-F676-4E9E-8E0F-4C63DB16DDAA}"/>
              </a:ext>
            </a:extLst>
          </p:cNvPr>
          <p:cNvSpPr txBox="1"/>
          <p:nvPr/>
        </p:nvSpPr>
        <p:spPr>
          <a:xfrm>
            <a:off x="6726417" y="3099381"/>
            <a:ext cx="831546" cy="369332"/>
          </a:xfrm>
          <a:prstGeom prst="rect">
            <a:avLst/>
          </a:prstGeom>
          <a:noFill/>
        </p:spPr>
        <p:txBody>
          <a:bodyPr wrap="square" rtlCol="0">
            <a:spAutoFit/>
          </a:bodyPr>
          <a:lstStyle/>
          <a:p>
            <a:r>
              <a:rPr lang="en-US" dirty="0"/>
              <a:t>Day 13</a:t>
            </a:r>
          </a:p>
        </p:txBody>
      </p:sp>
      <p:sp>
        <p:nvSpPr>
          <p:cNvPr id="9" name="TextBox 8">
            <a:extLst>
              <a:ext uri="{FF2B5EF4-FFF2-40B4-BE49-F238E27FC236}">
                <a16:creationId xmlns:a16="http://schemas.microsoft.com/office/drawing/2014/main" id="{CF4F63DF-059F-48BA-85A8-7CD116ED7200}"/>
              </a:ext>
            </a:extLst>
          </p:cNvPr>
          <p:cNvSpPr txBox="1"/>
          <p:nvPr/>
        </p:nvSpPr>
        <p:spPr>
          <a:xfrm>
            <a:off x="6726417" y="2319498"/>
            <a:ext cx="713064" cy="369332"/>
          </a:xfrm>
          <a:prstGeom prst="rect">
            <a:avLst/>
          </a:prstGeom>
          <a:noFill/>
        </p:spPr>
        <p:txBody>
          <a:bodyPr wrap="square" rtlCol="0">
            <a:spAutoFit/>
          </a:bodyPr>
          <a:lstStyle/>
          <a:p>
            <a:r>
              <a:rPr lang="en-US" dirty="0"/>
              <a:t>Day 6</a:t>
            </a:r>
          </a:p>
        </p:txBody>
      </p:sp>
      <p:sp>
        <p:nvSpPr>
          <p:cNvPr id="10" name="TextBox 9">
            <a:extLst>
              <a:ext uri="{FF2B5EF4-FFF2-40B4-BE49-F238E27FC236}">
                <a16:creationId xmlns:a16="http://schemas.microsoft.com/office/drawing/2014/main" id="{F2BB5DCC-B20A-422E-9C1B-F5B532516378}"/>
              </a:ext>
            </a:extLst>
          </p:cNvPr>
          <p:cNvSpPr txBox="1"/>
          <p:nvPr/>
        </p:nvSpPr>
        <p:spPr>
          <a:xfrm>
            <a:off x="6726417" y="4877406"/>
            <a:ext cx="831544" cy="369332"/>
          </a:xfrm>
          <a:prstGeom prst="rect">
            <a:avLst/>
          </a:prstGeom>
          <a:noFill/>
        </p:spPr>
        <p:txBody>
          <a:bodyPr wrap="square" rtlCol="0">
            <a:spAutoFit/>
          </a:bodyPr>
          <a:lstStyle/>
          <a:p>
            <a:r>
              <a:rPr lang="en-US" dirty="0"/>
              <a:t>Day 41</a:t>
            </a:r>
          </a:p>
        </p:txBody>
      </p:sp>
      <p:sp>
        <p:nvSpPr>
          <p:cNvPr id="11" name="TextBox 10">
            <a:extLst>
              <a:ext uri="{FF2B5EF4-FFF2-40B4-BE49-F238E27FC236}">
                <a16:creationId xmlns:a16="http://schemas.microsoft.com/office/drawing/2014/main" id="{7D6FE0B5-55E5-428E-A361-2295F91737F8}"/>
              </a:ext>
            </a:extLst>
          </p:cNvPr>
          <p:cNvSpPr txBox="1"/>
          <p:nvPr/>
        </p:nvSpPr>
        <p:spPr>
          <a:xfrm>
            <a:off x="6726416" y="3989169"/>
            <a:ext cx="831545" cy="369332"/>
          </a:xfrm>
          <a:prstGeom prst="rect">
            <a:avLst/>
          </a:prstGeom>
          <a:noFill/>
        </p:spPr>
        <p:txBody>
          <a:bodyPr wrap="square" rtlCol="0">
            <a:spAutoFit/>
          </a:bodyPr>
          <a:lstStyle/>
          <a:p>
            <a:r>
              <a:rPr lang="en-US" dirty="0"/>
              <a:t>Day 20</a:t>
            </a:r>
          </a:p>
        </p:txBody>
      </p:sp>
      <p:sp>
        <p:nvSpPr>
          <p:cNvPr id="12" name="TextBox 11">
            <a:extLst>
              <a:ext uri="{FF2B5EF4-FFF2-40B4-BE49-F238E27FC236}">
                <a16:creationId xmlns:a16="http://schemas.microsoft.com/office/drawing/2014/main" id="{784919D5-9957-4950-AC42-1398F8C87E37}"/>
              </a:ext>
            </a:extLst>
          </p:cNvPr>
          <p:cNvSpPr txBox="1"/>
          <p:nvPr/>
        </p:nvSpPr>
        <p:spPr>
          <a:xfrm>
            <a:off x="6726416" y="5756235"/>
            <a:ext cx="831543" cy="369332"/>
          </a:xfrm>
          <a:prstGeom prst="rect">
            <a:avLst/>
          </a:prstGeom>
          <a:noFill/>
        </p:spPr>
        <p:txBody>
          <a:bodyPr wrap="square" rtlCol="0">
            <a:spAutoFit/>
          </a:bodyPr>
          <a:lstStyle/>
          <a:p>
            <a:r>
              <a:rPr lang="en-US" dirty="0"/>
              <a:t>Day 62</a:t>
            </a:r>
          </a:p>
        </p:txBody>
      </p:sp>
      <p:sp>
        <p:nvSpPr>
          <p:cNvPr id="13" name="TextBox 12">
            <a:extLst>
              <a:ext uri="{FF2B5EF4-FFF2-40B4-BE49-F238E27FC236}">
                <a16:creationId xmlns:a16="http://schemas.microsoft.com/office/drawing/2014/main" id="{8ED74F11-E622-4778-B365-260D0849AA5D}"/>
              </a:ext>
            </a:extLst>
          </p:cNvPr>
          <p:cNvSpPr txBox="1"/>
          <p:nvPr/>
        </p:nvSpPr>
        <p:spPr>
          <a:xfrm>
            <a:off x="10264606" y="709672"/>
            <a:ext cx="1639890" cy="369332"/>
          </a:xfrm>
          <a:prstGeom prst="rect">
            <a:avLst/>
          </a:prstGeom>
          <a:noFill/>
          <a:ln w="38100">
            <a:solidFill>
              <a:schemeClr val="tx1"/>
            </a:solidFill>
          </a:ln>
        </p:spPr>
        <p:txBody>
          <a:bodyPr wrap="square" rtlCol="0">
            <a:spAutoFit/>
          </a:bodyPr>
          <a:lstStyle/>
          <a:p>
            <a:r>
              <a:rPr lang="en-US" dirty="0"/>
              <a:t>PMID: 4838227</a:t>
            </a:r>
          </a:p>
        </p:txBody>
      </p:sp>
      <p:sp>
        <p:nvSpPr>
          <p:cNvPr id="14" name="TextBox 13">
            <a:extLst>
              <a:ext uri="{FF2B5EF4-FFF2-40B4-BE49-F238E27FC236}">
                <a16:creationId xmlns:a16="http://schemas.microsoft.com/office/drawing/2014/main" id="{DEF7D9E7-5301-48E0-88B7-4D67BC172761}"/>
              </a:ext>
            </a:extLst>
          </p:cNvPr>
          <p:cNvSpPr txBox="1"/>
          <p:nvPr/>
        </p:nvSpPr>
        <p:spPr>
          <a:xfrm>
            <a:off x="195744" y="5021141"/>
            <a:ext cx="6199464" cy="1600438"/>
          </a:xfrm>
          <a:prstGeom prst="rect">
            <a:avLst/>
          </a:prstGeom>
          <a:noFill/>
        </p:spPr>
        <p:txBody>
          <a:bodyPr wrap="square" rtlCol="0">
            <a:spAutoFit/>
          </a:bodyPr>
          <a:lstStyle/>
          <a:p>
            <a:pPr algn="just"/>
            <a:r>
              <a:rPr lang="en-US" sz="1400" u="sng" dirty="0"/>
              <a:t>Subtext</a:t>
            </a:r>
            <a:r>
              <a:rPr lang="en-US" sz="1400" dirty="0"/>
              <a:t>: Cellular recycle of damaged acetylcholinesterase enzymes begins within hours and may be completely replaced within a few days.  As this image demonstrates, however, central nervous system damage may also have long term effects- 70% recovery by 2 weeks, 100% recovery by 2 months.  As such, persistent miosis may require long term safety considerations for survivors such as avoiding night time driving or inside low light armored vehicles.  Pupillary constriction is mediated by nicotinic receptors which do not significantly reverse with atropine</a:t>
            </a:r>
          </a:p>
        </p:txBody>
      </p:sp>
      <p:sp>
        <p:nvSpPr>
          <p:cNvPr id="16" name="TextBox 15">
            <a:extLst>
              <a:ext uri="{FF2B5EF4-FFF2-40B4-BE49-F238E27FC236}">
                <a16:creationId xmlns:a16="http://schemas.microsoft.com/office/drawing/2014/main" id="{EB259C83-FD22-49BD-A595-EE6518DC2FEE}"/>
              </a:ext>
            </a:extLst>
          </p:cNvPr>
          <p:cNvSpPr txBox="1"/>
          <p:nvPr/>
        </p:nvSpPr>
        <p:spPr>
          <a:xfrm>
            <a:off x="1212595" y="3896836"/>
            <a:ext cx="4962064" cy="923330"/>
          </a:xfrm>
          <a:prstGeom prst="rect">
            <a:avLst/>
          </a:prstGeom>
          <a:noFill/>
          <a:ln w="38100">
            <a:solidFill>
              <a:schemeClr val="tx1"/>
            </a:solidFill>
          </a:ln>
        </p:spPr>
        <p:txBody>
          <a:bodyPr wrap="none" rtlCol="0">
            <a:spAutoFit/>
          </a:bodyPr>
          <a:lstStyle/>
          <a:p>
            <a:r>
              <a:rPr lang="en-US" dirty="0"/>
              <a:t>Although miosis may respond slightly with atropine</a:t>
            </a:r>
          </a:p>
          <a:p>
            <a:r>
              <a:rPr lang="en-US" dirty="0"/>
              <a:t>During treatment for acute exposure,</a:t>
            </a:r>
          </a:p>
          <a:p>
            <a:r>
              <a:rPr lang="en-US" b="1" dirty="0"/>
              <a:t>Atropine treat to target is NOT based on eye exam</a:t>
            </a:r>
          </a:p>
        </p:txBody>
      </p:sp>
    </p:spTree>
    <p:extLst>
      <p:ext uri="{BB962C8B-B14F-4D97-AF65-F5344CB8AC3E}">
        <p14:creationId xmlns:p14="http://schemas.microsoft.com/office/powerpoint/2010/main" val="2321897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F63DF-9F84-4F3F-AE88-4EC36FB4E27C}"/>
              </a:ext>
            </a:extLst>
          </p:cNvPr>
          <p:cNvSpPr>
            <a:spLocks noGrp="1"/>
          </p:cNvSpPr>
          <p:nvPr>
            <p:ph type="title"/>
          </p:nvPr>
        </p:nvSpPr>
        <p:spPr>
          <a:xfrm>
            <a:off x="285226" y="365125"/>
            <a:ext cx="11068574" cy="1325563"/>
          </a:xfrm>
        </p:spPr>
        <p:txBody>
          <a:bodyPr/>
          <a:lstStyle/>
          <a:p>
            <a:r>
              <a:rPr lang="en-US" b="1" dirty="0">
                <a:latin typeface="+mn-lt"/>
              </a:rPr>
              <a:t>Clinical Characteristics: Eye</a:t>
            </a:r>
          </a:p>
        </p:txBody>
      </p:sp>
      <p:sp>
        <p:nvSpPr>
          <p:cNvPr id="13" name="TextBox 12">
            <a:extLst>
              <a:ext uri="{FF2B5EF4-FFF2-40B4-BE49-F238E27FC236}">
                <a16:creationId xmlns:a16="http://schemas.microsoft.com/office/drawing/2014/main" id="{8ED74F11-E622-4778-B365-260D0849AA5D}"/>
              </a:ext>
            </a:extLst>
          </p:cNvPr>
          <p:cNvSpPr txBox="1"/>
          <p:nvPr/>
        </p:nvSpPr>
        <p:spPr>
          <a:xfrm>
            <a:off x="10058400" y="709672"/>
            <a:ext cx="1846096" cy="646331"/>
          </a:xfrm>
          <a:prstGeom prst="rect">
            <a:avLst/>
          </a:prstGeom>
          <a:noFill/>
          <a:ln w="38100">
            <a:solidFill>
              <a:schemeClr val="tx1"/>
            </a:solidFill>
          </a:ln>
        </p:spPr>
        <p:txBody>
          <a:bodyPr wrap="square" rtlCol="0">
            <a:spAutoFit/>
          </a:bodyPr>
          <a:lstStyle/>
          <a:p>
            <a:r>
              <a:rPr lang="en-US" dirty="0"/>
              <a:t>PMID: 4838227</a:t>
            </a:r>
          </a:p>
          <a:p>
            <a:r>
              <a:rPr lang="en-US" dirty="0"/>
              <a:t>PMID: 12411624</a:t>
            </a:r>
          </a:p>
        </p:txBody>
      </p:sp>
      <p:sp>
        <p:nvSpPr>
          <p:cNvPr id="3" name="Content Placeholder 2"/>
          <p:cNvSpPr>
            <a:spLocks noGrp="1"/>
          </p:cNvSpPr>
          <p:nvPr>
            <p:ph idx="1"/>
          </p:nvPr>
        </p:nvSpPr>
        <p:spPr>
          <a:xfrm>
            <a:off x="285226" y="1582105"/>
            <a:ext cx="11619270" cy="4361495"/>
          </a:xfrm>
        </p:spPr>
        <p:txBody>
          <a:bodyPr/>
          <a:lstStyle/>
          <a:p>
            <a:r>
              <a:rPr lang="en-US" dirty="0"/>
              <a:t>Cornea contains a large amount of acetylcholine in the corneal epithelium.</a:t>
            </a:r>
          </a:p>
          <a:p>
            <a:r>
              <a:rPr lang="en-US" dirty="0" err="1"/>
              <a:t>ACh</a:t>
            </a:r>
            <a:r>
              <a:rPr lang="en-US" dirty="0"/>
              <a:t> function in the corneal </a:t>
            </a:r>
            <a:r>
              <a:rPr lang="en-US" dirty="0" err="1"/>
              <a:t>epithielium</a:t>
            </a:r>
            <a:r>
              <a:rPr lang="en-US" dirty="0"/>
              <a:t> is primarily for cellular signaling more so than as a neurotransmitter.</a:t>
            </a:r>
          </a:p>
          <a:p>
            <a:pPr lvl="1"/>
            <a:r>
              <a:rPr lang="en-US" dirty="0"/>
              <a:t>Involved in cellular homeostasis, pain recognition, cellular proliferation, ion transport and wound healing.</a:t>
            </a:r>
          </a:p>
          <a:p>
            <a:endParaRPr lang="en-US" dirty="0"/>
          </a:p>
          <a:p>
            <a:r>
              <a:rPr lang="en-US" dirty="0"/>
              <a:t>Light exposures of nerve agent to the cornea without systemic absorption may be associated with abdominal pain</a:t>
            </a:r>
          </a:p>
          <a:p>
            <a:pPr lvl="1"/>
            <a:r>
              <a:rPr lang="en-US" dirty="0"/>
              <a:t>This pain is proposed to be a corneal reflex mediated by trigeminal-vagal nerve loop</a:t>
            </a:r>
          </a:p>
          <a:p>
            <a:pPr lvl="1"/>
            <a:r>
              <a:rPr lang="en-US" dirty="0"/>
              <a:t>Has been called an “</a:t>
            </a:r>
            <a:r>
              <a:rPr lang="en-US" dirty="0" err="1"/>
              <a:t>oculo</a:t>
            </a:r>
            <a:r>
              <a:rPr lang="en-US" dirty="0"/>
              <a:t>-abdominal reflex”</a:t>
            </a:r>
          </a:p>
        </p:txBody>
      </p:sp>
      <p:sp>
        <p:nvSpPr>
          <p:cNvPr id="4" name="TextBox 3"/>
          <p:cNvSpPr txBox="1"/>
          <p:nvPr/>
        </p:nvSpPr>
        <p:spPr>
          <a:xfrm>
            <a:off x="285226" y="6028660"/>
            <a:ext cx="11619270" cy="646331"/>
          </a:xfrm>
          <a:prstGeom prst="rect">
            <a:avLst/>
          </a:prstGeom>
          <a:noFill/>
          <a:ln w="38100">
            <a:solidFill>
              <a:schemeClr val="tx1"/>
            </a:solidFill>
          </a:ln>
        </p:spPr>
        <p:txBody>
          <a:bodyPr wrap="square" rtlCol="0">
            <a:spAutoFit/>
          </a:bodyPr>
          <a:lstStyle/>
          <a:p>
            <a:r>
              <a:rPr lang="en-US" dirty="0"/>
              <a:t>Light exposures to cornea cause severe eye pain and associated with abdominal pain but without other signs of systemic exposure may be treated with topical atropine.  But note: this will cause temporary, acute blurry vision from </a:t>
            </a:r>
            <a:r>
              <a:rPr lang="en-US" dirty="0" err="1"/>
              <a:t>atropinization</a:t>
            </a:r>
            <a:r>
              <a:rPr lang="en-US" dirty="0"/>
              <a:t>.</a:t>
            </a:r>
          </a:p>
        </p:txBody>
      </p:sp>
    </p:spTree>
    <p:extLst>
      <p:ext uri="{BB962C8B-B14F-4D97-AF65-F5344CB8AC3E}">
        <p14:creationId xmlns:p14="http://schemas.microsoft.com/office/powerpoint/2010/main" val="2243664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https://documents.lucid.app/documents/ce156177-e275-4fd4-ba37-e2813add4928/pages/0_0?a=9808&amp;x=3376&amp;y=1343&amp;w=1848&amp;h=1249&amp;store=1&amp;accept=image%2F*&amp;auth=LCA%20782065a53a45d206a12cc6d4d6ee679e50baed86-ts%3D1648354464"/>
          <p:cNvPicPr>
            <a:picLocks noChangeAspect="1" noChangeArrowheads="1"/>
          </p:cNvPicPr>
          <p:nvPr/>
        </p:nvPicPr>
        <p:blipFill rotWithShape="1">
          <a:blip r:embed="rId2">
            <a:extLst>
              <a:ext uri="{28A0092B-C50C-407E-A947-70E740481C1C}">
                <a14:useLocalDpi xmlns:a14="http://schemas.microsoft.com/office/drawing/2010/main" val="0"/>
              </a:ext>
            </a:extLst>
          </a:blip>
          <a:srcRect l="3746"/>
          <a:stretch/>
        </p:blipFill>
        <p:spPr bwMode="auto">
          <a:xfrm>
            <a:off x="1520457" y="0"/>
            <a:ext cx="9093568" cy="6386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MedGlobal Logo">
            <a:extLst>
              <a:ext uri="{FF2B5EF4-FFF2-40B4-BE49-F238E27FC236}">
                <a16:creationId xmlns:a16="http://schemas.microsoft.com/office/drawing/2014/main" id="{F076AA2E-28C4-4432-8E5A-4E38E41393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Qr code&#10;&#10;Description automatically generated">
            <a:extLst>
              <a:ext uri="{FF2B5EF4-FFF2-40B4-BE49-F238E27FC236}">
                <a16:creationId xmlns:a16="http://schemas.microsoft.com/office/drawing/2014/main" id="{9AF2E342-32B8-4AFD-B6EE-7C4FA207FE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852"/>
          <a:stretch/>
        </p:blipFill>
        <p:spPr>
          <a:xfrm>
            <a:off x="147883" y="4821952"/>
            <a:ext cx="1900183" cy="2034404"/>
          </a:xfrm>
          <a:prstGeom prst="rect">
            <a:avLst/>
          </a:prstGeom>
        </p:spPr>
      </p:pic>
    </p:spTree>
    <p:extLst>
      <p:ext uri="{BB962C8B-B14F-4D97-AF65-F5344CB8AC3E}">
        <p14:creationId xmlns:p14="http://schemas.microsoft.com/office/powerpoint/2010/main" val="1764162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a:t>
            </a:r>
            <a:r>
              <a:rPr lang="en-US" b="1" dirty="0" err="1">
                <a:latin typeface="+mn-lt"/>
              </a:rPr>
              <a:t>Naso</a:t>
            </a:r>
            <a:r>
              <a:rPr lang="en-US" b="1" dirty="0">
                <a:latin typeface="+mn-lt"/>
              </a:rPr>
              <a:t>-Pharynx</a:t>
            </a:r>
          </a:p>
        </p:txBody>
      </p:sp>
      <p:sp>
        <p:nvSpPr>
          <p:cNvPr id="3" name="Content Placeholder 2"/>
          <p:cNvSpPr>
            <a:spLocks noGrp="1"/>
          </p:cNvSpPr>
          <p:nvPr>
            <p:ph idx="1"/>
          </p:nvPr>
        </p:nvSpPr>
        <p:spPr>
          <a:xfrm>
            <a:off x="419100" y="1812562"/>
            <a:ext cx="11353800" cy="4351338"/>
          </a:xfrm>
        </p:spPr>
        <p:txBody>
          <a:bodyPr/>
          <a:lstStyle/>
          <a:p>
            <a:r>
              <a:rPr lang="en-US" dirty="0"/>
              <a:t>Small amount of vapor exposure to eyes, nose, and airways may cause rhinorrhea (runny nose), hyper-salivation (drooling).</a:t>
            </a:r>
          </a:p>
          <a:p>
            <a:endParaRPr lang="en-US" dirty="0"/>
          </a:p>
          <a:p>
            <a:r>
              <a:rPr lang="en-US" dirty="0"/>
              <a:t>This may be the result of local vapor contact with the tissues and does not necessarily indicate large systemic exposure.</a:t>
            </a:r>
          </a:p>
          <a:p>
            <a:endParaRPr lang="en-US" dirty="0"/>
          </a:p>
          <a:p>
            <a:r>
              <a:rPr lang="en-US" dirty="0"/>
              <a:t>Severity of rhinorrhea is often a dose dependent response.</a:t>
            </a:r>
          </a:p>
        </p:txBody>
      </p:sp>
      <p:pic>
        <p:nvPicPr>
          <p:cNvPr id="6150" name="Picture 6" descr="https://documents.lucid.app/documents/ce156177-e275-4fd4-ba37-e2813add4928/pages/0_0?a=7436&amp;x=1751&amp;y=2036&amp;w=440&amp;h=538&amp;store=1&amp;accept=image%2F*&amp;auth=LCA%20914707050973831cbb0ef42689c0329a0206cb43-ts%3D1648244059"/>
          <p:cNvPicPr>
            <a:picLocks noChangeAspect="1" noChangeArrowheads="1"/>
          </p:cNvPicPr>
          <p:nvPr/>
        </p:nvPicPr>
        <p:blipFill rotWithShape="1">
          <a:blip r:embed="rId2">
            <a:extLst>
              <a:ext uri="{28A0092B-C50C-407E-A947-70E740481C1C}">
                <a14:useLocalDpi xmlns:a14="http://schemas.microsoft.com/office/drawing/2010/main" val="0"/>
              </a:ext>
            </a:extLst>
          </a:blip>
          <a:srcRect l="7731" t="7231" r="6488" b="7562"/>
          <a:stretch/>
        </p:blipFill>
        <p:spPr bwMode="auto">
          <a:xfrm>
            <a:off x="9357559" y="3610709"/>
            <a:ext cx="2570672" cy="311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847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a:t>
            </a:r>
            <a:r>
              <a:rPr lang="en-US" b="1" dirty="0" err="1">
                <a:latin typeface="+mn-lt"/>
              </a:rPr>
              <a:t>Naso</a:t>
            </a:r>
            <a:r>
              <a:rPr lang="en-US" b="1" dirty="0">
                <a:latin typeface="+mn-lt"/>
              </a:rPr>
              <a:t>-Pharynx</a:t>
            </a:r>
          </a:p>
        </p:txBody>
      </p:sp>
      <p:sp>
        <p:nvSpPr>
          <p:cNvPr id="3" name="Content Placeholder 2"/>
          <p:cNvSpPr>
            <a:spLocks noGrp="1"/>
          </p:cNvSpPr>
          <p:nvPr>
            <p:ph idx="1"/>
          </p:nvPr>
        </p:nvSpPr>
        <p:spPr>
          <a:xfrm>
            <a:off x="419100" y="1812562"/>
            <a:ext cx="6045494" cy="4351338"/>
          </a:xfrm>
        </p:spPr>
        <p:txBody>
          <a:bodyPr>
            <a:normAutofit/>
          </a:bodyPr>
          <a:lstStyle/>
          <a:p>
            <a:r>
              <a:rPr lang="en-US" dirty="0"/>
              <a:t>There are reports of difficult airway access due to </a:t>
            </a:r>
            <a:r>
              <a:rPr lang="en-US" dirty="0" err="1"/>
              <a:t>Trismus</a:t>
            </a:r>
            <a:endParaRPr lang="en-US" dirty="0"/>
          </a:p>
          <a:p>
            <a:endParaRPr lang="en-US" dirty="0"/>
          </a:p>
          <a:p>
            <a:r>
              <a:rPr lang="en-US" dirty="0" err="1"/>
              <a:t>Trismus</a:t>
            </a:r>
            <a:r>
              <a:rPr lang="en-US" dirty="0"/>
              <a:t> results from nicotinic activity and will not reverse with atropine</a:t>
            </a:r>
          </a:p>
          <a:p>
            <a:endParaRPr lang="en-US" dirty="0"/>
          </a:p>
          <a:p>
            <a:r>
              <a:rPr lang="en-US" dirty="0"/>
              <a:t>Treatment: Place a Oral Airway and Nasal Trumpet and bag-mask ventilate.</a:t>
            </a:r>
          </a:p>
          <a:p>
            <a:pPr marL="457200" lvl="1" indent="0">
              <a:buNone/>
            </a:pPr>
            <a:r>
              <a:rPr lang="en-US" dirty="0"/>
              <a:t>(example on later slide)</a:t>
            </a:r>
          </a:p>
          <a:p>
            <a:endParaRPr lang="en-US" dirty="0"/>
          </a:p>
        </p:txBody>
      </p:sp>
      <p:pic>
        <p:nvPicPr>
          <p:cNvPr id="20482" name="Picture 2" descr="Trismus definition, causes, symptoms, diagnosis &amp; treatm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6371" y="1690688"/>
            <a:ext cx="5438387" cy="3625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edGlobal Logo">
            <a:extLst>
              <a:ext uri="{FF2B5EF4-FFF2-40B4-BE49-F238E27FC236}">
                <a16:creationId xmlns:a16="http://schemas.microsoft.com/office/drawing/2014/main" id="{BBC5EFC8-C08E-4F1E-B52F-0BA33E8831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10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Pulmonary</a:t>
            </a:r>
          </a:p>
        </p:txBody>
      </p:sp>
      <p:sp>
        <p:nvSpPr>
          <p:cNvPr id="3" name="Content Placeholder 2"/>
          <p:cNvSpPr>
            <a:spLocks noGrp="1"/>
          </p:cNvSpPr>
          <p:nvPr>
            <p:ph idx="1"/>
          </p:nvPr>
        </p:nvSpPr>
        <p:spPr>
          <a:xfrm>
            <a:off x="419100" y="1812562"/>
            <a:ext cx="11353800" cy="4351338"/>
          </a:xfrm>
        </p:spPr>
        <p:txBody>
          <a:bodyPr/>
          <a:lstStyle/>
          <a:p>
            <a:r>
              <a:rPr lang="en-US" dirty="0"/>
              <a:t>In a dose-dependent manner, vapors increase:</a:t>
            </a:r>
          </a:p>
          <a:p>
            <a:pPr lvl="1"/>
            <a:r>
              <a:rPr lang="en-US" dirty="0"/>
              <a:t>Large increase in airway secretions</a:t>
            </a:r>
          </a:p>
          <a:p>
            <a:pPr lvl="2"/>
            <a:r>
              <a:rPr lang="en-US" dirty="0"/>
              <a:t>Requiring frequent suctioning of airways</a:t>
            </a:r>
          </a:p>
          <a:p>
            <a:pPr lvl="1"/>
            <a:r>
              <a:rPr lang="en-US" dirty="0"/>
              <a:t>Large increase in </a:t>
            </a:r>
            <a:r>
              <a:rPr lang="en-US" dirty="0" err="1"/>
              <a:t>broncho</a:t>
            </a:r>
            <a:r>
              <a:rPr lang="en-US" dirty="0"/>
              <a:t>-constriction = increased airway resistance</a:t>
            </a:r>
          </a:p>
          <a:p>
            <a:pPr lvl="2"/>
            <a:r>
              <a:rPr lang="en-US" dirty="0"/>
              <a:t>Often high PEEP required to ventilate (sometimes as high as 50-70 cmH2O)</a:t>
            </a:r>
          </a:p>
          <a:p>
            <a:endParaRPr lang="en-US" dirty="0"/>
          </a:p>
          <a:p>
            <a:r>
              <a:rPr lang="en-US" dirty="0"/>
              <a:t>Large vapor exposure may causes respiratory arrest within seconds to minutes of symptom onset.</a:t>
            </a:r>
          </a:p>
          <a:p>
            <a:pPr lvl="1"/>
            <a:r>
              <a:rPr lang="en-US" dirty="0"/>
              <a:t>Largely from central nervous system paralysis</a:t>
            </a:r>
          </a:p>
          <a:p>
            <a:pPr lvl="1"/>
            <a:r>
              <a:rPr lang="en-US" dirty="0"/>
              <a:t>Partially from peripheral nerve weakness</a:t>
            </a:r>
          </a:p>
        </p:txBody>
      </p:sp>
      <p:pic>
        <p:nvPicPr>
          <p:cNvPr id="4" name="Picture 6" descr="MedGlobal Logo">
            <a:extLst>
              <a:ext uri="{FF2B5EF4-FFF2-40B4-BE49-F238E27FC236}">
                <a16:creationId xmlns:a16="http://schemas.microsoft.com/office/drawing/2014/main" id="{7DE218A4-B886-453D-B42B-CAF72CA3D2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766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srcRect l="83213" t="28648" r="6754" b="47158"/>
          <a:stretch/>
        </p:blipFill>
        <p:spPr>
          <a:xfrm>
            <a:off x="6412230" y="1898140"/>
            <a:ext cx="5334792" cy="3859482"/>
          </a:xfrm>
          <a:prstGeom prst="rect">
            <a:avLst/>
          </a:prstGeom>
        </p:spPr>
      </p:pic>
      <p:pic>
        <p:nvPicPr>
          <p:cNvPr id="5" name="Picture 4"/>
          <p:cNvPicPr>
            <a:picLocks noChangeAspect="1"/>
          </p:cNvPicPr>
          <p:nvPr/>
        </p:nvPicPr>
        <p:blipFill rotWithShape="1">
          <a:blip r:embed="rId4"/>
          <a:srcRect t="50872"/>
          <a:stretch/>
        </p:blipFill>
        <p:spPr>
          <a:xfrm>
            <a:off x="285219" y="1910364"/>
            <a:ext cx="6127011" cy="3863681"/>
          </a:xfrm>
          <a:prstGeom prst="rect">
            <a:avLst/>
          </a:prstGeom>
        </p:spPr>
      </p:pic>
      <p:sp>
        <p:nvSpPr>
          <p:cNvPr id="6" name="TextBox 5"/>
          <p:cNvSpPr txBox="1"/>
          <p:nvPr/>
        </p:nvSpPr>
        <p:spPr>
          <a:xfrm>
            <a:off x="9921922" y="6294358"/>
            <a:ext cx="1994072" cy="369332"/>
          </a:xfrm>
          <a:prstGeom prst="rect">
            <a:avLst/>
          </a:prstGeom>
          <a:noFill/>
        </p:spPr>
        <p:txBody>
          <a:bodyPr wrap="none" rtlCol="0">
            <a:spAutoFit/>
          </a:bodyPr>
          <a:lstStyle/>
          <a:p>
            <a:r>
              <a:rPr lang="en-US" dirty="0"/>
              <a:t>Image: SAMS, 2016</a:t>
            </a:r>
          </a:p>
        </p:txBody>
      </p:sp>
      <p:pic>
        <p:nvPicPr>
          <p:cNvPr id="7" name="Picture 6" descr="MedGlobal Logo">
            <a:extLst>
              <a:ext uri="{FF2B5EF4-FFF2-40B4-BE49-F238E27FC236}">
                <a16:creationId xmlns:a16="http://schemas.microsoft.com/office/drawing/2014/main" id="{0F8288AC-B0A9-4EE8-B13F-B17EF415CB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138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Pulmonary</a:t>
            </a:r>
          </a:p>
        </p:txBody>
      </p:sp>
      <p:sp>
        <p:nvSpPr>
          <p:cNvPr id="3" name="Content Placeholder 2"/>
          <p:cNvSpPr>
            <a:spLocks noGrp="1"/>
          </p:cNvSpPr>
          <p:nvPr>
            <p:ph idx="1"/>
          </p:nvPr>
        </p:nvSpPr>
        <p:spPr>
          <a:xfrm>
            <a:off x="419100" y="1812562"/>
            <a:ext cx="11616956" cy="4351338"/>
          </a:xfrm>
        </p:spPr>
        <p:txBody>
          <a:bodyPr>
            <a:normAutofit/>
          </a:bodyPr>
          <a:lstStyle/>
          <a:p>
            <a:pPr marL="0" indent="0">
              <a:buNone/>
            </a:pPr>
            <a:r>
              <a:rPr lang="en-US" dirty="0"/>
              <a:t>Muscarinic </a:t>
            </a:r>
            <a:r>
              <a:rPr lang="en-US" dirty="0" err="1"/>
              <a:t>agonism</a:t>
            </a:r>
            <a:endParaRPr lang="en-US" dirty="0"/>
          </a:p>
          <a:p>
            <a:pPr lvl="1"/>
            <a:r>
              <a:rPr lang="en-US" dirty="0"/>
              <a:t>Severe Broncho-constriction</a:t>
            </a:r>
          </a:p>
          <a:p>
            <a:pPr lvl="1"/>
            <a:r>
              <a:rPr lang="en-US" dirty="0"/>
              <a:t>Severe bronchial secretions</a:t>
            </a:r>
          </a:p>
          <a:p>
            <a:r>
              <a:rPr lang="en-US" dirty="0"/>
              <a:t>May require high PEEP to ventilate</a:t>
            </a:r>
          </a:p>
          <a:p>
            <a:pPr lvl="1"/>
            <a:r>
              <a:rPr lang="en-US" dirty="0"/>
              <a:t>PEEP as high as 50-70 cmH2O</a:t>
            </a:r>
          </a:p>
          <a:p>
            <a:pPr lvl="1"/>
            <a:endParaRPr lang="en-US" dirty="0"/>
          </a:p>
          <a:p>
            <a:r>
              <a:rPr lang="en-US" dirty="0"/>
              <a:t>May require very frequent airway suctioning to clear secretions</a:t>
            </a:r>
          </a:p>
          <a:p>
            <a:endParaRPr lang="en-US" dirty="0"/>
          </a:p>
          <a:p>
            <a:r>
              <a:rPr lang="en-US" dirty="0"/>
              <a:t>Atropine is able to reverse the secretions and relax the </a:t>
            </a:r>
            <a:r>
              <a:rPr lang="en-US" dirty="0" err="1"/>
              <a:t>broncho</a:t>
            </a:r>
            <a:r>
              <a:rPr lang="en-US" dirty="0"/>
              <a:t>-constriction</a:t>
            </a:r>
          </a:p>
        </p:txBody>
      </p:sp>
      <p:sp>
        <p:nvSpPr>
          <p:cNvPr id="4" name="Oval 3"/>
          <p:cNvSpPr/>
          <p:nvPr/>
        </p:nvSpPr>
        <p:spPr>
          <a:xfrm>
            <a:off x="6570921" y="2009554"/>
            <a:ext cx="1275907" cy="1137684"/>
          </a:xfrm>
          <a:prstGeom prst="ellipse">
            <a:avLst/>
          </a:prstGeom>
          <a:solidFill>
            <a:srgbClr val="E44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9275135" y="2009554"/>
            <a:ext cx="1275907" cy="1137684"/>
          </a:xfrm>
          <a:prstGeom prst="ellipse">
            <a:avLst/>
          </a:prstGeom>
          <a:solidFill>
            <a:srgbClr val="E44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741041" y="2142461"/>
            <a:ext cx="935665" cy="8718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551581" y="2199427"/>
            <a:ext cx="723014" cy="757938"/>
          </a:xfrm>
          <a:prstGeom prst="ellipse">
            <a:avLst/>
          </a:prstGeom>
          <a:solidFill>
            <a:schemeClr val="accent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51581" y="2660008"/>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981797" y="3656571"/>
            <a:ext cx="1807646" cy="362529"/>
          </a:xfrm>
          <a:prstGeom prst="ellipse">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3935176">
            <a:off x="9950303" y="2332784"/>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8450023">
            <a:off x="9426538" y="2176924"/>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p:nvSpPr>
        <p:spPr>
          <a:xfrm rot="19921559">
            <a:off x="9333743" y="3174429"/>
            <a:ext cx="467833" cy="325363"/>
          </a:xfrm>
          <a:prstGeom prst="teardrop">
            <a:avLst>
              <a:gd name="adj" fmla="val 127273"/>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9840439" y="2640009"/>
            <a:ext cx="296971" cy="640135"/>
          </a:xfrm>
          <a:prstGeom prst="rect">
            <a:avLst/>
          </a:prstGeom>
          <a:effectLst>
            <a:innerShdw blurRad="114300">
              <a:prstClr val="black"/>
            </a:innerShdw>
          </a:effectLst>
        </p:spPr>
      </p:pic>
      <p:pic>
        <p:nvPicPr>
          <p:cNvPr id="14" name="Picture 13"/>
          <p:cNvPicPr>
            <a:picLocks noChangeAspect="1"/>
          </p:cNvPicPr>
          <p:nvPr/>
        </p:nvPicPr>
        <p:blipFill>
          <a:blip r:embed="rId2"/>
          <a:stretch>
            <a:fillRect/>
          </a:stretch>
        </p:blipFill>
        <p:spPr>
          <a:xfrm flipH="1">
            <a:off x="9994984" y="3157068"/>
            <a:ext cx="386965" cy="640135"/>
          </a:xfrm>
          <a:prstGeom prst="rect">
            <a:avLst/>
          </a:prstGeom>
          <a:effectLst>
            <a:innerShdw blurRad="114300">
              <a:prstClr val="black"/>
            </a:innerShdw>
          </a:effectLst>
        </p:spPr>
      </p:pic>
      <p:sp>
        <p:nvSpPr>
          <p:cNvPr id="15" name="Right Arrow 14"/>
          <p:cNvSpPr/>
          <p:nvPr/>
        </p:nvSpPr>
        <p:spPr>
          <a:xfrm>
            <a:off x="8122615" y="2413428"/>
            <a:ext cx="925033" cy="31897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741041" y="1578463"/>
            <a:ext cx="1254641" cy="369332"/>
          </a:xfrm>
          <a:prstGeom prst="rect">
            <a:avLst/>
          </a:prstGeom>
          <a:noFill/>
        </p:spPr>
        <p:txBody>
          <a:bodyPr wrap="square" rtlCol="0">
            <a:spAutoFit/>
          </a:bodyPr>
          <a:lstStyle/>
          <a:p>
            <a:r>
              <a:rPr lang="en-US" dirty="0"/>
              <a:t>Normal</a:t>
            </a:r>
          </a:p>
        </p:txBody>
      </p:sp>
      <p:sp>
        <p:nvSpPr>
          <p:cNvPr id="17" name="TextBox 16"/>
          <p:cNvSpPr txBox="1"/>
          <p:nvPr/>
        </p:nvSpPr>
        <p:spPr>
          <a:xfrm>
            <a:off x="9275135" y="1578463"/>
            <a:ext cx="1635643" cy="369332"/>
          </a:xfrm>
          <a:prstGeom prst="rect">
            <a:avLst/>
          </a:prstGeom>
          <a:noFill/>
        </p:spPr>
        <p:txBody>
          <a:bodyPr wrap="square" rtlCol="0">
            <a:spAutoFit/>
          </a:bodyPr>
          <a:lstStyle/>
          <a:p>
            <a:r>
              <a:rPr lang="en-US" dirty="0"/>
              <a:t>Nerve Agent</a:t>
            </a:r>
          </a:p>
        </p:txBody>
      </p:sp>
      <p:pic>
        <p:nvPicPr>
          <p:cNvPr id="18" name="Picture 6" descr="MedGlobal Logo">
            <a:extLst>
              <a:ext uri="{FF2B5EF4-FFF2-40B4-BE49-F238E27FC236}">
                <a16:creationId xmlns:a16="http://schemas.microsoft.com/office/drawing/2014/main" id="{CB58C743-DF3B-4877-A110-C9BB0FEFE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56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90" y="365125"/>
            <a:ext cx="12128310" cy="1325563"/>
          </a:xfrm>
        </p:spPr>
        <p:txBody>
          <a:bodyPr/>
          <a:lstStyle/>
          <a:p>
            <a:r>
              <a:rPr lang="en-US" b="1" dirty="0">
                <a:latin typeface="+mn-lt"/>
              </a:rPr>
              <a:t>Clinical Characteristics: Pulmonary- Small Exposure</a:t>
            </a:r>
          </a:p>
        </p:txBody>
      </p:sp>
      <p:sp>
        <p:nvSpPr>
          <p:cNvPr id="3" name="Content Placeholder 2"/>
          <p:cNvSpPr>
            <a:spLocks noGrp="1"/>
          </p:cNvSpPr>
          <p:nvPr>
            <p:ph idx="1"/>
          </p:nvPr>
        </p:nvSpPr>
        <p:spPr>
          <a:xfrm>
            <a:off x="368489" y="1825625"/>
            <a:ext cx="11450471" cy="4351338"/>
          </a:xfrm>
        </p:spPr>
        <p:txBody>
          <a:bodyPr>
            <a:normAutofit lnSpcReduction="10000"/>
          </a:bodyPr>
          <a:lstStyle/>
          <a:p>
            <a:r>
              <a:rPr lang="en-US" dirty="0"/>
              <a:t>Small Exposures may only cause sensation of chest tightness that will resolve within minutes of moving to fresh air.</a:t>
            </a:r>
          </a:p>
          <a:p>
            <a:pPr lvl="1"/>
            <a:r>
              <a:rPr lang="en-US" dirty="0"/>
              <a:t>These effects begin to resolve within 15-30 minutes</a:t>
            </a:r>
          </a:p>
          <a:p>
            <a:pPr lvl="1"/>
            <a:endParaRPr lang="en-US" dirty="0"/>
          </a:p>
          <a:p>
            <a:r>
              <a:rPr lang="en-US" dirty="0"/>
              <a:t>At a chemical weapons research facility during the Cold War, exposed individuals would present to medical aid station ~20 minutes after exposure.</a:t>
            </a:r>
          </a:p>
          <a:p>
            <a:pPr lvl="1"/>
            <a:endParaRPr lang="en-US" dirty="0"/>
          </a:p>
          <a:p>
            <a:pPr lvl="1"/>
            <a:r>
              <a:rPr lang="en-US" dirty="0"/>
              <a:t>Many would initially describe severe trouble breathing that was already resolving by the time of presentation 20 minutes later.</a:t>
            </a:r>
          </a:p>
          <a:p>
            <a:pPr lvl="1"/>
            <a:endParaRPr lang="en-US" dirty="0"/>
          </a:p>
          <a:p>
            <a:pPr lvl="1"/>
            <a:r>
              <a:rPr lang="en-US" dirty="0"/>
              <a:t>In other cases, relief would not begin until treatments were administered.</a:t>
            </a:r>
          </a:p>
        </p:txBody>
      </p:sp>
      <p:pic>
        <p:nvPicPr>
          <p:cNvPr id="4" name="Picture 6" descr="MedGlobal Logo">
            <a:extLst>
              <a:ext uri="{FF2B5EF4-FFF2-40B4-BE49-F238E27FC236}">
                <a16:creationId xmlns:a16="http://schemas.microsoft.com/office/drawing/2014/main" id="{F2CAE33D-9800-48E4-AE45-57AFF808BF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4403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365125"/>
            <a:ext cx="11772901" cy="1325563"/>
          </a:xfrm>
        </p:spPr>
        <p:txBody>
          <a:bodyPr/>
          <a:lstStyle/>
          <a:p>
            <a:r>
              <a:rPr lang="en-US" b="1" dirty="0">
                <a:latin typeface="+mn-lt"/>
              </a:rPr>
              <a:t>Clinical </a:t>
            </a:r>
            <a:r>
              <a:rPr lang="en-US" b="1" dirty="0" err="1">
                <a:latin typeface="+mn-lt"/>
              </a:rPr>
              <a:t>Characteristics:Pulmonary-Large</a:t>
            </a:r>
            <a:r>
              <a:rPr lang="en-US" b="1" dirty="0">
                <a:latin typeface="+mn-lt"/>
              </a:rPr>
              <a:t> Exposure</a:t>
            </a:r>
          </a:p>
        </p:txBody>
      </p:sp>
      <p:sp>
        <p:nvSpPr>
          <p:cNvPr id="3" name="Content Placeholder 2"/>
          <p:cNvSpPr>
            <a:spLocks noGrp="1"/>
          </p:cNvSpPr>
          <p:nvPr>
            <p:ph idx="1"/>
          </p:nvPr>
        </p:nvSpPr>
        <p:spPr>
          <a:xfrm>
            <a:off x="419099" y="1812562"/>
            <a:ext cx="8149065" cy="4351338"/>
          </a:xfrm>
        </p:spPr>
        <p:txBody>
          <a:bodyPr>
            <a:normAutofit/>
          </a:bodyPr>
          <a:lstStyle/>
          <a:p>
            <a:pPr marL="0" indent="0">
              <a:buNone/>
            </a:pPr>
            <a:r>
              <a:rPr lang="en-US" b="1" dirty="0"/>
              <a:t>Airway Management:</a:t>
            </a:r>
          </a:p>
          <a:p>
            <a:r>
              <a:rPr lang="en-US" dirty="0"/>
              <a:t>Early on, multiple doses Atropine 2mg q 3-5 minutes</a:t>
            </a:r>
          </a:p>
          <a:p>
            <a:r>
              <a:rPr lang="en-US" dirty="0"/>
              <a:t>Continue until secretions improve and able to 						ventilate with ease</a:t>
            </a:r>
          </a:p>
          <a:p>
            <a:r>
              <a:rPr lang="en-US" b="1" u="sng" dirty="0"/>
              <a:t>May have to give a lot, US books say 20-30 mg</a:t>
            </a:r>
          </a:p>
          <a:p>
            <a:r>
              <a:rPr lang="en-US" b="1" u="sng" dirty="0"/>
              <a:t>Syrian experience: up to 50mg in the first 24 hours</a:t>
            </a:r>
          </a:p>
          <a:p>
            <a:endParaRPr lang="en-US" dirty="0"/>
          </a:p>
          <a:p>
            <a:endParaRPr lang="en-US" dirty="0"/>
          </a:p>
        </p:txBody>
      </p:sp>
      <p:sp>
        <p:nvSpPr>
          <p:cNvPr id="5" name="Oval 4"/>
          <p:cNvSpPr/>
          <p:nvPr/>
        </p:nvSpPr>
        <p:spPr>
          <a:xfrm>
            <a:off x="9275135" y="2009554"/>
            <a:ext cx="1275907" cy="1137684"/>
          </a:xfrm>
          <a:prstGeom prst="ellipse">
            <a:avLst/>
          </a:prstGeom>
          <a:solidFill>
            <a:srgbClr val="E44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551581" y="2199427"/>
            <a:ext cx="723014" cy="757938"/>
          </a:xfrm>
          <a:prstGeom prst="ellipse">
            <a:avLst/>
          </a:prstGeom>
          <a:solidFill>
            <a:schemeClr val="accent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51581" y="2660008"/>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981797" y="3656571"/>
            <a:ext cx="1807646" cy="362529"/>
          </a:xfrm>
          <a:prstGeom prst="ellipse">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3935176">
            <a:off x="9950303" y="2332784"/>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8450023">
            <a:off x="9426538" y="2176924"/>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p:nvSpPr>
        <p:spPr>
          <a:xfrm rot="19921559">
            <a:off x="9333743" y="3174429"/>
            <a:ext cx="467833" cy="325363"/>
          </a:xfrm>
          <a:prstGeom prst="teardrop">
            <a:avLst>
              <a:gd name="adj" fmla="val 127273"/>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9840439" y="2640009"/>
            <a:ext cx="296971" cy="640135"/>
          </a:xfrm>
          <a:prstGeom prst="rect">
            <a:avLst/>
          </a:prstGeom>
          <a:ln w="38100">
            <a:noFill/>
          </a:ln>
          <a:effectLst>
            <a:innerShdw blurRad="114300">
              <a:prstClr val="black"/>
            </a:innerShdw>
          </a:effectLst>
        </p:spPr>
      </p:pic>
      <p:pic>
        <p:nvPicPr>
          <p:cNvPr id="14" name="Picture 13"/>
          <p:cNvPicPr>
            <a:picLocks noChangeAspect="1"/>
          </p:cNvPicPr>
          <p:nvPr/>
        </p:nvPicPr>
        <p:blipFill>
          <a:blip r:embed="rId2"/>
          <a:stretch>
            <a:fillRect/>
          </a:stretch>
        </p:blipFill>
        <p:spPr>
          <a:xfrm flipH="1">
            <a:off x="9994984" y="3157068"/>
            <a:ext cx="386965" cy="640135"/>
          </a:xfrm>
          <a:prstGeom prst="rect">
            <a:avLst/>
          </a:prstGeom>
          <a:effectLst>
            <a:innerShdw blurRad="114300">
              <a:prstClr val="black"/>
            </a:innerShdw>
          </a:effectLst>
        </p:spPr>
      </p:pic>
      <p:sp>
        <p:nvSpPr>
          <p:cNvPr id="17" name="TextBox 16"/>
          <p:cNvSpPr txBox="1"/>
          <p:nvPr/>
        </p:nvSpPr>
        <p:spPr>
          <a:xfrm>
            <a:off x="9275135" y="1578463"/>
            <a:ext cx="1635643" cy="369332"/>
          </a:xfrm>
          <a:prstGeom prst="rect">
            <a:avLst/>
          </a:prstGeom>
          <a:noFill/>
        </p:spPr>
        <p:txBody>
          <a:bodyPr wrap="square" rtlCol="0">
            <a:spAutoFit/>
          </a:bodyPr>
          <a:lstStyle/>
          <a:p>
            <a:r>
              <a:rPr lang="en-US" dirty="0"/>
              <a:t>Nerve Agent</a:t>
            </a:r>
          </a:p>
        </p:txBody>
      </p:sp>
      <p:sp>
        <p:nvSpPr>
          <p:cNvPr id="4" name="TextBox 3"/>
          <p:cNvSpPr txBox="1"/>
          <p:nvPr/>
        </p:nvSpPr>
        <p:spPr>
          <a:xfrm>
            <a:off x="1648598" y="5113121"/>
            <a:ext cx="8488812" cy="646331"/>
          </a:xfrm>
          <a:prstGeom prst="rect">
            <a:avLst/>
          </a:prstGeom>
          <a:noFill/>
          <a:ln w="57150">
            <a:solidFill>
              <a:schemeClr val="tx1"/>
            </a:solidFill>
          </a:ln>
        </p:spPr>
        <p:txBody>
          <a:bodyPr wrap="square" rtlCol="0">
            <a:spAutoFit/>
          </a:bodyPr>
          <a:lstStyle/>
          <a:p>
            <a:r>
              <a:rPr lang="en-US" b="1" u="sng" dirty="0"/>
              <a:t>Atropine Treatment Target:</a:t>
            </a:r>
          </a:p>
          <a:p>
            <a:r>
              <a:rPr lang="en-US" dirty="0"/>
              <a:t>Atropine 2mg every 3-5 minutes until secretions improve and able to ventilate with ease</a:t>
            </a:r>
          </a:p>
        </p:txBody>
      </p:sp>
      <p:pic>
        <p:nvPicPr>
          <p:cNvPr id="15" name="Picture 6" descr="MedGlobal Logo">
            <a:extLst>
              <a:ext uri="{FF2B5EF4-FFF2-40B4-BE49-F238E27FC236}">
                <a16:creationId xmlns:a16="http://schemas.microsoft.com/office/drawing/2014/main" id="{92717211-3757-4B51-B7D5-F60E9B9F53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779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447" y="1825625"/>
            <a:ext cx="11600120" cy="4351338"/>
          </a:xfrm>
        </p:spPr>
        <p:txBody>
          <a:bodyPr/>
          <a:lstStyle/>
          <a:p>
            <a:pPr marL="0" indent="0">
              <a:buNone/>
            </a:pPr>
            <a:r>
              <a:rPr lang="en-US" b="1" dirty="0"/>
              <a:t>Duration of Ventilation</a:t>
            </a:r>
          </a:p>
          <a:p>
            <a:pPr lvl="1"/>
            <a:r>
              <a:rPr lang="en-US" dirty="0"/>
              <a:t>Some reports of only a few hours</a:t>
            </a:r>
          </a:p>
          <a:p>
            <a:pPr lvl="1"/>
            <a:r>
              <a:rPr lang="en-US" dirty="0"/>
              <a:t>Syrian experience: sometimes up to 3 days</a:t>
            </a:r>
          </a:p>
          <a:p>
            <a:pPr lvl="1"/>
            <a:endParaRPr lang="en-US" dirty="0"/>
          </a:p>
          <a:p>
            <a:pPr marL="0" indent="0">
              <a:buNone/>
            </a:pPr>
            <a:r>
              <a:rPr lang="en-US" b="1" dirty="0"/>
              <a:t>Ventilation Modes:</a:t>
            </a:r>
          </a:p>
          <a:p>
            <a:pPr lvl="1">
              <a:buFont typeface="Wingdings" panose="05000000000000000000" pitchFamily="2" charset="2"/>
              <a:buChar char="ü"/>
            </a:pPr>
            <a:r>
              <a:rPr lang="en-US" dirty="0"/>
              <a:t>Assist Control/Volume Control (AC/VC or AC/VC+)</a:t>
            </a:r>
          </a:p>
          <a:p>
            <a:pPr lvl="1">
              <a:buFont typeface="Wingdings" panose="05000000000000000000" pitchFamily="2" charset="2"/>
              <a:buChar char="ü"/>
            </a:pPr>
            <a:r>
              <a:rPr lang="en-US" dirty="0" err="1"/>
              <a:t>Bilevel</a:t>
            </a:r>
            <a:r>
              <a:rPr lang="en-US" dirty="0"/>
              <a:t> (BIPAP)</a:t>
            </a:r>
          </a:p>
          <a:p>
            <a:pPr lvl="1">
              <a:buFont typeface="Wingdings" panose="05000000000000000000" pitchFamily="2" charset="2"/>
              <a:buChar char="ü"/>
            </a:pPr>
            <a:r>
              <a:rPr lang="en-US" dirty="0"/>
              <a:t>Average Volume Assured Pressure Support (AVAPS)</a:t>
            </a:r>
          </a:p>
          <a:p>
            <a:pPr marL="457200" lvl="1" indent="0">
              <a:buNone/>
            </a:pPr>
            <a:r>
              <a:rPr lang="en-US" dirty="0"/>
              <a:t>✗ Pressure Support Only (PS)</a:t>
            </a:r>
          </a:p>
          <a:p>
            <a:pPr marL="457200" lvl="1" indent="0">
              <a:buNone/>
            </a:pPr>
            <a:r>
              <a:rPr lang="en-US" dirty="0"/>
              <a:t>✗ Synchronized Intermittent Mandatory Ventilation (SIMV)</a:t>
            </a:r>
          </a:p>
        </p:txBody>
      </p:sp>
      <p:pic>
        <p:nvPicPr>
          <p:cNvPr id="4" name="Picture 6" descr="MedGlobal Logo">
            <a:extLst>
              <a:ext uri="{FF2B5EF4-FFF2-40B4-BE49-F238E27FC236}">
                <a16:creationId xmlns:a16="http://schemas.microsoft.com/office/drawing/2014/main" id="{6741F9B5-6FD4-4FF9-BD6F-44DB6B88C6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8E14E39-1CAD-5AEF-0F0C-B9B4829652EE}"/>
              </a:ext>
            </a:extLst>
          </p:cNvPr>
          <p:cNvSpPr>
            <a:spLocks noGrp="1"/>
          </p:cNvSpPr>
          <p:nvPr>
            <p:ph type="title"/>
          </p:nvPr>
        </p:nvSpPr>
        <p:spPr>
          <a:xfrm>
            <a:off x="419099" y="365125"/>
            <a:ext cx="11772901" cy="1325563"/>
          </a:xfrm>
        </p:spPr>
        <p:txBody>
          <a:bodyPr/>
          <a:lstStyle/>
          <a:p>
            <a:r>
              <a:rPr lang="en-US" b="1" dirty="0">
                <a:latin typeface="+mn-lt"/>
              </a:rPr>
              <a:t>Clinical </a:t>
            </a:r>
            <a:r>
              <a:rPr lang="en-US" b="1" dirty="0" err="1">
                <a:latin typeface="+mn-lt"/>
              </a:rPr>
              <a:t>Characteristics:Pulmonary-Large</a:t>
            </a:r>
            <a:r>
              <a:rPr lang="en-US" b="1" dirty="0">
                <a:latin typeface="+mn-lt"/>
              </a:rPr>
              <a:t> Exposure</a:t>
            </a:r>
          </a:p>
        </p:txBody>
      </p:sp>
    </p:spTree>
    <p:extLst>
      <p:ext uri="{BB962C8B-B14F-4D97-AF65-F5344CB8AC3E}">
        <p14:creationId xmlns:p14="http://schemas.microsoft.com/office/powerpoint/2010/main" val="829903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099" y="1812562"/>
            <a:ext cx="11563794" cy="4351338"/>
          </a:xfrm>
        </p:spPr>
        <p:txBody>
          <a:bodyPr>
            <a:normAutofit fontScale="92500"/>
          </a:bodyPr>
          <a:lstStyle/>
          <a:p>
            <a:pPr marL="0" indent="0">
              <a:buNone/>
            </a:pPr>
            <a:r>
              <a:rPr lang="en-US" b="1" dirty="0"/>
              <a:t>Time Course:</a:t>
            </a:r>
          </a:p>
          <a:p>
            <a:r>
              <a:rPr lang="en-US" b="1" dirty="0"/>
              <a:t>US Military Experience: mechanical ventilation for several hours</a:t>
            </a:r>
          </a:p>
          <a:p>
            <a:endParaRPr lang="en-US" dirty="0"/>
          </a:p>
          <a:p>
            <a:r>
              <a:rPr lang="en-US" b="1" dirty="0"/>
              <a:t>Syrian Experience: mechanical ventilation for several days (~3 days).</a:t>
            </a:r>
          </a:p>
          <a:p>
            <a:pPr lvl="1"/>
            <a:r>
              <a:rPr lang="en-US" u="sng" dirty="0"/>
              <a:t>Caution</a:t>
            </a:r>
            <a:r>
              <a:rPr lang="en-US" dirty="0"/>
              <a:t>: this is unpublished data and represents consensus of clinical opinion, rarely were agents identifiable, though known Sarin, </a:t>
            </a:r>
            <a:r>
              <a:rPr lang="en-US" dirty="0" err="1"/>
              <a:t>Soman</a:t>
            </a:r>
            <a:r>
              <a:rPr lang="en-US" dirty="0"/>
              <a:t>, and </a:t>
            </a:r>
            <a:r>
              <a:rPr lang="en-US" dirty="0" err="1"/>
              <a:t>Tabun</a:t>
            </a:r>
            <a:r>
              <a:rPr lang="en-US" dirty="0"/>
              <a:t> known to have been used.</a:t>
            </a:r>
          </a:p>
          <a:p>
            <a:endParaRPr lang="en-US" dirty="0"/>
          </a:p>
          <a:p>
            <a:r>
              <a:rPr lang="en-US" b="1" dirty="0"/>
              <a:t>Taiwan Experience: mechanical ventilation for ~4.8-9.1 days</a:t>
            </a:r>
          </a:p>
          <a:p>
            <a:pPr lvl="1"/>
            <a:r>
              <a:rPr lang="en-US" u="sng" dirty="0"/>
              <a:t>Caution</a:t>
            </a:r>
            <a:r>
              <a:rPr lang="en-US" dirty="0"/>
              <a:t>: data from agricultural poison exposure</a:t>
            </a:r>
          </a:p>
          <a:p>
            <a:pPr marL="457200" lvl="1" indent="0">
              <a:buNone/>
            </a:pPr>
            <a:r>
              <a:rPr lang="en-US" dirty="0"/>
              <a:t>		some cases averaged 11-19 days ventilation</a:t>
            </a:r>
          </a:p>
          <a:p>
            <a:endParaRPr lang="en-US" dirty="0"/>
          </a:p>
        </p:txBody>
      </p:sp>
      <p:sp>
        <p:nvSpPr>
          <p:cNvPr id="6" name="TextBox 5"/>
          <p:cNvSpPr txBox="1"/>
          <p:nvPr/>
        </p:nvSpPr>
        <p:spPr>
          <a:xfrm>
            <a:off x="10192180" y="369369"/>
            <a:ext cx="1626780" cy="369332"/>
          </a:xfrm>
          <a:prstGeom prst="rect">
            <a:avLst/>
          </a:prstGeom>
          <a:noFill/>
          <a:ln w="38100">
            <a:solidFill>
              <a:schemeClr val="tx1"/>
            </a:solidFill>
          </a:ln>
        </p:spPr>
        <p:txBody>
          <a:bodyPr wrap="square" rtlCol="0">
            <a:spAutoFit/>
          </a:bodyPr>
          <a:lstStyle/>
          <a:p>
            <a:r>
              <a:rPr lang="en-US" dirty="0"/>
              <a:t>PMID: 2394141</a:t>
            </a:r>
          </a:p>
        </p:txBody>
      </p:sp>
      <p:pic>
        <p:nvPicPr>
          <p:cNvPr id="5" name="Picture 6" descr="MedGlobal Logo">
            <a:extLst>
              <a:ext uri="{FF2B5EF4-FFF2-40B4-BE49-F238E27FC236}">
                <a16:creationId xmlns:a16="http://schemas.microsoft.com/office/drawing/2014/main" id="{7CD070A9-A709-46BE-823F-A2254F7817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D58738E-9198-4A1C-890D-22ADE63FA779}"/>
              </a:ext>
            </a:extLst>
          </p:cNvPr>
          <p:cNvSpPr>
            <a:spLocks noGrp="1"/>
          </p:cNvSpPr>
          <p:nvPr>
            <p:ph type="title"/>
          </p:nvPr>
        </p:nvSpPr>
        <p:spPr>
          <a:xfrm>
            <a:off x="419099" y="365125"/>
            <a:ext cx="11772901" cy="1325563"/>
          </a:xfrm>
        </p:spPr>
        <p:txBody>
          <a:bodyPr/>
          <a:lstStyle/>
          <a:p>
            <a:r>
              <a:rPr lang="en-US" b="1" dirty="0">
                <a:latin typeface="+mn-lt"/>
              </a:rPr>
              <a:t>Clinical </a:t>
            </a:r>
            <a:r>
              <a:rPr lang="en-US" b="1" dirty="0" err="1">
                <a:latin typeface="+mn-lt"/>
              </a:rPr>
              <a:t>Characteristics:Pulmonary-Large</a:t>
            </a:r>
            <a:r>
              <a:rPr lang="en-US" b="1" dirty="0">
                <a:latin typeface="+mn-lt"/>
              </a:rPr>
              <a:t> Exposure</a:t>
            </a:r>
          </a:p>
        </p:txBody>
      </p:sp>
    </p:spTree>
    <p:extLst>
      <p:ext uri="{BB962C8B-B14F-4D97-AF65-F5344CB8AC3E}">
        <p14:creationId xmlns:p14="http://schemas.microsoft.com/office/powerpoint/2010/main" val="2625061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365125"/>
            <a:ext cx="11452065" cy="1325563"/>
          </a:xfrm>
        </p:spPr>
        <p:txBody>
          <a:bodyPr/>
          <a:lstStyle/>
          <a:p>
            <a:r>
              <a:rPr lang="en-US" b="1" dirty="0">
                <a:latin typeface="+mn-lt"/>
              </a:rPr>
              <a:t>Clinical Characteristics: Secondary Pneumonia?</a:t>
            </a:r>
          </a:p>
        </p:txBody>
      </p:sp>
      <p:sp>
        <p:nvSpPr>
          <p:cNvPr id="3" name="Content Placeholder 2"/>
          <p:cNvSpPr>
            <a:spLocks noGrp="1"/>
          </p:cNvSpPr>
          <p:nvPr>
            <p:ph idx="1"/>
          </p:nvPr>
        </p:nvSpPr>
        <p:spPr>
          <a:xfrm>
            <a:off x="419100" y="1812562"/>
            <a:ext cx="11616956" cy="5045438"/>
          </a:xfrm>
        </p:spPr>
        <p:txBody>
          <a:bodyPr>
            <a:normAutofit fontScale="92500" lnSpcReduction="20000"/>
          </a:bodyPr>
          <a:lstStyle/>
          <a:p>
            <a:pPr marL="0" indent="0">
              <a:buNone/>
            </a:pPr>
            <a:r>
              <a:rPr lang="en-US" b="1" dirty="0"/>
              <a:t>Does a secondary bacterial pneumonia occur with organophosphate poisoning?</a:t>
            </a:r>
          </a:p>
          <a:p>
            <a:r>
              <a:rPr lang="en-US" dirty="0"/>
              <a:t>Chest Radiographs: Diffuse Infiltrates and Pulmonary Edema</a:t>
            </a:r>
          </a:p>
          <a:p>
            <a:r>
              <a:rPr lang="en-US" dirty="0"/>
              <a:t>Leukocytosis: reactive after convulsions</a:t>
            </a:r>
          </a:p>
          <a:p>
            <a:r>
              <a:rPr lang="en-US" dirty="0"/>
              <a:t>Fever: </a:t>
            </a:r>
            <a:r>
              <a:rPr lang="en-US" dirty="0" err="1"/>
              <a:t>atropinization</a:t>
            </a:r>
            <a:endParaRPr lang="en-US" dirty="0"/>
          </a:p>
          <a:p>
            <a:endParaRPr lang="en-US" dirty="0"/>
          </a:p>
          <a:p>
            <a:pPr lvl="1"/>
            <a:endParaRPr lang="en-US" dirty="0"/>
          </a:p>
          <a:p>
            <a:pPr marL="0" indent="0">
              <a:buNone/>
            </a:pPr>
            <a:r>
              <a:rPr lang="en-US" b="1" dirty="0"/>
              <a:t>Syrian experience: incidence of secondary bacterial pneumonia is LOW</a:t>
            </a:r>
          </a:p>
          <a:p>
            <a:pPr lvl="1"/>
            <a:r>
              <a:rPr lang="en-US" u="sng" dirty="0"/>
              <a:t>Caution</a:t>
            </a:r>
            <a:r>
              <a:rPr lang="en-US" dirty="0"/>
              <a:t>: this is unpublished data and represents consensus of clinical opinion.</a:t>
            </a:r>
          </a:p>
          <a:p>
            <a:endParaRPr lang="en-US" dirty="0"/>
          </a:p>
          <a:p>
            <a:r>
              <a:rPr lang="en-US" b="1" dirty="0"/>
              <a:t>Taiwan experience: </a:t>
            </a:r>
            <a:r>
              <a:rPr lang="en-US" dirty="0"/>
              <a:t>with agricultural organophosphate poisoning, pneumonia is reported in higher rates (21.9%) but diagnostic criteria used have significant overlap with organophosphate poisoning syndrome as well as </a:t>
            </a:r>
            <a:r>
              <a:rPr lang="en-US" dirty="0" err="1"/>
              <a:t>atropinization</a:t>
            </a:r>
            <a:r>
              <a:rPr lang="en-US" dirty="0"/>
              <a:t>, potentially leading to over diagnosis of pneumonia.</a:t>
            </a:r>
          </a:p>
          <a:p>
            <a:pPr lvl="1"/>
            <a:endParaRPr lang="en-US" dirty="0"/>
          </a:p>
          <a:p>
            <a:endParaRPr lang="en-US" dirty="0"/>
          </a:p>
        </p:txBody>
      </p:sp>
      <p:sp>
        <p:nvSpPr>
          <p:cNvPr id="4" name="TextBox 3"/>
          <p:cNvSpPr txBox="1"/>
          <p:nvPr/>
        </p:nvSpPr>
        <p:spPr>
          <a:xfrm>
            <a:off x="10020497" y="365128"/>
            <a:ext cx="1752403" cy="369332"/>
          </a:xfrm>
          <a:prstGeom prst="rect">
            <a:avLst/>
          </a:prstGeom>
          <a:noFill/>
          <a:ln w="38100">
            <a:solidFill>
              <a:schemeClr val="tx1"/>
            </a:solidFill>
          </a:ln>
        </p:spPr>
        <p:txBody>
          <a:bodyPr wrap="none" rtlCol="0">
            <a:spAutoFit/>
          </a:bodyPr>
          <a:lstStyle/>
          <a:p>
            <a:r>
              <a:rPr lang="en-US" dirty="0"/>
              <a:t>PMID: 20663095</a:t>
            </a:r>
          </a:p>
        </p:txBody>
      </p:sp>
      <p:pic>
        <p:nvPicPr>
          <p:cNvPr id="5" name="Picture 6" descr="MedGlobal Logo">
            <a:extLst>
              <a:ext uri="{FF2B5EF4-FFF2-40B4-BE49-F238E27FC236}">
                <a16:creationId xmlns:a16="http://schemas.microsoft.com/office/drawing/2014/main" id="{922FA979-8023-4733-AFA7-0BB7C422AC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4277" y="6140985"/>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24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s://documents.lucid.app/documents/ce156177-e275-4fd4-ba37-e2813add4928/pages/0_0?a=9871&amp;x=3376&amp;y=1343&amp;w=1848&amp;h=1249&amp;store=1&amp;accept=image%2F*&amp;auth=LCA%202d5ea23af9bcb312dd53b93ed16f2a1fcb0cc675-ts%3D1648354464"/>
          <p:cNvPicPr>
            <a:picLocks noChangeAspect="1" noChangeArrowheads="1"/>
          </p:cNvPicPr>
          <p:nvPr/>
        </p:nvPicPr>
        <p:blipFill rotWithShape="1">
          <a:blip r:embed="rId2">
            <a:extLst>
              <a:ext uri="{28A0092B-C50C-407E-A947-70E740481C1C}">
                <a14:useLocalDpi xmlns:a14="http://schemas.microsoft.com/office/drawing/2010/main" val="0"/>
              </a:ext>
            </a:extLst>
          </a:blip>
          <a:srcRect l="3050"/>
          <a:stretch/>
        </p:blipFill>
        <p:spPr bwMode="auto">
          <a:xfrm>
            <a:off x="2232837" y="564755"/>
            <a:ext cx="7434890" cy="518446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3396" y="3275648"/>
            <a:ext cx="3718882" cy="3387999"/>
            <a:chOff x="373396" y="3275648"/>
            <a:chExt cx="3718882" cy="3387999"/>
          </a:xfrm>
        </p:grpSpPr>
        <p:pic>
          <p:nvPicPr>
            <p:cNvPr id="3" name="Picture 2"/>
            <p:cNvPicPr>
              <a:picLocks noChangeAspect="1"/>
            </p:cNvPicPr>
            <p:nvPr/>
          </p:nvPicPr>
          <p:blipFill>
            <a:blip r:embed="rId3"/>
            <a:stretch>
              <a:fillRect/>
            </a:stretch>
          </p:blipFill>
          <p:spPr>
            <a:xfrm>
              <a:off x="373396" y="3275648"/>
              <a:ext cx="3718882" cy="2926334"/>
            </a:xfrm>
            <a:prstGeom prst="rect">
              <a:avLst/>
            </a:prstGeom>
          </p:spPr>
        </p:pic>
        <p:sp>
          <p:nvSpPr>
            <p:cNvPr id="2" name="TextBox 1"/>
            <p:cNvSpPr txBox="1"/>
            <p:nvPr/>
          </p:nvSpPr>
          <p:spPr>
            <a:xfrm>
              <a:off x="373396" y="6201982"/>
              <a:ext cx="3718882" cy="461665"/>
            </a:xfrm>
            <a:prstGeom prst="rect">
              <a:avLst/>
            </a:prstGeom>
            <a:noFill/>
            <a:ln w="38100">
              <a:solidFill>
                <a:schemeClr val="tx1"/>
              </a:solidFill>
            </a:ln>
          </p:spPr>
          <p:txBody>
            <a:bodyPr wrap="square" rtlCol="0">
              <a:spAutoFit/>
            </a:bodyPr>
            <a:lstStyle/>
            <a:p>
              <a:r>
                <a:rPr lang="en-US" sz="1200" dirty="0"/>
                <a:t>US Honest John missile warhead cutaway, showing M134 Sarin bomblets (c. 1960) Wikipedia.</a:t>
              </a:r>
            </a:p>
          </p:txBody>
        </p:sp>
      </p:grpSp>
      <p:pic>
        <p:nvPicPr>
          <p:cNvPr id="6" name="Picture 6" descr="MedGlobal Logo">
            <a:extLst>
              <a:ext uri="{FF2B5EF4-FFF2-40B4-BE49-F238E27FC236}">
                <a16:creationId xmlns:a16="http://schemas.microsoft.com/office/drawing/2014/main" id="{E92D865A-5905-4925-BC01-FE90A5E376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Qr code&#10;&#10;Description automatically generated">
            <a:extLst>
              <a:ext uri="{FF2B5EF4-FFF2-40B4-BE49-F238E27FC236}">
                <a16:creationId xmlns:a16="http://schemas.microsoft.com/office/drawing/2014/main" id="{6D8049FD-8446-4DBA-BA06-66777BB888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852"/>
          <a:stretch/>
        </p:blipFill>
        <p:spPr>
          <a:xfrm>
            <a:off x="10068060" y="209065"/>
            <a:ext cx="1900183" cy="2034404"/>
          </a:xfrm>
          <a:prstGeom prst="rect">
            <a:avLst/>
          </a:prstGeom>
        </p:spPr>
      </p:pic>
    </p:spTree>
    <p:extLst>
      <p:ext uri="{BB962C8B-B14F-4D97-AF65-F5344CB8AC3E}">
        <p14:creationId xmlns:p14="http://schemas.microsoft.com/office/powerpoint/2010/main" val="3547703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t="38734" b="34831"/>
          <a:stretch/>
        </p:blipFill>
        <p:spPr>
          <a:xfrm>
            <a:off x="6697980" y="5345286"/>
            <a:ext cx="5338076" cy="1512714"/>
          </a:xfrm>
          <a:prstGeom prst="rect">
            <a:avLst/>
          </a:prstGeom>
        </p:spPr>
      </p:pic>
      <p:sp>
        <p:nvSpPr>
          <p:cNvPr id="3" name="Content Placeholder 2"/>
          <p:cNvSpPr>
            <a:spLocks noGrp="1"/>
          </p:cNvSpPr>
          <p:nvPr>
            <p:ph idx="1"/>
          </p:nvPr>
        </p:nvSpPr>
        <p:spPr>
          <a:xfrm>
            <a:off x="419100" y="1812562"/>
            <a:ext cx="11616956" cy="4641401"/>
          </a:xfrm>
        </p:spPr>
        <p:txBody>
          <a:bodyPr>
            <a:normAutofit/>
          </a:bodyPr>
          <a:lstStyle/>
          <a:p>
            <a:pPr marL="0" indent="0">
              <a:buNone/>
            </a:pPr>
            <a:r>
              <a:rPr lang="en-US" b="1" dirty="0"/>
              <a:t>Additional </a:t>
            </a:r>
            <a:r>
              <a:rPr lang="en-US" b="1" dirty="0" err="1"/>
              <a:t>broncho</a:t>
            </a:r>
            <a:r>
              <a:rPr lang="en-US" b="1" dirty="0"/>
              <a:t>-constriction management options:</a:t>
            </a:r>
          </a:p>
          <a:p>
            <a:pPr lvl="1"/>
            <a:r>
              <a:rPr lang="en-US" dirty="0"/>
              <a:t>Albuterol nebulization, (continuous, or every hour)</a:t>
            </a:r>
          </a:p>
          <a:p>
            <a:pPr lvl="1"/>
            <a:r>
              <a:rPr lang="en-US" dirty="0"/>
              <a:t>Ipratropium nebulization, (every 6 hours)</a:t>
            </a:r>
          </a:p>
          <a:p>
            <a:pPr lvl="1"/>
            <a:r>
              <a:rPr lang="en-US" dirty="0" err="1"/>
              <a:t>Tiotropium</a:t>
            </a:r>
            <a:r>
              <a:rPr lang="en-US" dirty="0"/>
              <a:t> inhaler</a:t>
            </a:r>
          </a:p>
          <a:p>
            <a:pPr lvl="1"/>
            <a:r>
              <a:rPr lang="en-US" dirty="0"/>
              <a:t>Magnesium sulfate 6 grams IV</a:t>
            </a:r>
          </a:p>
          <a:p>
            <a:pPr lvl="2"/>
            <a:r>
              <a:rPr lang="en-US" dirty="0"/>
              <a:t>Short term effect, only if critical and failure of all other treatments</a:t>
            </a:r>
          </a:p>
          <a:p>
            <a:pPr lvl="1"/>
            <a:r>
              <a:rPr lang="en-US" dirty="0"/>
              <a:t>Nebulized atropine</a:t>
            </a:r>
          </a:p>
          <a:p>
            <a:pPr lvl="1"/>
            <a:r>
              <a:rPr lang="en-US" dirty="0" err="1"/>
              <a:t>Naso</a:t>
            </a:r>
            <a:r>
              <a:rPr lang="en-US" dirty="0"/>
              <a:t>-tracheal tube administered atropine</a:t>
            </a:r>
          </a:p>
          <a:p>
            <a:pPr lvl="1"/>
            <a:r>
              <a:rPr lang="en-US" dirty="0"/>
              <a:t>Percutaneous endotracheal administered atropine</a:t>
            </a:r>
          </a:p>
          <a:p>
            <a:pPr lvl="2"/>
            <a:endParaRPr lang="en-US" dirty="0"/>
          </a:p>
          <a:p>
            <a:endParaRPr lang="en-US" dirty="0"/>
          </a:p>
        </p:txBody>
      </p:sp>
      <p:sp>
        <p:nvSpPr>
          <p:cNvPr id="5" name="Oval 4"/>
          <p:cNvSpPr/>
          <p:nvPr/>
        </p:nvSpPr>
        <p:spPr>
          <a:xfrm>
            <a:off x="9275135" y="2009554"/>
            <a:ext cx="1275907" cy="1137684"/>
          </a:xfrm>
          <a:prstGeom prst="ellipse">
            <a:avLst/>
          </a:prstGeom>
          <a:solidFill>
            <a:srgbClr val="E44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551581" y="2199427"/>
            <a:ext cx="723014" cy="757938"/>
          </a:xfrm>
          <a:prstGeom prst="ellipse">
            <a:avLst/>
          </a:prstGeom>
          <a:solidFill>
            <a:schemeClr val="accent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51581" y="2660008"/>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981797" y="3656571"/>
            <a:ext cx="1807646" cy="362529"/>
          </a:xfrm>
          <a:prstGeom prst="ellipse">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3935176">
            <a:off x="9950303" y="2332784"/>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8450023">
            <a:off x="9426538" y="2176924"/>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p:nvSpPr>
        <p:spPr>
          <a:xfrm rot="19921559">
            <a:off x="9333743" y="3174429"/>
            <a:ext cx="467833" cy="325363"/>
          </a:xfrm>
          <a:prstGeom prst="teardrop">
            <a:avLst>
              <a:gd name="adj" fmla="val 127273"/>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9840439" y="2640009"/>
            <a:ext cx="296971" cy="640135"/>
          </a:xfrm>
          <a:prstGeom prst="rect">
            <a:avLst/>
          </a:prstGeom>
          <a:effectLst>
            <a:innerShdw blurRad="114300">
              <a:prstClr val="black"/>
            </a:innerShdw>
          </a:effectLst>
        </p:spPr>
      </p:pic>
      <p:pic>
        <p:nvPicPr>
          <p:cNvPr id="14" name="Picture 13"/>
          <p:cNvPicPr>
            <a:picLocks noChangeAspect="1"/>
          </p:cNvPicPr>
          <p:nvPr/>
        </p:nvPicPr>
        <p:blipFill>
          <a:blip r:embed="rId4"/>
          <a:stretch>
            <a:fillRect/>
          </a:stretch>
        </p:blipFill>
        <p:spPr>
          <a:xfrm flipH="1">
            <a:off x="9994984" y="3157068"/>
            <a:ext cx="386965" cy="640135"/>
          </a:xfrm>
          <a:prstGeom prst="rect">
            <a:avLst/>
          </a:prstGeom>
          <a:effectLst>
            <a:innerShdw blurRad="114300">
              <a:prstClr val="black"/>
            </a:innerShdw>
          </a:effectLst>
        </p:spPr>
      </p:pic>
      <p:sp>
        <p:nvSpPr>
          <p:cNvPr id="17" name="TextBox 16"/>
          <p:cNvSpPr txBox="1"/>
          <p:nvPr/>
        </p:nvSpPr>
        <p:spPr>
          <a:xfrm>
            <a:off x="9275135" y="1578463"/>
            <a:ext cx="1635643" cy="369332"/>
          </a:xfrm>
          <a:prstGeom prst="rect">
            <a:avLst/>
          </a:prstGeom>
          <a:noFill/>
        </p:spPr>
        <p:txBody>
          <a:bodyPr wrap="square" rtlCol="0">
            <a:spAutoFit/>
          </a:bodyPr>
          <a:lstStyle/>
          <a:p>
            <a:r>
              <a:rPr lang="en-US" dirty="0"/>
              <a:t>Nerve Agent</a:t>
            </a:r>
          </a:p>
        </p:txBody>
      </p:sp>
      <p:sp>
        <p:nvSpPr>
          <p:cNvPr id="4" name="TextBox 3"/>
          <p:cNvSpPr txBox="1"/>
          <p:nvPr/>
        </p:nvSpPr>
        <p:spPr>
          <a:xfrm>
            <a:off x="1121554" y="5465709"/>
            <a:ext cx="4621531" cy="1200329"/>
          </a:xfrm>
          <a:prstGeom prst="rect">
            <a:avLst/>
          </a:prstGeom>
          <a:noFill/>
          <a:ln w="38100">
            <a:solidFill>
              <a:schemeClr val="tx1"/>
            </a:solidFill>
          </a:ln>
        </p:spPr>
        <p:txBody>
          <a:bodyPr wrap="square" rtlCol="0">
            <a:spAutoFit/>
          </a:bodyPr>
          <a:lstStyle/>
          <a:p>
            <a:r>
              <a:rPr lang="en-US" b="1" u="sng" dirty="0"/>
              <a:t>Endotracheal Atropine: </a:t>
            </a:r>
          </a:p>
          <a:p>
            <a:r>
              <a:rPr lang="en-US" dirty="0"/>
              <a:t>4 to 6mg Atropine diluted in 5 to 10 milliliters </a:t>
            </a:r>
          </a:p>
          <a:p>
            <a:r>
              <a:rPr lang="en-US" dirty="0"/>
              <a:t>of 0.9% sodium chloride or sterile water </a:t>
            </a:r>
          </a:p>
          <a:p>
            <a:r>
              <a:rPr lang="en-US" dirty="0"/>
              <a:t>then injected into trachea</a:t>
            </a:r>
          </a:p>
        </p:txBody>
      </p:sp>
      <p:sp>
        <p:nvSpPr>
          <p:cNvPr id="16" name="Title 1">
            <a:extLst>
              <a:ext uri="{FF2B5EF4-FFF2-40B4-BE49-F238E27FC236}">
                <a16:creationId xmlns:a16="http://schemas.microsoft.com/office/drawing/2014/main" id="{60B3A92F-1109-8020-F081-1ABAEB53D66C}"/>
              </a:ext>
            </a:extLst>
          </p:cNvPr>
          <p:cNvSpPr>
            <a:spLocks noGrp="1"/>
          </p:cNvSpPr>
          <p:nvPr>
            <p:ph type="title"/>
          </p:nvPr>
        </p:nvSpPr>
        <p:spPr>
          <a:xfrm>
            <a:off x="419099" y="365125"/>
            <a:ext cx="11772901" cy="1325563"/>
          </a:xfrm>
        </p:spPr>
        <p:txBody>
          <a:bodyPr/>
          <a:lstStyle/>
          <a:p>
            <a:r>
              <a:rPr lang="en-US" b="1" dirty="0">
                <a:latin typeface="+mn-lt"/>
              </a:rPr>
              <a:t>Clinical </a:t>
            </a:r>
            <a:r>
              <a:rPr lang="en-US" b="1" dirty="0" err="1">
                <a:latin typeface="+mn-lt"/>
              </a:rPr>
              <a:t>Characteristics:Pulmonary-Large</a:t>
            </a:r>
            <a:r>
              <a:rPr lang="en-US" b="1" dirty="0">
                <a:latin typeface="+mn-lt"/>
              </a:rPr>
              <a:t> Exposure</a:t>
            </a:r>
          </a:p>
        </p:txBody>
      </p:sp>
    </p:spTree>
    <p:extLst>
      <p:ext uri="{BB962C8B-B14F-4D97-AF65-F5344CB8AC3E}">
        <p14:creationId xmlns:p14="http://schemas.microsoft.com/office/powerpoint/2010/main" val="3547514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812562"/>
            <a:ext cx="11616956" cy="4351338"/>
          </a:xfrm>
        </p:spPr>
        <p:txBody>
          <a:bodyPr>
            <a:normAutofit/>
          </a:bodyPr>
          <a:lstStyle/>
          <a:p>
            <a:pPr marL="0" indent="0">
              <a:buNone/>
            </a:pPr>
            <a:r>
              <a:rPr lang="en-US" b="1" dirty="0"/>
              <a:t>Management notes on airway secretions</a:t>
            </a:r>
          </a:p>
          <a:p>
            <a:pPr lvl="1"/>
            <a:r>
              <a:rPr lang="en-US" dirty="0"/>
              <a:t>Atropine may cause the secretions to thicken</a:t>
            </a:r>
          </a:p>
          <a:p>
            <a:pPr lvl="1"/>
            <a:r>
              <a:rPr lang="en-US" dirty="0"/>
              <a:t>Thickened secretions may further impede ventilation</a:t>
            </a:r>
          </a:p>
          <a:p>
            <a:endParaRPr lang="en-US" dirty="0"/>
          </a:p>
          <a:p>
            <a:pPr marL="0" indent="0">
              <a:buNone/>
            </a:pPr>
            <a:r>
              <a:rPr lang="en-US" b="1" dirty="0"/>
              <a:t>Additional treatment options:</a:t>
            </a:r>
          </a:p>
          <a:p>
            <a:pPr lvl="1"/>
            <a:r>
              <a:rPr lang="en-US" dirty="0"/>
              <a:t>Frequent suctioning</a:t>
            </a:r>
          </a:p>
          <a:p>
            <a:pPr lvl="1"/>
            <a:r>
              <a:rPr lang="en-US" dirty="0"/>
              <a:t>Turning patient every 2 hours</a:t>
            </a:r>
          </a:p>
          <a:p>
            <a:pPr lvl="1"/>
            <a:r>
              <a:rPr lang="en-US" dirty="0"/>
              <a:t>Chest Percussive Therapy</a:t>
            </a:r>
          </a:p>
          <a:p>
            <a:pPr lvl="1"/>
            <a:r>
              <a:rPr lang="en-US" dirty="0"/>
              <a:t>Nebulized sodium chloride (0.9%, 3%, 7%)</a:t>
            </a:r>
          </a:p>
          <a:p>
            <a:pPr lvl="1"/>
            <a:r>
              <a:rPr lang="en-US" dirty="0"/>
              <a:t>Therapeutic bronchoscopy</a:t>
            </a:r>
          </a:p>
        </p:txBody>
      </p:sp>
      <p:sp>
        <p:nvSpPr>
          <p:cNvPr id="5" name="Oval 4"/>
          <p:cNvSpPr/>
          <p:nvPr/>
        </p:nvSpPr>
        <p:spPr>
          <a:xfrm>
            <a:off x="9275135" y="2009554"/>
            <a:ext cx="1275907" cy="1137684"/>
          </a:xfrm>
          <a:prstGeom prst="ellipse">
            <a:avLst/>
          </a:prstGeom>
          <a:solidFill>
            <a:srgbClr val="E44C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551581" y="2199427"/>
            <a:ext cx="723014" cy="757938"/>
          </a:xfrm>
          <a:prstGeom prst="ellipse">
            <a:avLst/>
          </a:prstGeom>
          <a:solidFill>
            <a:schemeClr val="accent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551581" y="2660008"/>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981797" y="3656571"/>
            <a:ext cx="1807646" cy="362529"/>
          </a:xfrm>
          <a:prstGeom prst="ellipse">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3935176">
            <a:off x="9950303" y="2332784"/>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8450023">
            <a:off x="9426538" y="2176924"/>
            <a:ext cx="668079" cy="388111"/>
          </a:xfrm>
          <a:prstGeom prst="ellipse">
            <a:avLst/>
          </a:prstGeom>
          <a:solidFill>
            <a:srgbClr val="E44C6D"/>
          </a:solidFill>
          <a:ln>
            <a:solidFill>
              <a:srgbClr val="EC4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p:nvSpPr>
        <p:spPr>
          <a:xfrm rot="19921559">
            <a:off x="9333743" y="3174429"/>
            <a:ext cx="467833" cy="325363"/>
          </a:xfrm>
          <a:prstGeom prst="teardrop">
            <a:avLst>
              <a:gd name="adj" fmla="val 127273"/>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9840439" y="2640009"/>
            <a:ext cx="296971" cy="640135"/>
          </a:xfrm>
          <a:prstGeom prst="rect">
            <a:avLst/>
          </a:prstGeom>
          <a:ln w="38100">
            <a:noFill/>
          </a:ln>
          <a:effectLst>
            <a:innerShdw blurRad="114300">
              <a:prstClr val="black"/>
            </a:innerShdw>
          </a:effectLst>
        </p:spPr>
      </p:pic>
      <p:pic>
        <p:nvPicPr>
          <p:cNvPr id="14" name="Picture 13"/>
          <p:cNvPicPr>
            <a:picLocks noChangeAspect="1"/>
          </p:cNvPicPr>
          <p:nvPr/>
        </p:nvPicPr>
        <p:blipFill>
          <a:blip r:embed="rId2"/>
          <a:stretch>
            <a:fillRect/>
          </a:stretch>
        </p:blipFill>
        <p:spPr>
          <a:xfrm flipH="1">
            <a:off x="9994984" y="3157068"/>
            <a:ext cx="386965" cy="640135"/>
          </a:xfrm>
          <a:prstGeom prst="rect">
            <a:avLst/>
          </a:prstGeom>
          <a:effectLst>
            <a:innerShdw blurRad="114300">
              <a:prstClr val="black"/>
            </a:innerShdw>
          </a:effectLst>
        </p:spPr>
      </p:pic>
      <p:sp>
        <p:nvSpPr>
          <p:cNvPr id="17" name="TextBox 16"/>
          <p:cNvSpPr txBox="1"/>
          <p:nvPr/>
        </p:nvSpPr>
        <p:spPr>
          <a:xfrm>
            <a:off x="9275135" y="1578463"/>
            <a:ext cx="1635643" cy="369332"/>
          </a:xfrm>
          <a:prstGeom prst="rect">
            <a:avLst/>
          </a:prstGeom>
          <a:noFill/>
        </p:spPr>
        <p:txBody>
          <a:bodyPr wrap="square" rtlCol="0">
            <a:spAutoFit/>
          </a:bodyPr>
          <a:lstStyle/>
          <a:p>
            <a:r>
              <a:rPr lang="en-US" dirty="0"/>
              <a:t>Nerve Agent</a:t>
            </a:r>
          </a:p>
        </p:txBody>
      </p:sp>
      <p:pic>
        <p:nvPicPr>
          <p:cNvPr id="15" name="Picture 6" descr="MedGlobal Logo">
            <a:extLst>
              <a:ext uri="{FF2B5EF4-FFF2-40B4-BE49-F238E27FC236}">
                <a16:creationId xmlns:a16="http://schemas.microsoft.com/office/drawing/2014/main" id="{DD4F455F-1493-4BC9-A5AB-02F347A26C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F7186065-E548-2103-C669-489AE6DE7DCD}"/>
              </a:ext>
            </a:extLst>
          </p:cNvPr>
          <p:cNvSpPr>
            <a:spLocks noGrp="1"/>
          </p:cNvSpPr>
          <p:nvPr>
            <p:ph type="title"/>
          </p:nvPr>
        </p:nvSpPr>
        <p:spPr>
          <a:xfrm>
            <a:off x="419099" y="365125"/>
            <a:ext cx="11772901" cy="1325563"/>
          </a:xfrm>
        </p:spPr>
        <p:txBody>
          <a:bodyPr/>
          <a:lstStyle/>
          <a:p>
            <a:r>
              <a:rPr lang="en-US" b="1" dirty="0">
                <a:latin typeface="+mn-lt"/>
              </a:rPr>
              <a:t>Clinical </a:t>
            </a:r>
            <a:r>
              <a:rPr lang="en-US" b="1" dirty="0" err="1">
                <a:latin typeface="+mn-lt"/>
              </a:rPr>
              <a:t>Characteristics:Pulmonary-Large</a:t>
            </a:r>
            <a:r>
              <a:rPr lang="en-US" b="1" dirty="0">
                <a:latin typeface="+mn-lt"/>
              </a:rPr>
              <a:t> Exposure</a:t>
            </a:r>
          </a:p>
        </p:txBody>
      </p:sp>
    </p:spTree>
    <p:extLst>
      <p:ext uri="{BB962C8B-B14F-4D97-AF65-F5344CB8AC3E}">
        <p14:creationId xmlns:p14="http://schemas.microsoft.com/office/powerpoint/2010/main" val="1318102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1772900" cy="1325563"/>
          </a:xfrm>
        </p:spPr>
        <p:txBody>
          <a:bodyPr/>
          <a:lstStyle/>
          <a:p>
            <a:r>
              <a:rPr lang="en-US" b="1" dirty="0">
                <a:latin typeface="+mn-lt"/>
              </a:rPr>
              <a:t>Practical Aspects: Ventilation and Expired Vapors</a:t>
            </a:r>
          </a:p>
        </p:txBody>
      </p:sp>
      <p:sp>
        <p:nvSpPr>
          <p:cNvPr id="3" name="Content Placeholder 2"/>
          <p:cNvSpPr>
            <a:spLocks noGrp="1"/>
          </p:cNvSpPr>
          <p:nvPr>
            <p:ph idx="1"/>
          </p:nvPr>
        </p:nvSpPr>
        <p:spPr>
          <a:xfrm>
            <a:off x="419099" y="1812562"/>
            <a:ext cx="11446835" cy="4351338"/>
          </a:xfrm>
        </p:spPr>
        <p:txBody>
          <a:bodyPr>
            <a:normAutofit/>
          </a:bodyPr>
          <a:lstStyle/>
          <a:p>
            <a:r>
              <a:rPr lang="en-US" dirty="0"/>
              <a:t>In general, mouth to mouth resuscitation risks contamination to rescuer.</a:t>
            </a:r>
          </a:p>
          <a:p>
            <a:pPr lvl="1"/>
            <a:r>
              <a:rPr lang="en-US" dirty="0"/>
              <a:t>Primarily in the form occult liquid agent still on the victim.</a:t>
            </a:r>
          </a:p>
          <a:p>
            <a:endParaRPr lang="en-US" dirty="0"/>
          </a:p>
          <a:p>
            <a:r>
              <a:rPr lang="en-US" dirty="0"/>
              <a:t>Expiration of contaminated breath is less risk, but not no risk.</a:t>
            </a:r>
          </a:p>
          <a:p>
            <a:pPr lvl="1"/>
            <a:r>
              <a:rPr lang="en-US" dirty="0"/>
              <a:t>Of a quantity of inhaled sarin vapor, 10% is able to be exhaled in the first few breaths after the inhalation exposure.  No data on later time periods of expired volatiles.</a:t>
            </a:r>
          </a:p>
          <a:p>
            <a:endParaRPr lang="en-US" dirty="0"/>
          </a:p>
        </p:txBody>
      </p:sp>
      <p:sp>
        <p:nvSpPr>
          <p:cNvPr id="7" name="TextBox 6"/>
          <p:cNvSpPr txBox="1"/>
          <p:nvPr/>
        </p:nvSpPr>
        <p:spPr>
          <a:xfrm>
            <a:off x="8906870" y="6488668"/>
            <a:ext cx="3621775" cy="369332"/>
          </a:xfrm>
          <a:prstGeom prst="rect">
            <a:avLst/>
          </a:prstGeom>
          <a:noFill/>
        </p:spPr>
        <p:txBody>
          <a:bodyPr wrap="square" rtlCol="0">
            <a:spAutoFit/>
          </a:bodyPr>
          <a:lstStyle/>
          <a:p>
            <a:r>
              <a:rPr lang="en-US" dirty="0"/>
              <a:t>From: </a:t>
            </a:r>
            <a:r>
              <a:rPr lang="en-US" dirty="0" err="1"/>
              <a:t>Sidell</a:t>
            </a:r>
            <a:r>
              <a:rPr lang="en-US" dirty="0"/>
              <a:t>, p.158-159.</a:t>
            </a:r>
          </a:p>
        </p:txBody>
      </p:sp>
      <p:pic>
        <p:nvPicPr>
          <p:cNvPr id="5" name="Picture 6" descr="MedGlobal Logo">
            <a:extLst>
              <a:ext uri="{FF2B5EF4-FFF2-40B4-BE49-F238E27FC236}">
                <a16:creationId xmlns:a16="http://schemas.microsoft.com/office/drawing/2014/main" id="{5617859F-9C87-4545-9836-6DFFB7D13A1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824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Practical Aspects: Airway with </a:t>
            </a:r>
            <a:r>
              <a:rPr lang="en-US" b="1" dirty="0" err="1">
                <a:latin typeface="+mn-lt"/>
              </a:rPr>
              <a:t>Trismus</a:t>
            </a:r>
            <a:endParaRPr lang="en-US" b="1" dirty="0">
              <a:latin typeface="+mn-lt"/>
            </a:endParaRPr>
          </a:p>
        </p:txBody>
      </p:sp>
      <p:sp>
        <p:nvSpPr>
          <p:cNvPr id="3" name="Content Placeholder 2"/>
          <p:cNvSpPr>
            <a:spLocks noGrp="1"/>
          </p:cNvSpPr>
          <p:nvPr>
            <p:ph idx="1"/>
          </p:nvPr>
        </p:nvSpPr>
        <p:spPr>
          <a:xfrm>
            <a:off x="419099" y="1812562"/>
            <a:ext cx="11446835" cy="4351338"/>
          </a:xfrm>
        </p:spPr>
        <p:txBody>
          <a:bodyPr>
            <a:normAutofit/>
          </a:bodyPr>
          <a:lstStyle/>
          <a:p>
            <a:r>
              <a:rPr lang="en-US" dirty="0"/>
              <a:t>Treatment: Place Oral Airway and Nasal Trumpet and bag-mask ventilate.</a:t>
            </a:r>
          </a:p>
          <a:p>
            <a:endParaRPr lang="en-US" dirty="0"/>
          </a:p>
        </p:txBody>
      </p:sp>
      <p:pic>
        <p:nvPicPr>
          <p:cNvPr id="21506" name="Picture 2" descr="Nasopharyngeal Airway"/>
          <p:cNvPicPr>
            <a:picLocks noChangeAspect="1" noChangeArrowheads="1"/>
          </p:cNvPicPr>
          <p:nvPr/>
        </p:nvPicPr>
        <p:blipFill rotWithShape="1">
          <a:blip r:embed="rId2">
            <a:extLst>
              <a:ext uri="{28A0092B-C50C-407E-A947-70E740481C1C}">
                <a14:useLocalDpi xmlns:a14="http://schemas.microsoft.com/office/drawing/2010/main" val="0"/>
              </a:ext>
            </a:extLst>
          </a:blip>
          <a:srcRect l="9540" t="11958" r="2833" b="3670"/>
          <a:stretch/>
        </p:blipFill>
        <p:spPr bwMode="auto">
          <a:xfrm>
            <a:off x="914401" y="2767392"/>
            <a:ext cx="4242390" cy="372222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airway management Flashcards | Quiz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594" y="2708190"/>
            <a:ext cx="4762500"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334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798" y="365125"/>
            <a:ext cx="10999002" cy="1325563"/>
          </a:xfrm>
        </p:spPr>
        <p:txBody>
          <a:bodyPr/>
          <a:lstStyle/>
          <a:p>
            <a:r>
              <a:rPr lang="en-US" b="1" dirty="0">
                <a:latin typeface="+mn-lt"/>
              </a:rPr>
              <a:t>Practical Aspects: Airway with </a:t>
            </a:r>
            <a:r>
              <a:rPr lang="en-US" b="1" dirty="0" err="1">
                <a:latin typeface="+mn-lt"/>
              </a:rPr>
              <a:t>Trismus</a:t>
            </a:r>
            <a:endParaRPr lang="en-US" b="1" dirty="0">
              <a:latin typeface="+mn-lt"/>
            </a:endParaRPr>
          </a:p>
        </p:txBody>
      </p:sp>
      <p:pic>
        <p:nvPicPr>
          <p:cNvPr id="22530" name="Picture 2" descr="A size 32 nasal trumpet connected to mapleson-C breathing system | Download  Scientific Diagram"/>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382"/>
          <a:stretch/>
        </p:blipFill>
        <p:spPr bwMode="auto">
          <a:xfrm>
            <a:off x="6045633" y="2740025"/>
            <a:ext cx="5821049" cy="36820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54798" y="2747044"/>
            <a:ext cx="5503741" cy="3675022"/>
          </a:xfrm>
          <a:prstGeom prst="rect">
            <a:avLst/>
          </a:prstGeom>
        </p:spPr>
      </p:pic>
      <p:sp>
        <p:nvSpPr>
          <p:cNvPr id="6" name="Content Placeholder 2"/>
          <p:cNvSpPr txBox="1">
            <a:spLocks/>
          </p:cNvSpPr>
          <p:nvPr/>
        </p:nvSpPr>
        <p:spPr>
          <a:xfrm>
            <a:off x="419099" y="1812562"/>
            <a:ext cx="1144683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Treatment: Place Oral Airway and Nasal Trumpet and bag-mask ventilate.</a:t>
            </a:r>
          </a:p>
          <a:p>
            <a:endParaRPr lang="en-US" dirty="0"/>
          </a:p>
        </p:txBody>
      </p:sp>
    </p:spTree>
    <p:extLst>
      <p:ext uri="{BB962C8B-B14F-4D97-AF65-F5344CB8AC3E}">
        <p14:creationId xmlns:p14="http://schemas.microsoft.com/office/powerpoint/2010/main" val="3272402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712" y="365125"/>
            <a:ext cx="11056088" cy="1325563"/>
          </a:xfrm>
        </p:spPr>
        <p:txBody>
          <a:bodyPr/>
          <a:lstStyle/>
          <a:p>
            <a:r>
              <a:rPr lang="en-US" b="1" dirty="0">
                <a:latin typeface="+mn-lt"/>
              </a:rPr>
              <a:t>Rarely Indicated</a:t>
            </a:r>
          </a:p>
        </p:txBody>
      </p:sp>
      <p:pic>
        <p:nvPicPr>
          <p:cNvPr id="23554" name="Picture 2" descr="Cricothyrotomy and Percutaneous Translaryngeal Ventilation | Veterian Ke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25756" y="635045"/>
            <a:ext cx="5587322" cy="5991329"/>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ricothyrotomy and Percutaneous Translaryngeal Ventilation | Veterian 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12" y="1960009"/>
            <a:ext cx="5284381" cy="4666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771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Cardiac</a:t>
            </a:r>
          </a:p>
        </p:txBody>
      </p:sp>
      <p:sp>
        <p:nvSpPr>
          <p:cNvPr id="3" name="Content Placeholder 2"/>
          <p:cNvSpPr>
            <a:spLocks noGrp="1"/>
          </p:cNvSpPr>
          <p:nvPr>
            <p:ph idx="1"/>
          </p:nvPr>
        </p:nvSpPr>
        <p:spPr>
          <a:xfrm>
            <a:off x="419100" y="1812562"/>
            <a:ext cx="11353800" cy="4351338"/>
          </a:xfrm>
        </p:spPr>
        <p:txBody>
          <a:bodyPr>
            <a:normAutofit/>
          </a:bodyPr>
          <a:lstStyle/>
          <a:p>
            <a:r>
              <a:rPr lang="en-US" dirty="0"/>
              <a:t>Bradycardia would be predicted but not actually that common</a:t>
            </a:r>
          </a:p>
        </p:txBody>
      </p:sp>
      <p:pic>
        <p:nvPicPr>
          <p:cNvPr id="4" name="Picture 3"/>
          <p:cNvPicPr>
            <a:picLocks noChangeAspect="1"/>
          </p:cNvPicPr>
          <p:nvPr/>
        </p:nvPicPr>
        <p:blipFill>
          <a:blip r:embed="rId2"/>
          <a:stretch>
            <a:fillRect/>
          </a:stretch>
        </p:blipFill>
        <p:spPr>
          <a:xfrm>
            <a:off x="2401844" y="2351107"/>
            <a:ext cx="6969212" cy="4188942"/>
          </a:xfrm>
          <a:prstGeom prst="rect">
            <a:avLst/>
          </a:prstGeom>
        </p:spPr>
      </p:pic>
      <p:sp>
        <p:nvSpPr>
          <p:cNvPr id="5" name="TextBox 4"/>
          <p:cNvSpPr txBox="1"/>
          <p:nvPr/>
        </p:nvSpPr>
        <p:spPr>
          <a:xfrm>
            <a:off x="8906870" y="6488668"/>
            <a:ext cx="3621775" cy="369332"/>
          </a:xfrm>
          <a:prstGeom prst="rect">
            <a:avLst/>
          </a:prstGeom>
          <a:noFill/>
        </p:spPr>
        <p:txBody>
          <a:bodyPr wrap="square" rtlCol="0">
            <a:spAutoFit/>
          </a:bodyPr>
          <a:lstStyle/>
          <a:p>
            <a:r>
              <a:rPr lang="en-US" dirty="0"/>
              <a:t>From: </a:t>
            </a:r>
            <a:r>
              <a:rPr lang="en-US" dirty="0" err="1"/>
              <a:t>Sidell</a:t>
            </a:r>
            <a:r>
              <a:rPr lang="en-US" dirty="0"/>
              <a:t>, p.156-157.</a:t>
            </a:r>
          </a:p>
        </p:txBody>
      </p:sp>
      <p:pic>
        <p:nvPicPr>
          <p:cNvPr id="6" name="Picture 6" descr="MedGlobal Logo">
            <a:extLst>
              <a:ext uri="{FF2B5EF4-FFF2-40B4-BE49-F238E27FC236}">
                <a16:creationId xmlns:a16="http://schemas.microsoft.com/office/drawing/2014/main" id="{58B6A9B9-3FD1-4978-8F2F-66AE7CB8AA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54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Cardiac</a:t>
            </a:r>
          </a:p>
        </p:txBody>
      </p:sp>
      <p:sp>
        <p:nvSpPr>
          <p:cNvPr id="3" name="Content Placeholder 2"/>
          <p:cNvSpPr>
            <a:spLocks noGrp="1"/>
          </p:cNvSpPr>
          <p:nvPr>
            <p:ph idx="1"/>
          </p:nvPr>
        </p:nvSpPr>
        <p:spPr>
          <a:xfrm>
            <a:off x="419100" y="1812562"/>
            <a:ext cx="11353800" cy="4351338"/>
          </a:xfrm>
        </p:spPr>
        <p:txBody>
          <a:bodyPr>
            <a:normAutofit/>
          </a:bodyPr>
          <a:lstStyle/>
          <a:p>
            <a:r>
              <a:rPr lang="en-US" dirty="0"/>
              <a:t>Reported arrhythmias include:</a:t>
            </a:r>
          </a:p>
          <a:p>
            <a:pPr lvl="1"/>
            <a:r>
              <a:rPr lang="en-US" dirty="0"/>
              <a:t>Sinus Tachycardia</a:t>
            </a:r>
          </a:p>
          <a:p>
            <a:pPr lvl="1"/>
            <a:r>
              <a:rPr lang="en-US" dirty="0"/>
              <a:t>Atrial Fibrillation</a:t>
            </a:r>
          </a:p>
          <a:p>
            <a:pPr lvl="1"/>
            <a:r>
              <a:rPr lang="en-US" dirty="0"/>
              <a:t>Heart Blocks, various degrees</a:t>
            </a:r>
          </a:p>
          <a:p>
            <a:pPr lvl="1"/>
            <a:r>
              <a:rPr lang="en-US" dirty="0"/>
              <a:t>ST segment depressions with T-wave flattening</a:t>
            </a:r>
          </a:p>
          <a:p>
            <a:pPr lvl="1"/>
            <a:r>
              <a:rPr lang="en-US" dirty="0"/>
              <a:t>Ventricular Fibrillation*</a:t>
            </a:r>
          </a:p>
          <a:p>
            <a:pPr lvl="2"/>
            <a:r>
              <a:rPr lang="en-US" dirty="0"/>
              <a:t>Early literature reports of </a:t>
            </a:r>
            <a:r>
              <a:rPr lang="en-US" dirty="0" err="1"/>
              <a:t>Vfib</a:t>
            </a:r>
            <a:r>
              <a:rPr lang="en-US" dirty="0"/>
              <a:t> with atropine before ventilation</a:t>
            </a:r>
          </a:p>
          <a:p>
            <a:pPr lvl="1"/>
            <a:endParaRPr lang="en-US" dirty="0"/>
          </a:p>
          <a:p>
            <a:r>
              <a:rPr lang="en-US" dirty="0" err="1"/>
              <a:t>Arrythmias</a:t>
            </a:r>
            <a:r>
              <a:rPr lang="en-US" dirty="0"/>
              <a:t> subside early with initiation of atropine.</a:t>
            </a:r>
          </a:p>
        </p:txBody>
      </p:sp>
      <p:sp>
        <p:nvSpPr>
          <p:cNvPr id="5" name="TextBox 4"/>
          <p:cNvSpPr txBox="1"/>
          <p:nvPr/>
        </p:nvSpPr>
        <p:spPr>
          <a:xfrm>
            <a:off x="8906870" y="6488668"/>
            <a:ext cx="3621775" cy="369332"/>
          </a:xfrm>
          <a:prstGeom prst="rect">
            <a:avLst/>
          </a:prstGeom>
          <a:noFill/>
        </p:spPr>
        <p:txBody>
          <a:bodyPr wrap="square" rtlCol="0">
            <a:spAutoFit/>
          </a:bodyPr>
          <a:lstStyle/>
          <a:p>
            <a:r>
              <a:rPr lang="en-US" dirty="0"/>
              <a:t>From: </a:t>
            </a:r>
            <a:r>
              <a:rPr lang="en-US" dirty="0" err="1"/>
              <a:t>Sidell</a:t>
            </a:r>
            <a:r>
              <a:rPr lang="en-US" dirty="0"/>
              <a:t>, p.165-166.</a:t>
            </a:r>
          </a:p>
        </p:txBody>
      </p:sp>
      <p:pic>
        <p:nvPicPr>
          <p:cNvPr id="7" name="Picture 6" descr="MedGlobal Logo">
            <a:extLst>
              <a:ext uri="{FF2B5EF4-FFF2-40B4-BE49-F238E27FC236}">
                <a16:creationId xmlns:a16="http://schemas.microsoft.com/office/drawing/2014/main" id="{77F10E91-2859-4D21-8037-69DC43314A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384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65125"/>
            <a:ext cx="11430000" cy="1325563"/>
          </a:xfrm>
        </p:spPr>
        <p:txBody>
          <a:bodyPr/>
          <a:lstStyle/>
          <a:p>
            <a:r>
              <a:rPr lang="en-US" b="1" dirty="0">
                <a:latin typeface="+mn-lt"/>
              </a:rPr>
              <a:t>Illustrative Case- Cardiac</a:t>
            </a:r>
          </a:p>
        </p:txBody>
      </p:sp>
      <p:sp>
        <p:nvSpPr>
          <p:cNvPr id="3" name="Content Placeholder 2"/>
          <p:cNvSpPr>
            <a:spLocks noGrp="1"/>
          </p:cNvSpPr>
          <p:nvPr>
            <p:ph idx="1"/>
          </p:nvPr>
        </p:nvSpPr>
        <p:spPr>
          <a:xfrm>
            <a:off x="384048" y="1825624"/>
            <a:ext cx="11430000" cy="5032375"/>
          </a:xfrm>
        </p:spPr>
        <p:txBody>
          <a:bodyPr>
            <a:normAutofit/>
          </a:bodyPr>
          <a:lstStyle/>
          <a:p>
            <a:pPr marL="0" indent="0" algn="just">
              <a:buNone/>
            </a:pPr>
            <a:r>
              <a:rPr lang="en-US" dirty="0"/>
              <a:t>A 52 year-old male suffered a large vapor exposure to sarin.  He initially noted rhinorrhea and lacrimation and removed himself from the contaminated area.  He presented to emergency medical area within 5 minutes of exposure and had already developed convulsions and cyanosis, labored breathing, muscle </a:t>
            </a:r>
            <a:r>
              <a:rPr lang="en-US" dirty="0" err="1"/>
              <a:t>fasciculations</a:t>
            </a:r>
            <a:r>
              <a:rPr lang="en-US" dirty="0"/>
              <a:t>, </a:t>
            </a:r>
            <a:r>
              <a:rPr lang="en-US" dirty="0" err="1"/>
              <a:t>miosis</a:t>
            </a:r>
            <a:r>
              <a:rPr lang="en-US" dirty="0"/>
              <a:t>, and continued marked salivation and lacrimation.  Emergency administration of IM atropine 2mg followed by 2mg IV atropine with IV </a:t>
            </a:r>
            <a:r>
              <a:rPr lang="en-US" dirty="0" err="1"/>
              <a:t>Pralidoxime</a:t>
            </a:r>
            <a:r>
              <a:rPr lang="en-US" dirty="0"/>
              <a:t> 2000mg were initiated while oxygen by face mask was applied.  An additional dose 2mg IV atropine was then administered- after that dose, his breathing became less labored and his cyanosis improved ~2-3 minutes.  His HR was 130 and BP was 190/110mmHg.  Marked </a:t>
            </a:r>
            <a:r>
              <a:rPr lang="en-US" dirty="0" err="1"/>
              <a:t>fasciculations</a:t>
            </a:r>
            <a:r>
              <a:rPr lang="en-US" dirty="0"/>
              <a:t> were still present but his bronchoconstriction and secretions were improved.</a:t>
            </a:r>
          </a:p>
        </p:txBody>
      </p:sp>
      <p:sp>
        <p:nvSpPr>
          <p:cNvPr id="4" name="TextBox 3"/>
          <p:cNvSpPr txBox="1"/>
          <p:nvPr/>
        </p:nvSpPr>
        <p:spPr>
          <a:xfrm>
            <a:off x="10178664" y="365125"/>
            <a:ext cx="1635384" cy="369332"/>
          </a:xfrm>
          <a:prstGeom prst="rect">
            <a:avLst/>
          </a:prstGeom>
          <a:noFill/>
          <a:ln w="38100">
            <a:solidFill>
              <a:schemeClr val="tx1"/>
            </a:solidFill>
          </a:ln>
        </p:spPr>
        <p:txBody>
          <a:bodyPr wrap="none" rtlCol="0">
            <a:spAutoFit/>
          </a:bodyPr>
          <a:lstStyle/>
          <a:p>
            <a:r>
              <a:rPr lang="en-US" dirty="0"/>
              <a:t>PMID: 4838227</a:t>
            </a:r>
          </a:p>
        </p:txBody>
      </p:sp>
      <p:pic>
        <p:nvPicPr>
          <p:cNvPr id="5" name="Picture 6" descr="MedGlobal Logo">
            <a:extLst>
              <a:ext uri="{FF2B5EF4-FFF2-40B4-BE49-F238E27FC236}">
                <a16:creationId xmlns:a16="http://schemas.microsoft.com/office/drawing/2014/main" id="{1E645A54-D51D-4916-8956-3C29901195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956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65125"/>
            <a:ext cx="11430000" cy="1325563"/>
          </a:xfrm>
        </p:spPr>
        <p:txBody>
          <a:bodyPr/>
          <a:lstStyle/>
          <a:p>
            <a:r>
              <a:rPr lang="en-US" b="1" dirty="0">
                <a:latin typeface="+mn-lt"/>
              </a:rPr>
              <a:t>Illustrative Case- Cardiac</a:t>
            </a:r>
          </a:p>
        </p:txBody>
      </p:sp>
      <p:sp>
        <p:nvSpPr>
          <p:cNvPr id="3" name="Content Placeholder 2"/>
          <p:cNvSpPr>
            <a:spLocks noGrp="1"/>
          </p:cNvSpPr>
          <p:nvPr>
            <p:ph idx="1"/>
          </p:nvPr>
        </p:nvSpPr>
        <p:spPr>
          <a:xfrm>
            <a:off x="384048" y="1825624"/>
            <a:ext cx="11430000" cy="5032375"/>
          </a:xfrm>
        </p:spPr>
        <p:txBody>
          <a:bodyPr>
            <a:normAutofit lnSpcReduction="10000"/>
          </a:bodyPr>
          <a:lstStyle/>
          <a:p>
            <a:pPr marL="0" indent="0" algn="just">
              <a:buNone/>
            </a:pPr>
            <a:r>
              <a:rPr lang="en-US" dirty="0"/>
              <a:t>20 minutes after initial presentation, another 2000mg </a:t>
            </a:r>
            <a:r>
              <a:rPr lang="en-US" dirty="0" err="1"/>
              <a:t>Pralidoxime</a:t>
            </a:r>
            <a:r>
              <a:rPr lang="en-US" dirty="0"/>
              <a:t> IV was administered.  Copious oral secretions returned for which an additional 2mg IV atropine was administered.  At 30 minutes after his presentation, he was now alert, but “intermittently irrational”.  His physical exam at that time was notable for muscular </a:t>
            </a:r>
            <a:r>
              <a:rPr lang="en-US" dirty="0" err="1"/>
              <a:t>fasciculations</a:t>
            </a:r>
            <a:r>
              <a:rPr lang="en-US" dirty="0"/>
              <a:t>, bilateral pulmonary wheezes, S4 cardiac </a:t>
            </a:r>
            <a:r>
              <a:rPr lang="en-US" dirty="0" err="1"/>
              <a:t>gallup</a:t>
            </a:r>
            <a:r>
              <a:rPr lang="en-US" dirty="0"/>
              <a:t>, and marked </a:t>
            </a:r>
            <a:r>
              <a:rPr lang="en-US" dirty="0" err="1"/>
              <a:t>miosis</a:t>
            </a:r>
            <a:r>
              <a:rPr lang="en-US" dirty="0"/>
              <a:t>.  He became nauseated and had small volume emesis.</a:t>
            </a:r>
          </a:p>
          <a:p>
            <a:pPr marL="0" indent="0" algn="just">
              <a:buNone/>
            </a:pPr>
            <a:r>
              <a:rPr lang="en-US" dirty="0"/>
              <a:t>Over the next 20 minutes, his respirations slowed.  At 50 minutes he vomited again and became agitated and cyanosis returned- an additional 2mg IM atropine and an additional 2000mg IV </a:t>
            </a:r>
            <a:r>
              <a:rPr lang="en-US" dirty="0" err="1"/>
              <a:t>Pralidoxime</a:t>
            </a:r>
            <a:r>
              <a:rPr lang="en-US" dirty="0"/>
              <a:t> was administered.  At 60 minutes, he became comatose and went into respiratory arrest for which supportive non-invasive ventilation was initiated while an additional dose of 3mg IV atropine was administered at a slower rate due to increasing pulmonary resistance.</a:t>
            </a:r>
          </a:p>
        </p:txBody>
      </p:sp>
      <p:sp>
        <p:nvSpPr>
          <p:cNvPr id="4" name="TextBox 3"/>
          <p:cNvSpPr txBox="1"/>
          <p:nvPr/>
        </p:nvSpPr>
        <p:spPr>
          <a:xfrm>
            <a:off x="10178664" y="365125"/>
            <a:ext cx="1635384" cy="369332"/>
          </a:xfrm>
          <a:prstGeom prst="rect">
            <a:avLst/>
          </a:prstGeom>
          <a:noFill/>
          <a:ln w="38100">
            <a:solidFill>
              <a:schemeClr val="tx1"/>
            </a:solidFill>
          </a:ln>
        </p:spPr>
        <p:txBody>
          <a:bodyPr wrap="none" rtlCol="0">
            <a:spAutoFit/>
          </a:bodyPr>
          <a:lstStyle/>
          <a:p>
            <a:r>
              <a:rPr lang="en-US" dirty="0"/>
              <a:t>PMID: 4838227</a:t>
            </a:r>
          </a:p>
        </p:txBody>
      </p:sp>
    </p:spTree>
    <p:extLst>
      <p:ext uri="{BB962C8B-B14F-4D97-AF65-F5344CB8AC3E}">
        <p14:creationId xmlns:p14="http://schemas.microsoft.com/office/powerpoint/2010/main" val="120781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mn-lt"/>
              </a:rPr>
              <a:t>Nerve Agents</a:t>
            </a:r>
          </a:p>
        </p:txBody>
      </p:sp>
      <p:sp>
        <p:nvSpPr>
          <p:cNvPr id="3" name="Subtitle 2"/>
          <p:cNvSpPr>
            <a:spLocks noGrp="1"/>
          </p:cNvSpPr>
          <p:nvPr>
            <p:ph type="subTitle" idx="1"/>
          </p:nvPr>
        </p:nvSpPr>
        <p:spPr/>
        <p:txBody>
          <a:bodyPr/>
          <a:lstStyle/>
          <a:p>
            <a:r>
              <a:rPr lang="en-US" b="1" dirty="0"/>
              <a:t>Overview</a:t>
            </a:r>
          </a:p>
        </p:txBody>
      </p:sp>
      <p:grpSp>
        <p:nvGrpSpPr>
          <p:cNvPr id="5" name="Group 4"/>
          <p:cNvGrpSpPr/>
          <p:nvPr/>
        </p:nvGrpSpPr>
        <p:grpSpPr>
          <a:xfrm>
            <a:off x="585528" y="5819260"/>
            <a:ext cx="11190916" cy="961938"/>
            <a:chOff x="585528" y="5819260"/>
            <a:chExt cx="11190916" cy="961938"/>
          </a:xfrm>
        </p:grpSpPr>
        <p:pic>
          <p:nvPicPr>
            <p:cNvPr id="6"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9"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Qr code&#10;&#10;Description automatically generated">
            <a:extLst>
              <a:ext uri="{FF2B5EF4-FFF2-40B4-BE49-F238E27FC236}">
                <a16:creationId xmlns:a16="http://schemas.microsoft.com/office/drawing/2014/main" id="{3E4209C0-53A4-46DB-BC02-22F4844CF6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852"/>
          <a:stretch/>
        </p:blipFill>
        <p:spPr>
          <a:xfrm>
            <a:off x="169148" y="177168"/>
            <a:ext cx="1900183" cy="2034404"/>
          </a:xfrm>
          <a:prstGeom prst="rect">
            <a:avLst/>
          </a:prstGeom>
        </p:spPr>
      </p:pic>
    </p:spTree>
    <p:extLst>
      <p:ext uri="{BB962C8B-B14F-4D97-AF65-F5344CB8AC3E}">
        <p14:creationId xmlns:p14="http://schemas.microsoft.com/office/powerpoint/2010/main" val="2118768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65125"/>
            <a:ext cx="11430000" cy="1325563"/>
          </a:xfrm>
        </p:spPr>
        <p:txBody>
          <a:bodyPr/>
          <a:lstStyle/>
          <a:p>
            <a:r>
              <a:rPr lang="en-US" b="1" dirty="0">
                <a:latin typeface="+mn-lt"/>
              </a:rPr>
              <a:t>Illustrative Case- Cardiac</a:t>
            </a:r>
          </a:p>
        </p:txBody>
      </p:sp>
      <p:sp>
        <p:nvSpPr>
          <p:cNvPr id="3" name="Content Placeholder 2"/>
          <p:cNvSpPr>
            <a:spLocks noGrp="1"/>
          </p:cNvSpPr>
          <p:nvPr>
            <p:ph idx="1"/>
          </p:nvPr>
        </p:nvSpPr>
        <p:spPr>
          <a:xfrm>
            <a:off x="384048" y="1825624"/>
            <a:ext cx="11430000" cy="5032375"/>
          </a:xfrm>
        </p:spPr>
        <p:txBody>
          <a:bodyPr>
            <a:normAutofit/>
          </a:bodyPr>
          <a:lstStyle/>
          <a:p>
            <a:pPr marL="0" indent="0" algn="just">
              <a:buNone/>
            </a:pPr>
            <a:r>
              <a:rPr lang="en-US" dirty="0"/>
              <a:t>After 50 minutes of ventilation, weak spontaneous breaths were noted but he required ventilation until 135 minutes when </a:t>
            </a:r>
            <a:r>
              <a:rPr lang="en-US" dirty="0" err="1"/>
              <a:t>when</a:t>
            </a:r>
            <a:r>
              <a:rPr lang="en-US" dirty="0"/>
              <a:t> </a:t>
            </a:r>
            <a:r>
              <a:rPr lang="en-US" dirty="0" err="1"/>
              <a:t>broncho</a:t>
            </a:r>
            <a:r>
              <a:rPr lang="en-US" dirty="0"/>
              <a:t>-constriction again increased but improved rapidly after additional 2mg IV atropine was given.</a:t>
            </a:r>
          </a:p>
          <a:p>
            <a:pPr marL="0" indent="0" algn="just">
              <a:buNone/>
            </a:pPr>
            <a:r>
              <a:rPr lang="en-US" dirty="0"/>
              <a:t>At 150 minutes, he slowly began to have spontaneous respirations sufficient to maintain his own oxygenation.  He continued to have episodes of nausea and emesis but had recovered well enough to stand and walk in his medical unit by 9 hours though he remained physical weak and </a:t>
            </a:r>
            <a:r>
              <a:rPr lang="en-US" dirty="0" err="1"/>
              <a:t>areflexic</a:t>
            </a:r>
            <a:r>
              <a:rPr lang="en-US" dirty="0"/>
              <a:t>.</a:t>
            </a:r>
          </a:p>
          <a:p>
            <a:pPr marL="0" indent="0" algn="just">
              <a:buNone/>
            </a:pPr>
            <a:endParaRPr lang="en-US" dirty="0"/>
          </a:p>
          <a:p>
            <a:pPr marL="0" indent="0" algn="just">
              <a:buNone/>
            </a:pPr>
            <a:r>
              <a:rPr lang="en-US" dirty="0"/>
              <a:t>Due to EKG changes (described on next slide), he was transferred for higher level of care. </a:t>
            </a:r>
          </a:p>
        </p:txBody>
      </p:sp>
      <p:sp>
        <p:nvSpPr>
          <p:cNvPr id="4" name="TextBox 3"/>
          <p:cNvSpPr txBox="1"/>
          <p:nvPr/>
        </p:nvSpPr>
        <p:spPr>
          <a:xfrm>
            <a:off x="10178664" y="365125"/>
            <a:ext cx="1635384" cy="369332"/>
          </a:xfrm>
          <a:prstGeom prst="rect">
            <a:avLst/>
          </a:prstGeom>
          <a:noFill/>
          <a:ln w="38100">
            <a:solidFill>
              <a:schemeClr val="tx1"/>
            </a:solidFill>
          </a:ln>
        </p:spPr>
        <p:txBody>
          <a:bodyPr wrap="none" rtlCol="0">
            <a:spAutoFit/>
          </a:bodyPr>
          <a:lstStyle/>
          <a:p>
            <a:r>
              <a:rPr lang="en-US" dirty="0"/>
              <a:t>PMID: 4838227</a:t>
            </a:r>
          </a:p>
        </p:txBody>
      </p:sp>
      <p:pic>
        <p:nvPicPr>
          <p:cNvPr id="5" name="Picture 6" descr="MedGlobal Logo">
            <a:extLst>
              <a:ext uri="{FF2B5EF4-FFF2-40B4-BE49-F238E27FC236}">
                <a16:creationId xmlns:a16="http://schemas.microsoft.com/office/drawing/2014/main" id="{C3ECCABB-7122-49D7-A047-C7507A374F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040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65125"/>
            <a:ext cx="11430000" cy="1325563"/>
          </a:xfrm>
        </p:spPr>
        <p:txBody>
          <a:bodyPr/>
          <a:lstStyle/>
          <a:p>
            <a:r>
              <a:rPr lang="en-US" b="1" dirty="0">
                <a:latin typeface="+mn-lt"/>
              </a:rPr>
              <a:t>Illustrative Case- Cardiac</a:t>
            </a:r>
          </a:p>
        </p:txBody>
      </p:sp>
      <p:sp>
        <p:nvSpPr>
          <p:cNvPr id="3" name="Content Placeholder 2"/>
          <p:cNvSpPr>
            <a:spLocks noGrp="1"/>
          </p:cNvSpPr>
          <p:nvPr>
            <p:ph idx="1"/>
          </p:nvPr>
        </p:nvSpPr>
        <p:spPr>
          <a:xfrm>
            <a:off x="384048" y="1825624"/>
            <a:ext cx="11430000" cy="5032375"/>
          </a:xfrm>
        </p:spPr>
        <p:txBody>
          <a:bodyPr>
            <a:normAutofit/>
          </a:bodyPr>
          <a:lstStyle/>
          <a:p>
            <a:pPr marL="0" indent="0" algn="just">
              <a:buNone/>
            </a:pPr>
            <a:r>
              <a:rPr lang="en-US" dirty="0"/>
              <a:t>One hour after his exposure, an EKG showed sinus tachycardia with marked, diffuse ST segment depressions in all leads.  His EKG at 18 hours showed ST segment elevations with T-wave inversions in V4-V6.  A follow up EKG at 42 hours showed ST segment elevation in leads I, </a:t>
            </a:r>
            <a:r>
              <a:rPr lang="en-US" dirty="0" err="1"/>
              <a:t>aVL</a:t>
            </a:r>
            <a:r>
              <a:rPr lang="en-US" dirty="0"/>
              <a:t>, and V2-V6.  None of these EKGs were associated with chest pain.  His EKG patterns normalized over the next few days but T-wave inversions persisted for 4 weeks.</a:t>
            </a:r>
          </a:p>
        </p:txBody>
      </p:sp>
      <p:sp>
        <p:nvSpPr>
          <p:cNvPr id="4" name="TextBox 3"/>
          <p:cNvSpPr txBox="1"/>
          <p:nvPr/>
        </p:nvSpPr>
        <p:spPr>
          <a:xfrm>
            <a:off x="10178664" y="365125"/>
            <a:ext cx="1635384" cy="369332"/>
          </a:xfrm>
          <a:prstGeom prst="rect">
            <a:avLst/>
          </a:prstGeom>
          <a:noFill/>
          <a:ln w="38100">
            <a:solidFill>
              <a:schemeClr val="tx1"/>
            </a:solidFill>
          </a:ln>
        </p:spPr>
        <p:txBody>
          <a:bodyPr wrap="none" rtlCol="0">
            <a:spAutoFit/>
          </a:bodyPr>
          <a:lstStyle/>
          <a:p>
            <a:r>
              <a:rPr lang="en-US" dirty="0"/>
              <a:t>PMID: 4838227</a:t>
            </a:r>
          </a:p>
        </p:txBody>
      </p:sp>
      <p:pic>
        <p:nvPicPr>
          <p:cNvPr id="5" name="Picture 6" descr="MedGlobal Logo">
            <a:extLst>
              <a:ext uri="{FF2B5EF4-FFF2-40B4-BE49-F238E27FC236}">
                <a16:creationId xmlns:a16="http://schemas.microsoft.com/office/drawing/2014/main" id="{1BDF008E-F88E-4319-9444-044E4CA480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8450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365125"/>
            <a:ext cx="11430000" cy="1325563"/>
          </a:xfrm>
        </p:spPr>
        <p:txBody>
          <a:bodyPr/>
          <a:lstStyle/>
          <a:p>
            <a:r>
              <a:rPr lang="en-US" b="1" dirty="0">
                <a:latin typeface="+mn-lt"/>
              </a:rPr>
              <a:t>Illustrative Case- Cardiac</a:t>
            </a:r>
          </a:p>
        </p:txBody>
      </p:sp>
      <p:sp>
        <p:nvSpPr>
          <p:cNvPr id="3" name="Content Placeholder 2"/>
          <p:cNvSpPr>
            <a:spLocks noGrp="1"/>
          </p:cNvSpPr>
          <p:nvPr>
            <p:ph idx="1"/>
          </p:nvPr>
        </p:nvSpPr>
        <p:spPr>
          <a:xfrm>
            <a:off x="384048" y="1825624"/>
            <a:ext cx="11430000" cy="5032375"/>
          </a:xfrm>
        </p:spPr>
        <p:txBody>
          <a:bodyPr>
            <a:normAutofit/>
          </a:bodyPr>
          <a:lstStyle/>
          <a:p>
            <a:pPr marL="0" indent="0" algn="just">
              <a:buNone/>
            </a:pPr>
            <a:r>
              <a:rPr lang="en-US" dirty="0"/>
              <a:t>His physical strength improved gradually but over the next 3 days he suffered from pronounced emotional lability.  By day four, he remained weak but otherwise asymptomatic and after two weeks of bed rest was gradually introduced to physical therapy.  By week 4, he was able to discharge.</a:t>
            </a:r>
          </a:p>
          <a:p>
            <a:pPr marL="0" indent="0" algn="just">
              <a:buNone/>
            </a:pPr>
            <a:r>
              <a:rPr lang="en-US" dirty="0"/>
              <a:t>After 4 months, he was hospitalized for dyspnea on exertion, progressive fatigue, restlessness, and vague chest and abdominal pains.  Cardiac workup was negative.  He was diagnosed with severe depression and anxiety about health.  He was lost to follow up, but was found dead of acute myocardial infarction at ~18 months post exposure.  [For additional post-mortem cardiac information, see source article by </a:t>
            </a:r>
            <a:r>
              <a:rPr lang="en-US" dirty="0" err="1"/>
              <a:t>Sidell</a:t>
            </a:r>
            <a:r>
              <a:rPr lang="en-US" dirty="0"/>
              <a:t> at PMID: 4838227]</a:t>
            </a:r>
          </a:p>
        </p:txBody>
      </p:sp>
      <p:sp>
        <p:nvSpPr>
          <p:cNvPr id="4" name="TextBox 3"/>
          <p:cNvSpPr txBox="1"/>
          <p:nvPr/>
        </p:nvSpPr>
        <p:spPr>
          <a:xfrm>
            <a:off x="10178664" y="365125"/>
            <a:ext cx="1635384" cy="369332"/>
          </a:xfrm>
          <a:prstGeom prst="rect">
            <a:avLst/>
          </a:prstGeom>
          <a:noFill/>
          <a:ln w="38100">
            <a:solidFill>
              <a:schemeClr val="tx1"/>
            </a:solidFill>
          </a:ln>
        </p:spPr>
        <p:txBody>
          <a:bodyPr wrap="none" rtlCol="0">
            <a:spAutoFit/>
          </a:bodyPr>
          <a:lstStyle/>
          <a:p>
            <a:r>
              <a:rPr lang="en-US" dirty="0"/>
              <a:t>PMID: 4838227</a:t>
            </a:r>
          </a:p>
        </p:txBody>
      </p:sp>
      <p:pic>
        <p:nvPicPr>
          <p:cNvPr id="5" name="Picture 6" descr="MedGlobal Logo">
            <a:extLst>
              <a:ext uri="{FF2B5EF4-FFF2-40B4-BE49-F238E27FC236}">
                <a16:creationId xmlns:a16="http://schemas.microsoft.com/office/drawing/2014/main" id="{038CF83C-6DF7-402F-BDAA-5FB204B74D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160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1353800" cy="1325563"/>
          </a:xfrm>
        </p:spPr>
        <p:txBody>
          <a:bodyPr/>
          <a:lstStyle/>
          <a:p>
            <a:r>
              <a:rPr lang="en-US" b="1" dirty="0">
                <a:latin typeface="+mn-lt"/>
              </a:rPr>
              <a:t>Clinical Characteristics: Central Nervous System</a:t>
            </a:r>
          </a:p>
        </p:txBody>
      </p:sp>
      <p:sp>
        <p:nvSpPr>
          <p:cNvPr id="3" name="Content Placeholder 2"/>
          <p:cNvSpPr>
            <a:spLocks noGrp="1"/>
          </p:cNvSpPr>
          <p:nvPr>
            <p:ph idx="1"/>
          </p:nvPr>
        </p:nvSpPr>
        <p:spPr>
          <a:xfrm>
            <a:off x="419100" y="1812562"/>
            <a:ext cx="11353800" cy="4351338"/>
          </a:xfrm>
        </p:spPr>
        <p:txBody>
          <a:bodyPr/>
          <a:lstStyle/>
          <a:p>
            <a:r>
              <a:rPr lang="en-US" dirty="0"/>
              <a:t>1</a:t>
            </a:r>
            <a:r>
              <a:rPr lang="en-US" baseline="30000" dirty="0"/>
              <a:t>st</a:t>
            </a:r>
            <a:r>
              <a:rPr lang="en-US" dirty="0"/>
              <a:t>: lost of consciousness</a:t>
            </a:r>
          </a:p>
          <a:p>
            <a:r>
              <a:rPr lang="en-US" dirty="0"/>
              <a:t>2</a:t>
            </a:r>
            <a:r>
              <a:rPr lang="en-US" baseline="30000" dirty="0"/>
              <a:t>nd</a:t>
            </a:r>
            <a:r>
              <a:rPr lang="en-US" dirty="0"/>
              <a:t>: convulsions/seizures</a:t>
            </a:r>
          </a:p>
          <a:p>
            <a:r>
              <a:rPr lang="en-US" dirty="0"/>
              <a:t>3</a:t>
            </a:r>
            <a:r>
              <a:rPr lang="en-US" baseline="30000" dirty="0"/>
              <a:t>rd</a:t>
            </a:r>
            <a:r>
              <a:rPr lang="en-US" dirty="0"/>
              <a:t>: flaccid paralysis (seizures likely continuing, but paralysis prevents myoclonus)</a:t>
            </a:r>
          </a:p>
          <a:p>
            <a:endParaRPr lang="en-US" dirty="0"/>
          </a:p>
        </p:txBody>
      </p:sp>
      <p:sp>
        <p:nvSpPr>
          <p:cNvPr id="4" name="TextBox 3"/>
          <p:cNvSpPr txBox="1"/>
          <p:nvPr/>
        </p:nvSpPr>
        <p:spPr>
          <a:xfrm>
            <a:off x="1216152" y="4793950"/>
            <a:ext cx="10040112" cy="923330"/>
          </a:xfrm>
          <a:prstGeom prst="rect">
            <a:avLst/>
          </a:prstGeom>
          <a:noFill/>
          <a:ln w="38100">
            <a:solidFill>
              <a:schemeClr val="tx1"/>
            </a:solidFill>
          </a:ln>
        </p:spPr>
        <p:txBody>
          <a:bodyPr wrap="square" rtlCol="0">
            <a:spAutoFit/>
          </a:bodyPr>
          <a:lstStyle/>
          <a:p>
            <a:pPr algn="just"/>
            <a:r>
              <a:rPr lang="en-US" b="1" u="sng" dirty="0"/>
              <a:t>Benzodiazepines (</a:t>
            </a:r>
            <a:r>
              <a:rPr lang="en-US" b="1" u="sng" dirty="0" err="1"/>
              <a:t>eg</a:t>
            </a:r>
            <a:r>
              <a:rPr lang="en-US" b="1" u="sng" dirty="0"/>
              <a:t>: diazepam, midazolam, lorazepam) are favored </a:t>
            </a:r>
            <a:r>
              <a:rPr lang="en-US" dirty="0"/>
              <a:t>for treatment of seizures in nerve agent exposures.  Seizures are thought to be more global and diffuse in nature, thus inhibitors of seizure </a:t>
            </a:r>
            <a:r>
              <a:rPr lang="en-US" i="1" dirty="0"/>
              <a:t>progression</a:t>
            </a:r>
            <a:r>
              <a:rPr lang="en-US" dirty="0"/>
              <a:t> such as </a:t>
            </a:r>
            <a:r>
              <a:rPr lang="en-US" b="1" u="sng" dirty="0"/>
              <a:t>phenytoin are NOT favored </a:t>
            </a:r>
            <a:r>
              <a:rPr lang="en-US" dirty="0"/>
              <a:t>as abortive anti-epileptic drugs.</a:t>
            </a:r>
          </a:p>
        </p:txBody>
      </p:sp>
      <p:sp>
        <p:nvSpPr>
          <p:cNvPr id="5" name="TextBox 4"/>
          <p:cNvSpPr txBox="1"/>
          <p:nvPr/>
        </p:nvSpPr>
        <p:spPr>
          <a:xfrm>
            <a:off x="1216152" y="3709936"/>
            <a:ext cx="10040112" cy="923330"/>
          </a:xfrm>
          <a:prstGeom prst="rect">
            <a:avLst/>
          </a:prstGeom>
          <a:noFill/>
          <a:ln w="38100">
            <a:solidFill>
              <a:schemeClr val="tx1"/>
            </a:solidFill>
          </a:ln>
        </p:spPr>
        <p:txBody>
          <a:bodyPr wrap="square" rtlCol="0">
            <a:spAutoFit/>
          </a:bodyPr>
          <a:lstStyle/>
          <a:p>
            <a:pPr algn="just"/>
            <a:r>
              <a:rPr lang="en-US" dirty="0"/>
              <a:t>Medical literature endorses CANA/Benzodiazepine administration via the “buddy system”.  This is because the first CNS symptom of nerve agent exposure may be loss of consciousness, preventing self administration of the anti-</a:t>
            </a:r>
            <a:r>
              <a:rPr lang="en-US" dirty="0" err="1"/>
              <a:t>convulsant</a:t>
            </a:r>
            <a:r>
              <a:rPr lang="en-US" dirty="0"/>
              <a:t> antidote. </a:t>
            </a:r>
          </a:p>
        </p:txBody>
      </p:sp>
      <p:pic>
        <p:nvPicPr>
          <p:cNvPr id="6" name="Picture 6" descr="MedGlobal Logo">
            <a:extLst>
              <a:ext uri="{FF2B5EF4-FFF2-40B4-BE49-F238E27FC236}">
                <a16:creationId xmlns:a16="http://schemas.microsoft.com/office/drawing/2014/main" id="{8001174A-ED5D-44F0-92DF-0831E72267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8177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94" y="365125"/>
            <a:ext cx="10994248" cy="1325563"/>
          </a:xfrm>
        </p:spPr>
        <p:txBody>
          <a:bodyPr/>
          <a:lstStyle/>
          <a:p>
            <a:r>
              <a:rPr lang="en-US" b="1" dirty="0">
                <a:latin typeface="+mn-lt"/>
              </a:rPr>
              <a:t>Nerve Agents and Autonomic Nervous System</a:t>
            </a:r>
          </a:p>
        </p:txBody>
      </p:sp>
      <p:sp>
        <p:nvSpPr>
          <p:cNvPr id="4" name="Text Placeholder 3"/>
          <p:cNvSpPr>
            <a:spLocks noGrp="1"/>
          </p:cNvSpPr>
          <p:nvPr>
            <p:ph type="body" idx="1"/>
          </p:nvPr>
        </p:nvSpPr>
        <p:spPr/>
        <p:txBody>
          <a:bodyPr/>
          <a:lstStyle/>
          <a:p>
            <a:r>
              <a:rPr lang="en-US" dirty="0"/>
              <a:t>Muscarinic Nerve Receptors</a:t>
            </a:r>
          </a:p>
        </p:txBody>
      </p:sp>
      <p:sp>
        <p:nvSpPr>
          <p:cNvPr id="5" name="Content Placeholder 4"/>
          <p:cNvSpPr>
            <a:spLocks noGrp="1"/>
          </p:cNvSpPr>
          <p:nvPr>
            <p:ph sz="half" idx="2"/>
          </p:nvPr>
        </p:nvSpPr>
        <p:spPr/>
        <p:txBody>
          <a:bodyPr>
            <a:normAutofit lnSpcReduction="10000"/>
          </a:bodyPr>
          <a:lstStyle/>
          <a:p>
            <a:r>
              <a:rPr lang="en-US" dirty="0"/>
              <a:t>Hyper activation of Glands</a:t>
            </a:r>
          </a:p>
          <a:p>
            <a:pPr lvl="1"/>
            <a:r>
              <a:rPr lang="en-US" dirty="0"/>
              <a:t>Lacrimal (eyes)</a:t>
            </a:r>
          </a:p>
          <a:p>
            <a:pPr lvl="1"/>
            <a:r>
              <a:rPr lang="en-US" dirty="0"/>
              <a:t>Nasal (rhinorrhea)</a:t>
            </a:r>
          </a:p>
          <a:p>
            <a:pPr lvl="1"/>
            <a:r>
              <a:rPr lang="en-US" dirty="0"/>
              <a:t>Bronchial (respiratory secretions)</a:t>
            </a:r>
          </a:p>
          <a:p>
            <a:pPr lvl="1"/>
            <a:r>
              <a:rPr lang="en-US" dirty="0" err="1"/>
              <a:t>Vagus</a:t>
            </a:r>
            <a:r>
              <a:rPr lang="en-US" dirty="0"/>
              <a:t> Nerve (bradycardia)</a:t>
            </a:r>
          </a:p>
          <a:p>
            <a:pPr lvl="1"/>
            <a:r>
              <a:rPr lang="en-US" dirty="0"/>
              <a:t>Gastrointestinal (diarrhea)</a:t>
            </a:r>
          </a:p>
          <a:p>
            <a:r>
              <a:rPr lang="en-US" dirty="0"/>
              <a:t>Smooth Muscles</a:t>
            </a:r>
          </a:p>
          <a:p>
            <a:pPr lvl="1"/>
            <a:r>
              <a:rPr lang="en-US" dirty="0"/>
              <a:t>Bronchial Constriction</a:t>
            </a:r>
          </a:p>
          <a:p>
            <a:pPr lvl="1"/>
            <a:r>
              <a:rPr lang="en-US" dirty="0"/>
              <a:t>Gastrointestinal Constriction</a:t>
            </a:r>
          </a:p>
        </p:txBody>
      </p:sp>
      <p:sp>
        <p:nvSpPr>
          <p:cNvPr id="6" name="Text Placeholder 5"/>
          <p:cNvSpPr>
            <a:spLocks noGrp="1"/>
          </p:cNvSpPr>
          <p:nvPr>
            <p:ph type="body" sz="quarter" idx="3"/>
          </p:nvPr>
        </p:nvSpPr>
        <p:spPr/>
        <p:txBody>
          <a:bodyPr/>
          <a:lstStyle/>
          <a:p>
            <a:r>
              <a:rPr lang="en-US" dirty="0"/>
              <a:t>Nicotinic Nerve Receptors</a:t>
            </a:r>
          </a:p>
        </p:txBody>
      </p:sp>
      <p:sp>
        <p:nvSpPr>
          <p:cNvPr id="7" name="Content Placeholder 6"/>
          <p:cNvSpPr>
            <a:spLocks noGrp="1"/>
          </p:cNvSpPr>
          <p:nvPr>
            <p:ph sz="quarter" idx="4"/>
          </p:nvPr>
        </p:nvSpPr>
        <p:spPr>
          <a:xfrm>
            <a:off x="6172199" y="2505075"/>
            <a:ext cx="5661837" cy="3684588"/>
          </a:xfrm>
        </p:spPr>
        <p:txBody>
          <a:bodyPr/>
          <a:lstStyle/>
          <a:p>
            <a:r>
              <a:rPr lang="en-US" dirty="0"/>
              <a:t>Skeletal Muscle Hyper Stimulation</a:t>
            </a:r>
          </a:p>
          <a:p>
            <a:pPr lvl="1"/>
            <a:r>
              <a:rPr lang="en-US" dirty="0" err="1"/>
              <a:t>Fasciculations</a:t>
            </a:r>
            <a:r>
              <a:rPr lang="en-US" dirty="0"/>
              <a:t> &amp; Twitching</a:t>
            </a:r>
          </a:p>
          <a:p>
            <a:pPr lvl="1"/>
            <a:r>
              <a:rPr lang="en-US" dirty="0"/>
              <a:t>Fatigue </a:t>
            </a:r>
            <a:r>
              <a:rPr lang="en-US" dirty="0">
                <a:sym typeface="Wingdings" panose="05000000000000000000" pitchFamily="2" charset="2"/>
              </a:rPr>
              <a:t> Paralysis</a:t>
            </a:r>
          </a:p>
          <a:p>
            <a:r>
              <a:rPr lang="en-US" dirty="0">
                <a:sym typeface="Wingdings" panose="05000000000000000000" pitchFamily="2" charset="2"/>
              </a:rPr>
              <a:t>Pupillary Muscle Constriction</a:t>
            </a:r>
          </a:p>
          <a:p>
            <a:r>
              <a:rPr lang="en-US" dirty="0">
                <a:sym typeface="Wingdings" panose="05000000000000000000" pitchFamily="2" charset="2"/>
              </a:rPr>
              <a:t>Nerve-Nerve Junctions (</a:t>
            </a:r>
            <a:r>
              <a:rPr lang="en-US" dirty="0" err="1">
                <a:sym typeface="Wingdings" panose="05000000000000000000" pitchFamily="2" charset="2"/>
              </a:rPr>
              <a:t>eg</a:t>
            </a:r>
            <a:r>
              <a:rPr lang="en-US" dirty="0">
                <a:sym typeface="Wingdings" panose="05000000000000000000" pitchFamily="2" charset="2"/>
              </a:rPr>
              <a:t>: ganglia)</a:t>
            </a:r>
          </a:p>
          <a:p>
            <a:pPr lvl="1"/>
            <a:r>
              <a:rPr lang="en-US" dirty="0">
                <a:sym typeface="Wingdings" panose="05000000000000000000" pitchFamily="2" charset="2"/>
              </a:rPr>
              <a:t>Tachycardia</a:t>
            </a:r>
          </a:p>
          <a:p>
            <a:pPr lvl="1"/>
            <a:r>
              <a:rPr lang="en-US" dirty="0">
                <a:sym typeface="Wingdings" panose="05000000000000000000" pitchFamily="2" charset="2"/>
              </a:rPr>
              <a:t>Hypertension</a:t>
            </a:r>
          </a:p>
          <a:p>
            <a:pPr lvl="1"/>
            <a:r>
              <a:rPr lang="en-US" dirty="0">
                <a:sym typeface="Wingdings" panose="05000000000000000000" pitchFamily="2" charset="2"/>
              </a:rPr>
              <a:t>Seizures</a:t>
            </a:r>
            <a:endParaRPr lang="en-US" dirty="0"/>
          </a:p>
          <a:p>
            <a:endParaRPr lang="en-US" dirty="0"/>
          </a:p>
        </p:txBody>
      </p:sp>
      <p:sp>
        <p:nvSpPr>
          <p:cNvPr id="3" name="TextBox 2"/>
          <p:cNvSpPr txBox="1"/>
          <p:nvPr/>
        </p:nvSpPr>
        <p:spPr>
          <a:xfrm>
            <a:off x="1456661" y="6004997"/>
            <a:ext cx="2923953" cy="369332"/>
          </a:xfrm>
          <a:prstGeom prst="rect">
            <a:avLst/>
          </a:prstGeom>
          <a:noFill/>
          <a:ln w="38100">
            <a:solidFill>
              <a:schemeClr val="tx1"/>
            </a:solidFill>
          </a:ln>
        </p:spPr>
        <p:txBody>
          <a:bodyPr wrap="square" rtlCol="0">
            <a:spAutoFit/>
          </a:bodyPr>
          <a:lstStyle/>
          <a:p>
            <a:r>
              <a:rPr lang="en-US" dirty="0"/>
              <a:t>REVERSIBLE WITH ATROPINE</a:t>
            </a:r>
          </a:p>
        </p:txBody>
      </p:sp>
      <p:sp>
        <p:nvSpPr>
          <p:cNvPr id="9" name="TextBox 8"/>
          <p:cNvSpPr txBox="1"/>
          <p:nvPr/>
        </p:nvSpPr>
        <p:spPr>
          <a:xfrm>
            <a:off x="7509277" y="5866497"/>
            <a:ext cx="3846111" cy="646331"/>
          </a:xfrm>
          <a:prstGeom prst="rect">
            <a:avLst/>
          </a:prstGeom>
          <a:noFill/>
          <a:ln w="38100">
            <a:solidFill>
              <a:schemeClr val="tx1"/>
            </a:solidFill>
          </a:ln>
        </p:spPr>
        <p:txBody>
          <a:bodyPr wrap="square" rtlCol="0">
            <a:spAutoFit/>
          </a:bodyPr>
          <a:lstStyle/>
          <a:p>
            <a:r>
              <a:rPr lang="en-US" dirty="0">
                <a:solidFill>
                  <a:srgbClr val="FF0000"/>
                </a:solidFill>
              </a:rPr>
              <a:t>IRREVERSIBLE</a:t>
            </a:r>
            <a:r>
              <a:rPr lang="en-US" dirty="0"/>
              <a:t> WITH ATROPINE</a:t>
            </a:r>
          </a:p>
          <a:p>
            <a:r>
              <a:rPr lang="en-US" dirty="0"/>
              <a:t>PARTIALLY reversible with </a:t>
            </a:r>
            <a:r>
              <a:rPr lang="en-US" dirty="0" err="1"/>
              <a:t>Pralidoxime</a:t>
            </a:r>
            <a:r>
              <a:rPr lang="en-US" dirty="0"/>
              <a:t>.</a:t>
            </a:r>
          </a:p>
        </p:txBody>
      </p:sp>
    </p:spTree>
    <p:extLst>
      <p:ext uri="{BB962C8B-B14F-4D97-AF65-F5344CB8AC3E}">
        <p14:creationId xmlns:p14="http://schemas.microsoft.com/office/powerpoint/2010/main" val="2772750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365125"/>
            <a:ext cx="11501967" cy="1325563"/>
          </a:xfrm>
        </p:spPr>
        <p:txBody>
          <a:bodyPr/>
          <a:lstStyle/>
          <a:p>
            <a:r>
              <a:rPr lang="en-US" b="1" dirty="0">
                <a:latin typeface="+mn-lt"/>
              </a:rPr>
              <a:t>Clinical Characteristics: Central Nervous System</a:t>
            </a:r>
          </a:p>
        </p:txBody>
      </p:sp>
      <p:sp>
        <p:nvSpPr>
          <p:cNvPr id="3" name="Content Placeholder 2"/>
          <p:cNvSpPr>
            <a:spLocks noGrp="1"/>
          </p:cNvSpPr>
          <p:nvPr>
            <p:ph idx="1"/>
          </p:nvPr>
        </p:nvSpPr>
        <p:spPr>
          <a:xfrm>
            <a:off x="419100" y="1812562"/>
            <a:ext cx="11353800" cy="4351338"/>
          </a:xfrm>
        </p:spPr>
        <p:txBody>
          <a:bodyPr/>
          <a:lstStyle/>
          <a:p>
            <a:r>
              <a:rPr lang="en-US" dirty="0"/>
              <a:t>In animal models, nerve agents (particularly </a:t>
            </a:r>
            <a:r>
              <a:rPr lang="en-US" dirty="0" err="1"/>
              <a:t>soman</a:t>
            </a:r>
            <a:r>
              <a:rPr lang="en-US" dirty="0"/>
              <a:t>) show evidence of disruption to the blood brain barrier</a:t>
            </a:r>
          </a:p>
        </p:txBody>
      </p:sp>
      <p:sp>
        <p:nvSpPr>
          <p:cNvPr id="4" name="TextBox 3"/>
          <p:cNvSpPr txBox="1"/>
          <p:nvPr/>
        </p:nvSpPr>
        <p:spPr>
          <a:xfrm>
            <a:off x="1075944" y="4647161"/>
            <a:ext cx="10040112" cy="923330"/>
          </a:xfrm>
          <a:prstGeom prst="rect">
            <a:avLst/>
          </a:prstGeom>
          <a:noFill/>
          <a:ln w="38100">
            <a:solidFill>
              <a:schemeClr val="tx1"/>
            </a:solidFill>
          </a:ln>
        </p:spPr>
        <p:txBody>
          <a:bodyPr wrap="square" rtlCol="0">
            <a:spAutoFit/>
          </a:bodyPr>
          <a:lstStyle/>
          <a:p>
            <a:pPr algn="just"/>
            <a:r>
              <a:rPr lang="en-US" b="1" u="sng" dirty="0"/>
              <a:t>Benzodiazepines (</a:t>
            </a:r>
            <a:r>
              <a:rPr lang="en-US" b="1" u="sng" dirty="0" err="1"/>
              <a:t>eg</a:t>
            </a:r>
            <a:r>
              <a:rPr lang="en-US" b="1" u="sng" dirty="0"/>
              <a:t>: diazepam, midazolam, lorazepam) are favored </a:t>
            </a:r>
            <a:r>
              <a:rPr lang="en-US" dirty="0"/>
              <a:t>for treatment of seizures in nerve agent exposures.  Seizures are thought to be more global and diffuse in nature, thus inhibitors of seizure </a:t>
            </a:r>
            <a:r>
              <a:rPr lang="en-US" i="1" dirty="0"/>
              <a:t>progression</a:t>
            </a:r>
            <a:r>
              <a:rPr lang="en-US" dirty="0"/>
              <a:t> such as </a:t>
            </a:r>
            <a:r>
              <a:rPr lang="en-US" b="1" u="sng" dirty="0"/>
              <a:t>phenytoin are NOT favored </a:t>
            </a:r>
            <a:r>
              <a:rPr lang="en-US" dirty="0"/>
              <a:t>as abortive anti-epileptic drugs.</a:t>
            </a:r>
          </a:p>
        </p:txBody>
      </p:sp>
      <p:sp>
        <p:nvSpPr>
          <p:cNvPr id="5" name="TextBox 4"/>
          <p:cNvSpPr txBox="1"/>
          <p:nvPr/>
        </p:nvSpPr>
        <p:spPr>
          <a:xfrm>
            <a:off x="1075944" y="3130423"/>
            <a:ext cx="10040112" cy="923330"/>
          </a:xfrm>
          <a:prstGeom prst="rect">
            <a:avLst/>
          </a:prstGeom>
          <a:noFill/>
          <a:ln w="38100">
            <a:solidFill>
              <a:schemeClr val="tx1"/>
            </a:solidFill>
          </a:ln>
        </p:spPr>
        <p:txBody>
          <a:bodyPr wrap="square" rtlCol="0">
            <a:spAutoFit/>
          </a:bodyPr>
          <a:lstStyle/>
          <a:p>
            <a:pPr algn="just"/>
            <a:r>
              <a:rPr lang="en-US" dirty="0"/>
              <a:t>Medical literature endorses CANA/Benzodiazepine administration via the “buddy system”.  This is because the first CNS symptom of nerve agent exposure may be loss of consciousness, preventing self administration of the anti-</a:t>
            </a:r>
            <a:r>
              <a:rPr lang="en-US" dirty="0" err="1"/>
              <a:t>convulsant</a:t>
            </a:r>
            <a:r>
              <a:rPr lang="en-US" dirty="0"/>
              <a:t> antidote. </a:t>
            </a:r>
          </a:p>
        </p:txBody>
      </p:sp>
      <p:pic>
        <p:nvPicPr>
          <p:cNvPr id="6" name="Picture 6" descr="MedGlobal Logo">
            <a:extLst>
              <a:ext uri="{FF2B5EF4-FFF2-40B4-BE49-F238E27FC236}">
                <a16:creationId xmlns:a16="http://schemas.microsoft.com/office/drawing/2014/main" id="{E11284A8-1CF3-4A99-A568-CDE864D258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391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1808" y="365125"/>
            <a:ext cx="10515600" cy="1325563"/>
          </a:xfrm>
        </p:spPr>
        <p:txBody>
          <a:bodyPr/>
          <a:lstStyle/>
          <a:p>
            <a:r>
              <a:rPr lang="en-US" b="1" dirty="0">
                <a:latin typeface="+mn-lt"/>
              </a:rPr>
              <a:t>Clinical Characteristics: Musculoskeletal</a:t>
            </a:r>
          </a:p>
        </p:txBody>
      </p:sp>
      <p:sp>
        <p:nvSpPr>
          <p:cNvPr id="8" name="Content Placeholder 7"/>
          <p:cNvSpPr>
            <a:spLocks noGrp="1"/>
          </p:cNvSpPr>
          <p:nvPr>
            <p:ph idx="1"/>
          </p:nvPr>
        </p:nvSpPr>
        <p:spPr/>
        <p:txBody>
          <a:bodyPr/>
          <a:lstStyle/>
          <a:p>
            <a:r>
              <a:rPr lang="en-US" dirty="0" err="1"/>
              <a:t>Fasciculations</a:t>
            </a:r>
            <a:r>
              <a:rPr lang="en-US" dirty="0"/>
              <a:t> are mediated via nicotinic receptors, thus do not improve with atropine.</a:t>
            </a:r>
          </a:p>
          <a:p>
            <a:endParaRPr lang="en-US" dirty="0"/>
          </a:p>
          <a:p>
            <a:r>
              <a:rPr lang="en-US" dirty="0"/>
              <a:t>After severe exposure, </a:t>
            </a:r>
            <a:r>
              <a:rPr lang="en-US" dirty="0" err="1"/>
              <a:t>fasciculations</a:t>
            </a:r>
            <a:r>
              <a:rPr lang="en-US" dirty="0"/>
              <a:t> may persist for hours even after regain of consciousness and improved strength.</a:t>
            </a:r>
          </a:p>
          <a:p>
            <a:endParaRPr lang="en-US" dirty="0"/>
          </a:p>
          <a:p>
            <a:r>
              <a:rPr lang="en-US" dirty="0"/>
              <a:t>Rhabdomyolysis may result from prolonged seizure.</a:t>
            </a:r>
          </a:p>
        </p:txBody>
      </p:sp>
      <p:pic>
        <p:nvPicPr>
          <p:cNvPr id="4" name="Picture 6" descr="MedGlobal Logo">
            <a:extLst>
              <a:ext uri="{FF2B5EF4-FFF2-40B4-BE49-F238E27FC236}">
                <a16:creationId xmlns:a16="http://schemas.microsoft.com/office/drawing/2014/main" id="{94EBCBB7-4633-4BA3-8C63-3AF489EE79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058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Gastrointestinal</a:t>
            </a:r>
          </a:p>
        </p:txBody>
      </p:sp>
      <p:sp>
        <p:nvSpPr>
          <p:cNvPr id="3" name="Content Placeholder 2"/>
          <p:cNvSpPr>
            <a:spLocks noGrp="1"/>
          </p:cNvSpPr>
          <p:nvPr>
            <p:ph idx="1"/>
          </p:nvPr>
        </p:nvSpPr>
        <p:spPr>
          <a:xfrm>
            <a:off x="419100" y="1812562"/>
            <a:ext cx="11353800" cy="2780703"/>
          </a:xfrm>
        </p:spPr>
        <p:txBody>
          <a:bodyPr/>
          <a:lstStyle/>
          <a:p>
            <a:r>
              <a:rPr lang="en-US" dirty="0"/>
              <a:t>In a dose-dependent manner, vapors increase.</a:t>
            </a:r>
          </a:p>
          <a:p>
            <a:r>
              <a:rPr lang="en-US" dirty="0"/>
              <a:t>Similar to oral and airway secretions</a:t>
            </a:r>
          </a:p>
          <a:p>
            <a:endParaRPr lang="en-US" dirty="0"/>
          </a:p>
          <a:p>
            <a:r>
              <a:rPr lang="en-US" dirty="0"/>
              <a:t>Do not use </a:t>
            </a:r>
            <a:r>
              <a:rPr lang="en-US" dirty="0" err="1"/>
              <a:t>phenothiazines</a:t>
            </a:r>
            <a:r>
              <a:rPr lang="en-US" dirty="0"/>
              <a:t> (</a:t>
            </a:r>
            <a:r>
              <a:rPr lang="en-US" dirty="0" err="1"/>
              <a:t>eg</a:t>
            </a:r>
            <a:r>
              <a:rPr lang="en-US" dirty="0"/>
              <a:t>: chlorpromazine, Compazine) for nausea which can make psychiatric symptoms in nerve agent exposure much worse.</a:t>
            </a:r>
          </a:p>
          <a:p>
            <a:endParaRPr lang="en-US" dirty="0"/>
          </a:p>
        </p:txBody>
      </p:sp>
      <p:sp>
        <p:nvSpPr>
          <p:cNvPr id="6" name="TextBox 5"/>
          <p:cNvSpPr txBox="1"/>
          <p:nvPr/>
        </p:nvSpPr>
        <p:spPr>
          <a:xfrm>
            <a:off x="2420236" y="5070187"/>
            <a:ext cx="6932428" cy="369332"/>
          </a:xfrm>
          <a:prstGeom prst="rect">
            <a:avLst/>
          </a:prstGeom>
          <a:noFill/>
          <a:ln w="38100">
            <a:solidFill>
              <a:schemeClr val="tx1"/>
            </a:solidFill>
          </a:ln>
        </p:spPr>
        <p:txBody>
          <a:bodyPr wrap="square" rtlCol="0">
            <a:spAutoFit/>
          </a:bodyPr>
          <a:lstStyle/>
          <a:p>
            <a:r>
              <a:rPr lang="en-US" dirty="0"/>
              <a:t>Repeated episodes of nausea typically treated with additional atropine</a:t>
            </a:r>
          </a:p>
        </p:txBody>
      </p:sp>
      <p:sp>
        <p:nvSpPr>
          <p:cNvPr id="7" name="TextBox 6"/>
          <p:cNvSpPr txBox="1"/>
          <p:nvPr/>
        </p:nvSpPr>
        <p:spPr>
          <a:xfrm>
            <a:off x="10137516" y="368684"/>
            <a:ext cx="1635384" cy="369332"/>
          </a:xfrm>
          <a:prstGeom prst="rect">
            <a:avLst/>
          </a:prstGeom>
          <a:noFill/>
          <a:ln w="38100">
            <a:solidFill>
              <a:schemeClr val="tx1"/>
            </a:solidFill>
          </a:ln>
        </p:spPr>
        <p:txBody>
          <a:bodyPr wrap="none" rtlCol="0">
            <a:spAutoFit/>
          </a:bodyPr>
          <a:lstStyle/>
          <a:p>
            <a:r>
              <a:rPr lang="en-US" dirty="0"/>
              <a:t>PMID: 4838227</a:t>
            </a:r>
          </a:p>
        </p:txBody>
      </p:sp>
      <p:pic>
        <p:nvPicPr>
          <p:cNvPr id="8" name="Picture 6" descr="MedGlobal Logo">
            <a:extLst>
              <a:ext uri="{FF2B5EF4-FFF2-40B4-BE49-F238E27FC236}">
                <a16:creationId xmlns:a16="http://schemas.microsoft.com/office/drawing/2014/main" id="{D7181782-B2E3-43DA-9C76-C122C9B825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8289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Gastrointestinal</a:t>
            </a:r>
          </a:p>
        </p:txBody>
      </p:sp>
      <p:sp>
        <p:nvSpPr>
          <p:cNvPr id="3" name="Content Placeholder 2"/>
          <p:cNvSpPr>
            <a:spLocks noGrp="1"/>
          </p:cNvSpPr>
          <p:nvPr>
            <p:ph idx="1"/>
          </p:nvPr>
        </p:nvSpPr>
        <p:spPr>
          <a:xfrm>
            <a:off x="419100" y="1812562"/>
            <a:ext cx="11353800" cy="4351338"/>
          </a:xfrm>
        </p:spPr>
        <p:txBody>
          <a:bodyPr/>
          <a:lstStyle/>
          <a:p>
            <a:r>
              <a:rPr lang="en-US" dirty="0"/>
              <a:t>Special situation: light exposures of nerve agents to face</a:t>
            </a:r>
          </a:p>
          <a:p>
            <a:r>
              <a:rPr lang="en-US" dirty="0"/>
              <a:t>Light exposures of nerve agent to the cornea without systemic absorption may be associated with abdominal pain</a:t>
            </a:r>
          </a:p>
          <a:p>
            <a:pPr lvl="1"/>
            <a:r>
              <a:rPr lang="en-US" dirty="0"/>
              <a:t>This pain is proposed to be a corneal reflex mediated by trigeminal-vagal nerve loop</a:t>
            </a:r>
          </a:p>
          <a:p>
            <a:pPr lvl="1"/>
            <a:r>
              <a:rPr lang="en-US" dirty="0"/>
              <a:t>Has been called an “</a:t>
            </a:r>
            <a:r>
              <a:rPr lang="en-US" dirty="0" err="1"/>
              <a:t>oculo</a:t>
            </a:r>
            <a:r>
              <a:rPr lang="en-US" dirty="0"/>
              <a:t>-abdominal reflex”</a:t>
            </a:r>
          </a:p>
          <a:p>
            <a:endParaRPr lang="en-US" dirty="0"/>
          </a:p>
        </p:txBody>
      </p:sp>
      <p:sp>
        <p:nvSpPr>
          <p:cNvPr id="6" name="TextBox 5"/>
          <p:cNvSpPr txBox="1"/>
          <p:nvPr/>
        </p:nvSpPr>
        <p:spPr>
          <a:xfrm>
            <a:off x="1780953" y="4401878"/>
            <a:ext cx="8210993" cy="1477328"/>
          </a:xfrm>
          <a:prstGeom prst="rect">
            <a:avLst/>
          </a:prstGeom>
          <a:noFill/>
          <a:ln w="38100">
            <a:solidFill>
              <a:schemeClr val="tx1"/>
            </a:solidFill>
          </a:ln>
        </p:spPr>
        <p:txBody>
          <a:bodyPr wrap="square" rtlCol="0">
            <a:spAutoFit/>
          </a:bodyPr>
          <a:lstStyle/>
          <a:p>
            <a:pPr algn="ctr"/>
            <a:r>
              <a:rPr lang="en-US" dirty="0"/>
              <a:t>Light exposures to cornea cause severe eye pain and associated with abdominal pain </a:t>
            </a:r>
          </a:p>
          <a:p>
            <a:pPr algn="ctr"/>
            <a:r>
              <a:rPr lang="en-US" dirty="0"/>
              <a:t>but without other signs of systemic exposure </a:t>
            </a:r>
          </a:p>
          <a:p>
            <a:pPr algn="ctr"/>
            <a:r>
              <a:rPr lang="en-US" dirty="0"/>
              <a:t>may be treated with topical atropine.  </a:t>
            </a:r>
          </a:p>
          <a:p>
            <a:pPr algn="ctr"/>
            <a:endParaRPr lang="en-US" dirty="0"/>
          </a:p>
          <a:p>
            <a:pPr algn="ctr"/>
            <a:r>
              <a:rPr lang="en-US" dirty="0"/>
              <a:t>But note: this will cause temporary, acute blurry vision from </a:t>
            </a:r>
            <a:r>
              <a:rPr lang="en-US" dirty="0" err="1"/>
              <a:t>atropinization</a:t>
            </a:r>
            <a:r>
              <a:rPr lang="en-US" dirty="0"/>
              <a:t>.</a:t>
            </a:r>
          </a:p>
        </p:txBody>
      </p:sp>
      <p:pic>
        <p:nvPicPr>
          <p:cNvPr id="5" name="Picture 6" descr="MedGlobal Logo">
            <a:extLst>
              <a:ext uri="{FF2B5EF4-FFF2-40B4-BE49-F238E27FC236}">
                <a16:creationId xmlns:a16="http://schemas.microsoft.com/office/drawing/2014/main" id="{94B49E30-90CC-4537-A8B0-3F45F68944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4320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65125"/>
            <a:ext cx="10934700" cy="1325563"/>
          </a:xfrm>
        </p:spPr>
        <p:txBody>
          <a:bodyPr/>
          <a:lstStyle/>
          <a:p>
            <a:r>
              <a:rPr lang="en-US" b="1" dirty="0">
                <a:latin typeface="+mn-lt"/>
              </a:rPr>
              <a:t>Clinical Characteristics: Genitourinary</a:t>
            </a:r>
          </a:p>
        </p:txBody>
      </p:sp>
      <p:sp>
        <p:nvSpPr>
          <p:cNvPr id="3" name="Content Placeholder 2"/>
          <p:cNvSpPr>
            <a:spLocks noGrp="1"/>
          </p:cNvSpPr>
          <p:nvPr>
            <p:ph idx="1"/>
          </p:nvPr>
        </p:nvSpPr>
        <p:spPr>
          <a:xfrm>
            <a:off x="419100" y="1812562"/>
            <a:ext cx="11353800" cy="4351338"/>
          </a:xfrm>
        </p:spPr>
        <p:txBody>
          <a:bodyPr>
            <a:normAutofit/>
          </a:bodyPr>
          <a:lstStyle/>
          <a:p>
            <a:r>
              <a:rPr lang="en-US" dirty="0"/>
              <a:t>Nerve agents may cause loss of bladder control</a:t>
            </a:r>
          </a:p>
          <a:p>
            <a:endParaRPr lang="en-US" dirty="0"/>
          </a:p>
          <a:p>
            <a:r>
              <a:rPr lang="en-US" dirty="0"/>
              <a:t>However, atropine frequently associated with bladder outlet obstruction.</a:t>
            </a:r>
          </a:p>
          <a:p>
            <a:endParaRPr lang="en-US" dirty="0"/>
          </a:p>
          <a:p>
            <a:r>
              <a:rPr lang="en-US" dirty="0" err="1"/>
              <a:t>Genito</a:t>
            </a:r>
            <a:r>
              <a:rPr lang="en-US" dirty="0"/>
              <a:t>-urinary management recommendations:</a:t>
            </a:r>
          </a:p>
          <a:p>
            <a:pPr lvl="1"/>
            <a:r>
              <a:rPr lang="en-US" dirty="0"/>
              <a:t>Monitor urine output</a:t>
            </a:r>
          </a:p>
          <a:p>
            <a:pPr lvl="1"/>
            <a:r>
              <a:rPr lang="en-US" dirty="0"/>
              <a:t>May check bladder for urinary retention</a:t>
            </a:r>
          </a:p>
          <a:p>
            <a:pPr lvl="2"/>
            <a:r>
              <a:rPr lang="en-US" dirty="0"/>
              <a:t>Consider Point of Care Ultrasound for this</a:t>
            </a:r>
          </a:p>
          <a:p>
            <a:pPr lvl="1"/>
            <a:r>
              <a:rPr lang="en-US" dirty="0"/>
              <a:t>May require urinary catheterization</a:t>
            </a:r>
          </a:p>
        </p:txBody>
      </p:sp>
      <p:pic>
        <p:nvPicPr>
          <p:cNvPr id="4" name="Picture 6" descr="MedGlobal Logo">
            <a:extLst>
              <a:ext uri="{FF2B5EF4-FFF2-40B4-BE49-F238E27FC236}">
                <a16:creationId xmlns:a16="http://schemas.microsoft.com/office/drawing/2014/main" id="{9CF0EFE7-C022-4346-B34B-931661C51A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900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45" y="365125"/>
            <a:ext cx="11077755" cy="1325563"/>
          </a:xfrm>
        </p:spPr>
        <p:txBody>
          <a:bodyPr/>
          <a:lstStyle/>
          <a:p>
            <a:r>
              <a:rPr lang="en-US" b="1" dirty="0">
                <a:latin typeface="+mn-lt"/>
              </a:rPr>
              <a:t>Illustrative Case- Syrian Experience</a:t>
            </a:r>
          </a:p>
        </p:txBody>
      </p:sp>
      <p:sp>
        <p:nvSpPr>
          <p:cNvPr id="3" name="Content Placeholder 2"/>
          <p:cNvSpPr>
            <a:spLocks noGrp="1"/>
          </p:cNvSpPr>
          <p:nvPr>
            <p:ph idx="1"/>
          </p:nvPr>
        </p:nvSpPr>
        <p:spPr>
          <a:xfrm>
            <a:off x="276045" y="1825625"/>
            <a:ext cx="11602529" cy="4351338"/>
          </a:xfrm>
        </p:spPr>
        <p:txBody>
          <a:bodyPr/>
          <a:lstStyle/>
          <a:p>
            <a:pPr marL="0" indent="0" algn="just">
              <a:buNone/>
            </a:pPr>
            <a:r>
              <a:rPr lang="en-US" dirty="0"/>
              <a:t>“One doctor from </a:t>
            </a:r>
            <a:r>
              <a:rPr lang="en-US" dirty="0" err="1"/>
              <a:t>Ein</a:t>
            </a:r>
            <a:r>
              <a:rPr lang="en-US" dirty="0"/>
              <a:t> </a:t>
            </a:r>
            <a:r>
              <a:rPr lang="en-US" dirty="0" err="1"/>
              <a:t>Tarma</a:t>
            </a:r>
            <a:r>
              <a:rPr lang="en-US" dirty="0"/>
              <a:t>, who runs a small rural hospital for 20 patients, told me with a trembling voice that he received about 700 patients in just a few hours.  In spite of the heroic efforts by him and his volunteer medical team throughout the night, 141 of his patients died, including 66 children.  Another doctor told me that many arrived with respiratory failure- suffocating slowly, foaming and convulsing.  He could save only few by placing them on life support, with limited access to respirators.  He chose to save the youngest, as they had longer lives to live…  Doctors [in </a:t>
            </a:r>
            <a:r>
              <a:rPr lang="en-US" dirty="0" err="1"/>
              <a:t>Ghouta</a:t>
            </a:r>
            <a:r>
              <a:rPr lang="en-US" dirty="0"/>
              <a:t>, Syria] had been able to get antidotes and equipment but not enough protective gear, which was reserved for the military.  Many doctors and nurses had symptoms of exposure after a few hours of contact with their patients…</a:t>
            </a:r>
          </a:p>
        </p:txBody>
      </p:sp>
      <p:pic>
        <p:nvPicPr>
          <p:cNvPr id="4" name="Picture 6" descr="MedGlobal Logo">
            <a:extLst>
              <a:ext uri="{FF2B5EF4-FFF2-40B4-BE49-F238E27FC236}">
                <a16:creationId xmlns:a16="http://schemas.microsoft.com/office/drawing/2014/main" id="{DE1A09CF-94F1-4AC7-A8AD-03C40C4278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15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90" y="365125"/>
            <a:ext cx="11464118" cy="1325563"/>
          </a:xfrm>
        </p:spPr>
        <p:txBody>
          <a:bodyPr/>
          <a:lstStyle/>
          <a:p>
            <a:r>
              <a:rPr lang="en-US" b="1" dirty="0">
                <a:latin typeface="+mn-lt"/>
              </a:rPr>
              <a:t>Clinical Characteristics: Psychiatric</a:t>
            </a:r>
          </a:p>
        </p:txBody>
      </p:sp>
      <p:sp>
        <p:nvSpPr>
          <p:cNvPr id="3" name="Content Placeholder 2"/>
          <p:cNvSpPr>
            <a:spLocks noGrp="1"/>
          </p:cNvSpPr>
          <p:nvPr>
            <p:ph idx="1"/>
          </p:nvPr>
        </p:nvSpPr>
        <p:spPr>
          <a:xfrm>
            <a:off x="368489" y="1825625"/>
            <a:ext cx="11464119" cy="4351338"/>
          </a:xfrm>
        </p:spPr>
        <p:txBody>
          <a:bodyPr/>
          <a:lstStyle/>
          <a:p>
            <a:r>
              <a:rPr lang="en-US" dirty="0"/>
              <a:t>Acute exposure- agitation and irritability, combative, restlessness, tenseness</a:t>
            </a:r>
          </a:p>
          <a:p>
            <a:r>
              <a:rPr lang="en-US" dirty="0"/>
              <a:t>Early Post Acute- emotional lability, depression</a:t>
            </a:r>
          </a:p>
          <a:p>
            <a:r>
              <a:rPr lang="en-US" dirty="0"/>
              <a:t>Delayed- Depression and anxiety, personality changes</a:t>
            </a:r>
          </a:p>
          <a:p>
            <a:endParaRPr lang="en-US" dirty="0"/>
          </a:p>
          <a:p>
            <a:r>
              <a:rPr lang="en-US" dirty="0"/>
              <a:t>Mildly impaired cognition reported as a spectrum of symptoms such as slower response times and less attention to detail.</a:t>
            </a:r>
          </a:p>
        </p:txBody>
      </p:sp>
      <p:pic>
        <p:nvPicPr>
          <p:cNvPr id="4" name="Picture 6" descr="MedGlobal Logo">
            <a:extLst>
              <a:ext uri="{FF2B5EF4-FFF2-40B4-BE49-F238E27FC236}">
                <a16:creationId xmlns:a16="http://schemas.microsoft.com/office/drawing/2014/main" id="{4D6E7A9F-4111-4FF4-90C0-283BC9852D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8734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latin typeface="+mn-lt"/>
              </a:rPr>
              <a:t>Long-Term Complications</a:t>
            </a:r>
          </a:p>
        </p:txBody>
      </p:sp>
      <p:sp>
        <p:nvSpPr>
          <p:cNvPr id="5" name="Subtitle 4"/>
          <p:cNvSpPr>
            <a:spLocks noGrp="1"/>
          </p:cNvSpPr>
          <p:nvPr>
            <p:ph type="subTitle" idx="1"/>
          </p:nvPr>
        </p:nvSpPr>
        <p:spPr/>
        <p:txBody>
          <a:bodyPr/>
          <a:lstStyle/>
          <a:p>
            <a:r>
              <a:rPr lang="en-US" dirty="0"/>
              <a:t>covered in a separate presentation.</a:t>
            </a:r>
          </a:p>
        </p:txBody>
      </p:sp>
      <p:grpSp>
        <p:nvGrpSpPr>
          <p:cNvPr id="6" name="Group 5"/>
          <p:cNvGrpSpPr/>
          <p:nvPr/>
        </p:nvGrpSpPr>
        <p:grpSpPr>
          <a:xfrm>
            <a:off x="585528" y="5819260"/>
            <a:ext cx="11190916" cy="961938"/>
            <a:chOff x="585528" y="5819260"/>
            <a:chExt cx="11190916" cy="961938"/>
          </a:xfrm>
        </p:grpSpPr>
        <p:pic>
          <p:nvPicPr>
            <p:cNvPr id="7"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10"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36330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a:latin typeface="+mn-lt"/>
              </a:rPr>
              <a:t>Treatments</a:t>
            </a:r>
          </a:p>
        </p:txBody>
      </p:sp>
      <p:sp>
        <p:nvSpPr>
          <p:cNvPr id="7" name="Subtitle 6"/>
          <p:cNvSpPr>
            <a:spLocks noGrp="1"/>
          </p:cNvSpPr>
          <p:nvPr>
            <p:ph type="subTitle" idx="1"/>
          </p:nvPr>
        </p:nvSpPr>
        <p:spPr/>
        <p:txBody>
          <a:bodyPr/>
          <a:lstStyle/>
          <a:p>
            <a:r>
              <a:rPr lang="en-US" dirty="0"/>
              <a:t>Atropine, Pralidoxime, Pyridostigmine, Diazepam, Scopolamine</a:t>
            </a:r>
          </a:p>
        </p:txBody>
      </p:sp>
      <p:grpSp>
        <p:nvGrpSpPr>
          <p:cNvPr id="4" name="Group 3"/>
          <p:cNvGrpSpPr/>
          <p:nvPr/>
        </p:nvGrpSpPr>
        <p:grpSpPr>
          <a:xfrm>
            <a:off x="585528" y="5819260"/>
            <a:ext cx="11190916" cy="961938"/>
            <a:chOff x="585528" y="5819260"/>
            <a:chExt cx="11190916" cy="961938"/>
          </a:xfrm>
        </p:grpSpPr>
        <p:pic>
          <p:nvPicPr>
            <p:cNvPr id="5"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10"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Qr code&#10;&#10;Description automatically generated">
            <a:extLst>
              <a:ext uri="{FF2B5EF4-FFF2-40B4-BE49-F238E27FC236}">
                <a16:creationId xmlns:a16="http://schemas.microsoft.com/office/drawing/2014/main" id="{5BB2BD11-BEB7-4399-B5C7-378915E027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508"/>
          <a:stretch/>
        </p:blipFill>
        <p:spPr>
          <a:xfrm>
            <a:off x="8980625" y="414551"/>
            <a:ext cx="2274823" cy="2387600"/>
          </a:xfrm>
          <a:prstGeom prst="rect">
            <a:avLst/>
          </a:prstGeom>
        </p:spPr>
      </p:pic>
    </p:spTree>
    <p:extLst>
      <p:ext uri="{BB962C8B-B14F-4D97-AF65-F5344CB8AC3E}">
        <p14:creationId xmlns:p14="http://schemas.microsoft.com/office/powerpoint/2010/main" val="25043937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documents.lucid.app/documents/ce156177-e275-4fd4-ba37-e2813add4928/pages/0_0?a=15765&amp;x=1681&amp;y=1329&amp;w=1738&amp;h=1123&amp;store=1&amp;accept=image%2F*&amp;auth=LCA%202fb21f3dad73c75bb1b9be80b25fad1cf70f9f5e-ts%3D1648939488"/>
          <p:cNvPicPr>
            <a:picLocks noChangeAspect="1" noChangeArrowheads="1"/>
          </p:cNvPicPr>
          <p:nvPr/>
        </p:nvPicPr>
        <p:blipFill rotWithShape="1">
          <a:blip r:embed="rId2">
            <a:extLst>
              <a:ext uri="{28A0092B-C50C-407E-A947-70E740481C1C}">
                <a14:useLocalDpi xmlns:a14="http://schemas.microsoft.com/office/drawing/2010/main" val="0"/>
              </a:ext>
            </a:extLst>
          </a:blip>
          <a:srcRect l="3888" t="4284" r="4048" b="4225"/>
          <a:stretch/>
        </p:blipFill>
        <p:spPr bwMode="auto">
          <a:xfrm>
            <a:off x="914400" y="234969"/>
            <a:ext cx="10229850" cy="65643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MedGlobal Logo">
            <a:extLst>
              <a:ext uri="{FF2B5EF4-FFF2-40B4-BE49-F238E27FC236}">
                <a16:creationId xmlns:a16="http://schemas.microsoft.com/office/drawing/2014/main" id="{9DB8A69D-51F8-4599-9808-A61727E5AB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Qr code&#10;&#10;Description automatically generated">
            <a:extLst>
              <a:ext uri="{FF2B5EF4-FFF2-40B4-BE49-F238E27FC236}">
                <a16:creationId xmlns:a16="http://schemas.microsoft.com/office/drawing/2014/main" id="{4871E091-75DD-4DD7-9CC9-B0CA3DDD9F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2780470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documents.lucid.app/documents/ce156177-e275-4fd4-ba37-e2813add4928/pages/0_0?a=15765&amp;x=3361&amp;y=1324&amp;w=1738&amp;h=1226&amp;store=1&amp;accept=image%2F*&amp;auth=LCA%20c0cb4788e903e602bca7c2d15abe924b4d7c42bc-ts%3D1648939488"/>
          <p:cNvPicPr>
            <a:picLocks noChangeAspect="1" noChangeArrowheads="1"/>
          </p:cNvPicPr>
          <p:nvPr/>
        </p:nvPicPr>
        <p:blipFill rotWithShape="1">
          <a:blip r:embed="rId3">
            <a:extLst>
              <a:ext uri="{28A0092B-C50C-407E-A947-70E740481C1C}">
                <a14:useLocalDpi xmlns:a14="http://schemas.microsoft.com/office/drawing/2010/main" val="0"/>
              </a:ext>
            </a:extLst>
          </a:blip>
          <a:srcRect l="4385" t="4413" r="4578" b="4608"/>
          <a:stretch/>
        </p:blipFill>
        <p:spPr bwMode="auto">
          <a:xfrm>
            <a:off x="1348739" y="11734"/>
            <a:ext cx="9720407" cy="6846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MedGlobal Logo">
            <a:extLst>
              <a:ext uri="{FF2B5EF4-FFF2-40B4-BE49-F238E27FC236}">
                <a16:creationId xmlns:a16="http://schemas.microsoft.com/office/drawing/2014/main" id="{F2673A19-0B1E-4906-A276-9C6994FF86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Qr code&#10;&#10;Description automatically generated">
            <a:extLst>
              <a:ext uri="{FF2B5EF4-FFF2-40B4-BE49-F238E27FC236}">
                <a16:creationId xmlns:a16="http://schemas.microsoft.com/office/drawing/2014/main" id="{CA1F457E-4BB5-49A2-92E7-99EF20469F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38267324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Atropine Toxicity</a:t>
            </a:r>
          </a:p>
        </p:txBody>
      </p:sp>
      <p:sp>
        <p:nvSpPr>
          <p:cNvPr id="4" name="Content Placeholder 3"/>
          <p:cNvSpPr>
            <a:spLocks noGrp="1"/>
          </p:cNvSpPr>
          <p:nvPr>
            <p:ph sz="half" idx="2"/>
          </p:nvPr>
        </p:nvSpPr>
        <p:spPr>
          <a:xfrm>
            <a:off x="839788" y="1690688"/>
            <a:ext cx="2943542" cy="3684588"/>
          </a:xfrm>
        </p:spPr>
        <p:txBody>
          <a:bodyPr/>
          <a:lstStyle/>
          <a:p>
            <a:pPr marL="0" indent="0">
              <a:buNone/>
            </a:pPr>
            <a:r>
              <a:rPr lang="en-US" i="1" dirty="0"/>
              <a:t>“Red as a beet”</a:t>
            </a:r>
          </a:p>
          <a:p>
            <a:pPr marL="0" indent="0">
              <a:buNone/>
            </a:pPr>
            <a:r>
              <a:rPr lang="en-US" i="1" dirty="0"/>
              <a:t>“Dry as a bone”</a:t>
            </a:r>
          </a:p>
          <a:p>
            <a:pPr marL="0" indent="0">
              <a:buNone/>
            </a:pPr>
            <a:r>
              <a:rPr lang="en-US" i="1" dirty="0"/>
              <a:t>“Hot as a hare”</a:t>
            </a:r>
          </a:p>
          <a:p>
            <a:pPr marL="0" indent="0">
              <a:buNone/>
            </a:pPr>
            <a:r>
              <a:rPr lang="en-US" i="1" dirty="0"/>
              <a:t>“Blind as a bat”</a:t>
            </a:r>
          </a:p>
          <a:p>
            <a:pPr marL="0" indent="0">
              <a:buNone/>
            </a:pPr>
            <a:r>
              <a:rPr lang="en-US" i="1" dirty="0"/>
              <a:t>“Mad as a hatter”</a:t>
            </a:r>
          </a:p>
          <a:p>
            <a:pPr marL="0" indent="0">
              <a:buNone/>
            </a:pPr>
            <a:r>
              <a:rPr lang="en-US" i="1" dirty="0"/>
              <a:t>“Full as a flask”</a:t>
            </a:r>
          </a:p>
        </p:txBody>
      </p:sp>
      <p:sp>
        <p:nvSpPr>
          <p:cNvPr id="6" name="Content Placeholder 5"/>
          <p:cNvSpPr>
            <a:spLocks noGrp="1"/>
          </p:cNvSpPr>
          <p:nvPr>
            <p:ph sz="quarter" idx="4"/>
          </p:nvPr>
        </p:nvSpPr>
        <p:spPr>
          <a:xfrm>
            <a:off x="3863339" y="1690688"/>
            <a:ext cx="3829050" cy="3684588"/>
          </a:xfrm>
        </p:spPr>
        <p:txBody>
          <a:bodyPr/>
          <a:lstStyle/>
          <a:p>
            <a:pPr marL="0" indent="0">
              <a:buNone/>
            </a:pPr>
            <a:r>
              <a:rPr lang="en-US" dirty="0"/>
              <a:t>Flushed skin</a:t>
            </a:r>
          </a:p>
          <a:p>
            <a:pPr marL="0" indent="0">
              <a:buNone/>
            </a:pPr>
            <a:r>
              <a:rPr lang="en-US" dirty="0" err="1"/>
              <a:t>Anhidrosis</a:t>
            </a:r>
            <a:endParaRPr lang="en-US" dirty="0"/>
          </a:p>
          <a:p>
            <a:pPr marL="0" indent="0">
              <a:buNone/>
            </a:pPr>
            <a:r>
              <a:rPr lang="en-US" dirty="0"/>
              <a:t>Anhidrotic hyperthermia</a:t>
            </a:r>
          </a:p>
          <a:p>
            <a:pPr marL="0" indent="0">
              <a:buNone/>
            </a:pPr>
            <a:r>
              <a:rPr lang="en-US" dirty="0"/>
              <a:t>Nonreactive </a:t>
            </a:r>
            <a:r>
              <a:rPr lang="en-US" dirty="0" err="1"/>
              <a:t>mydriasis</a:t>
            </a:r>
            <a:endParaRPr lang="en-US" dirty="0"/>
          </a:p>
          <a:p>
            <a:pPr marL="0" indent="0">
              <a:buNone/>
            </a:pPr>
            <a:r>
              <a:rPr lang="en-US" dirty="0"/>
              <a:t>Delirium, hallucinations</a:t>
            </a:r>
          </a:p>
          <a:p>
            <a:pPr marL="0" indent="0">
              <a:buNone/>
            </a:pPr>
            <a:r>
              <a:rPr lang="en-US" dirty="0"/>
              <a:t>Acute urinary retention</a:t>
            </a:r>
          </a:p>
        </p:txBody>
      </p:sp>
      <p:pic>
        <p:nvPicPr>
          <p:cNvPr id="5" name="Picture 6" descr="MedGlobal Logo">
            <a:extLst>
              <a:ext uri="{FF2B5EF4-FFF2-40B4-BE49-F238E27FC236}">
                <a16:creationId xmlns:a16="http://schemas.microsoft.com/office/drawing/2014/main" id="{D8BA8C8C-881D-453B-ADD9-624F10E207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Qr code&#10;&#10;Description automatically generated">
            <a:extLst>
              <a:ext uri="{FF2B5EF4-FFF2-40B4-BE49-F238E27FC236}">
                <a16:creationId xmlns:a16="http://schemas.microsoft.com/office/drawing/2014/main" id="{74A1A51A-1151-4FD2-9373-E31E5B067B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3661358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documents.lucid.app/documents/ce156177-e275-4fd4-ba37-e2813add4928/pages/0_0?a=15016&amp;x=1681&amp;y=-13&amp;w=1738&amp;h=699&amp;store=1&amp;accept=image%2F*&amp;auth=LCA%204bb16b7a992cdb291435e0b1e8f2eb40cdd03508-ts%3D1648939488"/>
          <p:cNvPicPr>
            <a:picLocks noChangeAspect="1" noChangeArrowheads="1"/>
          </p:cNvPicPr>
          <p:nvPr/>
        </p:nvPicPr>
        <p:blipFill rotWithShape="1">
          <a:blip r:embed="rId3">
            <a:extLst>
              <a:ext uri="{28A0092B-C50C-407E-A947-70E740481C1C}">
                <a14:useLocalDpi xmlns:a14="http://schemas.microsoft.com/office/drawing/2010/main" val="0"/>
              </a:ext>
            </a:extLst>
          </a:blip>
          <a:srcRect l="4630" t="5221" r="4008" b="6018"/>
          <a:stretch/>
        </p:blipFill>
        <p:spPr bwMode="auto">
          <a:xfrm>
            <a:off x="310790" y="788670"/>
            <a:ext cx="11652610" cy="45491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MedGlobal Logo">
            <a:extLst>
              <a:ext uri="{FF2B5EF4-FFF2-40B4-BE49-F238E27FC236}">
                <a16:creationId xmlns:a16="http://schemas.microsoft.com/office/drawing/2014/main" id="{1BA9CE92-87A8-483F-B70A-C22A687A56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Qr code&#10;&#10;Description automatically generated">
            <a:extLst>
              <a:ext uri="{FF2B5EF4-FFF2-40B4-BE49-F238E27FC236}">
                <a16:creationId xmlns:a16="http://schemas.microsoft.com/office/drawing/2014/main" id="{A14FF677-5B9D-4F6B-B5A8-21682060B0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4760551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documents.lucid.app/documents/ce156177-e275-4fd4-ba37-e2813add4928/pages/0_0?a=15016&amp;x=3376&amp;y=-17&amp;w=1408&amp;h=783&amp;store=1&amp;accept=image%2F*&amp;auth=LCA%200378c13a9dcc7e3881f3307e2789bf68b30792c9-ts%3D1648939488"/>
          <p:cNvPicPr>
            <a:picLocks noChangeAspect="1" noChangeArrowheads="1"/>
          </p:cNvPicPr>
          <p:nvPr/>
        </p:nvPicPr>
        <p:blipFill rotWithShape="1">
          <a:blip r:embed="rId2">
            <a:extLst>
              <a:ext uri="{28A0092B-C50C-407E-A947-70E740481C1C}">
                <a14:useLocalDpi xmlns:a14="http://schemas.microsoft.com/office/drawing/2010/main" val="0"/>
              </a:ext>
            </a:extLst>
          </a:blip>
          <a:srcRect l="4618" t="6148" r="5221" b="6432"/>
          <a:stretch/>
        </p:blipFill>
        <p:spPr bwMode="auto">
          <a:xfrm>
            <a:off x="525780" y="628650"/>
            <a:ext cx="10264140" cy="5532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MedGlobal Logo">
            <a:extLst>
              <a:ext uri="{FF2B5EF4-FFF2-40B4-BE49-F238E27FC236}">
                <a16:creationId xmlns:a16="http://schemas.microsoft.com/office/drawing/2014/main" id="{CBB9005A-1EE5-4343-9723-AE854209A1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Qr code&#10;&#10;Description automatically generated">
            <a:extLst>
              <a:ext uri="{FF2B5EF4-FFF2-40B4-BE49-F238E27FC236}">
                <a16:creationId xmlns:a16="http://schemas.microsoft.com/office/drawing/2014/main" id="{DBA36FD6-D4DD-4884-8D25-042969BEAF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561566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8620" y="365125"/>
            <a:ext cx="10965180" cy="1325563"/>
          </a:xfrm>
        </p:spPr>
        <p:txBody>
          <a:bodyPr/>
          <a:lstStyle/>
          <a:p>
            <a:r>
              <a:rPr lang="en-US" b="1" dirty="0">
                <a:latin typeface="+mn-lt"/>
              </a:rPr>
              <a:t>Benzodiazepines</a:t>
            </a:r>
          </a:p>
        </p:txBody>
      </p:sp>
      <p:sp>
        <p:nvSpPr>
          <p:cNvPr id="8" name="Content Placeholder 7"/>
          <p:cNvSpPr>
            <a:spLocks noGrp="1"/>
          </p:cNvSpPr>
          <p:nvPr>
            <p:ph idx="1"/>
          </p:nvPr>
        </p:nvSpPr>
        <p:spPr>
          <a:xfrm>
            <a:off x="388620" y="1825625"/>
            <a:ext cx="10965180" cy="4351338"/>
          </a:xfrm>
        </p:spPr>
        <p:txBody>
          <a:bodyPr>
            <a:normAutofit/>
          </a:bodyPr>
          <a:lstStyle/>
          <a:p>
            <a:pPr marL="0" indent="0">
              <a:buNone/>
            </a:pPr>
            <a:r>
              <a:rPr lang="en-US" dirty="0"/>
              <a:t>Diazepam 10 mg IM Auto-Injector X 2-3 doses</a:t>
            </a:r>
          </a:p>
          <a:p>
            <a:pPr marL="0" indent="0">
              <a:buNone/>
            </a:pPr>
            <a:endParaRPr lang="en-US" dirty="0"/>
          </a:p>
          <a:p>
            <a:pPr marL="0" indent="0">
              <a:buNone/>
            </a:pPr>
            <a:r>
              <a:rPr lang="en-US" dirty="0"/>
              <a:t>Diazepam 0.3 mg/kg IV/IO, maximum 10 mg per dose</a:t>
            </a:r>
          </a:p>
          <a:p>
            <a:pPr lvl="1"/>
            <a:r>
              <a:rPr lang="en-US" dirty="0"/>
              <a:t>Diazepam has relatively poor and variable IM absorption</a:t>
            </a:r>
          </a:p>
          <a:p>
            <a:pPr marL="0" indent="0">
              <a:buNone/>
            </a:pPr>
            <a:endParaRPr lang="en-US" dirty="0"/>
          </a:p>
          <a:p>
            <a:pPr marL="0" indent="0">
              <a:buNone/>
            </a:pPr>
            <a:r>
              <a:rPr lang="en-US" dirty="0"/>
              <a:t>Midazolam: 0.2 mg/kg (maximum 10 mg) IM </a:t>
            </a:r>
          </a:p>
          <a:p>
            <a:pPr lvl="1"/>
            <a:r>
              <a:rPr lang="en-US" dirty="0"/>
              <a:t>Midazolam has relatively faster IM absorption than diazepam</a:t>
            </a:r>
          </a:p>
          <a:p>
            <a:pPr marL="0" indent="0">
              <a:buNone/>
            </a:pPr>
            <a:endParaRPr lang="en-US" dirty="0"/>
          </a:p>
          <a:p>
            <a:pPr marL="0" indent="0">
              <a:buNone/>
            </a:pPr>
            <a:r>
              <a:rPr lang="en-US" dirty="0"/>
              <a:t>Lorazepam: 0.1 mg/kg IV/IO/IM (maximum 4 mg) </a:t>
            </a:r>
          </a:p>
        </p:txBody>
      </p:sp>
      <p:sp>
        <p:nvSpPr>
          <p:cNvPr id="2" name="TextBox 1"/>
          <p:cNvSpPr txBox="1"/>
          <p:nvPr/>
        </p:nvSpPr>
        <p:spPr>
          <a:xfrm>
            <a:off x="8252460" y="479108"/>
            <a:ext cx="3402330" cy="1754326"/>
          </a:xfrm>
          <a:prstGeom prst="rect">
            <a:avLst/>
          </a:prstGeom>
          <a:noFill/>
          <a:ln w="38100">
            <a:solidFill>
              <a:schemeClr val="tx1"/>
            </a:solidFill>
          </a:ln>
        </p:spPr>
        <p:txBody>
          <a:bodyPr wrap="square" rtlCol="0">
            <a:spAutoFit/>
          </a:bodyPr>
          <a:lstStyle/>
          <a:p>
            <a:pPr algn="just"/>
            <a:r>
              <a:rPr lang="en-US" dirty="0"/>
              <a:t>If severe symptoms, including loss of consciousness or requiring up to 6mg Atropine, a benzodiazepine should also be administered due to significant risk of impending seizures.</a:t>
            </a:r>
          </a:p>
        </p:txBody>
      </p:sp>
      <p:pic>
        <p:nvPicPr>
          <p:cNvPr id="5" name="Picture 6" descr="MedGlobal Logo">
            <a:extLst>
              <a:ext uri="{FF2B5EF4-FFF2-40B4-BE49-F238E27FC236}">
                <a16:creationId xmlns:a16="http://schemas.microsoft.com/office/drawing/2014/main" id="{AD0691E3-FAFE-41B7-B176-0E2F9A6FF1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21ACF56F-7135-46CC-B756-4A2590EC21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508"/>
          <a:stretch/>
        </p:blipFill>
        <p:spPr>
          <a:xfrm>
            <a:off x="10391702" y="3240210"/>
            <a:ext cx="1318968" cy="1384357"/>
          </a:xfrm>
          <a:prstGeom prst="rect">
            <a:avLst/>
          </a:prstGeom>
        </p:spPr>
      </p:pic>
    </p:spTree>
    <p:extLst>
      <p:ext uri="{BB962C8B-B14F-4D97-AF65-F5344CB8AC3E}">
        <p14:creationId xmlns:p14="http://schemas.microsoft.com/office/powerpoint/2010/main" val="21648695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90" y="365125"/>
            <a:ext cx="10985310" cy="1325563"/>
          </a:xfrm>
        </p:spPr>
        <p:txBody>
          <a:bodyPr/>
          <a:lstStyle/>
          <a:p>
            <a:r>
              <a:rPr lang="en-US" b="1" dirty="0" err="1">
                <a:latin typeface="+mn-lt"/>
              </a:rPr>
              <a:t>Pyridostigmine</a:t>
            </a:r>
            <a:r>
              <a:rPr lang="en-US" b="1" dirty="0">
                <a:latin typeface="+mn-lt"/>
              </a:rPr>
              <a:t> (</a:t>
            </a:r>
            <a:r>
              <a:rPr lang="en-US" b="1" dirty="0" err="1">
                <a:latin typeface="+mn-lt"/>
              </a:rPr>
              <a:t>Mestinon</a:t>
            </a:r>
            <a:r>
              <a:rPr lang="en-US" b="1" dirty="0">
                <a:latin typeface="+mn-lt"/>
              </a:rPr>
              <a:t>®)</a:t>
            </a:r>
          </a:p>
        </p:txBody>
      </p:sp>
      <p:sp>
        <p:nvSpPr>
          <p:cNvPr id="7" name="Content Placeholder 6"/>
          <p:cNvSpPr>
            <a:spLocks noGrp="1"/>
          </p:cNvSpPr>
          <p:nvPr>
            <p:ph idx="1"/>
          </p:nvPr>
        </p:nvSpPr>
        <p:spPr>
          <a:xfrm>
            <a:off x="368489" y="1825625"/>
            <a:ext cx="11823511" cy="4351338"/>
          </a:xfrm>
        </p:spPr>
        <p:txBody>
          <a:bodyPr/>
          <a:lstStyle/>
          <a:p>
            <a:pPr marL="0" indent="0">
              <a:buNone/>
            </a:pPr>
            <a:r>
              <a:rPr lang="en-US" dirty="0"/>
              <a:t>Acetylcholinesterase Inhibitor used in many neurologic conditions</a:t>
            </a:r>
          </a:p>
          <a:p>
            <a:pPr marL="0" indent="0">
              <a:buNone/>
            </a:pPr>
            <a:endParaRPr lang="en-US" dirty="0"/>
          </a:p>
          <a:p>
            <a:pPr marL="0" indent="0">
              <a:buNone/>
            </a:pPr>
            <a:r>
              <a:rPr lang="en-US" dirty="0"/>
              <a:t>Pre-treatment medication that reduces mortality against </a:t>
            </a:r>
            <a:r>
              <a:rPr lang="en-US" dirty="0" err="1"/>
              <a:t>soman</a:t>
            </a:r>
            <a:r>
              <a:rPr lang="en-US" dirty="0"/>
              <a:t> exposure.</a:t>
            </a:r>
          </a:p>
          <a:p>
            <a:r>
              <a:rPr lang="en-US" dirty="0"/>
              <a:t>Competitively occupies Ach-receptor, thus preventing </a:t>
            </a:r>
            <a:r>
              <a:rPr lang="en-US" dirty="0" err="1"/>
              <a:t>soman</a:t>
            </a:r>
            <a:r>
              <a:rPr lang="en-US" dirty="0"/>
              <a:t> binding</a:t>
            </a:r>
          </a:p>
          <a:p>
            <a:r>
              <a:rPr lang="en-US" dirty="0"/>
              <a:t>Saves ~30% of Ach-receptors from </a:t>
            </a:r>
            <a:r>
              <a:rPr lang="en-US" dirty="0" err="1"/>
              <a:t>soman</a:t>
            </a:r>
            <a:r>
              <a:rPr lang="en-US" dirty="0"/>
              <a:t> </a:t>
            </a:r>
            <a:r>
              <a:rPr lang="en-US" dirty="0">
                <a:sym typeface="Wingdings" panose="05000000000000000000" pitchFamily="2" charset="2"/>
              </a:rPr>
              <a:t> </a:t>
            </a:r>
            <a:r>
              <a:rPr lang="en-US" dirty="0"/>
              <a:t>enough to survive </a:t>
            </a:r>
            <a:r>
              <a:rPr lang="en-US" dirty="0" err="1"/>
              <a:t>soman</a:t>
            </a:r>
            <a:r>
              <a:rPr lang="en-US" dirty="0"/>
              <a:t> attack</a:t>
            </a:r>
          </a:p>
          <a:p>
            <a:r>
              <a:rPr lang="en-US" dirty="0"/>
              <a:t>Does not have mortality benefit as a pre-treatment for sarin or VX.</a:t>
            </a:r>
          </a:p>
          <a:p>
            <a:endParaRPr lang="en-US" dirty="0"/>
          </a:p>
          <a:p>
            <a:r>
              <a:rPr lang="en-US" dirty="0"/>
              <a:t>Not an Antidote: No effect as a post-exposure treatment for any agents.</a:t>
            </a:r>
          </a:p>
          <a:p>
            <a:endParaRPr lang="en-US" dirty="0"/>
          </a:p>
        </p:txBody>
      </p:sp>
      <p:pic>
        <p:nvPicPr>
          <p:cNvPr id="4" name="Picture 6" descr="MedGlobal Logo">
            <a:extLst>
              <a:ext uri="{FF2B5EF4-FFF2-40B4-BE49-F238E27FC236}">
                <a16:creationId xmlns:a16="http://schemas.microsoft.com/office/drawing/2014/main" id="{1DA227B2-7671-46CC-A75E-0A81D00645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10;&#10;Description automatically generated">
            <a:extLst>
              <a:ext uri="{FF2B5EF4-FFF2-40B4-BE49-F238E27FC236}">
                <a16:creationId xmlns:a16="http://schemas.microsoft.com/office/drawing/2014/main" id="{39DC2DBE-7CF7-446B-966B-9B14BCBB95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915793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45" y="365125"/>
            <a:ext cx="11077755" cy="1325563"/>
          </a:xfrm>
        </p:spPr>
        <p:txBody>
          <a:bodyPr/>
          <a:lstStyle/>
          <a:p>
            <a:r>
              <a:rPr lang="en-US" b="1" dirty="0">
                <a:latin typeface="+mn-lt"/>
              </a:rPr>
              <a:t>Illustrative Case- Syrian Experience</a:t>
            </a:r>
          </a:p>
        </p:txBody>
      </p:sp>
      <p:sp>
        <p:nvSpPr>
          <p:cNvPr id="3" name="Content Placeholder 2"/>
          <p:cNvSpPr>
            <a:spLocks noGrp="1"/>
          </p:cNvSpPr>
          <p:nvPr>
            <p:ph idx="1"/>
          </p:nvPr>
        </p:nvSpPr>
        <p:spPr>
          <a:xfrm>
            <a:off x="276045" y="1825625"/>
            <a:ext cx="11602529" cy="4351338"/>
          </a:xfrm>
        </p:spPr>
        <p:txBody>
          <a:bodyPr/>
          <a:lstStyle/>
          <a:p>
            <a:pPr marL="0" indent="0" algn="just">
              <a:buNone/>
            </a:pPr>
            <a:r>
              <a:rPr lang="en-US" dirty="0"/>
              <a:t>“Dr. Abdel Rahman, from East </a:t>
            </a:r>
            <a:r>
              <a:rPr lang="en-US" dirty="0" err="1"/>
              <a:t>Ghouta</a:t>
            </a:r>
            <a:r>
              <a:rPr lang="en-US" dirty="0"/>
              <a:t>, treated scores of patients, protecting himself only with a simple face mask.  He then developed blurry vision, tightness in his chest, and a severe headache.  His eyes began tearing and his breathing became heavier.  When he told his colleagues he was unable to continue working and that he needed help, they injected him with atropine and rushed to intubate him.  He did not make it, joining the long list of Syrian doctors and nurses who have died or been killed on duty.”</a:t>
            </a:r>
          </a:p>
          <a:p>
            <a:pPr marL="0" indent="0">
              <a:buNone/>
            </a:pPr>
            <a:r>
              <a:rPr lang="en-US" dirty="0"/>
              <a:t>							-Dr. MZ </a:t>
            </a:r>
            <a:r>
              <a:rPr lang="en-US" dirty="0" err="1"/>
              <a:t>Sahloul</a:t>
            </a:r>
            <a:r>
              <a:rPr lang="en-US" dirty="0"/>
              <a:t>, 2016</a:t>
            </a:r>
          </a:p>
        </p:txBody>
      </p:sp>
      <p:pic>
        <p:nvPicPr>
          <p:cNvPr id="4" name="Picture 6" descr="MedGlobal Logo">
            <a:extLst>
              <a:ext uri="{FF2B5EF4-FFF2-40B4-BE49-F238E27FC236}">
                <a16:creationId xmlns:a16="http://schemas.microsoft.com/office/drawing/2014/main" id="{DC1114C6-DB91-454C-9A25-A512E0D9CE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568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90" y="365125"/>
            <a:ext cx="10985310" cy="1325563"/>
          </a:xfrm>
        </p:spPr>
        <p:txBody>
          <a:bodyPr/>
          <a:lstStyle/>
          <a:p>
            <a:r>
              <a:rPr lang="en-US" b="1" dirty="0" err="1">
                <a:latin typeface="+mn-lt"/>
              </a:rPr>
              <a:t>Pyridostigmine</a:t>
            </a:r>
            <a:r>
              <a:rPr lang="en-US" b="1" dirty="0">
                <a:latin typeface="+mn-lt"/>
              </a:rPr>
              <a:t> (</a:t>
            </a:r>
            <a:r>
              <a:rPr lang="en-US" b="1" dirty="0" err="1">
                <a:latin typeface="+mn-lt"/>
              </a:rPr>
              <a:t>Mestinon</a:t>
            </a:r>
            <a:r>
              <a:rPr lang="en-US" b="1" dirty="0">
                <a:latin typeface="+mn-lt"/>
              </a:rPr>
              <a:t>®)</a:t>
            </a:r>
          </a:p>
        </p:txBody>
      </p:sp>
      <p:sp>
        <p:nvSpPr>
          <p:cNvPr id="7" name="Content Placeholder 6"/>
          <p:cNvSpPr>
            <a:spLocks noGrp="1"/>
          </p:cNvSpPr>
          <p:nvPr>
            <p:ph idx="1"/>
          </p:nvPr>
        </p:nvSpPr>
        <p:spPr>
          <a:xfrm>
            <a:off x="368489" y="1825625"/>
            <a:ext cx="11823511" cy="4351338"/>
          </a:xfrm>
        </p:spPr>
        <p:txBody>
          <a:bodyPr>
            <a:normAutofit fontScale="92500" lnSpcReduction="10000"/>
          </a:bodyPr>
          <a:lstStyle/>
          <a:p>
            <a:pPr marL="0" indent="0">
              <a:buNone/>
            </a:pPr>
            <a:r>
              <a:rPr lang="en-US" dirty="0" err="1"/>
              <a:t>Pyridostigmine</a:t>
            </a:r>
            <a:r>
              <a:rPr lang="en-US" dirty="0"/>
              <a:t> 30mg tablet every 8 hours </a:t>
            </a:r>
          </a:p>
          <a:p>
            <a:pPr lvl="1"/>
            <a:r>
              <a:rPr lang="en-US" dirty="0"/>
              <a:t>While at risk for </a:t>
            </a:r>
            <a:r>
              <a:rPr lang="en-US" dirty="0" err="1"/>
              <a:t>soman</a:t>
            </a:r>
            <a:r>
              <a:rPr lang="en-US" dirty="0"/>
              <a:t> exposure</a:t>
            </a:r>
          </a:p>
          <a:p>
            <a:pPr lvl="1"/>
            <a:r>
              <a:rPr lang="en-US" dirty="0"/>
              <a:t>Short duration: up to a few weeks at a time; not designed for long term use</a:t>
            </a:r>
          </a:p>
          <a:p>
            <a:pPr lvl="1"/>
            <a:r>
              <a:rPr lang="en-US" dirty="0"/>
              <a:t>No dose reduction for renal impairment</a:t>
            </a:r>
          </a:p>
          <a:p>
            <a:pPr marL="0" indent="0">
              <a:buNone/>
            </a:pPr>
            <a:endParaRPr lang="en-US" dirty="0"/>
          </a:p>
          <a:p>
            <a:pPr marL="0" indent="0">
              <a:buNone/>
            </a:pPr>
            <a:r>
              <a:rPr lang="en-US" dirty="0"/>
              <a:t>Side Effects (expected cholinergic effects; all mild and temporary)</a:t>
            </a:r>
          </a:p>
          <a:p>
            <a:pPr lvl="1"/>
            <a:r>
              <a:rPr lang="en-US" dirty="0"/>
              <a:t>Salivation, sweating, urinary incontinence</a:t>
            </a:r>
          </a:p>
          <a:p>
            <a:pPr lvl="1"/>
            <a:r>
              <a:rPr lang="en-US" dirty="0"/>
              <a:t>Abdominal discomfort (7%)</a:t>
            </a:r>
          </a:p>
          <a:p>
            <a:pPr lvl="1"/>
            <a:r>
              <a:rPr lang="en-US" dirty="0"/>
              <a:t>Loose stools (7%)</a:t>
            </a:r>
          </a:p>
          <a:p>
            <a:pPr lvl="1"/>
            <a:r>
              <a:rPr lang="en-US" dirty="0"/>
              <a:t>Muscle twitches (3%)</a:t>
            </a:r>
          </a:p>
          <a:p>
            <a:pPr lvl="1"/>
            <a:r>
              <a:rPr lang="en-US" dirty="0"/>
              <a:t>Muscle pains/Neck pain (2%)</a:t>
            </a:r>
          </a:p>
          <a:p>
            <a:pPr lvl="1"/>
            <a:r>
              <a:rPr lang="en-US" dirty="0"/>
              <a:t>Amblyopia (2%)</a:t>
            </a:r>
          </a:p>
          <a:p>
            <a:pPr marL="0" indent="0">
              <a:buNone/>
            </a:pPr>
            <a:endParaRPr lang="en-US" dirty="0"/>
          </a:p>
          <a:p>
            <a:endParaRPr lang="en-US" dirty="0"/>
          </a:p>
        </p:txBody>
      </p:sp>
      <p:pic>
        <p:nvPicPr>
          <p:cNvPr id="4" name="Picture 6" descr="MedGlobal Logo">
            <a:extLst>
              <a:ext uri="{FF2B5EF4-FFF2-40B4-BE49-F238E27FC236}">
                <a16:creationId xmlns:a16="http://schemas.microsoft.com/office/drawing/2014/main" id="{2532BD73-A360-4236-8B31-1A4E87A41D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10;&#10;Description automatically generated">
            <a:extLst>
              <a:ext uri="{FF2B5EF4-FFF2-40B4-BE49-F238E27FC236}">
                <a16:creationId xmlns:a16="http://schemas.microsoft.com/office/drawing/2014/main" id="{8420D556-6953-4EDD-8069-CE6A183922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2041205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Illustrative Case- Dosing</a:t>
            </a:r>
          </a:p>
        </p:txBody>
      </p:sp>
      <p:pic>
        <p:nvPicPr>
          <p:cNvPr id="10242" name="Picture 2" descr="https://documents.lucid.app/documents/9a6b2a66-2ecc-4059-bd93-d80277b7ee00/pages/0_0?a=190&amp;x=-2457&amp;y=-159&amp;w=5236&amp;h=737&amp;store=1&amp;accept=image%2F*&amp;auth=LCA%20be662039287a9b696252580fe62d81c296ebfb45-ts%3D1648961638"/>
          <p:cNvPicPr>
            <a:picLocks noChangeAspect="1" noChangeArrowheads="1"/>
          </p:cNvPicPr>
          <p:nvPr/>
        </p:nvPicPr>
        <p:blipFill rotWithShape="1">
          <a:blip r:embed="rId2">
            <a:extLst>
              <a:ext uri="{28A0092B-C50C-407E-A947-70E740481C1C}">
                <a14:useLocalDpi xmlns:a14="http://schemas.microsoft.com/office/drawing/2010/main" val="0"/>
              </a:ext>
            </a:extLst>
          </a:blip>
          <a:srcRect l="3962" r="64679" b="-201"/>
          <a:stretch/>
        </p:blipFill>
        <p:spPr bwMode="auto">
          <a:xfrm>
            <a:off x="388620" y="1690688"/>
            <a:ext cx="10151043" cy="4567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edGlobal Logo">
            <a:extLst>
              <a:ext uri="{FF2B5EF4-FFF2-40B4-BE49-F238E27FC236}">
                <a16:creationId xmlns:a16="http://schemas.microsoft.com/office/drawing/2014/main" id="{801747A3-7457-4C32-8281-0E677D4AEF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10;&#10;Description automatically generated">
            <a:extLst>
              <a:ext uri="{FF2B5EF4-FFF2-40B4-BE49-F238E27FC236}">
                <a16:creationId xmlns:a16="http://schemas.microsoft.com/office/drawing/2014/main" id="{7E0413BE-CFBF-4BDC-9E56-C0F14FE89C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6289189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Illustrative Case- Dosing</a:t>
            </a:r>
          </a:p>
        </p:txBody>
      </p:sp>
      <p:pic>
        <p:nvPicPr>
          <p:cNvPr id="4" name="Picture 2" descr="https://documents.lucid.app/documents/9a6b2a66-2ecc-4059-bd93-d80277b7ee00/pages/0_0?a=190&amp;x=-2457&amp;y=-159&amp;w=5236&amp;h=737&amp;store=1&amp;accept=image%2F*&amp;auth=LCA%20be662039287a9b696252580fe62d81c296ebfb45-ts%3D1648961638"/>
          <p:cNvPicPr>
            <a:picLocks noChangeAspect="1" noChangeArrowheads="1"/>
          </p:cNvPicPr>
          <p:nvPr/>
        </p:nvPicPr>
        <p:blipFill rotWithShape="1">
          <a:blip r:embed="rId2">
            <a:extLst>
              <a:ext uri="{28A0092B-C50C-407E-A947-70E740481C1C}">
                <a14:useLocalDpi xmlns:a14="http://schemas.microsoft.com/office/drawing/2010/main" val="0"/>
              </a:ext>
            </a:extLst>
          </a:blip>
          <a:srcRect l="29066" r="35264" b="-201"/>
          <a:stretch/>
        </p:blipFill>
        <p:spPr bwMode="auto">
          <a:xfrm>
            <a:off x="388620" y="1690688"/>
            <a:ext cx="11546706" cy="45676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edGlobal Logo">
            <a:extLst>
              <a:ext uri="{FF2B5EF4-FFF2-40B4-BE49-F238E27FC236}">
                <a16:creationId xmlns:a16="http://schemas.microsoft.com/office/drawing/2014/main" id="{4F8D85FB-9386-4E30-A916-AC80C64FFB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8739705F-FCA2-4196-8377-D704EF8661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14689084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Illustrative Case- Dosing</a:t>
            </a:r>
          </a:p>
        </p:txBody>
      </p:sp>
      <p:pic>
        <p:nvPicPr>
          <p:cNvPr id="5" name="Picture 2" descr="https://documents.lucid.app/documents/9a6b2a66-2ecc-4059-bd93-d80277b7ee00/pages/0_0?a=190&amp;x=-2457&amp;y=-159&amp;w=5236&amp;h=737&amp;store=1&amp;accept=image%2F*&amp;auth=LCA%20be662039287a9b696252580fe62d81c296ebfb45-ts%3D1648961638"/>
          <p:cNvPicPr>
            <a:picLocks noChangeAspect="1" noChangeArrowheads="1"/>
          </p:cNvPicPr>
          <p:nvPr/>
        </p:nvPicPr>
        <p:blipFill rotWithShape="1">
          <a:blip r:embed="rId3">
            <a:extLst>
              <a:ext uri="{28A0092B-C50C-407E-A947-70E740481C1C}">
                <a14:useLocalDpi xmlns:a14="http://schemas.microsoft.com/office/drawing/2010/main" val="0"/>
              </a:ext>
            </a:extLst>
          </a:blip>
          <a:srcRect l="58663" r="4719" b="-201"/>
          <a:stretch/>
        </p:blipFill>
        <p:spPr bwMode="auto">
          <a:xfrm>
            <a:off x="176909" y="1690688"/>
            <a:ext cx="11853422" cy="4567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edGlobal Logo">
            <a:extLst>
              <a:ext uri="{FF2B5EF4-FFF2-40B4-BE49-F238E27FC236}">
                <a16:creationId xmlns:a16="http://schemas.microsoft.com/office/drawing/2014/main" id="{0433F760-6E1C-4B08-A81C-99B498571C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Qr code&#10;&#10;Description automatically generated">
            <a:extLst>
              <a:ext uri="{FF2B5EF4-FFF2-40B4-BE49-F238E27FC236}">
                <a16:creationId xmlns:a16="http://schemas.microsoft.com/office/drawing/2014/main" id="{914A72BE-5005-4DB8-AA15-858B625785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14298961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8620" y="365125"/>
            <a:ext cx="10965180" cy="1325563"/>
          </a:xfrm>
        </p:spPr>
        <p:txBody>
          <a:bodyPr/>
          <a:lstStyle/>
          <a:p>
            <a:r>
              <a:rPr lang="en-US" b="1" dirty="0">
                <a:latin typeface="+mn-lt"/>
              </a:rPr>
              <a:t>Scopolamine</a:t>
            </a:r>
            <a:r>
              <a:rPr lang="en-US" dirty="0">
                <a:latin typeface="+mn-lt"/>
              </a:rPr>
              <a:t> (Off-Label Use)</a:t>
            </a:r>
          </a:p>
        </p:txBody>
      </p:sp>
      <p:sp>
        <p:nvSpPr>
          <p:cNvPr id="8" name="Content Placeholder 7"/>
          <p:cNvSpPr>
            <a:spLocks noGrp="1"/>
          </p:cNvSpPr>
          <p:nvPr>
            <p:ph idx="1"/>
          </p:nvPr>
        </p:nvSpPr>
        <p:spPr>
          <a:xfrm>
            <a:off x="388618" y="1825625"/>
            <a:ext cx="11803381" cy="4351338"/>
          </a:xfrm>
        </p:spPr>
        <p:txBody>
          <a:bodyPr>
            <a:normAutofit/>
          </a:bodyPr>
          <a:lstStyle/>
          <a:p>
            <a:pPr marL="0" indent="0">
              <a:buNone/>
            </a:pPr>
            <a:r>
              <a:rPr lang="en-US" dirty="0"/>
              <a:t>In animal models of nerve agent exposures, scopolamine has shown a synergistic effect with atropine.</a:t>
            </a:r>
          </a:p>
          <a:p>
            <a:pPr marL="0" indent="0">
              <a:buNone/>
            </a:pPr>
            <a:endParaRPr lang="en-US" dirty="0"/>
          </a:p>
          <a:p>
            <a:pPr marL="0" indent="0">
              <a:buNone/>
            </a:pPr>
            <a:r>
              <a:rPr lang="en-US" dirty="0"/>
              <a:t>When given early enough, it has been able to prevent seizures and improve mortality.</a:t>
            </a:r>
          </a:p>
          <a:p>
            <a:pPr marL="0" indent="0">
              <a:buNone/>
            </a:pPr>
            <a:endParaRPr lang="en-US" dirty="0"/>
          </a:p>
          <a:p>
            <a:pPr marL="0" indent="0">
              <a:buNone/>
            </a:pPr>
            <a:r>
              <a:rPr lang="en-US" dirty="0"/>
              <a:t>May reduce the overall amount of atropine required per patient:</a:t>
            </a:r>
          </a:p>
          <a:p>
            <a:pPr marL="0" indent="0">
              <a:buNone/>
            </a:pPr>
            <a:r>
              <a:rPr lang="en-US" dirty="0"/>
              <a:t>Thus it may have a role in conserving atropine during acute hospital shortages</a:t>
            </a:r>
          </a:p>
          <a:p>
            <a:pPr marL="0" indent="0">
              <a:buNone/>
            </a:pPr>
            <a:r>
              <a:rPr lang="en-US" dirty="0"/>
              <a:t>	</a:t>
            </a:r>
          </a:p>
          <a:p>
            <a:pPr marL="0" indent="0">
              <a:buNone/>
            </a:pPr>
            <a:endParaRPr lang="en-US" dirty="0"/>
          </a:p>
        </p:txBody>
      </p:sp>
      <p:sp>
        <p:nvSpPr>
          <p:cNvPr id="2" name="TextBox 1"/>
          <p:cNvSpPr txBox="1"/>
          <p:nvPr/>
        </p:nvSpPr>
        <p:spPr>
          <a:xfrm>
            <a:off x="10050977" y="365125"/>
            <a:ext cx="1752403" cy="369332"/>
          </a:xfrm>
          <a:prstGeom prst="rect">
            <a:avLst/>
          </a:prstGeom>
          <a:noFill/>
          <a:ln w="38100">
            <a:solidFill>
              <a:schemeClr val="tx1"/>
            </a:solidFill>
          </a:ln>
        </p:spPr>
        <p:txBody>
          <a:bodyPr wrap="none" rtlCol="0">
            <a:spAutoFit/>
          </a:bodyPr>
          <a:lstStyle/>
          <a:p>
            <a:r>
              <a:rPr lang="en-US" dirty="0"/>
              <a:t>PMID: 21121499</a:t>
            </a:r>
          </a:p>
        </p:txBody>
      </p:sp>
      <p:pic>
        <p:nvPicPr>
          <p:cNvPr id="6" name="Picture 6" descr="MedGlobal Logo">
            <a:extLst>
              <a:ext uri="{FF2B5EF4-FFF2-40B4-BE49-F238E27FC236}">
                <a16:creationId xmlns:a16="http://schemas.microsoft.com/office/drawing/2014/main" id="{A0FB5503-E7C9-4D2D-88BD-C4BA89CB16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Qr code&#10;&#10;Description automatically generated">
            <a:extLst>
              <a:ext uri="{FF2B5EF4-FFF2-40B4-BE49-F238E27FC236}">
                <a16:creationId xmlns:a16="http://schemas.microsoft.com/office/drawing/2014/main" id="{101E82DD-8D50-4247-84EA-1579824994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508"/>
          <a:stretch/>
        </p:blipFill>
        <p:spPr>
          <a:xfrm>
            <a:off x="10581352" y="3770649"/>
            <a:ext cx="1318968" cy="1384357"/>
          </a:xfrm>
          <a:prstGeom prst="rect">
            <a:avLst/>
          </a:prstGeom>
        </p:spPr>
      </p:pic>
    </p:spTree>
    <p:extLst>
      <p:ext uri="{BB962C8B-B14F-4D97-AF65-F5344CB8AC3E}">
        <p14:creationId xmlns:p14="http://schemas.microsoft.com/office/powerpoint/2010/main" val="1105435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8620" y="365125"/>
            <a:ext cx="10965180" cy="1325563"/>
          </a:xfrm>
        </p:spPr>
        <p:txBody>
          <a:bodyPr/>
          <a:lstStyle/>
          <a:p>
            <a:r>
              <a:rPr lang="en-US" b="1" dirty="0">
                <a:latin typeface="+mn-lt"/>
              </a:rPr>
              <a:t>Scopolamine </a:t>
            </a:r>
            <a:r>
              <a:rPr lang="en-US" dirty="0">
                <a:latin typeface="+mn-lt"/>
              </a:rPr>
              <a:t>(Off-Label Use)</a:t>
            </a:r>
          </a:p>
        </p:txBody>
      </p:sp>
      <p:sp>
        <p:nvSpPr>
          <p:cNvPr id="8" name="Content Placeholder 7"/>
          <p:cNvSpPr>
            <a:spLocks noGrp="1"/>
          </p:cNvSpPr>
          <p:nvPr>
            <p:ph idx="1"/>
          </p:nvPr>
        </p:nvSpPr>
        <p:spPr>
          <a:xfrm>
            <a:off x="388619" y="1825625"/>
            <a:ext cx="11443989" cy="4351338"/>
          </a:xfrm>
        </p:spPr>
        <p:txBody>
          <a:bodyPr/>
          <a:lstStyle/>
          <a:p>
            <a:pPr marL="0" indent="0">
              <a:buNone/>
            </a:pPr>
            <a:r>
              <a:rPr lang="en-US" dirty="0"/>
              <a:t>It is not FDA-approved for treatment of organophosphates, and no human clinical trials exist, and optimal dosing is unknown.</a:t>
            </a:r>
          </a:p>
          <a:p>
            <a:pPr marL="0" indent="0">
              <a:buNone/>
            </a:pPr>
            <a:endParaRPr lang="en-US" dirty="0"/>
          </a:p>
          <a:p>
            <a:pPr marL="0" indent="0">
              <a:buNone/>
            </a:pPr>
            <a:r>
              <a:rPr lang="en-US" u="sng" dirty="0"/>
              <a:t>Adult dosing</a:t>
            </a:r>
            <a:r>
              <a:rPr lang="en-US" dirty="0"/>
              <a:t>:  Scopolamine 1 mg IM/IV </a:t>
            </a:r>
          </a:p>
          <a:p>
            <a:pPr marL="0" indent="0">
              <a:buNone/>
            </a:pPr>
            <a:r>
              <a:rPr lang="en-US" dirty="0"/>
              <a:t>	Given as a single dose with initial dose of atropine</a:t>
            </a:r>
          </a:p>
          <a:p>
            <a:pPr marL="0" indent="0">
              <a:buNone/>
            </a:pPr>
            <a:r>
              <a:rPr lang="en-US" dirty="0"/>
              <a:t>	May also be given as an inhalation</a:t>
            </a:r>
          </a:p>
          <a:p>
            <a:pPr marL="0" indent="0">
              <a:buNone/>
            </a:pPr>
            <a:r>
              <a:rPr lang="en-US" dirty="0"/>
              <a:t>	Delirium possible with doses of 1.5mg or higher</a:t>
            </a:r>
          </a:p>
        </p:txBody>
      </p:sp>
      <p:pic>
        <p:nvPicPr>
          <p:cNvPr id="4" name="Picture 6" descr="MedGlobal Logo">
            <a:extLst>
              <a:ext uri="{FF2B5EF4-FFF2-40B4-BE49-F238E27FC236}">
                <a16:creationId xmlns:a16="http://schemas.microsoft.com/office/drawing/2014/main" id="{06C9372B-BD63-47BF-B5B2-D5CE75AEA1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10;&#10;Description automatically generated">
            <a:extLst>
              <a:ext uri="{FF2B5EF4-FFF2-40B4-BE49-F238E27FC236}">
                <a16:creationId xmlns:a16="http://schemas.microsoft.com/office/drawing/2014/main" id="{2F560C50-2E0E-428B-8938-4DCF2588D6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2954543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8620" y="365125"/>
            <a:ext cx="10965180" cy="1325563"/>
          </a:xfrm>
        </p:spPr>
        <p:txBody>
          <a:bodyPr/>
          <a:lstStyle/>
          <a:p>
            <a:r>
              <a:rPr lang="en-US" b="1" dirty="0">
                <a:latin typeface="+mn-lt"/>
              </a:rPr>
              <a:t>Scopolamine </a:t>
            </a:r>
            <a:r>
              <a:rPr lang="en-US" dirty="0">
                <a:latin typeface="+mn-lt"/>
              </a:rPr>
              <a:t>(Off-Label Use)</a:t>
            </a:r>
          </a:p>
        </p:txBody>
      </p:sp>
      <p:sp>
        <p:nvSpPr>
          <p:cNvPr id="8" name="Content Placeholder 7"/>
          <p:cNvSpPr>
            <a:spLocks noGrp="1"/>
          </p:cNvSpPr>
          <p:nvPr>
            <p:ph idx="1"/>
          </p:nvPr>
        </p:nvSpPr>
        <p:spPr>
          <a:xfrm>
            <a:off x="388619" y="1825625"/>
            <a:ext cx="11443989" cy="4351338"/>
          </a:xfrm>
        </p:spPr>
        <p:txBody>
          <a:bodyPr>
            <a:normAutofit lnSpcReduction="10000"/>
          </a:bodyPr>
          <a:lstStyle/>
          <a:p>
            <a:pPr marL="0" indent="0">
              <a:buNone/>
            </a:pPr>
            <a:r>
              <a:rPr lang="en-US" dirty="0"/>
              <a:t>It is not FDA-approved for treatment of organophosphates, and no human clinical trials exist, and optimal dosing is unknown.</a:t>
            </a:r>
          </a:p>
          <a:p>
            <a:pPr marL="0" indent="0">
              <a:buNone/>
            </a:pPr>
            <a:endParaRPr lang="en-US" dirty="0"/>
          </a:p>
          <a:p>
            <a:pPr marL="0" indent="0">
              <a:buNone/>
            </a:pPr>
            <a:r>
              <a:rPr lang="en-US" u="sng" dirty="0"/>
              <a:t>Pediatric dosing:</a:t>
            </a:r>
          </a:p>
          <a:p>
            <a:pPr marL="0" indent="0">
              <a:buNone/>
            </a:pPr>
            <a:r>
              <a:rPr lang="en-US" dirty="0"/>
              <a:t>6 months- 3 </a:t>
            </a:r>
            <a:r>
              <a:rPr lang="en-US" dirty="0" err="1"/>
              <a:t>yr</a:t>
            </a:r>
            <a:r>
              <a:rPr lang="en-US" dirty="0"/>
              <a:t>: Scopolamine 0.15 mg IM/IV</a:t>
            </a:r>
          </a:p>
          <a:p>
            <a:pPr marL="0" indent="0">
              <a:buNone/>
            </a:pPr>
            <a:r>
              <a:rPr lang="en-US" dirty="0"/>
              <a:t>3years- 6 </a:t>
            </a:r>
            <a:r>
              <a:rPr lang="en-US" dirty="0" err="1"/>
              <a:t>yr</a:t>
            </a:r>
            <a:r>
              <a:rPr lang="en-US" dirty="0"/>
              <a:t>: Scopolamine 0.3 mg IM/IV</a:t>
            </a:r>
          </a:p>
          <a:p>
            <a:pPr marL="0" indent="0">
              <a:buNone/>
            </a:pPr>
            <a:r>
              <a:rPr lang="en-US" dirty="0"/>
              <a:t>&gt;6 years- puberty: Scopolamine 0.6 mg IM/IV</a:t>
            </a:r>
          </a:p>
          <a:p>
            <a:pPr marL="0" indent="0">
              <a:buNone/>
            </a:pPr>
            <a:r>
              <a:rPr lang="en-US" dirty="0"/>
              <a:t>	Given as a single dose with initial dose of atropine</a:t>
            </a:r>
          </a:p>
          <a:p>
            <a:pPr marL="0" indent="0">
              <a:buNone/>
            </a:pPr>
            <a:r>
              <a:rPr lang="en-US" dirty="0"/>
              <a:t>	May also be given as an inhalation</a:t>
            </a:r>
          </a:p>
          <a:p>
            <a:pPr marL="0" indent="0">
              <a:buNone/>
            </a:pPr>
            <a:endParaRPr lang="en-US" dirty="0"/>
          </a:p>
        </p:txBody>
      </p:sp>
      <p:pic>
        <p:nvPicPr>
          <p:cNvPr id="4" name="Picture 6" descr="MedGlobal Logo">
            <a:extLst>
              <a:ext uri="{FF2B5EF4-FFF2-40B4-BE49-F238E27FC236}">
                <a16:creationId xmlns:a16="http://schemas.microsoft.com/office/drawing/2014/main" id="{11175165-0236-4306-A21C-9F4DD87BC0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10;&#10;Description automatically generated">
            <a:extLst>
              <a:ext uri="{FF2B5EF4-FFF2-40B4-BE49-F238E27FC236}">
                <a16:creationId xmlns:a16="http://schemas.microsoft.com/office/drawing/2014/main" id="{8EC2EE56-55E8-45BB-B580-39CF4E80E5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38871287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Scopolamine</a:t>
            </a:r>
            <a:r>
              <a:rPr lang="en-US" dirty="0">
                <a:latin typeface="+mn-lt"/>
              </a:rPr>
              <a:t> (Off-Label Use)</a:t>
            </a:r>
          </a:p>
        </p:txBody>
      </p:sp>
      <p:pic>
        <p:nvPicPr>
          <p:cNvPr id="11266" name="Picture 2" descr="https://documents.lucid.app/documents/9a6b2a66-2ecc-4059-bd93-d80277b7ee00/pages/0_0?a=225&amp;x=-2457&amp;y=-159&amp;w=5236&amp;h=737&amp;store=1&amp;accept=image%2F*&amp;auth=LCA%209b2801013f33151a2402174d4cbd1b26787809bd-ts%3D164896469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969" r="69554"/>
          <a:stretch/>
        </p:blipFill>
        <p:spPr bwMode="auto">
          <a:xfrm>
            <a:off x="838200" y="1844908"/>
            <a:ext cx="9479507" cy="50395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edGlobal Logo">
            <a:extLst>
              <a:ext uri="{FF2B5EF4-FFF2-40B4-BE49-F238E27FC236}">
                <a16:creationId xmlns:a16="http://schemas.microsoft.com/office/drawing/2014/main" id="{F2CD533B-2D2B-4D7C-B32E-8FE7329F3B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12650"/>
            <a:ext cx="2216888" cy="703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Qr code&#10;&#10;Description automatically generated">
            <a:extLst>
              <a:ext uri="{FF2B5EF4-FFF2-40B4-BE49-F238E27FC236}">
                <a16:creationId xmlns:a16="http://schemas.microsoft.com/office/drawing/2014/main" id="{4EC29ECE-296B-476D-BEDC-8BB7ADFE84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508"/>
          <a:stretch/>
        </p:blipFill>
        <p:spPr>
          <a:xfrm>
            <a:off x="10459432" y="387369"/>
            <a:ext cx="1318968" cy="1384357"/>
          </a:xfrm>
          <a:prstGeom prst="rect">
            <a:avLst/>
          </a:prstGeom>
        </p:spPr>
      </p:pic>
    </p:spTree>
    <p:extLst>
      <p:ext uri="{BB962C8B-B14F-4D97-AF65-F5344CB8AC3E}">
        <p14:creationId xmlns:p14="http://schemas.microsoft.com/office/powerpoint/2010/main" val="6426755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b="1" dirty="0">
                <a:latin typeface="+mn-lt"/>
              </a:rPr>
              <a:t>Hospital Systems Preparedness</a:t>
            </a:r>
          </a:p>
        </p:txBody>
      </p:sp>
      <p:grpSp>
        <p:nvGrpSpPr>
          <p:cNvPr id="4" name="Group 3"/>
          <p:cNvGrpSpPr/>
          <p:nvPr/>
        </p:nvGrpSpPr>
        <p:grpSpPr>
          <a:xfrm>
            <a:off x="585528" y="5819260"/>
            <a:ext cx="11190916" cy="961938"/>
            <a:chOff x="585528" y="5819260"/>
            <a:chExt cx="11190916" cy="961938"/>
          </a:xfrm>
        </p:grpSpPr>
        <p:pic>
          <p:nvPicPr>
            <p:cNvPr id="5" name="Picture 2" descr="https://static.razomforukraine.org/wp-content/themes/heartfelt/img/razom_logo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7898" y="5844110"/>
              <a:ext cx="2081590" cy="693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www.umana.org/img/umana_logo_top_e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170" y="5819260"/>
              <a:ext cx="5700676" cy="7435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4"/>
            <a:srcRect l="53559" t="8310" r="36218" b="68387"/>
            <a:stretch/>
          </p:blipFill>
          <p:spPr>
            <a:xfrm>
              <a:off x="585528" y="5819260"/>
              <a:ext cx="1406642" cy="961938"/>
            </a:xfrm>
            <a:prstGeom prst="rect">
              <a:avLst/>
            </a:prstGeom>
          </p:spPr>
        </p:pic>
        <p:pic>
          <p:nvPicPr>
            <p:cNvPr id="10" name="Picture 6" descr="MedGloba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9556" y="5839155"/>
              <a:ext cx="2216888" cy="70377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ubtitle 1"/>
          <p:cNvSpPr>
            <a:spLocks noGrp="1"/>
          </p:cNvSpPr>
          <p:nvPr>
            <p:ph type="subTitle" idx="1"/>
          </p:nvPr>
        </p:nvSpPr>
        <p:spPr/>
        <p:txBody>
          <a:bodyPr/>
          <a:lstStyle/>
          <a:p>
            <a:endParaRPr lang="en-US"/>
          </a:p>
        </p:txBody>
      </p:sp>
      <p:pic>
        <p:nvPicPr>
          <p:cNvPr id="11" name="Picture 10" descr="Qr code&#10;&#10;Description automatically generated">
            <a:extLst>
              <a:ext uri="{FF2B5EF4-FFF2-40B4-BE49-F238E27FC236}">
                <a16:creationId xmlns:a16="http://schemas.microsoft.com/office/drawing/2014/main" id="{EF441426-95F3-4AF8-8771-3026645081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852"/>
          <a:stretch/>
        </p:blipFill>
        <p:spPr>
          <a:xfrm>
            <a:off x="169148" y="177168"/>
            <a:ext cx="1900183" cy="2034404"/>
          </a:xfrm>
          <a:prstGeom prst="rect">
            <a:avLst/>
          </a:prstGeom>
        </p:spPr>
      </p:pic>
    </p:spTree>
    <p:extLst>
      <p:ext uri="{BB962C8B-B14F-4D97-AF65-F5344CB8AC3E}">
        <p14:creationId xmlns:p14="http://schemas.microsoft.com/office/powerpoint/2010/main" val="9794037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5"/>
            <a:ext cx="11430000" cy="4351338"/>
          </a:xfrm>
        </p:spPr>
        <p:txBody>
          <a:bodyPr>
            <a:normAutofit lnSpcReduction="10000"/>
          </a:bodyPr>
          <a:lstStyle/>
          <a:p>
            <a:r>
              <a:rPr lang="en-US" dirty="0"/>
              <a:t>As the concern for CBRNE rises, pre-meditation of action plans helps to limit the impact of acute stresses on the hospital system and reduce preventable mortality.</a:t>
            </a:r>
          </a:p>
          <a:p>
            <a:endParaRPr lang="en-US" dirty="0"/>
          </a:p>
          <a:p>
            <a:r>
              <a:rPr lang="en-US" dirty="0"/>
              <a:t>These are </a:t>
            </a:r>
            <a:r>
              <a:rPr lang="en-US" u="sng" dirty="0"/>
              <a:t>no-notice</a:t>
            </a:r>
            <a:r>
              <a:rPr lang="en-US" dirty="0"/>
              <a:t> mass casualty events that can overwhelm even robust hospitals due to a sudden, large influx of patients who exhaust the same resource, namely respiratory support and atropine.</a:t>
            </a:r>
          </a:p>
          <a:p>
            <a:endParaRPr lang="en-US" dirty="0"/>
          </a:p>
          <a:p>
            <a:r>
              <a:rPr lang="en-US" dirty="0"/>
              <a:t>Experience has repeatedly shown benefit of a </a:t>
            </a:r>
            <a:r>
              <a:rPr lang="en-US" b="1" u="sng" dirty="0"/>
              <a:t>“whole community” </a:t>
            </a:r>
            <a:r>
              <a:rPr lang="en-US" dirty="0"/>
              <a:t>response system over a government-centric response.</a:t>
            </a:r>
          </a:p>
        </p:txBody>
      </p:sp>
      <p:pic>
        <p:nvPicPr>
          <p:cNvPr id="4" name="Picture 6" descr="MedGlobal Logo">
            <a:extLst>
              <a:ext uri="{FF2B5EF4-FFF2-40B4-BE49-F238E27FC236}">
                <a16:creationId xmlns:a16="http://schemas.microsoft.com/office/drawing/2014/main" id="{AAE004EC-96AB-4BA5-AAA9-17EFFA882C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750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45" y="365125"/>
            <a:ext cx="11077755" cy="1325563"/>
          </a:xfrm>
        </p:spPr>
        <p:txBody>
          <a:bodyPr/>
          <a:lstStyle/>
          <a:p>
            <a:r>
              <a:rPr lang="en-US" b="1" dirty="0">
                <a:latin typeface="+mn-lt"/>
              </a:rPr>
              <a:t>Syrian Experience</a:t>
            </a:r>
          </a:p>
        </p:txBody>
      </p:sp>
      <p:pic>
        <p:nvPicPr>
          <p:cNvPr id="4" name="Content Placeholder 3"/>
          <p:cNvPicPr>
            <a:picLocks noGrp="1" noChangeAspect="1"/>
          </p:cNvPicPr>
          <p:nvPr>
            <p:ph idx="1"/>
          </p:nvPr>
        </p:nvPicPr>
        <p:blipFill rotWithShape="1">
          <a:blip r:embed="rId3"/>
          <a:srcRect l="77242" t="41908" r="13004" b="28128"/>
          <a:stretch/>
        </p:blipFill>
        <p:spPr>
          <a:xfrm>
            <a:off x="6360615" y="1237609"/>
            <a:ext cx="4993185" cy="4601545"/>
          </a:xfrm>
          <a:prstGeom prst="rect">
            <a:avLst/>
          </a:prstGeom>
        </p:spPr>
      </p:pic>
      <p:sp>
        <p:nvSpPr>
          <p:cNvPr id="5" name="TextBox 4"/>
          <p:cNvSpPr txBox="1"/>
          <p:nvPr/>
        </p:nvSpPr>
        <p:spPr>
          <a:xfrm>
            <a:off x="276045" y="1690688"/>
            <a:ext cx="5486400" cy="4401205"/>
          </a:xfrm>
          <a:prstGeom prst="rect">
            <a:avLst/>
          </a:prstGeom>
          <a:noFill/>
        </p:spPr>
        <p:txBody>
          <a:bodyPr wrap="square" rtlCol="0">
            <a:spAutoFit/>
          </a:bodyPr>
          <a:lstStyle/>
          <a:p>
            <a:r>
              <a:rPr lang="en-US" sz="2800" b="1" dirty="0"/>
              <a:t>Syrian Chemical Weapons Attacks</a:t>
            </a:r>
          </a:p>
          <a:p>
            <a:pPr algn="ctr"/>
            <a:r>
              <a:rPr lang="en-US" sz="2800" dirty="0"/>
              <a:t>161 Chemical Attacks (2012-2015)</a:t>
            </a:r>
          </a:p>
          <a:p>
            <a:pPr algn="ctr"/>
            <a:r>
              <a:rPr lang="en-US" sz="2800" dirty="0"/>
              <a:t>14,581 Victims</a:t>
            </a:r>
          </a:p>
          <a:p>
            <a:pPr algn="ctr"/>
            <a:r>
              <a:rPr lang="en-US" sz="2800" dirty="0"/>
              <a:t>1,491 Deaths</a:t>
            </a:r>
          </a:p>
          <a:p>
            <a:endParaRPr lang="en-US" sz="2800" dirty="0"/>
          </a:p>
          <a:p>
            <a:pPr algn="ctr"/>
            <a:r>
              <a:rPr lang="en-US" sz="2800" b="1" dirty="0"/>
              <a:t>10.2% Mortality Rate</a:t>
            </a:r>
          </a:p>
          <a:p>
            <a:endParaRPr lang="en-US" sz="2800" dirty="0"/>
          </a:p>
          <a:p>
            <a:r>
              <a:rPr lang="en-US" sz="2800" u="sng" dirty="0"/>
              <a:t>21-August-2013: Rural Damascus</a:t>
            </a:r>
          </a:p>
          <a:p>
            <a:r>
              <a:rPr lang="en-US" sz="2800" dirty="0"/>
              <a:t>A single sarin attack kills 1,300 and injures over 10,000.</a:t>
            </a:r>
          </a:p>
        </p:txBody>
      </p:sp>
      <p:pic>
        <p:nvPicPr>
          <p:cNvPr id="6" name="Picture 6" descr="MedGlobal Logo">
            <a:extLst>
              <a:ext uri="{FF2B5EF4-FFF2-40B4-BE49-F238E27FC236}">
                <a16:creationId xmlns:a16="http://schemas.microsoft.com/office/drawing/2014/main" id="{276878A7-661B-4D25-A534-839E8DADCA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6234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Variability in COVID-ARDS Outcomes</a:t>
            </a:r>
          </a:p>
        </p:txBody>
      </p:sp>
      <p:pic>
        <p:nvPicPr>
          <p:cNvPr id="4" name="Content Placeholder 3"/>
          <p:cNvPicPr>
            <a:picLocks noGrp="1" noChangeAspect="1"/>
          </p:cNvPicPr>
          <p:nvPr>
            <p:ph idx="1"/>
          </p:nvPr>
        </p:nvPicPr>
        <p:blipFill rotWithShape="1">
          <a:blip r:embed="rId3"/>
          <a:srcRect l="7821" t="23098" r="58895" b="7248"/>
          <a:stretch/>
        </p:blipFill>
        <p:spPr>
          <a:xfrm>
            <a:off x="462455" y="1292772"/>
            <a:ext cx="9322676" cy="5487222"/>
          </a:xfrm>
          <a:prstGeom prst="rect">
            <a:avLst/>
          </a:prstGeom>
        </p:spPr>
      </p:pic>
      <p:sp>
        <p:nvSpPr>
          <p:cNvPr id="6" name="TextBox 5"/>
          <p:cNvSpPr txBox="1"/>
          <p:nvPr/>
        </p:nvSpPr>
        <p:spPr>
          <a:xfrm>
            <a:off x="9588063" y="644283"/>
            <a:ext cx="1765737" cy="369332"/>
          </a:xfrm>
          <a:prstGeom prst="rect">
            <a:avLst/>
          </a:prstGeom>
          <a:noFill/>
          <a:ln w="38100">
            <a:solidFill>
              <a:schemeClr val="tx1"/>
            </a:solidFill>
          </a:ln>
        </p:spPr>
        <p:txBody>
          <a:bodyPr wrap="square" rtlCol="0">
            <a:spAutoFit/>
          </a:bodyPr>
          <a:lstStyle/>
          <a:p>
            <a:r>
              <a:rPr lang="en-US" dirty="0"/>
              <a:t>PMID: 33891529</a:t>
            </a:r>
          </a:p>
        </p:txBody>
      </p:sp>
    </p:spTree>
    <p:extLst>
      <p:ext uri="{BB962C8B-B14F-4D97-AF65-F5344CB8AC3E}">
        <p14:creationId xmlns:p14="http://schemas.microsoft.com/office/powerpoint/2010/main" val="3147348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Variability in COVID-ARDS Outcomes</a:t>
            </a:r>
          </a:p>
        </p:txBody>
      </p:sp>
      <p:pic>
        <p:nvPicPr>
          <p:cNvPr id="6" name="Content Placeholder 5"/>
          <p:cNvPicPr>
            <a:picLocks noGrp="1" noChangeAspect="1"/>
          </p:cNvPicPr>
          <p:nvPr>
            <p:ph idx="1"/>
          </p:nvPr>
        </p:nvPicPr>
        <p:blipFill rotWithShape="1">
          <a:blip r:embed="rId2"/>
          <a:srcRect l="19115" t="20255" r="58696" b="15777"/>
          <a:stretch/>
        </p:blipFill>
        <p:spPr>
          <a:xfrm>
            <a:off x="838200" y="1690688"/>
            <a:ext cx="6224752" cy="5047095"/>
          </a:xfrm>
          <a:prstGeom prst="rect">
            <a:avLst/>
          </a:prstGeom>
        </p:spPr>
      </p:pic>
      <p:sp>
        <p:nvSpPr>
          <p:cNvPr id="5" name="TextBox 4"/>
          <p:cNvSpPr txBox="1"/>
          <p:nvPr/>
        </p:nvSpPr>
        <p:spPr>
          <a:xfrm>
            <a:off x="9588063" y="644283"/>
            <a:ext cx="1765737" cy="369332"/>
          </a:xfrm>
          <a:prstGeom prst="rect">
            <a:avLst/>
          </a:prstGeom>
          <a:noFill/>
          <a:ln w="38100">
            <a:solidFill>
              <a:schemeClr val="tx1"/>
            </a:solidFill>
          </a:ln>
        </p:spPr>
        <p:txBody>
          <a:bodyPr wrap="square" rtlCol="0">
            <a:spAutoFit/>
          </a:bodyPr>
          <a:lstStyle/>
          <a:p>
            <a:r>
              <a:rPr lang="en-US" dirty="0"/>
              <a:t>PMID: 33891529</a:t>
            </a:r>
          </a:p>
        </p:txBody>
      </p:sp>
      <p:sp>
        <p:nvSpPr>
          <p:cNvPr id="7" name="TextBox 6"/>
          <p:cNvSpPr txBox="1"/>
          <p:nvPr/>
        </p:nvSpPr>
        <p:spPr>
          <a:xfrm>
            <a:off x="7399283" y="2049517"/>
            <a:ext cx="3954517" cy="2308324"/>
          </a:xfrm>
          <a:prstGeom prst="rect">
            <a:avLst/>
          </a:prstGeom>
          <a:noFill/>
        </p:spPr>
        <p:txBody>
          <a:bodyPr wrap="square" rtlCol="0">
            <a:spAutoFit/>
          </a:bodyPr>
          <a:lstStyle/>
          <a:p>
            <a:r>
              <a:rPr lang="en-US" dirty="0"/>
              <a:t>48% of morality variation between these hospitals was actually due to physiologic differences in the patients</a:t>
            </a:r>
          </a:p>
          <a:p>
            <a:endParaRPr lang="en-US" dirty="0"/>
          </a:p>
          <a:p>
            <a:r>
              <a:rPr lang="en-US" dirty="0"/>
              <a:t>Only 3% of morality was attributed to differences in treatments</a:t>
            </a:r>
          </a:p>
          <a:p>
            <a:endParaRPr lang="en-US" dirty="0"/>
          </a:p>
          <a:p>
            <a:endParaRPr lang="en-US" dirty="0"/>
          </a:p>
        </p:txBody>
      </p:sp>
      <p:pic>
        <p:nvPicPr>
          <p:cNvPr id="8" name="Picture 6" descr="MedGlobal Logo">
            <a:extLst>
              <a:ext uri="{FF2B5EF4-FFF2-40B4-BE49-F238E27FC236}">
                <a16:creationId xmlns:a16="http://schemas.microsoft.com/office/drawing/2014/main" id="{C2E13AA3-62A5-488B-82DC-7A48916A1E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0197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Variability in COVID-ARDS Outcomes</a:t>
            </a:r>
          </a:p>
        </p:txBody>
      </p:sp>
      <p:pic>
        <p:nvPicPr>
          <p:cNvPr id="6" name="Content Placeholder 5"/>
          <p:cNvPicPr>
            <a:picLocks noGrp="1" noChangeAspect="1"/>
          </p:cNvPicPr>
          <p:nvPr>
            <p:ph idx="1"/>
          </p:nvPr>
        </p:nvPicPr>
        <p:blipFill rotWithShape="1">
          <a:blip r:embed="rId3"/>
          <a:srcRect l="19115" t="20255" r="58696" b="15777"/>
          <a:stretch/>
        </p:blipFill>
        <p:spPr>
          <a:xfrm>
            <a:off x="838200" y="1690688"/>
            <a:ext cx="6224752" cy="5047095"/>
          </a:xfrm>
          <a:prstGeom prst="rect">
            <a:avLst/>
          </a:prstGeom>
        </p:spPr>
      </p:pic>
      <p:sp>
        <p:nvSpPr>
          <p:cNvPr id="5" name="TextBox 4"/>
          <p:cNvSpPr txBox="1"/>
          <p:nvPr/>
        </p:nvSpPr>
        <p:spPr>
          <a:xfrm>
            <a:off x="9588063" y="644283"/>
            <a:ext cx="1765737" cy="369332"/>
          </a:xfrm>
          <a:prstGeom prst="rect">
            <a:avLst/>
          </a:prstGeom>
          <a:noFill/>
          <a:ln w="38100">
            <a:solidFill>
              <a:schemeClr val="tx1"/>
            </a:solidFill>
          </a:ln>
        </p:spPr>
        <p:txBody>
          <a:bodyPr wrap="square" rtlCol="0">
            <a:spAutoFit/>
          </a:bodyPr>
          <a:lstStyle/>
          <a:p>
            <a:r>
              <a:rPr lang="en-US" dirty="0"/>
              <a:t>PMID: 33891529</a:t>
            </a:r>
          </a:p>
        </p:txBody>
      </p:sp>
      <p:sp>
        <p:nvSpPr>
          <p:cNvPr id="7" name="TextBox 6"/>
          <p:cNvSpPr txBox="1"/>
          <p:nvPr/>
        </p:nvSpPr>
        <p:spPr>
          <a:xfrm>
            <a:off x="7399283" y="2049517"/>
            <a:ext cx="3954517" cy="3416320"/>
          </a:xfrm>
          <a:prstGeom prst="rect">
            <a:avLst/>
          </a:prstGeom>
          <a:noFill/>
        </p:spPr>
        <p:txBody>
          <a:bodyPr wrap="square" rtlCol="0">
            <a:spAutoFit/>
          </a:bodyPr>
          <a:lstStyle/>
          <a:p>
            <a:r>
              <a:rPr lang="en-US" dirty="0"/>
              <a:t>48% of morality variation between these hospitals was actually due to physiologic differences in the patients</a:t>
            </a:r>
          </a:p>
          <a:p>
            <a:endParaRPr lang="en-US" dirty="0"/>
          </a:p>
          <a:p>
            <a:r>
              <a:rPr lang="en-US" dirty="0"/>
              <a:t>Only 3% of morality was attributed to differences in treatments</a:t>
            </a:r>
          </a:p>
          <a:p>
            <a:endParaRPr lang="en-US" dirty="0"/>
          </a:p>
          <a:p>
            <a:r>
              <a:rPr lang="en-US" dirty="0"/>
              <a:t>~10% of mortality attributable to hospital strain- this can be modifiable to some degree.</a:t>
            </a:r>
          </a:p>
          <a:p>
            <a:endParaRPr lang="en-US" dirty="0"/>
          </a:p>
          <a:p>
            <a:endParaRPr lang="en-US" dirty="0"/>
          </a:p>
        </p:txBody>
      </p:sp>
      <p:sp>
        <p:nvSpPr>
          <p:cNvPr id="8" name="Rectangle 7"/>
          <p:cNvSpPr/>
          <p:nvPr/>
        </p:nvSpPr>
        <p:spPr>
          <a:xfrm>
            <a:off x="3857297" y="4046483"/>
            <a:ext cx="798786" cy="141889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MedGlobal Logo">
            <a:extLst>
              <a:ext uri="{FF2B5EF4-FFF2-40B4-BE49-F238E27FC236}">
                <a16:creationId xmlns:a16="http://schemas.microsoft.com/office/drawing/2014/main" id="{1D97EC3D-9BE8-4C6B-9CAC-8A4F96BF14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906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5"/>
            <a:ext cx="11635740" cy="4351338"/>
          </a:xfrm>
        </p:spPr>
        <p:txBody>
          <a:bodyPr>
            <a:normAutofit/>
          </a:bodyPr>
          <a:lstStyle/>
          <a:p>
            <a:r>
              <a:rPr lang="en-US" dirty="0"/>
              <a:t>Understand Incident Command Structure and Communication</a:t>
            </a:r>
          </a:p>
          <a:p>
            <a:r>
              <a:rPr lang="en-US" dirty="0"/>
              <a:t>Pre-registering a community wide medical reserve corps for MCI emergencies</a:t>
            </a:r>
          </a:p>
          <a:p>
            <a:r>
              <a:rPr lang="en-US" dirty="0"/>
              <a:t>Pre-assigned tasks and roles:</a:t>
            </a:r>
          </a:p>
          <a:p>
            <a:pPr lvl="1"/>
            <a:r>
              <a:rPr lang="en-US" dirty="0"/>
              <a:t>1</a:t>
            </a:r>
            <a:r>
              <a:rPr lang="en-US" baseline="30000" dirty="0"/>
              <a:t>st</a:t>
            </a:r>
            <a:r>
              <a:rPr lang="en-US" dirty="0"/>
              <a:t> Triage and Re-Triage</a:t>
            </a:r>
          </a:p>
          <a:p>
            <a:pPr lvl="1"/>
            <a:r>
              <a:rPr lang="en-US" dirty="0"/>
              <a:t>Decontamination Team</a:t>
            </a:r>
          </a:p>
          <a:p>
            <a:pPr lvl="1"/>
            <a:r>
              <a:rPr lang="en-US" dirty="0"/>
              <a:t>Intubation Teams, IV placement teams</a:t>
            </a:r>
          </a:p>
          <a:p>
            <a:pPr lvl="1"/>
            <a:r>
              <a:rPr lang="en-US" dirty="0"/>
              <a:t>Pharmacy activation for atropine availability</a:t>
            </a:r>
          </a:p>
          <a:p>
            <a:r>
              <a:rPr lang="en-US" dirty="0"/>
              <a:t>Task shifting to offload staffing pressure points</a:t>
            </a:r>
          </a:p>
          <a:p>
            <a:pPr lvl="1"/>
            <a:r>
              <a:rPr lang="en-US" dirty="0"/>
              <a:t>Suctioning and nebulization cannot be left on to a few respiratory therapists</a:t>
            </a:r>
          </a:p>
        </p:txBody>
      </p:sp>
      <p:pic>
        <p:nvPicPr>
          <p:cNvPr id="4" name="Picture 6" descr="MedGlobal Logo">
            <a:extLst>
              <a:ext uri="{FF2B5EF4-FFF2-40B4-BE49-F238E27FC236}">
                <a16:creationId xmlns:a16="http://schemas.microsoft.com/office/drawing/2014/main" id="{15806646-9704-4A12-AC03-E2B7BC342A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9268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7" y="365125"/>
            <a:ext cx="10515600" cy="1325563"/>
          </a:xfrm>
        </p:spPr>
        <p:txBody>
          <a:bodyPr/>
          <a:lstStyle/>
          <a:p>
            <a:r>
              <a:rPr lang="en-US" b="1" dirty="0">
                <a:latin typeface="+mn-lt"/>
              </a:rPr>
              <a:t>Hospital Systems Preparedness</a:t>
            </a:r>
          </a:p>
        </p:txBody>
      </p:sp>
      <p:sp>
        <p:nvSpPr>
          <p:cNvPr id="3" name="Content Placeholder 2"/>
          <p:cNvSpPr>
            <a:spLocks noGrp="1"/>
          </p:cNvSpPr>
          <p:nvPr>
            <p:ph idx="1"/>
          </p:nvPr>
        </p:nvSpPr>
        <p:spPr/>
        <p:txBody>
          <a:bodyPr/>
          <a:lstStyle/>
          <a:p>
            <a:pPr marL="0" indent="0">
              <a:buNone/>
            </a:pPr>
            <a:r>
              <a:rPr lang="en-US" b="1" dirty="0"/>
              <a:t>Healthcare asset protection against chemical attacks</a:t>
            </a:r>
          </a:p>
          <a:p>
            <a:pPr lvl="1"/>
            <a:endParaRPr lang="en-US" dirty="0"/>
          </a:p>
          <a:p>
            <a:r>
              <a:rPr lang="en-US" dirty="0"/>
              <a:t>Chemical attacks via vapors with higher density than surrounding air, thus vapors sink to basement and lower levels</a:t>
            </a:r>
          </a:p>
          <a:p>
            <a:pPr lvl="1"/>
            <a:r>
              <a:rPr lang="en-US" dirty="0"/>
              <a:t>Clear out bottom floors of patients and critical supplies</a:t>
            </a:r>
          </a:p>
          <a:p>
            <a:pPr lvl="1"/>
            <a:r>
              <a:rPr lang="en-US" dirty="0"/>
              <a:t>Patient movement plans</a:t>
            </a:r>
          </a:p>
          <a:p>
            <a:pPr lvl="1"/>
            <a:endParaRPr lang="en-US" dirty="0"/>
          </a:p>
          <a:p>
            <a:r>
              <a:rPr lang="en-US" dirty="0"/>
              <a:t>Gas-mask protocols in place</a:t>
            </a:r>
          </a:p>
          <a:p>
            <a:pPr lvl="1"/>
            <a:r>
              <a:rPr lang="en-US" dirty="0"/>
              <a:t>Staff training for donning and doffing PPE gear</a:t>
            </a:r>
          </a:p>
          <a:p>
            <a:pPr lvl="1"/>
            <a:r>
              <a:rPr lang="en-US" dirty="0"/>
              <a:t>Centralized location of gas masks and PPE</a:t>
            </a:r>
          </a:p>
        </p:txBody>
      </p:sp>
      <p:pic>
        <p:nvPicPr>
          <p:cNvPr id="4" name="Picture 6" descr="MedGlobal Logo">
            <a:extLst>
              <a:ext uri="{FF2B5EF4-FFF2-40B4-BE49-F238E27FC236}">
                <a16:creationId xmlns:a16="http://schemas.microsoft.com/office/drawing/2014/main" id="{43AF85C8-1456-4011-8019-BEBB66F8AA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806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4"/>
            <a:ext cx="11430000" cy="5032375"/>
          </a:xfrm>
        </p:spPr>
        <p:txBody>
          <a:bodyPr>
            <a:normAutofit/>
          </a:bodyPr>
          <a:lstStyle/>
          <a:p>
            <a:r>
              <a:rPr lang="en-US" dirty="0"/>
              <a:t>Pre-defined planning of skill and assignments may save valuable minutes.  One example of how to sort staff to their appropriate acuity level:</a:t>
            </a:r>
          </a:p>
          <a:p>
            <a:endParaRPr lang="en-US" dirty="0"/>
          </a:p>
        </p:txBody>
      </p:sp>
      <p:pic>
        <p:nvPicPr>
          <p:cNvPr id="5" name="Picture 4"/>
          <p:cNvPicPr>
            <a:picLocks noChangeAspect="1"/>
          </p:cNvPicPr>
          <p:nvPr/>
        </p:nvPicPr>
        <p:blipFill>
          <a:blip r:embed="rId3"/>
          <a:stretch>
            <a:fillRect/>
          </a:stretch>
        </p:blipFill>
        <p:spPr>
          <a:xfrm>
            <a:off x="2460359" y="2698025"/>
            <a:ext cx="7286521" cy="3983947"/>
          </a:xfrm>
          <a:prstGeom prst="rect">
            <a:avLst/>
          </a:prstGeom>
        </p:spPr>
      </p:pic>
      <p:sp>
        <p:nvSpPr>
          <p:cNvPr id="6" name="TextBox 5"/>
          <p:cNvSpPr txBox="1"/>
          <p:nvPr/>
        </p:nvSpPr>
        <p:spPr>
          <a:xfrm>
            <a:off x="9559741" y="3582219"/>
            <a:ext cx="2343150" cy="646331"/>
          </a:xfrm>
          <a:prstGeom prst="rect">
            <a:avLst/>
          </a:prstGeom>
          <a:solidFill>
            <a:srgbClr val="FF0000"/>
          </a:solidFill>
          <a:ln w="38100">
            <a:solidFill>
              <a:srgbClr val="FF0000"/>
            </a:solidFill>
          </a:ln>
        </p:spPr>
        <p:txBody>
          <a:bodyPr wrap="square" rtlCol="0">
            <a:spAutoFit/>
          </a:bodyPr>
          <a:lstStyle/>
          <a:p>
            <a:r>
              <a:rPr lang="en-US" dirty="0"/>
              <a:t>Medicine and ICU Physicians</a:t>
            </a:r>
          </a:p>
        </p:txBody>
      </p:sp>
      <p:sp>
        <p:nvSpPr>
          <p:cNvPr id="7" name="TextBox 6"/>
          <p:cNvSpPr txBox="1"/>
          <p:nvPr/>
        </p:nvSpPr>
        <p:spPr>
          <a:xfrm>
            <a:off x="9559741" y="4261251"/>
            <a:ext cx="2343150" cy="1200329"/>
          </a:xfrm>
          <a:prstGeom prst="rect">
            <a:avLst/>
          </a:prstGeom>
          <a:solidFill>
            <a:srgbClr val="FFFF00"/>
          </a:solidFill>
          <a:ln w="38100">
            <a:solidFill>
              <a:srgbClr val="FFFF00"/>
            </a:solidFill>
          </a:ln>
        </p:spPr>
        <p:txBody>
          <a:bodyPr wrap="square" rtlCol="0">
            <a:spAutoFit/>
          </a:bodyPr>
          <a:lstStyle/>
          <a:p>
            <a:r>
              <a:rPr lang="en-US" dirty="0"/>
              <a:t>Surgeons, Psychiatrists, Dentists, Physician Assistants, Outpatient Physicians</a:t>
            </a:r>
          </a:p>
        </p:txBody>
      </p:sp>
      <p:sp>
        <p:nvSpPr>
          <p:cNvPr id="8" name="TextBox 7"/>
          <p:cNvSpPr txBox="1"/>
          <p:nvPr/>
        </p:nvSpPr>
        <p:spPr>
          <a:xfrm>
            <a:off x="9559741" y="5478691"/>
            <a:ext cx="2343150" cy="646331"/>
          </a:xfrm>
          <a:prstGeom prst="rect">
            <a:avLst/>
          </a:prstGeom>
          <a:solidFill>
            <a:srgbClr val="92D050"/>
          </a:solidFill>
          <a:ln w="38100">
            <a:solidFill>
              <a:srgbClr val="92D050"/>
            </a:solidFill>
          </a:ln>
        </p:spPr>
        <p:txBody>
          <a:bodyPr wrap="square" rtlCol="0">
            <a:spAutoFit/>
          </a:bodyPr>
          <a:lstStyle/>
          <a:p>
            <a:r>
              <a:rPr lang="en-US" dirty="0"/>
              <a:t>Hospital Nurses, Paramedic/EMTs</a:t>
            </a:r>
          </a:p>
        </p:txBody>
      </p:sp>
    </p:spTree>
    <p:extLst>
      <p:ext uri="{BB962C8B-B14F-4D97-AF65-F5344CB8AC3E}">
        <p14:creationId xmlns:p14="http://schemas.microsoft.com/office/powerpoint/2010/main" val="29513426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5"/>
            <a:ext cx="11430000" cy="4351338"/>
          </a:xfrm>
        </p:spPr>
        <p:txBody>
          <a:bodyPr/>
          <a:lstStyle/>
          <a:p>
            <a:r>
              <a:rPr lang="en-US" dirty="0"/>
              <a:t>Understand the triage system in place, the START method- Simple Triage and Rapid Treatment for example:</a:t>
            </a:r>
          </a:p>
        </p:txBody>
      </p:sp>
      <p:pic>
        <p:nvPicPr>
          <p:cNvPr id="4" name="Picture 3"/>
          <p:cNvPicPr>
            <a:picLocks noChangeAspect="1"/>
          </p:cNvPicPr>
          <p:nvPr/>
        </p:nvPicPr>
        <p:blipFill rotWithShape="1">
          <a:blip r:embed="rId2"/>
          <a:srcRect l="66905" t="43281" r="13879" b="26921"/>
          <a:stretch/>
        </p:blipFill>
        <p:spPr>
          <a:xfrm>
            <a:off x="1957387" y="2717082"/>
            <a:ext cx="8292465" cy="3857708"/>
          </a:xfrm>
          <a:prstGeom prst="rect">
            <a:avLst/>
          </a:prstGeom>
        </p:spPr>
      </p:pic>
      <p:pic>
        <p:nvPicPr>
          <p:cNvPr id="5" name="Picture 6" descr="MedGlobal Logo">
            <a:extLst>
              <a:ext uri="{FF2B5EF4-FFF2-40B4-BE49-F238E27FC236}">
                <a16:creationId xmlns:a16="http://schemas.microsoft.com/office/drawing/2014/main" id="{A25EA27F-D5B8-460B-820E-426402B925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0029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4"/>
            <a:ext cx="11430000" cy="5032375"/>
          </a:xfrm>
        </p:spPr>
        <p:txBody>
          <a:bodyPr>
            <a:normAutofit/>
          </a:bodyPr>
          <a:lstStyle/>
          <a:p>
            <a:r>
              <a:rPr lang="en-US" dirty="0"/>
              <a:t>Rapid screening of each person should last &lt;1 minute:</a:t>
            </a:r>
          </a:p>
          <a:p>
            <a:pPr lvl="1"/>
            <a:r>
              <a:rPr lang="en-US" sz="2000" dirty="0"/>
              <a:t>(R) Respiratory Status- Clear-Easy breathing, Gasping or Labored-Wheezing breathing, Apneic</a:t>
            </a:r>
          </a:p>
          <a:p>
            <a:pPr lvl="1"/>
            <a:r>
              <a:rPr lang="en-US" sz="2000" dirty="0"/>
              <a:t>(P) Perfusion Status- Pulse, Weak Pulse, Cyanotic, or No Pulse</a:t>
            </a:r>
          </a:p>
          <a:p>
            <a:pPr lvl="1"/>
            <a:r>
              <a:rPr lang="en-US" sz="2000" dirty="0"/>
              <a:t>(M) Mental Status- Alert, Comatose, Convulsing</a:t>
            </a:r>
          </a:p>
          <a:p>
            <a:endParaRPr lang="en-US" dirty="0"/>
          </a:p>
        </p:txBody>
      </p:sp>
      <p:sp>
        <p:nvSpPr>
          <p:cNvPr id="5" name="TextBox 4"/>
          <p:cNvSpPr txBox="1"/>
          <p:nvPr/>
        </p:nvSpPr>
        <p:spPr>
          <a:xfrm>
            <a:off x="2263140" y="3603147"/>
            <a:ext cx="7680960" cy="1477328"/>
          </a:xfrm>
          <a:prstGeom prst="rect">
            <a:avLst/>
          </a:prstGeom>
          <a:noFill/>
          <a:ln w="38100">
            <a:solidFill>
              <a:schemeClr val="tx1"/>
            </a:solidFill>
          </a:ln>
        </p:spPr>
        <p:txBody>
          <a:bodyPr wrap="square" rtlCol="0">
            <a:spAutoFit/>
          </a:bodyPr>
          <a:lstStyle/>
          <a:p>
            <a:pPr algn="just"/>
            <a:r>
              <a:rPr lang="en-US" dirty="0"/>
              <a:t>The triage is done and only the simplest interventions administered here such as opening an airway or directing a bystander to apply pressure to a bleeding wound, or administer more atropine.  The triaging provider then must move to the next person for triage while the care team initiates the appropriate interventions.</a:t>
            </a:r>
          </a:p>
        </p:txBody>
      </p:sp>
      <p:pic>
        <p:nvPicPr>
          <p:cNvPr id="6" name="Picture 6" descr="MedGlobal Logo">
            <a:extLst>
              <a:ext uri="{FF2B5EF4-FFF2-40B4-BE49-F238E27FC236}">
                <a16:creationId xmlns:a16="http://schemas.microsoft.com/office/drawing/2014/main" id="{7CBC5C75-3D37-44D0-B2DB-8E6915544E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4721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pic>
        <p:nvPicPr>
          <p:cNvPr id="7" name="Content Placeholder 6"/>
          <p:cNvPicPr>
            <a:picLocks noGrp="1" noChangeAspect="1"/>
          </p:cNvPicPr>
          <p:nvPr>
            <p:ph idx="1"/>
          </p:nvPr>
        </p:nvPicPr>
        <p:blipFill>
          <a:blip r:embed="rId3"/>
          <a:stretch>
            <a:fillRect/>
          </a:stretch>
        </p:blipFill>
        <p:spPr>
          <a:xfrm>
            <a:off x="302633" y="1690688"/>
            <a:ext cx="11601974" cy="4199997"/>
          </a:xfrm>
          <a:prstGeom prst="rect">
            <a:avLst/>
          </a:prstGeom>
        </p:spPr>
      </p:pic>
      <p:pic>
        <p:nvPicPr>
          <p:cNvPr id="4" name="Picture 6" descr="MedGlobal Logo">
            <a:extLst>
              <a:ext uri="{FF2B5EF4-FFF2-40B4-BE49-F238E27FC236}">
                <a16:creationId xmlns:a16="http://schemas.microsoft.com/office/drawing/2014/main" id="{1CE8AC09-53D6-4F6E-8492-9CD235D3BE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2" y="5839154"/>
            <a:ext cx="2216888" cy="70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1053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 y="365125"/>
            <a:ext cx="11430000" cy="1325563"/>
          </a:xfrm>
        </p:spPr>
        <p:txBody>
          <a:bodyPr/>
          <a:lstStyle/>
          <a:p>
            <a:r>
              <a:rPr lang="en-US" b="1" dirty="0">
                <a:latin typeface="+mn-lt"/>
              </a:rPr>
              <a:t>Hospital Systems Preparedness</a:t>
            </a:r>
          </a:p>
        </p:txBody>
      </p:sp>
      <p:sp>
        <p:nvSpPr>
          <p:cNvPr id="3" name="Content Placeholder 2"/>
          <p:cNvSpPr>
            <a:spLocks noGrp="1"/>
          </p:cNvSpPr>
          <p:nvPr>
            <p:ph idx="1"/>
          </p:nvPr>
        </p:nvSpPr>
        <p:spPr>
          <a:xfrm>
            <a:off x="388620" y="1825625"/>
            <a:ext cx="11430000" cy="5032375"/>
          </a:xfrm>
        </p:spPr>
        <p:txBody>
          <a:bodyPr>
            <a:normAutofit/>
          </a:bodyPr>
          <a:lstStyle/>
          <a:p>
            <a:r>
              <a:rPr lang="en-US" dirty="0"/>
              <a:t>Understand the triage system in place, the START method- Simple Triage and Rapid Treatment for example:</a:t>
            </a:r>
          </a:p>
          <a:p>
            <a:endParaRPr lang="en-US" dirty="0"/>
          </a:p>
          <a:p>
            <a:r>
              <a:rPr lang="en-US" dirty="0"/>
              <a:t>Green/Non-Urgent: when people begin to show up to hospital </a:t>
            </a:r>
            <a:r>
              <a:rPr lang="en-US" dirty="0" err="1"/>
              <a:t>en</a:t>
            </a:r>
            <a:r>
              <a:rPr lang="en-US" dirty="0"/>
              <a:t> masse, having a director move lower acuity survivors to a staging area</a:t>
            </a:r>
          </a:p>
          <a:p>
            <a:pPr lvl="1"/>
            <a:r>
              <a:rPr lang="en-US" dirty="0"/>
              <a:t>“If you can hear my voice and walk, come over here”.  </a:t>
            </a:r>
          </a:p>
          <a:p>
            <a:pPr lvl="1"/>
            <a:r>
              <a:rPr lang="en-US" dirty="0"/>
              <a:t>This can help to sort out the more acute or non-ambulatory survivors.</a:t>
            </a:r>
          </a:p>
          <a:p>
            <a:pPr lvl="1"/>
            <a:endParaRPr lang="en-US" dirty="0"/>
          </a:p>
        </p:txBody>
      </p:sp>
      <p:sp>
        <p:nvSpPr>
          <p:cNvPr id="7" name="TextBox 6"/>
          <p:cNvSpPr txBox="1"/>
          <p:nvPr/>
        </p:nvSpPr>
        <p:spPr>
          <a:xfrm>
            <a:off x="1630927" y="5485360"/>
            <a:ext cx="8945386" cy="646331"/>
          </a:xfrm>
          <a:prstGeom prst="rect">
            <a:avLst/>
          </a:prstGeom>
          <a:noFill/>
          <a:ln w="38100">
            <a:solidFill>
              <a:schemeClr val="tx1"/>
            </a:solidFill>
          </a:ln>
        </p:spPr>
        <p:txBody>
          <a:bodyPr wrap="square" rtlCol="0">
            <a:spAutoFit/>
          </a:bodyPr>
          <a:lstStyle/>
          <a:p>
            <a:pPr algn="ctr"/>
            <a:r>
              <a:rPr lang="en-US" b="1" dirty="0"/>
              <a:t>Any Liquid Exposure is automatically at a moderate risk and </a:t>
            </a:r>
          </a:p>
          <a:p>
            <a:pPr algn="ctr"/>
            <a:r>
              <a:rPr lang="en-US" b="1" dirty="0"/>
              <a:t>should initially be considered Delayed/Yellow even if asymptomatic at time of presentation.</a:t>
            </a:r>
          </a:p>
        </p:txBody>
      </p:sp>
    </p:spTree>
    <p:extLst>
      <p:ext uri="{BB962C8B-B14F-4D97-AF65-F5344CB8AC3E}">
        <p14:creationId xmlns:p14="http://schemas.microsoft.com/office/powerpoint/2010/main" val="1508380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13052</TotalTime>
  <Words>8985</Words>
  <Application>Microsoft Macintosh PowerPoint</Application>
  <PresentationFormat>Widescreen</PresentationFormat>
  <Paragraphs>893</Paragraphs>
  <Slides>121</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121</vt:i4>
      </vt:variant>
    </vt:vector>
  </HeadingPairs>
  <TitlesOfParts>
    <vt:vector size="126" baseType="lpstr">
      <vt:lpstr>Arial</vt:lpstr>
      <vt:lpstr>Calibri</vt:lpstr>
      <vt:lpstr>Calibri Light</vt:lpstr>
      <vt:lpstr>Wingdings</vt:lpstr>
      <vt:lpstr>Office Theme</vt:lpstr>
      <vt:lpstr>Chemical Weapons Nerve Agents</vt:lpstr>
      <vt:lpstr>Chemical Weapons</vt:lpstr>
      <vt:lpstr>PowerPoint Presentation</vt:lpstr>
      <vt:lpstr>PowerPoint Presentation</vt:lpstr>
      <vt:lpstr>PowerPoint Presentation</vt:lpstr>
      <vt:lpstr>Nerve Agents</vt:lpstr>
      <vt:lpstr>Illustrative Case- Syrian Experience</vt:lpstr>
      <vt:lpstr>Illustrative Case- Syrian Experience</vt:lpstr>
      <vt:lpstr>Syrian Experience</vt:lpstr>
      <vt:lpstr>Nerve Agents- Outline</vt:lpstr>
      <vt:lpstr>Pathophysiology: Mechanism</vt:lpstr>
      <vt:lpstr>Pathophysiology: Aging</vt:lpstr>
      <vt:lpstr>Exposure Types</vt:lpstr>
      <vt:lpstr>Exposure Types- Vapor</vt:lpstr>
      <vt:lpstr>Exposure Types- Vapor</vt:lpstr>
      <vt:lpstr>Exposure Types- Vapor</vt:lpstr>
      <vt:lpstr>Exposure Types- Vapor</vt:lpstr>
      <vt:lpstr>Exposure Types- Liquid</vt:lpstr>
      <vt:lpstr>Exposure Types- Liquid</vt:lpstr>
      <vt:lpstr>Illustrative Case- One drop of Soman</vt:lpstr>
      <vt:lpstr>Illustrative Case- One drop of Soman</vt:lpstr>
      <vt:lpstr>Illustrative Case- One drop of Soman</vt:lpstr>
      <vt:lpstr>Nerve Agent Basic Characteristics</vt:lpstr>
      <vt:lpstr>PowerPoint Presentation</vt:lpstr>
      <vt:lpstr>VX- “Venomous agent X”</vt:lpstr>
      <vt:lpstr>VX- “Venomous agent X”</vt:lpstr>
      <vt:lpstr>Soman (GD)</vt:lpstr>
      <vt:lpstr>Sarin (GB)</vt:lpstr>
      <vt:lpstr>Tabun (GA)</vt:lpstr>
      <vt:lpstr>Cyclosarin (GF)</vt:lpstr>
      <vt:lpstr>PowerPoint Presentation</vt:lpstr>
      <vt:lpstr>Nerve Agents</vt:lpstr>
      <vt:lpstr>PowerPoint Presentation</vt:lpstr>
      <vt:lpstr>Nerve Agents and Autonomic Nervous System</vt:lpstr>
      <vt:lpstr>Clinical Characteristics: Labs</vt:lpstr>
      <vt:lpstr>Clinical Characteristics: Constitutional</vt:lpstr>
      <vt:lpstr>Clinical Characteristics: Eye</vt:lpstr>
      <vt:lpstr>Clinical Characteristics: Eye</vt:lpstr>
      <vt:lpstr>Clinical Characteristics: Eye</vt:lpstr>
      <vt:lpstr>Clinical Characteristics: Naso-Pharynx</vt:lpstr>
      <vt:lpstr>Clinical Characteristics: Naso-Pharynx</vt:lpstr>
      <vt:lpstr>Clinical Characteristics: Pulmonary</vt:lpstr>
      <vt:lpstr>PowerPoint Presentation</vt:lpstr>
      <vt:lpstr>Clinical Characteristics: Pulmonary</vt:lpstr>
      <vt:lpstr>Clinical Characteristics: Pulmonary- Small Exposure</vt:lpstr>
      <vt:lpstr>Clinical Characteristics:Pulmonary-Large Exposure</vt:lpstr>
      <vt:lpstr>Clinical Characteristics:Pulmonary-Large Exposure</vt:lpstr>
      <vt:lpstr>Clinical Characteristics:Pulmonary-Large Exposure</vt:lpstr>
      <vt:lpstr>Clinical Characteristics: Secondary Pneumonia?</vt:lpstr>
      <vt:lpstr>Clinical Characteristics:Pulmonary-Large Exposure</vt:lpstr>
      <vt:lpstr>Clinical Characteristics:Pulmonary-Large Exposure</vt:lpstr>
      <vt:lpstr>Practical Aspects: Ventilation and Expired Vapors</vt:lpstr>
      <vt:lpstr>Practical Aspects: Airway with Trismus</vt:lpstr>
      <vt:lpstr>Practical Aspects: Airway with Trismus</vt:lpstr>
      <vt:lpstr>Rarely Indicated</vt:lpstr>
      <vt:lpstr>Clinical Characteristics: Cardiac</vt:lpstr>
      <vt:lpstr>Clinical Characteristics: Cardiac</vt:lpstr>
      <vt:lpstr>Illustrative Case- Cardiac</vt:lpstr>
      <vt:lpstr>Illustrative Case- Cardiac</vt:lpstr>
      <vt:lpstr>Illustrative Case- Cardiac</vt:lpstr>
      <vt:lpstr>Illustrative Case- Cardiac</vt:lpstr>
      <vt:lpstr>Illustrative Case- Cardiac</vt:lpstr>
      <vt:lpstr>Clinical Characteristics: Central Nervous System</vt:lpstr>
      <vt:lpstr>Nerve Agents and Autonomic Nervous System</vt:lpstr>
      <vt:lpstr>Clinical Characteristics: Central Nervous System</vt:lpstr>
      <vt:lpstr>Clinical Characteristics: Musculoskeletal</vt:lpstr>
      <vt:lpstr>Clinical Characteristics: Gastrointestinal</vt:lpstr>
      <vt:lpstr>Clinical Characteristics: Gastrointestinal</vt:lpstr>
      <vt:lpstr>Clinical Characteristics: Genitourinary</vt:lpstr>
      <vt:lpstr>Clinical Characteristics: Psychiatric</vt:lpstr>
      <vt:lpstr>Long-Term Complications</vt:lpstr>
      <vt:lpstr>Treatments</vt:lpstr>
      <vt:lpstr>PowerPoint Presentation</vt:lpstr>
      <vt:lpstr>PowerPoint Presentation</vt:lpstr>
      <vt:lpstr>Atropine Toxicity</vt:lpstr>
      <vt:lpstr>PowerPoint Presentation</vt:lpstr>
      <vt:lpstr>PowerPoint Presentation</vt:lpstr>
      <vt:lpstr>Benzodiazepines</vt:lpstr>
      <vt:lpstr>Pyridostigmine (Mestinon®)</vt:lpstr>
      <vt:lpstr>Pyridostigmine (Mestinon®)</vt:lpstr>
      <vt:lpstr>Illustrative Case- Dosing</vt:lpstr>
      <vt:lpstr>Illustrative Case- Dosing</vt:lpstr>
      <vt:lpstr>Illustrative Case- Dosing</vt:lpstr>
      <vt:lpstr>Scopolamine (Off-Label Use)</vt:lpstr>
      <vt:lpstr>Scopolamine (Off-Label Use)</vt:lpstr>
      <vt:lpstr>Scopolamine (Off-Label Use)</vt:lpstr>
      <vt:lpstr>Scopolamine (Off-Label Use)</vt:lpstr>
      <vt:lpstr>Hospital Systems Preparedness</vt:lpstr>
      <vt:lpstr>Hospital Systems Preparedness</vt:lpstr>
      <vt:lpstr>Variability in COVID-ARDS Outcomes</vt:lpstr>
      <vt:lpstr>Variability in COVID-ARDS Outcomes</vt:lpstr>
      <vt:lpstr>Variability in COVID-ARDS Outcomes</vt:lpstr>
      <vt:lpstr>Hospital Systems Preparedness</vt:lpstr>
      <vt:lpstr>Hospital Systems Preparedness</vt:lpstr>
      <vt:lpstr>Hospital Systems Preparedness</vt:lpstr>
      <vt:lpstr>Hospital Systems Preparedness</vt:lpstr>
      <vt:lpstr>Hospital Systems Preparedness</vt:lpstr>
      <vt:lpstr>Hospital Systems Preparedness</vt:lpstr>
      <vt:lpstr>Hospital Systems Preparedness</vt:lpstr>
      <vt:lpstr>Hospital Systems Preparedness</vt:lpstr>
      <vt:lpstr>Hospital Systems Preparedness</vt:lpstr>
      <vt:lpstr>Hospital Systems Preparedness</vt:lpstr>
      <vt:lpstr>Hospital Systems Preparedness</vt:lpstr>
      <vt:lpstr>Hospital Systems Approach-        Two-Wave Phenomenon</vt:lpstr>
      <vt:lpstr>Hospital Systems Preparedness       Anticipated Hospital Course</vt:lpstr>
      <vt:lpstr>Hospital Systems Preparedness</vt:lpstr>
      <vt:lpstr>Hospital Systems Preparedness</vt:lpstr>
      <vt:lpstr>Hospital Systems Preparedness-       Exposure Zones</vt:lpstr>
      <vt:lpstr>Hospital Systems Preparedness</vt:lpstr>
      <vt:lpstr>Illustrative Case- Syrian Experience</vt:lpstr>
      <vt:lpstr>Illustrative Case- Syrian Experience</vt:lpstr>
      <vt:lpstr>Illustrative Case- Syrian Experience</vt:lpstr>
      <vt:lpstr>Illustrative Case- Syrian Experience</vt:lpstr>
      <vt:lpstr>Illustrative Case- Syrian Experience</vt:lpstr>
      <vt:lpstr>Decontamination and Personal Protective Equipment</vt:lpstr>
      <vt:lpstr>Summary</vt:lpstr>
      <vt:lpstr>References</vt:lpstr>
      <vt:lpstr>References</vt:lpstr>
      <vt:lpstr>Слава Україні!</vt:lpstr>
      <vt:lpstr>QR Codes</vt:lpstr>
      <vt:lpstr>Feedback Please!  A quick, free, and helpful way to support the creator.</vt:lpstr>
    </vt:vector>
  </TitlesOfParts>
  <Company>University of Florida Academic Health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Nerve Agents</dc:title>
  <dc:creator>EP-SA01-11406-W6</dc:creator>
  <cp:lastModifiedBy>Lee, Jarone,MD, MPH</cp:lastModifiedBy>
  <cp:revision>288</cp:revision>
  <cp:lastPrinted>2022-04-03T07:01:14Z</cp:lastPrinted>
  <dcterms:created xsi:type="dcterms:W3CDTF">2022-03-26T00:15:26Z</dcterms:created>
  <dcterms:modified xsi:type="dcterms:W3CDTF">2023-02-03T02:02:00Z</dcterms:modified>
</cp:coreProperties>
</file>