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7" r:id="rId2"/>
    <p:sldId id="258" r:id="rId3"/>
    <p:sldId id="259" r:id="rId4"/>
    <p:sldId id="260" r:id="rId5"/>
    <p:sldId id="295" r:id="rId6"/>
    <p:sldId id="267" r:id="rId7"/>
    <p:sldId id="268" r:id="rId8"/>
    <p:sldId id="262" r:id="rId9"/>
    <p:sldId id="293" r:id="rId10"/>
    <p:sldId id="292" r:id="rId11"/>
    <p:sldId id="286" r:id="rId12"/>
    <p:sldId id="294" r:id="rId13"/>
    <p:sldId id="287" r:id="rId14"/>
    <p:sldId id="290" r:id="rId15"/>
    <p:sldId id="288" r:id="rId16"/>
    <p:sldId id="289" r:id="rId17"/>
    <p:sldId id="269" r:id="rId18"/>
    <p:sldId id="282" r:id="rId19"/>
    <p:sldId id="263" r:id="rId20"/>
    <p:sldId id="309" r:id="rId21"/>
    <p:sldId id="283" r:id="rId22"/>
    <p:sldId id="307" r:id="rId23"/>
    <p:sldId id="306" r:id="rId24"/>
    <p:sldId id="298" r:id="rId25"/>
    <p:sldId id="305" r:id="rId26"/>
    <p:sldId id="308" r:id="rId27"/>
    <p:sldId id="296" r:id="rId28"/>
    <p:sldId id="291" r:id="rId29"/>
    <p:sldId id="284" r:id="rId30"/>
    <p:sldId id="310" r:id="rId31"/>
    <p:sldId id="311" r:id="rId32"/>
    <p:sldId id="264" r:id="rId33"/>
    <p:sldId id="280" r:id="rId34"/>
    <p:sldId id="315" r:id="rId35"/>
    <p:sldId id="297" r:id="rId36"/>
    <p:sldId id="299" r:id="rId37"/>
    <p:sldId id="300" r:id="rId38"/>
    <p:sldId id="301" r:id="rId39"/>
    <p:sldId id="265" r:id="rId40"/>
    <p:sldId id="313" r:id="rId41"/>
    <p:sldId id="312" r:id="rId42"/>
    <p:sldId id="314" r:id="rId43"/>
    <p:sldId id="266" r:id="rId44"/>
    <p:sldId id="318" r:id="rId45"/>
    <p:sldId id="316" r:id="rId46"/>
    <p:sldId id="319" r:id="rId47"/>
    <p:sldId id="317" r:id="rId48"/>
    <p:sldId id="270" r:id="rId49"/>
    <p:sldId id="320" r:id="rId50"/>
    <p:sldId id="275" r:id="rId51"/>
    <p:sldId id="276" r:id="rId52"/>
    <p:sldId id="321" r:id="rId53"/>
    <p:sldId id="322" r:id="rId54"/>
    <p:sldId id="277" r:id="rId55"/>
    <p:sldId id="302" r:id="rId56"/>
    <p:sldId id="303" r:id="rId57"/>
    <p:sldId id="271" r:id="rId58"/>
    <p:sldId id="272" r:id="rId59"/>
    <p:sldId id="304" r:id="rId60"/>
    <p:sldId id="273" r:id="rId6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73864" autoAdjust="0"/>
  </p:normalViewPr>
  <p:slideViewPr>
    <p:cSldViewPr snapToGrid="0">
      <p:cViewPr varScale="1">
        <p:scale>
          <a:sx n="88" d="100"/>
          <a:sy n="88" d="100"/>
        </p:scale>
        <p:origin x="19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93EC1F-A1F6-4224-A456-BE92DD1DD925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7B11D3-F7C7-4E3C-81E9-E16C04E43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41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888086-E955-4D9B-B05F-DF2170B5E875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80B65D-EFCF-4D26-A55D-BA8C2755E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30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лекція</a:t>
            </a:r>
            <a:r>
              <a:rPr lang="ru-RU" dirty="0"/>
              <a:t> </a:t>
            </a:r>
            <a:r>
              <a:rPr lang="ru-RU" dirty="0" err="1"/>
              <a:t>виголошується</a:t>
            </a:r>
            <a:r>
              <a:rPr lang="ru-RU" dirty="0"/>
              <a:t> в </a:t>
            </a:r>
            <a:r>
              <a:rPr lang="ru-RU" dirty="0" err="1"/>
              <a:t>серії</a:t>
            </a:r>
            <a:r>
              <a:rPr lang="ru-RU" dirty="0"/>
              <a:t>, </a:t>
            </a:r>
            <a:r>
              <a:rPr lang="ru-RU" dirty="0" err="1"/>
              <a:t>підготовленій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імені</a:t>
            </a:r>
            <a:r>
              <a:rPr lang="ru-RU" dirty="0"/>
              <a:t> </a:t>
            </a:r>
            <a:r>
              <a:rPr lang="ru-RU" dirty="0" err="1"/>
              <a:t>Міністерства</a:t>
            </a:r>
            <a:r>
              <a:rPr lang="ru-RU" dirty="0"/>
              <a:t>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здоров’я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для </a:t>
            </a:r>
            <a:r>
              <a:rPr lang="ru-RU" dirty="0" err="1"/>
              <a:t>підтримки</a:t>
            </a:r>
            <a:r>
              <a:rPr lang="ru-RU" dirty="0"/>
              <a:t> </a:t>
            </a:r>
            <a:r>
              <a:rPr lang="ru-RU" dirty="0" err="1"/>
              <a:t>медичних</a:t>
            </a:r>
            <a:r>
              <a:rPr lang="ru-RU" dirty="0"/>
              <a:t> та </a:t>
            </a:r>
            <a:r>
              <a:rPr lang="ru-RU" dirty="0" err="1"/>
              <a:t>гуманітарних</a:t>
            </a:r>
            <a:r>
              <a:rPr lang="ru-RU" dirty="0"/>
              <a:t> </a:t>
            </a:r>
            <a:r>
              <a:rPr lang="ru-RU" dirty="0" err="1"/>
              <a:t>зусиль</a:t>
            </a:r>
            <a:r>
              <a:rPr lang="ru-RU" dirty="0"/>
              <a:t>, </a:t>
            </a:r>
            <a:r>
              <a:rPr lang="ru-RU" dirty="0" err="1"/>
              <a:t>спричинених</a:t>
            </a:r>
            <a:r>
              <a:rPr lang="ru-RU" dirty="0"/>
              <a:t> </a:t>
            </a:r>
            <a:r>
              <a:rPr lang="ru-RU" dirty="0" err="1"/>
              <a:t>російським</a:t>
            </a:r>
            <a:r>
              <a:rPr lang="ru-RU" dirty="0"/>
              <a:t> </a:t>
            </a:r>
            <a:r>
              <a:rPr lang="ru-RU" dirty="0" err="1"/>
              <a:t>вторгненням</a:t>
            </a:r>
            <a:r>
              <a:rPr lang="ru-RU" dirty="0"/>
              <a:t>.</a:t>
            </a:r>
          </a:p>
          <a:p>
            <a:pPr defTabSz="931774">
              <a:defRPr/>
            </a:pPr>
            <a:r>
              <a:rPr lang="ru-RU" dirty="0" err="1"/>
              <a:t>Ця</a:t>
            </a:r>
            <a:r>
              <a:rPr lang="ru-RU" dirty="0"/>
              <a:t> робота </a:t>
            </a:r>
            <a:r>
              <a:rPr lang="ru-RU" dirty="0" err="1"/>
              <a:t>є</a:t>
            </a:r>
            <a:r>
              <a:rPr lang="ru-RU" dirty="0"/>
              <a:t> результатом </a:t>
            </a:r>
            <a:r>
              <a:rPr lang="ru-RU" dirty="0" err="1"/>
              <a:t>співпраці</a:t>
            </a:r>
            <a:r>
              <a:rPr lang="ru-RU" dirty="0"/>
              <a:t> з </a:t>
            </a:r>
            <a:r>
              <a:rPr lang="ru-RU" dirty="0" err="1"/>
              <a:t>Українською</a:t>
            </a:r>
            <a:r>
              <a:rPr lang="ru-RU" dirty="0"/>
              <a:t> </a:t>
            </a:r>
            <a:r>
              <a:rPr lang="ru-RU" dirty="0" err="1"/>
              <a:t>медичною</a:t>
            </a:r>
            <a:r>
              <a:rPr lang="ru-RU" dirty="0"/>
              <a:t> </a:t>
            </a:r>
            <a:r>
              <a:rPr lang="ru-RU" dirty="0" err="1"/>
              <a:t>асоціацією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Америки (УМАНА), </a:t>
            </a:r>
            <a:r>
              <a:rPr lang="en-US" dirty="0" err="1"/>
              <a:t>Razom</a:t>
            </a:r>
            <a:r>
              <a:rPr lang="en-US" dirty="0"/>
              <a:t> </a:t>
            </a:r>
            <a:r>
              <a:rPr lang="ru-RU" dirty="0"/>
              <a:t>для </a:t>
            </a:r>
            <a:r>
              <a:rPr lang="ru-RU" dirty="0" err="1"/>
              <a:t>України</a:t>
            </a:r>
            <a:r>
              <a:rPr lang="ru-RU" dirty="0"/>
              <a:t> та </a:t>
            </a:r>
            <a:r>
              <a:rPr lang="en-US" dirty="0" err="1"/>
              <a:t>MedGlobal</a:t>
            </a:r>
            <a:r>
              <a:rPr lang="en-US" dirty="0"/>
              <a:t>.</a:t>
            </a:r>
          </a:p>
          <a:p>
            <a:pPr defTabSz="931774">
              <a:defRPr/>
            </a:pP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твір</a:t>
            </a:r>
            <a:r>
              <a:rPr lang="ru-RU" dirty="0"/>
              <a:t> </a:t>
            </a:r>
            <a:r>
              <a:rPr lang="ru-RU" dirty="0" err="1"/>
              <a:t>заохочується</a:t>
            </a:r>
            <a:r>
              <a:rPr lang="ru-RU" dirty="0"/>
              <a:t> до </a:t>
            </a:r>
            <a:r>
              <a:rPr lang="ru-RU" dirty="0" err="1"/>
              <a:t>вільного</a:t>
            </a:r>
            <a:r>
              <a:rPr lang="ru-RU" dirty="0"/>
              <a:t> та широкого </a:t>
            </a:r>
            <a:r>
              <a:rPr lang="ru-RU" dirty="0" err="1"/>
              <a:t>розповсюдження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захистом</a:t>
            </a:r>
            <a:r>
              <a:rPr lang="ru-RU" dirty="0"/>
              <a:t>, </a:t>
            </a:r>
            <a:r>
              <a:rPr lang="ru-RU" dirty="0" err="1"/>
              <a:t>захищеним</a:t>
            </a:r>
            <a:r>
              <a:rPr lang="ru-RU" dirty="0"/>
              <a:t> </a:t>
            </a:r>
            <a:r>
              <a:rPr lang="en-US" dirty="0"/>
              <a:t>Creative Commons CC BY-NC-SA.</a:t>
            </a:r>
          </a:p>
          <a:p>
            <a:pPr defTabSz="931774">
              <a:defRPr/>
            </a:pPr>
            <a:r>
              <a:rPr lang="ru-RU" dirty="0"/>
              <a:t>Таким чином, вас </a:t>
            </a:r>
            <a:r>
              <a:rPr lang="ru-RU" dirty="0" err="1"/>
              <a:t>заохочують</a:t>
            </a:r>
            <a:r>
              <a:rPr lang="ru-RU" dirty="0"/>
              <a:t> повторно </a:t>
            </a:r>
            <a:r>
              <a:rPr lang="ru-RU" dirty="0" err="1"/>
              <a:t>використовувати</a:t>
            </a:r>
            <a:r>
              <a:rPr lang="ru-RU" dirty="0"/>
              <a:t>, </a:t>
            </a:r>
            <a:r>
              <a:rPr lang="ru-RU" dirty="0" err="1"/>
              <a:t>поширювати</a:t>
            </a:r>
            <a:r>
              <a:rPr lang="ru-RU" dirty="0"/>
              <a:t>, </a:t>
            </a:r>
            <a:r>
              <a:rPr lang="ru-RU" dirty="0" err="1"/>
              <a:t>реміксувати</a:t>
            </a:r>
            <a:r>
              <a:rPr lang="ru-RU" dirty="0"/>
              <a:t>, </a:t>
            </a:r>
            <a:r>
              <a:rPr lang="ru-RU" dirty="0" err="1"/>
              <a:t>адаптувати</a:t>
            </a:r>
            <a:r>
              <a:rPr lang="ru-RU" dirty="0"/>
              <a:t> та </a:t>
            </a:r>
            <a:r>
              <a:rPr lang="ru-RU" dirty="0" err="1"/>
              <a:t>будувати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 в будь-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носії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форматі</a:t>
            </a:r>
            <a:r>
              <a:rPr lang="ru-RU" dirty="0"/>
              <a:t>, за </a:t>
            </a:r>
            <a:r>
              <a:rPr lang="ru-RU" dirty="0" err="1"/>
              <a:t>умови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призначений</a:t>
            </a:r>
            <a:r>
              <a:rPr lang="ru-RU" dirty="0"/>
              <a:t> для </a:t>
            </a:r>
            <a:r>
              <a:rPr lang="ru-RU" dirty="0" err="1"/>
              <a:t>некомерційних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, і </a:t>
            </a:r>
            <a:r>
              <a:rPr lang="ru-RU" dirty="0" err="1"/>
              <a:t>лише</a:t>
            </a:r>
            <a:r>
              <a:rPr lang="ru-RU" dirty="0"/>
              <a:t> за </a:t>
            </a:r>
            <a:r>
              <a:rPr lang="ru-RU" dirty="0" err="1"/>
              <a:t>умови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авторство </a:t>
            </a:r>
            <a:r>
              <a:rPr lang="ru-RU" dirty="0" err="1"/>
              <a:t>вказується</a:t>
            </a:r>
            <a:r>
              <a:rPr lang="ru-RU" dirty="0"/>
              <a:t> на автора </a:t>
            </a:r>
            <a:r>
              <a:rPr lang="ru-RU" dirty="0" err="1"/>
              <a:t>Райлі</a:t>
            </a:r>
            <a:r>
              <a:rPr lang="ru-RU" dirty="0"/>
              <a:t>. Джонс. </a:t>
            </a: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реміксуєте</a:t>
            </a:r>
            <a:r>
              <a:rPr lang="ru-RU" dirty="0"/>
              <a:t>, </a:t>
            </a:r>
            <a:r>
              <a:rPr lang="ru-RU" dirty="0" err="1"/>
              <a:t>адаптуєте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використовуєте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,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ліцензувати</a:t>
            </a:r>
            <a:r>
              <a:rPr lang="ru-RU" dirty="0"/>
              <a:t> </a:t>
            </a:r>
            <a:r>
              <a:rPr lang="ru-RU" dirty="0" err="1"/>
              <a:t>модифікований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 на </a:t>
            </a:r>
            <a:r>
              <a:rPr lang="ru-RU" dirty="0" err="1"/>
              <a:t>ідентичних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.</a:t>
            </a:r>
          </a:p>
          <a:p>
            <a:pPr defTabSz="931774">
              <a:defRPr/>
            </a:pPr>
            <a:endParaRPr lang="ru-RU" dirty="0"/>
          </a:p>
          <a:p>
            <a:pPr defTabSz="931774">
              <a:defRPr/>
            </a:pPr>
            <a:r>
              <a:rPr lang="ru-RU" dirty="0"/>
              <a:t>По </a:t>
            </a:r>
            <a:r>
              <a:rPr lang="ru-RU" dirty="0" err="1"/>
              <a:t>суті</a:t>
            </a:r>
            <a:r>
              <a:rPr lang="ru-RU" dirty="0"/>
              <a:t>,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презентація</a:t>
            </a:r>
            <a:r>
              <a:rPr lang="ru-RU" dirty="0"/>
              <a:t> </a:t>
            </a:r>
            <a:r>
              <a:rPr lang="ru-RU" dirty="0" err="1"/>
              <a:t>розміщується</a:t>
            </a:r>
            <a:r>
              <a:rPr lang="ru-RU" dirty="0"/>
              <a:t> тут </a:t>
            </a:r>
            <a:r>
              <a:rPr lang="ru-RU" dirty="0" err="1"/>
              <a:t>безкоштовно</a:t>
            </a:r>
            <a:r>
              <a:rPr lang="ru-RU" dirty="0"/>
              <a:t>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поширювати</a:t>
            </a:r>
            <a:r>
              <a:rPr lang="ru-RU" dirty="0"/>
              <a:t> та </a:t>
            </a:r>
            <a:r>
              <a:rPr lang="ru-RU" dirty="0" err="1"/>
              <a:t>використовувати</a:t>
            </a:r>
            <a:r>
              <a:rPr lang="ru-RU" dirty="0"/>
              <a:t> за потреби, </a:t>
            </a:r>
            <a:r>
              <a:rPr lang="ru-RU" dirty="0" err="1"/>
              <a:t>якщо</a:t>
            </a:r>
            <a:r>
              <a:rPr lang="ru-RU" dirty="0"/>
              <a:t> вона не </a:t>
            </a:r>
            <a:r>
              <a:rPr lang="ru-RU" dirty="0" err="1"/>
              <a:t>призначена</a:t>
            </a:r>
            <a:r>
              <a:rPr lang="ru-RU" dirty="0"/>
              <a:t> для </a:t>
            </a:r>
            <a:r>
              <a:rPr lang="ru-RU" dirty="0" err="1"/>
              <a:t>отримання</a:t>
            </a:r>
            <a:r>
              <a:rPr lang="ru-RU" dirty="0"/>
              <a:t> </a:t>
            </a:r>
            <a:r>
              <a:rPr lang="ru-RU" dirty="0" err="1"/>
              <a:t>прибутку</a:t>
            </a:r>
            <a:r>
              <a:rPr lang="ru-RU" dirty="0"/>
              <a:t>, і просто дайте </a:t>
            </a:r>
            <a:r>
              <a:rPr lang="ru-RU" dirty="0" err="1"/>
              <a:t>мені</a:t>
            </a:r>
            <a:r>
              <a:rPr lang="ru-RU" dirty="0"/>
              <a:t> </a:t>
            </a:r>
            <a:r>
              <a:rPr lang="ru-RU" dirty="0" err="1"/>
              <a:t>невелику</a:t>
            </a:r>
            <a:r>
              <a:rPr lang="ru-RU" dirty="0"/>
              <a:t> </a:t>
            </a:r>
            <a:r>
              <a:rPr lang="ru-RU" dirty="0" err="1"/>
              <a:t>довіру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вважаєте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корисним</a:t>
            </a:r>
            <a:r>
              <a:rPr lang="ru-RU" dirty="0"/>
              <a:t>.</a:t>
            </a:r>
          </a:p>
          <a:p>
            <a:pPr defTabSz="931774">
              <a:defRPr/>
            </a:pPr>
            <a:endParaRPr lang="ru-RU" dirty="0"/>
          </a:p>
          <a:p>
            <a:pPr defTabSz="931774">
              <a:defRPr/>
            </a:pPr>
            <a:r>
              <a:rPr lang="ru-RU" dirty="0"/>
              <a:t>Мене </a:t>
            </a:r>
            <a:r>
              <a:rPr lang="ru-RU" dirty="0" err="1"/>
              <a:t>звуть</a:t>
            </a:r>
            <a:r>
              <a:rPr lang="ru-RU" dirty="0"/>
              <a:t> </a:t>
            </a:r>
            <a:r>
              <a:rPr lang="ru-RU" dirty="0" err="1"/>
              <a:t>Райлі</a:t>
            </a:r>
            <a:r>
              <a:rPr lang="ru-RU" dirty="0"/>
              <a:t> Джонс, і я ваш </a:t>
            </a:r>
            <a:r>
              <a:rPr lang="ru-RU" dirty="0" err="1"/>
              <a:t>ведучий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серії</a:t>
            </a:r>
            <a:r>
              <a:rPr lang="ru-RU" dirty="0"/>
              <a:t> про атаки з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зброї</a:t>
            </a:r>
            <a:r>
              <a:rPr lang="ru-RU" dirty="0"/>
              <a:t> з </a:t>
            </a:r>
            <a:r>
              <a:rPr lang="ru-RU" dirty="0" err="1"/>
              <a:t>нервово-паралітичними</a:t>
            </a:r>
            <a:r>
              <a:rPr lang="ru-RU" dirty="0"/>
              <a:t> </a:t>
            </a:r>
            <a:r>
              <a:rPr lang="ru-RU" dirty="0" err="1"/>
              <a:t>речовинами</a:t>
            </a:r>
            <a:r>
              <a:rPr lang="ru-RU" dirty="0"/>
              <a:t>.</a:t>
            </a:r>
          </a:p>
          <a:p>
            <a:pPr defTabSz="931774">
              <a:defRPr/>
            </a:pPr>
            <a:r>
              <a:rPr lang="ru-RU" dirty="0"/>
              <a:t>Я </a:t>
            </a:r>
            <a:r>
              <a:rPr lang="ru-RU" dirty="0" err="1"/>
              <a:t>працював</a:t>
            </a:r>
            <a:r>
              <a:rPr lang="ru-RU" dirty="0"/>
              <a:t> на </a:t>
            </a:r>
            <a:r>
              <a:rPr lang="ru-RU" dirty="0" err="1"/>
              <a:t>різних</a:t>
            </a:r>
            <a:r>
              <a:rPr lang="ru-RU" dirty="0"/>
              <a:t> посадах у </a:t>
            </a:r>
            <a:r>
              <a:rPr lang="ru-RU" dirty="0" err="1"/>
              <a:t>секторі</a:t>
            </a:r>
            <a:r>
              <a:rPr lang="ru-RU" dirty="0"/>
              <a:t> </a:t>
            </a:r>
            <a:r>
              <a:rPr lang="ru-RU" dirty="0" err="1"/>
              <a:t>гуманітарної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останнього</a:t>
            </a:r>
            <a:r>
              <a:rPr lang="ru-RU" dirty="0"/>
              <a:t> </a:t>
            </a:r>
            <a:r>
              <a:rPr lang="ru-RU" dirty="0" err="1"/>
              <a:t>десятиліття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того, і зараз </a:t>
            </a:r>
            <a:r>
              <a:rPr lang="ru-RU" dirty="0" err="1"/>
              <a:t>працюю</a:t>
            </a:r>
            <a:r>
              <a:rPr lang="ru-RU" dirty="0"/>
              <a:t> з </a:t>
            </a:r>
            <a:r>
              <a:rPr lang="en-US" dirty="0" err="1"/>
              <a:t>MedGlobal</a:t>
            </a:r>
            <a:r>
              <a:rPr lang="en-US" dirty="0"/>
              <a:t>,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доручено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огляд</a:t>
            </a:r>
            <a:r>
              <a:rPr lang="ru-RU" dirty="0"/>
              <a:t> </a:t>
            </a:r>
            <a:r>
              <a:rPr lang="ru-RU" dirty="0" err="1"/>
              <a:t>медичного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нападів</a:t>
            </a:r>
            <a:r>
              <a:rPr lang="ru-RU" dirty="0"/>
              <a:t> </a:t>
            </a:r>
            <a:r>
              <a:rPr lang="ru-RU" dirty="0" err="1"/>
              <a:t>нервово-паралітичних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.</a:t>
            </a:r>
          </a:p>
          <a:p>
            <a:pPr defTabSz="931774">
              <a:defRPr/>
            </a:pPr>
            <a:r>
              <a:rPr lang="ru-RU" dirty="0"/>
              <a:t>З </a:t>
            </a:r>
            <a:r>
              <a:rPr lang="ru-RU" dirty="0" err="1"/>
              <a:t>огляду</a:t>
            </a:r>
            <a:r>
              <a:rPr lang="ru-RU" dirty="0"/>
              <a:t> на </a:t>
            </a:r>
            <a:r>
              <a:rPr lang="ru-RU" dirty="0" err="1"/>
              <a:t>чесність</a:t>
            </a:r>
            <a:r>
              <a:rPr lang="ru-RU" dirty="0"/>
              <a:t>, я не </a:t>
            </a:r>
            <a:r>
              <a:rPr lang="ru-RU" dirty="0" err="1"/>
              <a:t>можу</a:t>
            </a:r>
            <a:r>
              <a:rPr lang="ru-RU" dirty="0"/>
              <a:t> </a:t>
            </a:r>
            <a:r>
              <a:rPr lang="ru-RU" dirty="0" err="1"/>
              <a:t>декларувати</a:t>
            </a:r>
            <a:r>
              <a:rPr lang="ru-RU" dirty="0"/>
              <a:t> </a:t>
            </a:r>
            <a:r>
              <a:rPr lang="ru-RU" dirty="0" err="1"/>
              <a:t>фінансову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комерційну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.</a:t>
            </a:r>
          </a:p>
          <a:p>
            <a:pPr defTabSz="931774">
              <a:defRPr/>
            </a:pPr>
            <a:endParaRPr lang="ru-RU" dirty="0"/>
          </a:p>
          <a:p>
            <a:pPr defTabSz="931774">
              <a:defRPr/>
            </a:pPr>
            <a:r>
              <a:rPr lang="ru-RU" dirty="0"/>
              <a:t>А </a:t>
            </a:r>
            <a:r>
              <a:rPr lang="ru-RU" dirty="0" err="1"/>
              <a:t>тепер</a:t>
            </a:r>
            <a:r>
              <a:rPr lang="ru-RU" dirty="0"/>
              <a:t> до </a:t>
            </a:r>
            <a:r>
              <a:rPr lang="ru-RU" dirty="0" err="1"/>
              <a:t>презентації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632A6-3958-4A41-B9C8-B831EED1D4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11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ru-RU" dirty="0"/>
              <a:t>2005 </a:t>
            </a:r>
            <a:r>
              <a:rPr lang="ru-RU" dirty="0" err="1"/>
              <a:t>рік</a:t>
            </a:r>
            <a:r>
              <a:rPr lang="ru-RU" dirty="0"/>
              <a:t> у </a:t>
            </a:r>
            <a:r>
              <a:rPr lang="ru-RU" dirty="0" err="1"/>
              <a:t>Гранітвіллі</a:t>
            </a:r>
            <a:r>
              <a:rPr lang="ru-RU" dirty="0"/>
              <a:t>, штат </a:t>
            </a:r>
            <a:r>
              <a:rPr lang="ru-RU" dirty="0" err="1"/>
              <a:t>Південна</a:t>
            </a:r>
            <a:r>
              <a:rPr lang="ru-RU" dirty="0"/>
              <a:t> </a:t>
            </a:r>
            <a:r>
              <a:rPr lang="ru-RU" dirty="0" err="1"/>
              <a:t>Кароліна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час великого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зіткнення</a:t>
            </a:r>
            <a:r>
              <a:rPr lang="ru-RU" dirty="0"/>
              <a:t> </a:t>
            </a:r>
            <a:r>
              <a:rPr lang="ru-RU" dirty="0" err="1"/>
              <a:t>поїздів</a:t>
            </a:r>
            <a:r>
              <a:rPr lang="ru-RU" dirty="0"/>
              <a:t> </a:t>
            </a:r>
            <a:r>
              <a:rPr lang="ru-RU" dirty="0" err="1"/>
              <a:t>пошкодили</a:t>
            </a:r>
            <a:r>
              <a:rPr lang="ru-RU" dirty="0"/>
              <a:t> три </a:t>
            </a:r>
            <a:r>
              <a:rPr lang="ru-RU" dirty="0" err="1"/>
              <a:t>залізничні</a:t>
            </a:r>
            <a:r>
              <a:rPr lang="ru-RU" dirty="0"/>
              <a:t> </a:t>
            </a:r>
            <a:r>
              <a:rPr lang="ru-RU" dirty="0" err="1"/>
              <a:t>цистерни</a:t>
            </a:r>
            <a:r>
              <a:rPr lang="ru-RU" dirty="0"/>
              <a:t> з </a:t>
            </a:r>
            <a:r>
              <a:rPr lang="ru-RU" dirty="0" err="1"/>
              <a:t>рідким</a:t>
            </a:r>
            <a:r>
              <a:rPr lang="ru-RU" dirty="0"/>
              <a:t> хлором.</a:t>
            </a:r>
          </a:p>
          <a:p>
            <a:pPr defTabSz="931774"/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призвело</a:t>
            </a:r>
            <a:r>
              <a:rPr lang="ru-RU" dirty="0"/>
              <a:t> до </a:t>
            </a:r>
            <a:r>
              <a:rPr lang="ru-RU" dirty="0" err="1"/>
              <a:t>вивільнення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55 000 кг </a:t>
            </a:r>
            <a:r>
              <a:rPr lang="ru-RU" dirty="0" err="1"/>
              <a:t>газоподібного</a:t>
            </a:r>
            <a:r>
              <a:rPr lang="ru-RU" dirty="0"/>
              <a:t> хлору в зону </a:t>
            </a:r>
            <a:r>
              <a:rPr lang="ru-RU" dirty="0" err="1"/>
              <a:t>протягом</a:t>
            </a:r>
            <a:r>
              <a:rPr lang="ru-RU" dirty="0"/>
              <a:t> 3 </a:t>
            </a:r>
            <a:r>
              <a:rPr lang="ru-RU" dirty="0" err="1"/>
              <a:t>хвилин</a:t>
            </a:r>
            <a:r>
              <a:rPr lang="ru-RU" dirty="0"/>
              <a:t>.</a:t>
            </a:r>
          </a:p>
          <a:p>
            <a:pPr defTabSz="931774"/>
            <a:r>
              <a:rPr lang="ru-RU" dirty="0"/>
              <a:t>За 60 </a:t>
            </a:r>
            <a:r>
              <a:rPr lang="ru-RU" dirty="0" err="1"/>
              <a:t>хвилин</a:t>
            </a:r>
            <a:r>
              <a:rPr lang="ru-RU" dirty="0"/>
              <a:t> у </a:t>
            </a:r>
            <a:r>
              <a:rPr lang="ru-RU" dirty="0" err="1"/>
              <a:t>радіусі</a:t>
            </a:r>
            <a:r>
              <a:rPr lang="ru-RU" dirty="0"/>
              <a:t> 100 </a:t>
            </a:r>
            <a:r>
              <a:rPr lang="ru-RU" dirty="0" err="1"/>
              <a:t>метрів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11 642 </a:t>
            </a:r>
            <a:r>
              <a:rPr lang="en-US" dirty="0"/>
              <a:t>ppm </a:t>
            </a:r>
            <a:r>
              <a:rPr lang="ru-RU" dirty="0" err="1"/>
              <a:t>газоподібного</a:t>
            </a:r>
            <a:r>
              <a:rPr lang="ru-RU" dirty="0"/>
              <a:t> хлору.</a:t>
            </a:r>
          </a:p>
          <a:p>
            <a:pPr defTabSz="931774"/>
            <a:r>
              <a:rPr lang="ru-RU" dirty="0"/>
              <a:t>На </a:t>
            </a:r>
            <a:r>
              <a:rPr lang="ru-RU" dirty="0" err="1"/>
              <a:t>відстані</a:t>
            </a:r>
            <a:r>
              <a:rPr lang="ru-RU" dirty="0"/>
              <a:t> 500 </a:t>
            </a:r>
            <a:r>
              <a:rPr lang="ru-RU" dirty="0" err="1"/>
              <a:t>метрів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837 </a:t>
            </a:r>
            <a:r>
              <a:rPr lang="en-US" dirty="0"/>
              <a:t>ppm </a:t>
            </a:r>
            <a:r>
              <a:rPr lang="ru-RU" dirty="0"/>
              <a:t>через 30 </a:t>
            </a:r>
            <a:r>
              <a:rPr lang="ru-RU" dirty="0" err="1"/>
              <a:t>хвилин</a:t>
            </a:r>
            <a:r>
              <a:rPr lang="ru-RU" dirty="0"/>
              <a:t> і 553 </a:t>
            </a:r>
            <a:r>
              <a:rPr lang="en-US" dirty="0"/>
              <a:t>ppm </a:t>
            </a:r>
            <a:r>
              <a:rPr lang="ru-RU" dirty="0"/>
              <a:t>через 60 </a:t>
            </a:r>
            <a:r>
              <a:rPr lang="ru-RU" dirty="0" err="1"/>
              <a:t>хвилин</a:t>
            </a:r>
            <a:r>
              <a:rPr lang="ru-RU" dirty="0"/>
              <a:t>.</a:t>
            </a:r>
          </a:p>
          <a:p>
            <a:pPr defTabSz="931774"/>
            <a:r>
              <a:rPr lang="ru-RU" dirty="0"/>
              <a:t>На </a:t>
            </a:r>
            <a:r>
              <a:rPr lang="ru-RU" dirty="0" err="1"/>
              <a:t>відстані</a:t>
            </a:r>
            <a:r>
              <a:rPr lang="ru-RU" dirty="0"/>
              <a:t> 1000 </a:t>
            </a:r>
            <a:r>
              <a:rPr lang="ru-RU" dirty="0" err="1"/>
              <a:t>метрів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89 </a:t>
            </a:r>
            <a:r>
              <a:rPr lang="ru-RU" dirty="0" err="1"/>
              <a:t>частин</a:t>
            </a:r>
            <a:r>
              <a:rPr lang="ru-RU" dirty="0"/>
              <a:t> на </a:t>
            </a:r>
            <a:r>
              <a:rPr lang="ru-RU" dirty="0" err="1"/>
              <a:t>хвилину</a:t>
            </a:r>
            <a:r>
              <a:rPr lang="ru-RU" dirty="0"/>
              <a:t> через 30 </a:t>
            </a:r>
            <a:r>
              <a:rPr lang="ru-RU" dirty="0" err="1"/>
              <a:t>хвилин</a:t>
            </a:r>
            <a:r>
              <a:rPr lang="ru-RU" dirty="0"/>
              <a:t> і 51 </a:t>
            </a:r>
            <a:r>
              <a:rPr lang="ru-RU" dirty="0" err="1"/>
              <a:t>частка</a:t>
            </a:r>
            <a:r>
              <a:rPr lang="ru-RU" dirty="0"/>
              <a:t> на </a:t>
            </a:r>
            <a:r>
              <a:rPr lang="ru-RU" dirty="0" err="1"/>
              <a:t>хвилину</a:t>
            </a:r>
            <a:r>
              <a:rPr lang="ru-RU" dirty="0"/>
              <a:t> через 60 </a:t>
            </a:r>
            <a:r>
              <a:rPr lang="ru-RU" dirty="0" err="1"/>
              <a:t>хвилин</a:t>
            </a:r>
            <a:r>
              <a:rPr lang="ru-RU" dirty="0"/>
              <a:t>.</a:t>
            </a:r>
          </a:p>
          <a:p>
            <a:pPr defTabSz="931774"/>
            <a:endParaRPr lang="ru-RU" dirty="0"/>
          </a:p>
          <a:p>
            <a:pPr defTabSz="931774"/>
            <a:r>
              <a:rPr lang="ru-RU" dirty="0" err="1"/>
              <a:t>Іншими</a:t>
            </a:r>
            <a:r>
              <a:rPr lang="ru-RU" dirty="0"/>
              <a:t> словами,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епіцентру</a:t>
            </a:r>
            <a:r>
              <a:rPr lang="ru-RU" dirty="0"/>
              <a:t> </a:t>
            </a:r>
            <a:r>
              <a:rPr lang="ru-RU" dirty="0" err="1"/>
              <a:t>аварії</a:t>
            </a:r>
            <a:r>
              <a:rPr lang="ru-RU" dirty="0"/>
              <a:t> </a:t>
            </a:r>
            <a:r>
              <a:rPr lang="ru-RU" dirty="0" err="1"/>
              <a:t>відстань</a:t>
            </a:r>
            <a:r>
              <a:rPr lang="ru-RU" dirty="0"/>
              <a:t> за </a:t>
            </a:r>
            <a:r>
              <a:rPr lang="ru-RU" dirty="0" err="1"/>
              <a:t>вітром</a:t>
            </a:r>
            <a:r>
              <a:rPr lang="ru-RU" dirty="0"/>
              <a:t> до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концентрацій</a:t>
            </a:r>
            <a:r>
              <a:rPr lang="ru-RU" dirty="0"/>
              <a:t> </a:t>
            </a:r>
            <a:r>
              <a:rPr lang="ru-RU" dirty="0" err="1"/>
              <a:t>є</a:t>
            </a:r>
            <a:r>
              <a:rPr lang="ru-RU" dirty="0"/>
              <a:t> такою:</a:t>
            </a:r>
          </a:p>
          <a:p>
            <a:pPr defTabSz="931774"/>
            <a:r>
              <a:rPr lang="ru-RU" dirty="0"/>
              <a:t>2000 </a:t>
            </a:r>
            <a:r>
              <a:rPr lang="ru-RU" dirty="0" err="1"/>
              <a:t>частин</a:t>
            </a:r>
            <a:r>
              <a:rPr lang="ru-RU" dirty="0"/>
              <a:t> на </a:t>
            </a:r>
            <a:r>
              <a:rPr lang="ru-RU" dirty="0" err="1"/>
              <a:t>мільйон</a:t>
            </a:r>
            <a:r>
              <a:rPr lang="ru-RU" dirty="0"/>
              <a:t> становили 0,45 км за 30 </a:t>
            </a:r>
            <a:r>
              <a:rPr lang="ru-RU" dirty="0" err="1"/>
              <a:t>хвилин</a:t>
            </a:r>
            <a:r>
              <a:rPr lang="ru-RU" dirty="0"/>
              <a:t> і 0,40 км за 60 </a:t>
            </a:r>
            <a:r>
              <a:rPr lang="ru-RU" dirty="0" err="1"/>
              <a:t>хвилин</a:t>
            </a:r>
            <a:endParaRPr lang="ru-RU" dirty="0"/>
          </a:p>
          <a:p>
            <a:pPr defTabSz="931774"/>
            <a:r>
              <a:rPr lang="ru-RU" dirty="0"/>
              <a:t>400 </a:t>
            </a:r>
            <a:r>
              <a:rPr lang="ru-RU" dirty="0" err="1"/>
              <a:t>частин</a:t>
            </a:r>
            <a:r>
              <a:rPr lang="ru-RU" dirty="0"/>
              <a:t> на </a:t>
            </a:r>
            <a:r>
              <a:rPr lang="ru-RU" dirty="0" err="1"/>
              <a:t>хвилину</a:t>
            </a:r>
            <a:r>
              <a:rPr lang="ru-RU" dirty="0"/>
              <a:t> становили 0,69 км за 30 </a:t>
            </a:r>
            <a:r>
              <a:rPr lang="ru-RU" dirty="0" err="1"/>
              <a:t>хвилин</a:t>
            </a:r>
            <a:r>
              <a:rPr lang="ru-RU" dirty="0"/>
              <a:t> і 0,6 км за 60 </a:t>
            </a:r>
            <a:r>
              <a:rPr lang="ru-RU" dirty="0" err="1"/>
              <a:t>хвилин</a:t>
            </a:r>
            <a:endParaRPr lang="ru-RU" dirty="0"/>
          </a:p>
          <a:p>
            <a:pPr defTabSz="931774"/>
            <a:r>
              <a:rPr lang="ru-RU" dirty="0"/>
              <a:t>20 </a:t>
            </a:r>
            <a:r>
              <a:rPr lang="ru-RU" dirty="0" err="1"/>
              <a:t>частин</a:t>
            </a:r>
            <a:r>
              <a:rPr lang="ru-RU" dirty="0"/>
              <a:t> на </a:t>
            </a:r>
            <a:r>
              <a:rPr lang="ru-RU" dirty="0" err="1"/>
              <a:t>хвилину</a:t>
            </a:r>
            <a:r>
              <a:rPr lang="ru-RU" dirty="0"/>
              <a:t> становили 2,6 км за 30 </a:t>
            </a:r>
            <a:r>
              <a:rPr lang="ru-RU" dirty="0" err="1"/>
              <a:t>хвилин</a:t>
            </a:r>
            <a:r>
              <a:rPr lang="ru-RU" dirty="0"/>
              <a:t> і </a:t>
            </a:r>
            <a:r>
              <a:rPr lang="ru-RU" dirty="0" err="1"/>
              <a:t>також</a:t>
            </a:r>
            <a:r>
              <a:rPr lang="ru-RU" dirty="0"/>
              <a:t> за 60 </a:t>
            </a:r>
            <a:r>
              <a:rPr lang="ru-RU" dirty="0" err="1"/>
              <a:t>хвилин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05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r>
              <a:rPr lang="ru-RU" dirty="0"/>
              <a:t>2005 </a:t>
            </a:r>
            <a:r>
              <a:rPr lang="ru-RU" dirty="0" err="1"/>
              <a:t>рік</a:t>
            </a:r>
            <a:r>
              <a:rPr lang="ru-RU" dirty="0"/>
              <a:t> у </a:t>
            </a:r>
            <a:r>
              <a:rPr lang="ru-RU" dirty="0" err="1"/>
              <a:t>Гранітвіллі</a:t>
            </a:r>
            <a:r>
              <a:rPr lang="ru-RU" dirty="0"/>
              <a:t>, штат </a:t>
            </a:r>
            <a:r>
              <a:rPr lang="ru-RU" dirty="0" err="1"/>
              <a:t>Південна</a:t>
            </a:r>
            <a:r>
              <a:rPr lang="ru-RU" dirty="0"/>
              <a:t> </a:t>
            </a:r>
            <a:r>
              <a:rPr lang="ru-RU" dirty="0" err="1"/>
              <a:t>Кароліна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час великого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зіткнення</a:t>
            </a:r>
            <a:r>
              <a:rPr lang="ru-RU" dirty="0"/>
              <a:t> </a:t>
            </a:r>
            <a:r>
              <a:rPr lang="ru-RU" dirty="0" err="1"/>
              <a:t>поїздів</a:t>
            </a:r>
            <a:r>
              <a:rPr lang="ru-RU" dirty="0"/>
              <a:t> </a:t>
            </a:r>
            <a:r>
              <a:rPr lang="ru-RU" dirty="0" err="1"/>
              <a:t>пошкодили</a:t>
            </a:r>
            <a:r>
              <a:rPr lang="ru-RU" dirty="0"/>
              <a:t> три </a:t>
            </a:r>
            <a:r>
              <a:rPr lang="ru-RU" dirty="0" err="1"/>
              <a:t>залізничні</a:t>
            </a:r>
            <a:r>
              <a:rPr lang="ru-RU" dirty="0"/>
              <a:t> </a:t>
            </a:r>
            <a:r>
              <a:rPr lang="ru-RU" dirty="0" err="1"/>
              <a:t>цистерни</a:t>
            </a:r>
            <a:r>
              <a:rPr lang="ru-RU" dirty="0"/>
              <a:t> з </a:t>
            </a:r>
            <a:r>
              <a:rPr lang="ru-RU" dirty="0" err="1"/>
              <a:t>рідким</a:t>
            </a:r>
            <a:r>
              <a:rPr lang="ru-RU" dirty="0"/>
              <a:t> хлором.</a:t>
            </a:r>
          </a:p>
          <a:p>
            <a:pPr defTabSz="931774"/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призвело</a:t>
            </a:r>
            <a:r>
              <a:rPr lang="ru-RU" dirty="0"/>
              <a:t> до </a:t>
            </a:r>
            <a:r>
              <a:rPr lang="ru-RU" dirty="0" err="1"/>
              <a:t>вивільнення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55 000 кг </a:t>
            </a:r>
            <a:r>
              <a:rPr lang="ru-RU" dirty="0" err="1"/>
              <a:t>газоподібного</a:t>
            </a:r>
            <a:r>
              <a:rPr lang="ru-RU" dirty="0"/>
              <a:t> хлору в зону </a:t>
            </a:r>
            <a:r>
              <a:rPr lang="ru-RU" dirty="0" err="1"/>
              <a:t>протягом</a:t>
            </a:r>
            <a:r>
              <a:rPr lang="ru-RU" dirty="0"/>
              <a:t> 3 </a:t>
            </a:r>
            <a:r>
              <a:rPr lang="ru-RU" dirty="0" err="1"/>
              <a:t>хвилин</a:t>
            </a:r>
            <a:r>
              <a:rPr lang="ru-RU" dirty="0"/>
              <a:t>.</a:t>
            </a:r>
          </a:p>
          <a:p>
            <a:pPr defTabSz="931774"/>
            <a:r>
              <a:rPr lang="ru-RU" dirty="0"/>
              <a:t>За 60 </a:t>
            </a:r>
            <a:r>
              <a:rPr lang="ru-RU" dirty="0" err="1"/>
              <a:t>хвилин</a:t>
            </a:r>
            <a:r>
              <a:rPr lang="ru-RU" dirty="0"/>
              <a:t> у </a:t>
            </a:r>
            <a:r>
              <a:rPr lang="ru-RU" dirty="0" err="1"/>
              <a:t>радіусі</a:t>
            </a:r>
            <a:r>
              <a:rPr lang="ru-RU" dirty="0"/>
              <a:t> 100 </a:t>
            </a:r>
            <a:r>
              <a:rPr lang="ru-RU" dirty="0" err="1"/>
              <a:t>метрів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11 642 </a:t>
            </a:r>
            <a:r>
              <a:rPr lang="en-US" dirty="0"/>
              <a:t>ppm </a:t>
            </a:r>
            <a:r>
              <a:rPr lang="ru-RU" dirty="0" err="1"/>
              <a:t>газоподібного</a:t>
            </a:r>
            <a:r>
              <a:rPr lang="ru-RU" dirty="0"/>
              <a:t> хлору.</a:t>
            </a:r>
          </a:p>
          <a:p>
            <a:pPr defTabSz="931774"/>
            <a:r>
              <a:rPr lang="ru-RU" dirty="0"/>
              <a:t>На </a:t>
            </a:r>
            <a:r>
              <a:rPr lang="ru-RU" dirty="0" err="1"/>
              <a:t>відстані</a:t>
            </a:r>
            <a:r>
              <a:rPr lang="ru-RU" dirty="0"/>
              <a:t> 500 </a:t>
            </a:r>
            <a:r>
              <a:rPr lang="ru-RU" dirty="0" err="1"/>
              <a:t>метрів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837 </a:t>
            </a:r>
            <a:r>
              <a:rPr lang="en-US" dirty="0"/>
              <a:t>ppm </a:t>
            </a:r>
            <a:r>
              <a:rPr lang="ru-RU" dirty="0"/>
              <a:t>через 30 </a:t>
            </a:r>
            <a:r>
              <a:rPr lang="ru-RU" dirty="0" err="1"/>
              <a:t>хвилин</a:t>
            </a:r>
            <a:r>
              <a:rPr lang="ru-RU" dirty="0"/>
              <a:t> і 553 </a:t>
            </a:r>
            <a:r>
              <a:rPr lang="en-US" dirty="0"/>
              <a:t>ppm </a:t>
            </a:r>
            <a:r>
              <a:rPr lang="ru-RU" dirty="0"/>
              <a:t>через 60 </a:t>
            </a:r>
            <a:r>
              <a:rPr lang="ru-RU" dirty="0" err="1"/>
              <a:t>хвилин</a:t>
            </a:r>
            <a:r>
              <a:rPr lang="ru-RU" dirty="0"/>
              <a:t>.</a:t>
            </a:r>
          </a:p>
          <a:p>
            <a:pPr defTabSz="931774"/>
            <a:r>
              <a:rPr lang="ru-RU" dirty="0"/>
              <a:t>На </a:t>
            </a:r>
            <a:r>
              <a:rPr lang="ru-RU" dirty="0" err="1"/>
              <a:t>відстані</a:t>
            </a:r>
            <a:r>
              <a:rPr lang="ru-RU" dirty="0"/>
              <a:t> 1000 </a:t>
            </a:r>
            <a:r>
              <a:rPr lang="ru-RU" dirty="0" err="1"/>
              <a:t>метрів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89 </a:t>
            </a:r>
            <a:r>
              <a:rPr lang="ru-RU" dirty="0" err="1"/>
              <a:t>частин</a:t>
            </a:r>
            <a:r>
              <a:rPr lang="ru-RU" dirty="0"/>
              <a:t> на </a:t>
            </a:r>
            <a:r>
              <a:rPr lang="ru-RU" dirty="0" err="1"/>
              <a:t>хвилину</a:t>
            </a:r>
            <a:r>
              <a:rPr lang="ru-RU" dirty="0"/>
              <a:t> через 30 </a:t>
            </a:r>
            <a:r>
              <a:rPr lang="ru-RU" dirty="0" err="1"/>
              <a:t>хвилин</a:t>
            </a:r>
            <a:r>
              <a:rPr lang="ru-RU" dirty="0"/>
              <a:t> і 51 </a:t>
            </a:r>
            <a:r>
              <a:rPr lang="ru-RU" dirty="0" err="1"/>
              <a:t>частка</a:t>
            </a:r>
            <a:r>
              <a:rPr lang="ru-RU" dirty="0"/>
              <a:t> на </a:t>
            </a:r>
            <a:r>
              <a:rPr lang="ru-RU" dirty="0" err="1"/>
              <a:t>хвилину</a:t>
            </a:r>
            <a:r>
              <a:rPr lang="ru-RU" dirty="0"/>
              <a:t> через 60 </a:t>
            </a:r>
            <a:r>
              <a:rPr lang="ru-RU" dirty="0" err="1"/>
              <a:t>хвилин</a:t>
            </a:r>
            <a:r>
              <a:rPr lang="ru-RU" dirty="0"/>
              <a:t>.</a:t>
            </a:r>
          </a:p>
          <a:p>
            <a:pPr defTabSz="931774"/>
            <a:endParaRPr lang="ru-RU" dirty="0"/>
          </a:p>
          <a:p>
            <a:pPr defTabSz="931774"/>
            <a:r>
              <a:rPr lang="ru-RU" dirty="0" err="1"/>
              <a:t>Іншими</a:t>
            </a:r>
            <a:r>
              <a:rPr lang="ru-RU" dirty="0"/>
              <a:t> словами,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епіцентру</a:t>
            </a:r>
            <a:r>
              <a:rPr lang="ru-RU" dirty="0"/>
              <a:t> </a:t>
            </a:r>
            <a:r>
              <a:rPr lang="ru-RU" dirty="0" err="1"/>
              <a:t>аварії</a:t>
            </a:r>
            <a:r>
              <a:rPr lang="ru-RU" dirty="0"/>
              <a:t> </a:t>
            </a:r>
            <a:r>
              <a:rPr lang="ru-RU" dirty="0" err="1"/>
              <a:t>відстань</a:t>
            </a:r>
            <a:r>
              <a:rPr lang="ru-RU" dirty="0"/>
              <a:t> за </a:t>
            </a:r>
            <a:r>
              <a:rPr lang="ru-RU" dirty="0" err="1"/>
              <a:t>вітром</a:t>
            </a:r>
            <a:r>
              <a:rPr lang="ru-RU" dirty="0"/>
              <a:t> до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концентрацій</a:t>
            </a:r>
            <a:r>
              <a:rPr lang="ru-RU" dirty="0"/>
              <a:t> </a:t>
            </a:r>
            <a:r>
              <a:rPr lang="ru-RU" dirty="0" err="1"/>
              <a:t>є</a:t>
            </a:r>
            <a:r>
              <a:rPr lang="ru-RU" dirty="0"/>
              <a:t> такою:</a:t>
            </a:r>
          </a:p>
          <a:p>
            <a:pPr defTabSz="931774"/>
            <a:r>
              <a:rPr lang="ru-RU" dirty="0"/>
              <a:t>2000 </a:t>
            </a:r>
            <a:r>
              <a:rPr lang="ru-RU" dirty="0" err="1"/>
              <a:t>частин</a:t>
            </a:r>
            <a:r>
              <a:rPr lang="ru-RU" dirty="0"/>
              <a:t> на </a:t>
            </a:r>
            <a:r>
              <a:rPr lang="ru-RU" dirty="0" err="1"/>
              <a:t>мільйон</a:t>
            </a:r>
            <a:r>
              <a:rPr lang="ru-RU" dirty="0"/>
              <a:t> становили 0,45 км за 30 </a:t>
            </a:r>
            <a:r>
              <a:rPr lang="ru-RU" dirty="0" err="1"/>
              <a:t>хвилин</a:t>
            </a:r>
            <a:r>
              <a:rPr lang="ru-RU" dirty="0"/>
              <a:t> і 0,40 км за 60 </a:t>
            </a:r>
            <a:r>
              <a:rPr lang="ru-RU" dirty="0" err="1"/>
              <a:t>хвилин</a:t>
            </a:r>
            <a:endParaRPr lang="ru-RU" dirty="0"/>
          </a:p>
          <a:p>
            <a:pPr defTabSz="931774"/>
            <a:r>
              <a:rPr lang="ru-RU" dirty="0"/>
              <a:t>400 </a:t>
            </a:r>
            <a:r>
              <a:rPr lang="ru-RU" dirty="0" err="1"/>
              <a:t>частин</a:t>
            </a:r>
            <a:r>
              <a:rPr lang="ru-RU" dirty="0"/>
              <a:t> на </a:t>
            </a:r>
            <a:r>
              <a:rPr lang="ru-RU" dirty="0" err="1"/>
              <a:t>хвилину</a:t>
            </a:r>
            <a:r>
              <a:rPr lang="ru-RU" dirty="0"/>
              <a:t> становили 0,69 км за 30 </a:t>
            </a:r>
            <a:r>
              <a:rPr lang="ru-RU" dirty="0" err="1"/>
              <a:t>хвилин</a:t>
            </a:r>
            <a:r>
              <a:rPr lang="ru-RU" dirty="0"/>
              <a:t> і 0,6 км за 60 </a:t>
            </a:r>
            <a:r>
              <a:rPr lang="ru-RU" dirty="0" err="1"/>
              <a:t>хвилин</a:t>
            </a:r>
            <a:endParaRPr lang="ru-RU" dirty="0"/>
          </a:p>
          <a:p>
            <a:pPr defTabSz="931774"/>
            <a:r>
              <a:rPr lang="ru-RU" dirty="0"/>
              <a:t>20 </a:t>
            </a:r>
            <a:r>
              <a:rPr lang="ru-RU" dirty="0" err="1"/>
              <a:t>частин</a:t>
            </a:r>
            <a:r>
              <a:rPr lang="ru-RU" dirty="0"/>
              <a:t> на </a:t>
            </a:r>
            <a:r>
              <a:rPr lang="ru-RU" dirty="0" err="1"/>
              <a:t>хвилину</a:t>
            </a:r>
            <a:r>
              <a:rPr lang="ru-RU" dirty="0"/>
              <a:t> становили 2,6 км за 30 </a:t>
            </a:r>
            <a:r>
              <a:rPr lang="ru-RU" dirty="0" err="1"/>
              <a:t>хвилин</a:t>
            </a:r>
            <a:r>
              <a:rPr lang="ru-RU" dirty="0"/>
              <a:t> і </a:t>
            </a:r>
            <a:r>
              <a:rPr lang="ru-RU" dirty="0" err="1"/>
              <a:t>також</a:t>
            </a:r>
            <a:r>
              <a:rPr lang="ru-RU" dirty="0"/>
              <a:t> за 60 </a:t>
            </a:r>
            <a:r>
              <a:rPr lang="ru-RU" dirty="0" err="1"/>
              <a:t>хвилин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60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ru-RU" dirty="0"/>
              <a:t>2005 </a:t>
            </a:r>
            <a:r>
              <a:rPr lang="ru-RU" dirty="0" err="1"/>
              <a:t>рік</a:t>
            </a:r>
            <a:r>
              <a:rPr lang="ru-RU" dirty="0"/>
              <a:t> у </a:t>
            </a:r>
            <a:r>
              <a:rPr lang="ru-RU" dirty="0" err="1"/>
              <a:t>Гранітвіллі</a:t>
            </a:r>
            <a:r>
              <a:rPr lang="ru-RU" dirty="0"/>
              <a:t>, штат </a:t>
            </a:r>
            <a:r>
              <a:rPr lang="ru-RU" dirty="0" err="1"/>
              <a:t>Південна</a:t>
            </a:r>
            <a:r>
              <a:rPr lang="ru-RU" dirty="0"/>
              <a:t> </a:t>
            </a:r>
            <a:r>
              <a:rPr lang="ru-RU" dirty="0" err="1"/>
              <a:t>Кароліна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час великого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зіткнення</a:t>
            </a:r>
            <a:r>
              <a:rPr lang="ru-RU" dirty="0"/>
              <a:t> </a:t>
            </a:r>
            <a:r>
              <a:rPr lang="ru-RU" dirty="0" err="1"/>
              <a:t>поїздів</a:t>
            </a:r>
            <a:r>
              <a:rPr lang="ru-RU" dirty="0"/>
              <a:t> </a:t>
            </a:r>
            <a:r>
              <a:rPr lang="ru-RU" dirty="0" err="1"/>
              <a:t>пошкодили</a:t>
            </a:r>
            <a:r>
              <a:rPr lang="ru-RU" dirty="0"/>
              <a:t> три </a:t>
            </a:r>
            <a:r>
              <a:rPr lang="ru-RU" dirty="0" err="1"/>
              <a:t>залізничні</a:t>
            </a:r>
            <a:r>
              <a:rPr lang="ru-RU" dirty="0"/>
              <a:t> </a:t>
            </a:r>
            <a:r>
              <a:rPr lang="ru-RU" dirty="0" err="1"/>
              <a:t>цистерни</a:t>
            </a:r>
            <a:r>
              <a:rPr lang="ru-RU" dirty="0"/>
              <a:t> з </a:t>
            </a:r>
            <a:r>
              <a:rPr lang="ru-RU" dirty="0" err="1"/>
              <a:t>рідким</a:t>
            </a:r>
            <a:r>
              <a:rPr lang="ru-RU" dirty="0"/>
              <a:t> хлором.</a:t>
            </a:r>
          </a:p>
          <a:p>
            <a:pPr defTabSz="931774">
              <a:defRPr/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призвело</a:t>
            </a:r>
            <a:r>
              <a:rPr lang="ru-RU" dirty="0"/>
              <a:t> до </a:t>
            </a:r>
            <a:r>
              <a:rPr lang="ru-RU" dirty="0" err="1"/>
              <a:t>вивільнення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55 000 кг </a:t>
            </a:r>
            <a:r>
              <a:rPr lang="ru-RU" dirty="0" err="1"/>
              <a:t>газоподібного</a:t>
            </a:r>
            <a:r>
              <a:rPr lang="ru-RU" dirty="0"/>
              <a:t> хлору в зону </a:t>
            </a:r>
            <a:r>
              <a:rPr lang="ru-RU" dirty="0" err="1"/>
              <a:t>протягом</a:t>
            </a:r>
            <a:r>
              <a:rPr lang="ru-RU" dirty="0"/>
              <a:t> 3 </a:t>
            </a:r>
            <a:r>
              <a:rPr lang="ru-RU" dirty="0" err="1"/>
              <a:t>хвилин</a:t>
            </a:r>
            <a:r>
              <a:rPr lang="ru-RU" dirty="0"/>
              <a:t>.</a:t>
            </a:r>
          </a:p>
          <a:p>
            <a:pPr defTabSz="931774">
              <a:defRPr/>
            </a:pPr>
            <a:r>
              <a:rPr lang="ru-RU" dirty="0"/>
              <a:t>За 60 </a:t>
            </a:r>
            <a:r>
              <a:rPr lang="ru-RU" dirty="0" err="1"/>
              <a:t>хвилин</a:t>
            </a:r>
            <a:r>
              <a:rPr lang="ru-RU" dirty="0"/>
              <a:t> у </a:t>
            </a:r>
            <a:r>
              <a:rPr lang="ru-RU" dirty="0" err="1"/>
              <a:t>радіусі</a:t>
            </a:r>
            <a:r>
              <a:rPr lang="ru-RU" dirty="0"/>
              <a:t> 100 </a:t>
            </a:r>
            <a:r>
              <a:rPr lang="ru-RU" dirty="0" err="1"/>
              <a:t>метрів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11 642 </a:t>
            </a:r>
            <a:r>
              <a:rPr lang="en-US" dirty="0"/>
              <a:t>ppm </a:t>
            </a:r>
            <a:r>
              <a:rPr lang="ru-RU" dirty="0" err="1"/>
              <a:t>газоподібного</a:t>
            </a:r>
            <a:r>
              <a:rPr lang="ru-RU" dirty="0"/>
              <a:t> хлору.</a:t>
            </a:r>
          </a:p>
          <a:p>
            <a:pPr defTabSz="931774">
              <a:defRPr/>
            </a:pPr>
            <a:endParaRPr lang="ru-RU" dirty="0"/>
          </a:p>
          <a:p>
            <a:pPr defTabSz="931774">
              <a:defRPr/>
            </a:pP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це</a:t>
            </a:r>
            <a:r>
              <a:rPr lang="ru-RU" dirty="0"/>
              <a:t>,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9 </a:t>
            </a:r>
            <a:r>
              <a:rPr lang="ru-RU" dirty="0" err="1"/>
              <a:t>смертельних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на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/>
              <a:t>події</a:t>
            </a:r>
            <a:r>
              <a:rPr lang="ru-RU" dirty="0"/>
              <a:t>, 529 </a:t>
            </a:r>
            <a:r>
              <a:rPr lang="ru-RU" dirty="0" err="1"/>
              <a:t>пацієнтів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направлено до </a:t>
            </a:r>
            <a:r>
              <a:rPr lang="ru-RU" dirty="0" err="1"/>
              <a:t>служби</a:t>
            </a:r>
            <a:r>
              <a:rPr lang="ru-RU" dirty="0"/>
              <a:t> </a:t>
            </a:r>
            <a:r>
              <a:rPr lang="ru-RU" dirty="0" err="1"/>
              <a:t>невідкладної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, 311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оглянуті</a:t>
            </a:r>
            <a:r>
              <a:rPr lang="ru-RU" dirty="0"/>
              <a:t> </a:t>
            </a:r>
            <a:r>
              <a:rPr lang="ru-RU" dirty="0" err="1"/>
              <a:t>амбулаторними</a:t>
            </a:r>
            <a:r>
              <a:rPr lang="ru-RU" dirty="0"/>
              <a:t> </a:t>
            </a:r>
            <a:r>
              <a:rPr lang="ru-RU" dirty="0" err="1"/>
              <a:t>лікарями</a:t>
            </a:r>
            <a:r>
              <a:rPr lang="ru-RU" dirty="0"/>
              <a:t>, а у 220 </a:t>
            </a:r>
            <a:r>
              <a:rPr lang="ru-RU" dirty="0" err="1"/>
              <a:t>розвинулися</a:t>
            </a:r>
            <a:r>
              <a:rPr lang="ru-RU" dirty="0"/>
              <a:t> </a:t>
            </a:r>
            <a:r>
              <a:rPr lang="ru-RU" dirty="0" err="1"/>
              <a:t>незначні</a:t>
            </a:r>
            <a:r>
              <a:rPr lang="ru-RU" dirty="0"/>
              <a:t> </a:t>
            </a:r>
            <a:r>
              <a:rPr lang="ru-RU" dirty="0" err="1"/>
              <a:t>симптоми</a:t>
            </a:r>
            <a:r>
              <a:rPr lang="ru-RU" dirty="0"/>
              <a:t>, через </a:t>
            </a:r>
            <a:r>
              <a:rPr lang="ru-RU" dirty="0" err="1"/>
              <a:t>які</a:t>
            </a:r>
            <a:r>
              <a:rPr lang="ru-RU" dirty="0"/>
              <a:t> вони </a:t>
            </a:r>
            <a:r>
              <a:rPr lang="ru-RU" dirty="0" err="1"/>
              <a:t>врешті-решт</a:t>
            </a:r>
            <a:r>
              <a:rPr lang="ru-RU" dirty="0"/>
              <a:t> не </a:t>
            </a:r>
            <a:r>
              <a:rPr lang="ru-RU" dirty="0" err="1"/>
              <a:t>зверталися</a:t>
            </a:r>
            <a:r>
              <a:rPr lang="ru-RU" dirty="0"/>
              <a:t> за </a:t>
            </a:r>
            <a:r>
              <a:rPr lang="ru-RU" dirty="0" err="1"/>
              <a:t>медичною</a:t>
            </a:r>
            <a:r>
              <a:rPr lang="ru-RU" dirty="0"/>
              <a:t> </a:t>
            </a:r>
            <a:r>
              <a:rPr lang="ru-RU" dirty="0" err="1"/>
              <a:t>допомогою</a:t>
            </a:r>
            <a:r>
              <a:rPr lang="ru-RU" dirty="0"/>
              <a:t>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08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Ось так </a:t>
            </a:r>
            <a:r>
              <a:rPr lang="ru-RU" dirty="0" err="1"/>
              <a:t>виглядає</a:t>
            </a:r>
            <a:r>
              <a:rPr lang="ru-RU" dirty="0"/>
              <a:t> </a:t>
            </a:r>
            <a:r>
              <a:rPr lang="ru-RU" dirty="0" err="1"/>
              <a:t>промислова</a:t>
            </a:r>
            <a:r>
              <a:rPr lang="ru-RU" dirty="0"/>
              <a:t> </a:t>
            </a:r>
            <a:r>
              <a:rPr lang="ru-RU" dirty="0" err="1"/>
              <a:t>подія</a:t>
            </a:r>
            <a:r>
              <a:rPr lang="ru-RU" dirty="0"/>
              <a:t>.</a:t>
            </a:r>
          </a:p>
          <a:p>
            <a:r>
              <a:rPr lang="ru-RU" dirty="0" err="1"/>
              <a:t>Зауважте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транспортний</a:t>
            </a:r>
            <a:r>
              <a:rPr lang="ru-RU" dirty="0"/>
              <a:t> контейнер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висоту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8,5 </a:t>
            </a:r>
            <a:r>
              <a:rPr lang="ru-RU" dirty="0" err="1"/>
              <a:t>футів</a:t>
            </a:r>
            <a:r>
              <a:rPr lang="ru-RU" dirty="0"/>
              <a:t>, а шлейф </a:t>
            </a:r>
            <a:r>
              <a:rPr lang="ru-RU" dirty="0" err="1"/>
              <a:t>падає</a:t>
            </a:r>
            <a:r>
              <a:rPr lang="ru-RU" dirty="0"/>
              <a:t>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нижче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96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Часто </a:t>
            </a:r>
            <a:r>
              <a:rPr lang="ru-RU" dirty="0" err="1"/>
              <a:t>придорожні</a:t>
            </a:r>
            <a:r>
              <a:rPr lang="ru-RU" dirty="0"/>
              <a:t> бомби, </a:t>
            </a:r>
            <a:r>
              <a:rPr lang="ru-RU" dirty="0" err="1"/>
              <a:t>встановлені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повстанських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,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схожими на </a:t>
            </a:r>
            <a:r>
              <a:rPr lang="ru-RU" dirty="0" err="1"/>
              <a:t>розміри</a:t>
            </a:r>
            <a:r>
              <a:rPr lang="ru-RU" dirty="0"/>
              <a:t>, </a:t>
            </a:r>
            <a:r>
              <a:rPr lang="ru-RU" dirty="0" err="1"/>
              <a:t>наведені</a:t>
            </a:r>
            <a:r>
              <a:rPr lang="ru-RU" dirty="0"/>
              <a:t> </a:t>
            </a:r>
            <a:r>
              <a:rPr lang="ru-RU" dirty="0" err="1"/>
              <a:t>вище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34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Ось так </a:t>
            </a:r>
            <a:r>
              <a:rPr lang="ru-RU" dirty="0" err="1"/>
              <a:t>виглядає</a:t>
            </a:r>
            <a:r>
              <a:rPr lang="ru-RU" dirty="0"/>
              <a:t> </a:t>
            </a:r>
            <a:r>
              <a:rPr lang="ru-RU" dirty="0" err="1"/>
              <a:t>придорожня</a:t>
            </a:r>
            <a:r>
              <a:rPr lang="ru-RU" dirty="0"/>
              <a:t> бомба. </a:t>
            </a:r>
            <a:r>
              <a:rPr lang="ru-RU" dirty="0" err="1"/>
              <a:t>Це</a:t>
            </a:r>
            <a:r>
              <a:rPr lang="ru-RU" dirty="0"/>
              <a:t> приклад </a:t>
            </a:r>
            <a:r>
              <a:rPr lang="ru-RU" dirty="0" err="1"/>
              <a:t>придорожньої</a:t>
            </a:r>
            <a:r>
              <a:rPr lang="ru-RU" dirty="0"/>
              <a:t> бомби ІДІЛ в </a:t>
            </a:r>
            <a:r>
              <a:rPr lang="ru-RU" dirty="0" err="1"/>
              <a:t>Іраку</a:t>
            </a:r>
            <a:r>
              <a:rPr lang="ru-RU" dirty="0"/>
              <a:t>. У </a:t>
            </a:r>
            <a:r>
              <a:rPr lang="ru-RU" dirty="0" err="1"/>
              <a:t>нинішньому</a:t>
            </a:r>
            <a:r>
              <a:rPr lang="ru-RU" dirty="0"/>
              <a:t> </a:t>
            </a:r>
            <a:r>
              <a:rPr lang="ru-RU" dirty="0" err="1"/>
              <a:t>контексті</a:t>
            </a:r>
            <a:r>
              <a:rPr lang="ru-RU" dirty="0"/>
              <a:t> </a:t>
            </a:r>
            <a:r>
              <a:rPr lang="ru-RU" dirty="0" err="1"/>
              <a:t>хлорні</a:t>
            </a:r>
            <a:r>
              <a:rPr lang="ru-RU" dirty="0"/>
              <a:t> </a:t>
            </a:r>
            <a:r>
              <a:rPr lang="ru-RU" dirty="0" err="1"/>
              <a:t>боєприпаси</a:t>
            </a:r>
            <a:r>
              <a:rPr lang="ru-RU" dirty="0"/>
              <a:t> </a:t>
            </a:r>
            <a:r>
              <a:rPr lang="ru-RU" dirty="0" err="1"/>
              <a:t>потенційно</a:t>
            </a:r>
            <a:r>
              <a:rPr lang="ru-RU" dirty="0"/>
              <a:t> </a:t>
            </a:r>
            <a:r>
              <a:rPr lang="ru-RU" dirty="0" err="1"/>
              <a:t>являтимуть</a:t>
            </a:r>
            <a:r>
              <a:rPr lang="ru-RU" dirty="0"/>
              <a:t> собою </a:t>
            </a:r>
            <a:r>
              <a:rPr lang="ru-RU" dirty="0" err="1"/>
              <a:t>суміш</a:t>
            </a:r>
            <a:r>
              <a:rPr lang="ru-RU" dirty="0"/>
              <a:t> </a:t>
            </a:r>
            <a:r>
              <a:rPr lang="ru-RU" dirty="0" err="1"/>
              <a:t>газових</a:t>
            </a:r>
            <a:r>
              <a:rPr lang="ru-RU" dirty="0"/>
              <a:t> </a:t>
            </a:r>
            <a:r>
              <a:rPr lang="ru-RU" dirty="0" err="1"/>
              <a:t>балончиків</a:t>
            </a:r>
            <a:r>
              <a:rPr lang="ru-RU" dirty="0"/>
              <a:t> </a:t>
            </a:r>
            <a:r>
              <a:rPr lang="ru-RU" dirty="0" err="1"/>
              <a:t>середнього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endParaRPr lang="ru-RU" dirty="0"/>
          </a:p>
          <a:p>
            <a:endParaRPr lang="ru-RU" dirty="0"/>
          </a:p>
          <a:p>
            <a:r>
              <a:rPr lang="ru-RU" dirty="0" err="1"/>
              <a:t>Дозволити</a:t>
            </a:r>
            <a:r>
              <a:rPr lang="ru-RU" dirty="0"/>
              <a:t> </a:t>
            </a:r>
            <a:r>
              <a:rPr lang="ru-RU" dirty="0" err="1"/>
              <a:t>відтворення</a:t>
            </a:r>
            <a:r>
              <a:rPr lang="ru-RU" dirty="0"/>
              <a:t> </a:t>
            </a:r>
            <a:r>
              <a:rPr lang="ru-RU" dirty="0" err="1"/>
              <a:t>відео</a:t>
            </a:r>
            <a:r>
              <a:rPr lang="ru-RU" dirty="0"/>
              <a:t> до ~00:20 секунд.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41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Тепер</a:t>
            </a:r>
            <a:r>
              <a:rPr lang="ru-RU" dirty="0"/>
              <a:t>, коли ми </a:t>
            </a:r>
            <a:r>
              <a:rPr lang="ru-RU" dirty="0" err="1"/>
              <a:t>маємо</a:t>
            </a:r>
            <a:r>
              <a:rPr lang="ru-RU" dirty="0"/>
              <a:t> </a:t>
            </a:r>
            <a:r>
              <a:rPr lang="ru-RU" dirty="0" err="1"/>
              <a:t>деяку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</a:t>
            </a:r>
            <a:r>
              <a:rPr lang="ru-RU" dirty="0" err="1"/>
              <a:t>хімію</a:t>
            </a:r>
            <a:r>
              <a:rPr lang="ru-RU" dirty="0"/>
              <a:t> та </a:t>
            </a:r>
            <a:r>
              <a:rPr lang="ru-RU" dirty="0" err="1"/>
              <a:t>промисловість</a:t>
            </a:r>
            <a:r>
              <a:rPr lang="ru-RU" dirty="0"/>
              <a:t>, </a:t>
            </a:r>
            <a:r>
              <a:rPr lang="ru-RU" dirty="0" err="1"/>
              <a:t>пов’язану</a:t>
            </a:r>
            <a:r>
              <a:rPr lang="ru-RU" dirty="0"/>
              <a:t> з </a:t>
            </a:r>
            <a:r>
              <a:rPr lang="ru-RU" dirty="0" err="1"/>
              <a:t>газоподібним</a:t>
            </a:r>
            <a:r>
              <a:rPr lang="ru-RU" dirty="0"/>
              <a:t> хлором, давайте </a:t>
            </a:r>
            <a:r>
              <a:rPr lang="ru-RU" dirty="0" err="1"/>
              <a:t>повернемося</a:t>
            </a:r>
            <a:r>
              <a:rPr lang="ru-RU" dirty="0"/>
              <a:t> до </a:t>
            </a:r>
            <a:r>
              <a:rPr lang="ru-RU" dirty="0" err="1"/>
              <a:t>клінічних</a:t>
            </a:r>
            <a:r>
              <a:rPr lang="ru-RU" dirty="0"/>
              <a:t> </a:t>
            </a:r>
            <a:r>
              <a:rPr lang="ru-RU" dirty="0" err="1"/>
              <a:t>проявів</a:t>
            </a:r>
            <a:r>
              <a:rPr lang="ru-RU" dirty="0"/>
              <a:t> </a:t>
            </a:r>
            <a:r>
              <a:rPr lang="ru-RU" dirty="0" err="1"/>
              <a:t>ураження</a:t>
            </a:r>
            <a:r>
              <a:rPr lang="ru-RU" dirty="0"/>
              <a:t> хлором.</a:t>
            </a:r>
          </a:p>
          <a:p>
            <a:endParaRPr lang="ru-RU" dirty="0"/>
          </a:p>
          <a:p>
            <a:r>
              <a:rPr lang="ru-RU" dirty="0"/>
              <a:t>Як </a:t>
            </a:r>
            <a:r>
              <a:rPr lang="ru-RU" dirty="0" err="1"/>
              <a:t>згадувалося</a:t>
            </a:r>
            <a:r>
              <a:rPr lang="ru-RU" dirty="0"/>
              <a:t>, </a:t>
            </a:r>
            <a:r>
              <a:rPr lang="ru-RU" dirty="0" err="1"/>
              <a:t>газоподібний</a:t>
            </a:r>
            <a:r>
              <a:rPr lang="ru-RU" dirty="0"/>
              <a:t> хлор </a:t>
            </a:r>
            <a:r>
              <a:rPr lang="ru-RU" dirty="0" err="1"/>
              <a:t>гідролізується</a:t>
            </a:r>
            <a:r>
              <a:rPr lang="ru-RU" dirty="0"/>
              <a:t> на </a:t>
            </a:r>
            <a:r>
              <a:rPr lang="ru-RU" dirty="0" err="1"/>
              <a:t>слизових</a:t>
            </a:r>
            <a:r>
              <a:rPr lang="ru-RU" dirty="0"/>
              <a:t> </a:t>
            </a:r>
            <a:r>
              <a:rPr lang="ru-RU" dirty="0" err="1"/>
              <a:t>оболонках</a:t>
            </a:r>
            <a:r>
              <a:rPr lang="ru-RU" dirty="0"/>
              <a:t> з </a:t>
            </a:r>
            <a:r>
              <a:rPr lang="ru-RU" dirty="0" err="1"/>
              <a:t>утворенням</a:t>
            </a:r>
            <a:r>
              <a:rPr lang="ru-RU" dirty="0"/>
              <a:t> </a:t>
            </a:r>
            <a:r>
              <a:rPr lang="ru-RU" dirty="0" err="1"/>
              <a:t>хлорноватистої</a:t>
            </a:r>
            <a:r>
              <a:rPr lang="ru-RU" dirty="0"/>
              <a:t> та </a:t>
            </a:r>
            <a:r>
              <a:rPr lang="ru-RU" dirty="0" err="1"/>
              <a:t>соляної</a:t>
            </a:r>
            <a:r>
              <a:rPr lang="ru-RU" dirty="0"/>
              <a:t> кислот.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83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some background on the chemistry and industry involved in Chlorine Gas, lets turn to the clinical manifestations</a:t>
            </a:r>
            <a:r>
              <a:rPr lang="en-US" baseline="0" dirty="0"/>
              <a:t> of chlorine attack.</a:t>
            </a:r>
          </a:p>
          <a:p>
            <a:endParaRPr lang="en-US" baseline="0" dirty="0"/>
          </a:p>
          <a:p>
            <a:r>
              <a:rPr lang="en-US" baseline="0" dirty="0"/>
              <a:t>As mentioned, Chlorine gas hydrolyzes on mucous membranes to form </a:t>
            </a:r>
            <a:r>
              <a:rPr lang="en-US" baseline="0" dirty="0" err="1"/>
              <a:t>hypochlorous</a:t>
            </a:r>
            <a:r>
              <a:rPr lang="en-US" baseline="0" dirty="0"/>
              <a:t> and hydrochloric acid.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16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Glottitis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0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Механічно</a:t>
            </a:r>
            <a:r>
              <a:rPr lang="ru-RU" dirty="0"/>
              <a:t>: </a:t>
            </a:r>
            <a:r>
              <a:rPr lang="ru-RU" dirty="0" err="1"/>
              <a:t>це</a:t>
            </a:r>
            <a:r>
              <a:rPr lang="ru-RU" dirty="0"/>
              <a:t>, по </a:t>
            </a:r>
            <a:r>
              <a:rPr lang="ru-RU" dirty="0" err="1"/>
              <a:t>суті</a:t>
            </a:r>
            <a:r>
              <a:rPr lang="ru-RU" dirty="0"/>
              <a:t>, травма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вдихання</a:t>
            </a:r>
            <a:r>
              <a:rPr lang="ru-RU" dirty="0"/>
              <a:t> </a:t>
            </a:r>
            <a:r>
              <a:rPr lang="ru-RU" dirty="0" err="1"/>
              <a:t>парів</a:t>
            </a:r>
            <a:r>
              <a:rPr lang="ru-RU" dirty="0"/>
              <a:t> </a:t>
            </a:r>
            <a:r>
              <a:rPr lang="ru-RU" dirty="0" err="1"/>
              <a:t>кислоти</a:t>
            </a:r>
            <a:r>
              <a:rPr lang="ru-RU" dirty="0"/>
              <a:t>.</a:t>
            </a:r>
          </a:p>
          <a:p>
            <a:r>
              <a:rPr lang="ru-RU" dirty="0" err="1"/>
              <a:t>Вплив</a:t>
            </a:r>
            <a:r>
              <a:rPr lang="ru-RU" dirty="0"/>
              <a:t> на </a:t>
            </a:r>
            <a:r>
              <a:rPr lang="ru-RU" dirty="0" err="1"/>
              <a:t>верхні</a:t>
            </a:r>
            <a:r>
              <a:rPr lang="ru-RU" dirty="0"/>
              <a:t> </a:t>
            </a:r>
            <a:r>
              <a:rPr lang="ru-RU" dirty="0" err="1"/>
              <a:t>дихальні</a:t>
            </a:r>
            <a:r>
              <a:rPr lang="ru-RU" dirty="0"/>
              <a:t> шляхи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виникнути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хвилин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біль</a:t>
            </a:r>
            <a:r>
              <a:rPr lang="ru-RU" dirty="0"/>
              <a:t> у </a:t>
            </a:r>
            <a:r>
              <a:rPr lang="ru-RU" dirty="0" err="1"/>
              <a:t>горлі</a:t>
            </a:r>
            <a:r>
              <a:rPr lang="ru-RU" dirty="0"/>
              <a:t>, </a:t>
            </a:r>
            <a:r>
              <a:rPr lang="ru-RU" dirty="0" err="1"/>
              <a:t>відчуття</a:t>
            </a:r>
            <a:r>
              <a:rPr lang="ru-RU" dirty="0"/>
              <a:t> </a:t>
            </a:r>
            <a:r>
              <a:rPr lang="ru-RU" dirty="0" err="1"/>
              <a:t>печіння</a:t>
            </a:r>
            <a:r>
              <a:rPr lang="ru-RU" dirty="0"/>
              <a:t> в </a:t>
            </a:r>
            <a:r>
              <a:rPr lang="ru-RU" dirty="0" err="1"/>
              <a:t>ротоглотці</a:t>
            </a:r>
            <a:r>
              <a:rPr lang="ru-RU" dirty="0"/>
              <a:t>.</a:t>
            </a:r>
          </a:p>
          <a:p>
            <a:r>
              <a:rPr lang="ru-RU" dirty="0"/>
              <a:t>При сильному </a:t>
            </a:r>
            <a:r>
              <a:rPr lang="ru-RU" dirty="0" err="1"/>
              <a:t>впливі</a:t>
            </a:r>
            <a:r>
              <a:rPr lang="ru-RU" dirty="0"/>
              <a:t> у </a:t>
            </a:r>
            <a:r>
              <a:rPr lang="ru-RU" dirty="0" err="1"/>
              <a:t>верхніх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шляхах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прогресувати</a:t>
            </a:r>
            <a:r>
              <a:rPr lang="ru-RU" dirty="0"/>
              <a:t> </a:t>
            </a:r>
            <a:r>
              <a:rPr lang="ru-RU" dirty="0" err="1"/>
              <a:t>запалення</a:t>
            </a:r>
            <a:r>
              <a:rPr lang="ru-RU" dirty="0"/>
              <a:t> </a:t>
            </a:r>
            <a:r>
              <a:rPr lang="ru-RU" dirty="0" err="1"/>
              <a:t>слизової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, яке </a:t>
            </a:r>
            <a:r>
              <a:rPr lang="ru-RU" dirty="0" err="1"/>
              <a:t>з’являється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годин (~4-12 годин).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3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26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 Airway Symptoms frequently present in a delayed fashion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02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Встановлено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газоподібного</a:t>
            </a:r>
            <a:r>
              <a:rPr lang="ru-RU" dirty="0"/>
              <a:t> хлору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уповільнені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на </a:t>
            </a:r>
            <a:r>
              <a:rPr lang="ru-RU" dirty="0" err="1"/>
              <a:t>клітинному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,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затримкою</a:t>
            </a:r>
            <a:r>
              <a:rPr lang="ru-RU" dirty="0"/>
              <a:t> початку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вироблення</a:t>
            </a:r>
            <a:r>
              <a:rPr lang="ru-RU" dirty="0"/>
              <a:t> </a:t>
            </a:r>
            <a:r>
              <a:rPr lang="ru-RU" dirty="0" err="1"/>
              <a:t>легеневого</a:t>
            </a:r>
            <a:r>
              <a:rPr lang="ru-RU" dirty="0"/>
              <a:t> </a:t>
            </a:r>
            <a:r>
              <a:rPr lang="ru-RU" dirty="0" err="1"/>
              <a:t>сурфактанту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альвеол, яке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через 24 </a:t>
            </a:r>
            <a:r>
              <a:rPr lang="ru-RU" dirty="0" err="1"/>
              <a:t>години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гострого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сурфактанту</a:t>
            </a:r>
            <a:r>
              <a:rPr lang="ru-RU" dirty="0"/>
              <a:t> </a:t>
            </a:r>
            <a:r>
              <a:rPr lang="ru-RU" dirty="0" err="1"/>
              <a:t>збігається</a:t>
            </a:r>
            <a:r>
              <a:rPr lang="ru-RU" dirty="0"/>
              <a:t> з </a:t>
            </a:r>
            <a:r>
              <a:rPr lang="ru-RU" dirty="0" err="1"/>
              <a:t>постійним</a:t>
            </a:r>
            <a:r>
              <a:rPr lang="ru-RU" dirty="0"/>
              <a:t> </a:t>
            </a:r>
            <a:r>
              <a:rPr lang="ru-RU" dirty="0" err="1"/>
              <a:t>зниженням</a:t>
            </a:r>
            <a:r>
              <a:rPr lang="ru-RU" dirty="0"/>
              <a:t> </a:t>
            </a:r>
            <a:r>
              <a:rPr lang="ru-RU" dirty="0" err="1"/>
              <a:t>легеневої</a:t>
            </a:r>
            <a:r>
              <a:rPr lang="ru-RU" dirty="0"/>
              <a:t> </a:t>
            </a:r>
            <a:r>
              <a:rPr lang="ru-RU" dirty="0" err="1"/>
              <a:t>податливості</a:t>
            </a:r>
            <a:r>
              <a:rPr lang="ru-RU" dirty="0"/>
              <a:t> та </a:t>
            </a:r>
            <a:r>
              <a:rPr lang="ru-RU" dirty="0" err="1"/>
              <a:t>збільшенням</a:t>
            </a:r>
            <a:r>
              <a:rPr lang="ru-RU" dirty="0"/>
              <a:t> потреби в </a:t>
            </a:r>
            <a:r>
              <a:rPr lang="en-US" dirty="0"/>
              <a:t>PEEP.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елегантно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показано на </a:t>
            </a:r>
            <a:r>
              <a:rPr lang="ru-RU" dirty="0" err="1"/>
              <a:t>мишачій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б проблематично </a:t>
            </a:r>
            <a:r>
              <a:rPr lang="ru-RU" dirty="0" err="1"/>
              <a:t>залучити</a:t>
            </a:r>
            <a:r>
              <a:rPr lang="ru-RU" dirty="0"/>
              <a:t> </a:t>
            </a:r>
            <a:r>
              <a:rPr lang="ru-RU" dirty="0" err="1"/>
              <a:t>суб’єктів</a:t>
            </a:r>
            <a:r>
              <a:rPr lang="ru-RU" dirty="0"/>
              <a:t> для такого </a:t>
            </a:r>
            <a:r>
              <a:rPr lang="ru-RU" dirty="0" err="1"/>
              <a:t>дослідження</a:t>
            </a:r>
            <a:r>
              <a:rPr lang="ru-RU" dirty="0"/>
              <a:t> на людях, але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узгоджуються</a:t>
            </a:r>
            <a:r>
              <a:rPr lang="ru-RU" dirty="0"/>
              <a:t> з </a:t>
            </a:r>
            <a:r>
              <a:rPr lang="ru-RU" dirty="0" err="1"/>
              <a:t>клінічними</a:t>
            </a:r>
            <a:r>
              <a:rPr lang="ru-RU" dirty="0"/>
              <a:t> </a:t>
            </a:r>
            <a:r>
              <a:rPr lang="ru-RU" dirty="0" err="1"/>
              <a:t>даними</a:t>
            </a:r>
            <a:r>
              <a:rPr lang="ru-RU" dirty="0"/>
              <a:t> та </a:t>
            </a:r>
            <a:r>
              <a:rPr lang="ru-RU" dirty="0" err="1"/>
              <a:t>підкріплюють</a:t>
            </a:r>
            <a:r>
              <a:rPr lang="ru-RU" dirty="0"/>
              <a:t> </a:t>
            </a:r>
            <a:r>
              <a:rPr lang="ru-RU" dirty="0" err="1"/>
              <a:t>рекомендації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 за </a:t>
            </a:r>
            <a:r>
              <a:rPr lang="ru-RU" dirty="0" err="1"/>
              <a:t>гострою</a:t>
            </a:r>
            <a:r>
              <a:rPr lang="ru-RU" dirty="0"/>
              <a:t> травмою </a:t>
            </a:r>
            <a:r>
              <a:rPr lang="ru-RU" dirty="0" err="1"/>
              <a:t>легенів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принаймні</a:t>
            </a:r>
            <a:r>
              <a:rPr lang="ru-RU" dirty="0"/>
              <a:t> 24 годин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експозиція</a:t>
            </a:r>
            <a:r>
              <a:rPr lang="ru-RU" dirty="0"/>
              <a:t>.</a:t>
            </a:r>
          </a:p>
          <a:p>
            <a:r>
              <a:rPr lang="ru-RU" dirty="0" err="1"/>
              <a:t>Легеневий</a:t>
            </a:r>
            <a:r>
              <a:rPr lang="ru-RU" dirty="0"/>
              <a:t> </a:t>
            </a:r>
            <a:r>
              <a:rPr lang="en-US" dirty="0" err="1"/>
              <a:t>Fxn</a:t>
            </a:r>
            <a:r>
              <a:rPr lang="en-US" dirty="0"/>
              <a:t>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повертається</a:t>
            </a:r>
            <a:r>
              <a:rPr lang="ru-RU" dirty="0"/>
              <a:t> до </a:t>
            </a:r>
            <a:r>
              <a:rPr lang="ru-RU" dirty="0" err="1"/>
              <a:t>норми</a:t>
            </a:r>
            <a:r>
              <a:rPr lang="ru-RU" dirty="0"/>
              <a:t> через 7-14 </a:t>
            </a:r>
            <a:r>
              <a:rPr lang="ru-RU" dirty="0" err="1"/>
              <a:t>днів</a:t>
            </a:r>
            <a:endParaRPr lang="ru-RU" dirty="0"/>
          </a:p>
          <a:p>
            <a:r>
              <a:rPr lang="ru-RU" dirty="0" err="1"/>
              <a:t>Однак</a:t>
            </a:r>
            <a:r>
              <a:rPr lang="ru-RU" dirty="0"/>
              <a:t>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симптоми</a:t>
            </a:r>
            <a:r>
              <a:rPr lang="ru-RU" dirty="0"/>
              <a:t>, як кашель і </a:t>
            </a:r>
            <a:r>
              <a:rPr lang="ru-RU" dirty="0" err="1"/>
              <a:t>задишка</a:t>
            </a:r>
            <a:r>
              <a:rPr lang="ru-RU" dirty="0"/>
              <a:t>,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зберігатися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місяців</a:t>
            </a:r>
            <a:r>
              <a:rPr lang="ru-RU" dirty="0"/>
              <a:t> до 10 </a:t>
            </a:r>
            <a:r>
              <a:rPr lang="ru-RU" dirty="0" err="1"/>
              <a:t>місяців</a:t>
            </a:r>
            <a:r>
              <a:rPr lang="ru-RU" dirty="0"/>
              <a:t> [</a:t>
            </a:r>
            <a:r>
              <a:rPr lang="en-US" dirty="0"/>
              <a:t>Mackie, PMID: 25225966]</a:t>
            </a:r>
          </a:p>
          <a:p>
            <a:r>
              <a:rPr lang="ru-RU" dirty="0"/>
              <a:t>Синдром </a:t>
            </a:r>
            <a:r>
              <a:rPr lang="en-US" dirty="0"/>
              <a:t>RADS (</a:t>
            </a:r>
            <a:r>
              <a:rPr lang="ru-RU" dirty="0" err="1"/>
              <a:t>наступні</a:t>
            </a:r>
            <a:r>
              <a:rPr lang="ru-RU" dirty="0"/>
              <a:t> </a:t>
            </a:r>
            <a:r>
              <a:rPr lang="ru-RU" dirty="0" err="1"/>
              <a:t>слайди</a:t>
            </a:r>
            <a:r>
              <a:rPr lang="ru-RU" dirty="0"/>
              <a:t>)</a:t>
            </a:r>
          </a:p>
          <a:p>
            <a:endParaRPr lang="ru-RU" dirty="0"/>
          </a:p>
          <a:p>
            <a:r>
              <a:rPr lang="ru-RU" dirty="0"/>
              <a:t>ГРДС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69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Встановлено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газоподібного</a:t>
            </a:r>
            <a:r>
              <a:rPr lang="ru-RU" dirty="0"/>
              <a:t> хлору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уповільнені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на </a:t>
            </a:r>
            <a:r>
              <a:rPr lang="ru-RU" dirty="0" err="1"/>
              <a:t>клітинному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,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затримкою</a:t>
            </a:r>
            <a:r>
              <a:rPr lang="ru-RU" dirty="0"/>
              <a:t> початку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вироблення</a:t>
            </a:r>
            <a:r>
              <a:rPr lang="ru-RU" dirty="0"/>
              <a:t> </a:t>
            </a:r>
            <a:r>
              <a:rPr lang="ru-RU" dirty="0" err="1"/>
              <a:t>легеневого</a:t>
            </a:r>
            <a:r>
              <a:rPr lang="ru-RU" dirty="0"/>
              <a:t> </a:t>
            </a:r>
            <a:r>
              <a:rPr lang="ru-RU" dirty="0" err="1"/>
              <a:t>сурфактанту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альвеол, яке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через 24 </a:t>
            </a:r>
            <a:r>
              <a:rPr lang="ru-RU" dirty="0" err="1"/>
              <a:t>години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гострого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сурфактанту</a:t>
            </a:r>
            <a:r>
              <a:rPr lang="ru-RU" dirty="0"/>
              <a:t> </a:t>
            </a:r>
            <a:r>
              <a:rPr lang="ru-RU" dirty="0" err="1"/>
              <a:t>збігається</a:t>
            </a:r>
            <a:r>
              <a:rPr lang="ru-RU" dirty="0"/>
              <a:t> з </a:t>
            </a:r>
            <a:r>
              <a:rPr lang="ru-RU" dirty="0" err="1"/>
              <a:t>постійним</a:t>
            </a:r>
            <a:r>
              <a:rPr lang="ru-RU" dirty="0"/>
              <a:t> </a:t>
            </a:r>
            <a:r>
              <a:rPr lang="ru-RU" dirty="0" err="1"/>
              <a:t>зниженням</a:t>
            </a:r>
            <a:r>
              <a:rPr lang="ru-RU" dirty="0"/>
              <a:t> </a:t>
            </a:r>
            <a:r>
              <a:rPr lang="ru-RU" dirty="0" err="1"/>
              <a:t>легеневої</a:t>
            </a:r>
            <a:r>
              <a:rPr lang="ru-RU" dirty="0"/>
              <a:t> </a:t>
            </a:r>
            <a:r>
              <a:rPr lang="ru-RU" dirty="0" err="1"/>
              <a:t>податливості</a:t>
            </a:r>
            <a:r>
              <a:rPr lang="ru-RU" dirty="0"/>
              <a:t> та </a:t>
            </a:r>
            <a:r>
              <a:rPr lang="ru-RU" dirty="0" err="1"/>
              <a:t>збільшенням</a:t>
            </a:r>
            <a:r>
              <a:rPr lang="ru-RU" dirty="0"/>
              <a:t> потреби в </a:t>
            </a:r>
            <a:r>
              <a:rPr lang="en-US" dirty="0"/>
              <a:t>PEEP.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елегантно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показано на </a:t>
            </a:r>
            <a:r>
              <a:rPr lang="ru-RU" dirty="0" err="1"/>
              <a:t>мишачій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б проблематично </a:t>
            </a:r>
            <a:r>
              <a:rPr lang="ru-RU" dirty="0" err="1"/>
              <a:t>залучити</a:t>
            </a:r>
            <a:r>
              <a:rPr lang="ru-RU" dirty="0"/>
              <a:t> </a:t>
            </a:r>
            <a:r>
              <a:rPr lang="ru-RU" dirty="0" err="1"/>
              <a:t>суб’єктів</a:t>
            </a:r>
            <a:r>
              <a:rPr lang="ru-RU" dirty="0"/>
              <a:t> для такого </a:t>
            </a:r>
            <a:r>
              <a:rPr lang="ru-RU" dirty="0" err="1"/>
              <a:t>дослідження</a:t>
            </a:r>
            <a:r>
              <a:rPr lang="ru-RU" dirty="0"/>
              <a:t> на людях, але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узгоджуються</a:t>
            </a:r>
            <a:r>
              <a:rPr lang="ru-RU" dirty="0"/>
              <a:t> з </a:t>
            </a:r>
            <a:r>
              <a:rPr lang="ru-RU" dirty="0" err="1"/>
              <a:t>клінічними</a:t>
            </a:r>
            <a:r>
              <a:rPr lang="ru-RU" dirty="0"/>
              <a:t> </a:t>
            </a:r>
            <a:r>
              <a:rPr lang="ru-RU" dirty="0" err="1"/>
              <a:t>даними</a:t>
            </a:r>
            <a:r>
              <a:rPr lang="ru-RU" dirty="0"/>
              <a:t> та </a:t>
            </a:r>
            <a:r>
              <a:rPr lang="ru-RU" dirty="0" err="1"/>
              <a:t>підкріплюють</a:t>
            </a:r>
            <a:r>
              <a:rPr lang="ru-RU" dirty="0"/>
              <a:t> </a:t>
            </a:r>
            <a:r>
              <a:rPr lang="ru-RU" dirty="0" err="1"/>
              <a:t>рекомендації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 за </a:t>
            </a:r>
            <a:r>
              <a:rPr lang="ru-RU" dirty="0" err="1"/>
              <a:t>гострою</a:t>
            </a:r>
            <a:r>
              <a:rPr lang="ru-RU" dirty="0"/>
              <a:t> травмою </a:t>
            </a:r>
            <a:r>
              <a:rPr lang="ru-RU" dirty="0" err="1"/>
              <a:t>легенів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принаймні</a:t>
            </a:r>
            <a:r>
              <a:rPr lang="ru-RU" dirty="0"/>
              <a:t> 24 годин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експозиція</a:t>
            </a:r>
            <a:r>
              <a:rPr lang="ru-RU" dirty="0"/>
              <a:t>.</a:t>
            </a:r>
          </a:p>
          <a:p>
            <a:r>
              <a:rPr lang="ru-RU" dirty="0" err="1"/>
              <a:t>Легеневий</a:t>
            </a:r>
            <a:r>
              <a:rPr lang="ru-RU" dirty="0"/>
              <a:t> </a:t>
            </a:r>
            <a:r>
              <a:rPr lang="en-US" dirty="0" err="1"/>
              <a:t>Fxn</a:t>
            </a:r>
            <a:r>
              <a:rPr lang="en-US" dirty="0"/>
              <a:t>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повертається</a:t>
            </a:r>
            <a:r>
              <a:rPr lang="ru-RU" dirty="0"/>
              <a:t> до </a:t>
            </a:r>
            <a:r>
              <a:rPr lang="ru-RU" dirty="0" err="1"/>
              <a:t>норми</a:t>
            </a:r>
            <a:r>
              <a:rPr lang="ru-RU" dirty="0"/>
              <a:t> через 7-14 </a:t>
            </a:r>
            <a:r>
              <a:rPr lang="ru-RU" dirty="0" err="1"/>
              <a:t>днів</a:t>
            </a:r>
            <a:endParaRPr lang="ru-RU" dirty="0"/>
          </a:p>
          <a:p>
            <a:r>
              <a:rPr lang="ru-RU" dirty="0" err="1"/>
              <a:t>Однак</a:t>
            </a:r>
            <a:r>
              <a:rPr lang="ru-RU" dirty="0"/>
              <a:t>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симптоми</a:t>
            </a:r>
            <a:r>
              <a:rPr lang="ru-RU" dirty="0"/>
              <a:t>, як кашель і </a:t>
            </a:r>
            <a:r>
              <a:rPr lang="ru-RU" dirty="0" err="1"/>
              <a:t>задишка</a:t>
            </a:r>
            <a:r>
              <a:rPr lang="ru-RU" dirty="0"/>
              <a:t>,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зберігатися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місяців</a:t>
            </a:r>
            <a:r>
              <a:rPr lang="ru-RU" dirty="0"/>
              <a:t> до 10 </a:t>
            </a:r>
            <a:r>
              <a:rPr lang="ru-RU" dirty="0" err="1"/>
              <a:t>місяців</a:t>
            </a:r>
            <a:r>
              <a:rPr lang="ru-RU" dirty="0"/>
              <a:t> [</a:t>
            </a:r>
            <a:r>
              <a:rPr lang="en-US" dirty="0"/>
              <a:t>Mackie, PMID: 25225966]</a:t>
            </a:r>
          </a:p>
          <a:p>
            <a:r>
              <a:rPr lang="ru-RU" dirty="0"/>
              <a:t>Синдром </a:t>
            </a:r>
            <a:r>
              <a:rPr lang="en-US" dirty="0"/>
              <a:t>RADS (</a:t>
            </a:r>
            <a:r>
              <a:rPr lang="ru-RU" dirty="0" err="1"/>
              <a:t>наступні</a:t>
            </a:r>
            <a:r>
              <a:rPr lang="ru-RU" dirty="0"/>
              <a:t> </a:t>
            </a:r>
            <a:r>
              <a:rPr lang="ru-RU" dirty="0" err="1"/>
              <a:t>слайди</a:t>
            </a:r>
            <a:r>
              <a:rPr lang="ru-RU" dirty="0"/>
              <a:t>)</a:t>
            </a:r>
          </a:p>
          <a:p>
            <a:endParaRPr lang="ru-RU" dirty="0"/>
          </a:p>
          <a:p>
            <a:r>
              <a:rPr lang="ru-RU" dirty="0"/>
              <a:t>ГРДС</a:t>
            </a:r>
          </a:p>
          <a:p>
            <a:endParaRPr lang="ru-RU" dirty="0"/>
          </a:p>
          <a:p>
            <a:r>
              <a:rPr lang="ru-RU" dirty="0" err="1"/>
              <a:t>Буровіене</a:t>
            </a:r>
            <a:r>
              <a:rPr lang="ru-RU" dirty="0"/>
              <a:t>, </a:t>
            </a:r>
            <a:r>
              <a:rPr lang="ru-RU" dirty="0" err="1"/>
              <a:t>Вітауте</a:t>
            </a:r>
            <a:r>
              <a:rPr lang="ru-RU" dirty="0"/>
              <a:t> і </a:t>
            </a:r>
            <a:r>
              <a:rPr lang="ru-RU" dirty="0" err="1"/>
              <a:t>Радіке</a:t>
            </a:r>
            <a:r>
              <a:rPr lang="ru-RU" dirty="0"/>
              <a:t>, </a:t>
            </a:r>
            <a:r>
              <a:rPr lang="ru-RU" dirty="0" err="1"/>
              <a:t>Моніка</a:t>
            </a:r>
            <a:r>
              <a:rPr lang="ru-RU" dirty="0"/>
              <a:t> і </a:t>
            </a:r>
            <a:r>
              <a:rPr lang="ru-RU" dirty="0" err="1"/>
              <a:t>Завецькене</a:t>
            </a:r>
            <a:r>
              <a:rPr lang="ru-RU" dirty="0"/>
              <a:t>, </a:t>
            </a:r>
            <a:r>
              <a:rPr lang="ru-RU" dirty="0" err="1"/>
              <a:t>Юргіта</a:t>
            </a:r>
            <a:r>
              <a:rPr lang="ru-RU" dirty="0"/>
              <a:t>. (2018). </a:t>
            </a:r>
            <a:r>
              <a:rPr lang="ru-RU" dirty="0" err="1"/>
              <a:t>Затримайте</a:t>
            </a:r>
            <a:r>
              <a:rPr lang="ru-RU" dirty="0"/>
              <a:t> </a:t>
            </a:r>
            <a:r>
              <a:rPr lang="ru-RU" dirty="0" err="1"/>
              <a:t>дихання</a:t>
            </a:r>
            <a:r>
              <a:rPr lang="ru-RU" dirty="0"/>
              <a:t>! </a:t>
            </a:r>
            <a:r>
              <a:rPr lang="ru-RU" dirty="0" err="1"/>
              <a:t>Інгаляційне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легенів</a:t>
            </a:r>
            <a:r>
              <a:rPr lang="ru-RU" dirty="0"/>
              <a:t> -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візуалізації</a:t>
            </a:r>
            <a:r>
              <a:rPr lang="ru-RU" dirty="0"/>
              <a:t>. </a:t>
            </a:r>
            <a:r>
              <a:rPr lang="ru-RU" dirty="0" err="1"/>
              <a:t>Конгрес</a:t>
            </a:r>
            <a:r>
              <a:rPr lang="ru-RU" dirty="0"/>
              <a:t> </a:t>
            </a:r>
            <a:r>
              <a:rPr lang="en-US" dirty="0"/>
              <a:t>ESTI ESCR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63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Симптоми</a:t>
            </a:r>
            <a:r>
              <a:rPr lang="ru-RU" dirty="0"/>
              <a:t> </a:t>
            </a:r>
            <a:r>
              <a:rPr lang="ru-RU" dirty="0" err="1"/>
              <a:t>нижніх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 часто </a:t>
            </a:r>
            <a:r>
              <a:rPr lang="ru-RU" dirty="0" err="1"/>
              <a:t>з’являються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затримкою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65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Загрудинний</a:t>
            </a:r>
            <a:r>
              <a:rPr lang="ru-RU" dirty="0"/>
              <a:t> </a:t>
            </a:r>
            <a:r>
              <a:rPr lang="ru-RU" dirty="0" err="1"/>
              <a:t>біль</a:t>
            </a:r>
            <a:r>
              <a:rPr lang="ru-RU" dirty="0"/>
              <a:t> у грудях</a:t>
            </a:r>
          </a:p>
          <a:p>
            <a:r>
              <a:rPr lang="ru-RU" dirty="0" err="1"/>
              <a:t>тахікардія</a:t>
            </a:r>
            <a:endParaRPr lang="ru-RU" dirty="0"/>
          </a:p>
          <a:p>
            <a:r>
              <a:rPr lang="ru-RU" dirty="0" err="1"/>
              <a:t>Гіпертонія</a:t>
            </a:r>
            <a:r>
              <a:rPr lang="ru-RU" dirty="0"/>
              <a:t> (</a:t>
            </a:r>
            <a:r>
              <a:rPr lang="ru-RU" dirty="0" err="1"/>
              <a:t>спочатку</a:t>
            </a:r>
            <a:r>
              <a:rPr lang="ru-RU" dirty="0"/>
              <a:t>)</a:t>
            </a:r>
          </a:p>
          <a:p>
            <a:r>
              <a:rPr lang="ru-RU" dirty="0" err="1"/>
              <a:t>Гіпотензія</a:t>
            </a:r>
            <a:r>
              <a:rPr lang="ru-RU" dirty="0"/>
              <a:t> і </a:t>
            </a:r>
            <a:r>
              <a:rPr lang="ru-RU" dirty="0" err="1"/>
              <a:t>дистрибутивний</a:t>
            </a:r>
            <a:r>
              <a:rPr lang="ru-RU" dirty="0"/>
              <a:t> (</a:t>
            </a:r>
            <a:r>
              <a:rPr lang="ru-RU" dirty="0" err="1"/>
              <a:t>вазоплегічний</a:t>
            </a:r>
            <a:r>
              <a:rPr lang="ru-RU" dirty="0"/>
              <a:t>) шок 2/2 </a:t>
            </a:r>
            <a:r>
              <a:rPr lang="ru-RU" dirty="0" err="1"/>
              <a:t>нестача</a:t>
            </a:r>
            <a:r>
              <a:rPr lang="ru-RU" dirty="0"/>
              <a:t> </a:t>
            </a:r>
            <a:r>
              <a:rPr lang="ru-RU" dirty="0" err="1"/>
              <a:t>кисню</a:t>
            </a:r>
            <a:endParaRPr lang="ru-RU" dirty="0"/>
          </a:p>
          <a:p>
            <a:endParaRPr lang="ru-RU" dirty="0"/>
          </a:p>
          <a:p>
            <a:r>
              <a:rPr lang="ru-RU" dirty="0" err="1"/>
              <a:t>Кардіогенний</a:t>
            </a:r>
            <a:r>
              <a:rPr lang="ru-RU" dirty="0"/>
              <a:t> та </a:t>
            </a:r>
            <a:r>
              <a:rPr lang="ru-RU" dirty="0" err="1"/>
              <a:t>некардіогенний</a:t>
            </a:r>
            <a:r>
              <a:rPr lang="ru-RU" dirty="0"/>
              <a:t> набряк </a:t>
            </a:r>
            <a:r>
              <a:rPr lang="ru-RU" dirty="0" err="1"/>
              <a:t>легенів</a:t>
            </a:r>
            <a:r>
              <a:rPr lang="ru-RU" dirty="0"/>
              <a:t>: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кардіомегалія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при </a:t>
            </a:r>
            <a:r>
              <a:rPr lang="ru-RU" dirty="0" err="1"/>
              <a:t>впливі</a:t>
            </a:r>
            <a:r>
              <a:rPr lang="ru-RU" dirty="0"/>
              <a:t> хлору, </a:t>
            </a:r>
            <a:r>
              <a:rPr lang="ru-RU" dirty="0" err="1"/>
              <a:t>переважаючі</a:t>
            </a:r>
            <a:r>
              <a:rPr lang="ru-RU" dirty="0"/>
              <a:t> </a:t>
            </a:r>
            <a:r>
              <a:rPr lang="ru-RU" dirty="0" err="1"/>
              <a:t>докази</a:t>
            </a:r>
            <a:r>
              <a:rPr lang="ru-RU" dirty="0"/>
              <a:t> </a:t>
            </a:r>
            <a:r>
              <a:rPr lang="ru-RU" dirty="0" err="1"/>
              <a:t>етіології</a:t>
            </a:r>
            <a:r>
              <a:rPr lang="ru-RU" dirty="0"/>
              <a:t> </a:t>
            </a:r>
            <a:r>
              <a:rPr lang="ru-RU" dirty="0" err="1"/>
              <a:t>набряку</a:t>
            </a:r>
            <a:r>
              <a:rPr lang="ru-RU" dirty="0"/>
              <a:t> </a:t>
            </a:r>
            <a:r>
              <a:rPr lang="ru-RU" dirty="0" err="1"/>
              <a:t>легенів</a:t>
            </a:r>
            <a:r>
              <a:rPr lang="ru-RU" dirty="0"/>
              <a:t> </a:t>
            </a:r>
            <a:r>
              <a:rPr lang="ru-RU" dirty="0" err="1"/>
              <a:t>є</a:t>
            </a:r>
            <a:r>
              <a:rPr lang="ru-RU" dirty="0"/>
              <a:t> </a:t>
            </a:r>
            <a:r>
              <a:rPr lang="ru-RU" dirty="0" err="1"/>
              <a:t>несерцевими</a:t>
            </a:r>
            <a:r>
              <a:rPr lang="ru-RU" dirty="0"/>
              <a:t> за </a:t>
            </a:r>
            <a:r>
              <a:rPr lang="ru-RU" dirty="0" err="1"/>
              <a:t>своєю</a:t>
            </a:r>
            <a:r>
              <a:rPr lang="ru-RU" dirty="0"/>
              <a:t> природою.</a:t>
            </a:r>
          </a:p>
          <a:p>
            <a:endParaRPr lang="ru-RU" dirty="0"/>
          </a:p>
          <a:p>
            <a:r>
              <a:rPr lang="ru-RU" dirty="0"/>
              <a:t>Синусова </a:t>
            </a:r>
            <a:r>
              <a:rPr lang="ru-RU" dirty="0" err="1"/>
              <a:t>тахікардія</a:t>
            </a:r>
            <a:r>
              <a:rPr lang="ru-RU" dirty="0"/>
              <a:t> - </a:t>
            </a:r>
            <a:r>
              <a:rPr lang="ru-RU" dirty="0" err="1"/>
              <a:t>сторінка</a:t>
            </a:r>
            <a:r>
              <a:rPr lang="ru-RU" dirty="0"/>
              <a:t> 4, </a:t>
            </a:r>
            <a:r>
              <a:rPr lang="en-US" dirty="0" err="1"/>
              <a:t>www.atsdr.cdc.gov.mhmi</a:t>
            </a:r>
            <a:r>
              <a:rPr lang="en-US" dirty="0"/>
              <a:t>/mmg172.pdf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61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Дискомфорт в очах, </a:t>
            </a:r>
            <a:r>
              <a:rPr lang="ru-RU" dirty="0" err="1"/>
              <a:t>почервоніння</a:t>
            </a:r>
            <a:r>
              <a:rPr lang="ru-RU" dirty="0"/>
              <a:t>, </a:t>
            </a:r>
            <a:r>
              <a:rPr lang="ru-RU" dirty="0" err="1"/>
              <a:t>кон’юнктивіт</a:t>
            </a:r>
            <a:r>
              <a:rPr lang="ru-RU" dirty="0"/>
              <a:t>, </a:t>
            </a:r>
            <a:r>
              <a:rPr lang="ru-RU" dirty="0" err="1"/>
              <a:t>сльозотеча</a:t>
            </a:r>
            <a:r>
              <a:rPr lang="ru-RU" dirty="0"/>
              <a:t>  </a:t>
            </a:r>
            <a:r>
              <a:rPr lang="ru-RU" dirty="0" err="1"/>
              <a:t>Мимовільне</a:t>
            </a:r>
            <a:r>
              <a:rPr lang="ru-RU" dirty="0"/>
              <a:t> </a:t>
            </a:r>
            <a:r>
              <a:rPr lang="ru-RU" dirty="0" err="1"/>
              <a:t>спазматичне</a:t>
            </a:r>
            <a:r>
              <a:rPr lang="ru-RU" dirty="0"/>
              <a:t> </a:t>
            </a:r>
            <a:r>
              <a:rPr lang="ru-RU" dirty="0" err="1"/>
              <a:t>моргання</a:t>
            </a:r>
            <a:r>
              <a:rPr lang="ru-RU" dirty="0"/>
              <a:t> 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виникнути</a:t>
            </a:r>
            <a:r>
              <a:rPr lang="ru-RU" dirty="0"/>
              <a:t> </a:t>
            </a:r>
            <a:r>
              <a:rPr lang="ru-RU" dirty="0" err="1"/>
              <a:t>хімічні</a:t>
            </a:r>
            <a:r>
              <a:rPr lang="ru-RU" dirty="0"/>
              <a:t> </a:t>
            </a:r>
            <a:r>
              <a:rPr lang="ru-RU" dirty="0" err="1"/>
              <a:t>опіки</a:t>
            </a:r>
            <a:r>
              <a:rPr lang="ru-RU" dirty="0"/>
              <a:t> очей і </a:t>
            </a:r>
            <a:r>
              <a:rPr lang="ru-RU" dirty="0" err="1"/>
              <a:t>рогівки</a:t>
            </a:r>
            <a:r>
              <a:rPr lang="ru-RU" dirty="0"/>
              <a:t>, але </a:t>
            </a:r>
            <a:r>
              <a:rPr lang="ru-RU" dirty="0" err="1"/>
              <a:t>зазвичай</a:t>
            </a:r>
            <a:r>
              <a:rPr lang="ru-RU" dirty="0"/>
              <a:t> не до </a:t>
            </a:r>
            <a:r>
              <a:rPr lang="ru-RU" dirty="0" err="1"/>
              <a:t>вищих</a:t>
            </a:r>
            <a:r>
              <a:rPr lang="ru-RU" dirty="0"/>
              <a:t> </a:t>
            </a:r>
            <a:r>
              <a:rPr lang="ru-RU" dirty="0" err="1"/>
              <a:t>концентрацій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Кон'юнктивіт</a:t>
            </a:r>
            <a:r>
              <a:rPr lang="ru-RU" dirty="0"/>
              <a:t> </a:t>
            </a:r>
            <a:r>
              <a:rPr lang="ru-RU" dirty="0" err="1"/>
              <a:t>є</a:t>
            </a:r>
            <a:r>
              <a:rPr lang="ru-RU" dirty="0"/>
              <a:t> </a:t>
            </a:r>
            <a:r>
              <a:rPr lang="ru-RU" dirty="0" err="1"/>
              <a:t>загальною</a:t>
            </a:r>
            <a:r>
              <a:rPr lang="ru-RU" dirty="0"/>
              <a:t> </a:t>
            </a:r>
            <a:r>
              <a:rPr lang="ru-RU" dirty="0" err="1"/>
              <a:t>ознакою</a:t>
            </a:r>
            <a:r>
              <a:rPr lang="ru-RU" dirty="0"/>
              <a:t> у ~12% </a:t>
            </a:r>
            <a:r>
              <a:rPr lang="ru-RU" dirty="0" err="1"/>
              <a:t>пацієнтів</a:t>
            </a:r>
            <a:r>
              <a:rPr lang="ru-RU" dirty="0"/>
              <a:t>, у </a:t>
            </a:r>
            <a:r>
              <a:rPr lang="ru-RU" dirty="0" err="1"/>
              <a:t>яких</a:t>
            </a:r>
            <a:r>
              <a:rPr lang="ru-RU" dirty="0"/>
              <a:t> не </a:t>
            </a:r>
            <a:r>
              <a:rPr lang="ru-RU" dirty="0" err="1"/>
              <a:t>розвиваються</a:t>
            </a:r>
            <a:r>
              <a:rPr lang="ru-RU" dirty="0"/>
              <a:t> </a:t>
            </a:r>
            <a:r>
              <a:rPr lang="ru-RU" dirty="0" err="1"/>
              <a:t>виразки</a:t>
            </a:r>
            <a:r>
              <a:rPr lang="ru-RU" dirty="0"/>
              <a:t> </a:t>
            </a:r>
            <a:r>
              <a:rPr lang="ru-RU" dirty="0" err="1"/>
              <a:t>рогівки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02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Рідко</a:t>
            </a:r>
            <a:r>
              <a:rPr lang="ru-RU" dirty="0"/>
              <a:t> </a:t>
            </a:r>
            <a:r>
              <a:rPr lang="ru-RU" dirty="0" err="1"/>
              <a:t>надмірний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газоподібного</a:t>
            </a:r>
            <a:r>
              <a:rPr lang="ru-RU" dirty="0"/>
              <a:t> хлору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гіперхлоремію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, але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вказувати</a:t>
            </a:r>
            <a:r>
              <a:rPr lang="ru-RU" dirty="0"/>
              <a:t> на велике </a:t>
            </a:r>
            <a:r>
              <a:rPr lang="ru-RU" dirty="0" err="1"/>
              <a:t>опромінення</a:t>
            </a:r>
            <a:r>
              <a:rPr lang="ru-RU" dirty="0"/>
              <a:t>. </a:t>
            </a:r>
            <a:r>
              <a:rPr lang="ru-RU" dirty="0" err="1"/>
              <a:t>Гіперхлоремію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лікувати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стандартних</a:t>
            </a:r>
            <a:r>
              <a:rPr lang="ru-RU" dirty="0"/>
              <a:t> </a:t>
            </a:r>
            <a:r>
              <a:rPr lang="ru-RU" dirty="0" err="1"/>
              <a:t>протоколів</a:t>
            </a:r>
            <a:r>
              <a:rPr lang="ru-RU" dirty="0"/>
              <a:t> </a:t>
            </a:r>
            <a:r>
              <a:rPr lang="ru-RU" dirty="0" err="1"/>
              <a:t>метаболічного</a:t>
            </a:r>
            <a:r>
              <a:rPr lang="ru-RU" dirty="0"/>
              <a:t> ацидозу,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бікарбонату</a:t>
            </a:r>
            <a:r>
              <a:rPr lang="ru-RU" dirty="0"/>
              <a:t> в </a:t>
            </a:r>
            <a:r>
              <a:rPr lang="ru-RU" dirty="0" err="1"/>
              <a:t>сироватці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знижується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добавки </a:t>
            </a:r>
            <a:r>
              <a:rPr lang="ru-RU" dirty="0" err="1"/>
              <a:t>бікарбонату</a:t>
            </a:r>
            <a:r>
              <a:rPr lang="ru-RU" dirty="0"/>
              <a:t> </a:t>
            </a:r>
            <a:r>
              <a:rPr lang="ru-RU" dirty="0" err="1"/>
              <a:t>натрію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Шкіра</a:t>
            </a:r>
            <a:r>
              <a:rPr lang="ru-RU" dirty="0"/>
              <a:t> – </a:t>
            </a:r>
            <a:r>
              <a:rPr lang="ru-RU" dirty="0" err="1"/>
              <a:t>волога</a:t>
            </a:r>
            <a:r>
              <a:rPr lang="ru-RU" dirty="0"/>
              <a:t> на </a:t>
            </a:r>
            <a:r>
              <a:rPr lang="ru-RU" dirty="0" err="1"/>
              <a:t>шкірі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призвести</a:t>
            </a:r>
            <a:r>
              <a:rPr lang="ru-RU" dirty="0"/>
              <a:t> до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опіків</a:t>
            </a:r>
            <a:r>
              <a:rPr lang="ru-RU" dirty="0"/>
              <a:t>, </a:t>
            </a:r>
            <a:r>
              <a:rPr lang="ru-RU" dirty="0" err="1"/>
              <a:t>запалення</a:t>
            </a:r>
            <a:r>
              <a:rPr lang="ru-RU" dirty="0"/>
              <a:t> та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пухирів</a:t>
            </a:r>
            <a:r>
              <a:rPr lang="ru-RU" dirty="0"/>
              <a:t> через </a:t>
            </a:r>
            <a:r>
              <a:rPr lang="ru-RU" dirty="0" err="1"/>
              <a:t>гідроліз</a:t>
            </a:r>
            <a:r>
              <a:rPr lang="ru-RU" dirty="0"/>
              <a:t> хлору на </a:t>
            </a:r>
            <a:r>
              <a:rPr lang="ru-RU" dirty="0" err="1"/>
              <a:t>відкритій</a:t>
            </a:r>
            <a:r>
              <a:rPr lang="ru-RU" dirty="0"/>
              <a:t> </a:t>
            </a:r>
            <a:r>
              <a:rPr lang="ru-RU" dirty="0" err="1"/>
              <a:t>шкірі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 err="1"/>
              <a:t>Нерви</a:t>
            </a:r>
            <a:r>
              <a:rPr lang="ru-RU" dirty="0"/>
              <a:t> -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дози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значну</a:t>
            </a:r>
            <a:r>
              <a:rPr lang="ru-RU" dirty="0"/>
              <a:t> </a:t>
            </a:r>
            <a:r>
              <a:rPr lang="ru-RU" dirty="0" err="1"/>
              <a:t>нейротоксичність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такими симптомами, як </a:t>
            </a:r>
            <a:r>
              <a:rPr lang="ru-RU" dirty="0" err="1"/>
              <a:t>атаксія</a:t>
            </a:r>
            <a:r>
              <a:rPr lang="ru-RU" dirty="0"/>
              <a:t>, тремор, </a:t>
            </a:r>
            <a:r>
              <a:rPr lang="ru-RU" dirty="0" err="1"/>
              <a:t>судоми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4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Рідко</a:t>
            </a:r>
            <a:r>
              <a:rPr lang="ru-RU" dirty="0"/>
              <a:t> </a:t>
            </a:r>
            <a:r>
              <a:rPr lang="ru-RU" dirty="0" err="1"/>
              <a:t>надмірний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газоподібного</a:t>
            </a:r>
            <a:r>
              <a:rPr lang="ru-RU" dirty="0"/>
              <a:t> хлору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гіперхлоремію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, але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вказувати</a:t>
            </a:r>
            <a:r>
              <a:rPr lang="ru-RU" dirty="0"/>
              <a:t> на велике </a:t>
            </a:r>
            <a:r>
              <a:rPr lang="ru-RU" dirty="0" err="1"/>
              <a:t>опромінення</a:t>
            </a:r>
            <a:r>
              <a:rPr lang="ru-RU" dirty="0"/>
              <a:t>. </a:t>
            </a:r>
            <a:r>
              <a:rPr lang="ru-RU" dirty="0" err="1"/>
              <a:t>Гіперхлоремію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лікувати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стандартних</a:t>
            </a:r>
            <a:r>
              <a:rPr lang="ru-RU" dirty="0"/>
              <a:t> </a:t>
            </a:r>
            <a:r>
              <a:rPr lang="ru-RU" dirty="0" err="1"/>
              <a:t>протоколів</a:t>
            </a:r>
            <a:r>
              <a:rPr lang="ru-RU" dirty="0"/>
              <a:t> </a:t>
            </a:r>
            <a:r>
              <a:rPr lang="ru-RU" dirty="0" err="1"/>
              <a:t>метаболічного</a:t>
            </a:r>
            <a:r>
              <a:rPr lang="ru-RU" dirty="0"/>
              <a:t> ацидозу,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бікарбонату</a:t>
            </a:r>
            <a:r>
              <a:rPr lang="ru-RU" dirty="0"/>
              <a:t> в </a:t>
            </a:r>
            <a:r>
              <a:rPr lang="ru-RU" dirty="0" err="1"/>
              <a:t>сироватці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знижується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добавки </a:t>
            </a:r>
            <a:r>
              <a:rPr lang="ru-RU" dirty="0" err="1"/>
              <a:t>бікарбонату</a:t>
            </a:r>
            <a:r>
              <a:rPr lang="ru-RU" dirty="0"/>
              <a:t> </a:t>
            </a:r>
            <a:r>
              <a:rPr lang="ru-RU" dirty="0" err="1"/>
              <a:t>натрію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Шкіра</a:t>
            </a:r>
            <a:r>
              <a:rPr lang="ru-RU" dirty="0"/>
              <a:t> – </a:t>
            </a:r>
            <a:r>
              <a:rPr lang="ru-RU" dirty="0" err="1"/>
              <a:t>волога</a:t>
            </a:r>
            <a:r>
              <a:rPr lang="ru-RU" dirty="0"/>
              <a:t> на </a:t>
            </a:r>
            <a:r>
              <a:rPr lang="ru-RU" dirty="0" err="1"/>
              <a:t>шкірі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призвести</a:t>
            </a:r>
            <a:r>
              <a:rPr lang="ru-RU" dirty="0"/>
              <a:t> до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опіків</a:t>
            </a:r>
            <a:r>
              <a:rPr lang="ru-RU" dirty="0"/>
              <a:t>, </a:t>
            </a:r>
            <a:r>
              <a:rPr lang="ru-RU" dirty="0" err="1"/>
              <a:t>запалення</a:t>
            </a:r>
            <a:r>
              <a:rPr lang="ru-RU" dirty="0"/>
              <a:t> та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пухирів</a:t>
            </a:r>
            <a:r>
              <a:rPr lang="ru-RU" dirty="0"/>
              <a:t> через </a:t>
            </a:r>
            <a:r>
              <a:rPr lang="ru-RU" dirty="0" err="1"/>
              <a:t>гідроліз</a:t>
            </a:r>
            <a:r>
              <a:rPr lang="ru-RU" dirty="0"/>
              <a:t> хлору на </a:t>
            </a:r>
            <a:r>
              <a:rPr lang="ru-RU" dirty="0" err="1"/>
              <a:t>відкритій</a:t>
            </a:r>
            <a:r>
              <a:rPr lang="ru-RU" dirty="0"/>
              <a:t> </a:t>
            </a:r>
            <a:r>
              <a:rPr lang="ru-RU" dirty="0" err="1"/>
              <a:t>шкірі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 err="1"/>
              <a:t>Нерви</a:t>
            </a:r>
            <a:r>
              <a:rPr lang="ru-RU" dirty="0"/>
              <a:t> -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дози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значну</a:t>
            </a:r>
            <a:r>
              <a:rPr lang="ru-RU" dirty="0"/>
              <a:t> </a:t>
            </a:r>
            <a:r>
              <a:rPr lang="ru-RU" dirty="0" err="1"/>
              <a:t>нейротоксичність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такими симптомами, як </a:t>
            </a:r>
            <a:r>
              <a:rPr lang="ru-RU" dirty="0" err="1"/>
              <a:t>атаксія</a:t>
            </a:r>
            <a:r>
              <a:rPr lang="ru-RU" dirty="0"/>
              <a:t>, тремор, </a:t>
            </a:r>
            <a:r>
              <a:rPr lang="ru-RU" dirty="0" err="1"/>
              <a:t>судоми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07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Севофлоуран</a:t>
            </a:r>
            <a:r>
              <a:rPr lang="ru-RU" dirty="0"/>
              <a:t>?</a:t>
            </a:r>
          </a:p>
          <a:p>
            <a:r>
              <a:rPr lang="ru-RU" dirty="0" err="1"/>
              <a:t>Допомога</a:t>
            </a:r>
            <a:r>
              <a:rPr lang="ru-RU" dirty="0"/>
              <a:t> при </a:t>
            </a:r>
            <a:r>
              <a:rPr lang="ru-RU" dirty="0" err="1"/>
              <a:t>бронхоспазмі</a:t>
            </a:r>
            <a:r>
              <a:rPr lang="ru-RU" dirty="0"/>
              <a:t>, але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обмежені</a:t>
            </a:r>
            <a:r>
              <a:rPr lang="ru-RU" dirty="0"/>
              <a:t> </a:t>
            </a:r>
            <a:r>
              <a:rPr lang="ru-RU" dirty="0" err="1"/>
              <a:t>докази</a:t>
            </a:r>
            <a:r>
              <a:rPr lang="ru-RU" dirty="0"/>
              <a:t> з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04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Важливо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уявлення</a:t>
            </a:r>
            <a:r>
              <a:rPr lang="ru-RU" dirty="0"/>
              <a:t> про </a:t>
            </a:r>
            <a:r>
              <a:rPr lang="ru-RU" dirty="0" err="1"/>
              <a:t>очікувану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госпіталізації</a:t>
            </a:r>
            <a:r>
              <a:rPr lang="ru-RU" dirty="0"/>
              <a:t> для системного </a:t>
            </a:r>
            <a:r>
              <a:rPr lang="ru-RU" dirty="0" err="1"/>
              <a:t>планування</a:t>
            </a:r>
            <a:r>
              <a:rPr lang="ru-RU" dirty="0"/>
              <a:t> та </a:t>
            </a:r>
            <a:r>
              <a:rPr lang="ru-RU" dirty="0" err="1"/>
              <a:t>сортування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Загалом</a:t>
            </a:r>
            <a:r>
              <a:rPr lang="ru-RU" dirty="0"/>
              <a:t>, </a:t>
            </a:r>
            <a:r>
              <a:rPr lang="ru-RU" dirty="0" err="1"/>
              <a:t>пацієнти</a:t>
            </a:r>
            <a:r>
              <a:rPr lang="ru-RU" dirty="0"/>
              <a:t> з </a:t>
            </a:r>
            <a:r>
              <a:rPr lang="ru-RU" dirty="0" err="1"/>
              <a:t>помірними</a:t>
            </a:r>
            <a:r>
              <a:rPr lang="ru-RU" dirty="0"/>
              <a:t> симптомами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наглядом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24 годин через </a:t>
            </a:r>
            <a:r>
              <a:rPr lang="ru-RU" dirty="0" err="1"/>
              <a:t>відстрочене</a:t>
            </a:r>
            <a:r>
              <a:rPr lang="ru-RU" dirty="0"/>
              <a:t> </a:t>
            </a:r>
            <a:r>
              <a:rPr lang="ru-RU" dirty="0" err="1"/>
              <a:t>прояв</a:t>
            </a:r>
            <a:r>
              <a:rPr lang="ru-RU" dirty="0"/>
              <a:t> </a:t>
            </a:r>
            <a:r>
              <a:rPr lang="ru-RU" dirty="0" err="1"/>
              <a:t>ураження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легені</a:t>
            </a:r>
            <a:endParaRPr lang="ru-RU" dirty="0"/>
          </a:p>
          <a:p>
            <a:endParaRPr lang="ru-RU" dirty="0"/>
          </a:p>
          <a:p>
            <a:r>
              <a:rPr lang="ru-RU" dirty="0" err="1"/>
              <a:t>Дані</a:t>
            </a:r>
            <a:r>
              <a:rPr lang="ru-RU" dirty="0"/>
              <a:t>, </a:t>
            </a:r>
            <a:r>
              <a:rPr lang="ru-RU" dirty="0" err="1"/>
              <a:t>отримані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події</a:t>
            </a:r>
            <a:r>
              <a:rPr lang="ru-RU" dirty="0"/>
              <a:t> </a:t>
            </a:r>
            <a:r>
              <a:rPr lang="en-US" dirty="0"/>
              <a:t>Graniteville, SC,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помітні</a:t>
            </a:r>
            <a:r>
              <a:rPr lang="ru-RU" dirty="0"/>
              <a:t> за такими темами:</a:t>
            </a:r>
          </a:p>
          <a:p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медіана</a:t>
            </a:r>
            <a:r>
              <a:rPr lang="ru-RU" dirty="0"/>
              <a:t> </a:t>
            </a:r>
            <a:r>
              <a:rPr lang="en-US" dirty="0"/>
              <a:t>LOS – 4 </a:t>
            </a:r>
            <a:r>
              <a:rPr lang="ru-RU" dirty="0" err="1"/>
              <a:t>дні</a:t>
            </a:r>
            <a:r>
              <a:rPr lang="ru-RU" dirty="0"/>
              <a:t> (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включає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госпіталізації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пацієнтів</a:t>
            </a:r>
            <a:r>
              <a:rPr lang="ru-RU" dirty="0"/>
              <a:t> у </a:t>
            </a:r>
            <a:r>
              <a:rPr lang="ru-RU" dirty="0" err="1"/>
              <a:t>відділенні</a:t>
            </a:r>
            <a:r>
              <a:rPr lang="ru-RU" dirty="0"/>
              <a:t> </a:t>
            </a:r>
            <a:r>
              <a:rPr lang="ru-RU" dirty="0" err="1"/>
              <a:t>інтенсивної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)</a:t>
            </a:r>
          </a:p>
          <a:p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у </a:t>
            </a:r>
            <a:r>
              <a:rPr lang="ru-RU" dirty="0" err="1"/>
              <a:t>відділенні</a:t>
            </a:r>
            <a:r>
              <a:rPr lang="ru-RU" dirty="0"/>
              <a:t> </a:t>
            </a:r>
            <a:r>
              <a:rPr lang="ru-RU" dirty="0" err="1"/>
              <a:t>інтенсивної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 з </a:t>
            </a:r>
            <a:r>
              <a:rPr lang="ru-RU" dirty="0" err="1"/>
              <a:t>важкими</a:t>
            </a:r>
            <a:r>
              <a:rPr lang="ru-RU" dirty="0"/>
              <a:t> симптомами, але без </a:t>
            </a:r>
            <a:r>
              <a:rPr lang="ru-RU" dirty="0" err="1"/>
              <a:t>апарату</a:t>
            </a:r>
            <a:r>
              <a:rPr lang="ru-RU" dirty="0"/>
              <a:t> </a:t>
            </a:r>
            <a:r>
              <a:rPr lang="ru-RU" dirty="0" err="1"/>
              <a:t>штучної</a:t>
            </a:r>
            <a:r>
              <a:rPr lang="ru-RU" dirty="0"/>
              <a:t> </a:t>
            </a:r>
            <a:r>
              <a:rPr lang="ru-RU" dirty="0" err="1"/>
              <a:t>вентиляції</a:t>
            </a:r>
            <a:r>
              <a:rPr lang="ru-RU" dirty="0"/>
              <a:t> </a:t>
            </a:r>
            <a:r>
              <a:rPr lang="ru-RU" dirty="0" err="1"/>
              <a:t>легень</a:t>
            </a:r>
            <a:r>
              <a:rPr lang="ru-RU" dirty="0"/>
              <a:t> – 3 </a:t>
            </a:r>
            <a:r>
              <a:rPr lang="ru-RU" dirty="0" err="1"/>
              <a:t>дні</a:t>
            </a:r>
            <a:endParaRPr lang="ru-RU" dirty="0"/>
          </a:p>
          <a:p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ШВЛ-</a:t>
            </a:r>
            <a:r>
              <a:rPr lang="ru-RU" dirty="0" err="1"/>
              <a:t>днів</a:t>
            </a:r>
            <a:r>
              <a:rPr lang="ru-RU" dirty="0"/>
              <a:t>, при </a:t>
            </a:r>
            <a:r>
              <a:rPr lang="ru-RU" dirty="0" err="1"/>
              <a:t>необхідності</a:t>
            </a:r>
            <a:r>
              <a:rPr lang="ru-RU" dirty="0"/>
              <a:t> – 6 </a:t>
            </a:r>
            <a:r>
              <a:rPr lang="ru-RU" dirty="0" err="1"/>
              <a:t>днів</a:t>
            </a:r>
            <a:r>
              <a:rPr lang="ru-RU" dirty="0"/>
              <a:t> з моменту </a:t>
            </a:r>
            <a:r>
              <a:rPr lang="ru-RU" dirty="0" err="1"/>
              <a:t>інтубації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Хлор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використаний</a:t>
            </a:r>
            <a:r>
              <a:rPr lang="ru-RU" dirty="0"/>
              <a:t> як </a:t>
            </a:r>
            <a:r>
              <a:rPr lang="ru-RU" dirty="0" err="1"/>
              <a:t>зброя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битви</a:t>
            </a:r>
            <a:r>
              <a:rPr lang="ru-RU" dirty="0"/>
              <a:t> при </a:t>
            </a:r>
            <a:r>
              <a:rPr lang="ru-RU" dirty="0" err="1"/>
              <a:t>Іпрі</a:t>
            </a:r>
            <a:r>
              <a:rPr lang="ru-RU" dirty="0"/>
              <a:t> у </a:t>
            </a:r>
            <a:r>
              <a:rPr lang="ru-RU" dirty="0" err="1"/>
              <a:t>Фландрії</a:t>
            </a:r>
            <a:r>
              <a:rPr lang="ru-RU" dirty="0"/>
              <a:t>,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22 </a:t>
            </a:r>
            <a:r>
              <a:rPr lang="ru-RU" dirty="0" err="1"/>
              <a:t>квітня</a:t>
            </a:r>
            <a:r>
              <a:rPr lang="ru-RU" dirty="0"/>
              <a:t> 1915 року.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сталося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Гаазької</a:t>
            </a:r>
            <a:r>
              <a:rPr lang="ru-RU" dirty="0"/>
              <a:t> </a:t>
            </a:r>
            <a:r>
              <a:rPr lang="ru-RU" dirty="0" err="1"/>
              <a:t>конвенції</a:t>
            </a:r>
            <a:r>
              <a:rPr lang="ru-RU" dirty="0"/>
              <a:t> 1899 та 1907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хімічна</a:t>
            </a:r>
            <a:r>
              <a:rPr lang="ru-RU" dirty="0"/>
              <a:t> </a:t>
            </a:r>
            <a:r>
              <a:rPr lang="ru-RU" dirty="0" err="1"/>
              <a:t>війна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заборонена в «</a:t>
            </a:r>
            <a:r>
              <a:rPr lang="ru-RU" dirty="0" err="1"/>
              <a:t>Декларації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Заборона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снарядів</a:t>
            </a:r>
            <a:r>
              <a:rPr lang="ru-RU" dirty="0"/>
              <a:t> з </a:t>
            </a:r>
            <a:r>
              <a:rPr lang="ru-RU" dirty="0" err="1"/>
              <a:t>єдиною</a:t>
            </a:r>
            <a:r>
              <a:rPr lang="ru-RU" dirty="0"/>
              <a:t> метою </a:t>
            </a:r>
            <a:r>
              <a:rPr lang="ru-RU" dirty="0" err="1"/>
              <a:t>розповсюдження</a:t>
            </a:r>
            <a:r>
              <a:rPr lang="ru-RU" dirty="0"/>
              <a:t> </a:t>
            </a:r>
            <a:r>
              <a:rPr lang="ru-RU" dirty="0" err="1"/>
              <a:t>задушливих</a:t>
            </a:r>
            <a:r>
              <a:rPr lang="ru-RU" dirty="0"/>
              <a:t> </a:t>
            </a:r>
            <a:r>
              <a:rPr lang="ru-RU" dirty="0" err="1"/>
              <a:t>отруйних</a:t>
            </a:r>
            <a:r>
              <a:rPr lang="ru-RU" dirty="0"/>
              <a:t> </a:t>
            </a:r>
            <a:r>
              <a:rPr lang="ru-RU" dirty="0" err="1"/>
              <a:t>газів</a:t>
            </a:r>
            <a:r>
              <a:rPr lang="ru-RU" dirty="0"/>
              <a:t>», яка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ратифікована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«</a:t>
            </a:r>
            <a:r>
              <a:rPr lang="ru-RU" dirty="0" err="1"/>
              <a:t>Конвенції</a:t>
            </a:r>
            <a:r>
              <a:rPr lang="ru-RU" dirty="0"/>
              <a:t> про </a:t>
            </a:r>
            <a:r>
              <a:rPr lang="ru-RU" dirty="0" err="1"/>
              <a:t>закони</a:t>
            </a:r>
            <a:r>
              <a:rPr lang="ru-RU" dirty="0"/>
              <a:t> та </a:t>
            </a:r>
            <a:r>
              <a:rPr lang="ru-RU" dirty="0" err="1"/>
              <a:t>звичаї</a:t>
            </a:r>
            <a:r>
              <a:rPr lang="ru-RU" dirty="0"/>
              <a:t> </a:t>
            </a:r>
            <a:r>
              <a:rPr lang="ru-RU" dirty="0" err="1"/>
              <a:t>сухопутної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».</a:t>
            </a:r>
          </a:p>
          <a:p>
            <a:endParaRPr lang="ru-RU" dirty="0"/>
          </a:p>
          <a:p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газової</a:t>
            </a:r>
            <a:r>
              <a:rPr lang="ru-RU" dirty="0"/>
              <a:t> атаки </a:t>
            </a:r>
            <a:r>
              <a:rPr lang="ru-RU" dirty="0" err="1"/>
              <a:t>німецькі</a:t>
            </a:r>
            <a:r>
              <a:rPr lang="ru-RU" dirty="0"/>
              <a:t> </a:t>
            </a:r>
            <a:r>
              <a:rPr lang="ru-RU" dirty="0" err="1"/>
              <a:t>солдати</a:t>
            </a:r>
            <a:r>
              <a:rPr lang="ru-RU" dirty="0"/>
              <a:t> </a:t>
            </a:r>
            <a:r>
              <a:rPr lang="ru-RU" dirty="0" err="1"/>
              <a:t>випустили</a:t>
            </a:r>
            <a:r>
              <a:rPr lang="ru-RU" dirty="0"/>
              <a:t> 150 тонн </a:t>
            </a:r>
            <a:r>
              <a:rPr lang="ru-RU" dirty="0" err="1"/>
              <a:t>газоподібного</a:t>
            </a:r>
            <a:r>
              <a:rPr lang="ru-RU" dirty="0"/>
              <a:t> хлору у </a:t>
            </a:r>
            <a:r>
              <a:rPr lang="ru-RU" dirty="0" err="1"/>
              <a:t>вітер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призвело</a:t>
            </a:r>
            <a:r>
              <a:rPr lang="ru-RU" dirty="0"/>
              <a:t> до </a:t>
            </a:r>
            <a:r>
              <a:rPr lang="ru-RU" dirty="0" err="1"/>
              <a:t>приблизно</a:t>
            </a:r>
            <a:r>
              <a:rPr lang="ru-RU" dirty="0"/>
              <a:t> 5000 смертей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асфіксії</a:t>
            </a:r>
            <a:r>
              <a:rPr lang="ru-RU" dirty="0"/>
              <a:t> та </a:t>
            </a:r>
            <a:r>
              <a:rPr lang="ru-RU" dirty="0" err="1"/>
              <a:t>відстроченого</a:t>
            </a:r>
            <a:r>
              <a:rPr lang="ru-RU" dirty="0"/>
              <a:t> </a:t>
            </a:r>
            <a:r>
              <a:rPr lang="ru-RU" dirty="0" err="1"/>
              <a:t>ураження</a:t>
            </a:r>
            <a:r>
              <a:rPr lang="ru-RU" dirty="0"/>
              <a:t> </a:t>
            </a:r>
            <a:r>
              <a:rPr lang="ru-RU" dirty="0" err="1"/>
              <a:t>легенів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популярності</a:t>
            </a:r>
            <a:r>
              <a:rPr lang="ru-RU" dirty="0"/>
              <a:t> та </a:t>
            </a:r>
            <a:r>
              <a:rPr lang="ru-RU" dirty="0" err="1"/>
              <a:t>неодноразово</a:t>
            </a:r>
            <a:r>
              <a:rPr lang="ru-RU" dirty="0"/>
              <a:t> </a:t>
            </a:r>
            <a:r>
              <a:rPr lang="ru-RU" dirty="0" err="1"/>
              <a:t>використовувався</a:t>
            </a:r>
            <a:r>
              <a:rPr lang="ru-RU" dirty="0"/>
              <a:t>, </a:t>
            </a:r>
            <a:r>
              <a:rPr lang="ru-RU" dirty="0" err="1"/>
              <a:t>зрештою</a:t>
            </a:r>
            <a:r>
              <a:rPr lang="ru-RU" dirty="0"/>
              <a:t> приписавши смерть 1,3 </a:t>
            </a:r>
            <a:r>
              <a:rPr lang="ru-RU" dirty="0" err="1"/>
              <a:t>мільйона</a:t>
            </a:r>
            <a:r>
              <a:rPr lang="ru-RU" dirty="0"/>
              <a:t> жертв до 1918 року. </a:t>
            </a:r>
            <a:r>
              <a:rPr lang="ru-RU" dirty="0" err="1"/>
              <a:t>Міжнародну</a:t>
            </a:r>
            <a:r>
              <a:rPr lang="ru-RU" dirty="0"/>
              <a:t> </a:t>
            </a:r>
            <a:r>
              <a:rPr lang="ru-RU" dirty="0" err="1"/>
              <a:t>заборону</a:t>
            </a:r>
            <a:r>
              <a:rPr lang="ru-RU" dirty="0"/>
              <a:t> </a:t>
            </a:r>
            <a:r>
              <a:rPr lang="ru-RU" dirty="0" err="1"/>
              <a:t>головними</a:t>
            </a:r>
            <a:r>
              <a:rPr lang="ru-RU" dirty="0"/>
              <a:t> </a:t>
            </a:r>
            <a:r>
              <a:rPr lang="ru-RU" dirty="0" err="1"/>
              <a:t>державними</a:t>
            </a:r>
            <a:r>
              <a:rPr lang="ru-RU" dirty="0"/>
              <a:t> </a:t>
            </a:r>
            <a:r>
              <a:rPr lang="ru-RU" dirty="0" err="1"/>
              <a:t>акторами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введено в </a:t>
            </a:r>
            <a:r>
              <a:rPr lang="ru-RU" dirty="0" err="1"/>
              <a:t>дію</a:t>
            </a:r>
            <a:r>
              <a:rPr lang="ru-RU" dirty="0"/>
              <a:t> в 1925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Женевського</a:t>
            </a:r>
            <a:r>
              <a:rPr lang="ru-RU" dirty="0"/>
              <a:t> протоколу </a:t>
            </a:r>
            <a:r>
              <a:rPr lang="ru-RU" dirty="0" err="1"/>
              <a:t>Ліги</a:t>
            </a:r>
            <a:r>
              <a:rPr lang="ru-RU" dirty="0"/>
              <a:t> </a:t>
            </a:r>
            <a:r>
              <a:rPr lang="ru-RU" dirty="0" err="1"/>
              <a:t>Націй</a:t>
            </a:r>
            <a:r>
              <a:rPr lang="ru-RU" dirty="0"/>
              <a:t>. </a:t>
            </a:r>
            <a:r>
              <a:rPr lang="ru-RU" dirty="0" err="1"/>
              <a:t>Проте</a:t>
            </a:r>
            <a:r>
              <a:rPr lang="ru-RU" dirty="0"/>
              <a:t> атаки з </a:t>
            </a:r>
            <a:r>
              <a:rPr lang="ru-RU" dirty="0" err="1"/>
              <a:t>використанням</a:t>
            </a:r>
            <a:r>
              <a:rPr lang="ru-RU" dirty="0"/>
              <a:t> хлорного газу регулярно </a:t>
            </a:r>
            <a:r>
              <a:rPr lang="ru-RU" dirty="0" err="1"/>
              <a:t>повертаються</a:t>
            </a:r>
            <a:r>
              <a:rPr lang="ru-RU" dirty="0"/>
              <a:t> на поле </a:t>
            </a:r>
            <a:r>
              <a:rPr lang="ru-RU" dirty="0" err="1"/>
              <a:t>битви</a:t>
            </a:r>
            <a:r>
              <a:rPr lang="ru-RU" dirty="0"/>
              <a:t>, особливо </a:t>
            </a:r>
            <a:r>
              <a:rPr lang="ru-RU" dirty="0" err="1"/>
              <a:t>проти</a:t>
            </a:r>
            <a:r>
              <a:rPr lang="ru-RU" dirty="0"/>
              <a:t> режиму Асада в </a:t>
            </a:r>
            <a:r>
              <a:rPr lang="ru-RU" dirty="0" err="1"/>
              <a:t>Сирії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у районах </a:t>
            </a:r>
            <a:r>
              <a:rPr lang="ru-RU" dirty="0" err="1"/>
              <a:t>повстанців</a:t>
            </a:r>
            <a:r>
              <a:rPr lang="ru-RU" dirty="0"/>
              <a:t> ІДІЛ в </a:t>
            </a:r>
            <a:r>
              <a:rPr lang="ru-RU" dirty="0" err="1"/>
              <a:t>Іраку</a:t>
            </a:r>
            <a:r>
              <a:rPr lang="ru-RU" dirty="0"/>
              <a:t> та </a:t>
            </a:r>
            <a:r>
              <a:rPr lang="ru-RU" dirty="0" err="1"/>
              <a:t>Афганістані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68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Важливо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уявлення</a:t>
            </a:r>
            <a:r>
              <a:rPr lang="ru-RU" dirty="0"/>
              <a:t> про </a:t>
            </a:r>
            <a:r>
              <a:rPr lang="ru-RU" dirty="0" err="1"/>
              <a:t>очікувану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госпіталізації</a:t>
            </a:r>
            <a:r>
              <a:rPr lang="ru-RU" dirty="0"/>
              <a:t> для системного </a:t>
            </a:r>
            <a:r>
              <a:rPr lang="ru-RU" dirty="0" err="1"/>
              <a:t>планування</a:t>
            </a:r>
            <a:r>
              <a:rPr lang="ru-RU" dirty="0"/>
              <a:t> та </a:t>
            </a:r>
            <a:r>
              <a:rPr lang="ru-RU" dirty="0" err="1"/>
              <a:t>сортування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Загалом</a:t>
            </a:r>
            <a:r>
              <a:rPr lang="ru-RU" dirty="0"/>
              <a:t>, </a:t>
            </a:r>
            <a:r>
              <a:rPr lang="ru-RU" dirty="0" err="1"/>
              <a:t>пацієнти</a:t>
            </a:r>
            <a:r>
              <a:rPr lang="ru-RU" dirty="0"/>
              <a:t> з </a:t>
            </a:r>
            <a:r>
              <a:rPr lang="ru-RU" dirty="0" err="1"/>
              <a:t>помірними</a:t>
            </a:r>
            <a:r>
              <a:rPr lang="ru-RU" dirty="0"/>
              <a:t> симптомами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наглядом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24 годин через </a:t>
            </a:r>
            <a:r>
              <a:rPr lang="ru-RU" dirty="0" err="1"/>
              <a:t>відстрочене</a:t>
            </a:r>
            <a:r>
              <a:rPr lang="ru-RU" dirty="0"/>
              <a:t> </a:t>
            </a:r>
            <a:r>
              <a:rPr lang="ru-RU" dirty="0" err="1"/>
              <a:t>прояв</a:t>
            </a:r>
            <a:r>
              <a:rPr lang="ru-RU" dirty="0"/>
              <a:t> </a:t>
            </a:r>
            <a:r>
              <a:rPr lang="ru-RU" dirty="0" err="1"/>
              <a:t>ураження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легені</a:t>
            </a:r>
            <a:endParaRPr lang="ru-RU" dirty="0"/>
          </a:p>
          <a:p>
            <a:endParaRPr lang="ru-RU" dirty="0"/>
          </a:p>
          <a:p>
            <a:r>
              <a:rPr lang="ru-RU" dirty="0" err="1"/>
              <a:t>Дані</a:t>
            </a:r>
            <a:r>
              <a:rPr lang="ru-RU" dirty="0"/>
              <a:t>, </a:t>
            </a:r>
            <a:r>
              <a:rPr lang="ru-RU" dirty="0" err="1"/>
              <a:t>отримані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події</a:t>
            </a:r>
            <a:r>
              <a:rPr lang="ru-RU" dirty="0"/>
              <a:t> </a:t>
            </a:r>
            <a:r>
              <a:rPr lang="en-US" dirty="0"/>
              <a:t>Graniteville, SC,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помітні</a:t>
            </a:r>
            <a:r>
              <a:rPr lang="ru-RU" dirty="0"/>
              <a:t> за такими темами:</a:t>
            </a:r>
          </a:p>
          <a:p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медіана</a:t>
            </a:r>
            <a:r>
              <a:rPr lang="ru-RU" dirty="0"/>
              <a:t> </a:t>
            </a:r>
            <a:r>
              <a:rPr lang="en-US" dirty="0"/>
              <a:t>LOS – 4 </a:t>
            </a:r>
            <a:r>
              <a:rPr lang="ru-RU" dirty="0" err="1"/>
              <a:t>дні</a:t>
            </a:r>
            <a:r>
              <a:rPr lang="ru-RU" dirty="0"/>
              <a:t> (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включає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госпіталізації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пацієнтів</a:t>
            </a:r>
            <a:r>
              <a:rPr lang="ru-RU" dirty="0"/>
              <a:t> у </a:t>
            </a:r>
            <a:r>
              <a:rPr lang="ru-RU" dirty="0" err="1"/>
              <a:t>відділенні</a:t>
            </a:r>
            <a:r>
              <a:rPr lang="ru-RU" dirty="0"/>
              <a:t> </a:t>
            </a:r>
            <a:r>
              <a:rPr lang="ru-RU" dirty="0" err="1"/>
              <a:t>інтенсивної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)</a:t>
            </a:r>
          </a:p>
          <a:p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у </a:t>
            </a:r>
            <a:r>
              <a:rPr lang="ru-RU" dirty="0" err="1"/>
              <a:t>відділенні</a:t>
            </a:r>
            <a:r>
              <a:rPr lang="ru-RU" dirty="0"/>
              <a:t> </a:t>
            </a:r>
            <a:r>
              <a:rPr lang="ru-RU" dirty="0" err="1"/>
              <a:t>інтенсивної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 з </a:t>
            </a:r>
            <a:r>
              <a:rPr lang="ru-RU" dirty="0" err="1"/>
              <a:t>важкими</a:t>
            </a:r>
            <a:r>
              <a:rPr lang="ru-RU" dirty="0"/>
              <a:t> симптомами, але без </a:t>
            </a:r>
            <a:r>
              <a:rPr lang="ru-RU" dirty="0" err="1"/>
              <a:t>апарату</a:t>
            </a:r>
            <a:r>
              <a:rPr lang="ru-RU" dirty="0"/>
              <a:t> </a:t>
            </a:r>
            <a:r>
              <a:rPr lang="ru-RU" dirty="0" err="1"/>
              <a:t>штучної</a:t>
            </a:r>
            <a:r>
              <a:rPr lang="ru-RU" dirty="0"/>
              <a:t> </a:t>
            </a:r>
            <a:r>
              <a:rPr lang="ru-RU" dirty="0" err="1"/>
              <a:t>вентиляції</a:t>
            </a:r>
            <a:r>
              <a:rPr lang="ru-RU" dirty="0"/>
              <a:t> </a:t>
            </a:r>
            <a:r>
              <a:rPr lang="ru-RU" dirty="0" err="1"/>
              <a:t>легень</a:t>
            </a:r>
            <a:r>
              <a:rPr lang="ru-RU" dirty="0"/>
              <a:t> – 3 </a:t>
            </a:r>
            <a:r>
              <a:rPr lang="ru-RU" dirty="0" err="1"/>
              <a:t>дні</a:t>
            </a:r>
            <a:endParaRPr lang="ru-RU" dirty="0"/>
          </a:p>
          <a:p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ШВЛ-</a:t>
            </a:r>
            <a:r>
              <a:rPr lang="ru-RU" dirty="0" err="1"/>
              <a:t>днів</a:t>
            </a:r>
            <a:r>
              <a:rPr lang="ru-RU" dirty="0"/>
              <a:t>, при </a:t>
            </a:r>
            <a:r>
              <a:rPr lang="ru-RU" dirty="0" err="1"/>
              <a:t>необхідності</a:t>
            </a:r>
            <a:r>
              <a:rPr lang="ru-RU" dirty="0"/>
              <a:t> – 6 </a:t>
            </a:r>
            <a:r>
              <a:rPr lang="ru-RU" dirty="0" err="1"/>
              <a:t>днів</a:t>
            </a:r>
            <a:r>
              <a:rPr lang="ru-RU" dirty="0"/>
              <a:t> з моменту </a:t>
            </a:r>
            <a:r>
              <a:rPr lang="ru-RU" dirty="0" err="1"/>
              <a:t>інтубації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13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err="1"/>
              <a:t>Є</a:t>
            </a:r>
            <a:r>
              <a:rPr lang="ru-RU" b="1" baseline="0" dirty="0"/>
              <a:t> </a:t>
            </a:r>
            <a:r>
              <a:rPr lang="ru-RU" b="1" baseline="0" dirty="0" err="1"/>
              <a:t>багато</a:t>
            </a:r>
            <a:r>
              <a:rPr lang="ru-RU" b="1" baseline="0" dirty="0"/>
              <a:t> </a:t>
            </a:r>
            <a:r>
              <a:rPr lang="ru-RU" b="1" baseline="0" dirty="0" err="1"/>
              <a:t>запитань</a:t>
            </a:r>
            <a:r>
              <a:rPr lang="ru-RU" b="1" baseline="0" dirty="0"/>
              <a:t> </a:t>
            </a:r>
            <a:r>
              <a:rPr lang="ru-RU" b="1" baseline="0" dirty="0" err="1"/>
              <a:t>щодо</a:t>
            </a:r>
            <a:r>
              <a:rPr lang="ru-RU" b="1" baseline="0" dirty="0"/>
              <a:t> </a:t>
            </a:r>
            <a:r>
              <a:rPr lang="ru-RU" b="1" baseline="0" dirty="0" err="1"/>
              <a:t>довгострокових</a:t>
            </a:r>
            <a:r>
              <a:rPr lang="ru-RU" b="1" baseline="0" dirty="0"/>
              <a:t> </a:t>
            </a:r>
            <a:r>
              <a:rPr lang="ru-RU" b="1" baseline="0" dirty="0" err="1"/>
              <a:t>наслідків</a:t>
            </a:r>
            <a:r>
              <a:rPr lang="ru-RU" b="1" baseline="0" dirty="0"/>
              <a:t> </a:t>
            </a:r>
            <a:r>
              <a:rPr lang="ru-RU" b="1" baseline="0" dirty="0" err="1"/>
              <a:t>впливу</a:t>
            </a:r>
            <a:r>
              <a:rPr lang="ru-RU" b="1" baseline="0" dirty="0"/>
              <a:t> хлору: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err="1"/>
              <a:t>Відомі</a:t>
            </a:r>
            <a:r>
              <a:rPr lang="ru-RU" b="1" baseline="0" dirty="0"/>
              <a:t> </a:t>
            </a:r>
            <a:r>
              <a:rPr lang="ru-RU" b="1" baseline="0" dirty="0" err="1"/>
              <a:t>довгострокові</a:t>
            </a:r>
            <a:r>
              <a:rPr lang="ru-RU" b="1" baseline="0" dirty="0"/>
              <a:t> </a:t>
            </a:r>
            <a:r>
              <a:rPr lang="ru-RU" b="1" baseline="0" dirty="0" err="1"/>
              <a:t>ефекти</a:t>
            </a:r>
            <a:r>
              <a:rPr lang="ru-RU" b="1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/>
              <a:t>ПТСР і </a:t>
            </a:r>
            <a:r>
              <a:rPr lang="ru-RU" b="1" baseline="0" dirty="0" err="1"/>
              <a:t>панічні</a:t>
            </a:r>
            <a:r>
              <a:rPr lang="ru-RU" b="1" baseline="0" dirty="0"/>
              <a:t> атаки </a:t>
            </a:r>
            <a:r>
              <a:rPr lang="ru-RU" b="1" baseline="0" dirty="0" err="1"/>
              <a:t>є</a:t>
            </a:r>
            <a:r>
              <a:rPr lang="ru-RU" b="1" baseline="0" dirty="0"/>
              <a:t> </a:t>
            </a:r>
            <a:r>
              <a:rPr lang="ru-RU" b="1" baseline="0" dirty="0" err="1"/>
              <a:t>поширеними</a:t>
            </a:r>
            <a:r>
              <a:rPr lang="ru-RU" b="1" baseline="0" dirty="0"/>
              <a:t> у 40% </a:t>
            </a:r>
            <a:r>
              <a:rPr lang="ru-RU" b="1" baseline="0" dirty="0" err="1"/>
              <a:t>постраждалих</a:t>
            </a:r>
            <a:r>
              <a:rPr lang="ru-RU" b="1" baseline="0" dirty="0"/>
              <a:t>, </a:t>
            </a:r>
            <a:r>
              <a:rPr lang="ru-RU" b="1" baseline="0" dirty="0" err="1"/>
              <a:t>хоча</a:t>
            </a:r>
            <a:r>
              <a:rPr lang="ru-RU" b="1" baseline="0" dirty="0"/>
              <a:t> </a:t>
            </a:r>
            <a:r>
              <a:rPr lang="ru-RU" b="1" baseline="0" dirty="0" err="1"/>
              <a:t>ці</a:t>
            </a:r>
            <a:r>
              <a:rPr lang="ru-RU" b="1" baseline="0" dirty="0"/>
              <a:t> </a:t>
            </a:r>
            <a:r>
              <a:rPr lang="ru-RU" b="1" baseline="0" dirty="0" err="1"/>
              <a:t>дані</a:t>
            </a:r>
            <a:r>
              <a:rPr lang="ru-RU" b="1" baseline="0" dirty="0"/>
              <a:t> </a:t>
            </a:r>
            <a:r>
              <a:rPr lang="ru-RU" b="1" baseline="0" dirty="0" err="1"/>
              <a:t>ґрунтуються</a:t>
            </a:r>
            <a:r>
              <a:rPr lang="ru-RU" b="1" baseline="0" dirty="0"/>
              <a:t> на </a:t>
            </a:r>
            <a:r>
              <a:rPr lang="ru-RU" b="1" baseline="0" dirty="0" err="1"/>
              <a:t>даних</a:t>
            </a:r>
            <a:r>
              <a:rPr lang="ru-RU" b="1" baseline="0" dirty="0"/>
              <a:t> про </a:t>
            </a:r>
            <a:r>
              <a:rPr lang="ru-RU" b="1" baseline="0" dirty="0" err="1"/>
              <a:t>нещасний</a:t>
            </a:r>
            <a:r>
              <a:rPr lang="ru-RU" b="1" baseline="0" dirty="0"/>
              <a:t> </a:t>
            </a:r>
            <a:r>
              <a:rPr lang="ru-RU" b="1" baseline="0" dirty="0" err="1"/>
              <a:t>випадок</a:t>
            </a:r>
            <a:r>
              <a:rPr lang="ru-RU" b="1" baseline="0" dirty="0"/>
              <a:t> у </a:t>
            </a:r>
            <a:r>
              <a:rPr lang="ru-RU" b="1" baseline="0" dirty="0" err="1"/>
              <a:t>Гранітвіллі</a:t>
            </a:r>
            <a:r>
              <a:rPr lang="ru-RU" b="1" baseline="0" dirty="0"/>
              <a:t>, штат </a:t>
            </a:r>
            <a:r>
              <a:rPr lang="ru-RU" b="1" baseline="0" dirty="0" err="1"/>
              <a:t>Южна</a:t>
            </a:r>
            <a:r>
              <a:rPr lang="ru-RU" b="1" baseline="0" dirty="0"/>
              <a:t> Каролина. </a:t>
            </a:r>
            <a:r>
              <a:rPr lang="en-US" b="1" baseline="0" dirty="0"/>
              <a:t>PMID- 22072223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err="1"/>
              <a:t>Хронічна</a:t>
            </a:r>
            <a:r>
              <a:rPr lang="ru-RU" b="1" baseline="0" dirty="0"/>
              <a:t> </a:t>
            </a:r>
            <a:r>
              <a:rPr lang="ru-RU" b="1" baseline="0" dirty="0" err="1"/>
              <a:t>задишка</a:t>
            </a:r>
            <a:r>
              <a:rPr lang="ru-RU" b="1" baseline="0" dirty="0"/>
              <a:t> та </a:t>
            </a:r>
            <a:r>
              <a:rPr lang="ru-RU" b="1" baseline="0" dirty="0" err="1"/>
              <a:t>бронхіт</a:t>
            </a:r>
            <a:r>
              <a:rPr lang="ru-RU" b="1" baseline="0" dirty="0"/>
              <a:t> </a:t>
            </a:r>
            <a:r>
              <a:rPr lang="ru-RU" b="1" baseline="0" dirty="0" err="1"/>
              <a:t>можуть</a:t>
            </a:r>
            <a:r>
              <a:rPr lang="ru-RU" b="1" baseline="0" dirty="0"/>
              <a:t> </a:t>
            </a:r>
            <a:r>
              <a:rPr lang="ru-RU" b="1" baseline="0" dirty="0" err="1"/>
              <a:t>зберігатися</a:t>
            </a:r>
            <a:r>
              <a:rPr lang="ru-RU" b="1" baseline="0" dirty="0"/>
              <a:t> </a:t>
            </a:r>
            <a:r>
              <a:rPr lang="ru-RU" b="1" baseline="0" dirty="0" err="1"/>
              <a:t>протягом</a:t>
            </a:r>
            <a:r>
              <a:rPr lang="ru-RU" b="1" baseline="0" dirty="0"/>
              <a:t> </a:t>
            </a:r>
            <a:r>
              <a:rPr lang="ru-RU" b="1" baseline="0" dirty="0" err="1"/>
              <a:t>багатьох</a:t>
            </a:r>
            <a:r>
              <a:rPr lang="ru-RU" b="1" baseline="0" dirty="0"/>
              <a:t> </a:t>
            </a:r>
            <a:r>
              <a:rPr lang="ru-RU" b="1" baseline="0" dirty="0" err="1"/>
              <a:t>місяців</a:t>
            </a:r>
            <a:r>
              <a:rPr lang="ru-RU" b="1" baseline="0" dirty="0"/>
              <a:t>, у </a:t>
            </a:r>
            <a:r>
              <a:rPr lang="ru-RU" b="1" baseline="0" dirty="0" err="1"/>
              <a:t>багатьох</a:t>
            </a:r>
            <a:r>
              <a:rPr lang="ru-RU" b="1" baseline="0" dirty="0"/>
              <a:t> </a:t>
            </a:r>
            <a:r>
              <a:rPr lang="ru-RU" b="1" baseline="0" dirty="0" err="1"/>
              <a:t>випадках</a:t>
            </a:r>
            <a:r>
              <a:rPr lang="ru-RU" b="1" baseline="0" dirty="0"/>
              <a:t> 8-10 </a:t>
            </a:r>
            <a:r>
              <a:rPr lang="ru-RU" b="1" baseline="0" dirty="0" err="1"/>
              <a:t>місяців</a:t>
            </a:r>
            <a:r>
              <a:rPr lang="ru-RU" b="1" baseline="0" dirty="0"/>
              <a:t>, а в </a:t>
            </a:r>
            <a:r>
              <a:rPr lang="ru-RU" b="1" baseline="0" dirty="0" err="1"/>
              <a:t>окремих</a:t>
            </a:r>
            <a:r>
              <a:rPr lang="ru-RU" b="1" baseline="0" dirty="0"/>
              <a:t> </a:t>
            </a:r>
            <a:r>
              <a:rPr lang="ru-RU" b="1" baseline="0" dirty="0" err="1"/>
              <a:t>випадках</a:t>
            </a:r>
            <a:r>
              <a:rPr lang="ru-RU" b="1" baseline="0" dirty="0"/>
              <a:t> </a:t>
            </a:r>
            <a:r>
              <a:rPr lang="ru-RU" b="1" baseline="0" dirty="0" err="1"/>
              <a:t>постійно</a:t>
            </a:r>
            <a:r>
              <a:rPr lang="ru-RU" b="1" baseline="0" dirty="0"/>
              <a:t> (10% </a:t>
            </a:r>
            <a:r>
              <a:rPr lang="ru-RU" b="1" baseline="0" dirty="0" err="1"/>
              <a:t>після</a:t>
            </a:r>
            <a:r>
              <a:rPr lang="ru-RU" b="1" baseline="0" dirty="0"/>
              <a:t> десяти </a:t>
            </a:r>
            <a:r>
              <a:rPr lang="ru-RU" b="1" baseline="0" dirty="0" err="1"/>
              <a:t>років</a:t>
            </a:r>
            <a:r>
              <a:rPr lang="ru-RU" b="1" baseline="0" dirty="0"/>
              <a:t> </a:t>
            </a:r>
            <a:r>
              <a:rPr lang="ru-RU" b="1" baseline="0" dirty="0" err="1"/>
              <a:t>спостереження</a:t>
            </a:r>
            <a:r>
              <a:rPr lang="ru-RU" b="1" baseline="0" dirty="0"/>
              <a:t> у </a:t>
            </a:r>
            <a:r>
              <a:rPr lang="ru-RU" b="1" baseline="0" dirty="0" err="1"/>
              <a:t>солдатів</a:t>
            </a:r>
            <a:r>
              <a:rPr lang="ru-RU" b="1" baseline="0" dirty="0"/>
              <a:t> </a:t>
            </a:r>
            <a:r>
              <a:rPr lang="ru-RU" b="1" baseline="0" dirty="0" err="1"/>
              <a:t>Першої</a:t>
            </a:r>
            <a:r>
              <a:rPr lang="ru-RU" b="1" baseline="0" dirty="0"/>
              <a:t> </a:t>
            </a:r>
            <a:r>
              <a:rPr lang="ru-RU" b="1" baseline="0" dirty="0" err="1"/>
              <a:t>світової</a:t>
            </a:r>
            <a:r>
              <a:rPr lang="ru-RU" b="1" baseline="0" dirty="0"/>
              <a:t> </a:t>
            </a:r>
            <a:r>
              <a:rPr lang="ru-RU" b="1" baseline="0" dirty="0" err="1"/>
              <a:t>війни</a:t>
            </a:r>
            <a:r>
              <a:rPr lang="ru-RU" b="1" baseline="0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/>
              <a:t>У </a:t>
            </a:r>
            <a:r>
              <a:rPr lang="ru-RU" b="1" baseline="0" dirty="0" err="1"/>
              <a:t>деяких</a:t>
            </a:r>
            <a:r>
              <a:rPr lang="ru-RU" b="1" baseline="0" dirty="0"/>
              <a:t> </a:t>
            </a:r>
            <a:r>
              <a:rPr lang="ru-RU" b="1" baseline="0" dirty="0" err="1"/>
              <a:t>випадках</a:t>
            </a:r>
            <a:r>
              <a:rPr lang="ru-RU" b="1" baseline="0" dirty="0"/>
              <a:t> у </a:t>
            </a:r>
            <a:r>
              <a:rPr lang="ru-RU" b="1" baseline="0" dirty="0" err="1"/>
              <a:t>пацієнтів</a:t>
            </a:r>
            <a:r>
              <a:rPr lang="ru-RU" b="1" baseline="0" dirty="0"/>
              <a:t> </a:t>
            </a:r>
            <a:r>
              <a:rPr lang="ru-RU" b="1" baseline="0" dirty="0" err="1"/>
              <a:t>розвиваються</a:t>
            </a:r>
            <a:r>
              <a:rPr lang="ru-RU" b="1" baseline="0" dirty="0"/>
              <a:t> </a:t>
            </a:r>
            <a:r>
              <a:rPr lang="ru-RU" b="1" baseline="0" dirty="0" err="1"/>
              <a:t>емфізематозні</a:t>
            </a:r>
            <a:r>
              <a:rPr lang="ru-RU" b="1" baseline="0" dirty="0"/>
              <a:t> </a:t>
            </a:r>
            <a:r>
              <a:rPr lang="ru-RU" b="1" baseline="0" dirty="0" err="1"/>
              <a:t>зміни</a:t>
            </a:r>
            <a:r>
              <a:rPr lang="ru-RU" b="1" baseline="0" dirty="0"/>
              <a:t> </a:t>
            </a:r>
            <a:r>
              <a:rPr lang="ru-RU" b="1" baseline="0" dirty="0" err="1"/>
              <a:t>архітектури</a:t>
            </a:r>
            <a:r>
              <a:rPr lang="ru-RU" b="1" baseline="0" dirty="0"/>
              <a:t> </a:t>
            </a:r>
            <a:r>
              <a:rPr lang="ru-RU" b="1" baseline="0" dirty="0" err="1"/>
              <a:t>легенів</a:t>
            </a:r>
            <a:r>
              <a:rPr lang="ru-RU" b="1" baseline="0" dirty="0"/>
              <a:t>, але </a:t>
            </a:r>
            <a:r>
              <a:rPr lang="ru-RU" b="1" baseline="0" dirty="0" err="1"/>
              <a:t>це</a:t>
            </a:r>
            <a:r>
              <a:rPr lang="ru-RU" b="1" baseline="0" dirty="0"/>
              <a:t> </a:t>
            </a:r>
            <a:r>
              <a:rPr lang="ru-RU" b="1" baseline="0" dirty="0" err="1"/>
              <a:t>рідко</a:t>
            </a:r>
            <a:r>
              <a:rPr lang="ru-RU" b="1" baseline="0" dirty="0"/>
              <a:t> і </a:t>
            </a:r>
            <a:r>
              <a:rPr lang="ru-RU" b="1" baseline="0" dirty="0" err="1"/>
              <a:t>історично</a:t>
            </a:r>
            <a:r>
              <a:rPr lang="ru-RU" b="1" baseline="0" dirty="0"/>
              <a:t> </a:t>
            </a:r>
            <a:r>
              <a:rPr lang="ru-RU" b="1" baseline="0" dirty="0" err="1"/>
              <a:t>пов’язане</a:t>
            </a:r>
            <a:r>
              <a:rPr lang="ru-RU" b="1" baseline="0" dirty="0"/>
              <a:t> з </a:t>
            </a:r>
            <a:r>
              <a:rPr lang="ru-RU" b="1" baseline="0" dirty="0" err="1"/>
              <a:t>важким</a:t>
            </a:r>
            <a:r>
              <a:rPr lang="ru-RU" b="1" baseline="0" dirty="0"/>
              <a:t> </a:t>
            </a:r>
            <a:r>
              <a:rPr lang="ru-RU" b="1" baseline="0" dirty="0" err="1"/>
              <a:t>впливом</a:t>
            </a:r>
            <a:endParaRPr lang="ru-RU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err="1"/>
              <a:t>Деякі</a:t>
            </a:r>
            <a:r>
              <a:rPr lang="ru-RU" b="1" baseline="0" dirty="0"/>
              <a:t> </a:t>
            </a:r>
            <a:r>
              <a:rPr lang="ru-RU" b="1" baseline="0" dirty="0" err="1"/>
              <a:t>довгострокові</a:t>
            </a:r>
            <a:r>
              <a:rPr lang="ru-RU" b="1" baseline="0" dirty="0"/>
              <a:t> </a:t>
            </a:r>
            <a:r>
              <a:rPr lang="ru-RU" b="1" baseline="0" dirty="0" err="1"/>
              <a:t>наслідки</a:t>
            </a:r>
            <a:r>
              <a:rPr lang="ru-RU" b="1" baseline="0" dirty="0"/>
              <a:t>, </a:t>
            </a:r>
            <a:r>
              <a:rPr lang="ru-RU" b="1" baseline="0" dirty="0" err="1"/>
              <a:t>які</a:t>
            </a:r>
            <a:r>
              <a:rPr lang="ru-RU" b="1" baseline="0" dirty="0"/>
              <a:t> ми </a:t>
            </a:r>
            <a:r>
              <a:rPr lang="ru-RU" b="1" baseline="0" dirty="0" err="1"/>
              <a:t>знаємо</a:t>
            </a:r>
            <a:r>
              <a:rPr lang="ru-RU" b="1" baseline="0" dirty="0"/>
              <a:t>, НЕ </a:t>
            </a:r>
            <a:r>
              <a:rPr lang="ru-RU" b="1" baseline="0" dirty="0" err="1"/>
              <a:t>пов’язані</a:t>
            </a:r>
            <a:r>
              <a:rPr lang="ru-RU" b="1" baseline="0" dirty="0"/>
              <a:t> з </a:t>
            </a:r>
            <a:r>
              <a:rPr lang="ru-RU" b="1" baseline="0" dirty="0" err="1"/>
              <a:t>впливом</a:t>
            </a:r>
            <a:r>
              <a:rPr lang="ru-RU" b="1" baseline="0" dirty="0"/>
              <a:t> хлору: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err="1"/>
              <a:t>Немає</a:t>
            </a:r>
            <a:r>
              <a:rPr lang="ru-RU" b="1" baseline="0" dirty="0"/>
              <a:t> </a:t>
            </a:r>
            <a:r>
              <a:rPr lang="ru-RU" b="1" baseline="0" dirty="0" err="1"/>
              <a:t>відомого</a:t>
            </a:r>
            <a:r>
              <a:rPr lang="ru-RU" b="1" baseline="0" dirty="0"/>
              <a:t> </a:t>
            </a:r>
            <a:r>
              <a:rPr lang="ru-RU" b="1" baseline="0" dirty="0" err="1"/>
              <a:t>зв'язку</a:t>
            </a:r>
            <a:r>
              <a:rPr lang="ru-RU" b="1" baseline="0" dirty="0"/>
              <a:t> з </a:t>
            </a:r>
            <a:r>
              <a:rPr lang="ru-RU" b="1" baseline="0" dirty="0" err="1"/>
              <a:t>раковими</a:t>
            </a:r>
            <a:r>
              <a:rPr lang="ru-RU" b="1" baseline="0" dirty="0"/>
              <a:t> </a:t>
            </a:r>
            <a:r>
              <a:rPr lang="ru-RU" b="1" baseline="0" dirty="0" err="1"/>
              <a:t>захворюваннями</a:t>
            </a:r>
            <a:endParaRPr lang="ru-RU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err="1"/>
              <a:t>Немає</a:t>
            </a:r>
            <a:r>
              <a:rPr lang="ru-RU" b="1" baseline="0" dirty="0"/>
              <a:t> </a:t>
            </a:r>
            <a:r>
              <a:rPr lang="ru-RU" b="1" baseline="0" dirty="0" err="1"/>
              <a:t>зв’язку</a:t>
            </a:r>
            <a:r>
              <a:rPr lang="ru-RU" b="1" baseline="0" dirty="0"/>
              <a:t> </a:t>
            </a:r>
            <a:r>
              <a:rPr lang="ru-RU" b="1" baseline="0" dirty="0" err="1"/>
              <a:t>зі</a:t>
            </a:r>
            <a:r>
              <a:rPr lang="ru-RU" b="1" baseline="0" dirty="0"/>
              <a:t> </a:t>
            </a:r>
            <a:r>
              <a:rPr lang="ru-RU" b="1" baseline="0" dirty="0" err="1"/>
              <a:t>зниженою</a:t>
            </a:r>
            <a:r>
              <a:rPr lang="ru-RU" b="1" baseline="0" dirty="0"/>
              <a:t> </a:t>
            </a:r>
            <a:r>
              <a:rPr lang="ru-RU" b="1" baseline="0" dirty="0" err="1"/>
              <a:t>фертильністю</a:t>
            </a:r>
            <a:endParaRPr lang="ru-RU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baseline="0" dirty="0" err="1"/>
              <a:t>Немає</a:t>
            </a:r>
            <a:r>
              <a:rPr lang="ru-RU" b="1" baseline="0" dirty="0"/>
              <a:t> </a:t>
            </a:r>
            <a:r>
              <a:rPr lang="ru-RU" b="1" baseline="0" dirty="0" err="1"/>
              <a:t>відомих</a:t>
            </a:r>
            <a:r>
              <a:rPr lang="ru-RU" b="1" baseline="0" dirty="0"/>
              <a:t> </a:t>
            </a:r>
            <a:r>
              <a:rPr lang="ru-RU" b="1" baseline="0" dirty="0" err="1"/>
              <a:t>тератогенних</a:t>
            </a:r>
            <a:r>
              <a:rPr lang="ru-RU" b="1" baseline="0" dirty="0"/>
              <a:t> </a:t>
            </a:r>
            <a:r>
              <a:rPr lang="ru-RU" b="1" baseline="0" dirty="0" err="1"/>
              <a:t>ефектів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986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Синдром </a:t>
            </a:r>
            <a:r>
              <a:rPr lang="ru-RU" dirty="0" err="1"/>
              <a:t>реактивної</a:t>
            </a:r>
            <a:r>
              <a:rPr lang="ru-RU" dirty="0"/>
              <a:t> </a:t>
            </a:r>
            <a:r>
              <a:rPr lang="ru-RU" dirty="0" err="1"/>
              <a:t>дисфункції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 (</a:t>
            </a:r>
            <a:r>
              <a:rPr lang="en-US" dirty="0"/>
              <a:t>RADS) - </a:t>
            </a:r>
            <a:r>
              <a:rPr lang="ru-RU" dirty="0" err="1"/>
              <a:t>реакція</a:t>
            </a:r>
            <a:r>
              <a:rPr lang="ru-RU" dirty="0"/>
              <a:t>, схожа на астму, </a:t>
            </a:r>
            <a:r>
              <a:rPr lang="ru-RU" dirty="0" err="1"/>
              <a:t>спричинена</a:t>
            </a:r>
            <a:r>
              <a:rPr lang="ru-RU" dirty="0"/>
              <a:t> </a:t>
            </a:r>
            <a:r>
              <a:rPr lang="ru-RU" dirty="0" err="1"/>
              <a:t>хімічним</a:t>
            </a:r>
            <a:r>
              <a:rPr lang="ru-RU" dirty="0"/>
              <a:t> </a:t>
            </a:r>
            <a:r>
              <a:rPr lang="ru-RU" dirty="0" err="1"/>
              <a:t>подразненням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212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Синдром </a:t>
            </a:r>
            <a:r>
              <a:rPr lang="ru-RU" dirty="0" err="1"/>
              <a:t>реактивної</a:t>
            </a:r>
            <a:r>
              <a:rPr lang="ru-RU" dirty="0"/>
              <a:t> </a:t>
            </a:r>
            <a:r>
              <a:rPr lang="ru-RU" dirty="0" err="1"/>
              <a:t>дисфункції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 (</a:t>
            </a:r>
            <a:r>
              <a:rPr lang="en-US" dirty="0"/>
              <a:t>RADS) - </a:t>
            </a:r>
            <a:r>
              <a:rPr lang="ru-RU" dirty="0" err="1"/>
              <a:t>реакція</a:t>
            </a:r>
            <a:r>
              <a:rPr lang="ru-RU" dirty="0"/>
              <a:t>, схожа на астму, </a:t>
            </a:r>
            <a:r>
              <a:rPr lang="ru-RU" dirty="0" err="1"/>
              <a:t>спричинена</a:t>
            </a:r>
            <a:r>
              <a:rPr lang="ru-RU" dirty="0"/>
              <a:t> </a:t>
            </a:r>
            <a:r>
              <a:rPr lang="ru-RU" dirty="0" err="1"/>
              <a:t>хімічним</a:t>
            </a:r>
            <a:r>
              <a:rPr lang="ru-RU" dirty="0"/>
              <a:t> </a:t>
            </a:r>
            <a:r>
              <a:rPr lang="ru-RU" dirty="0" err="1"/>
              <a:t>подразненням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856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Reactive Airway Dysfunction Syndrome</a:t>
            </a:r>
            <a:r>
              <a:rPr lang="en-US" baseline="0" dirty="0"/>
              <a:t> (RADS)- Asthma-like reaction due to chemical irritation.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96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438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Інформація</a:t>
            </a:r>
            <a:r>
              <a:rPr lang="ru-RU" dirty="0"/>
              <a:t>, </a:t>
            </a:r>
            <a:r>
              <a:rPr lang="ru-RU" dirty="0" err="1"/>
              <a:t>отримана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випробувань</a:t>
            </a:r>
            <a:r>
              <a:rPr lang="ru-RU" dirty="0"/>
              <a:t> Джека Кролика, </a:t>
            </a:r>
            <a:r>
              <a:rPr lang="ru-RU" dirty="0" err="1"/>
              <a:t>проведених</a:t>
            </a:r>
            <a:r>
              <a:rPr lang="ru-RU" dirty="0"/>
              <a:t> у 2015-2016 роках </a:t>
            </a:r>
            <a:r>
              <a:rPr lang="ru-RU" dirty="0" err="1"/>
              <a:t>Міністерством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США та Центром </a:t>
            </a:r>
            <a:r>
              <a:rPr lang="ru-RU" dirty="0" err="1"/>
              <a:t>аналізу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07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Інформація</a:t>
            </a:r>
            <a:r>
              <a:rPr lang="ru-RU" dirty="0"/>
              <a:t>, </a:t>
            </a:r>
            <a:r>
              <a:rPr lang="ru-RU" dirty="0" err="1"/>
              <a:t>отримана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випробувань</a:t>
            </a:r>
            <a:r>
              <a:rPr lang="ru-RU" dirty="0"/>
              <a:t> Джека Кролика, </a:t>
            </a:r>
            <a:r>
              <a:rPr lang="ru-RU" dirty="0" err="1"/>
              <a:t>проведених</a:t>
            </a:r>
            <a:r>
              <a:rPr lang="ru-RU" dirty="0"/>
              <a:t> у 2015-2016 роках </a:t>
            </a:r>
            <a:r>
              <a:rPr lang="ru-RU" dirty="0" err="1"/>
              <a:t>Міністерством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США та Центром </a:t>
            </a:r>
            <a:r>
              <a:rPr lang="ru-RU" dirty="0" err="1"/>
              <a:t>аналізу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425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Інформація</a:t>
            </a:r>
            <a:r>
              <a:rPr lang="ru-RU" dirty="0"/>
              <a:t>, </a:t>
            </a:r>
            <a:r>
              <a:rPr lang="ru-RU" dirty="0" err="1"/>
              <a:t>отримана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випробувань</a:t>
            </a:r>
            <a:r>
              <a:rPr lang="ru-RU" dirty="0"/>
              <a:t> Джека Кролика, </a:t>
            </a:r>
            <a:r>
              <a:rPr lang="ru-RU" dirty="0" err="1"/>
              <a:t>проведених</a:t>
            </a:r>
            <a:r>
              <a:rPr lang="ru-RU" dirty="0"/>
              <a:t> у 2015-2016 роках </a:t>
            </a:r>
            <a:r>
              <a:rPr lang="ru-RU" dirty="0" err="1"/>
              <a:t>Міністерством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США та Центром </a:t>
            </a:r>
            <a:r>
              <a:rPr lang="ru-RU" dirty="0" err="1"/>
              <a:t>аналізу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281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Інформація</a:t>
            </a:r>
            <a:r>
              <a:rPr lang="ru-RU" dirty="0"/>
              <a:t>, </a:t>
            </a:r>
            <a:r>
              <a:rPr lang="ru-RU" dirty="0" err="1"/>
              <a:t>отримана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випробувань</a:t>
            </a:r>
            <a:r>
              <a:rPr lang="ru-RU" dirty="0"/>
              <a:t> Джека Кролика, </a:t>
            </a:r>
            <a:r>
              <a:rPr lang="ru-RU" dirty="0" err="1"/>
              <a:t>проведених</a:t>
            </a:r>
            <a:r>
              <a:rPr lang="ru-RU" dirty="0"/>
              <a:t> у 2015-2016 роках </a:t>
            </a:r>
            <a:r>
              <a:rPr lang="ru-RU" dirty="0" err="1"/>
              <a:t>Міністерством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США та Центром </a:t>
            </a:r>
            <a:r>
              <a:rPr lang="ru-RU" dirty="0" err="1"/>
              <a:t>аналізу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07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Sams</a:t>
            </a:r>
            <a:r>
              <a:rPr lang="en-US" dirty="0"/>
              <a:t>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632A6-3958-4A41-B9C8-B831EED1D4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99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Інформація</a:t>
            </a:r>
            <a:r>
              <a:rPr lang="ru-RU" dirty="0"/>
              <a:t>, </a:t>
            </a:r>
            <a:r>
              <a:rPr lang="ru-RU" dirty="0" err="1"/>
              <a:t>отримана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випробувань</a:t>
            </a:r>
            <a:r>
              <a:rPr lang="ru-RU" dirty="0"/>
              <a:t> Джека Кролика, </a:t>
            </a:r>
            <a:r>
              <a:rPr lang="ru-RU" dirty="0" err="1"/>
              <a:t>проведених</a:t>
            </a:r>
            <a:r>
              <a:rPr lang="ru-RU" dirty="0"/>
              <a:t> у 2015-2016 роках </a:t>
            </a:r>
            <a:r>
              <a:rPr lang="ru-RU" dirty="0" err="1"/>
              <a:t>Міністерством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США та Центром </a:t>
            </a:r>
            <a:r>
              <a:rPr lang="ru-RU" dirty="0" err="1"/>
              <a:t>аналізу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406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 </a:t>
            </a:r>
            <a:r>
              <a:rPr lang="ru-RU" dirty="0" err="1"/>
              <a:t>забувайте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діти</a:t>
            </a:r>
            <a:r>
              <a:rPr lang="ru-RU" dirty="0"/>
              <a:t> </a:t>
            </a:r>
            <a:r>
              <a:rPr lang="ru-RU" dirty="0" err="1"/>
              <a:t>піддаються</a:t>
            </a:r>
            <a:r>
              <a:rPr lang="ru-RU" dirty="0"/>
              <a:t> </a:t>
            </a:r>
            <a:r>
              <a:rPr lang="ru-RU" dirty="0" err="1"/>
              <a:t>підвищеному</a:t>
            </a:r>
            <a:r>
              <a:rPr lang="ru-RU" dirty="0"/>
              <a:t> </a:t>
            </a:r>
            <a:r>
              <a:rPr lang="ru-RU" dirty="0" err="1"/>
              <a:t>ризику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через </a:t>
            </a:r>
            <a:r>
              <a:rPr lang="ru-RU" dirty="0" err="1"/>
              <a:t>низький</a:t>
            </a:r>
            <a:r>
              <a:rPr lang="ru-RU" dirty="0"/>
              <a:t> </a:t>
            </a:r>
            <a:r>
              <a:rPr lang="ru-RU" dirty="0" err="1"/>
              <a:t>зріст</a:t>
            </a:r>
            <a:r>
              <a:rPr lang="ru-RU" dirty="0"/>
              <a:t>, але й через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співвідношення</a:t>
            </a:r>
            <a:r>
              <a:rPr lang="ru-RU" dirty="0"/>
              <a:t> </a:t>
            </a:r>
            <a:r>
              <a:rPr lang="ru-RU" dirty="0" err="1"/>
              <a:t>легеневої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до </a:t>
            </a:r>
            <a:r>
              <a:rPr lang="ru-RU" dirty="0" err="1"/>
              <a:t>маси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вищу</a:t>
            </a:r>
            <a:r>
              <a:rPr lang="ru-RU" dirty="0"/>
              <a:t> </a:t>
            </a:r>
            <a:r>
              <a:rPr lang="ru-RU" dirty="0" err="1"/>
              <a:t>хвилинну</a:t>
            </a:r>
            <a:r>
              <a:rPr lang="ru-RU" dirty="0"/>
              <a:t> частоту </a:t>
            </a:r>
            <a:r>
              <a:rPr lang="ru-RU" dirty="0" err="1"/>
              <a:t>вентиляції</a:t>
            </a:r>
            <a:r>
              <a:rPr lang="ru-RU" dirty="0"/>
              <a:t> </a:t>
            </a:r>
            <a:r>
              <a:rPr lang="ru-RU" dirty="0" err="1"/>
              <a:t>легень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у </a:t>
            </a:r>
            <a:r>
              <a:rPr lang="ru-RU" dirty="0" err="1"/>
              <a:t>дорослих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433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forget, children are at increased risk not</a:t>
            </a:r>
            <a:r>
              <a:rPr lang="en-US" baseline="0" dirty="0"/>
              <a:t> only due to their short stature, but also due to increased pulmonary: body mass ratio as well as relatively higher minute ventilation rate than adults.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012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Загалом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потужний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хімічна</a:t>
            </a:r>
            <a:r>
              <a:rPr lang="ru-RU" dirty="0"/>
              <a:t> </a:t>
            </a:r>
            <a:r>
              <a:rPr lang="ru-RU" dirty="0" err="1"/>
              <a:t>зброя</a:t>
            </a:r>
            <a:r>
              <a:rPr lang="ru-RU" dirty="0"/>
              <a:t> </a:t>
            </a:r>
            <a:r>
              <a:rPr lang="ru-RU" dirty="0" err="1"/>
              <a:t>серій</a:t>
            </a:r>
            <a:r>
              <a:rPr lang="ru-RU" dirty="0"/>
              <a:t> </a:t>
            </a:r>
            <a:r>
              <a:rPr lang="en-US" dirty="0"/>
              <a:t>V </a:t>
            </a:r>
            <a:r>
              <a:rPr lang="ru-RU" dirty="0"/>
              <a:t>і </a:t>
            </a:r>
            <a:r>
              <a:rPr lang="en-US" dirty="0"/>
              <a:t>G, </a:t>
            </a:r>
            <a:r>
              <a:rPr lang="ru-RU" dirty="0"/>
              <a:t>але все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небезпечний</a:t>
            </a:r>
            <a:r>
              <a:rPr lang="ru-RU" dirty="0"/>
              <a:t>. </a:t>
            </a:r>
            <a:r>
              <a:rPr lang="ru-RU" dirty="0" err="1"/>
              <a:t>Смертні</a:t>
            </a:r>
            <a:r>
              <a:rPr lang="ru-RU" dirty="0"/>
              <a:t> </a:t>
            </a:r>
            <a:r>
              <a:rPr lang="ru-RU" dirty="0" err="1"/>
              <a:t>випадки</a:t>
            </a:r>
            <a:r>
              <a:rPr lang="ru-RU" dirty="0"/>
              <a:t> настали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вдихів</a:t>
            </a:r>
            <a:r>
              <a:rPr lang="ru-RU" dirty="0"/>
              <a:t> </a:t>
            </a:r>
            <a:r>
              <a:rPr lang="ru-RU" dirty="0" err="1"/>
              <a:t>високої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фосгену.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01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Нормальні</a:t>
            </a:r>
            <a:r>
              <a:rPr lang="ru-RU" dirty="0"/>
              <a:t> </a:t>
            </a:r>
            <a:r>
              <a:rPr lang="ru-RU" dirty="0" err="1"/>
              <a:t>легені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типи </a:t>
            </a:r>
            <a:r>
              <a:rPr lang="ru-RU" dirty="0" err="1"/>
              <a:t>клітин</a:t>
            </a:r>
            <a:r>
              <a:rPr lang="ru-RU" dirty="0"/>
              <a:t>:</a:t>
            </a:r>
          </a:p>
          <a:p>
            <a:r>
              <a:rPr lang="ru-RU" dirty="0" err="1"/>
              <a:t>Альвеолярна</a:t>
            </a:r>
            <a:r>
              <a:rPr lang="ru-RU" dirty="0"/>
              <a:t> </a:t>
            </a:r>
            <a:r>
              <a:rPr lang="ru-RU" dirty="0" err="1"/>
              <a:t>епітеліальна</a:t>
            </a:r>
            <a:r>
              <a:rPr lang="ru-RU" dirty="0"/>
              <a:t> </a:t>
            </a:r>
            <a:r>
              <a:rPr lang="ru-RU" dirty="0" err="1"/>
              <a:t>клітина</a:t>
            </a:r>
            <a:r>
              <a:rPr lang="ru-RU" dirty="0"/>
              <a:t> типу 1: </a:t>
            </a:r>
            <a:r>
              <a:rPr lang="ru-RU" dirty="0" err="1"/>
              <a:t>уявіть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смажене</a:t>
            </a:r>
            <a:r>
              <a:rPr lang="ru-RU" dirty="0"/>
              <a:t> яйце – </a:t>
            </a:r>
            <a:r>
              <a:rPr lang="ru-RU" dirty="0" err="1"/>
              <a:t>широке</a:t>
            </a:r>
            <a:r>
              <a:rPr lang="ru-RU" dirty="0"/>
              <a:t> та </a:t>
            </a:r>
            <a:r>
              <a:rPr lang="ru-RU" dirty="0" err="1"/>
              <a:t>плоске</a:t>
            </a:r>
            <a:r>
              <a:rPr lang="ru-RU" dirty="0"/>
              <a:t> з горбком ядра </a:t>
            </a:r>
            <a:r>
              <a:rPr lang="ru-RU" dirty="0" err="1"/>
              <a:t>посередині</a:t>
            </a:r>
            <a:r>
              <a:rPr lang="ru-RU" dirty="0"/>
              <a:t>, </a:t>
            </a:r>
            <a:r>
              <a:rPr lang="ru-RU" dirty="0" err="1"/>
              <a:t>покриває</a:t>
            </a:r>
            <a:r>
              <a:rPr lang="ru-RU" dirty="0"/>
              <a:t> 95%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альвеоли</a:t>
            </a:r>
            <a:endParaRPr lang="ru-RU" dirty="0"/>
          </a:p>
          <a:p>
            <a:r>
              <a:rPr lang="ru-RU" dirty="0" err="1"/>
              <a:t>Альвеолярні</a:t>
            </a:r>
            <a:r>
              <a:rPr lang="ru-RU" dirty="0"/>
              <a:t> </a:t>
            </a:r>
            <a:r>
              <a:rPr lang="ru-RU" dirty="0" err="1"/>
              <a:t>епітеліальні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типу 2: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кубоподібні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виробничий</a:t>
            </a:r>
            <a:r>
              <a:rPr lang="ru-RU" dirty="0"/>
              <a:t> центр,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виробляє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білків</a:t>
            </a:r>
            <a:r>
              <a:rPr lang="ru-RU" dirty="0"/>
              <a:t> і </a:t>
            </a:r>
            <a:r>
              <a:rPr lang="ru-RU" dirty="0" err="1"/>
              <a:t>поверхнево-активних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endParaRPr lang="ru-RU" dirty="0"/>
          </a:p>
          <a:p>
            <a:r>
              <a:rPr lang="ru-RU" dirty="0" err="1"/>
              <a:t>Альвеолярний</a:t>
            </a:r>
            <a:r>
              <a:rPr lang="ru-RU" dirty="0"/>
              <a:t> макрофаг - в </a:t>
            </a:r>
            <a:r>
              <a:rPr lang="ru-RU" dirty="0" err="1"/>
              <a:t>середньому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один макрофаг на альвеолу, тому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.</a:t>
            </a:r>
          </a:p>
          <a:p>
            <a:r>
              <a:rPr lang="ru-RU" dirty="0" err="1"/>
              <a:t>Ендотеліальні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легеневих</a:t>
            </a:r>
            <a:r>
              <a:rPr lang="ru-RU" dirty="0"/>
              <a:t> </a:t>
            </a:r>
            <a:r>
              <a:rPr lang="ru-RU" dirty="0" err="1"/>
              <a:t>капілярів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вистилають</a:t>
            </a:r>
            <a:r>
              <a:rPr lang="ru-RU" dirty="0"/>
              <a:t> </a:t>
            </a:r>
            <a:r>
              <a:rPr lang="ru-RU" dirty="0" err="1"/>
              <a:t>капіляри</a:t>
            </a:r>
            <a:r>
              <a:rPr lang="ru-RU" dirty="0"/>
              <a:t> </a:t>
            </a:r>
            <a:r>
              <a:rPr lang="ru-RU" dirty="0" err="1"/>
              <a:t>еритроцитами</a:t>
            </a:r>
            <a:r>
              <a:rPr lang="ru-RU" dirty="0"/>
              <a:t>, </a:t>
            </a:r>
            <a:r>
              <a:rPr lang="ru-RU" dirty="0" err="1"/>
              <a:t>рухаються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Електронна</a:t>
            </a:r>
            <a:r>
              <a:rPr lang="ru-RU" dirty="0"/>
              <a:t> </a:t>
            </a:r>
            <a:r>
              <a:rPr lang="ru-RU" dirty="0" err="1"/>
              <a:t>мікрофотографія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 в </a:t>
            </a:r>
            <a:r>
              <a:rPr lang="ru-RU" dirty="0" err="1"/>
              <a:t>чорному</a:t>
            </a:r>
            <a:r>
              <a:rPr lang="ru-RU" dirty="0"/>
              <a:t> ящику:</a:t>
            </a:r>
          </a:p>
          <a:p>
            <a:r>
              <a:rPr lang="en-US" dirty="0"/>
              <a:t>Al: </a:t>
            </a:r>
            <a:r>
              <a:rPr lang="ru-RU" dirty="0"/>
              <a:t>альвеола</a:t>
            </a:r>
          </a:p>
          <a:p>
            <a:r>
              <a:rPr lang="en-US" dirty="0"/>
              <a:t>ER: </a:t>
            </a:r>
            <a:r>
              <a:rPr lang="ru-RU" dirty="0" err="1"/>
              <a:t>еритроцит</a:t>
            </a:r>
            <a:endParaRPr lang="ru-RU" dirty="0"/>
          </a:p>
          <a:p>
            <a:r>
              <a:rPr lang="en-US" dirty="0"/>
              <a:t>Ca: </a:t>
            </a:r>
            <a:r>
              <a:rPr lang="ru-RU" dirty="0" err="1"/>
              <a:t>просвіт</a:t>
            </a:r>
            <a:r>
              <a:rPr lang="ru-RU" dirty="0"/>
              <a:t> </a:t>
            </a:r>
            <a:r>
              <a:rPr lang="ru-RU" dirty="0" err="1"/>
              <a:t>капіляра</a:t>
            </a:r>
            <a:endParaRPr lang="ru-RU" dirty="0"/>
          </a:p>
          <a:p>
            <a:r>
              <a:rPr lang="ru-RU" dirty="0" err="1"/>
              <a:t>Стрілка</a:t>
            </a:r>
            <a:r>
              <a:rPr lang="ru-RU" dirty="0"/>
              <a:t>: </a:t>
            </a:r>
            <a:r>
              <a:rPr lang="ru-RU" dirty="0" err="1"/>
              <a:t>ендотеліальна</a:t>
            </a:r>
            <a:r>
              <a:rPr lang="ru-RU" dirty="0"/>
              <a:t> </a:t>
            </a:r>
            <a:r>
              <a:rPr lang="ru-RU" dirty="0" err="1"/>
              <a:t>клітина</a:t>
            </a:r>
            <a:endParaRPr lang="ru-RU" dirty="0"/>
          </a:p>
          <a:p>
            <a:r>
              <a:rPr lang="ru-RU" dirty="0" err="1"/>
              <a:t>Стрілка</a:t>
            </a:r>
            <a:r>
              <a:rPr lang="ru-RU" dirty="0"/>
              <a:t>: </a:t>
            </a:r>
            <a:r>
              <a:rPr lang="ru-RU" dirty="0" err="1"/>
              <a:t>альвеолярна</a:t>
            </a:r>
            <a:r>
              <a:rPr lang="ru-RU" dirty="0"/>
              <a:t> </a:t>
            </a:r>
            <a:r>
              <a:rPr lang="ru-RU" dirty="0" err="1"/>
              <a:t>епітеліальна</a:t>
            </a:r>
            <a:r>
              <a:rPr lang="ru-RU" dirty="0"/>
              <a:t> </a:t>
            </a:r>
            <a:r>
              <a:rPr lang="ru-RU" dirty="0" err="1"/>
              <a:t>клітина</a:t>
            </a:r>
            <a:r>
              <a:rPr lang="ru-RU" dirty="0"/>
              <a:t> типу 1 (</a:t>
            </a:r>
            <a:r>
              <a:rPr lang="ru-RU" dirty="0" err="1"/>
              <a:t>неймовірно</a:t>
            </a:r>
            <a:r>
              <a:rPr lang="ru-RU" dirty="0"/>
              <a:t> мала!)</a:t>
            </a:r>
          </a:p>
          <a:p>
            <a:r>
              <a:rPr lang="ru-RU" dirty="0" err="1"/>
              <a:t>Простір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стрілкою</a:t>
            </a:r>
            <a:r>
              <a:rPr lang="ru-RU" dirty="0"/>
              <a:t> та наконечником </a:t>
            </a:r>
            <a:r>
              <a:rPr lang="ru-RU" dirty="0" err="1"/>
              <a:t>стріли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простір</a:t>
            </a:r>
            <a:r>
              <a:rPr lang="ru-RU" dirty="0"/>
              <a:t>, де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газообмін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те, де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легеневої</a:t>
            </a:r>
            <a:r>
              <a:rPr lang="ru-RU" dirty="0"/>
              <a:t> </a:t>
            </a:r>
            <a:r>
              <a:rPr lang="ru-RU" dirty="0" err="1"/>
              <a:t>медицини</a:t>
            </a:r>
            <a:r>
              <a:rPr lang="ru-RU" dirty="0"/>
              <a:t> </a:t>
            </a:r>
            <a:r>
              <a:rPr lang="ru-RU" dirty="0" err="1"/>
              <a:t>зацікавлена</a:t>
            </a:r>
            <a:r>
              <a:rPr lang="ru-RU" dirty="0"/>
              <a:t> ​​у </a:t>
            </a:r>
            <a:r>
              <a:rPr lang="ru-RU" dirty="0" err="1"/>
              <a:t>захисті</a:t>
            </a:r>
            <a:r>
              <a:rPr lang="ru-RU" dirty="0"/>
              <a:t> простору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стрілками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Слайди</a:t>
            </a:r>
            <a:r>
              <a:rPr lang="ru-RU" dirty="0"/>
              <a:t> </a:t>
            </a:r>
            <a:r>
              <a:rPr lang="ru-RU" dirty="0" err="1"/>
              <a:t>Адаптовано</a:t>
            </a:r>
            <a:r>
              <a:rPr lang="ru-RU" dirty="0"/>
              <a:t> з </a:t>
            </a:r>
            <a:r>
              <a:rPr lang="ru-RU" dirty="0" err="1"/>
              <a:t>огляду</a:t>
            </a:r>
            <a:r>
              <a:rPr lang="ru-RU" dirty="0"/>
              <a:t> </a:t>
            </a:r>
            <a:r>
              <a:rPr lang="en-US" dirty="0"/>
              <a:t>ARDS </a:t>
            </a:r>
            <a:r>
              <a:rPr lang="ru-RU" dirty="0"/>
              <a:t>д-ра </a:t>
            </a:r>
            <a:r>
              <a:rPr lang="ru-RU" dirty="0" err="1"/>
              <a:t>Борни</a:t>
            </a:r>
            <a:r>
              <a:rPr lang="ru-RU" dirty="0"/>
              <a:t> </a:t>
            </a:r>
            <a:r>
              <a:rPr lang="ru-RU" dirty="0" err="1"/>
              <a:t>Мехрада</a:t>
            </a:r>
            <a:r>
              <a:rPr lang="ru-RU" dirty="0"/>
              <a:t>, </a:t>
            </a:r>
            <a:r>
              <a:rPr lang="ru-RU" dirty="0" err="1"/>
              <a:t>Медичний</a:t>
            </a:r>
            <a:r>
              <a:rPr lang="ru-RU" dirty="0"/>
              <a:t> </a:t>
            </a:r>
            <a:r>
              <a:rPr lang="ru-RU" dirty="0" err="1"/>
              <a:t>коледж</a:t>
            </a:r>
            <a:r>
              <a:rPr lang="ru-RU" dirty="0"/>
              <a:t> </a:t>
            </a:r>
            <a:r>
              <a:rPr lang="en-US" dirty="0"/>
              <a:t>UF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797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009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055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Рекомендації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сортування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ОЗХЗ, 2016. </a:t>
            </a:r>
            <a:r>
              <a:rPr lang="ru-RU" dirty="0" err="1"/>
              <a:t>Практичний</a:t>
            </a:r>
            <a:r>
              <a:rPr lang="ru-RU" dirty="0"/>
              <a:t> </a:t>
            </a:r>
            <a:r>
              <a:rPr lang="ru-RU" dirty="0" err="1"/>
              <a:t>посібник</a:t>
            </a:r>
            <a:r>
              <a:rPr lang="ru-RU" dirty="0"/>
              <a:t> з </a:t>
            </a:r>
            <a:r>
              <a:rPr lang="ru-RU" dirty="0" err="1"/>
              <a:t>медичного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постраждалих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.</a:t>
            </a:r>
          </a:p>
          <a:p>
            <a:r>
              <a:rPr lang="ru-RU" dirty="0"/>
              <a:t>Доступно за </a:t>
            </a:r>
            <a:r>
              <a:rPr lang="ru-RU" dirty="0" err="1"/>
              <a:t>адресою</a:t>
            </a:r>
            <a:r>
              <a:rPr lang="ru-RU" dirty="0"/>
              <a:t>: </a:t>
            </a:r>
            <a:r>
              <a:rPr lang="en-US" dirty="0"/>
              <a:t>https://</a:t>
            </a:r>
            <a:r>
              <a:rPr lang="en-US" dirty="0" err="1"/>
              <a:t>www.opcw.org</a:t>
            </a:r>
            <a:r>
              <a:rPr lang="en-US" dirty="0"/>
              <a:t>/sites/default/files/documents/ICA/APB/Practical_Guide_for_Medical_Management_of_Chemical_Warfare_Casualties_-_web.pdf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216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Рекомендації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сортування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ОЗХЗ, 2016. </a:t>
            </a:r>
            <a:r>
              <a:rPr lang="ru-RU" dirty="0" err="1"/>
              <a:t>Практичний</a:t>
            </a:r>
            <a:r>
              <a:rPr lang="ru-RU" dirty="0"/>
              <a:t> </a:t>
            </a:r>
            <a:r>
              <a:rPr lang="ru-RU" dirty="0" err="1"/>
              <a:t>посібник</a:t>
            </a:r>
            <a:r>
              <a:rPr lang="ru-RU" dirty="0"/>
              <a:t> з </a:t>
            </a:r>
            <a:r>
              <a:rPr lang="ru-RU" dirty="0" err="1"/>
              <a:t>медичного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постраждалих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.</a:t>
            </a:r>
          </a:p>
          <a:p>
            <a:r>
              <a:rPr lang="ru-RU" dirty="0"/>
              <a:t>Доступно за </a:t>
            </a:r>
            <a:r>
              <a:rPr lang="ru-RU" dirty="0" err="1"/>
              <a:t>адресою</a:t>
            </a:r>
            <a:r>
              <a:rPr lang="ru-RU" dirty="0"/>
              <a:t>: </a:t>
            </a:r>
            <a:r>
              <a:rPr lang="en-US" dirty="0"/>
              <a:t>https://</a:t>
            </a:r>
            <a:r>
              <a:rPr lang="en-US" dirty="0" err="1"/>
              <a:t>www.opcw.org</a:t>
            </a:r>
            <a:r>
              <a:rPr lang="en-US" dirty="0"/>
              <a:t>/sites/default/files/documents/ICA/APB/Practical_Guide_for_Medical_Management_of_Chemical_Warfare_Casualties_-_web.pdf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1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Sams</a:t>
            </a:r>
            <a:r>
              <a:rPr lang="en-US" dirty="0"/>
              <a:t>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632A6-3958-4A41-B9C8-B831EED1D4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9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18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Отже</a:t>
            </a:r>
            <a:r>
              <a:rPr lang="ru-RU" dirty="0"/>
              <a:t>, </a:t>
            </a:r>
            <a:r>
              <a:rPr lang="ru-RU" dirty="0" err="1"/>
              <a:t>скільки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завдати</a:t>
            </a:r>
            <a:r>
              <a:rPr lang="ru-RU" dirty="0"/>
              <a:t> </a:t>
            </a:r>
            <a:r>
              <a:rPr lang="ru-RU" dirty="0" err="1"/>
              <a:t>шкоди</a:t>
            </a:r>
            <a:r>
              <a:rPr lang="ru-RU" dirty="0"/>
              <a:t>?</a:t>
            </a:r>
          </a:p>
          <a:p>
            <a:endParaRPr lang="ru-RU" dirty="0"/>
          </a:p>
          <a:p>
            <a:r>
              <a:rPr lang="ru-RU" dirty="0"/>
              <a:t>На </a:t>
            </a:r>
            <a:r>
              <a:rPr lang="ru-RU" dirty="0" err="1"/>
              <a:t>наступному</a:t>
            </a:r>
            <a:r>
              <a:rPr lang="ru-RU" dirty="0"/>
              <a:t> </a:t>
            </a:r>
            <a:r>
              <a:rPr lang="ru-RU" dirty="0" err="1"/>
              <a:t>слайді</a:t>
            </a:r>
            <a:r>
              <a:rPr lang="ru-RU" dirty="0"/>
              <a:t> ми </a:t>
            </a:r>
            <a:r>
              <a:rPr lang="ru-RU" dirty="0" err="1"/>
              <a:t>розглянемо</a:t>
            </a:r>
            <a:r>
              <a:rPr lang="ru-RU" dirty="0"/>
              <a:t> </a:t>
            </a:r>
            <a:r>
              <a:rPr lang="ru-RU" dirty="0" err="1"/>
              <a:t>подію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отримати</a:t>
            </a:r>
            <a:r>
              <a:rPr lang="ru-RU" dirty="0"/>
              <a:t> перспективу </a:t>
            </a:r>
            <a:r>
              <a:rPr lang="en-US" dirty="0"/>
              <a:t>PPM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07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Коротке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: </a:t>
            </a:r>
            <a:r>
              <a:rPr lang="ru-RU" dirty="0" err="1"/>
              <a:t>газоподібний</a:t>
            </a:r>
            <a:r>
              <a:rPr lang="ru-RU" dirty="0"/>
              <a:t> хлор </a:t>
            </a:r>
            <a:r>
              <a:rPr lang="ru-RU" dirty="0" err="1"/>
              <a:t>небезпечний</a:t>
            </a:r>
            <a:r>
              <a:rPr lang="ru-RU" dirty="0"/>
              <a:t> у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нижчих</a:t>
            </a:r>
            <a:r>
              <a:rPr lang="ru-RU" dirty="0"/>
              <a:t> </a:t>
            </a:r>
            <a:r>
              <a:rPr lang="ru-RU" dirty="0" err="1"/>
              <a:t>концентраціях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можете </a:t>
            </a:r>
            <a:r>
              <a:rPr lang="ru-RU" dirty="0" err="1"/>
              <a:t>побачити</a:t>
            </a:r>
            <a:r>
              <a:rPr lang="ru-RU" dirty="0"/>
              <a:t> хмару,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потенційно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смертельною </a:t>
            </a:r>
            <a:r>
              <a:rPr lang="ru-RU" dirty="0" err="1"/>
              <a:t>концентрацією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На </a:t>
            </a:r>
            <a:r>
              <a:rPr lang="ru-RU" dirty="0" err="1"/>
              <a:t>наступному</a:t>
            </a:r>
            <a:r>
              <a:rPr lang="ru-RU" dirty="0"/>
              <a:t> </a:t>
            </a:r>
            <a:r>
              <a:rPr lang="ru-RU" dirty="0" err="1"/>
              <a:t>слайді</a:t>
            </a:r>
            <a:r>
              <a:rPr lang="ru-RU" dirty="0"/>
              <a:t> ми </a:t>
            </a:r>
            <a:r>
              <a:rPr lang="ru-RU" dirty="0" err="1"/>
              <a:t>розглянемо</a:t>
            </a:r>
            <a:r>
              <a:rPr lang="ru-RU" dirty="0"/>
              <a:t> </a:t>
            </a:r>
            <a:r>
              <a:rPr lang="ru-RU" dirty="0" err="1"/>
              <a:t>подію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отримати</a:t>
            </a:r>
            <a:r>
              <a:rPr lang="ru-RU" dirty="0"/>
              <a:t> перспективу </a:t>
            </a:r>
            <a:r>
              <a:rPr lang="en-US" dirty="0"/>
              <a:t>PPM.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0B65D-EFCF-4D26-A55D-BA8C2755E9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8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3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33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19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5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2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01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4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22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4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8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F1B7D-B040-454B-9AB0-5C96773A7B4C}" type="datetimeFigureOut">
              <a:rPr lang="en-US" smtClean="0"/>
              <a:t>2/2/23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6EF30-C169-4261-9237-7858D1DF9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0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Pyc68ZR13E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sZhf2OnMKQ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85528" y="3945127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R. G. J. MD MSc MSc DTM&amp;H FACP</a:t>
            </a:r>
          </a:p>
          <a:p>
            <a:pPr algn="l"/>
            <a:r>
              <a:rPr lang="en-US" dirty="0"/>
              <a:t>Board of Directors- </a:t>
            </a:r>
            <a:r>
              <a:rPr lang="en-US" dirty="0" err="1"/>
              <a:t>MedGlobal</a:t>
            </a:r>
            <a:endParaRPr lang="en-US" dirty="0"/>
          </a:p>
          <a:p>
            <a:pPr algn="l"/>
            <a:r>
              <a:rPr lang="en-US" dirty="0"/>
              <a:t>Assistant Professor of Medicine and Global Health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5528" y="5819260"/>
            <a:ext cx="11190916" cy="961938"/>
            <a:chOff x="585528" y="5819260"/>
            <a:chExt cx="11190916" cy="961938"/>
          </a:xfrm>
        </p:grpSpPr>
        <p:pic>
          <p:nvPicPr>
            <p:cNvPr id="27650" name="Picture 2" descr="https://static.razomforukraine.org/wp-content/themes/heartfelt/img/razom_logo_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898" y="5844110"/>
              <a:ext cx="2081590" cy="693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2" name="Picture 4" descr="https://www.umana.org/img/umana_logo_top_en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170" y="5819260"/>
              <a:ext cx="5700676" cy="743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53559" t="8310" r="36218" b="68387"/>
            <a:stretch/>
          </p:blipFill>
          <p:spPr>
            <a:xfrm>
              <a:off x="585528" y="5819260"/>
              <a:ext cx="1406642" cy="961938"/>
            </a:xfrm>
            <a:prstGeom prst="rect">
              <a:avLst/>
            </a:prstGeom>
          </p:spPr>
        </p:pic>
        <p:pic>
          <p:nvPicPr>
            <p:cNvPr id="27654" name="Picture 6" descr="MedGlobal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9556" y="5839155"/>
              <a:ext cx="2216888" cy="703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le 3">
            <a:extLst>
              <a:ext uri="{FF2B5EF4-FFF2-40B4-BE49-F238E27FC236}">
                <a16:creationId xmlns:a16="http://schemas.microsoft.com/office/drawing/2014/main" id="{42430DC1-5477-4E01-810E-B99925107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900" y="1638037"/>
            <a:ext cx="6326353" cy="2387600"/>
          </a:xfrm>
        </p:spPr>
        <p:txBody>
          <a:bodyPr>
            <a:noAutofit/>
          </a:bodyPr>
          <a:lstStyle/>
          <a:p>
            <a:r>
              <a:rPr lang="uk-UA" sz="4400" b="1" dirty="0">
                <a:latin typeface="+mn-lt"/>
              </a:rPr>
              <a:t>Хімічна зброя, задушливі речовини та токсичні інгаляційні травми</a:t>
            </a:r>
            <a:endParaRPr lang="en-US" sz="4400" b="1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E70AD5-6333-42EC-BAC0-F1363C93F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19" y="372899"/>
            <a:ext cx="1983169" cy="6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54223" t="13988" r="13237" b="28698"/>
          <a:stretch/>
        </p:blipFill>
        <p:spPr>
          <a:xfrm>
            <a:off x="6564588" y="372899"/>
            <a:ext cx="5211856" cy="2753982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A4901DB-9788-A011-5050-F018F814B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60" y="4959802"/>
            <a:ext cx="1224236" cy="866136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A38C57F0-A884-DF58-B71E-B418E99835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396" y="4950107"/>
            <a:ext cx="889048" cy="88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42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60" y="365125"/>
            <a:ext cx="10999128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</a:t>
            </a:r>
            <a:r>
              <a:rPr lang="ru-RU" b="1" dirty="0" err="1">
                <a:latin typeface="+mn-lt"/>
              </a:rPr>
              <a:t>властивості</a:t>
            </a:r>
            <a:r>
              <a:rPr lang="ru-RU" b="1" dirty="0">
                <a:latin typeface="+mn-lt"/>
              </a:rPr>
              <a:t> хлору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56260" y="1681163"/>
            <a:ext cx="10999128" cy="8239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3200" b="1" dirty="0"/>
              <a:t>Помірна розчинність у воді</a:t>
            </a:r>
            <a:r>
              <a:rPr lang="en-US" sz="2800" b="1" dirty="0">
                <a:sym typeface="Wingdings" panose="05000000000000000000" pitchFamily="2" charset="2"/>
              </a:rPr>
              <a:t></a:t>
            </a:r>
            <a:r>
              <a:rPr lang="en-US" sz="2800" b="1" dirty="0"/>
              <a:t> </a:t>
            </a:r>
            <a:r>
              <a:rPr lang="uk-UA" sz="3200" b="1" dirty="0"/>
              <a:t>важливі клінічні значення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56261" y="2505075"/>
            <a:ext cx="5392928" cy="36845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u="sng" dirty="0" err="1"/>
              <a:t>Висока</a:t>
            </a:r>
            <a:r>
              <a:rPr lang="ru-RU" u="sng" dirty="0"/>
              <a:t> </a:t>
            </a:r>
            <a:r>
              <a:rPr lang="ru-RU" u="sng" dirty="0" err="1"/>
              <a:t>розчинність</a:t>
            </a:r>
            <a:r>
              <a:rPr lang="ru-RU" u="sng" dirty="0"/>
              <a:t> у </a:t>
            </a:r>
            <a:r>
              <a:rPr lang="ru-RU" u="sng" dirty="0" err="1"/>
              <a:t>воді</a:t>
            </a:r>
            <a:endParaRPr lang="ru-RU" u="sng" dirty="0"/>
          </a:p>
          <a:p>
            <a:pPr marL="0" indent="0">
              <a:buNone/>
            </a:pPr>
            <a:r>
              <a:rPr lang="ru-RU" dirty="0"/>
              <a:t>напр. </a:t>
            </a:r>
            <a:r>
              <a:rPr lang="ru-RU" dirty="0" err="1"/>
              <a:t>Аміак</a:t>
            </a:r>
            <a:r>
              <a:rPr lang="ru-RU" dirty="0"/>
              <a:t> (</a:t>
            </a:r>
            <a:r>
              <a:rPr lang="en-US" dirty="0"/>
              <a:t>NH3), </a:t>
            </a:r>
            <a:r>
              <a:rPr lang="ru-RU" dirty="0" err="1"/>
              <a:t>акролеїн</a:t>
            </a:r>
            <a:r>
              <a:rPr lang="ru-RU" dirty="0"/>
              <a:t> (</a:t>
            </a:r>
            <a:r>
              <a:rPr lang="en-US" dirty="0"/>
              <a:t>C3H4O)</a:t>
            </a:r>
          </a:p>
          <a:p>
            <a:pPr marL="0" indent="0">
              <a:buNone/>
            </a:pP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проникає</a:t>
            </a:r>
            <a:r>
              <a:rPr lang="ru-RU" dirty="0"/>
              <a:t> через </a:t>
            </a:r>
            <a:r>
              <a:rPr lang="ru-RU" dirty="0" err="1"/>
              <a:t>слизові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</a:t>
            </a:r>
            <a:r>
              <a:rPr lang="ru-RU" dirty="0" err="1"/>
              <a:t>верхніх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, таким чином </a:t>
            </a:r>
            <a:r>
              <a:rPr lang="ru-RU" dirty="0" err="1"/>
              <a:t>незначно</a:t>
            </a:r>
            <a:r>
              <a:rPr lang="ru-RU" dirty="0"/>
              <a:t> </a:t>
            </a:r>
            <a:r>
              <a:rPr lang="ru-RU" dirty="0" err="1"/>
              <a:t>досягаючи</a:t>
            </a:r>
            <a:r>
              <a:rPr lang="ru-RU" dirty="0"/>
              <a:t> </a:t>
            </a:r>
            <a:r>
              <a:rPr lang="ru-RU" dirty="0" err="1"/>
              <a:t>нижніх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нижчого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пошкодження</a:t>
            </a:r>
            <a:r>
              <a:rPr lang="ru-RU" dirty="0"/>
              <a:t> альвеол (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 </a:t>
            </a:r>
            <a:r>
              <a:rPr lang="ru-RU" dirty="0" err="1"/>
              <a:t>ризику</a:t>
            </a:r>
            <a:r>
              <a:rPr lang="en-US" dirty="0"/>
              <a:t> </a:t>
            </a:r>
            <a:r>
              <a:rPr lang="uk-UA" dirty="0"/>
              <a:t>ГРДС</a:t>
            </a:r>
            <a:r>
              <a:rPr lang="en-US" dirty="0"/>
              <a:t>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u="sng" dirty="0" err="1"/>
              <a:t>Середня</a:t>
            </a:r>
            <a:r>
              <a:rPr lang="ru-RU" u="sng" dirty="0"/>
              <a:t> </a:t>
            </a:r>
            <a:r>
              <a:rPr lang="ru-RU" u="sng" dirty="0" err="1"/>
              <a:t>розчинність</a:t>
            </a:r>
            <a:r>
              <a:rPr lang="ru-RU" u="sng" dirty="0"/>
              <a:t> у </a:t>
            </a:r>
            <a:r>
              <a:rPr lang="ru-RU" u="sng" dirty="0" err="1"/>
              <a:t>воді</a:t>
            </a:r>
            <a:endParaRPr lang="ru-RU" u="sng" dirty="0"/>
          </a:p>
          <a:p>
            <a:pPr marL="0" indent="0">
              <a:buNone/>
            </a:pPr>
            <a:r>
              <a:rPr lang="ru-RU" dirty="0"/>
              <a:t>напр. </a:t>
            </a:r>
            <a:r>
              <a:rPr lang="ru-RU" dirty="0" err="1"/>
              <a:t>Газоподібний</a:t>
            </a:r>
            <a:r>
              <a:rPr lang="ru-RU" dirty="0"/>
              <a:t> хлор (</a:t>
            </a:r>
            <a:r>
              <a:rPr lang="en-US" dirty="0"/>
              <a:t>Cl2)</a:t>
            </a:r>
          </a:p>
          <a:p>
            <a:pPr marL="0" indent="0">
              <a:buNone/>
            </a:pPr>
            <a:r>
              <a:rPr lang="ru-RU" dirty="0" err="1"/>
              <a:t>Проникає</a:t>
            </a:r>
            <a:r>
              <a:rPr lang="ru-RU" dirty="0"/>
              <a:t> через </a:t>
            </a:r>
            <a:r>
              <a:rPr lang="ru-RU" dirty="0" err="1"/>
              <a:t>слизові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</a:t>
            </a:r>
            <a:r>
              <a:rPr lang="ru-RU" dirty="0" err="1"/>
              <a:t>верхніх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, але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досягає</a:t>
            </a:r>
            <a:r>
              <a:rPr lang="ru-RU" dirty="0"/>
              <a:t> </a:t>
            </a:r>
            <a:r>
              <a:rPr lang="ru-RU" dirty="0" err="1"/>
              <a:t>нижніх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вищого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пошкодження</a:t>
            </a:r>
            <a:r>
              <a:rPr lang="ru-RU" dirty="0"/>
              <a:t> альвеол (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підвищеного</a:t>
            </a:r>
            <a:r>
              <a:rPr lang="ru-RU" dirty="0"/>
              <a:t> </a:t>
            </a:r>
            <a:r>
              <a:rPr lang="ru-RU" dirty="0" err="1"/>
              <a:t>ризику</a:t>
            </a:r>
            <a:r>
              <a:rPr lang="ru-RU" dirty="0"/>
              <a:t> ГРДС)</a:t>
            </a:r>
            <a:endParaRPr lang="en-US" sz="2400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00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624" y="1395575"/>
            <a:ext cx="9519538" cy="30544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хлор</a:t>
            </a:r>
            <a:endParaRPr lang="en-US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8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81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0307"/>
          <a:stretch/>
        </p:blipFill>
        <p:spPr>
          <a:xfrm>
            <a:off x="266244" y="1468043"/>
            <a:ext cx="5160779" cy="27740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хлор</a:t>
            </a:r>
            <a:endParaRPr lang="en-US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8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23301"/>
          <a:stretch/>
        </p:blipFill>
        <p:spPr>
          <a:xfrm>
            <a:off x="5409189" y="3226438"/>
            <a:ext cx="6689836" cy="200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43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>
            <a:normAutofit/>
          </a:bodyPr>
          <a:lstStyle/>
          <a:p>
            <a:r>
              <a:rPr lang="ru-RU" sz="3600" b="1" dirty="0" err="1">
                <a:latin typeface="+mn-lt"/>
              </a:rPr>
              <a:t>Задушливі</a:t>
            </a:r>
            <a:r>
              <a:rPr lang="ru-RU" sz="3600" b="1" dirty="0">
                <a:latin typeface="+mn-lt"/>
              </a:rPr>
              <a:t> </a:t>
            </a:r>
            <a:r>
              <a:rPr lang="ru-RU" sz="3600" b="1" dirty="0" err="1">
                <a:latin typeface="+mn-lt"/>
              </a:rPr>
              <a:t>речовини</a:t>
            </a:r>
            <a:r>
              <a:rPr lang="ru-RU" sz="3600" b="1" dirty="0">
                <a:latin typeface="+mn-lt"/>
              </a:rPr>
              <a:t> - хлор</a:t>
            </a:r>
            <a:endParaRPr lang="en-US" sz="36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0392" t="21990" r="15091" b="12726"/>
          <a:stretch/>
        </p:blipFill>
        <p:spPr>
          <a:xfrm>
            <a:off x="6395827" y="169415"/>
            <a:ext cx="4957973" cy="6688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045" y="6154194"/>
            <a:ext cx="176841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PMID: 25772143</a:t>
            </a:r>
          </a:p>
        </p:txBody>
      </p:sp>
      <p:pic>
        <p:nvPicPr>
          <p:cNvPr id="3074" name="Picture 2" descr="image descrip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5" y="1690688"/>
            <a:ext cx="5317242" cy="283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48673" y="6154194"/>
            <a:ext cx="211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2005 Graniteville, SC</a:t>
            </a:r>
          </a:p>
        </p:txBody>
      </p:sp>
    </p:spTree>
    <p:extLst>
      <p:ext uri="{BB962C8B-B14F-4D97-AF65-F5344CB8AC3E}">
        <p14:creationId xmlns:p14="http://schemas.microsoft.com/office/powerpoint/2010/main" val="165169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хлор</a:t>
            </a:r>
            <a:endParaRPr lang="en-US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045" y="6154194"/>
            <a:ext cx="176841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PMID: 25772143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5523540" cy="3808155"/>
          </a:xfrm>
          <a:prstGeom prst="rect">
            <a:avLst/>
          </a:prstGeom>
        </p:spPr>
      </p:pic>
      <p:pic>
        <p:nvPicPr>
          <p:cNvPr id="4098" name="Picture 2" descr="https://miro.medium.com/max/1400/1*l9gyLn_Yl_jQ0XCt_aMdpw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31" y="1690688"/>
            <a:ext cx="6444569" cy="380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48673" y="6154194"/>
            <a:ext cx="211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2005 Graniteville, SC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68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622" y="1375398"/>
            <a:ext cx="6189297" cy="3612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0005" t="27532" r="14626" b="27575"/>
          <a:stretch/>
        </p:blipFill>
        <p:spPr>
          <a:xfrm>
            <a:off x="6032664" y="1278841"/>
            <a:ext cx="5985164" cy="5244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045" y="6154194"/>
            <a:ext cx="176841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PMID: 25772143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8673" y="6154194"/>
            <a:ext cx="211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2005 Graniteville, SC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Choking Agents- Chlorine</a:t>
            </a:r>
          </a:p>
        </p:txBody>
      </p:sp>
    </p:spTree>
    <p:extLst>
      <p:ext uri="{BB962C8B-B14F-4D97-AF65-F5344CB8AC3E}">
        <p14:creationId xmlns:p14="http://schemas.microsoft.com/office/powerpoint/2010/main" val="303638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6" name="kPyc68ZR13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94215" y="1690688"/>
            <a:ext cx="8603570" cy="483950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6045" y="365125"/>
            <a:ext cx="11077755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хлор</a:t>
            </a:r>
            <a:endParaRPr lang="en-US" b="1" dirty="0">
              <a:latin typeface="+mn-lt"/>
            </a:endParaRPr>
          </a:p>
        </p:txBody>
      </p:sp>
      <p:sp>
        <p:nvSpPr>
          <p:cNvPr id="8" name="Teardrop 7"/>
          <p:cNvSpPr/>
          <p:nvPr/>
        </p:nvSpPr>
        <p:spPr>
          <a:xfrm rot="6068345">
            <a:off x="396815" y="3459192"/>
            <a:ext cx="914400" cy="88852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alf Frame 8"/>
          <p:cNvSpPr/>
          <p:nvPr/>
        </p:nvSpPr>
        <p:spPr>
          <a:xfrm rot="2801080">
            <a:off x="308641" y="4364966"/>
            <a:ext cx="877902" cy="905774"/>
          </a:xfrm>
          <a:prstGeom prst="halfFrame">
            <a:avLst>
              <a:gd name="adj1" fmla="val 9523"/>
              <a:gd name="adj2" fmla="val 11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13600" y="2390687"/>
            <a:ext cx="1021278" cy="175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340" y="2110188"/>
            <a:ext cx="745790" cy="368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108382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6045" y="365125"/>
            <a:ext cx="11077755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хлор</a:t>
            </a:r>
            <a:endParaRPr lang="en-US" b="1" dirty="0">
              <a:latin typeface="+mn-lt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7235"/>
          <a:stretch/>
        </p:blipFill>
        <p:spPr>
          <a:xfrm>
            <a:off x="2224703" y="1825625"/>
            <a:ext cx="7742594" cy="36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46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Zhf2OnMK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84416" y="1392783"/>
            <a:ext cx="8372103" cy="4709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2061" y="6173596"/>
            <a:ext cx="328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T= 00:20 max</a:t>
            </a:r>
          </a:p>
        </p:txBody>
      </p:sp>
      <p:pic>
        <p:nvPicPr>
          <p:cNvPr id="6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6045" y="365125"/>
            <a:ext cx="11077755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хлор</a:t>
            </a:r>
            <a:endParaRPr lang="en-US" b="1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41" y="621828"/>
            <a:ext cx="11481517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агенти</a:t>
            </a:r>
            <a:r>
              <a:rPr lang="ru-RU" b="1" dirty="0">
                <a:latin typeface="+mn-lt"/>
              </a:rPr>
              <a:t> - </a:t>
            </a:r>
            <a:r>
              <a:rPr lang="ru-RU" b="1" dirty="0" err="1">
                <a:latin typeface="+mn-lt"/>
              </a:rPr>
              <a:t>Клінічні</a:t>
            </a:r>
            <a:r>
              <a:rPr lang="ru-RU" b="1" dirty="0">
                <a:latin typeface="+mn-lt"/>
              </a:rPr>
              <a:t> характеристики хлору</a:t>
            </a:r>
            <a:endParaRPr lang="en-US" b="1" dirty="0">
              <a:latin typeface="+mn-lt"/>
            </a:endParaRPr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documents.lucid.app/documents/ce156177-e275-4fd4-ba37-e2813add4928/pages/0_0?a=8796&amp;x=3376&amp;y=1386&amp;w=1848&amp;h=309&amp;store=1&amp;accept=image%2F*&amp;auth=LCA%20e6028f74e3a44bc0843db52a6589567c78151d18-ts%3D16483551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/>
          <a:stretch/>
        </p:blipFill>
        <p:spPr bwMode="auto">
          <a:xfrm>
            <a:off x="0" y="469891"/>
            <a:ext cx="121920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MedGlobal Logo">
            <a:extLst>
              <a:ext uri="{FF2B5EF4-FFF2-40B4-BE49-F238E27FC236}">
                <a16:creationId xmlns:a16="http://schemas.microsoft.com/office/drawing/2014/main" id="{1A8E284D-34C4-4A19-A541-2EA2B6724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DCDDC5-6A6A-8ADA-1734-E2A8B0FFAAFB}"/>
              </a:ext>
            </a:extLst>
          </p:cNvPr>
          <p:cNvSpPr/>
          <p:nvPr/>
        </p:nvSpPr>
        <p:spPr>
          <a:xfrm>
            <a:off x="2291447" y="2024744"/>
            <a:ext cx="1681843" cy="3918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tx1"/>
                </a:solidFill>
                <a:highlight>
                  <a:srgbClr val="C0C0C0"/>
                </a:highlight>
              </a:rPr>
              <a:t>Шкірно-наривної дії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021767-193D-1D95-B866-ADD6FEC62F97}"/>
              </a:ext>
            </a:extLst>
          </p:cNvPr>
          <p:cNvSpPr/>
          <p:nvPr/>
        </p:nvSpPr>
        <p:spPr>
          <a:xfrm>
            <a:off x="6183088" y="1904571"/>
            <a:ext cx="1796142" cy="509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tx1"/>
                </a:solidFill>
                <a:highlight>
                  <a:srgbClr val="C0C0C0"/>
                </a:highlight>
              </a:rPr>
              <a:t>недієздатні агенти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7CB25C-5D58-90E7-374A-72EFDF3BDCBE}"/>
              </a:ext>
            </a:extLst>
          </p:cNvPr>
          <p:cNvSpPr/>
          <p:nvPr/>
        </p:nvSpPr>
        <p:spPr>
          <a:xfrm>
            <a:off x="244927" y="2024744"/>
            <a:ext cx="1681843" cy="3918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ysClr val="windowText" lastClr="000000"/>
                </a:solidFill>
                <a:highlight>
                  <a:srgbClr val="C0C0C0"/>
                </a:highlight>
              </a:rPr>
              <a:t>Задушливі агенти</a:t>
            </a:r>
            <a:endParaRPr lang="uk-UA" sz="1200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13F3CE-F897-44D8-3C7D-937A25924B20}"/>
              </a:ext>
            </a:extLst>
          </p:cNvPr>
          <p:cNvSpPr/>
          <p:nvPr/>
        </p:nvSpPr>
        <p:spPr>
          <a:xfrm>
            <a:off x="4256318" y="1966190"/>
            <a:ext cx="1796142" cy="509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tx1"/>
                </a:solidFill>
                <a:highlight>
                  <a:srgbClr val="C0C0C0"/>
                </a:highlight>
              </a:rPr>
              <a:t>нервово-паралітичні речовини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89C622-7CBD-E1A4-23A2-433D99F5C5B5}"/>
              </a:ext>
            </a:extLst>
          </p:cNvPr>
          <p:cNvSpPr/>
          <p:nvPr/>
        </p:nvSpPr>
        <p:spPr>
          <a:xfrm>
            <a:off x="8395609" y="2112802"/>
            <a:ext cx="1453242" cy="2157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highlight>
                  <a:srgbClr val="C0C0C0"/>
                </a:highlight>
              </a:rPr>
              <a:t>агенти крові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522B0E-844A-664D-17FC-5A579182079F}"/>
              </a:ext>
            </a:extLst>
          </p:cNvPr>
          <p:cNvSpPr/>
          <p:nvPr/>
        </p:nvSpPr>
        <p:spPr>
          <a:xfrm>
            <a:off x="10270675" y="2096589"/>
            <a:ext cx="1676398" cy="2319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50" dirty="0">
                <a:solidFill>
                  <a:schemeClr val="tx1"/>
                </a:solidFill>
                <a:highlight>
                  <a:srgbClr val="C0C0C0"/>
                </a:highlight>
              </a:rPr>
              <a:t>агенти боротьби з масовими заворушеннями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8E89111-48A3-5205-F358-C8E1D8183705}"/>
              </a:ext>
            </a:extLst>
          </p:cNvPr>
          <p:cNvSpPr/>
          <p:nvPr/>
        </p:nvSpPr>
        <p:spPr>
          <a:xfrm>
            <a:off x="5369379" y="783013"/>
            <a:ext cx="1453242" cy="2775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tx1"/>
                </a:solidFill>
                <a:highlight>
                  <a:srgbClr val="C0C0C0"/>
                </a:highlight>
              </a:rPr>
              <a:t>Хімічна зброя</a:t>
            </a:r>
          </a:p>
        </p:txBody>
      </p:sp>
    </p:spTree>
    <p:extLst>
      <p:ext uri="{BB962C8B-B14F-4D97-AF65-F5344CB8AC3E}">
        <p14:creationId xmlns:p14="http://schemas.microsoft.com/office/powerpoint/2010/main" val="2765739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83" y="365125"/>
            <a:ext cx="11056917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Хлор - </a:t>
            </a:r>
            <a:r>
              <a:rPr lang="ru-RU" b="1" dirty="0" err="1">
                <a:latin typeface="+mn-lt"/>
              </a:rPr>
              <a:t>клінічна</a:t>
            </a:r>
            <a:r>
              <a:rPr lang="ru-RU" b="1" dirty="0">
                <a:latin typeface="+mn-lt"/>
              </a:rPr>
              <a:t> характеристика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883" y="1825625"/>
            <a:ext cx="5722917" cy="4351338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Негайні</a:t>
            </a:r>
            <a:r>
              <a:rPr lang="ru-RU" dirty="0"/>
              <a:t> </a:t>
            </a:r>
            <a:r>
              <a:rPr lang="ru-RU" dirty="0" err="1"/>
              <a:t>ефекти</a:t>
            </a:r>
            <a:endParaRPr lang="ru-RU" dirty="0"/>
          </a:p>
          <a:p>
            <a:r>
              <a:rPr lang="ru-RU" dirty="0" err="1"/>
              <a:t>Верхні</a:t>
            </a:r>
            <a:r>
              <a:rPr lang="ru-RU" dirty="0"/>
              <a:t> </a:t>
            </a:r>
            <a:r>
              <a:rPr lang="ru-RU" dirty="0" err="1"/>
              <a:t>дихальні</a:t>
            </a:r>
            <a:r>
              <a:rPr lang="ru-RU" dirty="0"/>
              <a:t> шляхи</a:t>
            </a:r>
          </a:p>
          <a:p>
            <a:r>
              <a:rPr lang="ru-RU" dirty="0" err="1"/>
              <a:t>Нижні</a:t>
            </a:r>
            <a:r>
              <a:rPr lang="ru-RU" dirty="0"/>
              <a:t> </a:t>
            </a:r>
            <a:r>
              <a:rPr lang="ru-RU" dirty="0" err="1"/>
              <a:t>дихальні</a:t>
            </a:r>
            <a:r>
              <a:rPr lang="ru-RU" dirty="0"/>
              <a:t> шляхи</a:t>
            </a:r>
          </a:p>
          <a:p>
            <a:r>
              <a:rPr lang="ru-RU" dirty="0" err="1"/>
              <a:t>Очі</a:t>
            </a:r>
            <a:endParaRPr lang="ru-RU" dirty="0"/>
          </a:p>
          <a:p>
            <a:r>
              <a:rPr lang="ru-RU" dirty="0" err="1"/>
              <a:t>Серцево-судинні</a:t>
            </a:r>
            <a:endParaRPr lang="ru-RU" dirty="0"/>
          </a:p>
          <a:p>
            <a:r>
              <a:rPr lang="ru-RU" dirty="0" err="1"/>
              <a:t>системний</a:t>
            </a:r>
            <a:endParaRPr lang="ru-RU" dirty="0"/>
          </a:p>
          <a:p>
            <a:r>
              <a:rPr lang="ru-RU" dirty="0" err="1"/>
              <a:t>Неврологічний</a:t>
            </a:r>
            <a:endParaRPr lang="ru-RU" dirty="0"/>
          </a:p>
          <a:p>
            <a:r>
              <a:rPr lang="ru-RU" dirty="0" err="1"/>
              <a:t>Психологічний</a:t>
            </a:r>
            <a:endParaRPr lang="ru-RU" dirty="0"/>
          </a:p>
          <a:p>
            <a:r>
              <a:rPr lang="ru-RU" dirty="0" err="1"/>
              <a:t>Шкіра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557186" y="1872244"/>
            <a:ext cx="5083628" cy="38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0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Характеристики хлору: </a:t>
            </a:r>
            <a:r>
              <a:rPr lang="ru-RU" b="1" dirty="0" err="1">
                <a:latin typeface="+mn-lt"/>
              </a:rPr>
              <a:t>Легеневі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62231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Верхні</a:t>
            </a:r>
            <a:r>
              <a:rPr lang="ru-RU" dirty="0"/>
              <a:t> </a:t>
            </a:r>
            <a:r>
              <a:rPr lang="ru-RU" dirty="0" err="1"/>
              <a:t>дихальні</a:t>
            </a:r>
            <a:r>
              <a:rPr lang="ru-RU" dirty="0"/>
              <a:t> шляхи – </a:t>
            </a:r>
            <a:r>
              <a:rPr lang="ru-RU" dirty="0" err="1"/>
              <a:t>симптоми</a:t>
            </a:r>
            <a:r>
              <a:rPr lang="ru-RU" dirty="0"/>
              <a:t> </a:t>
            </a:r>
            <a:r>
              <a:rPr lang="ru-RU" dirty="0" err="1"/>
              <a:t>з’являються</a:t>
            </a:r>
            <a:r>
              <a:rPr lang="ru-RU" dirty="0"/>
              <a:t> рано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з симптомами </a:t>
            </a:r>
            <a:r>
              <a:rPr lang="ru-RU" dirty="0" err="1"/>
              <a:t>нижніх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endParaRPr lang="ru-RU" dirty="0"/>
          </a:p>
          <a:p>
            <a:pPr marL="0" indent="0">
              <a:buNone/>
            </a:pPr>
            <a:r>
              <a:rPr lang="ru-RU" u="sng" dirty="0" err="1"/>
              <a:t>Від</a:t>
            </a:r>
            <a:r>
              <a:rPr lang="ru-RU" u="sng" dirty="0"/>
              <a:t> секунд до </a:t>
            </a:r>
            <a:r>
              <a:rPr lang="ru-RU" u="sng" dirty="0" err="1"/>
              <a:t>хвилин</a:t>
            </a:r>
            <a:r>
              <a:rPr lang="ru-RU" u="sng" dirty="0"/>
              <a:t>:</a:t>
            </a:r>
          </a:p>
          <a:p>
            <a:pPr marL="0" indent="0">
              <a:buNone/>
            </a:pPr>
            <a:r>
              <a:rPr lang="ru-RU" dirty="0" err="1"/>
              <a:t>Печіння</a:t>
            </a:r>
            <a:r>
              <a:rPr lang="ru-RU" dirty="0"/>
              <a:t>, </a:t>
            </a:r>
            <a:r>
              <a:rPr lang="ru-RU" dirty="0" err="1"/>
              <a:t>поколювання</a:t>
            </a:r>
            <a:r>
              <a:rPr lang="ru-RU" dirty="0"/>
              <a:t> рота і губ</a:t>
            </a:r>
          </a:p>
          <a:p>
            <a:pPr marL="0" indent="0">
              <a:buNone/>
            </a:pPr>
            <a:r>
              <a:rPr lang="ru-RU" dirty="0" err="1"/>
              <a:t>Біль</a:t>
            </a:r>
            <a:r>
              <a:rPr lang="ru-RU" dirty="0"/>
              <a:t> у </a:t>
            </a:r>
            <a:r>
              <a:rPr lang="ru-RU" dirty="0" err="1"/>
              <a:t>горлі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Поверхневе</a:t>
            </a:r>
            <a:r>
              <a:rPr lang="ru-RU" dirty="0"/>
              <a:t> </a:t>
            </a:r>
            <a:r>
              <a:rPr lang="ru-RU" dirty="0" err="1"/>
              <a:t>почервоніння</a:t>
            </a:r>
            <a:r>
              <a:rPr lang="ru-RU" dirty="0"/>
              <a:t> і </a:t>
            </a:r>
            <a:r>
              <a:rPr lang="ru-RU" dirty="0" err="1"/>
              <a:t>запалення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Ларингоспазм, бронхоспазм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0316"/>
          <a:stretch/>
        </p:blipFill>
        <p:spPr>
          <a:xfrm>
            <a:off x="6643801" y="1459660"/>
            <a:ext cx="4922299" cy="41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78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Характеристики хлору: </a:t>
            </a:r>
            <a:r>
              <a:rPr lang="ru-RU" b="1" dirty="0" err="1">
                <a:latin typeface="+mn-lt"/>
              </a:rPr>
              <a:t>Легеневі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62231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Верхні</a:t>
            </a:r>
            <a:r>
              <a:rPr lang="ru-RU" dirty="0"/>
              <a:t> </a:t>
            </a:r>
            <a:r>
              <a:rPr lang="ru-RU" dirty="0" err="1"/>
              <a:t>дихальні</a:t>
            </a:r>
            <a:r>
              <a:rPr lang="ru-RU" dirty="0"/>
              <a:t> шляхи – </a:t>
            </a:r>
            <a:r>
              <a:rPr lang="ru-RU" dirty="0" err="1"/>
              <a:t>симптоми</a:t>
            </a:r>
            <a:r>
              <a:rPr lang="ru-RU" dirty="0"/>
              <a:t> </a:t>
            </a:r>
            <a:r>
              <a:rPr lang="ru-RU" dirty="0" err="1"/>
              <a:t>з’являються</a:t>
            </a:r>
            <a:r>
              <a:rPr lang="ru-RU" dirty="0"/>
              <a:t> рано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з симптомами </a:t>
            </a:r>
            <a:r>
              <a:rPr lang="ru-RU" dirty="0" err="1"/>
              <a:t>нижніх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Протягом</a:t>
            </a:r>
            <a:r>
              <a:rPr lang="ru-RU" dirty="0"/>
              <a:t> 4-12 годин:</a:t>
            </a:r>
          </a:p>
          <a:p>
            <a:pPr marL="0" indent="0">
              <a:buNone/>
            </a:pPr>
            <a:r>
              <a:rPr lang="ru-RU" dirty="0" err="1"/>
              <a:t>Прогресуюче</a:t>
            </a:r>
            <a:r>
              <a:rPr lang="ru-RU" dirty="0"/>
              <a:t> </a:t>
            </a:r>
            <a:r>
              <a:rPr lang="ru-RU" dirty="0" err="1"/>
              <a:t>запалення</a:t>
            </a:r>
            <a:r>
              <a:rPr lang="ru-RU" dirty="0"/>
              <a:t> і </a:t>
            </a:r>
            <a:r>
              <a:rPr lang="ru-RU" dirty="0" err="1"/>
              <a:t>відшарування</a:t>
            </a:r>
            <a:r>
              <a:rPr lang="ru-RU" dirty="0"/>
              <a:t> </a:t>
            </a:r>
            <a:r>
              <a:rPr lang="ru-RU" dirty="0" err="1"/>
              <a:t>слизової</a:t>
            </a:r>
            <a:r>
              <a:rPr lang="ru-RU" dirty="0"/>
              <a:t> ротоглотки</a:t>
            </a:r>
          </a:p>
          <a:p>
            <a:pPr marL="0" indent="0">
              <a:buNone/>
            </a:pPr>
            <a:r>
              <a:rPr lang="ru-RU" dirty="0"/>
              <a:t>Ларингоспазм</a:t>
            </a:r>
          </a:p>
          <a:p>
            <a:pPr marL="0" indent="0">
              <a:buNone/>
            </a:pPr>
            <a:r>
              <a:rPr lang="ru-RU" dirty="0"/>
              <a:t>Стридор = </a:t>
            </a:r>
            <a:r>
              <a:rPr lang="ru-RU" dirty="0" err="1"/>
              <a:t>Глотит</a:t>
            </a:r>
            <a:r>
              <a:rPr lang="ru-RU" dirty="0"/>
              <a:t> = </a:t>
            </a:r>
            <a:r>
              <a:rPr lang="ru-RU" dirty="0" err="1"/>
              <a:t>негайне</a:t>
            </a:r>
            <a:r>
              <a:rPr lang="ru-RU" dirty="0"/>
              <a:t> </a:t>
            </a:r>
            <a:r>
              <a:rPr lang="ru-RU" dirty="0" err="1"/>
              <a:t>сортування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33" t="2716" r="2457" b="2737"/>
          <a:stretch/>
        </p:blipFill>
        <p:spPr>
          <a:xfrm>
            <a:off x="6614555" y="1592806"/>
            <a:ext cx="4298868" cy="4237979"/>
          </a:xfrm>
          <a:prstGeom prst="rect">
            <a:avLst/>
          </a:prstGeom>
        </p:spPr>
      </p:pic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98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Характеристики хлору: </a:t>
            </a:r>
            <a:r>
              <a:rPr lang="ru-RU" b="1" dirty="0" err="1">
                <a:latin typeface="+mn-lt"/>
              </a:rPr>
              <a:t>Легеневі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3" y="1825625"/>
            <a:ext cx="746459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/>
              <a:t>Нижні</a:t>
            </a:r>
            <a:r>
              <a:rPr lang="ru-RU" dirty="0"/>
              <a:t> </a:t>
            </a:r>
            <a:r>
              <a:rPr lang="ru-RU" dirty="0" err="1"/>
              <a:t>дихальні</a:t>
            </a:r>
            <a:r>
              <a:rPr lang="ru-RU" dirty="0"/>
              <a:t> шляхи - </a:t>
            </a:r>
            <a:r>
              <a:rPr lang="ru-RU" dirty="0" err="1"/>
              <a:t>симптоми</a:t>
            </a:r>
            <a:r>
              <a:rPr lang="ru-RU" dirty="0"/>
              <a:t> </a:t>
            </a:r>
            <a:r>
              <a:rPr lang="ru-RU" dirty="0" err="1"/>
              <a:t>проявляються</a:t>
            </a:r>
            <a:r>
              <a:rPr lang="ru-RU" dirty="0"/>
              <a:t> через 12-24 </a:t>
            </a:r>
            <a:r>
              <a:rPr lang="ru-RU" dirty="0" err="1"/>
              <a:t>години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але при сильному </a:t>
            </a:r>
            <a:r>
              <a:rPr lang="ru-RU" dirty="0" err="1"/>
              <a:t>впливі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проявлятися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0-4 годин.</a:t>
            </a:r>
          </a:p>
          <a:p>
            <a:r>
              <a:rPr lang="ru-RU" dirty="0"/>
              <a:t>бронхоспазм</a:t>
            </a:r>
          </a:p>
          <a:p>
            <a:r>
              <a:rPr lang="ru-RU" dirty="0" err="1"/>
              <a:t>Сухий</a:t>
            </a:r>
            <a:r>
              <a:rPr lang="ru-RU" dirty="0"/>
              <a:t> кашель</a:t>
            </a:r>
          </a:p>
          <a:p>
            <a:r>
              <a:rPr lang="ru-RU" dirty="0" err="1"/>
              <a:t>Кровохаркання</a:t>
            </a:r>
            <a:endParaRPr lang="ru-RU" dirty="0"/>
          </a:p>
          <a:p>
            <a:r>
              <a:rPr lang="ru-RU" dirty="0"/>
              <a:t>бронхоспазм</a:t>
            </a:r>
          </a:p>
          <a:p>
            <a:r>
              <a:rPr lang="ru-RU" dirty="0" err="1"/>
              <a:t>Токсичний</a:t>
            </a:r>
            <a:r>
              <a:rPr lang="ru-RU" dirty="0"/>
              <a:t> </a:t>
            </a:r>
            <a:r>
              <a:rPr lang="ru-RU" dirty="0" err="1"/>
              <a:t>пневмоніт</a:t>
            </a:r>
            <a:endParaRPr lang="ru-RU" dirty="0"/>
          </a:p>
          <a:p>
            <a:r>
              <a:rPr lang="ru-RU" dirty="0"/>
              <a:t>Набряк </a:t>
            </a:r>
            <a:r>
              <a:rPr lang="ru-RU" dirty="0" err="1"/>
              <a:t>легенів</a:t>
            </a:r>
            <a:endParaRPr lang="ru-RU" dirty="0"/>
          </a:p>
          <a:p>
            <a:r>
              <a:rPr lang="ru-RU" dirty="0"/>
              <a:t>ГРДС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61" y="1496290"/>
            <a:ext cx="3580439" cy="5361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06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Характеристики хлору: </a:t>
            </a:r>
            <a:r>
              <a:rPr lang="ru-RU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Легеневі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64667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/>
              <a:t>Фізіологія</a:t>
            </a:r>
            <a:r>
              <a:rPr lang="ru-RU" b="1" dirty="0"/>
              <a:t> </a:t>
            </a:r>
            <a:r>
              <a:rPr lang="ru-RU" b="1" dirty="0" err="1"/>
              <a:t>нижніх</a:t>
            </a:r>
            <a:r>
              <a:rPr lang="ru-RU" b="1" dirty="0"/>
              <a:t> </a:t>
            </a:r>
            <a:r>
              <a:rPr lang="ru-RU" b="1" dirty="0" err="1"/>
              <a:t>дихальних</a:t>
            </a:r>
            <a:r>
              <a:rPr lang="ru-RU" b="1" dirty="0"/>
              <a:t> </a:t>
            </a:r>
            <a:r>
              <a:rPr lang="ru-RU" b="1" dirty="0" err="1"/>
              <a:t>шляхів</a:t>
            </a:r>
            <a:endParaRPr lang="ru-RU" b="1" dirty="0"/>
          </a:p>
          <a:p>
            <a:pPr marL="0" indent="0">
              <a:buNone/>
            </a:pPr>
            <a:r>
              <a:rPr lang="ru-RU" b="1" dirty="0" err="1"/>
              <a:t>Втрата</a:t>
            </a:r>
            <a:r>
              <a:rPr lang="ru-RU" b="1" dirty="0"/>
              <a:t> </a:t>
            </a:r>
            <a:r>
              <a:rPr lang="ru-RU" b="1" dirty="0" err="1"/>
              <a:t>вироблення</a:t>
            </a:r>
            <a:r>
              <a:rPr lang="ru-RU" b="1" dirty="0"/>
              <a:t> </a:t>
            </a:r>
            <a:r>
              <a:rPr lang="ru-RU" b="1" dirty="0" err="1"/>
              <a:t>легеневого</a:t>
            </a:r>
            <a:r>
              <a:rPr lang="ru-RU" b="1" dirty="0"/>
              <a:t> </a:t>
            </a:r>
            <a:r>
              <a:rPr lang="ru-RU" b="1" dirty="0" err="1"/>
              <a:t>сурфактанту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~24 </a:t>
            </a:r>
            <a:r>
              <a:rPr lang="ru-RU" b="1" dirty="0" err="1"/>
              <a:t>години</a:t>
            </a:r>
            <a:r>
              <a:rPr lang="ru-RU" b="1" dirty="0"/>
              <a:t> </a:t>
            </a:r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впливу</a:t>
            </a:r>
            <a:r>
              <a:rPr lang="ru-RU" b="1" dirty="0"/>
              <a:t> газу</a:t>
            </a:r>
          </a:p>
          <a:p>
            <a:pPr marL="0" indent="0">
              <a:buNone/>
            </a:pPr>
            <a:r>
              <a:rPr lang="ru-RU" b="1" dirty="0"/>
              <a:t>= </a:t>
            </a:r>
            <a:r>
              <a:rPr lang="ru-RU" b="1" dirty="0" err="1"/>
              <a:t>Жорсткі</a:t>
            </a:r>
            <a:r>
              <a:rPr lang="ru-RU" b="1" dirty="0"/>
              <a:t> </a:t>
            </a:r>
            <a:r>
              <a:rPr lang="ru-RU" b="1" dirty="0" err="1"/>
              <a:t>легені</a:t>
            </a:r>
            <a:r>
              <a:rPr lang="ru-RU" b="1" dirty="0"/>
              <a:t>, утруднена </a:t>
            </a:r>
            <a:r>
              <a:rPr lang="ru-RU" b="1" dirty="0" err="1"/>
              <a:t>вентиляція</a:t>
            </a: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 err="1"/>
              <a:t>Управління</a:t>
            </a:r>
            <a:r>
              <a:rPr lang="ru-RU" b="1" dirty="0"/>
              <a:t> за </a:t>
            </a:r>
            <a:r>
              <a:rPr lang="ru-RU" b="1" dirty="0" err="1"/>
              <a:t>допомогою</a:t>
            </a:r>
            <a:r>
              <a:rPr lang="ru-RU" b="1" dirty="0"/>
              <a:t> </a:t>
            </a:r>
            <a:r>
              <a:rPr lang="ru-RU" b="1" dirty="0" err="1"/>
              <a:t>стандартних</a:t>
            </a:r>
            <a:r>
              <a:rPr lang="ru-RU" b="1" dirty="0"/>
              <a:t> </a:t>
            </a:r>
            <a:r>
              <a:rPr lang="ru-RU" b="1" dirty="0" err="1"/>
              <a:t>протоколів</a:t>
            </a:r>
            <a:r>
              <a:rPr lang="ru-RU" b="1" dirty="0"/>
              <a:t> </a:t>
            </a:r>
            <a:r>
              <a:rPr lang="uk-UA" b="1" dirty="0"/>
              <a:t>ГРДС</a:t>
            </a:r>
            <a:r>
              <a:rPr lang="en-US" b="1" dirty="0"/>
              <a:t>-</a:t>
            </a:r>
            <a:r>
              <a:rPr lang="ru-RU" b="1" dirty="0" err="1"/>
              <a:t>захисна</a:t>
            </a:r>
            <a:r>
              <a:rPr lang="ru-RU" b="1" dirty="0"/>
              <a:t> </a:t>
            </a:r>
            <a:r>
              <a:rPr lang="ru-RU" b="1" dirty="0" err="1"/>
              <a:t>вентиляція</a:t>
            </a:r>
            <a:r>
              <a:rPr lang="ru-RU" b="1" dirty="0"/>
              <a:t> </a:t>
            </a:r>
            <a:r>
              <a:rPr lang="ru-RU" b="1" dirty="0" err="1"/>
              <a:t>легень</a:t>
            </a:r>
            <a:r>
              <a:rPr lang="ru-RU" b="1" dirty="0"/>
              <a:t>, </a:t>
            </a:r>
            <a:r>
              <a:rPr lang="ru-RU" b="1" dirty="0" err="1"/>
              <a:t>пермісивна</a:t>
            </a:r>
            <a:r>
              <a:rPr lang="ru-RU" b="1" dirty="0"/>
              <a:t> </a:t>
            </a:r>
            <a:r>
              <a:rPr lang="ru-RU" b="1" dirty="0" err="1"/>
              <a:t>гіперкапнія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3667" t="79952" r="24186" b="7396"/>
          <a:stretch/>
        </p:blipFill>
        <p:spPr>
          <a:xfrm>
            <a:off x="7184105" y="4434098"/>
            <a:ext cx="4496178" cy="1405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5136" t="20534" r="25583" b="39968"/>
          <a:stretch/>
        </p:blipFill>
        <p:spPr>
          <a:xfrm>
            <a:off x="7148479" y="541769"/>
            <a:ext cx="3088051" cy="3942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7319" y="6006375"/>
            <a:ext cx="176841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PMID: 24582687</a:t>
            </a:r>
          </a:p>
        </p:txBody>
      </p:sp>
      <p:sp>
        <p:nvSpPr>
          <p:cNvPr id="9" name="Right Arrow 8"/>
          <p:cNvSpPr/>
          <p:nvPr/>
        </p:nvSpPr>
        <p:spPr>
          <a:xfrm rot="7435822">
            <a:off x="9188066" y="3864727"/>
            <a:ext cx="819398" cy="2731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96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Характеристики хлору: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Легеневі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oxic gas inhalation injury | Download Scientific Diagr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5"/>
          <a:stretch/>
        </p:blipFill>
        <p:spPr bwMode="auto">
          <a:xfrm>
            <a:off x="1940617" y="2676819"/>
            <a:ext cx="6514613" cy="40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0623" y="1825625"/>
            <a:ext cx="113577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err="1"/>
              <a:t>Нижні</a:t>
            </a:r>
            <a:r>
              <a:rPr lang="ru-RU" sz="2600" b="1" dirty="0"/>
              <a:t> </a:t>
            </a:r>
            <a:r>
              <a:rPr lang="ru-RU" sz="2600" b="1" dirty="0" err="1"/>
              <a:t>дихальні</a:t>
            </a:r>
            <a:r>
              <a:rPr lang="ru-RU" sz="2600" b="1" dirty="0"/>
              <a:t> шляхи - </a:t>
            </a:r>
            <a:r>
              <a:rPr lang="ru-RU" sz="2600" b="1" dirty="0" err="1"/>
              <a:t>симптоми</a:t>
            </a:r>
            <a:r>
              <a:rPr lang="ru-RU" sz="2600" b="1" dirty="0"/>
              <a:t> </a:t>
            </a:r>
            <a:r>
              <a:rPr lang="ru-RU" sz="2600" b="1" dirty="0" err="1"/>
              <a:t>проявляються</a:t>
            </a:r>
            <a:r>
              <a:rPr lang="ru-RU" sz="2600" b="1" dirty="0"/>
              <a:t> через 12-24-48 годин,</a:t>
            </a:r>
          </a:p>
          <a:p>
            <a:pPr marL="0" indent="0">
              <a:buNone/>
            </a:pPr>
            <a:r>
              <a:rPr lang="ru-RU" sz="2600" b="1" dirty="0"/>
              <a:t>але при сильному </a:t>
            </a:r>
            <a:r>
              <a:rPr lang="ru-RU" sz="2600" b="1" dirty="0" err="1"/>
              <a:t>впливі</a:t>
            </a:r>
            <a:r>
              <a:rPr lang="ru-RU" sz="2600" b="1" dirty="0"/>
              <a:t> </a:t>
            </a:r>
            <a:r>
              <a:rPr lang="ru-RU" sz="2600" b="1" dirty="0" err="1"/>
              <a:t>може</a:t>
            </a:r>
            <a:r>
              <a:rPr lang="ru-RU" sz="2600" b="1" dirty="0"/>
              <a:t> </a:t>
            </a:r>
            <a:r>
              <a:rPr lang="ru-RU" sz="2600" b="1" dirty="0" err="1"/>
              <a:t>проявлятися</a:t>
            </a:r>
            <a:r>
              <a:rPr lang="ru-RU" sz="2600" b="1" dirty="0"/>
              <a:t> </a:t>
            </a:r>
            <a:r>
              <a:rPr lang="ru-RU" sz="2600" b="1" dirty="0" err="1"/>
              <a:t>протягом</a:t>
            </a:r>
            <a:r>
              <a:rPr lang="ru-RU" sz="2600" b="1" dirty="0"/>
              <a:t> 0-4 годин.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707299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Характеристики хлору: </a:t>
            </a:r>
            <a:r>
              <a:rPr lang="ru-RU" b="1" dirty="0" err="1">
                <a:latin typeface="+mn-lt"/>
              </a:rPr>
              <a:t>Легеневі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5777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/>
              <a:t> Чи виникає вторинна пневмонія при токсичних інгаляційних ураженнях?</a:t>
            </a:r>
          </a:p>
          <a:p>
            <a:r>
              <a:rPr lang="uk-UA" sz="2000" b="1" dirty="0"/>
              <a:t>Рентгенографія органів грудної клітки: дифузні інфільтрати та набряк легень</a:t>
            </a:r>
          </a:p>
          <a:p>
            <a:r>
              <a:rPr lang="uk-UA" sz="2000" b="1" dirty="0"/>
              <a:t>Лейкоцитоз: можливо, реактивний після гострого фізіологічного стресу</a:t>
            </a:r>
          </a:p>
          <a:p>
            <a:r>
              <a:rPr lang="uk-UA" sz="2000" b="1" dirty="0"/>
              <a:t>Задишка/</a:t>
            </a:r>
            <a:r>
              <a:rPr lang="uk-UA" sz="2000" b="1" dirty="0" err="1"/>
              <a:t>тахіпное</a:t>
            </a:r>
            <a:r>
              <a:rPr lang="uk-UA" sz="2000" b="1" dirty="0"/>
              <a:t>/тахікардія</a:t>
            </a:r>
          </a:p>
          <a:p>
            <a:pPr marL="0" indent="0">
              <a:buNone/>
            </a:pPr>
            <a:r>
              <a:rPr lang="uk-UA" sz="2000" b="1" dirty="0"/>
              <a:t>Огляд літератури: деякі повідомлення про профілактичні антибіотики через використання стероїдів.</a:t>
            </a:r>
          </a:p>
          <a:p>
            <a:pPr marL="0" indent="0">
              <a:buNone/>
            </a:pPr>
            <a:r>
              <a:rPr lang="uk-UA" sz="2000" b="1" dirty="0"/>
              <a:t>Однак дуже мало доказів розвитку справжньої вторинної бактеріальної пневмонії.</a:t>
            </a:r>
          </a:p>
          <a:p>
            <a:pPr marL="0" indent="0">
              <a:buNone/>
            </a:pPr>
            <a:endParaRPr lang="uk-UA" sz="2000" b="1" dirty="0"/>
          </a:p>
          <a:p>
            <a:pPr marL="0" indent="0">
              <a:buNone/>
            </a:pPr>
            <a:r>
              <a:rPr lang="uk-UA" sz="2000" b="1" dirty="0"/>
              <a:t>Досвід Сирії: захворюваність на вторинну бактеріальну пневмонію НИЗЬКА</a:t>
            </a:r>
          </a:p>
          <a:p>
            <a:pPr marL="0" indent="0">
              <a:buNone/>
            </a:pPr>
            <a:r>
              <a:rPr lang="uk-UA" sz="2000" b="1" dirty="0"/>
              <a:t>Застереження: це неопубліковані дані та представляють консенсус клінічної думки.</a:t>
            </a:r>
            <a:endParaRPr lang="en-US" sz="2000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3125" y="5762274"/>
            <a:ext cx="6748173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Не </a:t>
            </a:r>
            <a:r>
              <a:rPr lang="ru-RU" sz="2000" b="1" dirty="0" err="1"/>
              <a:t>рекомендується</a:t>
            </a:r>
            <a:r>
              <a:rPr lang="ru-RU" sz="2000" b="1" dirty="0"/>
              <a:t> </a:t>
            </a:r>
            <a:r>
              <a:rPr lang="ru-RU" sz="2000" b="1" dirty="0" err="1"/>
              <a:t>профілактичний</a:t>
            </a:r>
            <a:r>
              <a:rPr lang="ru-RU" sz="2000" b="1" dirty="0"/>
              <a:t> </a:t>
            </a:r>
            <a:r>
              <a:rPr lang="ru-RU" sz="2000" b="1" dirty="0" err="1"/>
              <a:t>прийом</a:t>
            </a:r>
            <a:r>
              <a:rPr lang="ru-RU" sz="2000" b="1" dirty="0"/>
              <a:t> </a:t>
            </a:r>
            <a:r>
              <a:rPr lang="ru-RU" sz="2000" b="1" dirty="0" err="1"/>
              <a:t>антибіотиків</a:t>
            </a:r>
            <a:r>
              <a:rPr lang="ru-RU" sz="2000" b="1" dirty="0"/>
              <a:t>, </a:t>
            </a:r>
            <a:r>
              <a:rPr lang="ru-RU" sz="2000" b="1" dirty="0" err="1"/>
              <a:t>якщо</a:t>
            </a:r>
            <a:r>
              <a:rPr lang="ru-RU" sz="2000" b="1" dirty="0"/>
              <a:t> </a:t>
            </a:r>
            <a:r>
              <a:rPr lang="ru-RU" sz="2000" b="1" dirty="0" err="1"/>
              <a:t>немає</a:t>
            </a:r>
            <a:r>
              <a:rPr lang="ru-RU" sz="2000" b="1" dirty="0"/>
              <a:t> </a:t>
            </a:r>
            <a:r>
              <a:rPr lang="ru-RU" sz="2000" b="1" dirty="0" err="1"/>
              <a:t>серйозної</a:t>
            </a:r>
            <a:r>
              <a:rPr lang="ru-RU" sz="2000" b="1" dirty="0"/>
              <a:t> </a:t>
            </a:r>
            <a:r>
              <a:rPr lang="ru-RU" sz="2000" b="1" dirty="0" err="1"/>
              <a:t>підозри</a:t>
            </a:r>
            <a:r>
              <a:rPr lang="ru-RU" sz="2000" b="1" dirty="0"/>
              <a:t> на </a:t>
            </a:r>
            <a:r>
              <a:rPr lang="ru-RU" sz="2000" b="1" dirty="0" err="1"/>
              <a:t>справжню</a:t>
            </a:r>
            <a:r>
              <a:rPr lang="ru-RU" sz="2000" b="1" dirty="0"/>
              <a:t> </a:t>
            </a:r>
            <a:r>
              <a:rPr lang="ru-RU" sz="2000" b="1" dirty="0" err="1"/>
              <a:t>бактеріальну</a:t>
            </a:r>
            <a:r>
              <a:rPr lang="ru-RU" sz="2000" b="1" dirty="0"/>
              <a:t> </a:t>
            </a:r>
            <a:r>
              <a:rPr lang="ru-RU" sz="2000" b="1" dirty="0" err="1"/>
              <a:t>пневмонію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9964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Характеристики хлору: </a:t>
            </a:r>
            <a:r>
              <a:rPr lang="ru-RU" b="1" dirty="0" err="1">
                <a:latin typeface="+mn-lt"/>
              </a:rPr>
              <a:t>серцево-судинні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3" y="1825625"/>
            <a:ext cx="11549703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Загрудинний</a:t>
            </a:r>
            <a:r>
              <a:rPr lang="ru-RU" dirty="0"/>
              <a:t> </a:t>
            </a:r>
            <a:r>
              <a:rPr lang="ru-RU" dirty="0" err="1"/>
              <a:t>біль</a:t>
            </a:r>
            <a:r>
              <a:rPr lang="ru-RU" dirty="0"/>
              <a:t> у грудях</a:t>
            </a:r>
          </a:p>
          <a:p>
            <a:r>
              <a:rPr lang="ru-RU" dirty="0" err="1"/>
              <a:t>тахікардія</a:t>
            </a:r>
            <a:endParaRPr lang="ru-RU" dirty="0"/>
          </a:p>
          <a:p>
            <a:r>
              <a:rPr lang="ru-RU" dirty="0" err="1"/>
              <a:t>Гіпертонія</a:t>
            </a:r>
            <a:r>
              <a:rPr lang="ru-RU" dirty="0"/>
              <a:t> (</a:t>
            </a:r>
            <a:r>
              <a:rPr lang="ru-RU" dirty="0" err="1"/>
              <a:t>спочатку</a:t>
            </a:r>
            <a:r>
              <a:rPr lang="ru-RU" dirty="0"/>
              <a:t>)</a:t>
            </a:r>
          </a:p>
          <a:p>
            <a:r>
              <a:rPr lang="ru-RU" dirty="0" err="1"/>
              <a:t>Артеріальна</a:t>
            </a:r>
            <a:r>
              <a:rPr lang="ru-RU" dirty="0"/>
              <a:t> </a:t>
            </a:r>
            <a:r>
              <a:rPr lang="ru-RU" dirty="0" err="1"/>
              <a:t>гіпотензія</a:t>
            </a:r>
            <a:r>
              <a:rPr lang="ru-RU" dirty="0"/>
              <a:t> (</a:t>
            </a:r>
            <a:r>
              <a:rPr lang="ru-RU" dirty="0" err="1"/>
              <a:t>пізнє</a:t>
            </a:r>
            <a:r>
              <a:rPr lang="ru-RU" dirty="0"/>
              <a:t>, </a:t>
            </a:r>
            <a:r>
              <a:rPr lang="ru-RU" dirty="0" err="1"/>
              <a:t>серйозне</a:t>
            </a:r>
            <a:r>
              <a:rPr lang="ru-RU" dirty="0"/>
              <a:t> </a:t>
            </a:r>
            <a:r>
              <a:rPr lang="ru-RU" dirty="0" err="1"/>
              <a:t>опромінення</a:t>
            </a:r>
            <a:r>
              <a:rPr lang="ru-RU" dirty="0"/>
              <a:t>)</a:t>
            </a:r>
          </a:p>
          <a:p>
            <a:r>
              <a:rPr lang="ru-RU" dirty="0" err="1"/>
              <a:t>Кардіогенний</a:t>
            </a:r>
            <a:r>
              <a:rPr lang="ru-RU" dirty="0"/>
              <a:t> шок, </a:t>
            </a:r>
            <a:r>
              <a:rPr lang="ru-RU" dirty="0" err="1"/>
              <a:t>синтаза</a:t>
            </a:r>
            <a:r>
              <a:rPr lang="ru-RU" dirty="0"/>
              <a:t> оксиду азоту</a:t>
            </a:r>
          </a:p>
          <a:p>
            <a:r>
              <a:rPr lang="ru-RU" dirty="0" err="1"/>
              <a:t>Переконливі</a:t>
            </a:r>
            <a:r>
              <a:rPr lang="ru-RU" dirty="0"/>
              <a:t> </a:t>
            </a:r>
            <a:r>
              <a:rPr lang="ru-RU" dirty="0" err="1"/>
              <a:t>припущення</a:t>
            </a:r>
            <a:r>
              <a:rPr lang="ru-RU" dirty="0"/>
              <a:t> про </a:t>
            </a:r>
            <a:r>
              <a:rPr lang="ru-RU" dirty="0" err="1"/>
              <a:t>гостру</a:t>
            </a:r>
            <a:r>
              <a:rPr lang="ru-RU" dirty="0"/>
              <a:t> </a:t>
            </a:r>
            <a:r>
              <a:rPr lang="ru-RU" dirty="0" err="1"/>
              <a:t>дилатаційну</a:t>
            </a:r>
            <a:r>
              <a:rPr lang="ru-RU" dirty="0"/>
              <a:t> </a:t>
            </a:r>
            <a:r>
              <a:rPr lang="ru-RU" dirty="0" err="1"/>
              <a:t>кардіоміопатію</a:t>
            </a:r>
            <a:endParaRPr lang="ru-RU" dirty="0"/>
          </a:p>
          <a:p>
            <a:r>
              <a:rPr lang="ru-RU" dirty="0" err="1"/>
              <a:t>Численні</a:t>
            </a:r>
            <a:r>
              <a:rPr lang="ru-RU" dirty="0"/>
              <a:t> </a:t>
            </a:r>
            <a:r>
              <a:rPr lang="ru-RU" dirty="0" err="1"/>
              <a:t>серії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</a:t>
            </a:r>
            <a:r>
              <a:rPr lang="ru-RU" dirty="0" err="1"/>
              <a:t>аутопсії</a:t>
            </a:r>
            <a:r>
              <a:rPr lang="ru-RU" dirty="0"/>
              <a:t> та </a:t>
            </a:r>
            <a:r>
              <a:rPr lang="ru-RU" dirty="0" err="1"/>
              <a:t>дослідження</a:t>
            </a:r>
            <a:r>
              <a:rPr lang="ru-RU" dirty="0"/>
              <a:t> на </a:t>
            </a:r>
            <a:r>
              <a:rPr lang="ru-RU" dirty="0" err="1"/>
              <a:t>мишах</a:t>
            </a:r>
            <a:endParaRPr lang="ru-RU" dirty="0"/>
          </a:p>
          <a:p>
            <a:r>
              <a:rPr lang="ru-RU" dirty="0" err="1"/>
              <a:t>Кардіогенний</a:t>
            </a:r>
            <a:r>
              <a:rPr lang="ru-RU" dirty="0"/>
              <a:t> набряк </a:t>
            </a:r>
            <a:r>
              <a:rPr lang="ru-RU" dirty="0" err="1"/>
              <a:t>легенів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експансивного</a:t>
            </a:r>
            <a:r>
              <a:rPr lang="ru-RU" dirty="0"/>
              <a:t> </a:t>
            </a:r>
            <a:r>
              <a:rPr lang="ru-RU" dirty="0" err="1"/>
              <a:t>некардіального</a:t>
            </a:r>
            <a:r>
              <a:rPr lang="ru-RU" dirty="0"/>
              <a:t> </a:t>
            </a:r>
            <a:r>
              <a:rPr lang="ru-RU" dirty="0" err="1"/>
              <a:t>набряку</a:t>
            </a:r>
            <a:r>
              <a:rPr lang="ru-RU" dirty="0"/>
              <a:t> </a:t>
            </a:r>
            <a:r>
              <a:rPr lang="ru-RU" dirty="0" err="1"/>
              <a:t>легень</a:t>
            </a:r>
            <a:r>
              <a:rPr lang="ru-RU" dirty="0"/>
              <a:t> при ГРДС?</a:t>
            </a:r>
          </a:p>
          <a:p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конкретних</a:t>
            </a:r>
            <a:r>
              <a:rPr lang="ru-RU" dirty="0"/>
              <a:t> </a:t>
            </a:r>
            <a:r>
              <a:rPr lang="ru-RU" dirty="0" err="1"/>
              <a:t>повідомлень</a:t>
            </a:r>
            <a:r>
              <a:rPr lang="ru-RU" dirty="0"/>
              <a:t> про </a:t>
            </a:r>
            <a:r>
              <a:rPr lang="ru-RU" dirty="0" err="1"/>
              <a:t>аритмію</a:t>
            </a:r>
            <a:r>
              <a:rPr lang="ru-RU" dirty="0"/>
              <a:t> - </a:t>
            </a:r>
            <a:r>
              <a:rPr lang="ru-RU" dirty="0" err="1"/>
              <a:t>синусову</a:t>
            </a:r>
            <a:r>
              <a:rPr lang="ru-RU" dirty="0"/>
              <a:t> </a:t>
            </a:r>
            <a:r>
              <a:rPr lang="ru-RU" dirty="0" err="1"/>
              <a:t>тахікардію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5474" y="6127234"/>
            <a:ext cx="3018690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PMID: 19041527 ; 26109193</a:t>
            </a:r>
          </a:p>
        </p:txBody>
      </p:sp>
    </p:spTree>
    <p:extLst>
      <p:ext uri="{BB962C8B-B14F-4D97-AF65-F5344CB8AC3E}">
        <p14:creationId xmlns:p14="http://schemas.microsoft.com/office/powerpoint/2010/main" val="1898548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Характеристики хлору: </a:t>
            </a:r>
            <a:r>
              <a:rPr lang="ru-RU" b="1" dirty="0" err="1">
                <a:latin typeface="+mn-lt"/>
              </a:rPr>
              <a:t>Очі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/>
          </a:bodyPr>
          <a:lstStyle/>
          <a:p>
            <a:r>
              <a:rPr lang="ru-RU" sz="2400" dirty="0"/>
              <a:t>Часто </a:t>
            </a:r>
            <a:r>
              <a:rPr lang="ru-RU" sz="2400" dirty="0" err="1"/>
              <a:t>зустрічається</a:t>
            </a:r>
            <a:r>
              <a:rPr lang="ru-RU" sz="2400" dirty="0"/>
              <a:t> </a:t>
            </a:r>
            <a:r>
              <a:rPr lang="ru-RU" sz="2400" dirty="0" err="1"/>
              <a:t>кон'юнктивіт</a:t>
            </a:r>
            <a:r>
              <a:rPr lang="ru-RU" sz="2400" dirty="0"/>
              <a:t> (12%): </a:t>
            </a:r>
            <a:r>
              <a:rPr lang="ru-RU" sz="2400" dirty="0" err="1"/>
              <a:t>біль</a:t>
            </a:r>
            <a:r>
              <a:rPr lang="ru-RU" sz="2400" dirty="0"/>
              <a:t> в очах, </a:t>
            </a:r>
            <a:r>
              <a:rPr lang="ru-RU" sz="2400" dirty="0" err="1"/>
              <a:t>почервоніння</a:t>
            </a:r>
            <a:endParaRPr lang="ru-RU" sz="2400" dirty="0"/>
          </a:p>
          <a:p>
            <a:r>
              <a:rPr lang="ru-RU" sz="2400" dirty="0" err="1"/>
              <a:t>Мимовільне</a:t>
            </a:r>
            <a:r>
              <a:rPr lang="ru-RU" sz="2400" dirty="0"/>
              <a:t> </a:t>
            </a:r>
            <a:r>
              <a:rPr lang="ru-RU" sz="2400" dirty="0" err="1"/>
              <a:t>сльозотеча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спазматичне</a:t>
            </a:r>
            <a:r>
              <a:rPr lang="ru-RU" sz="2400" dirty="0"/>
              <a:t> </a:t>
            </a:r>
            <a:r>
              <a:rPr lang="ru-RU" sz="2400" dirty="0" err="1"/>
              <a:t>моргання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</a:t>
            </a:r>
            <a:r>
              <a:rPr lang="ru-RU" sz="2400" dirty="0"/>
              <a:t>не </a:t>
            </a:r>
            <a:r>
              <a:rPr lang="ru-RU" sz="2400" dirty="0" err="1"/>
              <a:t>плутати</a:t>
            </a:r>
            <a:r>
              <a:rPr lang="ru-RU" sz="2400" dirty="0"/>
              <a:t> з припадком</a:t>
            </a:r>
            <a:endParaRPr lang="en-US" sz="2400" dirty="0"/>
          </a:p>
          <a:p>
            <a:r>
              <a:rPr lang="ru-RU" sz="2400" dirty="0" err="1"/>
              <a:t>Потертість</a:t>
            </a:r>
            <a:r>
              <a:rPr lang="ru-RU" sz="2400" dirty="0"/>
              <a:t> </a:t>
            </a:r>
            <a:r>
              <a:rPr lang="ru-RU" sz="2400" dirty="0" err="1"/>
              <a:t>рогівки</a:t>
            </a:r>
            <a:r>
              <a:rPr lang="ru-RU" sz="2400" dirty="0"/>
              <a:t>, </a:t>
            </a:r>
            <a:r>
              <a:rPr lang="ru-RU" sz="2400" dirty="0" err="1"/>
              <a:t>виразка</a:t>
            </a:r>
            <a:r>
              <a:rPr lang="ru-RU" sz="2400" dirty="0"/>
              <a:t>, (</a:t>
            </a:r>
            <a:r>
              <a:rPr lang="ru-RU" sz="2400" dirty="0" err="1"/>
              <a:t>тимчасова</a:t>
            </a:r>
            <a:r>
              <a:rPr lang="ru-RU" sz="2400" dirty="0"/>
              <a:t>) </a:t>
            </a:r>
            <a:r>
              <a:rPr lang="ru-RU" sz="2400" dirty="0" err="1"/>
              <a:t>сліпота</a:t>
            </a:r>
            <a:r>
              <a:rPr lang="ru-RU" sz="2400" dirty="0"/>
              <a:t> при </a:t>
            </a:r>
            <a:r>
              <a:rPr lang="ru-RU" sz="2400" dirty="0" err="1"/>
              <a:t>високих</a:t>
            </a:r>
            <a:r>
              <a:rPr lang="ru-RU" sz="2400" dirty="0"/>
              <a:t> </a:t>
            </a:r>
            <a:r>
              <a:rPr lang="ru-RU" sz="2400" dirty="0" err="1"/>
              <a:t>концентраціях</a:t>
            </a:r>
            <a:r>
              <a:rPr lang="ru-RU" sz="2400" dirty="0"/>
              <a:t>. </a:t>
            </a:r>
            <a:r>
              <a:rPr lang="ru-RU" sz="2400" dirty="0" err="1"/>
              <a:t>Лікування</a:t>
            </a:r>
            <a:r>
              <a:rPr lang="ru-RU" sz="2400" dirty="0"/>
              <a:t>: </a:t>
            </a:r>
            <a:r>
              <a:rPr lang="ru-RU" sz="2400" dirty="0" err="1"/>
              <a:t>рясне</a:t>
            </a:r>
            <a:r>
              <a:rPr lang="ru-RU" sz="2400" dirty="0"/>
              <a:t> </a:t>
            </a:r>
            <a:r>
              <a:rPr lang="ru-RU" sz="2400" dirty="0" err="1"/>
              <a:t>промивання</a:t>
            </a:r>
            <a:r>
              <a:rPr lang="ru-RU" sz="2400" dirty="0"/>
              <a:t> очей </a:t>
            </a:r>
            <a:r>
              <a:rPr lang="ru-RU" sz="2400" dirty="0" err="1"/>
              <a:t>фізіологічним</a:t>
            </a:r>
            <a:r>
              <a:rPr lang="ru-RU" sz="2400" dirty="0"/>
              <a:t> </a:t>
            </a:r>
            <a:r>
              <a:rPr lang="ru-RU" sz="2400" dirty="0" err="1"/>
              <a:t>розчином</a:t>
            </a:r>
            <a:r>
              <a:rPr lang="ru-RU" sz="2400" dirty="0"/>
              <a:t>, </a:t>
            </a:r>
            <a:r>
              <a:rPr lang="ru-RU" sz="2400" dirty="0" err="1"/>
              <a:t>водопровідною</a:t>
            </a:r>
            <a:r>
              <a:rPr lang="ru-RU" sz="2400" dirty="0"/>
              <a:t> </a:t>
            </a:r>
            <a:r>
              <a:rPr lang="ru-RU" sz="2400" dirty="0" err="1"/>
              <a:t>водоюпотім</a:t>
            </a:r>
            <a:r>
              <a:rPr lang="ru-RU" sz="2400" dirty="0"/>
              <a:t> </a:t>
            </a:r>
            <a:r>
              <a:rPr lang="ru-RU" sz="2400" dirty="0" err="1"/>
              <a:t>підтримуюча</a:t>
            </a:r>
            <a:r>
              <a:rPr lang="ru-RU" sz="2400" dirty="0"/>
              <a:t> </a:t>
            </a:r>
            <a:r>
              <a:rPr lang="ru-RU" sz="2400" dirty="0" err="1"/>
              <a:t>терапія</a:t>
            </a:r>
            <a:r>
              <a:rPr lang="ru-RU" sz="2400" dirty="0"/>
              <a:t>, </a:t>
            </a:r>
            <a:r>
              <a:rPr lang="ru-RU" sz="2400" dirty="0" err="1"/>
              <a:t>очні</a:t>
            </a:r>
            <a:r>
              <a:rPr lang="ru-RU" sz="2400" dirty="0"/>
              <a:t> </a:t>
            </a:r>
            <a:r>
              <a:rPr lang="ru-RU" sz="2400" dirty="0" err="1"/>
              <a:t>краплі</a:t>
            </a:r>
            <a:r>
              <a:rPr lang="ru-RU" sz="2400" dirty="0"/>
              <a:t> без </a:t>
            </a:r>
            <a:r>
              <a:rPr lang="ru-RU" sz="2400" dirty="0" err="1"/>
              <a:t>консервантів</a:t>
            </a:r>
            <a:endParaRPr lang="en-US" sz="2400" b="1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9793" t="13510" r="6453" b="43136"/>
          <a:stretch/>
        </p:blipFill>
        <p:spPr>
          <a:xfrm>
            <a:off x="2635775" y="4352307"/>
            <a:ext cx="6502873" cy="25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36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Характеристики хлору: </a:t>
            </a:r>
            <a:r>
              <a:rPr lang="ru-RU" b="1" dirty="0" err="1">
                <a:latin typeface="+mn-lt"/>
              </a:rPr>
              <a:t>Шкіра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помітної</a:t>
            </a:r>
            <a:r>
              <a:rPr lang="ru-RU" dirty="0"/>
              <a:t> </a:t>
            </a:r>
            <a:r>
              <a:rPr lang="ru-RU" dirty="0" err="1"/>
              <a:t>системної</a:t>
            </a:r>
            <a:r>
              <a:rPr lang="ru-RU" dirty="0"/>
              <a:t> </a:t>
            </a:r>
            <a:r>
              <a:rPr lang="ru-RU" dirty="0" err="1"/>
              <a:t>абсорбції</a:t>
            </a:r>
            <a:r>
              <a:rPr lang="ru-RU" dirty="0"/>
              <a:t> через </a:t>
            </a:r>
            <a:r>
              <a:rPr lang="ru-RU" dirty="0" err="1"/>
              <a:t>шкіру</a:t>
            </a:r>
            <a:r>
              <a:rPr lang="ru-RU" dirty="0"/>
              <a:t>.</a:t>
            </a:r>
            <a:endParaRPr lang="en-US" dirty="0"/>
          </a:p>
          <a:p>
            <a:r>
              <a:rPr lang="ru-RU" dirty="0" err="1"/>
              <a:t>Піт</a:t>
            </a:r>
            <a:r>
              <a:rPr lang="ru-RU" dirty="0"/>
              <a:t> на </a:t>
            </a:r>
            <a:r>
              <a:rPr lang="ru-RU" dirty="0" err="1"/>
              <a:t>шкірі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кислоти</a:t>
            </a:r>
            <a:r>
              <a:rPr lang="ru-RU" dirty="0"/>
              <a:t>, тому </a:t>
            </a:r>
            <a:r>
              <a:rPr lang="ru-RU" dirty="0" err="1"/>
              <a:t>необхідне</a:t>
            </a:r>
            <a:r>
              <a:rPr lang="ru-RU" dirty="0"/>
              <a:t> </a:t>
            </a:r>
            <a:r>
              <a:rPr lang="ru-RU" dirty="0" err="1"/>
              <a:t>рясне</a:t>
            </a:r>
            <a:r>
              <a:rPr lang="ru-RU" dirty="0"/>
              <a:t> </a:t>
            </a:r>
            <a:r>
              <a:rPr lang="ru-RU" dirty="0" err="1"/>
              <a:t>зрошення</a:t>
            </a:r>
            <a:endParaRPr lang="en-US" dirty="0"/>
          </a:p>
          <a:p>
            <a:r>
              <a:rPr lang="ru-RU" dirty="0" err="1"/>
              <a:t>Рідкісні</a:t>
            </a:r>
            <a:r>
              <a:rPr lang="ru-RU" dirty="0"/>
              <a:t> </a:t>
            </a:r>
            <a:r>
              <a:rPr lang="ru-RU" dirty="0" err="1"/>
              <a:t>випадки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пухирів</a:t>
            </a:r>
            <a:r>
              <a:rPr lang="ru-RU" dirty="0"/>
              <a:t> (</a:t>
            </a:r>
            <a:r>
              <a:rPr lang="ru-RU" dirty="0" err="1"/>
              <a:t>обмежено</a:t>
            </a:r>
            <a:r>
              <a:rPr lang="ru-RU" dirty="0"/>
              <a:t>)</a:t>
            </a:r>
            <a:endParaRPr lang="en-US" dirty="0"/>
          </a:p>
          <a:p>
            <a:r>
              <a:rPr lang="ru-RU" dirty="0" err="1"/>
              <a:t>Рідкий</a:t>
            </a:r>
            <a:r>
              <a:rPr lang="ru-RU" dirty="0"/>
              <a:t> хлор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локальне</a:t>
            </a:r>
            <a:r>
              <a:rPr lang="ru-RU" dirty="0"/>
              <a:t> </a:t>
            </a:r>
            <a:r>
              <a:rPr lang="ru-RU" dirty="0" err="1"/>
              <a:t>обмороження</a:t>
            </a:r>
            <a:endParaRPr lang="ru-RU" dirty="0"/>
          </a:p>
          <a:p>
            <a:r>
              <a:rPr lang="uk-UA" dirty="0" err="1"/>
              <a:t>Памʼятай</a:t>
            </a:r>
            <a:r>
              <a:rPr lang="uk-UA" dirty="0"/>
              <a:t>, обмороження</a:t>
            </a:r>
            <a:r>
              <a:rPr lang="en-US" dirty="0"/>
              <a:t>:</a:t>
            </a:r>
          </a:p>
          <a:p>
            <a:pPr lvl="2"/>
            <a:r>
              <a:rPr lang="ru-RU" dirty="0"/>
              <a:t>Без </a:t>
            </a:r>
            <a:r>
              <a:rPr lang="ru-RU" dirty="0" err="1"/>
              <a:t>гіпотермії</a:t>
            </a:r>
            <a:r>
              <a:rPr lang="ru-RU" dirty="0"/>
              <a:t>: </a:t>
            </a:r>
            <a:r>
              <a:rPr lang="ru-RU" dirty="0" err="1"/>
              <a:t>занурити</a:t>
            </a:r>
            <a:r>
              <a:rPr lang="ru-RU" dirty="0"/>
              <a:t> в теплу воду</a:t>
            </a:r>
          </a:p>
          <a:p>
            <a:pPr lvl="2"/>
            <a:r>
              <a:rPr lang="ru-RU" dirty="0"/>
              <a:t>При </a:t>
            </a:r>
            <a:r>
              <a:rPr lang="ru-RU" dirty="0" err="1"/>
              <a:t>гіпотермії</a:t>
            </a:r>
            <a:r>
              <a:rPr lang="ru-RU" dirty="0"/>
              <a:t>: </a:t>
            </a:r>
            <a:r>
              <a:rPr lang="ru-RU" dirty="0" err="1"/>
              <a:t>центральне</a:t>
            </a:r>
            <a:r>
              <a:rPr lang="ru-RU" dirty="0"/>
              <a:t> </a:t>
            </a:r>
            <a:r>
              <a:rPr lang="ru-RU" dirty="0" err="1"/>
              <a:t>відновлення</a:t>
            </a:r>
            <a:r>
              <a:rPr lang="ru-RU" dirty="0"/>
              <a:t> тепла, </a:t>
            </a:r>
            <a:r>
              <a:rPr lang="ru-RU" dirty="0" err="1"/>
              <a:t>кінцівки</a:t>
            </a:r>
            <a:r>
              <a:rPr lang="ru-RU" dirty="0"/>
              <a:t> не </a:t>
            </a:r>
            <a:r>
              <a:rPr lang="ru-RU" dirty="0" err="1"/>
              <a:t>зігрівати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09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ocuments.lucid.app/documents/ce156177-e275-4fd4-ba37-e2813add4928/pages/0_0?a=18043&amp;x=5056&amp;y=2640&amp;w=1848&amp;h=1311&amp;store=1&amp;accept=image%2F*&amp;auth=LCA%20d9a81b16314f43a85b84aee7e767efd7903351dd-ts%3D16634428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72" y="0"/>
            <a:ext cx="9438472" cy="669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73396" y="3275648"/>
            <a:ext cx="3718882" cy="3387999"/>
            <a:chOff x="373396" y="3275648"/>
            <a:chExt cx="3718882" cy="33879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396" y="3275648"/>
              <a:ext cx="3718882" cy="29263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3396" y="6201982"/>
              <a:ext cx="3718882" cy="46166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US Honest John missile warhead cutaway, showing M134 Sarin bomblets (c. 1960) Wikipedia.</a:t>
              </a:r>
            </a:p>
          </p:txBody>
        </p:sp>
      </p:grpSp>
      <p:pic>
        <p:nvPicPr>
          <p:cNvPr id="3" name="Picture 6" descr="MedGlobal Logo">
            <a:extLst>
              <a:ext uri="{FF2B5EF4-FFF2-40B4-BE49-F238E27FC236}">
                <a16:creationId xmlns:a16="http://schemas.microsoft.com/office/drawing/2014/main" id="{F076AA2E-28C4-4432-8E5A-4E38E4139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33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Характеристики хлору: </a:t>
            </a:r>
            <a:r>
              <a:rPr lang="ru-RU" b="1" dirty="0" err="1">
                <a:latin typeface="+mn-lt"/>
              </a:rPr>
              <a:t>системні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ефекти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Шлунково-кишковий</a:t>
            </a:r>
            <a:r>
              <a:rPr lang="ru-RU" dirty="0"/>
              <a:t> тракт: </a:t>
            </a:r>
            <a:r>
              <a:rPr lang="ru-RU" dirty="0" err="1"/>
              <a:t>нудота</a:t>
            </a:r>
            <a:r>
              <a:rPr lang="ru-RU" dirty="0"/>
              <a:t>, </a:t>
            </a:r>
            <a:r>
              <a:rPr lang="ru-RU" dirty="0" err="1"/>
              <a:t>блювання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/>
              <a:t>Неврологічні</a:t>
            </a:r>
            <a:r>
              <a:rPr lang="ru-RU" dirty="0"/>
              <a:t>: </a:t>
            </a:r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біль</a:t>
            </a:r>
            <a:r>
              <a:rPr lang="ru-RU" dirty="0"/>
              <a:t>, </a:t>
            </a:r>
            <a:r>
              <a:rPr lang="ru-RU" dirty="0" err="1"/>
              <a:t>атаксія</a:t>
            </a:r>
            <a:r>
              <a:rPr lang="ru-RU" dirty="0"/>
              <a:t>, тремор, </a:t>
            </a:r>
            <a:r>
              <a:rPr lang="ru-RU" dirty="0" err="1"/>
              <a:t>судоми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25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uk-UA" b="1" dirty="0">
                <a:latin typeface="+mn-lt"/>
              </a:rPr>
              <a:t>Лікування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/>
          </a:bodyPr>
          <a:lstStyle/>
          <a:p>
            <a:r>
              <a:rPr lang="ru-RU" dirty="0" err="1"/>
              <a:t>Видалення</a:t>
            </a:r>
            <a:r>
              <a:rPr lang="ru-RU" dirty="0"/>
              <a:t> та </a:t>
            </a:r>
            <a:r>
              <a:rPr lang="ru-RU" dirty="0" err="1"/>
              <a:t>дезактивація</a:t>
            </a:r>
            <a:endParaRPr lang="ru-RU" dirty="0"/>
          </a:p>
          <a:p>
            <a:r>
              <a:rPr lang="ru-RU" dirty="0" err="1"/>
              <a:t>Рясний</a:t>
            </a:r>
            <a:r>
              <a:rPr lang="ru-RU" dirty="0"/>
              <a:t> полив водою</a:t>
            </a:r>
          </a:p>
          <a:p>
            <a:r>
              <a:rPr lang="ru-RU" dirty="0" err="1"/>
              <a:t>Зігрівання</a:t>
            </a:r>
            <a:r>
              <a:rPr lang="ru-RU" dirty="0"/>
              <a:t> та </a:t>
            </a:r>
            <a:r>
              <a:rPr lang="ru-RU" dirty="0" err="1"/>
              <a:t>очищення</a:t>
            </a:r>
            <a:r>
              <a:rPr lang="ru-RU" dirty="0"/>
              <a:t> </a:t>
            </a:r>
            <a:r>
              <a:rPr lang="ru-RU" dirty="0" err="1"/>
              <a:t>місць</a:t>
            </a:r>
            <a:r>
              <a:rPr lang="ru-RU" dirty="0"/>
              <a:t> </a:t>
            </a:r>
            <a:r>
              <a:rPr lang="ru-RU" dirty="0" err="1"/>
              <a:t>обмороження</a:t>
            </a:r>
            <a:r>
              <a:rPr lang="ru-RU" dirty="0"/>
              <a:t>. 20-30 </a:t>
            </a:r>
            <a:r>
              <a:rPr lang="ru-RU" dirty="0" err="1"/>
              <a:t>хвилин</a:t>
            </a:r>
            <a:r>
              <a:rPr lang="ru-RU" dirty="0"/>
              <a:t> на </a:t>
            </a:r>
            <a:r>
              <a:rPr lang="ru-RU" dirty="0" err="1"/>
              <a:t>водяній</a:t>
            </a:r>
            <a:r>
              <a:rPr lang="ru-RU" dirty="0"/>
              <a:t> </a:t>
            </a:r>
            <a:r>
              <a:rPr lang="ru-RU" dirty="0" err="1"/>
              <a:t>бані</a:t>
            </a:r>
            <a:r>
              <a:rPr lang="ru-RU" dirty="0"/>
              <a:t> при 40-42</a:t>
            </a:r>
            <a:r>
              <a:rPr lang="en-US" dirty="0" err="1"/>
              <a:t>oC</a:t>
            </a:r>
            <a:endParaRPr lang="en-US" dirty="0"/>
          </a:p>
          <a:p>
            <a:pPr marL="0" indent="0" algn="ctr">
              <a:buNone/>
            </a:pPr>
            <a:r>
              <a:rPr lang="ru-RU" b="1" dirty="0" err="1"/>
              <a:t>Загалом</a:t>
            </a:r>
            <a:r>
              <a:rPr lang="ru-RU" b="1" dirty="0"/>
              <a:t> </a:t>
            </a:r>
            <a:r>
              <a:rPr lang="ru-RU" b="1" dirty="0" err="1"/>
              <a:t>лікування</a:t>
            </a:r>
            <a:r>
              <a:rPr lang="ru-RU" b="1" dirty="0"/>
              <a:t> </a:t>
            </a:r>
            <a:r>
              <a:rPr lang="ru-RU" b="1" dirty="0" err="1"/>
              <a:t>є</a:t>
            </a:r>
            <a:r>
              <a:rPr lang="ru-RU" b="1" dirty="0"/>
              <a:t> </a:t>
            </a:r>
            <a:r>
              <a:rPr lang="ru-RU" b="1" dirty="0" err="1"/>
              <a:t>лише</a:t>
            </a:r>
            <a:r>
              <a:rPr lang="ru-RU" b="1" dirty="0"/>
              <a:t> </a:t>
            </a:r>
            <a:r>
              <a:rPr lang="ru-RU" b="1" dirty="0" err="1"/>
              <a:t>підтримуючим</a:t>
            </a:r>
            <a:r>
              <a:rPr lang="ru-RU" b="1" dirty="0"/>
              <a:t>.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68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uk-UA" b="1" dirty="0">
                <a:latin typeface="+mn-lt"/>
              </a:rPr>
              <a:t>Лікування отруєння хлором: Легеневі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err="1"/>
              <a:t>Видалення</a:t>
            </a:r>
            <a:r>
              <a:rPr lang="ru-RU" dirty="0"/>
              <a:t> та </a:t>
            </a:r>
            <a:r>
              <a:rPr lang="ru-RU" dirty="0" err="1"/>
              <a:t>дезактивація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Зволожений</a:t>
            </a:r>
            <a:r>
              <a:rPr lang="ru-RU" dirty="0"/>
              <a:t> </a:t>
            </a:r>
            <a:r>
              <a:rPr lang="ru-RU" dirty="0" err="1"/>
              <a:t>кисень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Сальбутамол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Розпилений</a:t>
            </a:r>
            <a:r>
              <a:rPr lang="ru-RU" dirty="0"/>
              <a:t> </a:t>
            </a:r>
            <a:r>
              <a:rPr lang="ru-RU" dirty="0" err="1"/>
              <a:t>бікарбонат</a:t>
            </a:r>
            <a:r>
              <a:rPr lang="ru-RU" dirty="0"/>
              <a:t> </a:t>
            </a:r>
            <a:r>
              <a:rPr lang="ru-RU" dirty="0" err="1"/>
              <a:t>натрію</a:t>
            </a:r>
            <a:r>
              <a:rPr lang="ru-RU" dirty="0"/>
              <a:t>. 4 мл 4,2% </a:t>
            </a:r>
            <a:r>
              <a:rPr lang="ru-RU" dirty="0" err="1"/>
              <a:t>бікарбонату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Небулізовані</a:t>
            </a:r>
            <a:r>
              <a:rPr lang="ru-RU" dirty="0"/>
              <a:t> </a:t>
            </a:r>
            <a:r>
              <a:rPr lang="ru-RU" dirty="0" err="1"/>
              <a:t>стероїди</a:t>
            </a:r>
            <a:r>
              <a:rPr lang="ru-RU" dirty="0"/>
              <a:t> – </a:t>
            </a:r>
            <a:r>
              <a:rPr lang="ru-RU" dirty="0" err="1"/>
              <a:t>Будесонід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Педіатрія</a:t>
            </a:r>
            <a:r>
              <a:rPr lang="ru-RU" dirty="0"/>
              <a:t>: Стридор: </a:t>
            </a:r>
            <a:r>
              <a:rPr lang="ru-RU" dirty="0" err="1"/>
              <a:t>розпилений</a:t>
            </a:r>
            <a:r>
              <a:rPr lang="ru-RU" dirty="0"/>
              <a:t> </a:t>
            </a:r>
            <a:r>
              <a:rPr lang="ru-RU" dirty="0" err="1"/>
              <a:t>рацемічний</a:t>
            </a:r>
            <a:r>
              <a:rPr lang="ru-RU" dirty="0"/>
              <a:t> </a:t>
            </a:r>
            <a:r>
              <a:rPr lang="ru-RU" dirty="0" err="1"/>
              <a:t>адреналін</a:t>
            </a:r>
            <a:r>
              <a:rPr lang="ru-RU" dirty="0"/>
              <a:t>. 0,05 мл/кг 2,25% </a:t>
            </a:r>
            <a:r>
              <a:rPr lang="ru-RU" dirty="0" err="1"/>
              <a:t>адреналіну</a:t>
            </a:r>
            <a:r>
              <a:rPr lang="ru-RU" dirty="0"/>
              <a:t> в 3 мл </a:t>
            </a:r>
            <a:r>
              <a:rPr lang="ru-RU" dirty="0" err="1"/>
              <a:t>фізіологічного</a:t>
            </a:r>
            <a:r>
              <a:rPr lang="ru-RU" dirty="0"/>
              <a:t> </a:t>
            </a:r>
            <a:r>
              <a:rPr lang="ru-RU" dirty="0" err="1"/>
              <a:t>розчину</a:t>
            </a:r>
            <a:r>
              <a:rPr lang="ru-RU" dirty="0"/>
              <a:t> (максимум 0,5 мл на дозу) </a:t>
            </a:r>
            <a:r>
              <a:rPr lang="ru-RU" dirty="0" err="1"/>
              <a:t>вводять</a:t>
            </a:r>
            <a:r>
              <a:rPr lang="ru-RU" dirty="0"/>
              <a:t> </a:t>
            </a:r>
            <a:r>
              <a:rPr lang="ru-RU" dirty="0" err="1"/>
              <a:t>кожні</a:t>
            </a:r>
            <a:r>
              <a:rPr lang="ru-RU" dirty="0"/>
              <a:t> 20 </a:t>
            </a:r>
            <a:r>
              <a:rPr lang="ru-RU" dirty="0" err="1"/>
              <a:t>хвилин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79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Характеристики хлору: </a:t>
            </a:r>
            <a:r>
              <a:rPr lang="ru-RU" b="1" dirty="0" err="1">
                <a:latin typeface="+mn-lt"/>
              </a:rPr>
              <a:t>Тривалість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лікарняного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періоду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 err="1"/>
              <a:t>Тривалість</a:t>
            </a:r>
            <a:r>
              <a:rPr lang="ru-RU" u="sng" dirty="0"/>
              <a:t> </a:t>
            </a:r>
            <a:r>
              <a:rPr lang="ru-RU" u="sng" dirty="0" err="1"/>
              <a:t>перебування</a:t>
            </a:r>
            <a:r>
              <a:rPr lang="ru-RU" u="sng" dirty="0"/>
              <a:t> в </a:t>
            </a:r>
            <a:r>
              <a:rPr lang="ru-RU" u="sng" dirty="0" err="1"/>
              <a:t>лікарні</a:t>
            </a:r>
            <a:endParaRPr lang="ru-RU" u="sng" dirty="0"/>
          </a:p>
          <a:p>
            <a:pPr marL="0" indent="0">
              <a:buNone/>
            </a:pPr>
            <a:r>
              <a:rPr lang="ru-RU" dirty="0" err="1"/>
              <a:t>Загалом</a:t>
            </a:r>
            <a:r>
              <a:rPr lang="ru-RU" dirty="0"/>
              <a:t>, </a:t>
            </a:r>
            <a:r>
              <a:rPr lang="ru-RU" dirty="0" err="1"/>
              <a:t>пацієнти</a:t>
            </a:r>
            <a:r>
              <a:rPr lang="ru-RU" dirty="0"/>
              <a:t> з </a:t>
            </a:r>
            <a:r>
              <a:rPr lang="ru-RU" dirty="0" err="1"/>
              <a:t>помірними</a:t>
            </a:r>
            <a:r>
              <a:rPr lang="ru-RU" dirty="0"/>
              <a:t> симптомами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перебувати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наглядом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24 годин через </a:t>
            </a:r>
            <a:r>
              <a:rPr lang="ru-RU" dirty="0" err="1"/>
              <a:t>відстрочене</a:t>
            </a:r>
            <a:r>
              <a:rPr lang="ru-RU" dirty="0"/>
              <a:t> </a:t>
            </a:r>
            <a:r>
              <a:rPr lang="ru-RU" dirty="0" err="1"/>
              <a:t>прояв</a:t>
            </a:r>
            <a:r>
              <a:rPr lang="ru-RU" dirty="0"/>
              <a:t> </a:t>
            </a:r>
            <a:r>
              <a:rPr lang="ru-RU" dirty="0" err="1"/>
              <a:t>ураження</a:t>
            </a:r>
            <a:r>
              <a:rPr lang="ru-RU" dirty="0"/>
              <a:t>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легені</a:t>
            </a:r>
            <a:endParaRPr lang="en-US" dirty="0"/>
          </a:p>
          <a:p>
            <a:pPr marL="0" indent="0">
              <a:buNone/>
            </a:pPr>
            <a:r>
              <a:rPr lang="ru-RU" dirty="0" err="1"/>
              <a:t>Дані</a:t>
            </a:r>
            <a:r>
              <a:rPr lang="ru-RU" dirty="0"/>
              <a:t> </a:t>
            </a:r>
            <a:r>
              <a:rPr lang="ru-RU" dirty="0" err="1"/>
              <a:t>події</a:t>
            </a:r>
            <a:r>
              <a:rPr lang="ru-RU" dirty="0"/>
              <a:t> </a:t>
            </a:r>
            <a:r>
              <a:rPr lang="en-US" dirty="0"/>
              <a:t>Graniteville, SC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відомі</a:t>
            </a:r>
            <a:r>
              <a:rPr lang="ru-RU" dirty="0"/>
              <a:t> </a:t>
            </a:r>
            <a:r>
              <a:rPr lang="en-US" dirty="0"/>
              <a:t>:</a:t>
            </a:r>
          </a:p>
          <a:p>
            <a:pPr marL="628650" lvl="1" indent="-171450"/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медіана</a:t>
            </a:r>
            <a:r>
              <a:rPr lang="ru-RU" dirty="0"/>
              <a:t> </a:t>
            </a:r>
            <a:r>
              <a:rPr lang="en-US" dirty="0"/>
              <a:t>LOS </a:t>
            </a:r>
            <a:r>
              <a:rPr lang="ru-RU" dirty="0"/>
              <a:t>у </a:t>
            </a:r>
            <a:r>
              <a:rPr lang="ru-RU" dirty="0" err="1"/>
              <a:t>лікарні</a:t>
            </a:r>
            <a:r>
              <a:rPr lang="ru-RU" dirty="0"/>
              <a:t> – 4 </a:t>
            </a:r>
            <a:r>
              <a:rPr lang="ru-RU" dirty="0" err="1"/>
              <a:t>дні</a:t>
            </a:r>
            <a:r>
              <a:rPr lang="ru-RU" dirty="0"/>
              <a:t> (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госпіталізації</a:t>
            </a:r>
            <a:r>
              <a:rPr lang="ru-RU" dirty="0"/>
              <a:t>)</a:t>
            </a:r>
          </a:p>
          <a:p>
            <a:pPr marL="628650" lvl="1" indent="-171450"/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у </a:t>
            </a:r>
            <a:r>
              <a:rPr lang="ru-RU" dirty="0" err="1"/>
              <a:t>відділенні</a:t>
            </a:r>
            <a:r>
              <a:rPr lang="ru-RU" dirty="0"/>
              <a:t> </a:t>
            </a:r>
            <a:r>
              <a:rPr lang="ru-RU" dirty="0" err="1"/>
              <a:t>інтенсивної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 з </a:t>
            </a:r>
            <a:r>
              <a:rPr lang="ru-RU" dirty="0" err="1"/>
              <a:t>важкими</a:t>
            </a:r>
            <a:r>
              <a:rPr lang="ru-RU" dirty="0"/>
              <a:t> симптомами, але без </a:t>
            </a:r>
            <a:r>
              <a:rPr lang="ru-RU" dirty="0" err="1"/>
              <a:t>апарату</a:t>
            </a:r>
            <a:r>
              <a:rPr lang="ru-RU" dirty="0"/>
              <a:t> </a:t>
            </a:r>
            <a:r>
              <a:rPr lang="ru-RU" dirty="0" err="1"/>
              <a:t>штучної</a:t>
            </a:r>
            <a:r>
              <a:rPr lang="ru-RU" dirty="0"/>
              <a:t> </a:t>
            </a:r>
            <a:r>
              <a:rPr lang="ru-RU" dirty="0" err="1"/>
              <a:t>вентиляції</a:t>
            </a:r>
            <a:r>
              <a:rPr lang="ru-RU" dirty="0"/>
              <a:t> </a:t>
            </a:r>
            <a:r>
              <a:rPr lang="ru-RU" dirty="0" err="1"/>
              <a:t>легень</a:t>
            </a:r>
            <a:r>
              <a:rPr lang="ru-RU" dirty="0"/>
              <a:t> – 3 </a:t>
            </a:r>
            <a:r>
              <a:rPr lang="ru-RU" dirty="0" err="1"/>
              <a:t>дні</a:t>
            </a:r>
            <a:endParaRPr lang="ru-RU" dirty="0"/>
          </a:p>
          <a:p>
            <a:pPr marL="628650" lvl="1" indent="-171450"/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ШВЛ-</a:t>
            </a:r>
            <a:r>
              <a:rPr lang="ru-RU" dirty="0" err="1"/>
              <a:t>днів</a:t>
            </a:r>
            <a:r>
              <a:rPr lang="ru-RU" dirty="0"/>
              <a:t>, при </a:t>
            </a:r>
            <a:r>
              <a:rPr lang="ru-RU" dirty="0" err="1"/>
              <a:t>необхідності</a:t>
            </a:r>
            <a:r>
              <a:rPr lang="ru-RU" dirty="0"/>
              <a:t> – 6 </a:t>
            </a:r>
            <a:r>
              <a:rPr lang="ru-RU" dirty="0" err="1"/>
              <a:t>днів</a:t>
            </a:r>
            <a:r>
              <a:rPr lang="ru-RU" dirty="0"/>
              <a:t> з моменту </a:t>
            </a:r>
            <a:r>
              <a:rPr lang="ru-RU" dirty="0" err="1"/>
              <a:t>інтубації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57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Характеристики хлору: </a:t>
            </a:r>
            <a:r>
              <a:rPr lang="ru-RU" b="1" dirty="0" err="1">
                <a:latin typeface="+mn-lt"/>
              </a:rPr>
              <a:t>Тривалість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лікарняного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періоду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u="sng" dirty="0" err="1"/>
              <a:t>Виписка</a:t>
            </a:r>
            <a:r>
              <a:rPr lang="ru-RU" u="sng" dirty="0"/>
              <a:t>:</a:t>
            </a:r>
          </a:p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</a:t>
            </a:r>
            <a:r>
              <a:rPr lang="ru-RU" dirty="0" err="1"/>
              <a:t>пацієнти</a:t>
            </a:r>
            <a:r>
              <a:rPr lang="ru-RU" dirty="0"/>
              <a:t> </a:t>
            </a:r>
            <a:r>
              <a:rPr lang="ru-RU" dirty="0" err="1"/>
              <a:t>одужують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години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менше</a:t>
            </a:r>
            <a:endParaRPr lang="en-US" dirty="0"/>
          </a:p>
          <a:p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зберігаються</a:t>
            </a:r>
            <a:r>
              <a:rPr lang="ru-RU" dirty="0"/>
              <a:t> </a:t>
            </a:r>
            <a:r>
              <a:rPr lang="ru-RU" dirty="0" err="1"/>
              <a:t>легкі</a:t>
            </a:r>
            <a:r>
              <a:rPr lang="ru-RU" dirty="0"/>
              <a:t> </a:t>
            </a:r>
            <a:r>
              <a:rPr lang="ru-RU" dirty="0" err="1"/>
              <a:t>симптоми</a:t>
            </a:r>
            <a:r>
              <a:rPr lang="ru-RU" dirty="0"/>
              <a:t> (</a:t>
            </a:r>
            <a:r>
              <a:rPr lang="ru-RU" dirty="0" err="1"/>
              <a:t>легке</a:t>
            </a:r>
            <a:r>
              <a:rPr lang="ru-RU" dirty="0"/>
              <a:t> </a:t>
            </a:r>
            <a:r>
              <a:rPr lang="ru-RU" dirty="0" err="1"/>
              <a:t>печіння</a:t>
            </a:r>
            <a:r>
              <a:rPr lang="ru-RU" dirty="0"/>
              <a:t>/</a:t>
            </a:r>
            <a:r>
              <a:rPr lang="ru-RU" dirty="0" err="1"/>
              <a:t>відчуття</a:t>
            </a:r>
            <a:r>
              <a:rPr lang="ru-RU" dirty="0"/>
              <a:t> </a:t>
            </a:r>
            <a:r>
              <a:rPr lang="ru-RU" dirty="0" err="1"/>
              <a:t>різі</a:t>
            </a:r>
            <a:r>
              <a:rPr lang="ru-RU" dirty="0"/>
              <a:t> в </a:t>
            </a:r>
            <a:r>
              <a:rPr lang="ru-RU" dirty="0" err="1"/>
              <a:t>носі</a:t>
            </a:r>
            <a:r>
              <a:rPr lang="ru-RU" dirty="0"/>
              <a:t>, </a:t>
            </a:r>
            <a:r>
              <a:rPr lang="ru-RU" dirty="0" err="1"/>
              <a:t>горлі</a:t>
            </a:r>
            <a:r>
              <a:rPr lang="ru-RU" dirty="0"/>
              <a:t>, очах, </a:t>
            </a:r>
            <a:r>
              <a:rPr lang="ru-RU" dirty="0" err="1"/>
              <a:t>дихальних</a:t>
            </a:r>
            <a:r>
              <a:rPr lang="ru-RU" dirty="0"/>
              <a:t> шляхах) і не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легкий кашель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uk-UA" dirty="0">
                <a:sym typeface="Wingdings" panose="05000000000000000000" pitchFamily="2" charset="2"/>
              </a:rPr>
              <a:t>Виписка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ru-RU" dirty="0" err="1">
                <a:sym typeface="Wingdings" panose="05000000000000000000" pitchFamily="2" charset="2"/>
              </a:rPr>
              <a:t>Порадьте</a:t>
            </a:r>
            <a:r>
              <a:rPr lang="ru-RU" dirty="0">
                <a:sym typeface="Wingdings" panose="05000000000000000000" pitchFamily="2" charset="2"/>
              </a:rPr>
              <a:t> не </a:t>
            </a:r>
            <a:r>
              <a:rPr lang="ru-RU" dirty="0" err="1">
                <a:sym typeface="Wingdings" panose="05000000000000000000" pitchFamily="2" charset="2"/>
              </a:rPr>
              <a:t>палити</a:t>
            </a:r>
            <a:r>
              <a:rPr lang="ru-RU" dirty="0">
                <a:sym typeface="Wingdings" panose="05000000000000000000" pitchFamily="2" charset="2"/>
              </a:rPr>
              <a:t> 3 </a:t>
            </a:r>
            <a:r>
              <a:rPr lang="ru-RU" dirty="0" err="1">
                <a:sym typeface="Wingdings" panose="05000000000000000000" pitchFamily="2" charset="2"/>
              </a:rPr>
              <a:t>дні</a:t>
            </a:r>
            <a:r>
              <a:rPr lang="ru-RU" dirty="0">
                <a:sym typeface="Wingdings" panose="05000000000000000000" pitchFamily="2" charset="2"/>
              </a:rPr>
              <a:t>, не </a:t>
            </a:r>
            <a:r>
              <a:rPr lang="ru-RU" dirty="0" err="1">
                <a:sym typeface="Wingdings" panose="05000000000000000000" pitchFamily="2" charset="2"/>
              </a:rPr>
              <a:t>вживати</a:t>
            </a:r>
            <a:r>
              <a:rPr lang="ru-RU" dirty="0">
                <a:sym typeface="Wingdings" panose="05000000000000000000" pitchFamily="2" charset="2"/>
              </a:rPr>
              <a:t> алкоголь 1 день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ru-RU" dirty="0" err="1">
                <a:sym typeface="Wingdings" panose="05000000000000000000" pitchFamily="2" charset="2"/>
              </a:rPr>
              <a:t>Якщо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подразнення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шкіри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або</a:t>
            </a:r>
            <a:r>
              <a:rPr lang="ru-RU" dirty="0">
                <a:sym typeface="Wingdings" panose="05000000000000000000" pitchFamily="2" charset="2"/>
              </a:rPr>
              <a:t> очей, </a:t>
            </a:r>
            <a:r>
              <a:rPr lang="ru-RU" dirty="0" err="1">
                <a:sym typeface="Wingdings" panose="05000000000000000000" pitchFamily="2" charset="2"/>
              </a:rPr>
              <a:t>більше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ніж</a:t>
            </a:r>
            <a:r>
              <a:rPr lang="ru-RU" dirty="0">
                <a:sym typeface="Wingdings" panose="05000000000000000000" pitchFamily="2" charset="2"/>
              </a:rPr>
              <a:t> легкий кашель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ru-RU" dirty="0">
                <a:sym typeface="Wingdings" panose="05000000000000000000" pitchFamily="2" charset="2"/>
              </a:rPr>
              <a:t>При </a:t>
            </a:r>
            <a:r>
              <a:rPr lang="ru-RU" dirty="0" err="1">
                <a:sym typeface="Wingdings" panose="05000000000000000000" pitchFamily="2" charset="2"/>
              </a:rPr>
              <a:t>подразненні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шкіри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або</a:t>
            </a:r>
            <a:r>
              <a:rPr lang="ru-RU" dirty="0">
                <a:sym typeface="Wingdings" panose="05000000000000000000" pitchFamily="2" charset="2"/>
              </a:rPr>
              <a:t> очей, </a:t>
            </a:r>
            <a:r>
              <a:rPr lang="ru-RU" dirty="0" err="1">
                <a:sym typeface="Wingdings" panose="05000000000000000000" pitchFamily="2" charset="2"/>
              </a:rPr>
              <a:t>більше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ніж</a:t>
            </a:r>
            <a:r>
              <a:rPr lang="ru-RU" dirty="0">
                <a:sym typeface="Wingdings" panose="05000000000000000000" pitchFamily="2" charset="2"/>
              </a:rPr>
              <a:t> легкий кашель не </a:t>
            </a:r>
            <a:r>
              <a:rPr lang="ru-RU" dirty="0" err="1">
                <a:sym typeface="Wingdings" panose="05000000000000000000" pitchFamily="2" charset="2"/>
              </a:rPr>
              <a:t>менше</a:t>
            </a:r>
            <a:r>
              <a:rPr lang="ru-RU" dirty="0">
                <a:sym typeface="Wingdings" panose="05000000000000000000" pitchFamily="2" charset="2"/>
              </a:rPr>
              <a:t> 24 годин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ru-RU" dirty="0" err="1">
                <a:sym typeface="Wingdings" panose="05000000000000000000" pitchFamily="2" charset="2"/>
              </a:rPr>
              <a:t>Подразнення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шкіри</a:t>
            </a:r>
            <a:r>
              <a:rPr lang="ru-RU" dirty="0">
                <a:sym typeface="Wingdings" panose="05000000000000000000" pitchFamily="2" charset="2"/>
              </a:rPr>
              <a:t> та очей </a:t>
            </a:r>
            <a:r>
              <a:rPr lang="ru-RU" dirty="0" err="1">
                <a:sym typeface="Wingdings" panose="05000000000000000000" pitchFamily="2" charset="2"/>
              </a:rPr>
              <a:t>слід</a:t>
            </a:r>
            <a:r>
              <a:rPr lang="ru-RU" dirty="0">
                <a:sym typeface="Wingdings" panose="05000000000000000000" pitchFamily="2" charset="2"/>
              </a:rPr>
              <a:t> повторно </a:t>
            </a:r>
            <a:r>
              <a:rPr lang="ru-RU" dirty="0" err="1">
                <a:sym typeface="Wingdings" panose="05000000000000000000" pitchFamily="2" charset="2"/>
              </a:rPr>
              <a:t>оцінити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протягом</a:t>
            </a:r>
            <a:r>
              <a:rPr lang="ru-RU" dirty="0">
                <a:sym typeface="Wingdings" panose="05000000000000000000" pitchFamily="2" charset="2"/>
              </a:rPr>
              <a:t> 24 годин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021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Характеристики хлору: </a:t>
            </a:r>
            <a:r>
              <a:rPr lang="ru-RU" b="1" dirty="0" err="1">
                <a:latin typeface="+mn-lt"/>
              </a:rPr>
              <a:t>відстрочені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ефекти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/>
          </a:bodyPr>
          <a:lstStyle/>
          <a:p>
            <a:r>
              <a:rPr lang="ru-RU" dirty="0" err="1"/>
              <a:t>Посттравматичний</a:t>
            </a:r>
            <a:r>
              <a:rPr lang="ru-RU" dirty="0"/>
              <a:t> </a:t>
            </a:r>
            <a:r>
              <a:rPr lang="ru-RU" dirty="0" err="1"/>
              <a:t>стресовий</a:t>
            </a:r>
            <a:r>
              <a:rPr lang="ru-RU" dirty="0"/>
              <a:t> </a:t>
            </a:r>
            <a:r>
              <a:rPr lang="ru-RU" dirty="0" err="1"/>
              <a:t>розлад</a:t>
            </a:r>
            <a:r>
              <a:rPr lang="ru-RU" dirty="0"/>
              <a:t> і </a:t>
            </a:r>
            <a:r>
              <a:rPr lang="ru-RU" dirty="0" err="1"/>
              <a:t>панічні</a:t>
            </a:r>
            <a:r>
              <a:rPr lang="ru-RU" dirty="0"/>
              <a:t> атаки (~40%)</a:t>
            </a:r>
          </a:p>
          <a:p>
            <a:r>
              <a:rPr lang="ru-RU" dirty="0" err="1"/>
              <a:t>Хронічна</a:t>
            </a:r>
            <a:r>
              <a:rPr lang="ru-RU" dirty="0"/>
              <a:t> </a:t>
            </a:r>
            <a:r>
              <a:rPr lang="ru-RU" dirty="0" err="1"/>
              <a:t>задишка</a:t>
            </a:r>
            <a:r>
              <a:rPr lang="ru-RU" dirty="0"/>
              <a:t> та </a:t>
            </a:r>
            <a:r>
              <a:rPr lang="ru-RU" dirty="0" err="1"/>
              <a:t>бронхіт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~8-10 </a:t>
            </a:r>
            <a:r>
              <a:rPr lang="ru-RU" dirty="0" err="1"/>
              <a:t>місяців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довше</a:t>
            </a:r>
            <a:endParaRPr lang="ru-RU" dirty="0"/>
          </a:p>
          <a:p>
            <a:r>
              <a:rPr lang="ru-RU" dirty="0"/>
              <a:t>У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</a:t>
            </a:r>
            <a:r>
              <a:rPr lang="ru-RU" dirty="0" err="1"/>
              <a:t>легенева</a:t>
            </a:r>
            <a:r>
              <a:rPr lang="ru-RU" dirty="0"/>
              <a:t> </a:t>
            </a:r>
            <a:r>
              <a:rPr lang="ru-RU" dirty="0" err="1"/>
              <a:t>функція</a:t>
            </a:r>
            <a:r>
              <a:rPr lang="ru-RU" dirty="0"/>
              <a:t> </a:t>
            </a:r>
            <a:r>
              <a:rPr lang="ru-RU" dirty="0" err="1"/>
              <a:t>нормалізується</a:t>
            </a:r>
            <a:r>
              <a:rPr lang="ru-RU" dirty="0"/>
              <a:t> на 7-14 день</a:t>
            </a:r>
          </a:p>
          <a:p>
            <a:r>
              <a:rPr lang="ru-RU" dirty="0" err="1"/>
              <a:t>Емфізема</a:t>
            </a:r>
            <a:endParaRPr lang="ru-RU" dirty="0"/>
          </a:p>
          <a:p>
            <a:r>
              <a:rPr lang="en-US" dirty="0"/>
              <a:t>RADS - </a:t>
            </a:r>
            <a:r>
              <a:rPr lang="ru-RU" dirty="0"/>
              <a:t>синдром </a:t>
            </a:r>
            <a:r>
              <a:rPr lang="ru-RU" dirty="0" err="1"/>
              <a:t>реактивної</a:t>
            </a:r>
            <a:r>
              <a:rPr lang="ru-RU" dirty="0"/>
              <a:t> </a:t>
            </a:r>
            <a:r>
              <a:rPr lang="ru-RU" dirty="0" err="1"/>
              <a:t>дисфункції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endParaRPr lang="ru-RU" dirty="0"/>
          </a:p>
          <a:p>
            <a:endParaRPr lang="ru-RU" dirty="0"/>
          </a:p>
          <a:p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раку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тератогенних</a:t>
            </a:r>
            <a:r>
              <a:rPr lang="ru-RU" dirty="0"/>
              <a:t> </a:t>
            </a:r>
            <a:r>
              <a:rPr lang="ru-RU" dirty="0" err="1"/>
              <a:t>ефектів</a:t>
            </a:r>
            <a:r>
              <a:rPr lang="ru-RU" dirty="0"/>
              <a:t>.</a:t>
            </a:r>
          </a:p>
          <a:p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зв’язку</a:t>
            </a:r>
            <a:r>
              <a:rPr lang="ru-RU" dirty="0"/>
              <a:t> з </a:t>
            </a:r>
            <a:r>
              <a:rPr lang="ru-RU" dirty="0" err="1"/>
              <a:t>порушенням</a:t>
            </a:r>
            <a:r>
              <a:rPr lang="ru-RU" dirty="0"/>
              <a:t> </a:t>
            </a:r>
            <a:r>
              <a:rPr lang="ru-RU" dirty="0" err="1"/>
              <a:t>фертильності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30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Характеристики хлору: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Легеневі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466576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Синдром </a:t>
            </a:r>
            <a:r>
              <a:rPr lang="ru-RU" dirty="0" err="1"/>
              <a:t>реактивної</a:t>
            </a:r>
            <a:r>
              <a:rPr lang="ru-RU" dirty="0"/>
              <a:t> </a:t>
            </a:r>
            <a:r>
              <a:rPr lang="ru-RU" dirty="0" err="1"/>
              <a:t>дисфункції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 (</a:t>
            </a:r>
            <a:r>
              <a:rPr lang="en-US" dirty="0"/>
              <a:t>RADS)</a:t>
            </a:r>
          </a:p>
          <a:p>
            <a:r>
              <a:rPr lang="ru-RU" dirty="0" err="1"/>
              <a:t>Гострі</a:t>
            </a:r>
            <a:r>
              <a:rPr lang="ru-RU" dirty="0"/>
              <a:t>, </a:t>
            </a:r>
            <a:r>
              <a:rPr lang="ru-RU" dirty="0" err="1"/>
              <a:t>стійкі</a:t>
            </a:r>
            <a:r>
              <a:rPr lang="ru-RU" dirty="0"/>
              <a:t> </a:t>
            </a:r>
            <a:r>
              <a:rPr lang="ru-RU" dirty="0" err="1"/>
              <a:t>неалергічні</a:t>
            </a:r>
            <a:r>
              <a:rPr lang="ru-RU" dirty="0"/>
              <a:t> </a:t>
            </a:r>
            <a:r>
              <a:rPr lang="ru-RU" dirty="0" err="1"/>
              <a:t>респіраторні</a:t>
            </a:r>
            <a:r>
              <a:rPr lang="ru-RU" dirty="0"/>
              <a:t> </a:t>
            </a:r>
            <a:r>
              <a:rPr lang="ru-RU" dirty="0" err="1"/>
              <a:t>симптоми</a:t>
            </a:r>
            <a:r>
              <a:rPr lang="ru-RU" dirty="0"/>
              <a:t>, </a:t>
            </a:r>
            <a:r>
              <a:rPr lang="ru-RU" dirty="0" err="1"/>
              <a:t>схожі</a:t>
            </a:r>
            <a:r>
              <a:rPr lang="ru-RU" dirty="0"/>
              <a:t> на астму</a:t>
            </a:r>
          </a:p>
          <a:p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невдовзі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парів</a:t>
            </a:r>
            <a:endParaRPr lang="ru-RU" dirty="0"/>
          </a:p>
          <a:p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виникнути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одноразового </a:t>
            </a:r>
            <a:r>
              <a:rPr lang="ru-RU" dirty="0" err="1"/>
              <a:t>впливу</a:t>
            </a:r>
            <a:r>
              <a:rPr lang="ru-RU" dirty="0"/>
              <a:t> у </a:t>
            </a:r>
            <a:r>
              <a:rPr lang="ru-RU" dirty="0" err="1"/>
              <a:t>пацієнтів</a:t>
            </a:r>
            <a:r>
              <a:rPr lang="ru-RU" dirty="0"/>
              <a:t> без </a:t>
            </a:r>
            <a:r>
              <a:rPr lang="ru-RU" dirty="0" err="1"/>
              <a:t>астми</a:t>
            </a:r>
            <a:r>
              <a:rPr lang="ru-RU" dirty="0"/>
              <a:t> в </a:t>
            </a:r>
            <a:r>
              <a:rPr lang="ru-RU" dirty="0" err="1"/>
              <a:t>анамнезі</a:t>
            </a:r>
            <a:endParaRPr lang="ru-RU" dirty="0"/>
          </a:p>
          <a:p>
            <a:r>
              <a:rPr lang="ru-RU" dirty="0"/>
              <a:t>Кашель, хрипи, </a:t>
            </a:r>
            <a:r>
              <a:rPr lang="ru-RU" dirty="0" err="1"/>
              <a:t>задишка</a:t>
            </a:r>
            <a:r>
              <a:rPr lang="ru-RU" dirty="0"/>
              <a:t>, </a:t>
            </a:r>
            <a:r>
              <a:rPr lang="ru-RU" dirty="0" err="1"/>
              <a:t>стиснення</a:t>
            </a:r>
            <a:r>
              <a:rPr lang="ru-RU" dirty="0"/>
              <a:t> в грудях, </a:t>
            </a:r>
            <a:r>
              <a:rPr lang="ru-RU" dirty="0" err="1"/>
              <a:t>плевритний</a:t>
            </a:r>
            <a:r>
              <a:rPr lang="ru-RU" dirty="0"/>
              <a:t> </a:t>
            </a:r>
            <a:r>
              <a:rPr lang="ru-RU" dirty="0" err="1"/>
              <a:t>біль</a:t>
            </a:r>
            <a:r>
              <a:rPr lang="ru-RU" dirty="0"/>
              <a:t> у грудях,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ціаноз</a:t>
            </a:r>
            <a:endParaRPr lang="ru-RU" dirty="0"/>
          </a:p>
          <a:p>
            <a:r>
              <a:rPr lang="ru-RU" dirty="0" err="1"/>
              <a:t>Симптоми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проявлятися</a:t>
            </a:r>
            <a:r>
              <a:rPr lang="ru-RU" dirty="0"/>
              <a:t> </a:t>
            </a:r>
            <a:r>
              <a:rPr lang="ru-RU" dirty="0" err="1"/>
              <a:t>незначно</a:t>
            </a:r>
            <a:r>
              <a:rPr lang="ru-RU" dirty="0"/>
              <a:t>, </a:t>
            </a:r>
            <a:r>
              <a:rPr lang="ru-RU" dirty="0" err="1"/>
              <a:t>діагноз</a:t>
            </a:r>
            <a:r>
              <a:rPr lang="ru-RU" dirty="0"/>
              <a:t> не </a:t>
            </a:r>
            <a:r>
              <a:rPr lang="ru-RU" dirty="0" err="1"/>
              <a:t>підтверджується</a:t>
            </a:r>
            <a:r>
              <a:rPr lang="ru-RU" dirty="0"/>
              <a:t>, доки </a:t>
            </a:r>
            <a:r>
              <a:rPr lang="ru-RU" dirty="0" err="1"/>
              <a:t>симптоми</a:t>
            </a:r>
            <a:r>
              <a:rPr lang="ru-RU" dirty="0"/>
              <a:t> не </a:t>
            </a:r>
            <a:r>
              <a:rPr lang="ru-RU" dirty="0" err="1"/>
              <a:t>збережуться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мінімум</a:t>
            </a:r>
            <a:r>
              <a:rPr lang="ru-RU" dirty="0"/>
              <a:t> 3 </a:t>
            </a:r>
            <a:r>
              <a:rPr lang="ru-RU" dirty="0" err="1"/>
              <a:t>місяців</a:t>
            </a:r>
            <a:r>
              <a:rPr lang="ru-RU" dirty="0"/>
              <a:t> (</a:t>
            </a:r>
            <a:r>
              <a:rPr lang="ru-RU" dirty="0" err="1"/>
              <a:t>критерії</a:t>
            </a:r>
            <a:r>
              <a:rPr lang="ru-RU" dirty="0"/>
              <a:t> консенсусу </a:t>
            </a:r>
            <a:r>
              <a:rPr lang="en-US" dirty="0"/>
              <a:t>ACCP, 1995)</a:t>
            </a:r>
          </a:p>
          <a:p>
            <a:r>
              <a:rPr lang="ru-RU" dirty="0" err="1"/>
              <a:t>Пацієнти</a:t>
            </a:r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покращуються</a:t>
            </a:r>
            <a:r>
              <a:rPr lang="ru-RU" dirty="0"/>
              <a:t> через 6 </a:t>
            </a:r>
            <a:r>
              <a:rPr lang="ru-RU" dirty="0" err="1"/>
              <a:t>місяців</a:t>
            </a:r>
            <a:r>
              <a:rPr lang="ru-RU" dirty="0"/>
              <a:t>, але часто </a:t>
            </a:r>
            <a:r>
              <a:rPr lang="ru-RU" dirty="0" err="1"/>
              <a:t>симптоми</a:t>
            </a:r>
            <a:r>
              <a:rPr lang="ru-RU" dirty="0"/>
              <a:t> </a:t>
            </a:r>
            <a:r>
              <a:rPr lang="ru-RU" dirty="0" err="1"/>
              <a:t>повторюються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наступного</a:t>
            </a:r>
            <a:r>
              <a:rPr lang="ru-RU" dirty="0"/>
              <a:t> року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13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Характеристики хлору: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Легеневі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Синдром </a:t>
            </a:r>
            <a:r>
              <a:rPr lang="ru-RU" b="1" dirty="0" err="1"/>
              <a:t>реактивної</a:t>
            </a:r>
            <a:r>
              <a:rPr lang="ru-RU" b="1" dirty="0"/>
              <a:t> </a:t>
            </a:r>
            <a:r>
              <a:rPr lang="ru-RU" b="1" dirty="0" err="1"/>
              <a:t>дисфункції</a:t>
            </a:r>
            <a:r>
              <a:rPr lang="ru-RU" b="1" dirty="0"/>
              <a:t> </a:t>
            </a:r>
            <a:r>
              <a:rPr lang="ru-RU" b="1" dirty="0" err="1"/>
              <a:t>дихальних</a:t>
            </a:r>
            <a:r>
              <a:rPr lang="ru-RU" b="1" dirty="0"/>
              <a:t> </a:t>
            </a:r>
            <a:r>
              <a:rPr lang="ru-RU" b="1" dirty="0" err="1"/>
              <a:t>шляхів</a:t>
            </a:r>
            <a:r>
              <a:rPr lang="ru-RU" b="1" dirty="0"/>
              <a:t> (</a:t>
            </a:r>
            <a:r>
              <a:rPr lang="en-US" b="1" dirty="0"/>
              <a:t>RADS)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5861" t="20414" r="6949" b="21752"/>
          <a:stretch/>
        </p:blipFill>
        <p:spPr>
          <a:xfrm>
            <a:off x="267922" y="2253033"/>
            <a:ext cx="3553075" cy="3586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9907" t="34523" r="5980" b="16075"/>
          <a:stretch/>
        </p:blipFill>
        <p:spPr>
          <a:xfrm>
            <a:off x="3889001" y="2428359"/>
            <a:ext cx="8243624" cy="3581358"/>
          </a:xfrm>
          <a:prstGeom prst="rect">
            <a:avLst/>
          </a:prstGeom>
        </p:spPr>
      </p:pic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6045" y="6154194"/>
            <a:ext cx="176841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PMID: 33968833</a:t>
            </a:r>
          </a:p>
        </p:txBody>
      </p:sp>
    </p:spTree>
    <p:extLst>
      <p:ext uri="{BB962C8B-B14F-4D97-AF65-F5344CB8AC3E}">
        <p14:creationId xmlns:p14="http://schemas.microsoft.com/office/powerpoint/2010/main" val="2785945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Характеристики хлору: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Легеневі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46657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Синдром </a:t>
            </a:r>
            <a:r>
              <a:rPr lang="ru-RU" b="1" dirty="0" err="1"/>
              <a:t>реактивної</a:t>
            </a:r>
            <a:r>
              <a:rPr lang="ru-RU" b="1" dirty="0"/>
              <a:t> </a:t>
            </a:r>
            <a:r>
              <a:rPr lang="ru-RU" b="1" dirty="0" err="1"/>
              <a:t>дисфункції</a:t>
            </a:r>
            <a:r>
              <a:rPr lang="ru-RU" b="1" dirty="0"/>
              <a:t> </a:t>
            </a:r>
            <a:r>
              <a:rPr lang="ru-RU" b="1" dirty="0" err="1"/>
              <a:t>дихальних</a:t>
            </a:r>
            <a:r>
              <a:rPr lang="ru-RU" b="1" dirty="0"/>
              <a:t> </a:t>
            </a:r>
            <a:r>
              <a:rPr lang="ru-RU" b="1" dirty="0" err="1"/>
              <a:t>шляхів</a:t>
            </a:r>
            <a:r>
              <a:rPr lang="ru-RU" b="1" dirty="0"/>
              <a:t> (</a:t>
            </a:r>
            <a:r>
              <a:rPr lang="en-US" b="1" dirty="0"/>
              <a:t>RADS)</a:t>
            </a:r>
            <a:endParaRPr lang="uk-UA" b="1" dirty="0"/>
          </a:p>
          <a:p>
            <a:pPr marL="0" indent="0">
              <a:buNone/>
            </a:pPr>
            <a:r>
              <a:rPr lang="ru-RU" dirty="0" err="1"/>
              <a:t>Лікування</a:t>
            </a:r>
            <a:r>
              <a:rPr lang="ru-RU" dirty="0"/>
              <a:t>: астма-</a:t>
            </a:r>
            <a:r>
              <a:rPr lang="ru-RU" dirty="0" err="1"/>
              <a:t>протоколи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Пероральні</a:t>
            </a:r>
            <a:r>
              <a:rPr lang="ru-RU" dirty="0"/>
              <a:t> та </a:t>
            </a:r>
            <a:r>
              <a:rPr lang="ru-RU" dirty="0" err="1"/>
              <a:t>інгаляційні</a:t>
            </a:r>
            <a:r>
              <a:rPr lang="ru-RU" dirty="0"/>
              <a:t> </a:t>
            </a:r>
            <a:r>
              <a:rPr lang="ru-RU" dirty="0" err="1"/>
              <a:t>стероїди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Сальбутамол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бета-</a:t>
            </a:r>
            <a:r>
              <a:rPr lang="ru-RU" dirty="0" err="1"/>
              <a:t>агоністи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Іпратропіум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антагоністи</a:t>
            </a:r>
            <a:r>
              <a:rPr lang="ru-RU" dirty="0"/>
              <a:t> </a:t>
            </a:r>
            <a:r>
              <a:rPr lang="ru-RU" dirty="0" err="1"/>
              <a:t>мускаринової</a:t>
            </a:r>
            <a:r>
              <a:rPr lang="ru-RU" dirty="0"/>
              <a:t> </a:t>
            </a:r>
            <a:r>
              <a:rPr lang="ru-RU" dirty="0" err="1"/>
              <a:t>кислоти</a:t>
            </a:r>
            <a:endParaRPr lang="en-US" dirty="0"/>
          </a:p>
          <a:p>
            <a:r>
              <a:rPr lang="ru-RU" dirty="0" err="1"/>
              <a:t>Найкращі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 при </a:t>
            </a:r>
            <a:r>
              <a:rPr lang="ru-RU" dirty="0" err="1"/>
              <a:t>ранньому</a:t>
            </a:r>
            <a:r>
              <a:rPr lang="ru-RU" dirty="0"/>
              <a:t> </a:t>
            </a:r>
            <a:r>
              <a:rPr lang="ru-RU" dirty="0" err="1"/>
              <a:t>прийомі</a:t>
            </a:r>
            <a:r>
              <a:rPr lang="ru-RU" dirty="0"/>
              <a:t> </a:t>
            </a:r>
            <a:r>
              <a:rPr lang="ru-RU" dirty="0" err="1"/>
              <a:t>пероральних</a:t>
            </a:r>
            <a:r>
              <a:rPr lang="ru-RU" dirty="0"/>
              <a:t> </a:t>
            </a:r>
            <a:r>
              <a:rPr lang="ru-RU" dirty="0" err="1"/>
              <a:t>стероїдів</a:t>
            </a:r>
            <a:endParaRPr lang="ru-RU" dirty="0"/>
          </a:p>
          <a:p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докази</a:t>
            </a:r>
            <a:r>
              <a:rPr lang="ru-RU" dirty="0"/>
              <a:t>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чутливості</a:t>
            </a:r>
            <a:r>
              <a:rPr lang="ru-RU" dirty="0"/>
              <a:t> до </a:t>
            </a:r>
            <a:r>
              <a:rPr lang="ru-RU" dirty="0" err="1"/>
              <a:t>сальбутамолу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en-US" dirty="0"/>
              <a:t>B-</a:t>
            </a:r>
            <a:r>
              <a:rPr lang="ru-RU" dirty="0" err="1"/>
              <a:t>агоністів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25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Знезараження</a:t>
            </a:r>
            <a:r>
              <a:rPr lang="ru-RU" b="1" dirty="0">
                <a:latin typeface="+mn-lt"/>
              </a:rPr>
              <a:t> хлору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601724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err="1"/>
              <a:t>Гаряча</a:t>
            </a:r>
            <a:r>
              <a:rPr lang="ru-RU" b="1" dirty="0"/>
              <a:t> зона</a:t>
            </a:r>
          </a:p>
          <a:p>
            <a:pPr marL="0" indent="0">
              <a:buNone/>
            </a:pPr>
            <a:r>
              <a:rPr lang="ru-RU" dirty="0" err="1"/>
              <a:t>Костюми</a:t>
            </a:r>
            <a:r>
              <a:rPr lang="ru-RU" dirty="0"/>
              <a:t> для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апаратів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надлишковим</a:t>
            </a:r>
            <a:r>
              <a:rPr lang="ru-RU" dirty="0"/>
              <a:t> </a:t>
            </a:r>
            <a:r>
              <a:rPr lang="ru-RU" dirty="0" err="1"/>
              <a:t>тиском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Запобігає</a:t>
            </a:r>
            <a:r>
              <a:rPr lang="ru-RU" dirty="0"/>
              <a:t> </a:t>
            </a:r>
            <a:r>
              <a:rPr lang="ru-RU" dirty="0" err="1"/>
              <a:t>подразненню</a:t>
            </a:r>
            <a:r>
              <a:rPr lang="ru-RU" dirty="0"/>
              <a:t> </a:t>
            </a:r>
            <a:r>
              <a:rPr lang="ru-RU" dirty="0" err="1"/>
              <a:t>легенів</a:t>
            </a:r>
            <a:r>
              <a:rPr lang="ru-RU" dirty="0"/>
              <a:t> </a:t>
            </a:r>
            <a:r>
              <a:rPr lang="ru-RU" dirty="0" err="1"/>
              <a:t>рятувальника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Костюм </a:t>
            </a:r>
            <a:r>
              <a:rPr lang="ru-RU" dirty="0" err="1"/>
              <a:t>запобігає</a:t>
            </a:r>
            <a:r>
              <a:rPr lang="ru-RU" dirty="0"/>
              <a:t> </a:t>
            </a:r>
            <a:r>
              <a:rPr lang="ru-RU" dirty="0" err="1"/>
              <a:t>накопиченню</a:t>
            </a:r>
            <a:r>
              <a:rPr lang="ru-RU" dirty="0"/>
              <a:t> хлору на </a:t>
            </a:r>
            <a:r>
              <a:rPr lang="ru-RU" dirty="0" err="1"/>
              <a:t>шкірі</a:t>
            </a:r>
            <a:r>
              <a:rPr lang="ru-RU" dirty="0"/>
              <a:t>, який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подразнення</a:t>
            </a:r>
            <a:r>
              <a:rPr lang="ru-RU" dirty="0"/>
              <a:t> </a:t>
            </a:r>
            <a:r>
              <a:rPr lang="ru-RU" dirty="0" err="1"/>
              <a:t>шкіри</a:t>
            </a:r>
            <a:endParaRPr lang="en-US" dirty="0"/>
          </a:p>
          <a:p>
            <a:pPr marL="457200" lvl="1" indent="0">
              <a:buNone/>
            </a:pPr>
            <a:r>
              <a:rPr lang="ru-RU" dirty="0"/>
              <a:t>Азбука </a:t>
            </a:r>
            <a:r>
              <a:rPr lang="ru-RU" dirty="0" err="1"/>
              <a:t>невідкладної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endParaRPr lang="ru-RU" dirty="0"/>
          </a:p>
          <a:p>
            <a:pPr lvl="1"/>
            <a:r>
              <a:rPr lang="ru-RU" dirty="0" err="1"/>
              <a:t>Адмініструвати</a:t>
            </a:r>
            <a:r>
              <a:rPr lang="ru-RU" dirty="0"/>
              <a:t> </a:t>
            </a:r>
            <a:r>
              <a:rPr lang="ru-RU" dirty="0" err="1"/>
              <a:t>відповідні</a:t>
            </a:r>
            <a:r>
              <a:rPr lang="ru-RU" dirty="0"/>
              <a:t> </a:t>
            </a:r>
            <a:r>
              <a:rPr lang="ru-RU" dirty="0" err="1"/>
              <a:t>втручання</a:t>
            </a:r>
            <a:endParaRPr lang="ru-RU" dirty="0"/>
          </a:p>
          <a:p>
            <a:pPr lvl="1"/>
            <a:r>
              <a:rPr lang="ru-RU" dirty="0" err="1"/>
              <a:t>Наприклад</a:t>
            </a:r>
            <a:r>
              <a:rPr lang="ru-RU" dirty="0"/>
              <a:t>: </a:t>
            </a:r>
            <a:r>
              <a:rPr lang="en-US" dirty="0"/>
              <a:t>CANA, </a:t>
            </a:r>
            <a:r>
              <a:rPr lang="ru-RU" dirty="0" err="1"/>
              <a:t>атропін</a:t>
            </a:r>
            <a:endParaRPr lang="ru-RU" dirty="0"/>
          </a:p>
          <a:p>
            <a:pPr lvl="1"/>
            <a:r>
              <a:rPr lang="ru-RU" dirty="0" err="1"/>
              <a:t>Зосередьтеся</a:t>
            </a:r>
            <a:r>
              <a:rPr lang="ru-RU" dirty="0"/>
              <a:t> на </a:t>
            </a:r>
            <a:r>
              <a:rPr lang="ru-RU" dirty="0" err="1"/>
              <a:t>видаленні</a:t>
            </a:r>
            <a:r>
              <a:rPr lang="ru-RU" dirty="0"/>
              <a:t> </a:t>
            </a:r>
            <a:r>
              <a:rPr lang="ru-RU" dirty="0" err="1"/>
              <a:t>жертви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зарадження</a:t>
            </a:r>
            <a:r>
              <a:rPr lang="ru-RU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0081" r="27587"/>
          <a:stretch/>
        </p:blipFill>
        <p:spPr>
          <a:xfrm>
            <a:off x="8645963" y="1739973"/>
            <a:ext cx="1532237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9679" r="28252"/>
          <a:stretch/>
        </p:blipFill>
        <p:spPr>
          <a:xfrm>
            <a:off x="6436822" y="1348172"/>
            <a:ext cx="1818121" cy="432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52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ocuments.lucid.app/documents/ce156177-e275-4fd4-ba37-e2813add4928/pages/0_0?a=18138&amp;x=5056&amp;y=2640&amp;w=1848&amp;h=1311&amp;store=1&amp;accept=image%2F*&amp;auth=LCA%20b76b9e37f442951e07d962ce39d85c560ed80681-ts%3D16634428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90" y="0"/>
            <a:ext cx="9483619" cy="672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73396" y="3275648"/>
            <a:ext cx="3718882" cy="3387999"/>
            <a:chOff x="373396" y="3275648"/>
            <a:chExt cx="3718882" cy="33879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396" y="3275648"/>
              <a:ext cx="3718882" cy="292633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3396" y="6201982"/>
              <a:ext cx="3718882" cy="46166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US Honest John missile warhead cutaway, showing M134 Sarin bomblets (c. 1960) Wikipedia.</a:t>
              </a:r>
            </a:p>
          </p:txBody>
        </p:sp>
      </p:grpSp>
      <p:pic>
        <p:nvPicPr>
          <p:cNvPr id="6" name="Picture 6" descr="MedGlobal Logo">
            <a:extLst>
              <a:ext uri="{FF2B5EF4-FFF2-40B4-BE49-F238E27FC236}">
                <a16:creationId xmlns:a16="http://schemas.microsoft.com/office/drawing/2014/main" id="{E92D865A-5905-4925-BC01-FE90A5E3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25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Знезараження</a:t>
            </a:r>
            <a:r>
              <a:rPr lang="ru-RU" b="1" dirty="0">
                <a:latin typeface="+mn-lt"/>
              </a:rPr>
              <a:t> хлору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Зона </a:t>
            </a:r>
            <a:r>
              <a:rPr lang="ru-RU" b="1" dirty="0" err="1"/>
              <a:t>дезактивації</a:t>
            </a:r>
            <a:endParaRPr lang="ru-RU" b="1" dirty="0"/>
          </a:p>
          <a:p>
            <a:r>
              <a:rPr lang="ru-RU" dirty="0"/>
              <a:t>Азбука </a:t>
            </a:r>
            <a:r>
              <a:rPr lang="ru-RU" dirty="0" err="1"/>
              <a:t>невідкладної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endParaRPr lang="ru-RU" dirty="0"/>
          </a:p>
          <a:p>
            <a:r>
              <a:rPr lang="ru-RU" dirty="0" err="1"/>
              <a:t>Жертви</a:t>
            </a:r>
            <a:r>
              <a:rPr lang="ru-RU" dirty="0"/>
              <a:t> без </a:t>
            </a:r>
            <a:r>
              <a:rPr lang="ru-RU" dirty="0" err="1"/>
              <a:t>подразнення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очей</a:t>
            </a:r>
          </a:p>
          <a:p>
            <a:r>
              <a:rPr lang="ru-RU" dirty="0"/>
              <a:t>Не </a:t>
            </a:r>
            <a:r>
              <a:rPr lang="ru-RU" dirty="0" err="1"/>
              <a:t>потребує</a:t>
            </a:r>
            <a:r>
              <a:rPr lang="ru-RU" dirty="0"/>
              <a:t> </a:t>
            </a:r>
            <a:r>
              <a:rPr lang="ru-RU" dirty="0" err="1"/>
              <a:t>значної</a:t>
            </a:r>
            <a:r>
              <a:rPr lang="ru-RU" dirty="0"/>
              <a:t> </a:t>
            </a:r>
            <a:r>
              <a:rPr lang="ru-RU" dirty="0" err="1"/>
              <a:t>дезактивації</a:t>
            </a:r>
            <a:r>
              <a:rPr lang="ru-RU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ru-RU" dirty="0"/>
              <a:t>Показано </a:t>
            </a:r>
            <a:r>
              <a:rPr lang="ru-RU" dirty="0" err="1"/>
              <a:t>негайне</a:t>
            </a:r>
            <a:r>
              <a:rPr lang="ru-RU" dirty="0"/>
              <a:t> </a:t>
            </a:r>
            <a:r>
              <a:rPr lang="ru-RU" dirty="0" err="1"/>
              <a:t>видалення</a:t>
            </a:r>
            <a:r>
              <a:rPr lang="ru-RU" dirty="0"/>
              <a:t> в </a:t>
            </a:r>
            <a:r>
              <a:rPr lang="ru-RU" dirty="0" err="1"/>
              <a:t>опорні</a:t>
            </a:r>
            <a:r>
              <a:rPr lang="ru-RU" dirty="0"/>
              <a:t> </a:t>
            </a:r>
            <a:r>
              <a:rPr lang="ru-RU" dirty="0" err="1"/>
              <a:t>зони</a:t>
            </a:r>
            <a:endParaRPr lang="en-US" dirty="0"/>
          </a:p>
          <a:p>
            <a:pPr lvl="1"/>
            <a:r>
              <a:rPr lang="ru-RU" dirty="0" err="1"/>
              <a:t>Хлорну</a:t>
            </a:r>
            <a:r>
              <a:rPr lang="ru-RU" dirty="0"/>
              <a:t> </a:t>
            </a:r>
            <a:r>
              <a:rPr lang="ru-RU" dirty="0" err="1"/>
              <a:t>рідину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промити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видалити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запобігти</a:t>
            </a:r>
            <a:r>
              <a:rPr lang="ru-RU" dirty="0"/>
              <a:t> </a:t>
            </a:r>
            <a:r>
              <a:rPr lang="ru-RU" dirty="0" err="1"/>
              <a:t>виділенню</a:t>
            </a:r>
            <a:r>
              <a:rPr lang="ru-RU" dirty="0"/>
              <a:t> </a:t>
            </a:r>
            <a:r>
              <a:rPr lang="ru-RU" dirty="0" err="1"/>
              <a:t>газів</a:t>
            </a:r>
            <a:r>
              <a:rPr lang="ru-RU" dirty="0"/>
              <a:t> і </a:t>
            </a:r>
            <a:r>
              <a:rPr lang="ru-RU" dirty="0" err="1"/>
              <a:t>місцевому</a:t>
            </a:r>
            <a:r>
              <a:rPr lang="ru-RU" dirty="0"/>
              <a:t> </a:t>
            </a:r>
            <a:r>
              <a:rPr lang="ru-RU" dirty="0" err="1"/>
              <a:t>хімічному</a:t>
            </a:r>
            <a:r>
              <a:rPr lang="ru-RU" dirty="0"/>
              <a:t> </a:t>
            </a:r>
            <a:r>
              <a:rPr lang="ru-RU" dirty="0" err="1"/>
              <a:t>подразненню</a:t>
            </a:r>
            <a:endParaRPr lang="ru-RU" dirty="0"/>
          </a:p>
          <a:p>
            <a:pPr lvl="1"/>
            <a:r>
              <a:rPr lang="ru-RU" dirty="0" err="1"/>
              <a:t>Постраждалим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співпрацювати</a:t>
            </a:r>
            <a:r>
              <a:rPr lang="ru-RU" dirty="0"/>
              <a:t>,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проінструктувати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 провести </a:t>
            </a:r>
            <a:r>
              <a:rPr lang="ru-RU" dirty="0" err="1"/>
              <a:t>дезактивацію</a:t>
            </a:r>
            <a:r>
              <a:rPr lang="ru-RU" dirty="0"/>
              <a:t> та </a:t>
            </a:r>
            <a:r>
              <a:rPr lang="ru-RU" dirty="0" err="1"/>
              <a:t>самовилучення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зони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42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Знезараження</a:t>
            </a:r>
            <a:r>
              <a:rPr lang="ru-RU" b="1" dirty="0">
                <a:latin typeface="+mn-lt"/>
              </a:rPr>
              <a:t> хлору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4"/>
            <a:ext cx="11338560" cy="4717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Зона </a:t>
            </a:r>
            <a:r>
              <a:rPr lang="ru-RU" b="1" dirty="0" err="1"/>
              <a:t>дезактивації</a:t>
            </a:r>
            <a:endParaRPr lang="ru-RU" b="1" dirty="0"/>
          </a:p>
          <a:p>
            <a:r>
              <a:rPr lang="ru-RU" u="sng" dirty="0" err="1"/>
              <a:t>Постраждалі</a:t>
            </a:r>
            <a:r>
              <a:rPr lang="ru-RU" u="sng" dirty="0"/>
              <a:t> з </a:t>
            </a:r>
            <a:r>
              <a:rPr lang="ru-RU" u="sng" dirty="0" err="1"/>
              <a:t>подразненням</a:t>
            </a:r>
            <a:r>
              <a:rPr lang="ru-RU" u="sng" dirty="0"/>
              <a:t> </a:t>
            </a:r>
            <a:r>
              <a:rPr lang="ru-RU" u="sng" dirty="0" err="1"/>
              <a:t>шкіри</a:t>
            </a:r>
            <a:endParaRPr lang="ru-RU" u="sng" dirty="0"/>
          </a:p>
          <a:p>
            <a:r>
              <a:rPr lang="ru-RU" sz="2400" dirty="0"/>
              <a:t> 3-5 </a:t>
            </a:r>
            <a:r>
              <a:rPr lang="ru-RU" sz="2400" dirty="0" err="1"/>
              <a:t>хвилинне</a:t>
            </a:r>
            <a:r>
              <a:rPr lang="ru-RU" sz="2400" dirty="0"/>
              <a:t> </a:t>
            </a:r>
            <a:r>
              <a:rPr lang="ru-RU" sz="2400" dirty="0" err="1"/>
              <a:t>зрошення</a:t>
            </a:r>
            <a:r>
              <a:rPr lang="ru-RU" sz="2400" dirty="0"/>
              <a:t> </a:t>
            </a:r>
            <a:r>
              <a:rPr lang="ru-RU" sz="2400" dirty="0" err="1"/>
              <a:t>шкіри</a:t>
            </a:r>
            <a:r>
              <a:rPr lang="ru-RU" sz="2400" dirty="0"/>
              <a:t> та </a:t>
            </a:r>
            <a:r>
              <a:rPr lang="ru-RU" sz="2400" dirty="0" err="1"/>
              <a:t>волосся</a:t>
            </a:r>
            <a:r>
              <a:rPr lang="ru-RU" sz="2400" dirty="0"/>
              <a:t> простою водою</a:t>
            </a:r>
          </a:p>
          <a:p>
            <a:r>
              <a:rPr lang="ru-RU" sz="2400" dirty="0"/>
              <a:t>Два </a:t>
            </a:r>
            <a:r>
              <a:rPr lang="ru-RU" sz="2400" dirty="0" err="1"/>
              <a:t>прання</a:t>
            </a:r>
            <a:r>
              <a:rPr lang="ru-RU" sz="2400" dirty="0"/>
              <a:t> </a:t>
            </a:r>
            <a:r>
              <a:rPr lang="ru-RU" sz="2400" dirty="0" err="1"/>
              <a:t>м'яким</a:t>
            </a:r>
            <a:r>
              <a:rPr lang="ru-RU" sz="2400" dirty="0"/>
              <a:t> милом</a:t>
            </a:r>
            <a:endParaRPr lang="en-US" sz="2400" dirty="0"/>
          </a:p>
          <a:p>
            <a:r>
              <a:rPr lang="ru-RU" u="sng" dirty="0" err="1"/>
              <a:t>Постраждалі</a:t>
            </a:r>
            <a:r>
              <a:rPr lang="ru-RU" u="sng" dirty="0"/>
              <a:t> з </a:t>
            </a:r>
            <a:r>
              <a:rPr lang="ru-RU" u="sng" dirty="0" err="1"/>
              <a:t>подразненням</a:t>
            </a:r>
            <a:r>
              <a:rPr lang="ru-RU" u="sng" dirty="0"/>
              <a:t> очей</a:t>
            </a:r>
          </a:p>
          <a:p>
            <a:r>
              <a:rPr lang="ru-RU" sz="2400" dirty="0"/>
              <a:t>15 </a:t>
            </a:r>
            <a:r>
              <a:rPr lang="ru-RU" sz="2400" dirty="0" err="1"/>
              <a:t>хвилин</a:t>
            </a:r>
            <a:r>
              <a:rPr lang="ru-RU" sz="2400" dirty="0"/>
              <a:t> </a:t>
            </a:r>
            <a:r>
              <a:rPr lang="ru-RU" sz="2400" dirty="0" err="1"/>
              <a:t>промивання</a:t>
            </a:r>
            <a:r>
              <a:rPr lang="ru-RU" sz="2400" dirty="0"/>
              <a:t> очей </a:t>
            </a:r>
            <a:r>
              <a:rPr lang="ru-RU" sz="2400" dirty="0" err="1"/>
              <a:t>звичайною</a:t>
            </a:r>
            <a:r>
              <a:rPr lang="ru-RU" sz="2400" dirty="0"/>
              <a:t> водою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фізіологічним</a:t>
            </a:r>
            <a:r>
              <a:rPr lang="ru-RU" sz="2400" dirty="0"/>
              <a:t> </a:t>
            </a:r>
            <a:r>
              <a:rPr lang="ru-RU" sz="2400" dirty="0" err="1"/>
              <a:t>розчином</a:t>
            </a:r>
            <a:endParaRPr lang="ru-RU" sz="2400" dirty="0"/>
          </a:p>
          <a:p>
            <a:r>
              <a:rPr lang="ru-RU" sz="2400" dirty="0" err="1"/>
              <a:t>Зніміть</a:t>
            </a:r>
            <a:r>
              <a:rPr lang="ru-RU" sz="2400" dirty="0"/>
              <a:t> </a:t>
            </a:r>
            <a:r>
              <a:rPr lang="ru-RU" sz="2400" dirty="0" err="1"/>
              <a:t>контактні</a:t>
            </a:r>
            <a:r>
              <a:rPr lang="ru-RU" sz="2400" dirty="0"/>
              <a:t> </a:t>
            </a:r>
            <a:r>
              <a:rPr lang="ru-RU" sz="2400" dirty="0" err="1"/>
              <a:t>лінзи</a:t>
            </a:r>
            <a:r>
              <a:rPr lang="ru-RU" sz="2400" dirty="0"/>
              <a:t>,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можливо</a:t>
            </a:r>
            <a:r>
              <a:rPr lang="ru-RU" sz="2400" dirty="0"/>
              <a:t> без </a:t>
            </a:r>
            <a:r>
              <a:rPr lang="ru-RU" sz="2400" dirty="0" err="1"/>
              <a:t>пошкодження</a:t>
            </a:r>
            <a:r>
              <a:rPr lang="ru-RU" sz="2400" dirty="0"/>
              <a:t> </a:t>
            </a:r>
            <a:r>
              <a:rPr lang="ru-RU" sz="2400" dirty="0" err="1"/>
              <a:t>навколишніх</a:t>
            </a:r>
            <a:r>
              <a:rPr lang="ru-RU" sz="2400" dirty="0"/>
              <a:t> тканин</a:t>
            </a:r>
            <a:endParaRPr lang="en-US" sz="2400" dirty="0"/>
          </a:p>
          <a:p>
            <a:r>
              <a:rPr lang="ru-RU" u="sng" dirty="0" err="1"/>
              <a:t>Постраждалі</a:t>
            </a:r>
            <a:r>
              <a:rPr lang="ru-RU" u="sng" dirty="0"/>
              <a:t> з </a:t>
            </a:r>
            <a:r>
              <a:rPr lang="ru-RU" u="sng" dirty="0" err="1"/>
              <a:t>обмороженням</a:t>
            </a:r>
            <a:r>
              <a:rPr lang="ru-RU" u="sng" dirty="0"/>
              <a:t> очей</a:t>
            </a:r>
          </a:p>
          <a:p>
            <a:r>
              <a:rPr lang="ru-RU" sz="2400" dirty="0"/>
              <a:t>Не </a:t>
            </a:r>
            <a:r>
              <a:rPr lang="ru-RU" sz="2400" dirty="0" err="1"/>
              <a:t>промивайте</a:t>
            </a:r>
            <a:r>
              <a:rPr lang="ru-RU" sz="2400" dirty="0"/>
              <a:t> </a:t>
            </a:r>
            <a:r>
              <a:rPr lang="ru-RU" sz="2400" dirty="0" err="1"/>
              <a:t>очі</a:t>
            </a:r>
            <a:r>
              <a:rPr lang="ru-RU" sz="2400" dirty="0"/>
              <a:t> - </a:t>
            </a:r>
            <a:r>
              <a:rPr lang="ru-RU" sz="2400" dirty="0" err="1"/>
              <a:t>збільшуєтсья</a:t>
            </a:r>
            <a:r>
              <a:rPr lang="ru-RU" sz="2400" dirty="0"/>
              <a:t> </a:t>
            </a:r>
            <a:r>
              <a:rPr lang="ru-RU" sz="2400" dirty="0" err="1"/>
              <a:t>пошкодження</a:t>
            </a:r>
            <a:endParaRPr lang="en-US" sz="2400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14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Знезараження</a:t>
            </a:r>
            <a:r>
              <a:rPr lang="ru-RU" b="1" dirty="0">
                <a:latin typeface="+mn-lt"/>
              </a:rPr>
              <a:t> хлору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4"/>
            <a:ext cx="11338560" cy="4717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Зона </a:t>
            </a:r>
            <a:r>
              <a:rPr lang="ru-RU" b="1" dirty="0" err="1"/>
              <a:t>підтримки</a:t>
            </a:r>
            <a:endParaRPr lang="ru-RU" b="1" dirty="0"/>
          </a:p>
          <a:p>
            <a:r>
              <a:rPr lang="ru-RU" dirty="0" err="1"/>
              <a:t>Переконайтеся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жертви</a:t>
            </a:r>
            <a:r>
              <a:rPr lang="ru-RU" dirty="0"/>
              <a:t> </a:t>
            </a:r>
            <a:r>
              <a:rPr lang="ru-RU" dirty="0" err="1"/>
              <a:t>належним</a:t>
            </a:r>
            <a:r>
              <a:rPr lang="ru-RU" dirty="0"/>
              <a:t> чином </a:t>
            </a:r>
            <a:r>
              <a:rPr lang="ru-RU" dirty="0" err="1"/>
              <a:t>дезактивовані</a:t>
            </a:r>
            <a:endParaRPr lang="ru-RU" dirty="0"/>
          </a:p>
          <a:p>
            <a:r>
              <a:rPr lang="en-US" dirty="0"/>
              <a:t>ABCDE </a:t>
            </a:r>
            <a:r>
              <a:rPr lang="ru-RU" dirty="0" err="1"/>
              <a:t>невідкладної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endParaRPr lang="ru-RU" dirty="0"/>
          </a:p>
          <a:p>
            <a:r>
              <a:rPr lang="ru-RU" dirty="0"/>
              <a:t>Передача </a:t>
            </a:r>
            <a:r>
              <a:rPr lang="ru-RU" dirty="0" err="1"/>
              <a:t>приймаючим</a:t>
            </a:r>
            <a:r>
              <a:rPr lang="ru-RU" dirty="0"/>
              <a:t> </a:t>
            </a:r>
            <a:r>
              <a:rPr lang="ru-RU" dirty="0" err="1"/>
              <a:t>медичним</a:t>
            </a:r>
            <a:r>
              <a:rPr lang="ru-RU" dirty="0"/>
              <a:t> закладам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80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Дисперсійні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властивості</a:t>
            </a:r>
            <a:r>
              <a:rPr lang="ru-RU" b="1" dirty="0">
                <a:latin typeface="+mn-lt"/>
              </a:rPr>
              <a:t> хлору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6289094" cy="4351338"/>
          </a:xfrm>
        </p:spPr>
        <p:txBody>
          <a:bodyPr>
            <a:normAutofit/>
          </a:bodyPr>
          <a:lstStyle/>
          <a:p>
            <a:r>
              <a:rPr lang="ru-RU" dirty="0"/>
              <a:t>Максимальна ширина </a:t>
            </a:r>
            <a:r>
              <a:rPr lang="ru-RU" dirty="0" err="1"/>
              <a:t>розширення</a:t>
            </a:r>
            <a:r>
              <a:rPr lang="ru-RU" dirty="0"/>
              <a:t> хмари становить 35 секунд.</a:t>
            </a:r>
          </a:p>
          <a:p>
            <a:r>
              <a:rPr lang="ru-RU" dirty="0"/>
              <a:t>Газ не </a:t>
            </a:r>
            <a:r>
              <a:rPr lang="ru-RU" dirty="0" err="1"/>
              <a:t>рухається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вітру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потрапити</a:t>
            </a:r>
            <a:r>
              <a:rPr lang="ru-RU" dirty="0"/>
              <a:t> в хмару хлору,</a:t>
            </a:r>
          </a:p>
          <a:p>
            <a:r>
              <a:rPr lang="ru-RU" dirty="0" err="1"/>
              <a:t>Рухайтесь</a:t>
            </a:r>
            <a:r>
              <a:rPr lang="ru-RU" dirty="0"/>
              <a:t> горизонтально та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вітру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4223" t="13988" r="13237" b="28698"/>
          <a:stretch/>
        </p:blipFill>
        <p:spPr>
          <a:xfrm>
            <a:off x="6709718" y="2250611"/>
            <a:ext cx="5211856" cy="2753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079" y="6311900"/>
            <a:ext cx="314605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Images from: Chlorine Institute</a:t>
            </a:r>
          </a:p>
        </p:txBody>
      </p:sp>
    </p:spTree>
    <p:extLst>
      <p:ext uri="{BB962C8B-B14F-4D97-AF65-F5344CB8AC3E}">
        <p14:creationId xmlns:p14="http://schemas.microsoft.com/office/powerpoint/2010/main" val="4136835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Дисперсійні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властивості</a:t>
            </a:r>
            <a:r>
              <a:rPr lang="ru-RU" b="1" dirty="0">
                <a:latin typeface="+mn-lt"/>
              </a:rPr>
              <a:t> хлору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6289094" cy="4351338"/>
          </a:xfrm>
        </p:spPr>
        <p:txBody>
          <a:bodyPr>
            <a:normAutofit/>
          </a:bodyPr>
          <a:lstStyle/>
          <a:p>
            <a:r>
              <a:rPr lang="ru-RU" dirty="0" err="1"/>
              <a:t>Будівлі</a:t>
            </a:r>
            <a:r>
              <a:rPr lang="ru-RU" dirty="0"/>
              <a:t> та </a:t>
            </a:r>
            <a:r>
              <a:rPr lang="ru-RU" dirty="0" err="1"/>
              <a:t>споруди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направляти</a:t>
            </a:r>
            <a:r>
              <a:rPr lang="ru-RU" dirty="0"/>
              <a:t> рух </a:t>
            </a:r>
            <a:r>
              <a:rPr lang="ru-RU" dirty="0" err="1"/>
              <a:t>газової</a:t>
            </a:r>
            <a:r>
              <a:rPr lang="ru-RU" dirty="0"/>
              <a:t> хмари.</a:t>
            </a:r>
          </a:p>
          <a:p>
            <a:r>
              <a:rPr lang="ru-RU" dirty="0"/>
              <a:t>Максимальна </a:t>
            </a:r>
            <a:r>
              <a:rPr lang="ru-RU" dirty="0" err="1"/>
              <a:t>висота</a:t>
            </a:r>
            <a:r>
              <a:rPr lang="ru-RU" dirty="0"/>
              <a:t> газу становила ~2,5 м.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2269" t="37768" r="21231" b="31458"/>
          <a:stretch/>
        </p:blipFill>
        <p:spPr>
          <a:xfrm>
            <a:off x="6709718" y="2302631"/>
            <a:ext cx="5226908" cy="2924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0079" y="6311900"/>
            <a:ext cx="314605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Images from: Chlorine Institute</a:t>
            </a:r>
          </a:p>
        </p:txBody>
      </p:sp>
    </p:spTree>
    <p:extLst>
      <p:ext uri="{BB962C8B-B14F-4D97-AF65-F5344CB8AC3E}">
        <p14:creationId xmlns:p14="http://schemas.microsoft.com/office/powerpoint/2010/main" val="1406038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Дисперсійні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властивості</a:t>
            </a:r>
            <a:r>
              <a:rPr lang="ru-RU" b="1" dirty="0">
                <a:latin typeface="+mn-lt"/>
              </a:rPr>
              <a:t> хлору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6289094" cy="4351338"/>
          </a:xfrm>
        </p:spPr>
        <p:txBody>
          <a:bodyPr>
            <a:normAutofit/>
          </a:bodyPr>
          <a:lstStyle/>
          <a:p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вибуху</a:t>
            </a:r>
            <a:r>
              <a:rPr lang="ru-RU" dirty="0"/>
              <a:t> великого танкера </a:t>
            </a:r>
            <a:r>
              <a:rPr lang="ru-RU" dirty="0" err="1"/>
              <a:t>більшість</a:t>
            </a:r>
            <a:r>
              <a:rPr lang="ru-RU" dirty="0"/>
              <a:t> газу </a:t>
            </a:r>
            <a:r>
              <a:rPr lang="ru-RU" dirty="0" err="1"/>
              <a:t>осіла</a:t>
            </a:r>
            <a:r>
              <a:rPr lang="ru-RU" dirty="0"/>
              <a:t> на </a:t>
            </a:r>
            <a:r>
              <a:rPr lang="ru-RU" dirty="0" err="1"/>
              <a:t>максимальну</a:t>
            </a:r>
            <a:r>
              <a:rPr lang="ru-RU" dirty="0"/>
              <a:t> </a:t>
            </a:r>
            <a:r>
              <a:rPr lang="ru-RU" dirty="0" err="1"/>
              <a:t>висоту</a:t>
            </a:r>
            <a:r>
              <a:rPr lang="ru-RU" dirty="0"/>
              <a:t> хмари над землею за 1 </a:t>
            </a:r>
            <a:r>
              <a:rPr lang="ru-RU" dirty="0" err="1"/>
              <a:t>хвилину</a:t>
            </a:r>
            <a:r>
              <a:rPr lang="ru-RU" dirty="0"/>
              <a:t>. О 1:30 </a:t>
            </a:r>
            <a:r>
              <a:rPr lang="ru-RU" dirty="0" err="1"/>
              <a:t>більше</a:t>
            </a:r>
            <a:r>
              <a:rPr lang="ru-RU" dirty="0"/>
              <a:t> не видно.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3952" t="14204" r="12878" b="23425"/>
          <a:stretch/>
        </p:blipFill>
        <p:spPr>
          <a:xfrm>
            <a:off x="6709718" y="2243094"/>
            <a:ext cx="5395564" cy="30436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079" y="6311900"/>
            <a:ext cx="314605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Images from: Chlorine Institute</a:t>
            </a:r>
          </a:p>
        </p:txBody>
      </p:sp>
    </p:spTree>
    <p:extLst>
      <p:ext uri="{BB962C8B-B14F-4D97-AF65-F5344CB8AC3E}">
        <p14:creationId xmlns:p14="http://schemas.microsoft.com/office/powerpoint/2010/main" val="991813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Дисперсійні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властивості</a:t>
            </a:r>
            <a:r>
              <a:rPr lang="ru-RU" b="1" dirty="0">
                <a:latin typeface="+mn-lt"/>
              </a:rPr>
              <a:t> хлору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3" y="1825625"/>
            <a:ext cx="5377105" cy="4351338"/>
          </a:xfrm>
        </p:spPr>
        <p:txBody>
          <a:bodyPr>
            <a:normAutofit/>
          </a:bodyPr>
          <a:lstStyle/>
          <a:p>
            <a:r>
              <a:rPr lang="ru-RU" dirty="0" err="1"/>
              <a:t>Здається</a:t>
            </a:r>
            <a:r>
              <a:rPr lang="ru-RU" dirty="0"/>
              <a:t>, газ </a:t>
            </a:r>
            <a:r>
              <a:rPr lang="ru-RU" dirty="0" err="1"/>
              <a:t>справді</a:t>
            </a:r>
            <a:r>
              <a:rPr lang="ru-RU" dirty="0"/>
              <a:t> </a:t>
            </a:r>
            <a:r>
              <a:rPr lang="ru-RU" dirty="0" err="1"/>
              <a:t>сповільнюється</a:t>
            </a:r>
            <a:r>
              <a:rPr lang="ru-RU" dirty="0"/>
              <a:t> та </a:t>
            </a:r>
            <a:r>
              <a:rPr lang="ru-RU" dirty="0" err="1"/>
              <a:t>споживається</a:t>
            </a:r>
            <a:r>
              <a:rPr lang="ru-RU" dirty="0"/>
              <a:t> </a:t>
            </a:r>
            <a:r>
              <a:rPr lang="ru-RU" dirty="0" err="1"/>
              <a:t>живими</a:t>
            </a:r>
            <a:r>
              <a:rPr lang="ru-RU" dirty="0"/>
              <a:t> </a:t>
            </a:r>
            <a:r>
              <a:rPr lang="ru-RU" dirty="0" err="1"/>
              <a:t>створіннями</a:t>
            </a:r>
            <a:r>
              <a:rPr lang="ru-RU" dirty="0"/>
              <a:t> та </a:t>
            </a:r>
            <a:r>
              <a:rPr lang="ru-RU" dirty="0" err="1"/>
              <a:t>органічними</a:t>
            </a:r>
            <a:r>
              <a:rPr lang="ru-RU" dirty="0"/>
              <a:t> </a:t>
            </a:r>
            <a:r>
              <a:rPr lang="ru-RU" dirty="0" err="1"/>
              <a:t>речовинами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3110" t="25811" r="21851" b="34610"/>
          <a:stretch/>
        </p:blipFill>
        <p:spPr>
          <a:xfrm>
            <a:off x="5797729" y="1825625"/>
            <a:ext cx="5980671" cy="47215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079" y="6311900"/>
            <a:ext cx="314605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Images from: Chlorine Institute</a:t>
            </a:r>
          </a:p>
        </p:txBody>
      </p:sp>
    </p:spTree>
    <p:extLst>
      <p:ext uri="{BB962C8B-B14F-4D97-AF65-F5344CB8AC3E}">
        <p14:creationId xmlns:p14="http://schemas.microsoft.com/office/powerpoint/2010/main" val="944327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Дисперсійні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властивості</a:t>
            </a:r>
            <a:r>
              <a:rPr lang="ru-RU" b="1" dirty="0">
                <a:latin typeface="+mn-lt"/>
              </a:rPr>
              <a:t> хлору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4905138" cy="4351338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Автоматичне</a:t>
            </a:r>
            <a:r>
              <a:rPr lang="ru-RU" dirty="0"/>
              <a:t> </a:t>
            </a:r>
            <a:r>
              <a:rPr lang="ru-RU" dirty="0" err="1"/>
              <a:t>охолодження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статися</a:t>
            </a:r>
            <a:r>
              <a:rPr lang="ru-RU" dirty="0"/>
              <a:t> при </a:t>
            </a:r>
            <a:r>
              <a:rPr lang="ru-RU" dirty="0" err="1"/>
              <a:t>викиді</a:t>
            </a:r>
            <a:r>
              <a:rPr lang="ru-RU" dirty="0"/>
              <a:t> 25%, де </a:t>
            </a:r>
            <a:r>
              <a:rPr lang="ru-RU" dirty="0" err="1"/>
              <a:t>частково</a:t>
            </a:r>
            <a:r>
              <a:rPr lang="ru-RU" dirty="0"/>
              <a:t> </a:t>
            </a:r>
            <a:r>
              <a:rPr lang="ru-RU" dirty="0" err="1"/>
              <a:t>вивільнений</a:t>
            </a:r>
            <a:r>
              <a:rPr lang="ru-RU" dirty="0"/>
              <a:t> ордонанс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залишатися</a:t>
            </a:r>
            <a:r>
              <a:rPr lang="ru-RU" dirty="0"/>
              <a:t> </a:t>
            </a:r>
            <a:r>
              <a:rPr lang="ru-RU" dirty="0" err="1"/>
              <a:t>загрозою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Контакт </a:t>
            </a:r>
            <a:r>
              <a:rPr lang="ru-RU" dirty="0" err="1"/>
              <a:t>із</a:t>
            </a:r>
            <a:r>
              <a:rPr lang="ru-RU" dirty="0"/>
              <a:t> хлором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утилізації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збільшити</a:t>
            </a:r>
            <a:r>
              <a:rPr lang="ru-RU" dirty="0"/>
              <a:t> </a:t>
            </a:r>
            <a:r>
              <a:rPr lang="ru-RU" dirty="0" err="1"/>
              <a:t>ризик</a:t>
            </a:r>
            <a:r>
              <a:rPr lang="ru-RU" dirty="0"/>
              <a:t> </a:t>
            </a:r>
            <a:r>
              <a:rPr lang="ru-RU" dirty="0" err="1"/>
              <a:t>корозійної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для </a:t>
            </a:r>
            <a:r>
              <a:rPr lang="ru-RU" dirty="0" err="1"/>
              <a:t>респондентів</a:t>
            </a:r>
            <a:r>
              <a:rPr lang="ru-RU" dirty="0"/>
              <a:t> через </a:t>
            </a:r>
            <a:r>
              <a:rPr lang="ru-RU" dirty="0" err="1"/>
              <a:t>взаємодію</a:t>
            </a:r>
            <a:r>
              <a:rPr lang="ru-RU" dirty="0"/>
              <a:t> з </a:t>
            </a:r>
            <a:r>
              <a:rPr lang="ru-RU" dirty="0" err="1"/>
              <a:t>вологою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50% </a:t>
            </a:r>
            <a:r>
              <a:rPr lang="ru-RU" dirty="0" err="1"/>
              <a:t>рідини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поглинатися</a:t>
            </a:r>
            <a:r>
              <a:rPr lang="ru-RU" dirty="0"/>
              <a:t> і </a:t>
            </a:r>
            <a:r>
              <a:rPr lang="ru-RU" dirty="0" err="1"/>
              <a:t>залишатися</a:t>
            </a:r>
            <a:r>
              <a:rPr lang="ru-RU" dirty="0"/>
              <a:t> </a:t>
            </a:r>
            <a:r>
              <a:rPr lang="ru-RU" dirty="0" err="1"/>
              <a:t>стійкими</a:t>
            </a:r>
            <a:r>
              <a:rPr lang="ru-RU" dirty="0"/>
              <a:t> у </a:t>
            </a:r>
            <a:r>
              <a:rPr lang="ru-RU" dirty="0" err="1"/>
              <a:t>верхній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4-13 см </a:t>
            </a:r>
            <a:r>
              <a:rPr lang="ru-RU" dirty="0" err="1"/>
              <a:t>ґрунту</a:t>
            </a:r>
            <a:r>
              <a:rPr lang="ru-RU" dirty="0"/>
              <a:t>, </a:t>
            </a:r>
            <a:r>
              <a:rPr lang="ru-RU" dirty="0" err="1"/>
              <a:t>знову</a:t>
            </a:r>
            <a:r>
              <a:rPr lang="ru-RU" dirty="0"/>
              <a:t> </a:t>
            </a:r>
            <a:r>
              <a:rPr lang="ru-RU" dirty="0" err="1"/>
              <a:t>корозійно</a:t>
            </a:r>
            <a:r>
              <a:rPr lang="ru-RU" dirty="0"/>
              <a:t> у </a:t>
            </a:r>
            <a:r>
              <a:rPr lang="ru-RU" dirty="0" err="1"/>
              <a:t>вологому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4019" t="14474" r="12934" b="29007"/>
          <a:stretch/>
        </p:blipFill>
        <p:spPr>
          <a:xfrm>
            <a:off x="5325762" y="1928601"/>
            <a:ext cx="6645305" cy="34095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079" y="6311900"/>
            <a:ext cx="314605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Images from: Chlorine Institute</a:t>
            </a:r>
          </a:p>
        </p:txBody>
      </p:sp>
    </p:spTree>
    <p:extLst>
      <p:ext uri="{BB962C8B-B14F-4D97-AF65-F5344CB8AC3E}">
        <p14:creationId xmlns:p14="http://schemas.microsoft.com/office/powerpoint/2010/main" val="1803845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Хлорний</a:t>
            </a:r>
            <a:r>
              <a:rPr lang="ru-RU" b="1" dirty="0">
                <a:latin typeface="+mn-lt"/>
              </a:rPr>
              <a:t> газ: </a:t>
            </a:r>
            <a:r>
              <a:rPr lang="ru-RU" b="1" dirty="0" err="1">
                <a:latin typeface="+mn-lt"/>
              </a:rPr>
              <a:t>місцевий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захист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01444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втекти</a:t>
            </a:r>
            <a:r>
              <a:rPr lang="ru-RU" dirty="0"/>
              <a:t> з </a:t>
            </a:r>
            <a:r>
              <a:rPr lang="ru-RU" dirty="0" err="1"/>
              <a:t>газової</a:t>
            </a:r>
            <a:r>
              <a:rPr lang="ru-RU" dirty="0"/>
              <a:t> хмари </a:t>
            </a:r>
            <a:r>
              <a:rPr lang="ru-RU" dirty="0" err="1"/>
              <a:t>неможливо</a:t>
            </a:r>
            <a:r>
              <a:rPr lang="ru-RU" dirty="0"/>
              <a:t>, шукайте </a:t>
            </a:r>
            <a:r>
              <a:rPr lang="ru-RU" dirty="0" err="1"/>
              <a:t>висоту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потрібне</a:t>
            </a:r>
            <a:r>
              <a:rPr lang="ru-RU" dirty="0"/>
              <a:t> </a:t>
            </a:r>
            <a:r>
              <a:rPr lang="ru-RU" dirty="0" err="1"/>
              <a:t>укриття</a:t>
            </a:r>
            <a:r>
              <a:rPr lang="ru-RU" dirty="0"/>
              <a:t>:</a:t>
            </a:r>
          </a:p>
          <a:p>
            <a:r>
              <a:rPr lang="ru-RU" dirty="0" err="1"/>
              <a:t>Зачиніть</a:t>
            </a:r>
            <a:r>
              <a:rPr lang="ru-RU" dirty="0"/>
              <a:t> </a:t>
            </a:r>
            <a:r>
              <a:rPr lang="ru-RU" dirty="0" err="1"/>
              <a:t>двері</a:t>
            </a:r>
            <a:r>
              <a:rPr lang="ru-RU" dirty="0"/>
              <a:t> та </a:t>
            </a:r>
            <a:r>
              <a:rPr lang="ru-RU" dirty="0" err="1"/>
              <a:t>вікна</a:t>
            </a:r>
            <a:endParaRPr lang="ru-RU" dirty="0"/>
          </a:p>
          <a:p>
            <a:r>
              <a:rPr lang="ru-RU" dirty="0" err="1"/>
              <a:t>Вимкніть</a:t>
            </a:r>
            <a:r>
              <a:rPr lang="ru-RU" dirty="0"/>
              <a:t> </a:t>
            </a:r>
            <a:r>
              <a:rPr lang="ru-RU" dirty="0" err="1"/>
              <a:t>вентиляційні</a:t>
            </a:r>
            <a:r>
              <a:rPr lang="ru-RU" dirty="0"/>
              <a:t> отвори </a:t>
            </a:r>
            <a:r>
              <a:rPr lang="en-US" dirty="0"/>
              <a:t>HVAC</a:t>
            </a:r>
          </a:p>
          <a:p>
            <a:r>
              <a:rPr lang="ru-RU" dirty="0" err="1"/>
              <a:t>Переходьте</a:t>
            </a:r>
            <a:r>
              <a:rPr lang="ru-RU" dirty="0"/>
              <a:t> на </a:t>
            </a:r>
            <a:r>
              <a:rPr lang="ru-RU" dirty="0" err="1"/>
              <a:t>верхні</a:t>
            </a:r>
            <a:r>
              <a:rPr lang="ru-RU" dirty="0"/>
              <a:t> </a:t>
            </a:r>
            <a:r>
              <a:rPr lang="ru-RU" dirty="0" err="1"/>
              <a:t>поверхи</a:t>
            </a:r>
            <a:endParaRPr lang="ru-RU" dirty="0"/>
          </a:p>
          <a:p>
            <a:r>
              <a:rPr lang="ru-RU" dirty="0" err="1"/>
              <a:t>Чекайте</a:t>
            </a:r>
            <a:r>
              <a:rPr lang="ru-RU" dirty="0"/>
              <a:t> </a:t>
            </a:r>
            <a:r>
              <a:rPr lang="ru-RU" dirty="0" err="1"/>
              <a:t>рятувальників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1354" t="27804" r="20353" b="39624"/>
          <a:stretch/>
        </p:blipFill>
        <p:spPr>
          <a:xfrm>
            <a:off x="5128054" y="3052643"/>
            <a:ext cx="6858000" cy="3663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0079" y="6311900"/>
            <a:ext cx="314605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Images from: Chlorine Institute</a:t>
            </a:r>
          </a:p>
        </p:txBody>
      </p:sp>
    </p:spTree>
    <p:extLst>
      <p:ext uri="{BB962C8B-B14F-4D97-AF65-F5344CB8AC3E}">
        <p14:creationId xmlns:p14="http://schemas.microsoft.com/office/powerpoint/2010/main" val="2571042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Хлорний</a:t>
            </a:r>
            <a:r>
              <a:rPr lang="ru-RU" b="1" dirty="0">
                <a:latin typeface="+mn-lt"/>
              </a:rPr>
              <a:t> газ: </a:t>
            </a:r>
            <a:r>
              <a:rPr lang="ru-RU" b="1" dirty="0" err="1">
                <a:latin typeface="+mn-lt"/>
              </a:rPr>
              <a:t>місцевий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захист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01444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втекти</a:t>
            </a:r>
            <a:r>
              <a:rPr lang="ru-RU" sz="2000" dirty="0"/>
              <a:t> з </a:t>
            </a:r>
            <a:r>
              <a:rPr lang="ru-RU" sz="2000" dirty="0" err="1"/>
              <a:t>газової</a:t>
            </a:r>
            <a:r>
              <a:rPr lang="ru-RU" sz="2000" dirty="0"/>
              <a:t> хмари </a:t>
            </a:r>
            <a:r>
              <a:rPr lang="ru-RU" sz="2000" dirty="0" err="1"/>
              <a:t>неможливо</a:t>
            </a:r>
            <a:r>
              <a:rPr lang="ru-RU" sz="2000" dirty="0"/>
              <a:t>, шукайте </a:t>
            </a:r>
            <a:r>
              <a:rPr lang="ru-RU" sz="2000" dirty="0" err="1"/>
              <a:t>висоту</a:t>
            </a:r>
            <a:endParaRPr lang="ru-RU" sz="2000" dirty="0"/>
          </a:p>
          <a:p>
            <a:pPr marL="0" indent="0">
              <a:buNone/>
            </a:pPr>
            <a:r>
              <a:rPr lang="ru-RU" sz="2000" dirty="0" err="1"/>
              <a:t>Якщо</a:t>
            </a:r>
            <a:r>
              <a:rPr lang="ru-RU" sz="2000" dirty="0"/>
              <a:t> </a:t>
            </a:r>
            <a:r>
              <a:rPr lang="ru-RU" sz="2000" dirty="0" err="1"/>
              <a:t>спіймано</a:t>
            </a:r>
            <a:r>
              <a:rPr lang="ru-RU" sz="2000" dirty="0"/>
              <a:t> в транспортному </a:t>
            </a:r>
            <a:r>
              <a:rPr lang="ru-RU" sz="2000" dirty="0" err="1"/>
              <a:t>засобі</a:t>
            </a:r>
            <a:r>
              <a:rPr lang="ru-RU" sz="2000" dirty="0"/>
              <a:t>:</a:t>
            </a:r>
          </a:p>
          <a:p>
            <a:r>
              <a:rPr lang="ru-RU" sz="2000" dirty="0" err="1"/>
              <a:t>Двигун</a:t>
            </a:r>
            <a:r>
              <a:rPr lang="ru-RU" sz="2000" dirty="0"/>
              <a:t> все </a:t>
            </a:r>
            <a:r>
              <a:rPr lang="ru-RU" sz="2000" dirty="0" err="1"/>
              <a:t>ще</a:t>
            </a:r>
            <a:r>
              <a:rPr lang="ru-RU" sz="2000" dirty="0"/>
              <a:t> </a:t>
            </a:r>
            <a:r>
              <a:rPr lang="ru-RU" sz="2000" dirty="0" err="1"/>
              <a:t>працюватиме</a:t>
            </a:r>
            <a:r>
              <a:rPr lang="ru-RU" sz="2000" dirty="0"/>
              <a:t> (газ і дизель)</a:t>
            </a:r>
          </a:p>
          <a:p>
            <a:r>
              <a:rPr lang="ru-RU" sz="2000" dirty="0" err="1"/>
              <a:t>Закрийте</a:t>
            </a:r>
            <a:r>
              <a:rPr lang="ru-RU" sz="2000" dirty="0"/>
              <a:t> </a:t>
            </a:r>
            <a:r>
              <a:rPr lang="ru-RU" sz="2000" dirty="0" err="1"/>
              <a:t>вікна</a:t>
            </a:r>
            <a:r>
              <a:rPr lang="ru-RU" sz="2000" dirty="0"/>
              <a:t> та </a:t>
            </a:r>
            <a:r>
              <a:rPr lang="ru-RU" sz="2000" dirty="0" err="1"/>
              <a:t>двері</a:t>
            </a:r>
            <a:endParaRPr lang="ru-RU" sz="2000" dirty="0"/>
          </a:p>
          <a:p>
            <a:r>
              <a:rPr lang="ru-RU" sz="2000" dirty="0" err="1"/>
              <a:t>Вимкніть</a:t>
            </a:r>
            <a:r>
              <a:rPr lang="ru-RU" sz="2000" dirty="0"/>
              <a:t> </a:t>
            </a:r>
            <a:r>
              <a:rPr lang="ru-RU" sz="2000" dirty="0" err="1"/>
              <a:t>кондиціонери</a:t>
            </a:r>
            <a:endParaRPr lang="ru-RU" sz="2000" dirty="0"/>
          </a:p>
          <a:p>
            <a:r>
              <a:rPr lang="ru-RU" sz="2000" dirty="0" err="1"/>
              <a:t>Закрийте</a:t>
            </a:r>
            <a:r>
              <a:rPr lang="ru-RU" sz="2000" dirty="0"/>
              <a:t> </a:t>
            </a:r>
            <a:r>
              <a:rPr lang="ru-RU" sz="2000" dirty="0" err="1"/>
              <a:t>вентиляційні</a:t>
            </a:r>
            <a:r>
              <a:rPr lang="ru-RU" sz="2000" dirty="0"/>
              <a:t> отвори</a:t>
            </a:r>
          </a:p>
          <a:p>
            <a:r>
              <a:rPr lang="ru-RU" sz="2000" dirty="0" err="1"/>
              <a:t>Їдьте</a:t>
            </a:r>
            <a:r>
              <a:rPr lang="ru-RU" sz="2000" dirty="0"/>
              <a:t> в </a:t>
            </a:r>
            <a:r>
              <a:rPr lang="ru-RU" sz="2000" dirty="0" err="1"/>
              <a:t>безпечне</a:t>
            </a:r>
            <a:r>
              <a:rPr lang="ru-RU" sz="2000" dirty="0"/>
              <a:t> </a:t>
            </a:r>
            <a:r>
              <a:rPr lang="ru-RU" sz="2000" dirty="0" err="1"/>
              <a:t>місце</a:t>
            </a:r>
            <a:r>
              <a:rPr lang="ru-RU" sz="2000" dirty="0"/>
              <a:t> та </a:t>
            </a:r>
            <a:r>
              <a:rPr lang="ru-RU" sz="2000" dirty="0" err="1"/>
              <a:t>виходьте</a:t>
            </a:r>
            <a:endParaRPr lang="ru-RU" sz="2000" dirty="0"/>
          </a:p>
          <a:p>
            <a:r>
              <a:rPr lang="ru-RU" sz="2000" dirty="0"/>
              <a:t>Газ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швидко</a:t>
            </a:r>
            <a:r>
              <a:rPr lang="ru-RU" sz="2000" dirty="0"/>
              <a:t> </a:t>
            </a:r>
            <a:r>
              <a:rPr lang="ru-RU" sz="2000" dirty="0" err="1"/>
              <a:t>накопичуватися</a:t>
            </a:r>
            <a:r>
              <a:rPr lang="ru-RU" sz="2000" dirty="0"/>
              <a:t> в </a:t>
            </a:r>
            <a:r>
              <a:rPr lang="ru-RU" sz="2000" dirty="0" err="1"/>
              <a:t>автомобілі</a:t>
            </a:r>
            <a:endParaRPr lang="en-US" sz="2000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1390" t="26943" r="20316" b="31222"/>
          <a:stretch/>
        </p:blipFill>
        <p:spPr>
          <a:xfrm>
            <a:off x="6384471" y="2873862"/>
            <a:ext cx="5807529" cy="39841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079" y="6311900"/>
            <a:ext cx="314605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Images from: Chlorine Institute</a:t>
            </a:r>
          </a:p>
        </p:txBody>
      </p:sp>
    </p:spTree>
    <p:extLst>
      <p:ext uri="{BB962C8B-B14F-4D97-AF65-F5344CB8AC3E}">
        <p14:creationId xmlns:p14="http://schemas.microsoft.com/office/powerpoint/2010/main" val="2313199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045" y="1825625"/>
            <a:ext cx="1107775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err="1"/>
              <a:t>Хімічні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Клінічна</a:t>
            </a:r>
            <a:r>
              <a:rPr lang="ru-RU" dirty="0"/>
              <a:t> характеристика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Медичний</a:t>
            </a:r>
            <a:r>
              <a:rPr lang="ru-RU" dirty="0"/>
              <a:t> менеджмент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Характеристики шлейфу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Ухилення</a:t>
            </a:r>
            <a:r>
              <a:rPr lang="ru-RU" dirty="0"/>
              <a:t> та </a:t>
            </a:r>
            <a:r>
              <a:rPr lang="ru-RU" dirty="0" err="1"/>
              <a:t>запобігання</a:t>
            </a:r>
            <a:r>
              <a:rPr lang="ru-RU" dirty="0"/>
              <a:t> </a:t>
            </a:r>
            <a:r>
              <a:rPr lang="ru-RU" dirty="0" err="1"/>
              <a:t>втратам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Дезактивація та готовність лікарні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6045" y="365125"/>
            <a:ext cx="11077755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Схема- Хлор</a:t>
            </a:r>
            <a:endParaRPr lang="en-US" b="1" dirty="0">
              <a:latin typeface="+mn-lt"/>
            </a:endParaRPr>
          </a:p>
        </p:txBody>
      </p:sp>
      <p:pic>
        <p:nvPicPr>
          <p:cNvPr id="5" name="Picture 6" descr="MedGlobal Logo">
            <a:extLst>
              <a:ext uri="{FF2B5EF4-FFF2-40B4-BE49-F238E27FC236}">
                <a16:creationId xmlns:a16="http://schemas.microsoft.com/office/drawing/2014/main" id="{276878A7-661B-4D25-A534-839E8DAD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531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фосген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Легеневий</a:t>
            </a:r>
            <a:r>
              <a:rPr lang="ru-RU" dirty="0"/>
              <a:t> </a:t>
            </a:r>
            <a:r>
              <a:rPr lang="ru-RU" dirty="0" err="1"/>
              <a:t>подразник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сильний</a:t>
            </a:r>
            <a:r>
              <a:rPr lang="ru-RU" dirty="0"/>
              <a:t> набряк </a:t>
            </a:r>
            <a:r>
              <a:rPr lang="ru-RU" dirty="0" err="1"/>
              <a:t>легенів</a:t>
            </a:r>
            <a:endParaRPr lang="ru-RU" dirty="0"/>
          </a:p>
          <a:p>
            <a:r>
              <a:rPr lang="ru-RU" dirty="0" err="1"/>
              <a:t>Безбарвний</a:t>
            </a:r>
            <a:r>
              <a:rPr lang="ru-RU" dirty="0"/>
              <a:t> газ</a:t>
            </a:r>
          </a:p>
          <a:p>
            <a:r>
              <a:rPr lang="ru-RU" dirty="0" err="1"/>
              <a:t>Кипить</a:t>
            </a:r>
            <a:r>
              <a:rPr lang="ru-RU" dirty="0"/>
              <a:t> при 8,2</a:t>
            </a:r>
            <a:r>
              <a:rPr lang="en-US" dirty="0" err="1"/>
              <a:t>oC</a:t>
            </a:r>
            <a:endParaRPr lang="en-US" dirty="0"/>
          </a:p>
          <a:p>
            <a:r>
              <a:rPr lang="ru-RU" dirty="0" err="1"/>
              <a:t>Пахне</a:t>
            </a:r>
            <a:r>
              <a:rPr lang="ru-RU" dirty="0"/>
              <a:t> «</a:t>
            </a:r>
            <a:r>
              <a:rPr lang="ru-RU" dirty="0" err="1"/>
              <a:t>щойно</a:t>
            </a:r>
            <a:r>
              <a:rPr lang="ru-RU" dirty="0"/>
              <a:t> </a:t>
            </a:r>
            <a:r>
              <a:rPr lang="ru-RU" dirty="0" err="1"/>
              <a:t>скошеним</a:t>
            </a:r>
            <a:r>
              <a:rPr lang="ru-RU" dirty="0"/>
              <a:t> </a:t>
            </a:r>
            <a:r>
              <a:rPr lang="ru-RU" dirty="0" err="1"/>
              <a:t>сіном</a:t>
            </a:r>
            <a:r>
              <a:rPr lang="ru-RU" dirty="0"/>
              <a:t>» </a:t>
            </a:r>
            <a:r>
              <a:rPr lang="ru-RU" dirty="0" err="1"/>
              <a:t>або</a:t>
            </a:r>
            <a:r>
              <a:rPr lang="ru-RU" dirty="0"/>
              <a:t> «зеленою </a:t>
            </a:r>
            <a:r>
              <a:rPr lang="ru-RU" dirty="0" err="1"/>
              <a:t>кукурудзою</a:t>
            </a:r>
            <a:r>
              <a:rPr lang="ru-RU" dirty="0"/>
              <a:t>»</a:t>
            </a:r>
          </a:p>
          <a:p>
            <a:r>
              <a:rPr lang="ru-RU" dirty="0" err="1"/>
              <a:t>Нюхове</a:t>
            </a:r>
            <a:r>
              <a:rPr lang="ru-RU" dirty="0"/>
              <a:t> </a:t>
            </a:r>
            <a:r>
              <a:rPr lang="ru-RU" dirty="0" err="1"/>
              <a:t>виявлення</a:t>
            </a:r>
            <a:r>
              <a:rPr lang="ru-RU" dirty="0"/>
              <a:t> при 1,5 мг. м3</a:t>
            </a:r>
          </a:p>
          <a:p>
            <a:r>
              <a:rPr lang="ru-RU" dirty="0" err="1"/>
              <a:t>Легеневий</a:t>
            </a:r>
            <a:r>
              <a:rPr lang="ru-RU" dirty="0"/>
              <a:t> </a:t>
            </a:r>
            <a:r>
              <a:rPr lang="ru-RU" dirty="0" err="1"/>
              <a:t>подразник</a:t>
            </a:r>
            <a:r>
              <a:rPr lang="ru-RU" dirty="0"/>
              <a:t> 4,0 мг. м3</a:t>
            </a:r>
          </a:p>
          <a:p>
            <a:r>
              <a:rPr lang="en-US" dirty="0"/>
              <a:t>LCt50 6000 </a:t>
            </a:r>
            <a:r>
              <a:rPr lang="ru-RU" dirty="0"/>
              <a:t>мг. </a:t>
            </a:r>
            <a:r>
              <a:rPr lang="ru-RU" dirty="0" err="1"/>
              <a:t>хв</a:t>
            </a:r>
            <a:r>
              <a:rPr lang="ru-RU" dirty="0"/>
              <a:t> . м3 (половина </a:t>
            </a:r>
            <a:r>
              <a:rPr lang="en-US" dirty="0"/>
              <a:t>LCT50 </a:t>
            </a:r>
            <a:r>
              <a:rPr lang="ru-RU" dirty="0"/>
              <a:t>хлору)</a:t>
            </a:r>
          </a:p>
          <a:p>
            <a:endParaRPr lang="ru-RU" dirty="0"/>
          </a:p>
          <a:p>
            <a:r>
              <a:rPr lang="ru-RU" dirty="0" err="1"/>
              <a:t>Останнє</a:t>
            </a:r>
            <a:r>
              <a:rPr lang="ru-RU" dirty="0"/>
              <a:t> </a:t>
            </a:r>
            <a:r>
              <a:rPr lang="ru-RU" dirty="0" err="1"/>
              <a:t>відоме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громадянської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в </a:t>
            </a:r>
            <a:r>
              <a:rPr lang="ru-RU" dirty="0" err="1"/>
              <a:t>Ємені</a:t>
            </a:r>
            <a:r>
              <a:rPr lang="ru-RU" dirty="0"/>
              <a:t>, 1963-1967.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987" y="365125"/>
            <a:ext cx="1417813" cy="10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40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фосген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/>
          </a:bodyPr>
          <a:lstStyle/>
          <a:p>
            <a:r>
              <a:rPr lang="ru-RU" dirty="0"/>
              <a:t>Фосген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нерозчинний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тенденцію</a:t>
            </a:r>
            <a:r>
              <a:rPr lang="ru-RU" dirty="0"/>
              <a:t> </a:t>
            </a:r>
            <a:r>
              <a:rPr lang="ru-RU" dirty="0" err="1"/>
              <a:t>досягати</a:t>
            </a:r>
            <a:r>
              <a:rPr lang="ru-RU" dirty="0"/>
              <a:t> </a:t>
            </a:r>
            <a:r>
              <a:rPr lang="ru-RU" dirty="0" err="1"/>
              <a:t>нижчих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endParaRPr lang="ru-RU" dirty="0"/>
          </a:p>
          <a:p>
            <a:r>
              <a:rPr lang="ru-RU" dirty="0" err="1"/>
              <a:t>Хімічна</a:t>
            </a:r>
            <a:r>
              <a:rPr lang="ru-RU" dirty="0"/>
              <a:t> </a:t>
            </a:r>
            <a:r>
              <a:rPr lang="ru-RU" dirty="0" err="1"/>
              <a:t>реакція</a:t>
            </a:r>
            <a:r>
              <a:rPr lang="ru-RU" dirty="0"/>
              <a:t> на тканинах </a:t>
            </a:r>
            <a:r>
              <a:rPr lang="ru-RU" dirty="0" err="1"/>
              <a:t>спричинила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вільних</a:t>
            </a:r>
            <a:r>
              <a:rPr lang="ru-RU" dirty="0"/>
              <a:t> </a:t>
            </a:r>
            <a:r>
              <a:rPr lang="ru-RU" dirty="0" err="1"/>
              <a:t>радикалів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призвело</a:t>
            </a:r>
            <a:r>
              <a:rPr lang="ru-RU" dirty="0"/>
              <a:t> до широкого </a:t>
            </a:r>
            <a:r>
              <a:rPr lang="ru-RU" dirty="0" err="1"/>
              <a:t>пошкодження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987" y="365125"/>
            <a:ext cx="1417813" cy="1094836"/>
          </a:xfrm>
          <a:prstGeom prst="rect">
            <a:avLst/>
          </a:prstGeom>
        </p:spPr>
      </p:pic>
      <p:pic>
        <p:nvPicPr>
          <p:cNvPr id="6" name="Content Placeholder 8"/>
          <p:cNvPicPr>
            <a:picLocks noChangeAspect="1"/>
          </p:cNvPicPr>
          <p:nvPr/>
        </p:nvPicPr>
        <p:blipFill rotWithShape="1">
          <a:blip r:embed="rId4"/>
          <a:srcRect l="8326" t="26093" r="70189" b="43548"/>
          <a:stretch/>
        </p:blipFill>
        <p:spPr>
          <a:xfrm>
            <a:off x="2304326" y="3639751"/>
            <a:ext cx="7571156" cy="2995827"/>
          </a:xfrm>
          <a:prstGeom prst="rect">
            <a:avLst/>
          </a:prstGeom>
        </p:spPr>
      </p:pic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991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фосген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771376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/>
              <a:t>Латентний</a:t>
            </a:r>
            <a:r>
              <a:rPr lang="ru-RU" dirty="0"/>
              <a:t> початок </a:t>
            </a:r>
            <a:r>
              <a:rPr lang="ru-RU" dirty="0" err="1"/>
              <a:t>пошкодження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 err="1"/>
              <a:t>Відсутність</a:t>
            </a:r>
            <a:r>
              <a:rPr lang="ru-RU" dirty="0"/>
              <a:t> </a:t>
            </a:r>
            <a:r>
              <a:rPr lang="ru-RU" dirty="0" err="1"/>
              <a:t>клінічних</a:t>
            </a:r>
            <a:r>
              <a:rPr lang="ru-RU" dirty="0"/>
              <a:t> </a:t>
            </a:r>
            <a:r>
              <a:rPr lang="ru-RU" dirty="0" err="1"/>
              <a:t>симптомів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20 </a:t>
            </a:r>
            <a:r>
              <a:rPr lang="ru-RU" dirty="0" err="1"/>
              <a:t>хв</a:t>
            </a:r>
            <a:r>
              <a:rPr lang="ru-RU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uk-UA" dirty="0">
                <a:sym typeface="Wingdings" panose="05000000000000000000" pitchFamily="2" charset="2"/>
              </a:rPr>
              <a:t>24 години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ru-RU" dirty="0" err="1">
                <a:sym typeface="Wingdings" panose="05000000000000000000" pitchFamily="2" charset="2"/>
              </a:rPr>
              <a:t>Розвиток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симптомів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en-US" u="sng" dirty="0">
                <a:sym typeface="Wingdings" panose="05000000000000000000" pitchFamily="2" charset="2"/>
              </a:rPr>
              <a:t>&lt; </a:t>
            </a:r>
            <a:r>
              <a:rPr lang="ru-RU" u="sng" dirty="0">
                <a:sym typeface="Wingdings" panose="05000000000000000000" pitchFamily="2" charset="2"/>
              </a:rPr>
              <a:t>4 </a:t>
            </a:r>
            <a:r>
              <a:rPr lang="ru-RU" u="sng" dirty="0" err="1">
                <a:sym typeface="Wingdings" panose="05000000000000000000" pitchFamily="2" charset="2"/>
              </a:rPr>
              <a:t>години</a:t>
            </a:r>
            <a:r>
              <a:rPr lang="ru-RU" u="sng" dirty="0">
                <a:sym typeface="Wingdings" panose="05000000000000000000" pitchFamily="2" charset="2"/>
              </a:rPr>
              <a:t> </a:t>
            </a:r>
            <a:r>
              <a:rPr lang="ru-RU" u="sng" dirty="0" err="1">
                <a:sym typeface="Wingdings" panose="05000000000000000000" pitchFamily="2" charset="2"/>
              </a:rPr>
              <a:t>експозиції</a:t>
            </a:r>
            <a:r>
              <a:rPr lang="ru-RU" u="sng" dirty="0">
                <a:sym typeface="Wingdings" panose="05000000000000000000" pitchFamily="2" charset="2"/>
              </a:rPr>
              <a:t> = </a:t>
            </a:r>
            <a:r>
              <a:rPr lang="ru-RU" u="sng" dirty="0" err="1">
                <a:sym typeface="Wingdings" panose="05000000000000000000" pitchFamily="2" charset="2"/>
              </a:rPr>
              <a:t>похмурий</a:t>
            </a:r>
            <a:r>
              <a:rPr lang="ru-RU" u="sng" dirty="0">
                <a:sym typeface="Wingdings" panose="05000000000000000000" pitchFamily="2" charset="2"/>
              </a:rPr>
              <a:t> прогноз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ru-RU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ru-RU" dirty="0" err="1">
                <a:solidFill>
                  <a:srgbClr val="FF0000"/>
                </a:solidFill>
                <a:sym typeface="Wingdings" panose="05000000000000000000" pitchFamily="2" charset="2"/>
              </a:rPr>
              <a:t>Відділення</a:t>
            </a:r>
            <a:r>
              <a:rPr lang="ru-RU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ru-RU" dirty="0" err="1">
                <a:solidFill>
                  <a:srgbClr val="FF0000"/>
                </a:solidFill>
                <a:sym typeface="Wingdings" panose="05000000000000000000" pitchFamily="2" charset="2"/>
              </a:rPr>
              <a:t>інтенсивної</a:t>
            </a:r>
            <a:r>
              <a:rPr lang="ru-RU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ru-RU" dirty="0" err="1">
                <a:solidFill>
                  <a:srgbClr val="FF0000"/>
                </a:solidFill>
                <a:sym typeface="Wingdings" panose="05000000000000000000" pitchFamily="2" charset="2"/>
              </a:rPr>
              <a:t>терапії</a:t>
            </a:r>
            <a:r>
              <a:rPr lang="ru-RU" dirty="0">
                <a:solidFill>
                  <a:srgbClr val="FF0000"/>
                </a:solidFill>
                <a:sym typeface="Wingdings" panose="05000000000000000000" pitchFamily="2" charset="2"/>
              </a:rPr>
              <a:t>. </a:t>
            </a:r>
            <a:r>
              <a:rPr lang="ru-RU" dirty="0" err="1">
                <a:solidFill>
                  <a:srgbClr val="FF0000"/>
                </a:solidFill>
                <a:sym typeface="Wingdings" panose="05000000000000000000" pitchFamily="2" charset="2"/>
              </a:rPr>
              <a:t>Негайно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ru-RU" dirty="0" err="1">
                <a:sym typeface="Wingdings" panose="05000000000000000000" pitchFamily="2" charset="2"/>
              </a:rPr>
              <a:t>витік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рідини</a:t>
            </a:r>
            <a:r>
              <a:rPr lang="ru-RU" dirty="0">
                <a:sym typeface="Wingdings" panose="05000000000000000000" pitchFamily="2" charset="2"/>
              </a:rPr>
              <a:t> та </a:t>
            </a:r>
            <a:r>
              <a:rPr lang="ru-RU" dirty="0" err="1">
                <a:sym typeface="Wingdings" panose="05000000000000000000" pitchFamily="2" charset="2"/>
              </a:rPr>
              <a:t>капілярів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ru-RU" dirty="0">
                <a:sym typeface="Wingdings" panose="05000000000000000000" pitchFamily="2" charset="2"/>
              </a:rPr>
              <a:t>набряк </a:t>
            </a:r>
            <a:r>
              <a:rPr lang="ru-RU" dirty="0" err="1">
                <a:sym typeface="Wingdings" panose="05000000000000000000" pitchFamily="2" charset="2"/>
              </a:rPr>
              <a:t>легенів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ru-RU" dirty="0" err="1">
                <a:sym typeface="Wingdings" panose="05000000000000000000" pitchFamily="2" charset="2"/>
              </a:rPr>
              <a:t>Задишка</a:t>
            </a:r>
            <a:r>
              <a:rPr lang="ru-RU" dirty="0">
                <a:sym typeface="Wingdings" panose="05000000000000000000" pitchFamily="2" charset="2"/>
              </a:rPr>
              <a:t>, </a:t>
            </a:r>
            <a:r>
              <a:rPr lang="ru-RU" dirty="0" err="1">
                <a:sym typeface="Wingdings" panose="05000000000000000000" pitchFamily="2" charset="2"/>
              </a:rPr>
              <a:t>респіраторний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дистрес</a:t>
            </a:r>
            <a:endParaRPr lang="ru-RU" dirty="0">
              <a:sym typeface="Wingdings" panose="05000000000000000000" pitchFamily="2" charset="2"/>
            </a:endParaRPr>
          </a:p>
          <a:p>
            <a:pPr lvl="1"/>
            <a:r>
              <a:rPr lang="ru-RU" dirty="0" err="1">
                <a:sym typeface="Wingdings" panose="05000000000000000000" pitchFamily="2" charset="2"/>
              </a:rPr>
              <a:t>пінисте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мокротиння</a:t>
            </a:r>
            <a:r>
              <a:rPr lang="ru-RU" dirty="0">
                <a:sym typeface="Wingdings" panose="05000000000000000000" pitchFamily="2" charset="2"/>
              </a:rPr>
              <a:t> та </a:t>
            </a:r>
            <a:r>
              <a:rPr lang="ru-RU" dirty="0" err="1">
                <a:sym typeface="Wingdings" panose="05000000000000000000" pitchFamily="2" charset="2"/>
              </a:rPr>
              <a:t>носові</a:t>
            </a:r>
            <a:r>
              <a:rPr lang="ru-RU" dirty="0">
                <a:sym typeface="Wingdings" panose="05000000000000000000" pitchFamily="2" charset="2"/>
              </a:rPr>
              <a:t> отвори</a:t>
            </a:r>
            <a:endParaRPr lang="en-US" dirty="0"/>
          </a:p>
          <a:p>
            <a:r>
              <a:rPr lang="ru-RU" dirty="0"/>
              <a:t>Набряк </a:t>
            </a:r>
            <a:r>
              <a:rPr lang="ru-RU" dirty="0" err="1"/>
              <a:t>легенів</a:t>
            </a:r>
            <a:r>
              <a:rPr lang="ru-RU" dirty="0"/>
              <a:t> </a:t>
            </a:r>
            <a:r>
              <a:rPr lang="ru-RU" dirty="0" err="1"/>
              <a:t>досягає</a:t>
            </a:r>
            <a:r>
              <a:rPr lang="ru-RU" dirty="0"/>
              <a:t> </a:t>
            </a:r>
            <a:r>
              <a:rPr lang="ru-RU" dirty="0" err="1"/>
              <a:t>піку</a:t>
            </a:r>
            <a:r>
              <a:rPr lang="ru-RU" dirty="0"/>
              <a:t> через 12 годин, часто </a:t>
            </a:r>
            <a:r>
              <a:rPr lang="ru-RU" dirty="0" err="1"/>
              <a:t>описується</a:t>
            </a:r>
            <a:r>
              <a:rPr lang="ru-RU" dirty="0"/>
              <a:t> як «</a:t>
            </a:r>
            <a:r>
              <a:rPr lang="ru-RU" dirty="0" err="1"/>
              <a:t>невпинний</a:t>
            </a:r>
            <a:r>
              <a:rPr lang="ru-RU" dirty="0"/>
              <a:t>»</a:t>
            </a:r>
          </a:p>
          <a:p>
            <a:r>
              <a:rPr lang="ru-RU" dirty="0" err="1"/>
              <a:t>Зникнення</a:t>
            </a:r>
            <a:r>
              <a:rPr lang="ru-RU" dirty="0"/>
              <a:t> </a:t>
            </a:r>
            <a:r>
              <a:rPr lang="ru-RU" dirty="0" err="1"/>
              <a:t>набряку</a:t>
            </a:r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48 годин, часто з </a:t>
            </a:r>
            <a:r>
              <a:rPr lang="ru-RU" dirty="0" err="1"/>
              <a:t>незначними</a:t>
            </a:r>
            <a:r>
              <a:rPr lang="ru-RU" dirty="0"/>
              <a:t> </a:t>
            </a:r>
            <a:r>
              <a:rPr lang="ru-RU" dirty="0" err="1"/>
              <a:t>залишковими</a:t>
            </a:r>
            <a:r>
              <a:rPr lang="ru-RU" dirty="0"/>
              <a:t> </a:t>
            </a:r>
            <a:r>
              <a:rPr lang="ru-RU" dirty="0" err="1"/>
              <a:t>ефектами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987" y="365125"/>
            <a:ext cx="1417813" cy="1094836"/>
          </a:xfrm>
          <a:prstGeom prst="rect">
            <a:avLst/>
          </a:prstGeom>
        </p:spPr>
      </p:pic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341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фосген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55864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Набряк </a:t>
            </a:r>
            <a:r>
              <a:rPr lang="ru-RU" dirty="0" err="1"/>
              <a:t>легенів</a:t>
            </a:r>
            <a:r>
              <a:rPr lang="ru-RU" dirty="0"/>
              <a:t> </a:t>
            </a:r>
            <a:r>
              <a:rPr lang="ru-RU" dirty="0" err="1"/>
              <a:t>досягає</a:t>
            </a:r>
            <a:r>
              <a:rPr lang="ru-RU" dirty="0"/>
              <a:t> </a:t>
            </a:r>
            <a:r>
              <a:rPr lang="ru-RU" dirty="0" err="1"/>
              <a:t>піку</a:t>
            </a:r>
            <a:r>
              <a:rPr lang="ru-RU" dirty="0"/>
              <a:t> через 12 годин, часто </a:t>
            </a:r>
            <a:r>
              <a:rPr lang="ru-RU" dirty="0" err="1"/>
              <a:t>описується</a:t>
            </a:r>
            <a:r>
              <a:rPr lang="ru-RU" dirty="0"/>
              <a:t> як «</a:t>
            </a:r>
            <a:r>
              <a:rPr lang="ru-RU" dirty="0" err="1"/>
              <a:t>невпинний</a:t>
            </a:r>
            <a:r>
              <a:rPr lang="ru-RU" dirty="0"/>
              <a:t>»</a:t>
            </a:r>
          </a:p>
          <a:p>
            <a:pPr marL="0" indent="0">
              <a:buNone/>
            </a:pPr>
            <a:r>
              <a:rPr lang="ru-RU" dirty="0" err="1"/>
              <a:t>Гіперроздуті</a:t>
            </a:r>
            <a:r>
              <a:rPr lang="ru-RU" dirty="0"/>
              <a:t>, </a:t>
            </a:r>
            <a:r>
              <a:rPr lang="ru-RU" dirty="0" err="1"/>
              <a:t>набряклі</a:t>
            </a:r>
            <a:r>
              <a:rPr lang="ru-RU" dirty="0"/>
              <a:t> </a:t>
            </a:r>
            <a:r>
              <a:rPr lang="ru-RU" dirty="0" err="1"/>
              <a:t>легені</a:t>
            </a:r>
            <a:r>
              <a:rPr lang="ru-RU" dirty="0"/>
              <a:t> з</a:t>
            </a:r>
          </a:p>
          <a:p>
            <a:pPr marL="0" indent="0">
              <a:buNone/>
            </a:pPr>
            <a:r>
              <a:rPr lang="ru-RU" dirty="0"/>
              <a:t>мультифокальною </a:t>
            </a:r>
            <a:r>
              <a:rPr lang="ru-RU" dirty="0" err="1"/>
              <a:t>легеневою</a:t>
            </a:r>
            <a:r>
              <a:rPr lang="ru-RU" dirty="0"/>
              <a:t> </a:t>
            </a:r>
            <a:r>
              <a:rPr lang="ru-RU" dirty="0" err="1"/>
              <a:t>кровотечею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987" y="365125"/>
            <a:ext cx="1417813" cy="1094836"/>
          </a:xfrm>
          <a:prstGeom prst="rect">
            <a:avLst/>
          </a:prstGeom>
        </p:spPr>
      </p:pic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1632" t="18010" r="15992" b="25798"/>
          <a:stretch/>
        </p:blipFill>
        <p:spPr>
          <a:xfrm>
            <a:off x="6184900" y="2219606"/>
            <a:ext cx="5346700" cy="4027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2498" y="6301350"/>
            <a:ext cx="268141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Image from: OPWC, 2016.</a:t>
            </a:r>
          </a:p>
        </p:txBody>
      </p:sp>
    </p:spTree>
    <p:extLst>
      <p:ext uri="{BB962C8B-B14F-4D97-AF65-F5344CB8AC3E}">
        <p14:creationId xmlns:p14="http://schemas.microsoft.com/office/powerpoint/2010/main" val="30281202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Лікування</a:t>
            </a:r>
            <a:r>
              <a:rPr lang="ru-RU" b="1" dirty="0">
                <a:latin typeface="+mn-lt"/>
              </a:rPr>
              <a:t> фосгену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err="1"/>
              <a:t>Видалення</a:t>
            </a:r>
            <a:r>
              <a:rPr lang="ru-RU" dirty="0"/>
              <a:t> та </a:t>
            </a:r>
            <a:r>
              <a:rPr lang="ru-RU" dirty="0" err="1"/>
              <a:t>дезактивація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Вимушений</a:t>
            </a:r>
            <a:r>
              <a:rPr lang="ru-RU" dirty="0"/>
              <a:t> </a:t>
            </a:r>
            <a:r>
              <a:rPr lang="ru-RU" dirty="0" err="1"/>
              <a:t>відпочинок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Додатковий</a:t>
            </a:r>
            <a:r>
              <a:rPr lang="ru-RU" dirty="0"/>
              <a:t> </a:t>
            </a:r>
            <a:r>
              <a:rPr lang="ru-RU" dirty="0" err="1"/>
              <a:t>кисень</a:t>
            </a:r>
            <a:r>
              <a:rPr lang="ru-RU" dirty="0"/>
              <a:t> без </a:t>
            </a:r>
            <a:r>
              <a:rPr lang="ru-RU" dirty="0" err="1"/>
              <a:t>гіпероксигенації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Раннє</a:t>
            </a:r>
            <a:r>
              <a:rPr lang="ru-RU" dirty="0"/>
              <a:t> </a:t>
            </a:r>
            <a:r>
              <a:rPr lang="ru-RU" dirty="0" err="1"/>
              <a:t>введення</a:t>
            </a:r>
            <a:r>
              <a:rPr lang="ru-RU" dirty="0"/>
              <a:t> </a:t>
            </a:r>
            <a:r>
              <a:rPr lang="ru-RU" dirty="0" err="1"/>
              <a:t>внутрішньовенних</a:t>
            </a:r>
            <a:r>
              <a:rPr lang="ru-RU" dirty="0"/>
              <a:t> </a:t>
            </a:r>
            <a:r>
              <a:rPr lang="ru-RU" dirty="0" err="1"/>
              <a:t>стероїдів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Метилпреднізолон</a:t>
            </a:r>
            <a:r>
              <a:rPr lang="ru-RU" dirty="0"/>
              <a:t> 700-1000 мг/добу, </a:t>
            </a:r>
            <a:r>
              <a:rPr lang="ru-RU" dirty="0" err="1"/>
              <a:t>розділені</a:t>
            </a:r>
            <a:r>
              <a:rPr lang="ru-RU" dirty="0"/>
              <a:t> </a:t>
            </a:r>
            <a:r>
              <a:rPr lang="ru-RU" dirty="0" err="1"/>
              <a:t>кожні</a:t>
            </a:r>
            <a:r>
              <a:rPr lang="ru-RU" dirty="0"/>
              <a:t> 6-8 годин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Підтримка</a:t>
            </a:r>
            <a:r>
              <a:rPr lang="ru-RU" dirty="0"/>
              <a:t> </a:t>
            </a:r>
            <a:r>
              <a:rPr lang="ru-RU" dirty="0" err="1"/>
              <a:t>дихальних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 </a:t>
            </a:r>
            <a:r>
              <a:rPr lang="ru-RU" dirty="0" err="1"/>
              <a:t>позитивним</a:t>
            </a:r>
            <a:r>
              <a:rPr lang="ru-RU" dirty="0"/>
              <a:t> </a:t>
            </a:r>
            <a:r>
              <a:rPr lang="ru-RU" dirty="0" err="1"/>
              <a:t>тиском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Вазопресори</a:t>
            </a:r>
            <a:r>
              <a:rPr lang="ru-RU" dirty="0"/>
              <a:t> - </a:t>
            </a:r>
            <a:r>
              <a:rPr lang="ru-RU" dirty="0" err="1"/>
              <a:t>очікуйте</a:t>
            </a:r>
            <a:r>
              <a:rPr lang="ru-RU" dirty="0"/>
              <a:t> </a:t>
            </a:r>
            <a:r>
              <a:rPr lang="ru-RU" dirty="0" err="1"/>
              <a:t>гіпотензії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обмежує</a:t>
            </a:r>
            <a:r>
              <a:rPr lang="ru-RU" dirty="0"/>
              <a:t> </a:t>
            </a:r>
            <a:r>
              <a:rPr lang="ru-RU" dirty="0" err="1"/>
              <a:t>безпеку</a:t>
            </a:r>
            <a:r>
              <a:rPr lang="ru-RU" dirty="0"/>
              <a:t> </a:t>
            </a:r>
            <a:r>
              <a:rPr lang="ru-RU" dirty="0" err="1"/>
              <a:t>діуретиків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Сальбутамол</a:t>
            </a:r>
            <a:r>
              <a:rPr lang="ru-RU" dirty="0"/>
              <a:t>/</a:t>
            </a:r>
            <a:r>
              <a:rPr lang="ru-RU" dirty="0" err="1"/>
              <a:t>іпратропіум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особливо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en-US" dirty="0"/>
              <a:t>PaCO2 &gt;45 </a:t>
            </a:r>
            <a:r>
              <a:rPr lang="ru-RU" dirty="0"/>
              <a:t>мм </a:t>
            </a:r>
            <a:r>
              <a:rPr lang="ru-RU" dirty="0" err="1"/>
              <a:t>рт.ст</a:t>
            </a:r>
            <a:r>
              <a:rPr lang="ru-RU" dirty="0"/>
              <a:t>.,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свідчить</a:t>
            </a:r>
            <a:r>
              <a:rPr lang="ru-RU" dirty="0"/>
              <a:t> про бронхоспазм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987" y="365125"/>
            <a:ext cx="1417813" cy="10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446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+mn-lt"/>
              </a:rPr>
              <a:t>Задушливі</a:t>
            </a:r>
            <a:r>
              <a:rPr lang="ru-RU" sz="4000" b="1" dirty="0">
                <a:latin typeface="+mn-lt"/>
              </a:rPr>
              <a:t> </a:t>
            </a:r>
            <a:r>
              <a:rPr lang="ru-RU" sz="4000" b="1" dirty="0" err="1">
                <a:latin typeface="+mn-lt"/>
              </a:rPr>
              <a:t>агенти</a:t>
            </a:r>
            <a:r>
              <a:rPr lang="ru-RU" sz="4000" b="1" dirty="0">
                <a:latin typeface="+mn-lt"/>
              </a:rPr>
              <a:t> - </a:t>
            </a:r>
            <a:r>
              <a:rPr lang="ru-RU" sz="4000" b="1" dirty="0" err="1">
                <a:latin typeface="+mn-lt"/>
              </a:rPr>
              <a:t>сортування</a:t>
            </a:r>
            <a:r>
              <a:rPr lang="ru-RU" sz="4000" b="1" dirty="0">
                <a:latin typeface="+mn-lt"/>
              </a:rPr>
              <a:t> фосгену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77137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Загалом</a:t>
            </a:r>
            <a:r>
              <a:rPr lang="ru-RU" dirty="0"/>
              <a:t>, </a:t>
            </a:r>
            <a:r>
              <a:rPr lang="ru-RU" dirty="0" err="1"/>
              <a:t>коротший</a:t>
            </a:r>
            <a:r>
              <a:rPr lang="ru-RU" dirty="0"/>
              <a:t> початок </a:t>
            </a:r>
            <a:r>
              <a:rPr lang="ru-RU" dirty="0" err="1"/>
              <a:t>симптомів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події</a:t>
            </a:r>
            <a:r>
              <a:rPr lang="ru-RU" dirty="0"/>
              <a:t> = </a:t>
            </a:r>
            <a:r>
              <a:rPr lang="ru-RU" dirty="0" err="1"/>
              <a:t>більша</a:t>
            </a:r>
            <a:r>
              <a:rPr lang="ru-RU" dirty="0"/>
              <a:t> </a:t>
            </a:r>
            <a:r>
              <a:rPr lang="ru-RU" dirty="0" err="1"/>
              <a:t>тяжкість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endParaRPr lang="en-US" dirty="0"/>
          </a:p>
          <a:p>
            <a:pPr marL="0" indent="0">
              <a:buNone/>
            </a:pPr>
            <a:r>
              <a:rPr lang="ru-RU" u="sng" dirty="0" err="1"/>
              <a:t>Протягом</a:t>
            </a:r>
            <a:r>
              <a:rPr lang="ru-RU" u="sng" dirty="0"/>
              <a:t> 12 годин </a:t>
            </a:r>
            <a:r>
              <a:rPr lang="ru-RU" u="sng" dirty="0" err="1"/>
              <a:t>після</a:t>
            </a:r>
            <a:r>
              <a:rPr lang="ru-RU" u="sng" dirty="0"/>
              <a:t> </a:t>
            </a:r>
            <a:r>
              <a:rPr lang="ru-RU" u="sng" dirty="0" err="1"/>
              <a:t>впливу</a:t>
            </a:r>
            <a:r>
              <a:rPr lang="ru-RU" u="sng" dirty="0"/>
              <a:t>:</a:t>
            </a:r>
          </a:p>
          <a:p>
            <a:pPr marL="0" indent="0">
              <a:buNone/>
            </a:pPr>
            <a:r>
              <a:rPr lang="ru-RU" dirty="0" err="1">
                <a:sym typeface="Wingdings" panose="05000000000000000000" pitchFamily="2" charset="2"/>
              </a:rPr>
              <a:t>Безсимптомний</a:t>
            </a:r>
            <a:r>
              <a:rPr lang="ru-RU" dirty="0">
                <a:sym typeface="Wingdings" panose="05000000000000000000" pitchFamily="2" charset="2"/>
              </a:rPr>
              <a:t>, але з </a:t>
            </a:r>
            <a:r>
              <a:rPr lang="ru-RU" dirty="0" err="1">
                <a:sym typeface="Wingdings" panose="05000000000000000000" pitchFamily="2" charset="2"/>
              </a:rPr>
              <a:t>відомою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експозицією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ru-RU" b="1" dirty="0" err="1">
                <a:solidFill>
                  <a:srgbClr val="00B050"/>
                </a:solidFill>
                <a:sym typeface="Wingdings" panose="05000000000000000000" pitchFamily="2" charset="2"/>
              </a:rPr>
              <a:t>Мінімум</a:t>
            </a:r>
            <a:r>
              <a:rPr lang="ru-RU" b="1" dirty="0">
                <a:solidFill>
                  <a:srgbClr val="00B050"/>
                </a:solidFill>
                <a:sym typeface="Wingdings" panose="05000000000000000000" pitchFamily="2" charset="2"/>
              </a:rPr>
              <a:t>, але </a:t>
            </a:r>
            <a:r>
              <a:rPr lang="ru-RU" b="1" dirty="0" err="1">
                <a:solidFill>
                  <a:srgbClr val="00B050"/>
                </a:solidFill>
                <a:sym typeface="Wingdings" panose="05000000000000000000" pitchFamily="2" charset="2"/>
              </a:rPr>
              <a:t>обстеження</a:t>
            </a:r>
            <a:r>
              <a:rPr lang="ru-RU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ru-RU" b="1" dirty="0" err="1">
                <a:solidFill>
                  <a:srgbClr val="00B050"/>
                </a:solidFill>
                <a:sym typeface="Wingdings" panose="05000000000000000000" pitchFamily="2" charset="2"/>
              </a:rPr>
              <a:t>кожні</a:t>
            </a:r>
            <a:r>
              <a:rPr lang="ru-RU" b="1" dirty="0">
                <a:solidFill>
                  <a:srgbClr val="00B050"/>
                </a:solidFill>
                <a:sym typeface="Wingdings" panose="05000000000000000000" pitchFamily="2" charset="2"/>
              </a:rPr>
              <a:t> 2 </a:t>
            </a:r>
            <a:r>
              <a:rPr lang="ru-RU" b="1" dirty="0" err="1">
                <a:solidFill>
                  <a:srgbClr val="00B050"/>
                </a:solidFill>
                <a:sym typeface="Wingdings" panose="05000000000000000000" pitchFamily="2" charset="2"/>
              </a:rPr>
              <a:t>години</a:t>
            </a:r>
            <a:r>
              <a:rPr lang="ru-RU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ru-RU" b="1" dirty="0" err="1">
                <a:solidFill>
                  <a:srgbClr val="00B050"/>
                </a:solidFill>
                <a:sym typeface="Wingdings" panose="05000000000000000000" pitchFamily="2" charset="2"/>
              </a:rPr>
              <a:t>протягом</a:t>
            </a:r>
            <a:r>
              <a:rPr lang="ru-RU" b="1" dirty="0">
                <a:solidFill>
                  <a:srgbClr val="00B050"/>
                </a:solidFill>
                <a:sym typeface="Wingdings" panose="05000000000000000000" pitchFamily="2" charset="2"/>
              </a:rPr>
              <a:t> 24 годин, </a:t>
            </a:r>
            <a:r>
              <a:rPr lang="ru-RU" b="1" dirty="0" err="1">
                <a:solidFill>
                  <a:srgbClr val="00B050"/>
                </a:solidFill>
                <a:sym typeface="Wingdings" panose="05000000000000000000" pitchFamily="2" charset="2"/>
              </a:rPr>
              <a:t>потім</a:t>
            </a:r>
            <a:r>
              <a:rPr lang="ru-RU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ru-RU" b="1" dirty="0" err="1">
                <a:solidFill>
                  <a:srgbClr val="00B050"/>
                </a:solidFill>
                <a:sym typeface="Wingdings" panose="05000000000000000000" pitchFamily="2" charset="2"/>
              </a:rPr>
              <a:t>виписка</a:t>
            </a:r>
            <a:endParaRPr lang="en-US" dirty="0"/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ru-RU" dirty="0" err="1">
                <a:sym typeface="Wingdings" panose="05000000000000000000" pitchFamily="2" charset="2"/>
              </a:rPr>
              <a:t>Задишка</a:t>
            </a:r>
            <a:r>
              <a:rPr lang="ru-RU" dirty="0">
                <a:sym typeface="Wingdings" panose="05000000000000000000" pitchFamily="2" charset="2"/>
              </a:rPr>
              <a:t> без </a:t>
            </a:r>
            <a:r>
              <a:rPr lang="ru-RU" dirty="0" err="1">
                <a:sym typeface="Wingdings" panose="05000000000000000000" pitchFamily="2" charset="2"/>
              </a:rPr>
              <a:t>об'єктивного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набряку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ru-RU" b="1" dirty="0" err="1">
                <a:solidFill>
                  <a:schemeClr val="accent4"/>
                </a:solidFill>
                <a:sym typeface="Wingdings" panose="05000000000000000000" pitchFamily="2" charset="2"/>
              </a:rPr>
              <a:t>Затримується</a:t>
            </a:r>
            <a:endParaRPr lang="en-US" dirty="0"/>
          </a:p>
          <a:p>
            <a:r>
              <a:rPr lang="ru-RU" dirty="0" err="1"/>
              <a:t>Ознаки</a:t>
            </a:r>
            <a:r>
              <a:rPr lang="ru-RU" dirty="0"/>
              <a:t> </a:t>
            </a:r>
            <a:r>
              <a:rPr lang="ru-RU" dirty="0" err="1"/>
              <a:t>набряку</a:t>
            </a:r>
            <a:r>
              <a:rPr lang="ru-RU" dirty="0"/>
              <a:t> </a:t>
            </a:r>
            <a:r>
              <a:rPr lang="ru-RU" dirty="0" err="1"/>
              <a:t>легенів</a:t>
            </a:r>
            <a:r>
              <a:rPr lang="ru-RU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ru-RU" dirty="0" err="1">
                <a:solidFill>
                  <a:srgbClr val="FF0000"/>
                </a:solidFill>
                <a:sym typeface="Wingdings" panose="05000000000000000000" pitchFamily="2" charset="2"/>
              </a:rPr>
              <a:t>Категорія</a:t>
            </a:r>
            <a:r>
              <a:rPr lang="ru-RU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ru-RU" dirty="0" err="1">
                <a:solidFill>
                  <a:srgbClr val="FF0000"/>
                </a:solidFill>
                <a:sym typeface="Wingdings" panose="05000000000000000000" pitchFamily="2" charset="2"/>
              </a:rPr>
              <a:t>Негайно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987" y="365125"/>
            <a:ext cx="1417813" cy="10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226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</a:t>
            </a:r>
            <a:r>
              <a:rPr lang="ru-RU" b="1" dirty="0" err="1">
                <a:latin typeface="+mn-lt"/>
              </a:rPr>
              <a:t>сортування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77137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Загалом</a:t>
            </a:r>
            <a:r>
              <a:rPr lang="ru-RU" dirty="0"/>
              <a:t>, </a:t>
            </a:r>
            <a:r>
              <a:rPr lang="ru-RU" dirty="0" err="1"/>
              <a:t>коротший</a:t>
            </a:r>
            <a:r>
              <a:rPr lang="ru-RU" dirty="0"/>
              <a:t> початок </a:t>
            </a:r>
            <a:r>
              <a:rPr lang="ru-RU" dirty="0" err="1"/>
              <a:t>симптомів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події</a:t>
            </a:r>
            <a:r>
              <a:rPr lang="ru-RU" dirty="0"/>
              <a:t> = </a:t>
            </a:r>
            <a:r>
              <a:rPr lang="ru-RU" dirty="0" err="1"/>
              <a:t>більша</a:t>
            </a:r>
            <a:r>
              <a:rPr lang="ru-RU" dirty="0"/>
              <a:t> </a:t>
            </a:r>
            <a:r>
              <a:rPr lang="ru-RU" dirty="0" err="1"/>
              <a:t>тяжкість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endParaRPr lang="en-US" dirty="0"/>
          </a:p>
          <a:p>
            <a:pPr marL="0" indent="0">
              <a:buNone/>
            </a:pPr>
            <a:r>
              <a:rPr lang="ru-RU" u="sng" dirty="0" err="1"/>
              <a:t>Протягом</a:t>
            </a:r>
            <a:r>
              <a:rPr lang="ru-RU" u="sng" dirty="0"/>
              <a:t> 12 годин </a:t>
            </a:r>
            <a:r>
              <a:rPr lang="ru-RU" u="sng" dirty="0" err="1"/>
              <a:t>після</a:t>
            </a:r>
            <a:r>
              <a:rPr lang="ru-RU" u="sng" dirty="0"/>
              <a:t> </a:t>
            </a:r>
            <a:r>
              <a:rPr lang="ru-RU" u="sng" dirty="0" err="1"/>
              <a:t>впливу</a:t>
            </a:r>
            <a:r>
              <a:rPr lang="ru-RU" u="sng" dirty="0"/>
              <a:t> </a:t>
            </a:r>
            <a:r>
              <a:rPr lang="en-US" u="sng" dirty="0"/>
              <a:t>:</a:t>
            </a:r>
          </a:p>
          <a:p>
            <a:r>
              <a:rPr lang="ru-RU" dirty="0" err="1"/>
              <a:t>Ознаки</a:t>
            </a:r>
            <a:r>
              <a:rPr lang="ru-RU" dirty="0"/>
              <a:t> </a:t>
            </a:r>
            <a:r>
              <a:rPr lang="ru-RU" dirty="0" err="1"/>
              <a:t>набряку</a:t>
            </a:r>
            <a:r>
              <a:rPr lang="ru-RU" dirty="0"/>
              <a:t> </a:t>
            </a:r>
            <a:r>
              <a:rPr lang="ru-RU" dirty="0" err="1"/>
              <a:t>легенів</a:t>
            </a:r>
            <a:r>
              <a:rPr lang="ru-RU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ru-RU" b="1" dirty="0" err="1">
                <a:solidFill>
                  <a:srgbClr val="FF0000"/>
                </a:solidFill>
                <a:sym typeface="Wingdings" panose="05000000000000000000" pitchFamily="2" charset="2"/>
              </a:rPr>
              <a:t>негайно</a:t>
            </a:r>
            <a:endParaRPr lang="en-US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ru-RU" dirty="0" err="1"/>
              <a:t>Ознаки</a:t>
            </a:r>
            <a:r>
              <a:rPr lang="ru-RU" dirty="0"/>
              <a:t> </a:t>
            </a:r>
            <a:r>
              <a:rPr lang="ru-RU" dirty="0" err="1"/>
              <a:t>набряку</a:t>
            </a:r>
            <a:r>
              <a:rPr lang="ru-RU" dirty="0"/>
              <a:t> </a:t>
            </a:r>
            <a:r>
              <a:rPr lang="ru-RU" dirty="0" err="1"/>
              <a:t>легень</a:t>
            </a:r>
            <a:r>
              <a:rPr lang="ru-RU" dirty="0"/>
              <a:t> + </a:t>
            </a:r>
            <a:r>
              <a:rPr lang="ru-RU" dirty="0" err="1"/>
              <a:t>ціаноз</a:t>
            </a:r>
            <a:r>
              <a:rPr lang="ru-RU" dirty="0"/>
              <a:t> + </a:t>
            </a:r>
            <a:r>
              <a:rPr lang="ru-RU" dirty="0" err="1"/>
              <a:t>гіпотензія</a:t>
            </a:r>
            <a:r>
              <a:rPr lang="ru-RU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ru-RU" b="1" dirty="0" err="1">
                <a:sym typeface="Wingdings" panose="05000000000000000000" pitchFamily="2" charset="2"/>
              </a:rPr>
              <a:t>Очікувально</a:t>
            </a:r>
            <a:r>
              <a:rPr lang="ru-RU" b="1" dirty="0">
                <a:sym typeface="Wingdings" panose="05000000000000000000" pitchFamily="2" charset="2"/>
              </a:rPr>
              <a:t>, </a:t>
            </a:r>
            <a:r>
              <a:rPr lang="ru-RU" b="1" dirty="0" err="1">
                <a:sym typeface="Wingdings" panose="05000000000000000000" pitchFamily="2" charset="2"/>
              </a:rPr>
              <a:t>якщо</a:t>
            </a:r>
            <a:r>
              <a:rPr lang="ru-RU" b="1" dirty="0">
                <a:sym typeface="Wingdings" panose="05000000000000000000" pitchFamily="2" charset="2"/>
              </a:rPr>
              <a:t> не </a:t>
            </a:r>
            <a:r>
              <a:rPr lang="ru-RU" b="1" dirty="0" err="1">
                <a:sym typeface="Wingdings" panose="05000000000000000000" pitchFamily="2" charset="2"/>
              </a:rPr>
              <a:t>надається</a:t>
            </a:r>
            <a:r>
              <a:rPr lang="ru-RU" b="1" dirty="0">
                <a:sym typeface="Wingdings" panose="05000000000000000000" pitchFamily="2" charset="2"/>
              </a:rPr>
              <a:t> </a:t>
            </a:r>
            <a:r>
              <a:rPr lang="ru-RU" b="1" dirty="0" err="1">
                <a:sym typeface="Wingdings" panose="05000000000000000000" pitchFamily="2" charset="2"/>
              </a:rPr>
              <a:t>повна</a:t>
            </a:r>
            <a:r>
              <a:rPr lang="ru-RU" b="1" dirty="0">
                <a:sym typeface="Wingdings" panose="05000000000000000000" pitchFamily="2" charset="2"/>
              </a:rPr>
              <a:t> </a:t>
            </a:r>
            <a:r>
              <a:rPr lang="ru-RU" b="1" dirty="0" err="1">
                <a:sym typeface="Wingdings" panose="05000000000000000000" pitchFamily="2" charset="2"/>
              </a:rPr>
              <a:t>реанімаційна</a:t>
            </a:r>
            <a:r>
              <a:rPr lang="ru-RU" b="1" dirty="0">
                <a:sym typeface="Wingdings" panose="05000000000000000000" pitchFamily="2" charset="2"/>
              </a:rPr>
              <a:t> </a:t>
            </a:r>
            <a:r>
              <a:rPr lang="ru-RU" b="1" dirty="0" err="1">
                <a:sym typeface="Wingdings" panose="05000000000000000000" pitchFamily="2" charset="2"/>
              </a:rPr>
              <a:t>допомога</a:t>
            </a:r>
            <a:r>
              <a:rPr lang="ru-RU" b="1" dirty="0">
                <a:sym typeface="Wingdings" panose="05000000000000000000" pitchFamily="2" charset="2"/>
              </a:rPr>
              <a:t> </a:t>
            </a:r>
            <a:r>
              <a:rPr lang="ru-RU" b="1" dirty="0" err="1">
                <a:sym typeface="Wingdings" panose="05000000000000000000" pitchFamily="2" charset="2"/>
              </a:rPr>
              <a:t>негайно</a:t>
            </a:r>
            <a:r>
              <a:rPr lang="ru-RU" b="1" dirty="0">
                <a:sym typeface="Wingdings" panose="05000000000000000000" pitchFamily="2" charset="2"/>
              </a:rPr>
              <a:t>, особливо </a:t>
            </a:r>
            <a:r>
              <a:rPr lang="ru-RU" b="1" dirty="0" err="1">
                <a:sym typeface="Wingdings" panose="05000000000000000000" pitchFamily="2" charset="2"/>
              </a:rPr>
              <a:t>якщо</a:t>
            </a:r>
            <a:r>
              <a:rPr lang="ru-RU" b="1" dirty="0">
                <a:sym typeface="Wingdings" panose="05000000000000000000" pitchFamily="2" charset="2"/>
              </a:rPr>
              <a:t> </a:t>
            </a:r>
            <a:r>
              <a:rPr lang="ru-RU" b="1" dirty="0" err="1">
                <a:sym typeface="Wingdings" panose="05000000000000000000" pitchFamily="2" charset="2"/>
              </a:rPr>
              <a:t>симптоми</a:t>
            </a:r>
            <a:r>
              <a:rPr lang="ru-RU" b="1" dirty="0">
                <a:sym typeface="Wingdings" panose="05000000000000000000" pitchFamily="2" charset="2"/>
              </a:rPr>
              <a:t> </a:t>
            </a:r>
            <a:r>
              <a:rPr lang="ru-RU" b="1" dirty="0" err="1">
                <a:sym typeface="Wingdings" panose="05000000000000000000" pitchFamily="2" charset="2"/>
              </a:rPr>
              <a:t>виникають</a:t>
            </a:r>
            <a:r>
              <a:rPr lang="ru-RU" b="1" dirty="0">
                <a:sym typeface="Wingdings" panose="05000000000000000000" pitchFamily="2" charset="2"/>
              </a:rPr>
              <a:t> через &lt; 4 </a:t>
            </a:r>
            <a:r>
              <a:rPr lang="ru-RU" b="1" dirty="0" err="1">
                <a:sym typeface="Wingdings" panose="05000000000000000000" pitchFamily="2" charset="2"/>
              </a:rPr>
              <a:t>години</a:t>
            </a:r>
            <a:r>
              <a:rPr lang="ru-RU" b="1" dirty="0">
                <a:sym typeface="Wingdings" panose="05000000000000000000" pitchFamily="2" charset="2"/>
              </a:rPr>
              <a:t> </a:t>
            </a:r>
            <a:r>
              <a:rPr lang="ru-RU" b="1" dirty="0" err="1">
                <a:sym typeface="Wingdings" panose="05000000000000000000" pitchFamily="2" charset="2"/>
              </a:rPr>
              <a:t>після</a:t>
            </a:r>
            <a:r>
              <a:rPr lang="ru-RU" b="1" dirty="0">
                <a:sym typeface="Wingdings" panose="05000000000000000000" pitchFamily="2" charset="2"/>
              </a:rPr>
              <a:t> контакту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987" y="365125"/>
            <a:ext cx="1417813" cy="10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132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Резюме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5"/>
            <a:ext cx="11338560" cy="4351338"/>
          </a:xfrm>
        </p:spPr>
        <p:txBody>
          <a:bodyPr>
            <a:normAutofit/>
          </a:bodyPr>
          <a:lstStyle/>
          <a:p>
            <a:r>
              <a:rPr lang="ru-RU" dirty="0" err="1"/>
              <a:t>Загальні</a:t>
            </a:r>
            <a:r>
              <a:rPr lang="ru-RU" dirty="0"/>
              <a:t> теми, </a:t>
            </a:r>
            <a:r>
              <a:rPr lang="ru-RU" dirty="0" err="1"/>
              <a:t>готовність</a:t>
            </a:r>
            <a:r>
              <a:rPr lang="ru-RU" dirty="0"/>
              <a:t> </a:t>
            </a:r>
            <a:r>
              <a:rPr lang="ru-RU" dirty="0" err="1"/>
              <a:t>лікарняної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до </a:t>
            </a:r>
            <a:r>
              <a:rPr lang="ru-RU" dirty="0" err="1"/>
              <a:t>інцидентів</a:t>
            </a:r>
            <a:r>
              <a:rPr lang="ru-RU" dirty="0"/>
              <a:t> з </a:t>
            </a:r>
            <a:r>
              <a:rPr lang="ru-RU" dirty="0" err="1"/>
              <a:t>масовими</a:t>
            </a:r>
            <a:r>
              <a:rPr lang="ru-RU" dirty="0"/>
              <a:t> жертвами</a:t>
            </a:r>
          </a:p>
          <a:p>
            <a:r>
              <a:rPr lang="ru-RU" sz="2400" dirty="0" err="1"/>
              <a:t>Координація</a:t>
            </a:r>
            <a:r>
              <a:rPr lang="ru-RU" sz="2400" dirty="0"/>
              <a:t>, </a:t>
            </a:r>
            <a:r>
              <a:rPr lang="ru-RU" sz="2400" dirty="0" err="1"/>
              <a:t>Комунікація</a:t>
            </a:r>
            <a:r>
              <a:rPr lang="ru-RU" sz="2400" dirty="0"/>
              <a:t>, </a:t>
            </a:r>
            <a:r>
              <a:rPr lang="ru-RU" sz="2400" dirty="0" err="1"/>
              <a:t>Адаптація</a:t>
            </a:r>
            <a:endParaRPr lang="ru-RU" sz="2400" dirty="0"/>
          </a:p>
          <a:p>
            <a:r>
              <a:rPr lang="ru-RU" sz="2400" dirty="0" err="1"/>
              <a:t>Дезактивація</a:t>
            </a:r>
            <a:r>
              <a:rPr lang="ru-RU" sz="2400" dirty="0"/>
              <a:t>, </a:t>
            </a:r>
            <a:r>
              <a:rPr lang="ru-RU" sz="2400" dirty="0" err="1"/>
              <a:t>сортування</a:t>
            </a:r>
            <a:r>
              <a:rPr lang="ru-RU" sz="2400" dirty="0"/>
              <a:t>, </a:t>
            </a:r>
            <a:r>
              <a:rPr lang="ru-RU" sz="2400" dirty="0" err="1"/>
              <a:t>лікування</a:t>
            </a:r>
            <a:endParaRPr lang="en-US" sz="2400" dirty="0"/>
          </a:p>
          <a:p>
            <a:r>
              <a:rPr lang="ru-RU" dirty="0"/>
              <a:t>Хлор – </a:t>
            </a:r>
            <a:r>
              <a:rPr lang="ru-RU" dirty="0" err="1"/>
              <a:t>поширений</a:t>
            </a:r>
            <a:r>
              <a:rPr lang="ru-RU" dirty="0"/>
              <a:t>, </a:t>
            </a:r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летальність</a:t>
            </a:r>
            <a:r>
              <a:rPr lang="ru-RU" dirty="0"/>
              <a:t>, але </a:t>
            </a:r>
            <a:r>
              <a:rPr lang="ru-RU" dirty="0" err="1"/>
              <a:t>психіатричні</a:t>
            </a:r>
            <a:r>
              <a:rPr lang="ru-RU" dirty="0"/>
              <a:t> </a:t>
            </a:r>
            <a:r>
              <a:rPr lang="ru-RU" dirty="0" err="1"/>
              <a:t>наслідки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endParaRPr lang="ru-RU" dirty="0"/>
          </a:p>
          <a:p>
            <a:endParaRPr lang="ru-RU" dirty="0"/>
          </a:p>
          <a:p>
            <a:r>
              <a:rPr lang="ru-RU" dirty="0"/>
              <a:t>Фосген – </a:t>
            </a:r>
            <a:r>
              <a:rPr lang="ru-RU" dirty="0" err="1"/>
              <a:t>історичне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, але </a:t>
            </a:r>
            <a:r>
              <a:rPr lang="ru-RU" dirty="0" err="1"/>
              <a:t>невідоме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50 </a:t>
            </a:r>
            <a:r>
              <a:rPr lang="ru-RU" dirty="0" err="1"/>
              <a:t>років</a:t>
            </a:r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5252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Список </a:t>
            </a:r>
            <a:r>
              <a:rPr lang="ru-RU" b="1" dirty="0" err="1">
                <a:latin typeface="+mn-lt"/>
              </a:rPr>
              <a:t>літератури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1759184" cy="4351338"/>
          </a:xfrm>
        </p:spPr>
        <p:txBody>
          <a:bodyPr>
            <a:normAutofit fontScale="92500" lnSpcReduction="10000"/>
          </a:bodyPr>
          <a:lstStyle/>
          <a:p>
            <a:pPr marL="514350" lvl="1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Mackie E, </a:t>
            </a:r>
            <a:r>
              <a:rPr lang="en-US" dirty="0" err="1"/>
              <a:t>Svendsen</a:t>
            </a:r>
            <a:r>
              <a:rPr lang="en-US" dirty="0"/>
              <a:t> E, Grant S, et al.  Management of chlorine gas-related injuries from the Graniteville, South Carolina, train derailment.  Disaster Med Public Health Prep 2014;8(5):411-6.  PMID: 25225966</a:t>
            </a:r>
          </a:p>
          <a:p>
            <a:pPr marL="514350" lvl="1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err="1"/>
              <a:t>Jani</a:t>
            </a:r>
            <a:r>
              <a:rPr lang="en-US" dirty="0"/>
              <a:t> DD, Reed D, </a:t>
            </a:r>
            <a:r>
              <a:rPr lang="en-US" dirty="0" err="1"/>
              <a:t>Feigley</a:t>
            </a:r>
            <a:r>
              <a:rPr lang="en-US" dirty="0"/>
              <a:t> CE, et al.  Modeling an irritant gas plume for epidemiologic study.  </a:t>
            </a:r>
            <a:r>
              <a:rPr lang="en-US" dirty="0" err="1"/>
              <a:t>Int</a:t>
            </a:r>
            <a:r>
              <a:rPr lang="en-US" dirty="0"/>
              <a:t> J Environ Health Res 2016;26(1):58-74.  PMID: 235772143</a:t>
            </a:r>
          </a:p>
          <a:p>
            <a:pPr marL="514350" lvl="1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err="1"/>
              <a:t>Faria</a:t>
            </a:r>
            <a:r>
              <a:rPr lang="en-US" dirty="0"/>
              <a:t> VS, da Silva SA, </a:t>
            </a:r>
            <a:r>
              <a:rPr lang="en-US" dirty="0" err="1"/>
              <a:t>Marchini</a:t>
            </a:r>
            <a:r>
              <a:rPr lang="en-US" dirty="0"/>
              <a:t> JFM.  Reactive airways dysfunction syndrome following inhalation of hydrogen chloride vapor.  </a:t>
            </a:r>
            <a:r>
              <a:rPr lang="en-US" dirty="0" err="1"/>
              <a:t>Autops</a:t>
            </a:r>
            <a:r>
              <a:rPr lang="en-US" dirty="0"/>
              <a:t> Case Rep 2021;11:e2021266.  PMID: 33968833</a:t>
            </a:r>
          </a:p>
          <a:p>
            <a:pPr marL="514350" lvl="1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OPCW, 2016.  Practical guide for medical management of chemical warfare casualties. Available at: https://www.opcw.org/sites/default/files/documents/ICA/APB/Practical_Guide_for_Medical_Management_of_Chemical_Warfare_Casualties_-_web.pdf  [Accessed 20-Sept- 2022]</a:t>
            </a:r>
          </a:p>
          <a:p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786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Список </a:t>
            </a:r>
            <a:r>
              <a:rPr lang="ru-RU" b="1" dirty="0" err="1">
                <a:latin typeface="+mn-lt"/>
              </a:rPr>
              <a:t>літератури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1759184" cy="4351338"/>
          </a:xfrm>
        </p:spPr>
        <p:txBody>
          <a:bodyPr>
            <a:normAutofit/>
          </a:bodyPr>
          <a:lstStyle/>
          <a:p>
            <a:pPr marL="514350" lvl="1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Massa CB, Scott P, Abramov E, et al. Acute chlorine gas exposure produces transient inflammation and a progressive alteration in surfactant composition with accompanying mechanical dysfunction.  </a:t>
            </a:r>
            <a:r>
              <a:rPr lang="en-US" dirty="0" err="1"/>
              <a:t>Toxicol</a:t>
            </a:r>
            <a:r>
              <a:rPr lang="en-US" dirty="0"/>
              <a:t> </a:t>
            </a:r>
            <a:r>
              <a:rPr lang="en-US" dirty="0" err="1"/>
              <a:t>Appl</a:t>
            </a:r>
            <a:r>
              <a:rPr lang="en-US" dirty="0"/>
              <a:t> </a:t>
            </a:r>
            <a:r>
              <a:rPr lang="en-US" dirty="0" err="1"/>
              <a:t>Pharmacol</a:t>
            </a:r>
            <a:r>
              <a:rPr lang="en-US" dirty="0"/>
              <a:t> 2014;278(1):53-64. PMID: 24582687</a:t>
            </a:r>
          </a:p>
          <a:p>
            <a:pPr marL="514350" lvl="1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Van Sickle D, </a:t>
            </a:r>
            <a:r>
              <a:rPr lang="en-US" dirty="0" err="1"/>
              <a:t>Wenck</a:t>
            </a:r>
            <a:r>
              <a:rPr lang="en-US" dirty="0"/>
              <a:t> MA, </a:t>
            </a:r>
            <a:r>
              <a:rPr lang="en-US" dirty="0" err="1"/>
              <a:t>Belflower</a:t>
            </a:r>
            <a:r>
              <a:rPr lang="en-US" dirty="0"/>
              <a:t> A, et al.  Acute health effects after exposure to chlorine gas released after a train derailment.  Am J </a:t>
            </a:r>
            <a:r>
              <a:rPr lang="en-US" dirty="0" err="1"/>
              <a:t>Emerg</a:t>
            </a:r>
            <a:r>
              <a:rPr lang="en-US" dirty="0"/>
              <a:t> Med 2009;27(1):1-7. PMID: 19041527</a:t>
            </a:r>
          </a:p>
          <a:p>
            <a:pPr marL="514350" lvl="1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 err="1"/>
              <a:t>Zaky</a:t>
            </a:r>
            <a:r>
              <a:rPr lang="en-US" dirty="0"/>
              <a:t> A, Bradley WE, </a:t>
            </a:r>
            <a:r>
              <a:rPr lang="en-US" dirty="0" err="1"/>
              <a:t>Lazrak</a:t>
            </a:r>
            <a:r>
              <a:rPr lang="en-US" dirty="0"/>
              <a:t> A, et al.  Chlorine inhalation-induced myocardial depression and failure.  </a:t>
            </a:r>
            <a:r>
              <a:rPr lang="en-US" dirty="0" err="1"/>
              <a:t>Physiol</a:t>
            </a:r>
            <a:r>
              <a:rPr lang="en-US" dirty="0"/>
              <a:t> Rep 2015;3(6):e12439.  PMID: 26109193</a:t>
            </a:r>
          </a:p>
          <a:p>
            <a:endParaRPr lang="en-US" dirty="0"/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771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45" y="365125"/>
            <a:ext cx="11077755" cy="1325563"/>
          </a:xfrm>
        </p:spPr>
        <p:txBody>
          <a:bodyPr/>
          <a:lstStyle/>
          <a:p>
            <a:r>
              <a:rPr lang="uk-UA" b="1" dirty="0">
                <a:latin typeface="+mn-lt"/>
              </a:rPr>
              <a:t>Досвід Сирії</a:t>
            </a:r>
            <a:endParaRPr lang="en-US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242" t="41908" r="13004" b="28128"/>
          <a:stretch/>
        </p:blipFill>
        <p:spPr>
          <a:xfrm>
            <a:off x="6360615" y="1237609"/>
            <a:ext cx="4993185" cy="4601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045" y="1690688"/>
            <a:ext cx="5486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Сирійські</a:t>
            </a:r>
            <a:r>
              <a:rPr lang="ru-RU" sz="2800" b="1" dirty="0"/>
              <a:t> атаки </a:t>
            </a:r>
            <a:r>
              <a:rPr lang="ru-RU" sz="2800" b="1" dirty="0" err="1"/>
              <a:t>із</a:t>
            </a:r>
            <a:r>
              <a:rPr lang="ru-RU" sz="2800" b="1" dirty="0"/>
              <a:t> </a:t>
            </a:r>
            <a:r>
              <a:rPr lang="ru-RU" sz="2800" b="1" dirty="0" err="1"/>
              <a:t>застосуванням</a:t>
            </a:r>
            <a:r>
              <a:rPr lang="ru-RU" sz="2800" b="1" dirty="0"/>
              <a:t> </a:t>
            </a:r>
            <a:r>
              <a:rPr lang="ru-RU" sz="2800" b="1" dirty="0" err="1"/>
              <a:t>хімічної</a:t>
            </a:r>
            <a:r>
              <a:rPr lang="ru-RU" sz="2800" b="1" dirty="0"/>
              <a:t> </a:t>
            </a:r>
            <a:r>
              <a:rPr lang="ru-RU" sz="2800" b="1" dirty="0" err="1"/>
              <a:t>зброї</a:t>
            </a:r>
            <a:endParaRPr lang="ru-RU" sz="2800" b="1" dirty="0"/>
          </a:p>
          <a:p>
            <a:r>
              <a:rPr lang="ru-RU" sz="2800" b="1" dirty="0"/>
              <a:t>161 </a:t>
            </a:r>
            <a:r>
              <a:rPr lang="ru-RU" sz="2800" b="1" dirty="0" err="1"/>
              <a:t>хімічна</a:t>
            </a:r>
            <a:r>
              <a:rPr lang="ru-RU" sz="2800" b="1" dirty="0"/>
              <a:t> атака (2012-2015)</a:t>
            </a:r>
          </a:p>
          <a:p>
            <a:r>
              <a:rPr lang="ru-RU" sz="2800" b="1" dirty="0"/>
              <a:t>14 581 </a:t>
            </a:r>
            <a:r>
              <a:rPr lang="ru-RU" sz="2800" b="1" dirty="0" err="1"/>
              <a:t>жертви</a:t>
            </a:r>
            <a:endParaRPr lang="ru-RU" sz="2800" b="1" dirty="0"/>
          </a:p>
          <a:p>
            <a:r>
              <a:rPr lang="ru-RU" sz="2800" b="1" dirty="0"/>
              <a:t>1491 смертей</a:t>
            </a:r>
            <a:endParaRPr lang="en-US" sz="2800" dirty="0"/>
          </a:p>
          <a:p>
            <a:pPr algn="ctr"/>
            <a:r>
              <a:rPr lang="ru-RU" sz="2800" b="1" dirty="0"/>
              <a:t>10,2% </a:t>
            </a:r>
            <a:r>
              <a:rPr lang="ru-RU" sz="2800" b="1" dirty="0" err="1"/>
              <a:t>Смертність</a:t>
            </a:r>
            <a:endParaRPr lang="en-US" sz="2800" dirty="0"/>
          </a:p>
          <a:p>
            <a:r>
              <a:rPr lang="ru-RU" sz="2800" u="sng" dirty="0"/>
              <a:t>21 </a:t>
            </a:r>
            <a:r>
              <a:rPr lang="ru-RU" sz="2800" u="sng" dirty="0" err="1"/>
              <a:t>серпня</a:t>
            </a:r>
            <a:r>
              <a:rPr lang="ru-RU" sz="2800" u="sng" dirty="0"/>
              <a:t> 2013: </a:t>
            </a:r>
            <a:r>
              <a:rPr lang="ru-RU" sz="2800" u="sng" dirty="0" err="1"/>
              <a:t>Сільська</a:t>
            </a:r>
            <a:r>
              <a:rPr lang="ru-RU" sz="2800" u="sng" dirty="0"/>
              <a:t> </a:t>
            </a:r>
            <a:r>
              <a:rPr lang="ru-RU" sz="2800" u="sng" dirty="0" err="1"/>
              <a:t>частина</a:t>
            </a:r>
            <a:r>
              <a:rPr lang="ru-RU" sz="2800" u="sng" dirty="0"/>
              <a:t> Дамаску</a:t>
            </a:r>
          </a:p>
          <a:p>
            <a:r>
              <a:rPr lang="ru-RU" sz="2800" u="sng" dirty="0"/>
              <a:t>Одна атака зарином </a:t>
            </a:r>
            <a:r>
              <a:rPr lang="ru-RU" sz="2800" u="sng" dirty="0" err="1"/>
              <a:t>вбиває</a:t>
            </a:r>
            <a:r>
              <a:rPr lang="ru-RU" sz="2800" u="sng" dirty="0"/>
              <a:t> 1300 і </a:t>
            </a:r>
            <a:r>
              <a:rPr lang="ru-RU" sz="2800" u="sng" dirty="0" err="1"/>
              <a:t>завдає</a:t>
            </a:r>
            <a:r>
              <a:rPr lang="ru-RU" sz="2800" u="sng" dirty="0"/>
              <a:t> </a:t>
            </a:r>
            <a:r>
              <a:rPr lang="ru-RU" sz="2800" u="sng" dirty="0" err="1"/>
              <a:t>шкоди</a:t>
            </a:r>
            <a:r>
              <a:rPr lang="ru-RU" sz="2800" u="sng" dirty="0"/>
              <a:t> </a:t>
            </a:r>
            <a:r>
              <a:rPr lang="ru-RU" sz="2800" u="sng" dirty="0" err="1"/>
              <a:t>понад</a:t>
            </a:r>
            <a:r>
              <a:rPr lang="ru-RU" sz="2800" u="sng" dirty="0"/>
              <a:t> 10 000.</a:t>
            </a:r>
            <a:endParaRPr lang="en-US" sz="2800" dirty="0"/>
          </a:p>
        </p:txBody>
      </p:sp>
      <p:pic>
        <p:nvPicPr>
          <p:cNvPr id="6" name="Picture 6" descr="MedGlobal Logo">
            <a:extLst>
              <a:ext uri="{FF2B5EF4-FFF2-40B4-BE49-F238E27FC236}">
                <a16:creationId xmlns:a16="http://schemas.microsoft.com/office/drawing/2014/main" id="{276878A7-661B-4D25-A534-839E8DAD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6207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Запитання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85528" y="5819260"/>
            <a:ext cx="11190916" cy="961938"/>
            <a:chOff x="585528" y="5819260"/>
            <a:chExt cx="11190916" cy="961938"/>
          </a:xfrm>
        </p:grpSpPr>
        <p:pic>
          <p:nvPicPr>
            <p:cNvPr id="7" name="Picture 2" descr="https://static.razomforukraine.org/wp-content/themes/heartfelt/img/razom_logo_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898" y="5844110"/>
              <a:ext cx="2081590" cy="693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s://www.umana.org/img/umana_logo_top_e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170" y="5819260"/>
              <a:ext cx="5700676" cy="743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53559" t="8310" r="36218" b="68387"/>
            <a:stretch/>
          </p:blipFill>
          <p:spPr>
            <a:xfrm>
              <a:off x="585528" y="5819260"/>
              <a:ext cx="1406642" cy="961938"/>
            </a:xfrm>
            <a:prstGeom prst="rect">
              <a:avLst/>
            </a:prstGeom>
          </p:spPr>
        </p:pic>
        <p:pic>
          <p:nvPicPr>
            <p:cNvPr id="10" name="Picture 6" descr="MedGlobal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9556" y="5839155"/>
              <a:ext cx="2216888" cy="703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F4D1956E-B8D9-FE38-9281-AA0E0A83D9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962" y="5103701"/>
            <a:ext cx="1224236" cy="866136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BB26468-8AC6-A270-2657-7B02E5486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98" y="5094006"/>
            <a:ext cx="889048" cy="88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7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45" y="365125"/>
            <a:ext cx="11077755" cy="1325563"/>
          </a:xfrm>
        </p:spPr>
        <p:txBody>
          <a:bodyPr/>
          <a:lstStyle/>
          <a:p>
            <a:r>
              <a:rPr lang="ru-RU" b="1" dirty="0" err="1">
                <a:latin typeface="+mn-lt"/>
              </a:rPr>
              <a:t>Задушливі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речовини</a:t>
            </a:r>
            <a:r>
              <a:rPr lang="ru-RU" b="1" dirty="0">
                <a:latin typeface="+mn-lt"/>
              </a:rPr>
              <a:t> - хлор</a:t>
            </a:r>
            <a:endParaRPr lang="en-US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242" t="41908" r="13004" b="28128"/>
          <a:stretch/>
        </p:blipFill>
        <p:spPr>
          <a:xfrm>
            <a:off x="6360615" y="1237609"/>
            <a:ext cx="4993185" cy="4601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045" y="1690688"/>
            <a:ext cx="548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Смертність</a:t>
            </a:r>
            <a:r>
              <a:rPr lang="ru-RU" sz="2800" b="1" dirty="0"/>
              <a:t> </a:t>
            </a:r>
            <a:r>
              <a:rPr lang="ru-RU" sz="2800" b="1" dirty="0" err="1"/>
              <a:t>від</a:t>
            </a:r>
            <a:r>
              <a:rPr lang="ru-RU" sz="2800" b="1" dirty="0"/>
              <a:t> хлору</a:t>
            </a:r>
          </a:p>
          <a:p>
            <a:endParaRPr lang="ru-RU" sz="2800" b="1" dirty="0"/>
          </a:p>
          <a:p>
            <a:r>
              <a:rPr lang="ru-RU" sz="2800" b="1" dirty="0"/>
              <a:t>- </a:t>
            </a:r>
            <a:r>
              <a:rPr lang="ru-RU" sz="2800" b="1" dirty="0" err="1"/>
              <a:t>Випадки</a:t>
            </a:r>
            <a:r>
              <a:rPr lang="ru-RU" sz="2800" b="1" dirty="0"/>
              <a:t> на </a:t>
            </a:r>
            <a:r>
              <a:rPr lang="ru-RU" sz="2800" b="1" dirty="0" err="1"/>
              <a:t>промисловості</a:t>
            </a:r>
            <a:r>
              <a:rPr lang="ru-RU" sz="2800" b="1" dirty="0"/>
              <a:t>: ~0,6%</a:t>
            </a:r>
          </a:p>
          <a:p>
            <a:endParaRPr lang="ru-RU" sz="2800" b="1" dirty="0"/>
          </a:p>
          <a:p>
            <a:r>
              <a:rPr lang="ru-RU" sz="2800" b="1" dirty="0"/>
              <a:t>-</a:t>
            </a:r>
            <a:r>
              <a:rPr lang="ru-RU" sz="2800" b="1" dirty="0" err="1"/>
              <a:t>Військові</a:t>
            </a:r>
            <a:r>
              <a:rPr lang="ru-RU" sz="2800" b="1" dirty="0"/>
              <a:t> </a:t>
            </a:r>
            <a:r>
              <a:rPr lang="ru-RU" sz="2800" b="1" dirty="0" err="1"/>
              <a:t>дії</a:t>
            </a:r>
            <a:r>
              <a:rPr lang="ru-RU" sz="2800" b="1" dirty="0"/>
              <a:t>: ~5%</a:t>
            </a:r>
            <a:endParaRPr lang="en-US" sz="2800" dirty="0"/>
          </a:p>
        </p:txBody>
      </p:sp>
      <p:pic>
        <p:nvPicPr>
          <p:cNvPr id="6" name="Picture 6" descr="MedGlobal Logo">
            <a:extLst>
              <a:ext uri="{FF2B5EF4-FFF2-40B4-BE49-F238E27FC236}">
                <a16:creationId xmlns:a16="http://schemas.microsoft.com/office/drawing/2014/main" id="{276878A7-661B-4D25-A534-839E8DAD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6045" y="6154194"/>
            <a:ext cx="176841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PMID: 29355691</a:t>
            </a:r>
          </a:p>
        </p:txBody>
      </p:sp>
    </p:spTree>
    <p:extLst>
      <p:ext uri="{BB962C8B-B14F-4D97-AF65-F5344CB8AC3E}">
        <p14:creationId xmlns:p14="http://schemas.microsoft.com/office/powerpoint/2010/main" val="757688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0933176" cy="1325563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+mn-lt"/>
              </a:rPr>
              <a:t>Задушливі</a:t>
            </a:r>
            <a:r>
              <a:rPr lang="ru-RU" sz="4000" b="1" dirty="0">
                <a:latin typeface="+mn-lt"/>
              </a:rPr>
              <a:t> </a:t>
            </a:r>
            <a:r>
              <a:rPr lang="ru-RU" sz="4000" b="1" dirty="0" err="1">
                <a:latin typeface="+mn-lt"/>
              </a:rPr>
              <a:t>речовини</a:t>
            </a:r>
            <a:r>
              <a:rPr lang="ru-RU" sz="4000" b="1" dirty="0">
                <a:latin typeface="+mn-lt"/>
              </a:rPr>
              <a:t> - </a:t>
            </a:r>
            <a:r>
              <a:rPr lang="ru-RU" sz="4000" b="1" dirty="0" err="1">
                <a:latin typeface="+mn-lt"/>
              </a:rPr>
              <a:t>властивості</a:t>
            </a:r>
            <a:r>
              <a:rPr lang="ru-RU" sz="4000" b="1" dirty="0">
                <a:latin typeface="+mn-lt"/>
              </a:rPr>
              <a:t> хлору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" y="1825624"/>
            <a:ext cx="11338560" cy="5032375"/>
          </a:xfrm>
        </p:spPr>
        <p:txBody>
          <a:bodyPr>
            <a:normAutofit/>
          </a:bodyPr>
          <a:lstStyle/>
          <a:p>
            <a:r>
              <a:rPr lang="ru-RU" dirty="0" err="1"/>
              <a:t>Жовто-зелений</a:t>
            </a:r>
            <a:r>
              <a:rPr lang="ru-RU" dirty="0"/>
              <a:t> газ з </a:t>
            </a:r>
            <a:r>
              <a:rPr lang="ru-RU" dirty="0" err="1"/>
              <a:t>різким</a:t>
            </a:r>
            <a:r>
              <a:rPr lang="ru-RU" dirty="0"/>
              <a:t> </a:t>
            </a:r>
            <a:r>
              <a:rPr lang="ru-RU" dirty="0" err="1"/>
              <a:t>дратівливим</a:t>
            </a:r>
            <a:r>
              <a:rPr lang="ru-RU" dirty="0"/>
              <a:t> запахом при 0,31 </a:t>
            </a:r>
            <a:r>
              <a:rPr lang="ru-RU" dirty="0" err="1"/>
              <a:t>проміле</a:t>
            </a:r>
            <a:r>
              <a:rPr lang="ru-RU" dirty="0"/>
              <a:t>. </a:t>
            </a:r>
            <a:r>
              <a:rPr lang="ru-RU" dirty="0" err="1"/>
              <a:t>Примітка</a:t>
            </a:r>
            <a:r>
              <a:rPr lang="ru-RU" dirty="0"/>
              <a:t>: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виникнути</a:t>
            </a:r>
            <a:r>
              <a:rPr lang="ru-RU" dirty="0"/>
              <a:t> </a:t>
            </a:r>
            <a:r>
              <a:rPr lang="ru-RU" dirty="0" err="1"/>
              <a:t>нюхова</a:t>
            </a:r>
            <a:r>
              <a:rPr lang="ru-RU" dirty="0"/>
              <a:t> </a:t>
            </a:r>
            <a:r>
              <a:rPr lang="ru-RU" dirty="0" err="1"/>
              <a:t>втома</a:t>
            </a:r>
            <a:endParaRPr lang="ru-RU" dirty="0"/>
          </a:p>
          <a:p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просто: </a:t>
            </a:r>
            <a:r>
              <a:rPr lang="ru-RU" dirty="0" err="1"/>
              <a:t>відбілювач</a:t>
            </a:r>
            <a:r>
              <a:rPr lang="ru-RU" dirty="0"/>
              <a:t> + будь-яка </a:t>
            </a:r>
            <a:r>
              <a:rPr lang="ru-RU" dirty="0" err="1"/>
              <a:t>побутова</a:t>
            </a:r>
            <a:r>
              <a:rPr lang="ru-RU" dirty="0"/>
              <a:t> кислота (</a:t>
            </a:r>
            <a:r>
              <a:rPr lang="ru-RU" dirty="0" err="1"/>
              <a:t>автомобільний</a:t>
            </a:r>
            <a:r>
              <a:rPr lang="ru-RU" dirty="0"/>
              <a:t> </a:t>
            </a:r>
            <a:r>
              <a:rPr lang="ru-RU" dirty="0" err="1"/>
              <a:t>акумулятор</a:t>
            </a:r>
            <a:r>
              <a:rPr lang="ru-RU" dirty="0"/>
              <a:t>, оцет і т.д.)</a:t>
            </a:r>
          </a:p>
          <a:p>
            <a:r>
              <a:rPr lang="ru-RU" dirty="0"/>
              <a:t>Точка </a:t>
            </a:r>
            <a:r>
              <a:rPr lang="ru-RU" dirty="0" err="1"/>
              <a:t>кипіння</a:t>
            </a:r>
            <a:r>
              <a:rPr lang="ru-RU" dirty="0"/>
              <a:t>: -34</a:t>
            </a:r>
            <a:r>
              <a:rPr lang="en-US" dirty="0" err="1"/>
              <a:t>oC</a:t>
            </a:r>
            <a:r>
              <a:rPr lang="en-US" dirty="0"/>
              <a:t> (-29oF)</a:t>
            </a:r>
            <a:r>
              <a:rPr lang="uk-UA" dirty="0"/>
              <a:t>.</a:t>
            </a:r>
            <a:endParaRPr lang="ru-RU" dirty="0"/>
          </a:p>
          <a:p>
            <a:r>
              <a:rPr lang="ru-RU" dirty="0" err="1"/>
              <a:t>Важчий</a:t>
            </a:r>
            <a:r>
              <a:rPr lang="ru-RU" dirty="0"/>
              <a:t> за </a:t>
            </a:r>
            <a:r>
              <a:rPr lang="ru-RU" dirty="0" err="1"/>
              <a:t>повітря</a:t>
            </a:r>
            <a:r>
              <a:rPr lang="ru-RU" dirty="0"/>
              <a:t>, тому </a:t>
            </a:r>
            <a:r>
              <a:rPr lang="ru-RU" dirty="0" err="1"/>
              <a:t>осідає</a:t>
            </a:r>
            <a:r>
              <a:rPr lang="ru-RU" dirty="0"/>
              <a:t> в низинах, канавах</a:t>
            </a:r>
          </a:p>
          <a:p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проїжджати</a:t>
            </a:r>
            <a:r>
              <a:rPr lang="ru-RU" dirty="0"/>
              <a:t> через хмару  </a:t>
            </a:r>
            <a:r>
              <a:rPr lang="ru-RU" dirty="0" err="1"/>
              <a:t>транспортним</a:t>
            </a:r>
            <a:r>
              <a:rPr lang="ru-RU" dirty="0"/>
              <a:t> </a:t>
            </a:r>
            <a:r>
              <a:rPr lang="ru-RU" dirty="0" err="1"/>
              <a:t>засобом</a:t>
            </a:r>
            <a:r>
              <a:rPr lang="ru-RU" dirty="0"/>
              <a:t> - негорючий газ, АЛЕ </a:t>
            </a:r>
            <a:r>
              <a:rPr lang="ru-RU" dirty="0" err="1"/>
              <a:t>вибухонебезпечний</a:t>
            </a:r>
            <a:r>
              <a:rPr lang="ru-RU" dirty="0"/>
              <a:t> при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відкритих</a:t>
            </a:r>
            <a:r>
              <a:rPr lang="ru-RU" dirty="0"/>
              <a:t> </a:t>
            </a:r>
            <a:r>
              <a:rPr lang="ru-RU" dirty="0" err="1"/>
              <a:t>паливних</a:t>
            </a:r>
            <a:r>
              <a:rPr lang="ru-RU" dirty="0"/>
              <a:t> </a:t>
            </a:r>
            <a:r>
              <a:rPr lang="ru-RU" dirty="0" err="1"/>
              <a:t>парів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2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38" y="365125"/>
            <a:ext cx="10890662" cy="1325563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+mn-lt"/>
              </a:rPr>
              <a:t>Задушливі</a:t>
            </a:r>
            <a:r>
              <a:rPr lang="ru-RU" sz="4000" b="1" dirty="0">
                <a:latin typeface="+mn-lt"/>
              </a:rPr>
              <a:t> </a:t>
            </a:r>
            <a:r>
              <a:rPr lang="ru-RU" sz="4000" b="1" dirty="0" err="1">
                <a:latin typeface="+mn-lt"/>
              </a:rPr>
              <a:t>речовини</a:t>
            </a:r>
            <a:r>
              <a:rPr lang="ru-RU" sz="4000" b="1" dirty="0">
                <a:latin typeface="+mn-lt"/>
              </a:rPr>
              <a:t> - </a:t>
            </a:r>
            <a:r>
              <a:rPr lang="ru-RU" sz="4000" b="1" dirty="0" err="1">
                <a:latin typeface="+mn-lt"/>
              </a:rPr>
              <a:t>властивості</a:t>
            </a:r>
            <a:r>
              <a:rPr lang="ru-RU" sz="4000" b="1" dirty="0">
                <a:latin typeface="+mn-lt"/>
              </a:rPr>
              <a:t> хлору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38" y="1825625"/>
            <a:ext cx="11115304" cy="43513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uk-UA" b="1" dirty="0"/>
              <a:t>Помірна розчинність у воді</a:t>
            </a:r>
            <a:r>
              <a:rPr lang="en-US" sz="2800" b="1" dirty="0">
                <a:sym typeface="Wingdings" panose="05000000000000000000" pitchFamily="2" charset="2"/>
              </a:rPr>
              <a:t></a:t>
            </a:r>
            <a:r>
              <a:rPr lang="en-US" sz="2800" b="1" dirty="0"/>
              <a:t> </a:t>
            </a:r>
            <a:r>
              <a:rPr lang="uk-UA" b="1" dirty="0"/>
              <a:t>важливі клінічні значення</a:t>
            </a:r>
            <a:endParaRPr lang="en-US" sz="2800" b="1" dirty="0"/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ru-RU" dirty="0" err="1">
                <a:sym typeface="Wingdings" panose="05000000000000000000" pitchFamily="2" charset="2"/>
              </a:rPr>
              <a:t>Основний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механізм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токсичності</a:t>
            </a:r>
            <a:r>
              <a:rPr lang="ru-RU" dirty="0">
                <a:sym typeface="Wingdings" panose="05000000000000000000" pitchFamily="2" charset="2"/>
              </a:rPr>
              <a:t> = </a:t>
            </a:r>
            <a:r>
              <a:rPr lang="ru-RU" dirty="0" err="1">
                <a:sym typeface="Wingdings" panose="05000000000000000000" pitchFamily="2" charset="2"/>
              </a:rPr>
              <a:t>окислення</a:t>
            </a:r>
            <a:r>
              <a:rPr lang="ru-RU" dirty="0">
                <a:sym typeface="Wingdings" panose="05000000000000000000" pitchFamily="2" charset="2"/>
              </a:rPr>
              <a:t>, </a:t>
            </a:r>
            <a:r>
              <a:rPr lang="ru-RU" dirty="0" err="1">
                <a:sym typeface="Wingdings" panose="05000000000000000000" pitchFamily="2" charset="2"/>
              </a:rPr>
              <a:t>утворення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вільних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радикалів</a:t>
            </a:r>
            <a:r>
              <a:rPr lang="ru-RU" dirty="0">
                <a:sym typeface="Wingdings" panose="05000000000000000000" pitchFamily="2" charset="2"/>
              </a:rPr>
              <a:t> у тканинах</a:t>
            </a:r>
          </a:p>
          <a:p>
            <a:pPr marL="0" indent="0">
              <a:buNone/>
            </a:pPr>
            <a:r>
              <a:rPr lang="ru-RU" dirty="0" err="1">
                <a:sym typeface="Wingdings" panose="05000000000000000000" pitchFamily="2" charset="2"/>
              </a:rPr>
              <a:t>Гіпохлоритна</a:t>
            </a:r>
            <a:r>
              <a:rPr lang="ru-RU" dirty="0">
                <a:sym typeface="Wingdings" panose="05000000000000000000" pitchFamily="2" charset="2"/>
              </a:rPr>
              <a:t> кислота + </a:t>
            </a:r>
            <a:r>
              <a:rPr lang="ru-RU" dirty="0" err="1">
                <a:sym typeface="Wingdings" panose="05000000000000000000" pitchFamily="2" charset="2"/>
              </a:rPr>
              <a:t>утворення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соляної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>
                <a:sym typeface="Wingdings" panose="05000000000000000000" pitchFamily="2" charset="2"/>
              </a:rPr>
              <a:t>кислоти</a:t>
            </a:r>
            <a:r>
              <a:rPr lang="ru-RU" dirty="0">
                <a:sym typeface="Wingdings" panose="05000000000000000000" pitchFamily="2" charset="2"/>
              </a:rPr>
              <a:t> в </a:t>
            </a:r>
            <a:r>
              <a:rPr lang="ru-RU" dirty="0" err="1">
                <a:sym typeface="Wingdings" panose="05000000000000000000" pitchFamily="2" charset="2"/>
              </a:rPr>
              <a:t>дихальних</a:t>
            </a:r>
            <a:r>
              <a:rPr lang="ru-RU" dirty="0">
                <a:sym typeface="Wingdings" panose="05000000000000000000" pitchFamily="2" charset="2"/>
              </a:rPr>
              <a:t> шляхах і очах</a:t>
            </a:r>
            <a:endParaRPr lang="en-US" dirty="0"/>
          </a:p>
          <a:p>
            <a:pPr marL="0" indent="0" algn="ctr">
              <a:buNone/>
            </a:pPr>
            <a:r>
              <a:rPr lang="en-US" sz="2800" dirty="0"/>
              <a:t>Cl</a:t>
            </a:r>
            <a:r>
              <a:rPr lang="en-US" sz="2800" baseline="-25000" dirty="0"/>
              <a:t>2</a:t>
            </a:r>
            <a:r>
              <a:rPr lang="en-US" sz="2800" dirty="0"/>
              <a:t> + H</a:t>
            </a:r>
            <a:r>
              <a:rPr lang="en-US" sz="2800" baseline="-25000" dirty="0"/>
              <a:t>2</a:t>
            </a:r>
            <a:r>
              <a:rPr lang="en-US" sz="2800" dirty="0"/>
              <a:t>O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 err="1">
                <a:sym typeface="Wingdings" panose="05000000000000000000" pitchFamily="2" charset="2"/>
              </a:rPr>
              <a:t>H</a:t>
            </a:r>
            <a:r>
              <a:rPr lang="en-US" sz="2800" baseline="30000" dirty="0" err="1">
                <a:sym typeface="Wingdings" panose="05000000000000000000" pitchFamily="2" charset="2"/>
              </a:rPr>
              <a:t>+</a:t>
            </a:r>
            <a:r>
              <a:rPr lang="en-US" sz="2800" dirty="0" err="1">
                <a:sym typeface="Wingdings" panose="05000000000000000000" pitchFamily="2" charset="2"/>
              </a:rPr>
              <a:t>Cl</a:t>
            </a:r>
            <a:r>
              <a:rPr lang="en-US" dirty="0" err="1">
                <a:sym typeface="Wingdings" panose="05000000000000000000" pitchFamily="2" charset="2"/>
              </a:rPr>
              <a:t>O</a:t>
            </a:r>
            <a:r>
              <a:rPr lang="en-US" baseline="30000" dirty="0">
                <a:sym typeface="Wingdings" panose="05000000000000000000" pitchFamily="2" charset="2"/>
              </a:rPr>
              <a:t>-</a:t>
            </a:r>
            <a:r>
              <a:rPr lang="en-US" dirty="0">
                <a:sym typeface="Wingdings" panose="05000000000000000000" pitchFamily="2" charset="2"/>
              </a:rPr>
              <a:t> + </a:t>
            </a:r>
            <a:r>
              <a:rPr lang="en-US" dirty="0" err="1">
                <a:sym typeface="Wingdings" panose="05000000000000000000" pitchFamily="2" charset="2"/>
              </a:rPr>
              <a:t>H</a:t>
            </a:r>
            <a:r>
              <a:rPr lang="en-US" baseline="30000" dirty="0" err="1">
                <a:sym typeface="Wingdings" panose="05000000000000000000" pitchFamily="2" charset="2"/>
              </a:rPr>
              <a:t>+</a:t>
            </a:r>
            <a:r>
              <a:rPr lang="en-US" dirty="0" err="1">
                <a:sym typeface="Wingdings" panose="05000000000000000000" pitchFamily="2" charset="2"/>
              </a:rPr>
              <a:t>Cl</a:t>
            </a:r>
            <a:r>
              <a:rPr lang="en-US" baseline="30000" dirty="0">
                <a:sym typeface="Wingdings" panose="05000000000000000000" pitchFamily="2" charset="2"/>
              </a:rPr>
              <a:t>-</a:t>
            </a:r>
            <a:r>
              <a:rPr lang="en-US" dirty="0">
                <a:sym typeface="Wingdings" panose="05000000000000000000" pitchFamily="2" charset="2"/>
              </a:rPr>
              <a:t>  </a:t>
            </a:r>
          </a:p>
          <a:p>
            <a:endParaRPr lang="en-US" sz="2800" dirty="0">
              <a:sym typeface="Wingdings" panose="05000000000000000000" pitchFamily="2" charset="2"/>
            </a:endParaRPr>
          </a:p>
        </p:txBody>
      </p:sp>
      <p:pic>
        <p:nvPicPr>
          <p:cNvPr id="4" name="Picture 6" descr="MedGlobal Logo">
            <a:extLst>
              <a:ext uri="{FF2B5EF4-FFF2-40B4-BE49-F238E27FC236}">
                <a16:creationId xmlns:a16="http://schemas.microsoft.com/office/drawing/2014/main" id="{FB4974FC-7C6C-4FE2-A0ED-591A0883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2" y="5839154"/>
            <a:ext cx="2216888" cy="70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00" y="3651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12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8060</TotalTime>
  <Words>5177</Words>
  <Application>Microsoft Macintosh PowerPoint</Application>
  <PresentationFormat>Widescreen</PresentationFormat>
  <Paragraphs>559</Paragraphs>
  <Slides>60</Slides>
  <Notes>48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Хімічна зброя, задушливі речовини та токсичні інгаляційні травми</vt:lpstr>
      <vt:lpstr>PowerPoint Presentation</vt:lpstr>
      <vt:lpstr>PowerPoint Presentation</vt:lpstr>
      <vt:lpstr>PowerPoint Presentation</vt:lpstr>
      <vt:lpstr>Схема- Хлор</vt:lpstr>
      <vt:lpstr>Досвід Сирії</vt:lpstr>
      <vt:lpstr>Задушливі речовини - хлор</vt:lpstr>
      <vt:lpstr>Задушливі речовини - властивості хлору</vt:lpstr>
      <vt:lpstr>Задушливі речовини - властивості хлору</vt:lpstr>
      <vt:lpstr>Задушливі речовини - властивості хлору</vt:lpstr>
      <vt:lpstr>Задушливі речовини - хлор</vt:lpstr>
      <vt:lpstr>Задушливі речовини - хлор</vt:lpstr>
      <vt:lpstr>Задушливі речовини - хлор</vt:lpstr>
      <vt:lpstr>Задушливі речовини - хлор</vt:lpstr>
      <vt:lpstr>Choking Agents- Chlorine</vt:lpstr>
      <vt:lpstr>Задушливі речовини - хлор</vt:lpstr>
      <vt:lpstr>Задушливі речовини - хлор</vt:lpstr>
      <vt:lpstr>Задушливі речовини - хлор</vt:lpstr>
      <vt:lpstr>Задушливі агенти - Клінічні характеристики хлору</vt:lpstr>
      <vt:lpstr>Хлор - клінічна характеристика</vt:lpstr>
      <vt:lpstr>Характеристики хлору: Легеневі</vt:lpstr>
      <vt:lpstr>Характеристики хлору: Легеневі</vt:lpstr>
      <vt:lpstr>Характеристики хлору: Легеневі</vt:lpstr>
      <vt:lpstr>Характеристики хлору: Легеневі</vt:lpstr>
      <vt:lpstr>Характеристики хлору: Легеневі</vt:lpstr>
      <vt:lpstr>Характеристики хлору: Легеневі</vt:lpstr>
      <vt:lpstr>Характеристики хлору: серцево-судинні</vt:lpstr>
      <vt:lpstr>Характеристики хлору: Очі</vt:lpstr>
      <vt:lpstr>Характеристики хлору: Шкіра</vt:lpstr>
      <vt:lpstr>Характеристики хлору: системні ефекти</vt:lpstr>
      <vt:lpstr>Лікування</vt:lpstr>
      <vt:lpstr>Лікування отруєння хлором: Легеневі</vt:lpstr>
      <vt:lpstr>Характеристики хлору: Тривалість лікарняного періоду</vt:lpstr>
      <vt:lpstr>Характеристики хлору: Тривалість лікарняного періоду</vt:lpstr>
      <vt:lpstr>Характеристики хлору: відстрочені ефекти</vt:lpstr>
      <vt:lpstr>Характеристики хлору: Легеневі</vt:lpstr>
      <vt:lpstr>Характеристики хлору: Легеневі</vt:lpstr>
      <vt:lpstr>Характеристики хлору: Легеневі</vt:lpstr>
      <vt:lpstr>Знезараження хлору</vt:lpstr>
      <vt:lpstr>Знезараження хлору</vt:lpstr>
      <vt:lpstr>Знезараження хлору</vt:lpstr>
      <vt:lpstr>Знезараження хлору</vt:lpstr>
      <vt:lpstr>Дисперсійні властивості хлору</vt:lpstr>
      <vt:lpstr>Дисперсійні властивості хлору</vt:lpstr>
      <vt:lpstr>Дисперсійні властивості хлору</vt:lpstr>
      <vt:lpstr>Дисперсійні властивості хлору</vt:lpstr>
      <vt:lpstr>Дисперсійні властивості хлору</vt:lpstr>
      <vt:lpstr>Хлорний газ: місцевий захист</vt:lpstr>
      <vt:lpstr>Хлорний газ: місцевий захист</vt:lpstr>
      <vt:lpstr>Задушливі речовини - фосген</vt:lpstr>
      <vt:lpstr>Задушливі речовини - фосген</vt:lpstr>
      <vt:lpstr>Задушливі речовини - фосген</vt:lpstr>
      <vt:lpstr>Задушливі речовини - фосген</vt:lpstr>
      <vt:lpstr>Лікування фосгену</vt:lpstr>
      <vt:lpstr>Задушливі агенти - сортування фосгену</vt:lpstr>
      <vt:lpstr>Задушливі речовини - сортування</vt:lpstr>
      <vt:lpstr>Задушливі речовини - Резюме</vt:lpstr>
      <vt:lpstr>Список літератури</vt:lpstr>
      <vt:lpstr>Список літератури</vt:lpstr>
      <vt:lpstr>Запитання</vt:lpstr>
    </vt:vector>
  </TitlesOfParts>
  <Company>University of Florida Academic Health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EP-SA01-11406-W6</dc:creator>
  <cp:lastModifiedBy>Lee, Jarone,MD, MPH</cp:lastModifiedBy>
  <cp:revision>133</cp:revision>
  <cp:lastPrinted>2022-09-20T00:16:41Z</cp:lastPrinted>
  <dcterms:created xsi:type="dcterms:W3CDTF">2022-09-17T19:27:57Z</dcterms:created>
  <dcterms:modified xsi:type="dcterms:W3CDTF">2023-02-03T02:03:17Z</dcterms:modified>
</cp:coreProperties>
</file>