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1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1DDDA"/>
    <a:srgbClr val="00FF01"/>
    <a:srgbClr val="FEFE00"/>
    <a:srgbClr val="FE0000"/>
    <a:srgbClr val="FDFF97"/>
    <a:srgbClr val="E0E0E0"/>
    <a:srgbClr val="D9D9D9"/>
    <a:srgbClr val="F9958E"/>
    <a:srgbClr val="FFFF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2" autoAdjust="0"/>
    <p:restoredTop sz="94694" autoAdjust="0"/>
  </p:normalViewPr>
  <p:slideViewPr>
    <p:cSldViewPr>
      <p:cViewPr varScale="1">
        <p:scale>
          <a:sx n="121" d="100"/>
          <a:sy n="121" d="100"/>
        </p:scale>
        <p:origin x="936" y="17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66" y="9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FDF23B1-64C9-4252-8F1E-6EED2B1D90F6}" type="datetimeFigureOut">
              <a:rPr lang="ru-UA" smtClean="0"/>
              <a:t>2/2/23</a:t>
            </a:fld>
            <a:endParaRPr lang="ru-UA"/>
          </a:p>
        </p:txBody>
      </p:sp>
      <p:sp>
        <p:nvSpPr>
          <p:cNvPr id="4" name="Образ слайда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566C342-CBBD-462E-B2DA-F7CB530250AD}" type="slidenum">
              <a:rPr lang="ru-UA" smtClean="0"/>
              <a:t>‹#›</a:t>
            </a:fld>
            <a:endParaRPr lang="ru-UA"/>
          </a:p>
        </p:txBody>
      </p:sp>
    </p:spTree>
    <p:extLst>
      <p:ext uri="{BB962C8B-B14F-4D97-AF65-F5344CB8AC3E}">
        <p14:creationId xmlns:p14="http://schemas.microsoft.com/office/powerpoint/2010/main" val="287953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C566C342-CBBD-462E-B2DA-F7CB530250AD}" type="slidenum">
              <a:rPr lang="ru-UA" smtClean="0"/>
              <a:t>1</a:t>
            </a:fld>
            <a:endParaRPr lang="ru-UA"/>
          </a:p>
        </p:txBody>
      </p:sp>
    </p:spTree>
    <p:extLst>
      <p:ext uri="{BB962C8B-B14F-4D97-AF65-F5344CB8AC3E}">
        <p14:creationId xmlns:p14="http://schemas.microsoft.com/office/powerpoint/2010/main" val="164019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C566C342-CBBD-462E-B2DA-F7CB530250AD}" type="slidenum">
              <a:rPr lang="ru-UA" smtClean="0"/>
              <a:t>43</a:t>
            </a:fld>
            <a:endParaRPr lang="ru-UA"/>
          </a:p>
        </p:txBody>
      </p:sp>
    </p:spTree>
    <p:extLst>
      <p:ext uri="{BB962C8B-B14F-4D97-AF65-F5344CB8AC3E}">
        <p14:creationId xmlns:p14="http://schemas.microsoft.com/office/powerpoint/2010/main" val="39431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C566C342-CBBD-462E-B2DA-F7CB530250AD}" type="slidenum">
              <a:rPr lang="ru-UA" smtClean="0"/>
              <a:t>57</a:t>
            </a:fld>
            <a:endParaRPr lang="ru-UA"/>
          </a:p>
        </p:txBody>
      </p:sp>
    </p:spTree>
    <p:extLst>
      <p:ext uri="{BB962C8B-B14F-4D97-AF65-F5344CB8AC3E}">
        <p14:creationId xmlns:p14="http://schemas.microsoft.com/office/powerpoint/2010/main" val="3688352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C566C342-CBBD-462E-B2DA-F7CB530250AD}" type="slidenum">
              <a:rPr lang="ru-UA" smtClean="0"/>
              <a:t>99</a:t>
            </a:fld>
            <a:endParaRPr lang="ru-UA"/>
          </a:p>
        </p:txBody>
      </p:sp>
    </p:spTree>
    <p:extLst>
      <p:ext uri="{BB962C8B-B14F-4D97-AF65-F5344CB8AC3E}">
        <p14:creationId xmlns:p14="http://schemas.microsoft.com/office/powerpoint/2010/main" val="3831212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918768" y="2061159"/>
            <a:ext cx="4812030" cy="3794125"/>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4" name="Holder 4"/>
          <p:cNvSpPr>
            <a:spLocks noGrp="1"/>
          </p:cNvSpPr>
          <p:nvPr>
            <p:ph sz="half" idx="3"/>
          </p:nvPr>
        </p:nvSpPr>
        <p:spPr>
          <a:xfrm>
            <a:off x="6251575" y="2021709"/>
            <a:ext cx="5363209" cy="3893185"/>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39544" y="1843862"/>
            <a:ext cx="8312911" cy="2127250"/>
          </a:xfrm>
          <a:prstGeom prst="rect">
            <a:avLst/>
          </a:prstGeom>
        </p:spPr>
        <p:txBody>
          <a:bodyPr wrap="square" lIns="0" tIns="0" rIns="0" bIns="0">
            <a:spAutoFit/>
          </a:bodyPr>
          <a:lstStyle>
            <a:lvl1pPr>
              <a:defRPr sz="5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462407" y="1401571"/>
            <a:ext cx="11267185" cy="4141470"/>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jp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4.png"/><Relationship Id="rId4" Type="http://schemas.openxmlformats.org/officeDocument/2006/relationships/image" Target="../media/image74.png"/><Relationship Id="rId9" Type="http://schemas.openxmlformats.org/officeDocument/2006/relationships/image" Target="../media/image7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1.png"/><Relationship Id="rId7" Type="http://schemas.openxmlformats.org/officeDocument/2006/relationships/image" Target="../media/image83.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10.png"/><Relationship Id="rId5" Type="http://schemas.openxmlformats.org/officeDocument/2006/relationships/image" Target="../media/image72.png"/><Relationship Id="rId10" Type="http://schemas.openxmlformats.org/officeDocument/2006/relationships/image" Target="../media/image86.png"/><Relationship Id="rId4" Type="http://schemas.openxmlformats.org/officeDocument/2006/relationships/image" Target="../media/image4.png"/><Relationship Id="rId9" Type="http://schemas.openxmlformats.org/officeDocument/2006/relationships/image" Target="../media/image85.jpg"/></Relationships>
</file>

<file path=ppt/slides/_rels/slide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ams-usa.net/wp-content/uploads/2016/09/A-New-Normal_Ongoing-Chemical-Weapons-Attacks-in-Syria.compressed.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9.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pn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5.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7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8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9.jp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4260" y="3830701"/>
            <a:ext cx="10003740" cy="1674817"/>
          </a:xfrm>
          <a:prstGeom prst="rect">
            <a:avLst/>
          </a:prstGeom>
        </p:spPr>
        <p:txBody>
          <a:bodyPr vert="horz" wrap="square" lIns="0" tIns="12700" rIns="0" bIns="0" rtlCol="0">
            <a:spAutoFit/>
          </a:bodyPr>
          <a:lstStyle/>
          <a:p>
            <a:pPr marL="12700" marR="3603625"/>
            <a:r>
              <a:rPr dirty="0">
                <a:latin typeface="Calibri"/>
                <a:cs typeface="Calibri"/>
              </a:rPr>
              <a:t>R</a:t>
            </a:r>
            <a:r>
              <a:rPr lang="en-US" dirty="0">
                <a:latin typeface="Calibri"/>
                <a:cs typeface="Calibri"/>
              </a:rPr>
              <a:t>. G. J.</a:t>
            </a:r>
            <a:r>
              <a:rPr dirty="0">
                <a:latin typeface="Calibri"/>
                <a:cs typeface="Calibri"/>
              </a:rPr>
              <a:t>,</a:t>
            </a:r>
            <a:r>
              <a:rPr spc="-10" dirty="0">
                <a:latin typeface="Calibri"/>
                <a:cs typeface="Calibri"/>
              </a:rPr>
              <a:t> </a:t>
            </a:r>
            <a:r>
              <a:rPr dirty="0">
                <a:latin typeface="Calibri"/>
                <a:cs typeface="Calibri"/>
              </a:rPr>
              <a:t>MD</a:t>
            </a:r>
            <a:r>
              <a:rPr spc="-25" dirty="0">
                <a:latin typeface="Calibri"/>
                <a:cs typeface="Calibri"/>
              </a:rPr>
              <a:t> </a:t>
            </a:r>
            <a:r>
              <a:rPr dirty="0">
                <a:latin typeface="Calibri"/>
                <a:cs typeface="Calibri"/>
              </a:rPr>
              <a:t>MSc</a:t>
            </a:r>
            <a:r>
              <a:rPr spc="-20" dirty="0">
                <a:latin typeface="Calibri"/>
                <a:cs typeface="Calibri"/>
              </a:rPr>
              <a:t> </a:t>
            </a:r>
            <a:r>
              <a:rPr dirty="0">
                <a:latin typeface="Calibri"/>
                <a:cs typeface="Calibri"/>
              </a:rPr>
              <a:t>MSc</a:t>
            </a:r>
            <a:r>
              <a:rPr spc="-15" dirty="0">
                <a:latin typeface="Calibri"/>
                <a:cs typeface="Calibri"/>
              </a:rPr>
              <a:t> </a:t>
            </a:r>
            <a:r>
              <a:rPr dirty="0">
                <a:latin typeface="Calibri"/>
                <a:cs typeface="Calibri"/>
              </a:rPr>
              <a:t>DTM&amp;H</a:t>
            </a:r>
            <a:r>
              <a:rPr spc="-10" dirty="0">
                <a:latin typeface="Calibri"/>
                <a:cs typeface="Calibri"/>
              </a:rPr>
              <a:t> </a:t>
            </a:r>
            <a:r>
              <a:rPr spc="-45" dirty="0">
                <a:latin typeface="Calibri"/>
                <a:cs typeface="Calibri"/>
              </a:rPr>
              <a:t>FACP </a:t>
            </a:r>
            <a:r>
              <a:rPr dirty="0">
                <a:latin typeface="Calibri"/>
                <a:cs typeface="Calibri"/>
              </a:rPr>
              <a:t>Board</a:t>
            </a:r>
            <a:r>
              <a:rPr spc="-70" dirty="0">
                <a:latin typeface="Calibri"/>
                <a:cs typeface="Calibri"/>
              </a:rPr>
              <a:t> </a:t>
            </a:r>
            <a:r>
              <a:rPr dirty="0">
                <a:latin typeface="Calibri"/>
                <a:cs typeface="Calibri"/>
              </a:rPr>
              <a:t>of</a:t>
            </a:r>
            <a:r>
              <a:rPr spc="-50" dirty="0">
                <a:latin typeface="Calibri"/>
                <a:cs typeface="Calibri"/>
              </a:rPr>
              <a:t> </a:t>
            </a:r>
            <a:r>
              <a:rPr dirty="0">
                <a:latin typeface="Calibri"/>
                <a:cs typeface="Calibri"/>
              </a:rPr>
              <a:t>Directors</a:t>
            </a:r>
            <a:r>
              <a:rPr lang="en-US" dirty="0">
                <a:latin typeface="Calibri"/>
                <a:cs typeface="Calibri"/>
              </a:rPr>
              <a:t> </a:t>
            </a:r>
            <a:r>
              <a:rPr spc="-10" dirty="0" err="1">
                <a:latin typeface="Calibri"/>
                <a:cs typeface="Calibri"/>
              </a:rPr>
              <a:t>MedGlobal</a:t>
            </a:r>
            <a:endParaRPr lang="ru-RU" spc="-10" dirty="0">
              <a:latin typeface="Calibri"/>
              <a:cs typeface="Calibri"/>
            </a:endParaRPr>
          </a:p>
          <a:p>
            <a:pPr marL="12700" marR="3603625"/>
            <a:r>
              <a:rPr lang="ru-RU" dirty="0" err="1">
                <a:latin typeface="Calibri"/>
                <a:cs typeface="Calibri"/>
              </a:rPr>
              <a:t>Райлі</a:t>
            </a:r>
            <a:r>
              <a:rPr lang="ru-RU" dirty="0">
                <a:latin typeface="Calibri"/>
                <a:cs typeface="Calibri"/>
              </a:rPr>
              <a:t> Дж. Джонс, доктор, бакалавр медицини, бакалавр з тропічної медицини та гігієни, член Ради директорів </a:t>
            </a:r>
            <a:r>
              <a:rPr lang="ro-RO" dirty="0">
                <a:latin typeface="Calibri"/>
                <a:cs typeface="Calibri"/>
              </a:rPr>
              <a:t>MedGlobal</a:t>
            </a:r>
            <a:endParaRPr lang="en-US" dirty="0">
              <a:latin typeface="Calibri"/>
              <a:cs typeface="Calibri"/>
            </a:endParaRPr>
          </a:p>
          <a:p>
            <a:pPr marL="12700" marR="3603625"/>
            <a:endParaRPr dirty="0">
              <a:latin typeface="Calibri"/>
              <a:cs typeface="Calibri"/>
            </a:endParaRPr>
          </a:p>
          <a:p>
            <a:pPr marL="12700"/>
            <a:r>
              <a:rPr dirty="0">
                <a:latin typeface="Calibri"/>
                <a:cs typeface="Calibri"/>
              </a:rPr>
              <a:t>Assistant</a:t>
            </a:r>
            <a:r>
              <a:rPr spc="-65" dirty="0">
                <a:latin typeface="Calibri"/>
                <a:cs typeface="Calibri"/>
              </a:rPr>
              <a:t> </a:t>
            </a:r>
            <a:r>
              <a:rPr dirty="0">
                <a:latin typeface="Calibri"/>
                <a:cs typeface="Calibri"/>
              </a:rPr>
              <a:t>Professor</a:t>
            </a:r>
            <a:r>
              <a:rPr spc="-30" dirty="0">
                <a:latin typeface="Calibri"/>
                <a:cs typeface="Calibri"/>
              </a:rPr>
              <a:t> </a:t>
            </a:r>
            <a:r>
              <a:rPr dirty="0">
                <a:latin typeface="Calibri"/>
                <a:cs typeface="Calibri"/>
              </a:rPr>
              <a:t>of</a:t>
            </a:r>
            <a:r>
              <a:rPr spc="-45" dirty="0">
                <a:latin typeface="Calibri"/>
                <a:cs typeface="Calibri"/>
              </a:rPr>
              <a:t> </a:t>
            </a:r>
            <a:r>
              <a:rPr dirty="0">
                <a:latin typeface="Calibri"/>
                <a:cs typeface="Calibri"/>
              </a:rPr>
              <a:t>Medicine</a:t>
            </a:r>
            <a:r>
              <a:rPr spc="-45" dirty="0">
                <a:latin typeface="Calibri"/>
                <a:cs typeface="Calibri"/>
              </a:rPr>
              <a:t> </a:t>
            </a:r>
            <a:r>
              <a:rPr dirty="0">
                <a:latin typeface="Calibri"/>
                <a:cs typeface="Calibri"/>
              </a:rPr>
              <a:t>and</a:t>
            </a:r>
            <a:r>
              <a:rPr spc="-40" dirty="0">
                <a:latin typeface="Calibri"/>
                <a:cs typeface="Calibri"/>
              </a:rPr>
              <a:t> </a:t>
            </a:r>
            <a:r>
              <a:rPr dirty="0">
                <a:latin typeface="Calibri"/>
                <a:cs typeface="Calibri"/>
              </a:rPr>
              <a:t>Global</a:t>
            </a:r>
            <a:r>
              <a:rPr spc="-45" dirty="0">
                <a:latin typeface="Calibri"/>
                <a:cs typeface="Calibri"/>
              </a:rPr>
              <a:t> </a:t>
            </a:r>
            <a:r>
              <a:rPr dirty="0">
                <a:latin typeface="Calibri"/>
                <a:cs typeface="Calibri"/>
              </a:rPr>
              <a:t>Health-</a:t>
            </a:r>
            <a:r>
              <a:rPr spc="-45" dirty="0">
                <a:latin typeface="Calibri"/>
                <a:cs typeface="Calibri"/>
              </a:rPr>
              <a:t> </a:t>
            </a:r>
            <a:r>
              <a:rPr dirty="0">
                <a:latin typeface="Calibri"/>
                <a:cs typeface="Calibri"/>
              </a:rPr>
              <a:t>University</a:t>
            </a:r>
            <a:r>
              <a:rPr spc="-45" dirty="0">
                <a:latin typeface="Calibri"/>
                <a:cs typeface="Calibri"/>
              </a:rPr>
              <a:t> </a:t>
            </a:r>
            <a:r>
              <a:rPr dirty="0">
                <a:latin typeface="Calibri"/>
                <a:cs typeface="Calibri"/>
              </a:rPr>
              <a:t>of</a:t>
            </a:r>
            <a:r>
              <a:rPr spc="-40" dirty="0">
                <a:latin typeface="Calibri"/>
                <a:cs typeface="Calibri"/>
              </a:rPr>
              <a:t> </a:t>
            </a:r>
            <a:r>
              <a:rPr spc="-10" dirty="0">
                <a:latin typeface="Calibri"/>
                <a:cs typeface="Calibri"/>
              </a:rPr>
              <a:t>Florida</a:t>
            </a:r>
            <a:endParaRPr lang="ru-RU" spc="-10" dirty="0">
              <a:latin typeface="Calibri"/>
              <a:cs typeface="Calibri"/>
            </a:endParaRPr>
          </a:p>
          <a:p>
            <a:pPr marL="12700"/>
            <a:r>
              <a:rPr lang="ru-RU" dirty="0">
                <a:latin typeface="Calibri"/>
                <a:cs typeface="Calibri"/>
              </a:rPr>
              <a:t>Доцент факультету </a:t>
            </a:r>
            <a:r>
              <a:rPr lang="ru-RU" dirty="0" err="1">
                <a:latin typeface="Calibri"/>
                <a:cs typeface="Calibri"/>
              </a:rPr>
              <a:t>медицини</a:t>
            </a:r>
            <a:r>
              <a:rPr lang="ru-RU" dirty="0">
                <a:latin typeface="Calibri"/>
                <a:cs typeface="Calibri"/>
              </a:rPr>
              <a:t> та </a:t>
            </a:r>
            <a:r>
              <a:rPr lang="ru-RU" dirty="0" err="1">
                <a:latin typeface="Calibri"/>
                <a:cs typeface="Calibri"/>
              </a:rPr>
              <a:t>глобальної</a:t>
            </a:r>
            <a:r>
              <a:rPr lang="ru-RU" dirty="0">
                <a:latin typeface="Calibri"/>
                <a:cs typeface="Calibri"/>
              </a:rPr>
              <a:t> </a:t>
            </a:r>
            <a:r>
              <a:rPr lang="ru-RU" dirty="0" err="1">
                <a:latin typeface="Calibri"/>
                <a:cs typeface="Calibri"/>
              </a:rPr>
              <a:t>охорони</a:t>
            </a:r>
            <a:r>
              <a:rPr lang="ru-RU" dirty="0">
                <a:latin typeface="Calibri"/>
                <a:cs typeface="Calibri"/>
              </a:rPr>
              <a:t> </a:t>
            </a:r>
            <a:r>
              <a:rPr lang="ru-RU" dirty="0" err="1">
                <a:latin typeface="Calibri"/>
                <a:cs typeface="Calibri"/>
              </a:rPr>
              <a:t>здоров'я</a:t>
            </a:r>
            <a:r>
              <a:rPr lang="ru-RU" dirty="0">
                <a:latin typeface="Calibri"/>
                <a:cs typeface="Calibri"/>
              </a:rPr>
              <a:t> </a:t>
            </a:r>
            <a:r>
              <a:rPr lang="ru-RU" dirty="0" err="1">
                <a:latin typeface="Calibri"/>
                <a:cs typeface="Calibri"/>
              </a:rPr>
              <a:t>Університету</a:t>
            </a:r>
            <a:r>
              <a:rPr lang="ru-RU" dirty="0">
                <a:latin typeface="Calibri"/>
                <a:cs typeface="Calibri"/>
              </a:rPr>
              <a:t> </a:t>
            </a:r>
            <a:r>
              <a:rPr lang="ru-RU" dirty="0" err="1">
                <a:latin typeface="Calibri"/>
                <a:cs typeface="Calibri"/>
              </a:rPr>
              <a:t>Флориди</a:t>
            </a:r>
            <a:endParaRPr dirty="0">
              <a:latin typeface="Calibri"/>
              <a:cs typeface="Calibri"/>
            </a:endParaRPr>
          </a:p>
        </p:txBody>
      </p:sp>
      <p:grpSp>
        <p:nvGrpSpPr>
          <p:cNvPr id="3" name="object 3"/>
          <p:cNvGrpSpPr/>
          <p:nvPr/>
        </p:nvGrpSpPr>
        <p:grpSpPr>
          <a:xfrm>
            <a:off x="1991867" y="5818632"/>
            <a:ext cx="7062470" cy="744220"/>
            <a:chOff x="1991867" y="5818632"/>
            <a:chExt cx="7062470" cy="744220"/>
          </a:xfrm>
        </p:grpSpPr>
        <p:pic>
          <p:nvPicPr>
            <p:cNvPr id="4" name="object 4"/>
            <p:cNvPicPr/>
            <p:nvPr/>
          </p:nvPicPr>
          <p:blipFill>
            <a:blip r:embed="rId3" cstate="print"/>
            <a:stretch>
              <a:fillRect/>
            </a:stretch>
          </p:blipFill>
          <p:spPr>
            <a:xfrm>
              <a:off x="7018020" y="5844540"/>
              <a:ext cx="2036076" cy="693419"/>
            </a:xfrm>
            <a:prstGeom prst="rect">
              <a:avLst/>
            </a:prstGeom>
          </p:spPr>
        </p:pic>
        <p:pic>
          <p:nvPicPr>
            <p:cNvPr id="5" name="object 5"/>
            <p:cNvPicPr/>
            <p:nvPr/>
          </p:nvPicPr>
          <p:blipFill>
            <a:blip r:embed="rId4" cstate="print"/>
            <a:stretch>
              <a:fillRect/>
            </a:stretch>
          </p:blipFill>
          <p:spPr>
            <a:xfrm>
              <a:off x="1991867" y="5818632"/>
              <a:ext cx="5701283" cy="743712"/>
            </a:xfrm>
            <a:prstGeom prst="rect">
              <a:avLst/>
            </a:prstGeom>
          </p:spPr>
        </p:pic>
      </p:grpSp>
      <p:pic>
        <p:nvPicPr>
          <p:cNvPr id="6" name="object 6"/>
          <p:cNvPicPr/>
          <p:nvPr/>
        </p:nvPicPr>
        <p:blipFill>
          <a:blip r:embed="rId5" cstate="print"/>
          <a:stretch>
            <a:fillRect/>
          </a:stretch>
        </p:blipFill>
        <p:spPr>
          <a:xfrm>
            <a:off x="650197" y="5921827"/>
            <a:ext cx="1158194" cy="718553"/>
          </a:xfrm>
          <a:prstGeom prst="rect">
            <a:avLst/>
          </a:prstGeom>
        </p:spPr>
      </p:pic>
      <p:pic>
        <p:nvPicPr>
          <p:cNvPr id="7" name="object 7"/>
          <p:cNvPicPr/>
          <p:nvPr/>
        </p:nvPicPr>
        <p:blipFill>
          <a:blip r:embed="rId6" cstate="print"/>
          <a:stretch>
            <a:fillRect/>
          </a:stretch>
        </p:blipFill>
        <p:spPr>
          <a:xfrm>
            <a:off x="9560052" y="5838444"/>
            <a:ext cx="2215896" cy="704088"/>
          </a:xfrm>
          <a:prstGeom prst="rect">
            <a:avLst/>
          </a:prstGeom>
        </p:spPr>
      </p:pic>
      <p:sp>
        <p:nvSpPr>
          <p:cNvPr id="9" name="object 9"/>
          <p:cNvSpPr txBox="1">
            <a:spLocks noGrp="1"/>
          </p:cNvSpPr>
          <p:nvPr>
            <p:ph type="title"/>
          </p:nvPr>
        </p:nvSpPr>
        <p:spPr>
          <a:xfrm>
            <a:off x="341377" y="1949577"/>
            <a:ext cx="6592823" cy="1871666"/>
          </a:xfrm>
          <a:prstGeom prst="rect">
            <a:avLst/>
          </a:prstGeom>
        </p:spPr>
        <p:txBody>
          <a:bodyPr vert="horz" wrap="square" lIns="0" tIns="116205" rIns="0" bIns="0" rtlCol="0">
            <a:spAutoFit/>
          </a:bodyPr>
          <a:lstStyle/>
          <a:p>
            <a:pPr marR="5080" indent="11113" algn="ctr"/>
            <a:r>
              <a:rPr sz="3800" b="1" spc="-25" dirty="0"/>
              <a:t>Chemical</a:t>
            </a:r>
            <a:r>
              <a:rPr sz="3800" b="1" spc="-260" dirty="0"/>
              <a:t> </a:t>
            </a:r>
            <a:r>
              <a:rPr sz="3800" b="1" spc="-90" dirty="0"/>
              <a:t>Weapons </a:t>
            </a:r>
            <a:r>
              <a:rPr sz="3800" b="1" dirty="0"/>
              <a:t>Nerve</a:t>
            </a:r>
            <a:r>
              <a:rPr sz="3800" b="1" spc="-315" dirty="0"/>
              <a:t> </a:t>
            </a:r>
            <a:r>
              <a:rPr sz="3800" b="1" spc="-10" dirty="0"/>
              <a:t>Agents</a:t>
            </a:r>
            <a:br>
              <a:rPr lang="ru-RU" sz="3800" b="1" spc="-10" dirty="0"/>
            </a:br>
            <a:r>
              <a:rPr lang="ru-RU" sz="3800" b="1" spc="-10" dirty="0" err="1"/>
              <a:t>Хімічна</a:t>
            </a:r>
            <a:r>
              <a:rPr lang="ru-RU" sz="3800" b="1" spc="-10" dirty="0"/>
              <a:t> </a:t>
            </a:r>
            <a:r>
              <a:rPr lang="ru-RU" sz="3800" b="1" spc="-10" dirty="0" err="1"/>
              <a:t>зброя</a:t>
            </a:r>
            <a:r>
              <a:rPr lang="ru-RU" sz="3800" b="1" spc="-10" dirty="0"/>
              <a:t> </a:t>
            </a:r>
            <a:r>
              <a:rPr lang="ru-RU" sz="3800" b="1" spc="-10" dirty="0" err="1"/>
              <a:t>Речовини</a:t>
            </a:r>
            <a:r>
              <a:rPr lang="ru-RU" sz="3800" b="1" spc="-10" dirty="0"/>
              <a:t> </a:t>
            </a:r>
            <a:r>
              <a:rPr lang="ru-RU" sz="3800" b="1" spc="-10" dirty="0" err="1"/>
              <a:t>нервово-паралітичної</a:t>
            </a:r>
            <a:r>
              <a:rPr lang="ru-RU" sz="3800" b="1" spc="-10" dirty="0"/>
              <a:t> </a:t>
            </a:r>
            <a:r>
              <a:rPr lang="ru-RU" sz="3800" b="1" spc="-10" dirty="0" err="1"/>
              <a:t>дії</a:t>
            </a:r>
            <a:endParaRPr sz="3800" b="1" dirty="0"/>
          </a:p>
        </p:txBody>
      </p:sp>
      <p:pic>
        <p:nvPicPr>
          <p:cNvPr id="10" name="object 10"/>
          <p:cNvPicPr/>
          <p:nvPr/>
        </p:nvPicPr>
        <p:blipFill>
          <a:blip r:embed="rId7" cstate="print"/>
          <a:stretch>
            <a:fillRect/>
          </a:stretch>
        </p:blipFill>
        <p:spPr>
          <a:xfrm>
            <a:off x="2756916" y="373379"/>
            <a:ext cx="1982724" cy="693420"/>
          </a:xfrm>
          <a:prstGeom prst="rect">
            <a:avLst/>
          </a:prstGeom>
        </p:spPr>
      </p:pic>
      <p:pic>
        <p:nvPicPr>
          <p:cNvPr id="11" name="object 11"/>
          <p:cNvPicPr/>
          <p:nvPr/>
        </p:nvPicPr>
        <p:blipFill>
          <a:blip r:embed="rId8" cstate="print"/>
          <a:stretch>
            <a:fillRect/>
          </a:stretch>
        </p:blipFill>
        <p:spPr>
          <a:xfrm>
            <a:off x="169163" y="176784"/>
            <a:ext cx="1900427" cy="2034539"/>
          </a:xfrm>
          <a:prstGeom prst="rect">
            <a:avLst/>
          </a:prstGeom>
        </p:spPr>
      </p:pic>
      <p:sp>
        <p:nvSpPr>
          <p:cNvPr id="12" name="object 2">
            <a:extLst>
              <a:ext uri="{FF2B5EF4-FFF2-40B4-BE49-F238E27FC236}">
                <a16:creationId xmlns:a16="http://schemas.microsoft.com/office/drawing/2014/main" id="{BEE0E472-A4B1-2EE5-5C4E-E3150762BD88}"/>
              </a:ext>
            </a:extLst>
          </p:cNvPr>
          <p:cNvSpPr txBox="1">
            <a:spLocks/>
          </p:cNvSpPr>
          <p:nvPr/>
        </p:nvSpPr>
        <p:spPr>
          <a:xfrm>
            <a:off x="3556695" y="6099002"/>
            <a:ext cx="3277849" cy="364202"/>
          </a:xfrm>
          <a:prstGeom prst="rect">
            <a:avLst/>
          </a:prstGeom>
          <a:solidFill>
            <a:schemeClr val="bg1"/>
          </a:solidFill>
        </p:spPr>
        <p:txBody>
          <a:bodyPr vert="horz" wrap="square" lIns="0" tIns="12700" rIns="0" bIns="0" rtlCol="0">
            <a:spAutoFit/>
          </a:bodyPr>
          <a:lstStyle>
            <a:lvl1pPr>
              <a:defRPr sz="5400" b="0" i="0">
                <a:solidFill>
                  <a:schemeClr val="tx1"/>
                </a:solidFill>
                <a:latin typeface="Calibri Light"/>
                <a:ea typeface="+mj-ea"/>
                <a:cs typeface="Calibri Light"/>
              </a:defRPr>
            </a:lvl1pPr>
          </a:lstStyle>
          <a:p>
            <a:pPr marL="12700" algn="l">
              <a:spcBef>
                <a:spcPts val="100"/>
              </a:spcBef>
            </a:pPr>
            <a:r>
              <a:rPr lang="en-US" sz="1100" b="1" spc="-20" dirty="0">
                <a:latin typeface="Times New Roman" panose="02020603050405020304" pitchFamily="18" charset="0"/>
                <a:cs typeface="Times New Roman" panose="02020603050405020304" pitchFamily="18" charset="0"/>
              </a:rPr>
              <a:t>Ukrainian Medical Association of North America</a:t>
            </a:r>
          </a:p>
          <a:p>
            <a:pPr marL="12700" algn="l">
              <a:spcBef>
                <a:spcPts val="100"/>
              </a:spcBef>
            </a:pPr>
            <a:r>
              <a:rPr lang="ru-RU" sz="1100" b="1" spc="-20" dirty="0" err="1">
                <a:latin typeface="Times New Roman" panose="02020603050405020304" pitchFamily="18" charset="0"/>
                <a:cs typeface="Times New Roman" panose="02020603050405020304" pitchFamily="18" charset="0"/>
              </a:rPr>
              <a:t>Українська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медична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асоціація</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Північної</a:t>
            </a:r>
            <a:r>
              <a:rPr lang="ru-RU" sz="1100" b="1" spc="-20" dirty="0">
                <a:latin typeface="Times New Roman" panose="02020603050405020304" pitchFamily="18" charset="0"/>
                <a:cs typeface="Times New Roman" panose="02020603050405020304" pitchFamily="18" charset="0"/>
              </a:rPr>
              <a:t> Америки</a:t>
            </a:r>
            <a:endParaRPr lang="ru-RU" sz="1100" b="1"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5EEF57E2-2D38-9132-D26F-934EF26E3B4D}"/>
              </a:ext>
            </a:extLst>
          </p:cNvPr>
          <p:cNvPicPr>
            <a:picLocks noChangeAspect="1"/>
          </p:cNvPicPr>
          <p:nvPr/>
        </p:nvPicPr>
        <p:blipFill rotWithShape="1">
          <a:blip r:embed="rId9"/>
          <a:srcRect b="13187"/>
          <a:stretch/>
        </p:blipFill>
        <p:spPr>
          <a:xfrm>
            <a:off x="7210992" y="209441"/>
            <a:ext cx="4448183" cy="3517923"/>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5EA56DA6-3071-9780-8EC9-475484F888D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70825" y="5127216"/>
            <a:ext cx="1002704" cy="709404"/>
          </a:xfrm>
          <a:prstGeom prst="rect">
            <a:avLst/>
          </a:prstGeom>
        </p:spPr>
      </p:pic>
      <p:pic>
        <p:nvPicPr>
          <p:cNvPr id="14" name="Picture 13" descr="Logo, icon&#10;&#10;Description automatically generated">
            <a:extLst>
              <a:ext uri="{FF2B5EF4-FFF2-40B4-BE49-F238E27FC236}">
                <a16:creationId xmlns:a16="http://schemas.microsoft.com/office/drawing/2014/main" id="{40435D12-CFD3-9C24-EF9E-531AAC0256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22729" y="5109229"/>
            <a:ext cx="709403" cy="7094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4888" y="609676"/>
            <a:ext cx="8560512" cy="1121461"/>
          </a:xfrm>
          <a:prstGeom prst="rect">
            <a:avLst/>
          </a:prstGeom>
        </p:spPr>
        <p:txBody>
          <a:bodyPr vert="horz" wrap="square" lIns="0" tIns="13335" rIns="0" bIns="0" rtlCol="0">
            <a:spAutoFit/>
          </a:bodyPr>
          <a:lstStyle/>
          <a:p>
            <a:pPr marL="12700">
              <a:lnSpc>
                <a:spcPct val="100000"/>
              </a:lnSpc>
              <a:spcBef>
                <a:spcPts val="105"/>
              </a:spcBef>
            </a:pPr>
            <a:r>
              <a:rPr sz="3600" b="1" spc="-10" dirty="0"/>
              <a:t>Nerve</a:t>
            </a:r>
            <a:r>
              <a:rPr sz="3600" b="1" spc="-215" dirty="0"/>
              <a:t> </a:t>
            </a:r>
            <a:r>
              <a:rPr sz="3600" b="1" spc="-25" dirty="0"/>
              <a:t>Agents-</a:t>
            </a:r>
            <a:r>
              <a:rPr sz="3600" b="1" spc="-185" dirty="0"/>
              <a:t> </a:t>
            </a:r>
            <a:r>
              <a:rPr sz="3600" b="1" spc="-10" dirty="0"/>
              <a:t>Outline</a:t>
            </a:r>
            <a:br>
              <a:rPr lang="en-US" sz="3600" b="1" spc="-10" dirty="0"/>
            </a:br>
            <a:r>
              <a:rPr lang="ru-RU" sz="3600" b="1" spc="-10" dirty="0" err="1"/>
              <a:t>Речовини</a:t>
            </a:r>
            <a:r>
              <a:rPr lang="ru-RU" sz="3600" b="1" spc="-10" dirty="0"/>
              <a:t> </a:t>
            </a:r>
            <a:r>
              <a:rPr lang="ru-RU" sz="3600" b="1" spc="-10" dirty="0" err="1"/>
              <a:t>нервово-паралітичної</a:t>
            </a:r>
            <a:r>
              <a:rPr lang="ru-RU" sz="3600" b="1" spc="-10" dirty="0"/>
              <a:t> </a:t>
            </a:r>
            <a:r>
              <a:rPr lang="ru-RU" sz="3600" b="1" spc="-10" dirty="0" err="1"/>
              <a:t>дії</a:t>
            </a:r>
            <a:r>
              <a:rPr lang="ru-RU" sz="3600" b="1" spc="-10" dirty="0"/>
              <a:t> - </a:t>
            </a:r>
            <a:r>
              <a:rPr lang="ru-RU" sz="3600" b="1" spc="-10" dirty="0" err="1"/>
              <a:t>огляд</a:t>
            </a:r>
            <a:endParaRPr sz="3600" b="1" dirty="0"/>
          </a:p>
        </p:txBody>
      </p:sp>
      <p:sp>
        <p:nvSpPr>
          <p:cNvPr id="3" name="object 3"/>
          <p:cNvSpPr txBox="1"/>
          <p:nvPr/>
        </p:nvSpPr>
        <p:spPr>
          <a:xfrm>
            <a:off x="354888" y="1707918"/>
            <a:ext cx="7616190" cy="4761560"/>
          </a:xfrm>
          <a:prstGeom prst="rect">
            <a:avLst/>
          </a:prstGeom>
        </p:spPr>
        <p:txBody>
          <a:bodyPr vert="horz" wrap="square" lIns="0" tIns="97790" rIns="0" bIns="0" rtlCol="0">
            <a:spAutoFit/>
          </a:bodyPr>
          <a:lstStyle/>
          <a:p>
            <a:pPr marL="527685" indent="-515620">
              <a:lnSpc>
                <a:spcPct val="100000"/>
              </a:lnSpc>
              <a:spcBef>
                <a:spcPts val="770"/>
              </a:spcBef>
              <a:buAutoNum type="arabicPeriod"/>
              <a:tabLst>
                <a:tab pos="527685" algn="l"/>
                <a:tab pos="528320" algn="l"/>
              </a:tabLst>
            </a:pPr>
            <a:r>
              <a:rPr sz="2000" spc="-10" dirty="0">
                <a:latin typeface="Calibri"/>
                <a:cs typeface="Calibri"/>
              </a:rPr>
              <a:t>Pathophysiology</a:t>
            </a:r>
            <a:endParaRPr lang="en-US" sz="2000" spc="-10" dirty="0">
              <a:latin typeface="Calibri"/>
              <a:cs typeface="Calibri"/>
            </a:endParaRPr>
          </a:p>
          <a:p>
            <a:pPr marL="539750">
              <a:lnSpc>
                <a:spcPct val="100000"/>
              </a:lnSpc>
              <a:spcBef>
                <a:spcPts val="770"/>
              </a:spcBef>
              <a:tabLst>
                <a:tab pos="527685" algn="l"/>
                <a:tab pos="528320" algn="l"/>
              </a:tabLst>
            </a:pP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Патофізіологія</a:t>
            </a:r>
            <a:endParaRPr sz="2000" dirty="0">
              <a:latin typeface="Calibri"/>
              <a:cs typeface="Calibri"/>
            </a:endParaRPr>
          </a:p>
          <a:p>
            <a:pPr marL="12065">
              <a:lnSpc>
                <a:spcPct val="100000"/>
              </a:lnSpc>
              <a:spcBef>
                <a:spcPts val="670"/>
              </a:spcBef>
              <a:tabLst>
                <a:tab pos="527685" algn="l"/>
                <a:tab pos="528320" algn="l"/>
              </a:tabLst>
            </a:pPr>
            <a:r>
              <a:rPr lang="en-US" sz="2000" dirty="0">
                <a:latin typeface="Calibri"/>
                <a:cs typeface="Calibri"/>
              </a:rPr>
              <a:t>2.	</a:t>
            </a:r>
            <a:r>
              <a:rPr sz="2000" dirty="0">
                <a:latin typeface="Calibri"/>
                <a:cs typeface="Calibri"/>
              </a:rPr>
              <a:t>Exposure</a:t>
            </a:r>
            <a:r>
              <a:rPr sz="2000" spc="-155" dirty="0">
                <a:latin typeface="Calibri"/>
                <a:cs typeface="Calibri"/>
              </a:rPr>
              <a:t> </a:t>
            </a:r>
            <a:r>
              <a:rPr sz="2000" spc="-10" dirty="0">
                <a:latin typeface="Calibri"/>
                <a:cs typeface="Calibri"/>
              </a:rPr>
              <a:t>Types</a:t>
            </a:r>
            <a:endParaRPr lang="en-US" sz="2000" spc="-10" dirty="0">
              <a:latin typeface="Calibri"/>
              <a:cs typeface="Calibri"/>
            </a:endParaRPr>
          </a:p>
          <a:p>
            <a:pPr marL="539750">
              <a:lnSpc>
                <a:spcPct val="100000"/>
              </a:lnSpc>
              <a:spcBef>
                <a:spcPts val="670"/>
              </a:spcBef>
              <a:tabLst>
                <a:tab pos="527685" algn="l"/>
                <a:tab pos="528320" algn="l"/>
              </a:tabLst>
            </a:pPr>
            <a:r>
              <a:rPr lang="ru-RU" sz="2000" dirty="0">
                <a:latin typeface="Calibri"/>
                <a:cs typeface="Calibri"/>
              </a:rPr>
              <a:t>Типи </a:t>
            </a:r>
            <a:r>
              <a:rPr lang="ru-RU" sz="2000" dirty="0" err="1">
                <a:latin typeface="Calibri"/>
                <a:cs typeface="Calibri"/>
              </a:rPr>
              <a:t>впливу</a:t>
            </a:r>
            <a:endParaRPr sz="2000" dirty="0">
              <a:latin typeface="Calibri"/>
              <a:cs typeface="Calibri"/>
            </a:endParaRPr>
          </a:p>
          <a:p>
            <a:pPr marL="12065">
              <a:lnSpc>
                <a:spcPct val="100000"/>
              </a:lnSpc>
              <a:spcBef>
                <a:spcPts val="665"/>
              </a:spcBef>
              <a:tabLst>
                <a:tab pos="527685" algn="l"/>
                <a:tab pos="528320" algn="l"/>
              </a:tabLst>
            </a:pPr>
            <a:r>
              <a:rPr lang="en-US" sz="2000" dirty="0">
                <a:latin typeface="Calibri"/>
                <a:cs typeface="Calibri"/>
              </a:rPr>
              <a:t>3.	</a:t>
            </a:r>
            <a:r>
              <a:rPr sz="2000" dirty="0">
                <a:latin typeface="Calibri"/>
                <a:cs typeface="Calibri"/>
              </a:rPr>
              <a:t>Nerve</a:t>
            </a:r>
            <a:r>
              <a:rPr sz="2000" spc="-75" dirty="0">
                <a:latin typeface="Calibri"/>
                <a:cs typeface="Calibri"/>
              </a:rPr>
              <a:t> </a:t>
            </a:r>
            <a:r>
              <a:rPr sz="2000" dirty="0">
                <a:latin typeface="Calibri"/>
                <a:cs typeface="Calibri"/>
              </a:rPr>
              <a:t>Agent</a:t>
            </a:r>
            <a:r>
              <a:rPr sz="2000" spc="-85" dirty="0">
                <a:latin typeface="Calibri"/>
                <a:cs typeface="Calibri"/>
              </a:rPr>
              <a:t> </a:t>
            </a:r>
            <a:r>
              <a:rPr sz="2000" dirty="0">
                <a:latin typeface="Calibri"/>
                <a:cs typeface="Calibri"/>
              </a:rPr>
              <a:t>Basic</a:t>
            </a:r>
            <a:r>
              <a:rPr sz="2000" spc="-70" dirty="0">
                <a:latin typeface="Calibri"/>
                <a:cs typeface="Calibri"/>
              </a:rPr>
              <a:t> </a:t>
            </a:r>
            <a:r>
              <a:rPr sz="2000" spc="-10" dirty="0">
                <a:latin typeface="Calibri"/>
                <a:cs typeface="Calibri"/>
              </a:rPr>
              <a:t>Characteristics</a:t>
            </a:r>
            <a:endParaRPr lang="en-US" sz="2000" spc="-10" dirty="0">
              <a:latin typeface="Calibri"/>
              <a:cs typeface="Calibri"/>
            </a:endParaRPr>
          </a:p>
          <a:p>
            <a:pPr marL="539750">
              <a:lnSpc>
                <a:spcPct val="100000"/>
              </a:lnSpc>
              <a:spcBef>
                <a:spcPts val="665"/>
              </a:spcBef>
              <a:tabLst>
                <a:tab pos="527685" algn="l"/>
                <a:tab pos="528320" algn="l"/>
              </a:tabLst>
            </a:pPr>
            <a:r>
              <a:rPr lang="ru-RU" sz="2000" dirty="0" err="1">
                <a:latin typeface="Calibri"/>
                <a:cs typeface="Calibri"/>
              </a:rPr>
              <a:t>Речовини</a:t>
            </a:r>
            <a:r>
              <a:rPr lang="ru-RU" sz="2000" dirty="0">
                <a:latin typeface="Calibri"/>
                <a:cs typeface="Calibri"/>
              </a:rPr>
              <a:t> </a:t>
            </a:r>
            <a:r>
              <a:rPr lang="ru-RU" sz="2000" dirty="0" err="1">
                <a:latin typeface="Calibri"/>
                <a:cs typeface="Calibri"/>
              </a:rPr>
              <a:t>нервово-паралітичної</a:t>
            </a:r>
            <a:r>
              <a:rPr lang="ru-RU" sz="2000" dirty="0">
                <a:latin typeface="Calibri"/>
                <a:cs typeface="Calibri"/>
              </a:rPr>
              <a:t> </a:t>
            </a:r>
            <a:r>
              <a:rPr lang="ru-RU" sz="2000" dirty="0" err="1">
                <a:latin typeface="Calibri"/>
                <a:cs typeface="Calibri"/>
              </a:rPr>
              <a:t>дії</a:t>
            </a:r>
            <a:r>
              <a:rPr lang="ru-RU" sz="2000" dirty="0">
                <a:latin typeface="Calibri"/>
                <a:cs typeface="Calibri"/>
              </a:rPr>
              <a:t>. </a:t>
            </a:r>
            <a:r>
              <a:rPr lang="ru-RU" sz="2000" dirty="0" err="1">
                <a:latin typeface="Calibri"/>
                <a:cs typeface="Calibri"/>
              </a:rPr>
              <a:t>Базові</a:t>
            </a:r>
            <a:r>
              <a:rPr lang="ru-RU" sz="2000" dirty="0">
                <a:latin typeface="Calibri"/>
                <a:cs typeface="Calibri"/>
              </a:rPr>
              <a:t> характеристики</a:t>
            </a:r>
            <a:endParaRPr sz="2000" dirty="0">
              <a:latin typeface="Calibri"/>
              <a:cs typeface="Calibri"/>
            </a:endParaRPr>
          </a:p>
          <a:p>
            <a:pPr marL="12065">
              <a:lnSpc>
                <a:spcPct val="100000"/>
              </a:lnSpc>
              <a:spcBef>
                <a:spcPts val="660"/>
              </a:spcBef>
              <a:tabLst>
                <a:tab pos="527685" algn="l"/>
                <a:tab pos="528320" algn="l"/>
              </a:tabLst>
            </a:pPr>
            <a:r>
              <a:rPr lang="en-US" sz="2000" dirty="0">
                <a:latin typeface="Calibri"/>
                <a:cs typeface="Calibri"/>
              </a:rPr>
              <a:t>4.	</a:t>
            </a:r>
            <a:r>
              <a:rPr sz="2000" dirty="0">
                <a:latin typeface="Calibri"/>
                <a:cs typeface="Calibri"/>
              </a:rPr>
              <a:t>Clinical</a:t>
            </a:r>
            <a:r>
              <a:rPr sz="2000" spc="-105" dirty="0">
                <a:latin typeface="Calibri"/>
                <a:cs typeface="Calibri"/>
              </a:rPr>
              <a:t> </a:t>
            </a:r>
            <a:r>
              <a:rPr sz="2000" spc="-10" dirty="0">
                <a:latin typeface="Calibri"/>
                <a:cs typeface="Calibri"/>
              </a:rPr>
              <a:t>Characteristics</a:t>
            </a:r>
            <a:r>
              <a:rPr sz="2000" spc="-105" dirty="0">
                <a:latin typeface="Calibri"/>
                <a:cs typeface="Calibri"/>
              </a:rPr>
              <a:t> </a:t>
            </a:r>
            <a:r>
              <a:rPr sz="2000" dirty="0">
                <a:latin typeface="Calibri"/>
                <a:cs typeface="Calibri"/>
              </a:rPr>
              <a:t>and</a:t>
            </a:r>
            <a:r>
              <a:rPr sz="2000" spc="-105" dirty="0">
                <a:latin typeface="Calibri"/>
                <a:cs typeface="Calibri"/>
              </a:rPr>
              <a:t> </a:t>
            </a:r>
            <a:r>
              <a:rPr sz="2000" dirty="0">
                <a:latin typeface="Calibri"/>
                <a:cs typeface="Calibri"/>
              </a:rPr>
              <a:t>Medical</a:t>
            </a:r>
            <a:r>
              <a:rPr sz="2000" spc="-90" dirty="0">
                <a:latin typeface="Calibri"/>
                <a:cs typeface="Calibri"/>
              </a:rPr>
              <a:t> </a:t>
            </a:r>
            <a:r>
              <a:rPr sz="2000" spc="-10" dirty="0">
                <a:latin typeface="Calibri"/>
                <a:cs typeface="Calibri"/>
              </a:rPr>
              <a:t>Management</a:t>
            </a:r>
            <a:endParaRPr lang="en-US" sz="2000" spc="-10" dirty="0">
              <a:latin typeface="Calibri"/>
              <a:cs typeface="Calibri"/>
            </a:endParaRPr>
          </a:p>
          <a:p>
            <a:pPr marL="539750">
              <a:lnSpc>
                <a:spcPct val="100000"/>
              </a:lnSpc>
              <a:spcBef>
                <a:spcPts val="660"/>
              </a:spcBef>
              <a:tabLst>
                <a:tab pos="527685" algn="l"/>
                <a:tab pos="528320" algn="l"/>
              </a:tabLst>
            </a:pPr>
            <a:r>
              <a:rPr lang="ru-RU" sz="2000" dirty="0" err="1">
                <a:latin typeface="Calibri"/>
                <a:cs typeface="Calibri"/>
              </a:rPr>
              <a:t>Клінічні</a:t>
            </a:r>
            <a:r>
              <a:rPr lang="ru-RU" sz="2000" dirty="0">
                <a:latin typeface="Calibri"/>
                <a:cs typeface="Calibri"/>
              </a:rPr>
              <a:t> характеристики та </a:t>
            </a:r>
            <a:r>
              <a:rPr lang="ru-RU" sz="2000" dirty="0" err="1">
                <a:latin typeface="Calibri"/>
                <a:cs typeface="Calibri"/>
              </a:rPr>
              <a:t>лікування</a:t>
            </a:r>
            <a:endParaRPr sz="2000" dirty="0">
              <a:latin typeface="Calibri"/>
              <a:cs typeface="Calibri"/>
            </a:endParaRPr>
          </a:p>
          <a:p>
            <a:pPr marL="12065">
              <a:lnSpc>
                <a:spcPct val="100000"/>
              </a:lnSpc>
              <a:spcBef>
                <a:spcPts val="670"/>
              </a:spcBef>
              <a:tabLst>
                <a:tab pos="527685" algn="l"/>
                <a:tab pos="528320" algn="l"/>
              </a:tabLst>
            </a:pPr>
            <a:r>
              <a:rPr lang="en-US" sz="2000" dirty="0">
                <a:latin typeface="Calibri"/>
                <a:cs typeface="Calibri"/>
              </a:rPr>
              <a:t>5.	</a:t>
            </a:r>
            <a:r>
              <a:rPr sz="2000" dirty="0">
                <a:latin typeface="Calibri"/>
                <a:cs typeface="Calibri"/>
              </a:rPr>
              <a:t>Health</a:t>
            </a:r>
            <a:r>
              <a:rPr sz="2000" spc="-125" dirty="0">
                <a:latin typeface="Calibri"/>
                <a:cs typeface="Calibri"/>
              </a:rPr>
              <a:t> </a:t>
            </a:r>
            <a:r>
              <a:rPr sz="2000" spc="-10" dirty="0">
                <a:latin typeface="Calibri"/>
                <a:cs typeface="Calibri"/>
              </a:rPr>
              <a:t>Systems</a:t>
            </a:r>
            <a:r>
              <a:rPr sz="2000" spc="-110" dirty="0">
                <a:latin typeface="Calibri"/>
                <a:cs typeface="Calibri"/>
              </a:rPr>
              <a:t> </a:t>
            </a:r>
            <a:r>
              <a:rPr sz="2000" spc="-10" dirty="0">
                <a:latin typeface="Calibri"/>
                <a:cs typeface="Calibri"/>
              </a:rPr>
              <a:t>Preparedness</a:t>
            </a:r>
            <a:endParaRPr lang="en-US" sz="2000" spc="-10" dirty="0">
              <a:latin typeface="Calibri"/>
              <a:cs typeface="Calibri"/>
            </a:endParaRPr>
          </a:p>
          <a:p>
            <a:pPr marL="539750">
              <a:lnSpc>
                <a:spcPct val="100000"/>
              </a:lnSpc>
              <a:spcBef>
                <a:spcPts val="670"/>
              </a:spcBef>
              <a:tabLst>
                <a:tab pos="527685" algn="l"/>
                <a:tab pos="528320" algn="l"/>
              </a:tabLst>
            </a:pPr>
            <a:r>
              <a:rPr lang="ru-RU" sz="2000" dirty="0" err="1">
                <a:latin typeface="Calibri"/>
                <a:cs typeface="Calibri"/>
              </a:rPr>
              <a:t>Підготовленість</a:t>
            </a:r>
            <a:r>
              <a:rPr lang="ru-RU" sz="2000" dirty="0">
                <a:latin typeface="Calibri"/>
                <a:cs typeface="Calibri"/>
              </a:rPr>
              <a:t> </a:t>
            </a:r>
            <a:r>
              <a:rPr lang="ru-RU" sz="2000" dirty="0" err="1">
                <a:latin typeface="Calibri"/>
                <a:cs typeface="Calibri"/>
              </a:rPr>
              <a:t>системи</a:t>
            </a:r>
            <a:r>
              <a:rPr lang="ru-RU" sz="2000" dirty="0">
                <a:latin typeface="Calibri"/>
                <a:cs typeface="Calibri"/>
              </a:rPr>
              <a:t> </a:t>
            </a:r>
            <a:r>
              <a:rPr lang="ru-RU" sz="2000" dirty="0" err="1">
                <a:latin typeface="Calibri"/>
                <a:cs typeface="Calibri"/>
              </a:rPr>
              <a:t>охорони</a:t>
            </a:r>
            <a:r>
              <a:rPr lang="ru-RU" sz="2000" dirty="0">
                <a:latin typeface="Calibri"/>
                <a:cs typeface="Calibri"/>
              </a:rPr>
              <a:t> </a:t>
            </a:r>
            <a:r>
              <a:rPr lang="ru-RU" sz="2000" dirty="0" err="1">
                <a:latin typeface="Calibri"/>
                <a:cs typeface="Calibri"/>
              </a:rPr>
              <a:t>здоров’я</a:t>
            </a:r>
            <a:endParaRPr sz="2000" dirty="0">
              <a:latin typeface="Calibri"/>
              <a:cs typeface="Calibri"/>
            </a:endParaRPr>
          </a:p>
          <a:p>
            <a:pPr marL="12065">
              <a:lnSpc>
                <a:spcPct val="100000"/>
              </a:lnSpc>
              <a:spcBef>
                <a:spcPts val="660"/>
              </a:spcBef>
              <a:tabLst>
                <a:tab pos="527685" algn="l"/>
                <a:tab pos="528320" algn="l"/>
              </a:tabLst>
            </a:pPr>
            <a:r>
              <a:rPr lang="en-US" sz="2000" dirty="0">
                <a:latin typeface="Calibri"/>
                <a:cs typeface="Calibri"/>
              </a:rPr>
              <a:t>6.	</a:t>
            </a:r>
            <a:r>
              <a:rPr sz="2000" spc="-10" dirty="0">
                <a:latin typeface="Calibri"/>
                <a:cs typeface="Calibri"/>
              </a:rPr>
              <a:t>References</a:t>
            </a:r>
            <a:endParaRPr lang="en-US" sz="2000" spc="-10" dirty="0">
              <a:latin typeface="Calibri"/>
              <a:cs typeface="Calibri"/>
            </a:endParaRPr>
          </a:p>
          <a:p>
            <a:pPr marL="539750">
              <a:lnSpc>
                <a:spcPct val="100000"/>
              </a:lnSpc>
              <a:spcBef>
                <a:spcPts val="660"/>
              </a:spcBef>
              <a:tabLst>
                <a:tab pos="527685" algn="l"/>
                <a:tab pos="528320" algn="l"/>
              </a:tabLst>
            </a:pPr>
            <a:r>
              <a:rPr lang="ru-RU" sz="2000" spc="-10" dirty="0" err="1">
                <a:latin typeface="Calibri"/>
                <a:cs typeface="Calibri"/>
              </a:rPr>
              <a:t>Література</a:t>
            </a:r>
            <a:endParaRPr lang="en-US" sz="2000" spc="-10" dirty="0">
              <a:latin typeface="Calibri"/>
              <a:cs typeface="Calibri"/>
            </a:endParaRPr>
          </a:p>
        </p:txBody>
      </p:sp>
      <p:sp>
        <p:nvSpPr>
          <p:cNvPr id="4" name="object 4"/>
          <p:cNvSpPr txBox="1"/>
          <p:nvPr/>
        </p:nvSpPr>
        <p:spPr>
          <a:xfrm>
            <a:off x="8686800" y="3911651"/>
            <a:ext cx="3246120" cy="1779974"/>
          </a:xfrm>
          <a:prstGeom prst="rect">
            <a:avLst/>
          </a:prstGeom>
          <a:ln w="38100">
            <a:solidFill>
              <a:srgbClr val="000000"/>
            </a:solidFill>
          </a:ln>
        </p:spPr>
        <p:txBody>
          <a:bodyPr vert="horz" wrap="square" lIns="0" tIns="30480" rIns="0" bIns="0" rtlCol="0">
            <a:spAutoFit/>
          </a:bodyPr>
          <a:lstStyle/>
          <a:p>
            <a:pPr marL="100330" marR="93345" algn="ctr">
              <a:lnSpc>
                <a:spcPct val="100000"/>
              </a:lnSpc>
              <a:spcBef>
                <a:spcPts val="240"/>
              </a:spcBef>
            </a:pPr>
            <a:r>
              <a:rPr sz="1400" dirty="0">
                <a:latin typeface="Calibri"/>
                <a:cs typeface="Calibri"/>
              </a:rPr>
              <a:t>ALL</a:t>
            </a:r>
            <a:r>
              <a:rPr sz="1400" spc="-10" dirty="0">
                <a:latin typeface="Calibri"/>
                <a:cs typeface="Calibri"/>
              </a:rPr>
              <a:t> </a:t>
            </a:r>
            <a:r>
              <a:rPr sz="1400" dirty="0">
                <a:latin typeface="Calibri"/>
                <a:cs typeface="Calibri"/>
              </a:rPr>
              <a:t>SLIDES</a:t>
            </a:r>
            <a:r>
              <a:rPr sz="1400" spc="-25" dirty="0">
                <a:latin typeface="Calibri"/>
                <a:cs typeface="Calibri"/>
              </a:rPr>
              <a:t> </a:t>
            </a:r>
            <a:r>
              <a:rPr sz="1400" dirty="0">
                <a:latin typeface="Calibri"/>
                <a:cs typeface="Calibri"/>
              </a:rPr>
              <a:t>AND</a:t>
            </a:r>
            <a:r>
              <a:rPr sz="1400" spc="-20" dirty="0">
                <a:latin typeface="Calibri"/>
                <a:cs typeface="Calibri"/>
              </a:rPr>
              <a:t> </a:t>
            </a:r>
            <a:r>
              <a:rPr sz="1400" dirty="0">
                <a:latin typeface="Calibri"/>
                <a:cs typeface="Calibri"/>
              </a:rPr>
              <a:t>CHARTS</a:t>
            </a:r>
            <a:r>
              <a:rPr sz="1400" spc="-10" dirty="0">
                <a:latin typeface="Calibri"/>
                <a:cs typeface="Calibri"/>
              </a:rPr>
              <a:t> </a:t>
            </a:r>
            <a:r>
              <a:rPr sz="1400" dirty="0">
                <a:latin typeface="Calibri"/>
                <a:cs typeface="Calibri"/>
              </a:rPr>
              <a:t>WILL</a:t>
            </a:r>
            <a:r>
              <a:rPr sz="1400" spc="-5" dirty="0">
                <a:latin typeface="Calibri"/>
                <a:cs typeface="Calibri"/>
              </a:rPr>
              <a:t> </a:t>
            </a:r>
            <a:r>
              <a:rPr sz="1400" spc="-25" dirty="0">
                <a:latin typeface="Calibri"/>
                <a:cs typeface="Calibri"/>
              </a:rPr>
              <a:t>BE </a:t>
            </a:r>
            <a:r>
              <a:rPr sz="1400" spc="-10" dirty="0">
                <a:latin typeface="Calibri"/>
                <a:cs typeface="Calibri"/>
              </a:rPr>
              <a:t>PERMANENTLY</a:t>
            </a:r>
            <a:r>
              <a:rPr sz="1400" spc="-60" dirty="0">
                <a:latin typeface="Calibri"/>
                <a:cs typeface="Calibri"/>
              </a:rPr>
              <a:t> </a:t>
            </a:r>
            <a:r>
              <a:rPr sz="1400" dirty="0">
                <a:latin typeface="Calibri"/>
                <a:cs typeface="Calibri"/>
              </a:rPr>
              <a:t>ARCHIVED</a:t>
            </a:r>
            <a:r>
              <a:rPr sz="1400" spc="-50" dirty="0">
                <a:latin typeface="Calibri"/>
                <a:cs typeface="Calibri"/>
              </a:rPr>
              <a:t> </a:t>
            </a:r>
            <a:r>
              <a:rPr sz="1400" spc="-25" dirty="0">
                <a:latin typeface="Calibri"/>
                <a:cs typeface="Calibri"/>
              </a:rPr>
              <a:t>AND </a:t>
            </a:r>
            <a:r>
              <a:rPr sz="1400" dirty="0">
                <a:latin typeface="Calibri"/>
                <a:cs typeface="Calibri"/>
              </a:rPr>
              <a:t>ACCESSIBLE</a:t>
            </a:r>
            <a:r>
              <a:rPr sz="1400" spc="-70" dirty="0">
                <a:latin typeface="Calibri"/>
                <a:cs typeface="Calibri"/>
              </a:rPr>
              <a:t> </a:t>
            </a:r>
            <a:r>
              <a:rPr sz="1400" dirty="0">
                <a:latin typeface="Calibri"/>
                <a:cs typeface="Calibri"/>
              </a:rPr>
              <a:t>THROUGH</a:t>
            </a:r>
            <a:r>
              <a:rPr sz="1400" spc="-30" dirty="0">
                <a:latin typeface="Calibri"/>
                <a:cs typeface="Calibri"/>
              </a:rPr>
              <a:t> </a:t>
            </a:r>
            <a:r>
              <a:rPr sz="1400" spc="-50" dirty="0">
                <a:latin typeface="Calibri"/>
                <a:cs typeface="Calibri"/>
              </a:rPr>
              <a:t>A </a:t>
            </a:r>
            <a:r>
              <a:rPr sz="1400" spc="-10" dirty="0">
                <a:latin typeface="Calibri"/>
                <a:cs typeface="Calibri"/>
              </a:rPr>
              <a:t>DEDICATED</a:t>
            </a:r>
            <a:r>
              <a:rPr sz="1400" spc="-30" dirty="0">
                <a:latin typeface="Calibri"/>
                <a:cs typeface="Calibri"/>
              </a:rPr>
              <a:t> </a:t>
            </a:r>
            <a:r>
              <a:rPr sz="1400" b="1" u="sng" dirty="0">
                <a:uFill>
                  <a:solidFill>
                    <a:srgbClr val="000000"/>
                  </a:solidFill>
                </a:uFill>
                <a:latin typeface="Calibri"/>
                <a:cs typeface="Calibri"/>
              </a:rPr>
              <a:t>QR</a:t>
            </a:r>
            <a:r>
              <a:rPr sz="1400" b="1" u="sng" spc="-35" dirty="0">
                <a:uFill>
                  <a:solidFill>
                    <a:srgbClr val="000000"/>
                  </a:solidFill>
                </a:uFill>
                <a:latin typeface="Calibri"/>
                <a:cs typeface="Calibri"/>
              </a:rPr>
              <a:t> </a:t>
            </a:r>
            <a:r>
              <a:rPr sz="1400" b="1" u="sng" dirty="0">
                <a:uFill>
                  <a:solidFill>
                    <a:srgbClr val="000000"/>
                  </a:solidFill>
                </a:uFill>
                <a:latin typeface="Calibri"/>
                <a:cs typeface="Calibri"/>
              </a:rPr>
              <a:t>CODE</a:t>
            </a:r>
            <a:r>
              <a:rPr sz="1400" b="1" u="sng" spc="-55" dirty="0">
                <a:uFill>
                  <a:solidFill>
                    <a:srgbClr val="000000"/>
                  </a:solidFill>
                </a:uFill>
                <a:latin typeface="Calibri"/>
                <a:cs typeface="Calibri"/>
              </a:rPr>
              <a:t> </a:t>
            </a:r>
            <a:r>
              <a:rPr sz="1400" spc="-50" dirty="0">
                <a:latin typeface="Calibri"/>
                <a:cs typeface="Calibri"/>
              </a:rPr>
              <a:t>AT</a:t>
            </a:r>
            <a:r>
              <a:rPr sz="1400" spc="-45" dirty="0">
                <a:latin typeface="Calibri"/>
                <a:cs typeface="Calibri"/>
              </a:rPr>
              <a:t> </a:t>
            </a:r>
            <a:r>
              <a:rPr sz="1400" spc="-25" dirty="0">
                <a:latin typeface="Calibri"/>
                <a:cs typeface="Calibri"/>
              </a:rPr>
              <a:t>THE </a:t>
            </a:r>
            <a:r>
              <a:rPr sz="1400" dirty="0">
                <a:latin typeface="Calibri"/>
                <a:cs typeface="Calibri"/>
              </a:rPr>
              <a:t>END</a:t>
            </a:r>
            <a:r>
              <a:rPr sz="1400" spc="-10" dirty="0">
                <a:latin typeface="Calibri"/>
                <a:cs typeface="Calibri"/>
              </a:rPr>
              <a:t> </a:t>
            </a:r>
            <a:r>
              <a:rPr sz="1400" dirty="0">
                <a:latin typeface="Calibri"/>
                <a:cs typeface="Calibri"/>
              </a:rPr>
              <a:t>OF</a:t>
            </a:r>
            <a:r>
              <a:rPr sz="1400" spc="-10" dirty="0">
                <a:latin typeface="Calibri"/>
                <a:cs typeface="Calibri"/>
              </a:rPr>
              <a:t> </a:t>
            </a:r>
            <a:r>
              <a:rPr sz="1400" dirty="0">
                <a:latin typeface="Calibri"/>
                <a:cs typeface="Calibri"/>
              </a:rPr>
              <a:t>THE</a:t>
            </a:r>
            <a:r>
              <a:rPr sz="1400" spc="-5" dirty="0">
                <a:latin typeface="Calibri"/>
                <a:cs typeface="Calibri"/>
              </a:rPr>
              <a:t> </a:t>
            </a:r>
            <a:r>
              <a:rPr sz="1400" spc="-10" dirty="0">
                <a:latin typeface="Calibri"/>
                <a:cs typeface="Calibri"/>
              </a:rPr>
              <a:t>PRESENTATION</a:t>
            </a:r>
            <a:endParaRPr lang="en-US" sz="1400" spc="-10" dirty="0">
              <a:latin typeface="Calibri"/>
              <a:cs typeface="Calibri"/>
            </a:endParaRPr>
          </a:p>
          <a:p>
            <a:pPr marL="100330" marR="93345" algn="ctr">
              <a:lnSpc>
                <a:spcPct val="100000"/>
              </a:lnSpc>
              <a:spcBef>
                <a:spcPts val="240"/>
              </a:spcBef>
            </a:pPr>
            <a:r>
              <a:rPr lang="ru-RU" sz="1400" dirty="0" err="1">
                <a:latin typeface="Calibri"/>
                <a:cs typeface="Calibri"/>
              </a:rPr>
              <a:t>ВСІ</a:t>
            </a:r>
            <a:r>
              <a:rPr lang="ru-RU" sz="1400" dirty="0">
                <a:latin typeface="Calibri"/>
                <a:cs typeface="Calibri"/>
              </a:rPr>
              <a:t> </a:t>
            </a:r>
            <a:r>
              <a:rPr lang="ru-RU" sz="1400" dirty="0" err="1">
                <a:latin typeface="Calibri"/>
                <a:cs typeface="Calibri"/>
              </a:rPr>
              <a:t>СЛАЙДИ</a:t>
            </a:r>
            <a:r>
              <a:rPr lang="ru-RU" sz="1400" dirty="0">
                <a:latin typeface="Calibri"/>
                <a:cs typeface="Calibri"/>
              </a:rPr>
              <a:t> ТА </a:t>
            </a:r>
            <a:r>
              <a:rPr lang="ru-RU" sz="1400" dirty="0" err="1">
                <a:latin typeface="Calibri"/>
                <a:cs typeface="Calibri"/>
              </a:rPr>
              <a:t>ГРАФІКИ</a:t>
            </a:r>
            <a:r>
              <a:rPr lang="ru-RU" sz="1400" dirty="0">
                <a:latin typeface="Calibri"/>
                <a:cs typeface="Calibri"/>
              </a:rPr>
              <a:t> </a:t>
            </a:r>
            <a:r>
              <a:rPr lang="ru-RU" sz="1400" dirty="0" err="1">
                <a:latin typeface="Calibri"/>
                <a:cs typeface="Calibri"/>
              </a:rPr>
              <a:t>БУДУТЬ</a:t>
            </a:r>
            <a:r>
              <a:rPr lang="ru-RU" sz="1400" dirty="0">
                <a:latin typeface="Calibri"/>
                <a:cs typeface="Calibri"/>
              </a:rPr>
              <a:t> </a:t>
            </a:r>
            <a:r>
              <a:rPr lang="ru-RU" sz="1400" dirty="0" err="1">
                <a:latin typeface="Calibri"/>
                <a:cs typeface="Calibri"/>
              </a:rPr>
              <a:t>ЗБЕРІГАТИСЯ</a:t>
            </a:r>
            <a:r>
              <a:rPr lang="ru-RU" sz="1400" dirty="0">
                <a:latin typeface="Calibri"/>
                <a:cs typeface="Calibri"/>
              </a:rPr>
              <a:t> В </a:t>
            </a:r>
            <a:r>
              <a:rPr lang="ru-RU" sz="1400" dirty="0" err="1">
                <a:latin typeface="Calibri"/>
                <a:cs typeface="Calibri"/>
              </a:rPr>
              <a:t>АРХІВІ</a:t>
            </a:r>
            <a:r>
              <a:rPr lang="ru-RU" sz="1400" dirty="0">
                <a:latin typeface="Calibri"/>
                <a:cs typeface="Calibri"/>
              </a:rPr>
              <a:t>. ДОСТУП ДО </a:t>
            </a:r>
            <a:r>
              <a:rPr lang="ru-RU" sz="1400" dirty="0" err="1">
                <a:latin typeface="Calibri"/>
                <a:cs typeface="Calibri"/>
              </a:rPr>
              <a:t>АРХІВУ</a:t>
            </a:r>
            <a:r>
              <a:rPr lang="ru-RU" sz="1400" dirty="0">
                <a:latin typeface="Calibri"/>
                <a:cs typeface="Calibri"/>
              </a:rPr>
              <a:t> - ЗА </a:t>
            </a:r>
            <a:r>
              <a:rPr lang="ru-RU" sz="1400" b="1" u="sng" dirty="0" err="1">
                <a:latin typeface="Calibri"/>
                <a:cs typeface="Calibri"/>
              </a:rPr>
              <a:t>QR</a:t>
            </a:r>
            <a:r>
              <a:rPr lang="ru-RU" sz="1400" b="1" u="sng" dirty="0">
                <a:latin typeface="Calibri"/>
                <a:cs typeface="Calibri"/>
              </a:rPr>
              <a:t> КОДОМ</a:t>
            </a:r>
            <a:r>
              <a:rPr lang="ru-RU" sz="1400" dirty="0">
                <a:latin typeface="Calibri"/>
                <a:cs typeface="Calibri"/>
              </a:rPr>
              <a:t>, </a:t>
            </a:r>
            <a:r>
              <a:rPr lang="ru-RU" sz="1400" dirty="0" err="1">
                <a:latin typeface="Calibri"/>
                <a:cs typeface="Calibri"/>
              </a:rPr>
              <a:t>НАВЕДЕНИМ</a:t>
            </a:r>
            <a:r>
              <a:rPr lang="ru-RU" sz="1400" dirty="0">
                <a:latin typeface="Calibri"/>
                <a:cs typeface="Calibri"/>
              </a:rPr>
              <a:t> У </a:t>
            </a:r>
            <a:r>
              <a:rPr lang="ru-RU" sz="1400" dirty="0" err="1">
                <a:latin typeface="Calibri"/>
                <a:cs typeface="Calibri"/>
              </a:rPr>
              <a:t>КІНЦІ</a:t>
            </a:r>
            <a:r>
              <a:rPr lang="ru-RU" sz="1400" dirty="0">
                <a:latin typeface="Calibri"/>
                <a:cs typeface="Calibri"/>
              </a:rPr>
              <a:t> </a:t>
            </a:r>
            <a:r>
              <a:rPr lang="ru-RU" sz="1400" dirty="0" err="1">
                <a:latin typeface="Calibri"/>
                <a:cs typeface="Calibri"/>
              </a:rPr>
              <a:t>ПРЕЗЕНТАЦІЇ</a:t>
            </a:r>
            <a:endParaRPr sz="1400" dirty="0">
              <a:latin typeface="Calibri"/>
              <a:cs typeface="Calibri"/>
            </a:endParaRPr>
          </a:p>
        </p:txBody>
      </p:sp>
      <p:pic>
        <p:nvPicPr>
          <p:cNvPr id="5" name="object 5"/>
          <p:cNvPicPr/>
          <p:nvPr/>
        </p:nvPicPr>
        <p:blipFill>
          <a:blip r:embed="rId2" cstate="print"/>
          <a:stretch>
            <a:fillRect/>
          </a:stretch>
        </p:blipFill>
        <p:spPr>
          <a:xfrm>
            <a:off x="9561576" y="5838444"/>
            <a:ext cx="2217420" cy="704088"/>
          </a:xfrm>
          <a:prstGeom prst="rect">
            <a:avLst/>
          </a:prstGeom>
        </p:spPr>
      </p:pic>
      <p:pic>
        <p:nvPicPr>
          <p:cNvPr id="6" name="object 6"/>
          <p:cNvPicPr/>
          <p:nvPr/>
        </p:nvPicPr>
        <p:blipFill>
          <a:blip r:embed="rId3" cstate="print"/>
          <a:stretch>
            <a:fillRect/>
          </a:stretch>
        </p:blipFill>
        <p:spPr>
          <a:xfrm>
            <a:off x="9878568" y="315468"/>
            <a:ext cx="1900427" cy="1897519"/>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10109963" cy="1121461"/>
          </a:xfrm>
          <a:prstGeom prst="rect">
            <a:avLst/>
          </a:prstGeom>
        </p:spPr>
        <p:txBody>
          <a:bodyPr vert="horz" wrap="square" lIns="0" tIns="13335" rIns="0" bIns="0" rtlCol="0">
            <a:spAutoFit/>
          </a:bodyPr>
          <a:lstStyle/>
          <a:p>
            <a:pPr marL="12700">
              <a:lnSpc>
                <a:spcPct val="100000"/>
              </a:lnSpc>
              <a:spcBef>
                <a:spcPts val="105"/>
              </a:spcBef>
            </a:pPr>
            <a:r>
              <a:rPr sz="3600" b="1" spc="-25" dirty="0"/>
              <a:t>Hospital</a:t>
            </a:r>
            <a:r>
              <a:rPr sz="3600" b="1" spc="-200" dirty="0"/>
              <a:t> </a:t>
            </a:r>
            <a:r>
              <a:rPr sz="3600" b="1" spc="-45" dirty="0"/>
              <a:t>Systems</a:t>
            </a:r>
            <a:r>
              <a:rPr sz="3600" b="1" spc="-195" dirty="0"/>
              <a:t> </a:t>
            </a:r>
            <a:r>
              <a:rPr sz="3600" b="1" spc="-40" dirty="0"/>
              <a:t>Preparedness</a:t>
            </a:r>
            <a:br>
              <a:rPr lang="en-US" sz="3600" b="1" spc="-40" dirty="0"/>
            </a:br>
            <a:r>
              <a:rPr lang="ru-RU" sz="3600" b="1" spc="-40" dirty="0" err="1"/>
              <a:t>Підготовленість</a:t>
            </a:r>
            <a:r>
              <a:rPr lang="ru-RU" sz="3600" b="1" spc="-40" dirty="0"/>
              <a:t> систем </a:t>
            </a:r>
            <a:r>
              <a:rPr lang="ru-RU" sz="3600" b="1" spc="-40" dirty="0" err="1"/>
              <a:t>лікарень</a:t>
            </a:r>
            <a:endParaRPr sz="3600" b="1" dirty="0"/>
          </a:p>
        </p:txBody>
      </p:sp>
      <p:sp>
        <p:nvSpPr>
          <p:cNvPr id="3" name="object 3"/>
          <p:cNvSpPr txBox="1"/>
          <p:nvPr/>
        </p:nvSpPr>
        <p:spPr>
          <a:xfrm>
            <a:off x="467359" y="1793493"/>
            <a:ext cx="11267440" cy="3316292"/>
          </a:xfrm>
          <a:prstGeom prst="rect">
            <a:avLst/>
          </a:prstGeom>
        </p:spPr>
        <p:txBody>
          <a:bodyPr vert="horz" wrap="square" lIns="0" tIns="60960" rIns="0" bIns="0" rtlCol="0">
            <a:spAutoFit/>
          </a:bodyPr>
          <a:lstStyle/>
          <a:p>
            <a:pPr marL="241300" marR="5080" indent="-228600">
              <a:spcBef>
                <a:spcPts val="480"/>
              </a:spcBef>
              <a:buFont typeface="Arial"/>
              <a:buChar char="•"/>
              <a:tabLst>
                <a:tab pos="241300" algn="l"/>
              </a:tabLst>
            </a:pPr>
            <a:r>
              <a:rPr spc="-10" dirty="0">
                <a:latin typeface="Calibri"/>
                <a:cs typeface="Calibri"/>
              </a:rPr>
              <a:t>Understand</a:t>
            </a:r>
            <a:r>
              <a:rPr spc="-50" dirty="0">
                <a:latin typeface="Calibri"/>
                <a:cs typeface="Calibri"/>
              </a:rPr>
              <a:t> </a:t>
            </a:r>
            <a:r>
              <a:rPr dirty="0">
                <a:latin typeface="Calibri"/>
                <a:cs typeface="Calibri"/>
              </a:rPr>
              <a:t>the</a:t>
            </a:r>
            <a:r>
              <a:rPr spc="-85" dirty="0">
                <a:latin typeface="Calibri"/>
                <a:cs typeface="Calibri"/>
              </a:rPr>
              <a:t> </a:t>
            </a:r>
            <a:r>
              <a:rPr dirty="0">
                <a:latin typeface="Calibri"/>
                <a:cs typeface="Calibri"/>
              </a:rPr>
              <a:t>triage</a:t>
            </a:r>
            <a:r>
              <a:rPr spc="-85" dirty="0">
                <a:latin typeface="Calibri"/>
                <a:cs typeface="Calibri"/>
              </a:rPr>
              <a:t> </a:t>
            </a:r>
            <a:r>
              <a:rPr spc="-20" dirty="0">
                <a:latin typeface="Calibri"/>
                <a:cs typeface="Calibri"/>
              </a:rPr>
              <a:t>system</a:t>
            </a:r>
            <a:r>
              <a:rPr spc="-70" dirty="0">
                <a:latin typeface="Calibri"/>
                <a:cs typeface="Calibri"/>
              </a:rPr>
              <a:t> </a:t>
            </a:r>
            <a:r>
              <a:rPr dirty="0">
                <a:latin typeface="Calibri"/>
                <a:cs typeface="Calibri"/>
              </a:rPr>
              <a:t>in</a:t>
            </a:r>
            <a:r>
              <a:rPr spc="-90" dirty="0">
                <a:latin typeface="Calibri"/>
                <a:cs typeface="Calibri"/>
              </a:rPr>
              <a:t> </a:t>
            </a:r>
            <a:r>
              <a:rPr dirty="0">
                <a:latin typeface="Calibri"/>
                <a:cs typeface="Calibri"/>
              </a:rPr>
              <a:t>place,</a:t>
            </a:r>
            <a:r>
              <a:rPr spc="-75" dirty="0">
                <a:latin typeface="Calibri"/>
                <a:cs typeface="Calibri"/>
              </a:rPr>
              <a:t> </a:t>
            </a:r>
            <a:r>
              <a:rPr dirty="0">
                <a:latin typeface="Calibri"/>
                <a:cs typeface="Calibri"/>
              </a:rPr>
              <a:t>the</a:t>
            </a:r>
            <a:r>
              <a:rPr spc="-95" dirty="0">
                <a:latin typeface="Calibri"/>
                <a:cs typeface="Calibri"/>
              </a:rPr>
              <a:t> </a:t>
            </a:r>
            <a:r>
              <a:rPr spc="-50" dirty="0">
                <a:latin typeface="Calibri"/>
                <a:cs typeface="Calibri"/>
              </a:rPr>
              <a:t>START</a:t>
            </a:r>
            <a:r>
              <a:rPr spc="-80" dirty="0">
                <a:latin typeface="Calibri"/>
                <a:cs typeface="Calibri"/>
              </a:rPr>
              <a:t> </a:t>
            </a:r>
            <a:r>
              <a:rPr dirty="0">
                <a:latin typeface="Calibri"/>
                <a:cs typeface="Calibri"/>
              </a:rPr>
              <a:t>method-</a:t>
            </a:r>
            <a:r>
              <a:rPr spc="-60" dirty="0">
                <a:latin typeface="Calibri"/>
                <a:cs typeface="Calibri"/>
              </a:rPr>
              <a:t> </a:t>
            </a:r>
            <a:r>
              <a:rPr dirty="0">
                <a:latin typeface="Calibri"/>
                <a:cs typeface="Calibri"/>
              </a:rPr>
              <a:t>Simple</a:t>
            </a:r>
            <a:r>
              <a:rPr spc="-65" dirty="0">
                <a:latin typeface="Calibri"/>
                <a:cs typeface="Calibri"/>
              </a:rPr>
              <a:t> </a:t>
            </a:r>
            <a:r>
              <a:rPr spc="-30" dirty="0">
                <a:latin typeface="Calibri"/>
                <a:cs typeface="Calibri"/>
              </a:rPr>
              <a:t>Triage</a:t>
            </a:r>
            <a:r>
              <a:rPr spc="-105" dirty="0">
                <a:latin typeface="Calibri"/>
                <a:cs typeface="Calibri"/>
              </a:rPr>
              <a:t> </a:t>
            </a:r>
            <a:r>
              <a:rPr spc="-25" dirty="0">
                <a:latin typeface="Calibri"/>
                <a:cs typeface="Calibri"/>
              </a:rPr>
              <a:t>and </a:t>
            </a:r>
            <a:r>
              <a:rPr dirty="0">
                <a:latin typeface="Calibri"/>
                <a:cs typeface="Calibri"/>
              </a:rPr>
              <a:t>Rapid</a:t>
            </a:r>
            <a:r>
              <a:rPr spc="-75" dirty="0">
                <a:latin typeface="Calibri"/>
                <a:cs typeface="Calibri"/>
              </a:rPr>
              <a:t> </a:t>
            </a:r>
            <a:r>
              <a:rPr spc="-35" dirty="0">
                <a:latin typeface="Calibri"/>
                <a:cs typeface="Calibri"/>
              </a:rPr>
              <a:t>Treatment</a:t>
            </a:r>
            <a:r>
              <a:rPr spc="-100" dirty="0">
                <a:latin typeface="Calibri"/>
                <a:cs typeface="Calibri"/>
              </a:rPr>
              <a:t> </a:t>
            </a:r>
            <a:r>
              <a:rPr dirty="0">
                <a:latin typeface="Calibri"/>
                <a:cs typeface="Calibri"/>
              </a:rPr>
              <a:t>for</a:t>
            </a:r>
            <a:r>
              <a:rPr spc="-85" dirty="0">
                <a:latin typeface="Calibri"/>
                <a:cs typeface="Calibri"/>
              </a:rPr>
              <a:t> </a:t>
            </a:r>
            <a:r>
              <a:rPr spc="-10" dirty="0">
                <a:latin typeface="Calibri"/>
                <a:cs typeface="Calibri"/>
              </a:rPr>
              <a:t>example:</a:t>
            </a:r>
            <a:endParaRPr lang="en-US" spc="-10" dirty="0">
              <a:latin typeface="Calibri"/>
              <a:cs typeface="Calibri"/>
            </a:endParaRPr>
          </a:p>
          <a:p>
            <a:pPr marL="266700" marR="5080">
              <a:spcBef>
                <a:spcPts val="480"/>
              </a:spcBef>
              <a:tabLst>
                <a:tab pos="241300" algn="l"/>
              </a:tabLst>
            </a:pPr>
            <a:r>
              <a:rPr lang="ru-RU" dirty="0" err="1">
                <a:latin typeface="Calibri"/>
                <a:cs typeface="Calibri"/>
              </a:rPr>
              <a:t>Зрозумійте</a:t>
            </a:r>
            <a:r>
              <a:rPr lang="ru-RU" dirty="0">
                <a:latin typeface="Calibri"/>
                <a:cs typeface="Calibri"/>
              </a:rPr>
              <a:t> </a:t>
            </a:r>
            <a:r>
              <a:rPr lang="ru-RU" dirty="0" err="1">
                <a:latin typeface="Calibri"/>
                <a:cs typeface="Calibri"/>
              </a:rPr>
              <a:t>існуючу</a:t>
            </a:r>
            <a:r>
              <a:rPr lang="ru-RU" dirty="0">
                <a:latin typeface="Calibri"/>
                <a:cs typeface="Calibri"/>
              </a:rPr>
              <a:t> систему </a:t>
            </a:r>
            <a:r>
              <a:rPr lang="ru-RU" dirty="0" err="1">
                <a:latin typeface="Calibri"/>
                <a:cs typeface="Calibri"/>
              </a:rPr>
              <a:t>сортування</a:t>
            </a:r>
            <a:r>
              <a:rPr lang="ru-RU" dirty="0">
                <a:latin typeface="Calibri"/>
                <a:cs typeface="Calibri"/>
              </a:rPr>
              <a:t>, метод START - </a:t>
            </a:r>
            <a:r>
              <a:rPr lang="ru-RU" dirty="0" err="1">
                <a:latin typeface="Calibri"/>
                <a:cs typeface="Calibri"/>
              </a:rPr>
              <a:t>просте</a:t>
            </a:r>
            <a:r>
              <a:rPr lang="ru-RU" dirty="0">
                <a:latin typeface="Calibri"/>
                <a:cs typeface="Calibri"/>
              </a:rPr>
              <a:t> </a:t>
            </a:r>
            <a:r>
              <a:rPr lang="ru-RU" dirty="0" err="1">
                <a:latin typeface="Calibri"/>
                <a:cs typeface="Calibri"/>
              </a:rPr>
              <a:t>сортування</a:t>
            </a:r>
            <a:r>
              <a:rPr lang="ru-RU" dirty="0">
                <a:latin typeface="Calibri"/>
                <a:cs typeface="Calibri"/>
              </a:rPr>
              <a:t> та </a:t>
            </a:r>
            <a:r>
              <a:rPr lang="ru-RU" dirty="0" err="1">
                <a:latin typeface="Calibri"/>
                <a:cs typeface="Calibri"/>
              </a:rPr>
              <a:t>швидке</a:t>
            </a:r>
            <a:r>
              <a:rPr lang="ru-RU" dirty="0">
                <a:latin typeface="Calibri"/>
                <a:cs typeface="Calibri"/>
              </a:rPr>
              <a:t> </a:t>
            </a:r>
            <a:r>
              <a:rPr lang="ru-RU" dirty="0" err="1">
                <a:latin typeface="Calibri"/>
                <a:cs typeface="Calibri"/>
              </a:rPr>
              <a:t>лікування</a:t>
            </a:r>
            <a:r>
              <a:rPr lang="ru-RU" dirty="0">
                <a:latin typeface="Calibri"/>
                <a:cs typeface="Calibri"/>
              </a:rPr>
              <a:t>, </a:t>
            </a:r>
            <a:r>
              <a:rPr lang="ru-RU" dirty="0" err="1">
                <a:latin typeface="Calibri"/>
                <a:cs typeface="Calibri"/>
              </a:rPr>
              <a:t>наприклад</a:t>
            </a:r>
            <a:r>
              <a:rPr lang="ru-RU" dirty="0">
                <a:latin typeface="Calibri"/>
                <a:cs typeface="Calibri"/>
              </a:rPr>
              <a:t>:</a:t>
            </a:r>
            <a:endParaRPr dirty="0">
              <a:latin typeface="Calibri"/>
              <a:cs typeface="Calibri"/>
            </a:endParaRPr>
          </a:p>
          <a:p>
            <a:pPr>
              <a:spcBef>
                <a:spcPts val="30"/>
              </a:spcBef>
              <a:buFont typeface="Arial"/>
              <a:buChar char="•"/>
            </a:pPr>
            <a:endParaRPr sz="1100" dirty="0">
              <a:latin typeface="Calibri"/>
              <a:cs typeface="Calibri"/>
            </a:endParaRPr>
          </a:p>
          <a:p>
            <a:pPr marL="241300" marR="530860" indent="-228600">
              <a:spcBef>
                <a:spcPts val="5"/>
              </a:spcBef>
              <a:buFont typeface="Arial"/>
              <a:buChar char="•"/>
              <a:tabLst>
                <a:tab pos="241300" algn="l"/>
              </a:tabLst>
            </a:pPr>
            <a:r>
              <a:rPr spc="-30" dirty="0">
                <a:latin typeface="Calibri"/>
                <a:cs typeface="Calibri"/>
              </a:rPr>
              <a:t>Green/Non-</a:t>
            </a:r>
            <a:r>
              <a:rPr dirty="0">
                <a:latin typeface="Calibri"/>
                <a:cs typeface="Calibri"/>
              </a:rPr>
              <a:t>Urgent:</a:t>
            </a:r>
            <a:r>
              <a:rPr spc="-40" dirty="0">
                <a:latin typeface="Calibri"/>
                <a:cs typeface="Calibri"/>
              </a:rPr>
              <a:t> </a:t>
            </a:r>
            <a:r>
              <a:rPr dirty="0">
                <a:latin typeface="Calibri"/>
                <a:cs typeface="Calibri"/>
              </a:rPr>
              <a:t>when</a:t>
            </a:r>
            <a:r>
              <a:rPr spc="-65" dirty="0">
                <a:latin typeface="Calibri"/>
                <a:cs typeface="Calibri"/>
              </a:rPr>
              <a:t> </a:t>
            </a:r>
            <a:r>
              <a:rPr dirty="0">
                <a:latin typeface="Calibri"/>
                <a:cs typeface="Calibri"/>
              </a:rPr>
              <a:t>people</a:t>
            </a:r>
            <a:r>
              <a:rPr spc="-50" dirty="0">
                <a:latin typeface="Calibri"/>
                <a:cs typeface="Calibri"/>
              </a:rPr>
              <a:t> </a:t>
            </a:r>
            <a:r>
              <a:rPr dirty="0">
                <a:latin typeface="Calibri"/>
                <a:cs typeface="Calibri"/>
              </a:rPr>
              <a:t>begin</a:t>
            </a:r>
            <a:r>
              <a:rPr spc="-75" dirty="0">
                <a:latin typeface="Calibri"/>
                <a:cs typeface="Calibri"/>
              </a:rPr>
              <a:t> </a:t>
            </a:r>
            <a:r>
              <a:rPr dirty="0">
                <a:latin typeface="Calibri"/>
                <a:cs typeface="Calibri"/>
              </a:rPr>
              <a:t>to</a:t>
            </a:r>
            <a:r>
              <a:rPr spc="-75" dirty="0">
                <a:latin typeface="Calibri"/>
                <a:cs typeface="Calibri"/>
              </a:rPr>
              <a:t> </a:t>
            </a:r>
            <a:r>
              <a:rPr dirty="0">
                <a:latin typeface="Calibri"/>
                <a:cs typeface="Calibri"/>
              </a:rPr>
              <a:t>show</a:t>
            </a:r>
            <a:r>
              <a:rPr spc="-70" dirty="0">
                <a:latin typeface="Calibri"/>
                <a:cs typeface="Calibri"/>
              </a:rPr>
              <a:t> </a:t>
            </a:r>
            <a:r>
              <a:rPr dirty="0">
                <a:latin typeface="Calibri"/>
                <a:cs typeface="Calibri"/>
              </a:rPr>
              <a:t>up</a:t>
            </a:r>
            <a:r>
              <a:rPr spc="-65" dirty="0">
                <a:latin typeface="Calibri"/>
                <a:cs typeface="Calibri"/>
              </a:rPr>
              <a:t> </a:t>
            </a:r>
            <a:r>
              <a:rPr dirty="0">
                <a:latin typeface="Calibri"/>
                <a:cs typeface="Calibri"/>
              </a:rPr>
              <a:t>to</a:t>
            </a:r>
            <a:r>
              <a:rPr spc="-80" dirty="0">
                <a:latin typeface="Calibri"/>
                <a:cs typeface="Calibri"/>
              </a:rPr>
              <a:t> </a:t>
            </a:r>
            <a:r>
              <a:rPr dirty="0">
                <a:latin typeface="Calibri"/>
                <a:cs typeface="Calibri"/>
              </a:rPr>
              <a:t>hospital</a:t>
            </a:r>
            <a:r>
              <a:rPr spc="-20" dirty="0">
                <a:latin typeface="Calibri"/>
                <a:cs typeface="Calibri"/>
              </a:rPr>
              <a:t> </a:t>
            </a:r>
            <a:r>
              <a:rPr dirty="0">
                <a:latin typeface="Calibri"/>
                <a:cs typeface="Calibri"/>
              </a:rPr>
              <a:t>en</a:t>
            </a:r>
            <a:r>
              <a:rPr spc="-65" dirty="0">
                <a:latin typeface="Calibri"/>
                <a:cs typeface="Calibri"/>
              </a:rPr>
              <a:t> </a:t>
            </a:r>
            <a:r>
              <a:rPr spc="-10" dirty="0">
                <a:latin typeface="Calibri"/>
                <a:cs typeface="Calibri"/>
              </a:rPr>
              <a:t>masse, </a:t>
            </a:r>
            <a:r>
              <a:rPr dirty="0">
                <a:latin typeface="Calibri"/>
                <a:cs typeface="Calibri"/>
              </a:rPr>
              <a:t>having</a:t>
            </a:r>
            <a:r>
              <a:rPr spc="-90" dirty="0">
                <a:latin typeface="Calibri"/>
                <a:cs typeface="Calibri"/>
              </a:rPr>
              <a:t> </a:t>
            </a:r>
            <a:r>
              <a:rPr dirty="0">
                <a:latin typeface="Calibri"/>
                <a:cs typeface="Calibri"/>
              </a:rPr>
              <a:t>a</a:t>
            </a:r>
            <a:r>
              <a:rPr spc="-95" dirty="0">
                <a:latin typeface="Calibri"/>
                <a:cs typeface="Calibri"/>
              </a:rPr>
              <a:t> </a:t>
            </a:r>
            <a:r>
              <a:rPr spc="-10" dirty="0">
                <a:latin typeface="Calibri"/>
                <a:cs typeface="Calibri"/>
              </a:rPr>
              <a:t>director</a:t>
            </a:r>
            <a:r>
              <a:rPr spc="-85" dirty="0">
                <a:latin typeface="Calibri"/>
                <a:cs typeface="Calibri"/>
              </a:rPr>
              <a:t> </a:t>
            </a:r>
            <a:r>
              <a:rPr dirty="0">
                <a:latin typeface="Calibri"/>
                <a:cs typeface="Calibri"/>
              </a:rPr>
              <a:t>move</a:t>
            </a:r>
            <a:r>
              <a:rPr spc="-90" dirty="0">
                <a:latin typeface="Calibri"/>
                <a:cs typeface="Calibri"/>
              </a:rPr>
              <a:t> </a:t>
            </a:r>
            <a:r>
              <a:rPr dirty="0">
                <a:latin typeface="Calibri"/>
                <a:cs typeface="Calibri"/>
              </a:rPr>
              <a:t>lower</a:t>
            </a:r>
            <a:r>
              <a:rPr spc="-90" dirty="0">
                <a:latin typeface="Calibri"/>
                <a:cs typeface="Calibri"/>
              </a:rPr>
              <a:t> </a:t>
            </a:r>
            <a:r>
              <a:rPr dirty="0">
                <a:latin typeface="Calibri"/>
                <a:cs typeface="Calibri"/>
              </a:rPr>
              <a:t>acuity</a:t>
            </a:r>
            <a:r>
              <a:rPr spc="-90" dirty="0">
                <a:latin typeface="Calibri"/>
                <a:cs typeface="Calibri"/>
              </a:rPr>
              <a:t> </a:t>
            </a:r>
            <a:r>
              <a:rPr spc="-10" dirty="0">
                <a:latin typeface="Calibri"/>
                <a:cs typeface="Calibri"/>
              </a:rPr>
              <a:t>survivors</a:t>
            </a:r>
            <a:r>
              <a:rPr spc="-55" dirty="0">
                <a:latin typeface="Calibri"/>
                <a:cs typeface="Calibri"/>
              </a:rPr>
              <a:t> </a:t>
            </a:r>
            <a:r>
              <a:rPr dirty="0">
                <a:latin typeface="Calibri"/>
                <a:cs typeface="Calibri"/>
              </a:rPr>
              <a:t>to</a:t>
            </a:r>
            <a:r>
              <a:rPr spc="-95" dirty="0">
                <a:latin typeface="Calibri"/>
                <a:cs typeface="Calibri"/>
              </a:rPr>
              <a:t> </a:t>
            </a:r>
            <a:r>
              <a:rPr dirty="0">
                <a:latin typeface="Calibri"/>
                <a:cs typeface="Calibri"/>
              </a:rPr>
              <a:t>a</a:t>
            </a:r>
            <a:r>
              <a:rPr spc="-95" dirty="0">
                <a:latin typeface="Calibri"/>
                <a:cs typeface="Calibri"/>
              </a:rPr>
              <a:t> </a:t>
            </a:r>
            <a:r>
              <a:rPr dirty="0">
                <a:latin typeface="Calibri"/>
                <a:cs typeface="Calibri"/>
              </a:rPr>
              <a:t>staging</a:t>
            </a:r>
            <a:r>
              <a:rPr spc="-85" dirty="0">
                <a:latin typeface="Calibri"/>
                <a:cs typeface="Calibri"/>
              </a:rPr>
              <a:t> </a:t>
            </a:r>
            <a:r>
              <a:rPr spc="-20" dirty="0">
                <a:latin typeface="Calibri"/>
                <a:cs typeface="Calibri"/>
              </a:rPr>
              <a:t>area</a:t>
            </a:r>
            <a:endParaRPr lang="en-US" spc="-20" dirty="0">
              <a:latin typeface="Calibri"/>
              <a:cs typeface="Calibri"/>
            </a:endParaRPr>
          </a:p>
          <a:p>
            <a:pPr marL="266700" marR="530860">
              <a:spcBef>
                <a:spcPts val="5"/>
              </a:spcBef>
              <a:tabLst>
                <a:tab pos="241300" algn="l"/>
              </a:tabLst>
            </a:pPr>
            <a:r>
              <a:rPr lang="ru-RU" dirty="0" err="1">
                <a:latin typeface="Calibri"/>
                <a:cs typeface="Calibri"/>
              </a:rPr>
              <a:t>Зелений</a:t>
            </a:r>
            <a:r>
              <a:rPr lang="ru-RU" dirty="0">
                <a:latin typeface="Calibri"/>
                <a:cs typeface="Calibri"/>
              </a:rPr>
              <a:t>/</a:t>
            </a:r>
            <a:r>
              <a:rPr lang="ru-RU" dirty="0" err="1">
                <a:latin typeface="Calibri"/>
                <a:cs typeface="Calibri"/>
              </a:rPr>
              <a:t>нетермінова</a:t>
            </a:r>
            <a:r>
              <a:rPr lang="ru-RU" dirty="0">
                <a:latin typeface="Calibri"/>
                <a:cs typeface="Calibri"/>
              </a:rPr>
              <a:t> потреба: коли люди </a:t>
            </a:r>
            <a:r>
              <a:rPr lang="ru-RU" dirty="0" err="1">
                <a:latin typeface="Calibri"/>
                <a:cs typeface="Calibri"/>
              </a:rPr>
              <a:t>починають</a:t>
            </a:r>
            <a:r>
              <a:rPr lang="ru-RU" dirty="0">
                <a:latin typeface="Calibri"/>
                <a:cs typeface="Calibri"/>
              </a:rPr>
              <a:t> </a:t>
            </a:r>
            <a:r>
              <a:rPr lang="ru-RU" dirty="0" err="1">
                <a:latin typeface="Calibri"/>
                <a:cs typeface="Calibri"/>
              </a:rPr>
              <a:t>масово</a:t>
            </a:r>
            <a:r>
              <a:rPr lang="ru-RU" dirty="0">
                <a:latin typeface="Calibri"/>
                <a:cs typeface="Calibri"/>
              </a:rPr>
              <a:t> </a:t>
            </a:r>
            <a:r>
              <a:rPr lang="ru-RU" dirty="0" err="1">
                <a:latin typeface="Calibri"/>
                <a:cs typeface="Calibri"/>
              </a:rPr>
              <a:t>звертатися</a:t>
            </a:r>
            <a:r>
              <a:rPr lang="ru-RU" dirty="0">
                <a:latin typeface="Calibri"/>
                <a:cs typeface="Calibri"/>
              </a:rPr>
              <a:t> до </a:t>
            </a:r>
            <a:r>
              <a:rPr lang="ru-RU" dirty="0" err="1">
                <a:latin typeface="Calibri"/>
                <a:cs typeface="Calibri"/>
              </a:rPr>
              <a:t>лікарні</a:t>
            </a:r>
            <a:r>
              <a:rPr lang="ru-RU" dirty="0">
                <a:latin typeface="Calibri"/>
                <a:cs typeface="Calibri"/>
              </a:rPr>
              <a:t>, директор </a:t>
            </a:r>
            <a:r>
              <a:rPr lang="ru-RU" dirty="0" err="1">
                <a:latin typeface="Calibri"/>
                <a:cs typeface="Calibri"/>
              </a:rPr>
              <a:t>переміщує</a:t>
            </a:r>
            <a:r>
              <a:rPr lang="ru-RU" dirty="0">
                <a:latin typeface="Calibri"/>
                <a:cs typeface="Calibri"/>
              </a:rPr>
              <a:t> </a:t>
            </a:r>
            <a:r>
              <a:rPr lang="ru-RU" dirty="0" err="1">
                <a:latin typeface="Calibri"/>
                <a:cs typeface="Calibri"/>
              </a:rPr>
              <a:t>постраждалих</a:t>
            </a:r>
            <a:r>
              <a:rPr lang="ru-RU" dirty="0">
                <a:latin typeface="Calibri"/>
                <a:cs typeface="Calibri"/>
              </a:rPr>
              <a:t> </a:t>
            </a:r>
            <a:r>
              <a:rPr lang="ru-RU" dirty="0" err="1">
                <a:latin typeface="Calibri"/>
                <a:cs typeface="Calibri"/>
              </a:rPr>
              <a:t>зі</a:t>
            </a:r>
            <a:r>
              <a:rPr lang="ru-RU" dirty="0">
                <a:latin typeface="Calibri"/>
                <a:cs typeface="Calibri"/>
              </a:rPr>
              <a:t> </a:t>
            </a:r>
            <a:r>
              <a:rPr lang="ru-RU" dirty="0" err="1">
                <a:latin typeface="Calibri"/>
                <a:cs typeface="Calibri"/>
              </a:rPr>
              <a:t>слабкими</a:t>
            </a:r>
            <a:r>
              <a:rPr lang="ru-RU" dirty="0">
                <a:latin typeface="Calibri"/>
                <a:cs typeface="Calibri"/>
              </a:rPr>
              <a:t> симптомами у зону </a:t>
            </a:r>
            <a:r>
              <a:rPr lang="ru-RU" dirty="0" err="1">
                <a:latin typeface="Calibri"/>
                <a:cs typeface="Calibri"/>
              </a:rPr>
              <a:t>розміщення</a:t>
            </a:r>
            <a:r>
              <a:rPr lang="ru-RU" dirty="0">
                <a:latin typeface="Calibri"/>
                <a:cs typeface="Calibri"/>
              </a:rPr>
              <a:t>.</a:t>
            </a:r>
          </a:p>
          <a:p>
            <a:pPr marL="698500" lvl="1" indent="-228600">
              <a:spcBef>
                <a:spcPts val="204"/>
              </a:spcBef>
              <a:buFont typeface="Arial"/>
              <a:buChar char="•"/>
              <a:tabLst>
                <a:tab pos="698500" algn="l"/>
              </a:tabLst>
            </a:pPr>
            <a:r>
              <a:rPr sz="1600" dirty="0">
                <a:latin typeface="Calibri"/>
                <a:cs typeface="Calibri"/>
              </a:rPr>
              <a:t>“If</a:t>
            </a:r>
            <a:r>
              <a:rPr sz="1600" spc="-40" dirty="0">
                <a:latin typeface="Calibri"/>
                <a:cs typeface="Calibri"/>
              </a:rPr>
              <a:t> </a:t>
            </a:r>
            <a:r>
              <a:rPr sz="1600" dirty="0">
                <a:latin typeface="Calibri"/>
                <a:cs typeface="Calibri"/>
              </a:rPr>
              <a:t>you</a:t>
            </a:r>
            <a:r>
              <a:rPr sz="1600" spc="-45" dirty="0">
                <a:latin typeface="Calibri"/>
                <a:cs typeface="Calibri"/>
              </a:rPr>
              <a:t> </a:t>
            </a:r>
            <a:r>
              <a:rPr sz="1600" dirty="0">
                <a:latin typeface="Calibri"/>
                <a:cs typeface="Calibri"/>
              </a:rPr>
              <a:t>can</a:t>
            </a:r>
            <a:r>
              <a:rPr sz="1600" spc="-25" dirty="0">
                <a:latin typeface="Calibri"/>
                <a:cs typeface="Calibri"/>
              </a:rPr>
              <a:t> </a:t>
            </a:r>
            <a:r>
              <a:rPr sz="1600" dirty="0">
                <a:latin typeface="Calibri"/>
                <a:cs typeface="Calibri"/>
              </a:rPr>
              <a:t>hear</a:t>
            </a:r>
            <a:r>
              <a:rPr sz="1600" spc="-35" dirty="0">
                <a:latin typeface="Calibri"/>
                <a:cs typeface="Calibri"/>
              </a:rPr>
              <a:t> </a:t>
            </a:r>
            <a:r>
              <a:rPr sz="1600" dirty="0">
                <a:latin typeface="Calibri"/>
                <a:cs typeface="Calibri"/>
              </a:rPr>
              <a:t>my</a:t>
            </a:r>
            <a:r>
              <a:rPr sz="1600" spc="-35" dirty="0">
                <a:latin typeface="Calibri"/>
                <a:cs typeface="Calibri"/>
              </a:rPr>
              <a:t> </a:t>
            </a:r>
            <a:r>
              <a:rPr sz="1600" dirty="0">
                <a:latin typeface="Calibri"/>
                <a:cs typeface="Calibri"/>
              </a:rPr>
              <a:t>voice</a:t>
            </a:r>
            <a:r>
              <a:rPr sz="1600" spc="-20" dirty="0">
                <a:latin typeface="Calibri"/>
                <a:cs typeface="Calibri"/>
              </a:rPr>
              <a:t> </a:t>
            </a:r>
            <a:r>
              <a:rPr sz="1600" dirty="0">
                <a:latin typeface="Calibri"/>
                <a:cs typeface="Calibri"/>
              </a:rPr>
              <a:t>and</a:t>
            </a:r>
            <a:r>
              <a:rPr sz="1600" spc="-25" dirty="0">
                <a:latin typeface="Calibri"/>
                <a:cs typeface="Calibri"/>
              </a:rPr>
              <a:t> </a:t>
            </a:r>
            <a:r>
              <a:rPr sz="1600" dirty="0">
                <a:latin typeface="Calibri"/>
                <a:cs typeface="Calibri"/>
              </a:rPr>
              <a:t>walk,</a:t>
            </a:r>
            <a:r>
              <a:rPr sz="1600" spc="-40" dirty="0">
                <a:latin typeface="Calibri"/>
                <a:cs typeface="Calibri"/>
              </a:rPr>
              <a:t> </a:t>
            </a:r>
            <a:r>
              <a:rPr sz="1600" dirty="0">
                <a:latin typeface="Calibri"/>
                <a:cs typeface="Calibri"/>
              </a:rPr>
              <a:t>come</a:t>
            </a:r>
            <a:r>
              <a:rPr sz="1600" spc="-35" dirty="0">
                <a:latin typeface="Calibri"/>
                <a:cs typeface="Calibri"/>
              </a:rPr>
              <a:t> </a:t>
            </a:r>
            <a:r>
              <a:rPr sz="1600" dirty="0">
                <a:latin typeface="Calibri"/>
                <a:cs typeface="Calibri"/>
              </a:rPr>
              <a:t>over</a:t>
            </a:r>
            <a:r>
              <a:rPr sz="1600" spc="-10" dirty="0">
                <a:latin typeface="Calibri"/>
                <a:cs typeface="Calibri"/>
              </a:rPr>
              <a:t> here”.</a:t>
            </a:r>
            <a:endParaRPr lang="en-US" sz="1600" spc="-10" dirty="0">
              <a:latin typeface="Calibri"/>
              <a:cs typeface="Calibri"/>
            </a:endParaRPr>
          </a:p>
          <a:p>
            <a:pPr marL="714375" lvl="1">
              <a:spcBef>
                <a:spcPts val="204"/>
              </a:spcBef>
              <a:tabLst>
                <a:tab pos="698500" algn="l"/>
              </a:tabLst>
            </a:pPr>
            <a:r>
              <a:rPr lang="ru-RU" sz="1600" dirty="0">
                <a:latin typeface="Calibri"/>
                <a:cs typeface="Calibri"/>
              </a:rPr>
              <a:t>«</a:t>
            </a:r>
            <a:r>
              <a:rPr lang="ru-RU" sz="1600" dirty="0" err="1">
                <a:latin typeface="Calibri"/>
                <a:cs typeface="Calibri"/>
              </a:rPr>
              <a:t>Якщо</a:t>
            </a:r>
            <a:r>
              <a:rPr lang="ru-RU" sz="1600" dirty="0">
                <a:latin typeface="Calibri"/>
                <a:cs typeface="Calibri"/>
              </a:rPr>
              <a:t> </a:t>
            </a:r>
            <a:r>
              <a:rPr lang="ru-RU" sz="1600" dirty="0" err="1">
                <a:latin typeface="Calibri"/>
                <a:cs typeface="Calibri"/>
              </a:rPr>
              <a:t>ти</a:t>
            </a:r>
            <a:r>
              <a:rPr lang="ru-RU" sz="1600" dirty="0">
                <a:latin typeface="Calibri"/>
                <a:cs typeface="Calibri"/>
              </a:rPr>
              <a:t> </a:t>
            </a:r>
            <a:r>
              <a:rPr lang="ru-RU" sz="1600" dirty="0" err="1">
                <a:latin typeface="Calibri"/>
                <a:cs typeface="Calibri"/>
              </a:rPr>
              <a:t>чуєш</a:t>
            </a:r>
            <a:r>
              <a:rPr lang="ru-RU" sz="1600" dirty="0">
                <a:latin typeface="Calibri"/>
                <a:cs typeface="Calibri"/>
              </a:rPr>
              <a:t> </a:t>
            </a:r>
            <a:r>
              <a:rPr lang="ru-RU" sz="1600" dirty="0" err="1">
                <a:latin typeface="Calibri"/>
                <a:cs typeface="Calibri"/>
              </a:rPr>
              <a:t>мій</a:t>
            </a:r>
            <a:r>
              <a:rPr lang="ru-RU" sz="1600" dirty="0">
                <a:latin typeface="Calibri"/>
                <a:cs typeface="Calibri"/>
              </a:rPr>
              <a:t> голос і </a:t>
            </a:r>
            <a:r>
              <a:rPr lang="ru-RU" sz="1600" dirty="0" err="1">
                <a:latin typeface="Calibri"/>
                <a:cs typeface="Calibri"/>
              </a:rPr>
              <a:t>можеш</a:t>
            </a:r>
            <a:r>
              <a:rPr lang="ru-RU" sz="1600" dirty="0">
                <a:latin typeface="Calibri"/>
                <a:cs typeface="Calibri"/>
              </a:rPr>
              <a:t> </a:t>
            </a:r>
            <a:r>
              <a:rPr lang="ru-RU" sz="1600" dirty="0" err="1">
                <a:latin typeface="Calibri"/>
                <a:cs typeface="Calibri"/>
              </a:rPr>
              <a:t>ходити</a:t>
            </a:r>
            <a:r>
              <a:rPr lang="ru-RU" sz="1600" dirty="0">
                <a:latin typeface="Calibri"/>
                <a:cs typeface="Calibri"/>
              </a:rPr>
              <a:t>, </a:t>
            </a:r>
            <a:r>
              <a:rPr lang="ru-RU" sz="1600" dirty="0" err="1">
                <a:latin typeface="Calibri"/>
                <a:cs typeface="Calibri"/>
              </a:rPr>
              <a:t>підійди</a:t>
            </a:r>
            <a:r>
              <a:rPr lang="ru-RU" sz="1600" dirty="0">
                <a:latin typeface="Calibri"/>
                <a:cs typeface="Calibri"/>
              </a:rPr>
              <a:t> </a:t>
            </a:r>
            <a:r>
              <a:rPr lang="ru-RU" sz="1600" dirty="0" err="1">
                <a:latin typeface="Calibri"/>
                <a:cs typeface="Calibri"/>
              </a:rPr>
              <a:t>сюди</a:t>
            </a:r>
            <a:r>
              <a:rPr lang="ru-RU" sz="1600" dirty="0">
                <a:latin typeface="Calibri"/>
                <a:cs typeface="Calibri"/>
              </a:rPr>
              <a:t>».</a:t>
            </a:r>
          </a:p>
          <a:p>
            <a:pPr marL="698500" lvl="1" indent="-228600">
              <a:spcBef>
                <a:spcPts val="204"/>
              </a:spcBef>
              <a:buFont typeface="Arial"/>
              <a:buChar char="•"/>
              <a:tabLst>
                <a:tab pos="698500" algn="l"/>
              </a:tabLst>
            </a:pPr>
            <a:r>
              <a:rPr sz="1600" dirty="0">
                <a:latin typeface="Calibri"/>
                <a:cs typeface="Calibri"/>
              </a:rPr>
              <a:t>This</a:t>
            </a:r>
            <a:r>
              <a:rPr sz="1600" spc="-20" dirty="0">
                <a:latin typeface="Calibri"/>
                <a:cs typeface="Calibri"/>
              </a:rPr>
              <a:t> </a:t>
            </a:r>
            <a:r>
              <a:rPr sz="1600" dirty="0">
                <a:latin typeface="Calibri"/>
                <a:cs typeface="Calibri"/>
              </a:rPr>
              <a:t>can</a:t>
            </a:r>
            <a:r>
              <a:rPr sz="1600" spc="-25" dirty="0">
                <a:latin typeface="Calibri"/>
                <a:cs typeface="Calibri"/>
              </a:rPr>
              <a:t> </a:t>
            </a:r>
            <a:r>
              <a:rPr sz="1600" dirty="0">
                <a:latin typeface="Calibri"/>
                <a:cs typeface="Calibri"/>
              </a:rPr>
              <a:t>help</a:t>
            </a:r>
            <a:r>
              <a:rPr sz="1600" spc="-15" dirty="0">
                <a:latin typeface="Calibri"/>
                <a:cs typeface="Calibri"/>
              </a:rPr>
              <a:t> </a:t>
            </a:r>
            <a:r>
              <a:rPr sz="1600" dirty="0">
                <a:latin typeface="Calibri"/>
                <a:cs typeface="Calibri"/>
              </a:rPr>
              <a:t>to</a:t>
            </a:r>
            <a:r>
              <a:rPr sz="1600" spc="-15" dirty="0">
                <a:latin typeface="Calibri"/>
                <a:cs typeface="Calibri"/>
              </a:rPr>
              <a:t> </a:t>
            </a:r>
            <a:r>
              <a:rPr sz="1600" dirty="0">
                <a:latin typeface="Calibri"/>
                <a:cs typeface="Calibri"/>
              </a:rPr>
              <a:t>sort</a:t>
            </a:r>
            <a:r>
              <a:rPr sz="1600" spc="-20" dirty="0">
                <a:latin typeface="Calibri"/>
                <a:cs typeface="Calibri"/>
              </a:rPr>
              <a:t> </a:t>
            </a:r>
            <a:r>
              <a:rPr sz="1600" dirty="0">
                <a:latin typeface="Calibri"/>
                <a:cs typeface="Calibri"/>
              </a:rPr>
              <a:t>out</a:t>
            </a:r>
            <a:r>
              <a:rPr sz="1600" spc="-20" dirty="0">
                <a:latin typeface="Calibri"/>
                <a:cs typeface="Calibri"/>
              </a:rPr>
              <a:t> </a:t>
            </a:r>
            <a:r>
              <a:rPr sz="1600" dirty="0">
                <a:latin typeface="Calibri"/>
                <a:cs typeface="Calibri"/>
              </a:rPr>
              <a:t>the</a:t>
            </a:r>
            <a:r>
              <a:rPr sz="1600" spc="-25" dirty="0">
                <a:latin typeface="Calibri"/>
                <a:cs typeface="Calibri"/>
              </a:rPr>
              <a:t> </a:t>
            </a:r>
            <a:r>
              <a:rPr sz="1600" dirty="0">
                <a:latin typeface="Calibri"/>
                <a:cs typeface="Calibri"/>
              </a:rPr>
              <a:t>more</a:t>
            </a:r>
            <a:r>
              <a:rPr sz="1600" spc="-10" dirty="0">
                <a:latin typeface="Calibri"/>
                <a:cs typeface="Calibri"/>
              </a:rPr>
              <a:t> </a:t>
            </a:r>
            <a:r>
              <a:rPr sz="1600" dirty="0">
                <a:latin typeface="Calibri"/>
                <a:cs typeface="Calibri"/>
              </a:rPr>
              <a:t>acute</a:t>
            </a:r>
            <a:r>
              <a:rPr sz="1600" spc="-25" dirty="0">
                <a:latin typeface="Calibri"/>
                <a:cs typeface="Calibri"/>
              </a:rPr>
              <a:t> </a:t>
            </a:r>
            <a:r>
              <a:rPr sz="1600" dirty="0">
                <a:latin typeface="Calibri"/>
                <a:cs typeface="Calibri"/>
              </a:rPr>
              <a:t>or</a:t>
            </a:r>
            <a:r>
              <a:rPr sz="1600" spc="-30" dirty="0">
                <a:latin typeface="Calibri"/>
                <a:cs typeface="Calibri"/>
              </a:rPr>
              <a:t> </a:t>
            </a:r>
            <a:r>
              <a:rPr sz="1600" spc="-25" dirty="0">
                <a:latin typeface="Calibri"/>
                <a:cs typeface="Calibri"/>
              </a:rPr>
              <a:t>non-</a:t>
            </a:r>
            <a:r>
              <a:rPr sz="1600" dirty="0">
                <a:latin typeface="Calibri"/>
                <a:cs typeface="Calibri"/>
              </a:rPr>
              <a:t>ambulatory</a:t>
            </a:r>
            <a:r>
              <a:rPr sz="1600" spc="-10" dirty="0">
                <a:latin typeface="Calibri"/>
                <a:cs typeface="Calibri"/>
              </a:rPr>
              <a:t> survivors.</a:t>
            </a:r>
            <a:endParaRPr lang="en-US" sz="1600" spc="-10" dirty="0">
              <a:latin typeface="Calibri"/>
              <a:cs typeface="Calibri"/>
            </a:endParaRPr>
          </a:p>
          <a:p>
            <a:pPr marL="714375" lvl="1">
              <a:spcBef>
                <a:spcPts val="204"/>
              </a:spcBef>
              <a:tabLst>
                <a:tab pos="698500" algn="l"/>
              </a:tabLst>
            </a:pPr>
            <a:r>
              <a:rPr lang="ru-RU" sz="1600" dirty="0" err="1">
                <a:latin typeface="Calibri"/>
                <a:cs typeface="Calibri"/>
              </a:rPr>
              <a:t>Це</a:t>
            </a:r>
            <a:r>
              <a:rPr lang="ru-RU" sz="1600" dirty="0">
                <a:latin typeface="Calibri"/>
                <a:cs typeface="Calibri"/>
              </a:rPr>
              <a:t> </a:t>
            </a:r>
            <a:r>
              <a:rPr lang="ru-RU" sz="1600" dirty="0" err="1">
                <a:latin typeface="Calibri"/>
                <a:cs typeface="Calibri"/>
              </a:rPr>
              <a:t>може</a:t>
            </a:r>
            <a:r>
              <a:rPr lang="ru-RU" sz="1600" dirty="0">
                <a:latin typeface="Calibri"/>
                <a:cs typeface="Calibri"/>
              </a:rPr>
              <a:t> </a:t>
            </a:r>
            <a:r>
              <a:rPr lang="ru-RU" sz="1600" dirty="0" err="1">
                <a:latin typeface="Calibri"/>
                <a:cs typeface="Calibri"/>
              </a:rPr>
              <a:t>допомогти</a:t>
            </a:r>
            <a:r>
              <a:rPr lang="ru-RU" sz="1600" dirty="0">
                <a:latin typeface="Calibri"/>
                <a:cs typeface="Calibri"/>
              </a:rPr>
              <a:t> </a:t>
            </a:r>
            <a:r>
              <a:rPr lang="ru-RU" sz="1600" dirty="0" err="1">
                <a:latin typeface="Calibri"/>
                <a:cs typeface="Calibri"/>
              </a:rPr>
              <a:t>відібрати</a:t>
            </a:r>
            <a:r>
              <a:rPr lang="ru-RU" sz="1600" dirty="0">
                <a:latin typeface="Calibri"/>
                <a:cs typeface="Calibri"/>
              </a:rPr>
              <a:t> тих, </a:t>
            </a:r>
            <a:r>
              <a:rPr lang="ru-RU" sz="1600" dirty="0" err="1">
                <a:latin typeface="Calibri"/>
                <a:cs typeface="Calibri"/>
              </a:rPr>
              <a:t>хто</a:t>
            </a:r>
            <a:r>
              <a:rPr lang="ru-RU" sz="1600" dirty="0">
                <a:latin typeface="Calibri"/>
                <a:cs typeface="Calibri"/>
              </a:rPr>
              <a:t> пережив </a:t>
            </a:r>
            <a:r>
              <a:rPr lang="ru-RU" sz="1600" dirty="0" err="1">
                <a:latin typeface="Calibri"/>
                <a:cs typeface="Calibri"/>
              </a:rPr>
              <a:t>гострі</a:t>
            </a:r>
            <a:r>
              <a:rPr lang="ru-RU" sz="1600" dirty="0">
                <a:latin typeface="Calibri"/>
                <a:cs typeface="Calibri"/>
              </a:rPr>
              <a:t> </a:t>
            </a:r>
            <a:r>
              <a:rPr lang="ru-RU" sz="1600" dirty="0" err="1">
                <a:latin typeface="Calibri"/>
                <a:cs typeface="Calibri"/>
              </a:rPr>
              <a:t>або</a:t>
            </a:r>
            <a:r>
              <a:rPr lang="ru-RU" sz="1600" dirty="0">
                <a:latin typeface="Calibri"/>
                <a:cs typeface="Calibri"/>
              </a:rPr>
              <a:t> </a:t>
            </a:r>
            <a:r>
              <a:rPr lang="ru-RU" sz="1600" dirty="0" err="1">
                <a:latin typeface="Calibri"/>
                <a:cs typeface="Calibri"/>
              </a:rPr>
              <a:t>неамбулаторні</a:t>
            </a:r>
            <a:r>
              <a:rPr lang="ru-RU" sz="1600" dirty="0">
                <a:latin typeface="Calibri"/>
                <a:cs typeface="Calibri"/>
              </a:rPr>
              <a:t> </a:t>
            </a:r>
            <a:r>
              <a:rPr lang="ru-RU" sz="1600" dirty="0" err="1">
                <a:latin typeface="Calibri"/>
                <a:cs typeface="Calibri"/>
              </a:rPr>
              <a:t>захворювання</a:t>
            </a:r>
            <a:r>
              <a:rPr lang="ru-RU" sz="1600" dirty="0">
                <a:latin typeface="Calibri"/>
                <a:cs typeface="Calibri"/>
              </a:rPr>
              <a:t>.</a:t>
            </a:r>
          </a:p>
          <a:p>
            <a:pPr marL="698500" lvl="1" indent="-228600">
              <a:spcBef>
                <a:spcPts val="204"/>
              </a:spcBef>
              <a:buFont typeface="Arial"/>
              <a:buChar char="•"/>
              <a:tabLst>
                <a:tab pos="698500" algn="l"/>
              </a:tabLst>
            </a:pPr>
            <a:endParaRPr sz="1600" dirty="0">
              <a:latin typeface="Calibri"/>
              <a:cs typeface="Calibri"/>
            </a:endParaRPr>
          </a:p>
        </p:txBody>
      </p:sp>
      <p:sp>
        <p:nvSpPr>
          <p:cNvPr id="4" name="object 4"/>
          <p:cNvSpPr txBox="1"/>
          <p:nvPr/>
        </p:nvSpPr>
        <p:spPr>
          <a:xfrm>
            <a:off x="1631442" y="5485638"/>
            <a:ext cx="8945880" cy="1016304"/>
          </a:xfrm>
          <a:prstGeom prst="rect">
            <a:avLst/>
          </a:prstGeom>
          <a:ln w="38100">
            <a:solidFill>
              <a:srgbClr val="000000"/>
            </a:solidFill>
          </a:ln>
        </p:spPr>
        <p:txBody>
          <a:bodyPr vert="horz" wrap="square" lIns="0" tIns="31115" rIns="0" bIns="0" rtlCol="0">
            <a:spAutoFit/>
          </a:bodyPr>
          <a:lstStyle/>
          <a:p>
            <a:pPr algn="ctr">
              <a:lnSpc>
                <a:spcPct val="100000"/>
              </a:lnSpc>
              <a:spcBef>
                <a:spcPts val="245"/>
              </a:spcBef>
            </a:pPr>
            <a:r>
              <a:rPr sz="1600" b="1" dirty="0">
                <a:latin typeface="Calibri"/>
                <a:cs typeface="Calibri"/>
              </a:rPr>
              <a:t>Any</a:t>
            </a:r>
            <a:r>
              <a:rPr sz="1600" b="1" spc="-35" dirty="0">
                <a:latin typeface="Calibri"/>
                <a:cs typeface="Calibri"/>
              </a:rPr>
              <a:t> </a:t>
            </a:r>
            <a:r>
              <a:rPr sz="1600" b="1" dirty="0">
                <a:latin typeface="Calibri"/>
                <a:cs typeface="Calibri"/>
              </a:rPr>
              <a:t>Liquid</a:t>
            </a:r>
            <a:r>
              <a:rPr sz="1600" b="1" spc="-40" dirty="0">
                <a:latin typeface="Calibri"/>
                <a:cs typeface="Calibri"/>
              </a:rPr>
              <a:t> </a:t>
            </a:r>
            <a:r>
              <a:rPr sz="1600" b="1" dirty="0">
                <a:latin typeface="Calibri"/>
                <a:cs typeface="Calibri"/>
              </a:rPr>
              <a:t>Exposure</a:t>
            </a:r>
            <a:r>
              <a:rPr sz="1600" b="1" spc="-50" dirty="0">
                <a:latin typeface="Calibri"/>
                <a:cs typeface="Calibri"/>
              </a:rPr>
              <a:t> </a:t>
            </a:r>
            <a:r>
              <a:rPr sz="1600" b="1" dirty="0">
                <a:latin typeface="Calibri"/>
                <a:cs typeface="Calibri"/>
              </a:rPr>
              <a:t>is</a:t>
            </a:r>
            <a:r>
              <a:rPr sz="1600" b="1" spc="-20" dirty="0">
                <a:latin typeface="Calibri"/>
                <a:cs typeface="Calibri"/>
              </a:rPr>
              <a:t> </a:t>
            </a:r>
            <a:r>
              <a:rPr sz="1600" b="1" dirty="0">
                <a:latin typeface="Calibri"/>
                <a:cs typeface="Calibri"/>
              </a:rPr>
              <a:t>automatically</a:t>
            </a:r>
            <a:r>
              <a:rPr sz="1600" b="1" spc="-50" dirty="0">
                <a:latin typeface="Calibri"/>
                <a:cs typeface="Calibri"/>
              </a:rPr>
              <a:t> </a:t>
            </a:r>
            <a:r>
              <a:rPr sz="1600" b="1" dirty="0">
                <a:latin typeface="Calibri"/>
                <a:cs typeface="Calibri"/>
              </a:rPr>
              <a:t>at</a:t>
            </a:r>
            <a:r>
              <a:rPr sz="1600" b="1" spc="-20" dirty="0">
                <a:latin typeface="Calibri"/>
                <a:cs typeface="Calibri"/>
              </a:rPr>
              <a:t> </a:t>
            </a:r>
            <a:r>
              <a:rPr sz="1600" b="1" dirty="0">
                <a:latin typeface="Calibri"/>
                <a:cs typeface="Calibri"/>
              </a:rPr>
              <a:t>a</a:t>
            </a:r>
            <a:r>
              <a:rPr sz="1600" b="1" spc="-10" dirty="0">
                <a:latin typeface="Calibri"/>
                <a:cs typeface="Calibri"/>
              </a:rPr>
              <a:t> moderate</a:t>
            </a:r>
            <a:r>
              <a:rPr sz="1600" b="1" spc="-50" dirty="0">
                <a:latin typeface="Calibri"/>
                <a:cs typeface="Calibri"/>
              </a:rPr>
              <a:t> </a:t>
            </a:r>
            <a:r>
              <a:rPr sz="1600" b="1" dirty="0">
                <a:latin typeface="Calibri"/>
                <a:cs typeface="Calibri"/>
              </a:rPr>
              <a:t>risk</a:t>
            </a:r>
            <a:r>
              <a:rPr sz="1600" b="1" spc="-30" dirty="0">
                <a:latin typeface="Calibri"/>
                <a:cs typeface="Calibri"/>
              </a:rPr>
              <a:t> </a:t>
            </a:r>
            <a:r>
              <a:rPr sz="1600" b="1" spc="-25" dirty="0">
                <a:latin typeface="Calibri"/>
                <a:cs typeface="Calibri"/>
              </a:rPr>
              <a:t>and</a:t>
            </a:r>
            <a:endParaRPr sz="1600" b="1" dirty="0">
              <a:latin typeface="Calibri"/>
              <a:cs typeface="Calibri"/>
            </a:endParaRPr>
          </a:p>
          <a:p>
            <a:pPr algn="ctr">
              <a:lnSpc>
                <a:spcPct val="100000"/>
              </a:lnSpc>
            </a:pPr>
            <a:r>
              <a:rPr sz="1600" b="1" dirty="0">
                <a:latin typeface="Calibri"/>
                <a:cs typeface="Calibri"/>
              </a:rPr>
              <a:t>should</a:t>
            </a:r>
            <a:r>
              <a:rPr sz="1600" b="1" spc="-40" dirty="0">
                <a:latin typeface="Calibri"/>
                <a:cs typeface="Calibri"/>
              </a:rPr>
              <a:t> </a:t>
            </a:r>
            <a:r>
              <a:rPr sz="1600" b="1" dirty="0">
                <a:latin typeface="Calibri"/>
                <a:cs typeface="Calibri"/>
              </a:rPr>
              <a:t>initially</a:t>
            </a:r>
            <a:r>
              <a:rPr sz="1600" b="1" spc="-15" dirty="0">
                <a:latin typeface="Calibri"/>
                <a:cs typeface="Calibri"/>
              </a:rPr>
              <a:t> </a:t>
            </a:r>
            <a:r>
              <a:rPr sz="1600" b="1" dirty="0">
                <a:latin typeface="Calibri"/>
                <a:cs typeface="Calibri"/>
              </a:rPr>
              <a:t>be</a:t>
            </a:r>
            <a:r>
              <a:rPr sz="1600" b="1" spc="-50" dirty="0">
                <a:latin typeface="Calibri"/>
                <a:cs typeface="Calibri"/>
              </a:rPr>
              <a:t> </a:t>
            </a:r>
            <a:r>
              <a:rPr sz="1600" b="1" dirty="0">
                <a:latin typeface="Calibri"/>
                <a:cs typeface="Calibri"/>
              </a:rPr>
              <a:t>considered</a:t>
            </a:r>
            <a:r>
              <a:rPr sz="1600" b="1" spc="-10" dirty="0">
                <a:latin typeface="Calibri"/>
                <a:cs typeface="Calibri"/>
              </a:rPr>
              <a:t> </a:t>
            </a:r>
            <a:r>
              <a:rPr sz="1600" b="1" spc="-20" dirty="0">
                <a:latin typeface="Calibri"/>
                <a:cs typeface="Calibri"/>
              </a:rPr>
              <a:t>Delayed/Yellow</a:t>
            </a:r>
            <a:r>
              <a:rPr sz="1600" b="1" spc="-40" dirty="0">
                <a:latin typeface="Calibri"/>
                <a:cs typeface="Calibri"/>
              </a:rPr>
              <a:t> </a:t>
            </a:r>
            <a:r>
              <a:rPr sz="1600" b="1" dirty="0">
                <a:latin typeface="Calibri"/>
                <a:cs typeface="Calibri"/>
              </a:rPr>
              <a:t>even</a:t>
            </a:r>
            <a:r>
              <a:rPr sz="1600" b="1" spc="-35" dirty="0">
                <a:latin typeface="Calibri"/>
                <a:cs typeface="Calibri"/>
              </a:rPr>
              <a:t> </a:t>
            </a:r>
            <a:r>
              <a:rPr sz="1600" b="1" dirty="0">
                <a:latin typeface="Calibri"/>
                <a:cs typeface="Calibri"/>
              </a:rPr>
              <a:t>if </a:t>
            </a:r>
            <a:r>
              <a:rPr sz="1600" b="1" spc="-10" dirty="0">
                <a:latin typeface="Calibri"/>
                <a:cs typeface="Calibri"/>
              </a:rPr>
              <a:t>asymptomatic</a:t>
            </a:r>
            <a:r>
              <a:rPr sz="1600" b="1" spc="-35" dirty="0">
                <a:latin typeface="Calibri"/>
                <a:cs typeface="Calibri"/>
              </a:rPr>
              <a:t> </a:t>
            </a:r>
            <a:r>
              <a:rPr sz="1600" b="1" dirty="0">
                <a:latin typeface="Calibri"/>
                <a:cs typeface="Calibri"/>
              </a:rPr>
              <a:t>at</a:t>
            </a:r>
            <a:r>
              <a:rPr sz="1600" b="1" spc="-5" dirty="0">
                <a:latin typeface="Calibri"/>
                <a:cs typeface="Calibri"/>
              </a:rPr>
              <a:t> </a:t>
            </a:r>
            <a:r>
              <a:rPr sz="1600" b="1" dirty="0">
                <a:latin typeface="Calibri"/>
                <a:cs typeface="Calibri"/>
              </a:rPr>
              <a:t>time</a:t>
            </a:r>
            <a:r>
              <a:rPr sz="1600" b="1" spc="-5" dirty="0">
                <a:latin typeface="Calibri"/>
                <a:cs typeface="Calibri"/>
              </a:rPr>
              <a:t> </a:t>
            </a:r>
            <a:r>
              <a:rPr sz="1600" b="1" dirty="0">
                <a:latin typeface="Calibri"/>
                <a:cs typeface="Calibri"/>
              </a:rPr>
              <a:t>of </a:t>
            </a:r>
            <a:r>
              <a:rPr sz="1600" b="1" spc="-10" dirty="0">
                <a:latin typeface="Calibri"/>
                <a:cs typeface="Calibri"/>
              </a:rPr>
              <a:t>presentation.</a:t>
            </a:r>
            <a:endParaRPr lang="en-US" sz="1600" b="1" spc="-10" dirty="0">
              <a:latin typeface="Calibri"/>
              <a:cs typeface="Calibri"/>
            </a:endParaRPr>
          </a:p>
          <a:p>
            <a:pPr algn="ctr">
              <a:lnSpc>
                <a:spcPct val="100000"/>
              </a:lnSpc>
            </a:pPr>
            <a:r>
              <a:rPr lang="ru-RU" sz="1600" b="1" dirty="0">
                <a:latin typeface="Calibri"/>
                <a:cs typeface="Calibri"/>
              </a:rPr>
              <a:t>Будь-яка </a:t>
            </a:r>
            <a:r>
              <a:rPr lang="ru-RU" sz="1600" b="1" dirty="0" err="1">
                <a:latin typeface="Calibri"/>
                <a:cs typeface="Calibri"/>
              </a:rPr>
              <a:t>експозиція</a:t>
            </a:r>
            <a:r>
              <a:rPr lang="ru-RU" sz="1600" b="1" dirty="0">
                <a:latin typeface="Calibri"/>
                <a:cs typeface="Calibri"/>
              </a:rPr>
              <a:t> </a:t>
            </a:r>
            <a:r>
              <a:rPr lang="ru-RU" sz="1600" b="1" dirty="0" err="1">
                <a:latin typeface="Calibri"/>
                <a:cs typeface="Calibri"/>
              </a:rPr>
              <a:t>рідини</a:t>
            </a:r>
            <a:r>
              <a:rPr lang="ru-RU" sz="1600" b="1" dirty="0">
                <a:latin typeface="Calibri"/>
                <a:cs typeface="Calibri"/>
              </a:rPr>
              <a:t> автоматично </a:t>
            </a:r>
            <a:r>
              <a:rPr lang="ru-RU" sz="1600" b="1" dirty="0" err="1">
                <a:latin typeface="Calibri"/>
                <a:cs typeface="Calibri"/>
              </a:rPr>
              <a:t>має</a:t>
            </a:r>
            <a:r>
              <a:rPr lang="ru-RU" sz="1600" b="1" dirty="0">
                <a:latin typeface="Calibri"/>
                <a:cs typeface="Calibri"/>
              </a:rPr>
              <a:t> </a:t>
            </a:r>
            <a:r>
              <a:rPr lang="ru-RU" sz="1600" b="1" dirty="0" err="1">
                <a:latin typeface="Calibri"/>
                <a:cs typeface="Calibri"/>
              </a:rPr>
              <a:t>помірний</a:t>
            </a:r>
            <a:r>
              <a:rPr lang="ru-RU" sz="1600" b="1" dirty="0">
                <a:latin typeface="Calibri"/>
                <a:cs typeface="Calibri"/>
              </a:rPr>
              <a:t> </a:t>
            </a:r>
            <a:r>
              <a:rPr lang="ru-RU" sz="1600" b="1" dirty="0" err="1">
                <a:latin typeface="Calibri"/>
                <a:cs typeface="Calibri"/>
              </a:rPr>
              <a:t>ризик</a:t>
            </a:r>
            <a:r>
              <a:rPr lang="ru-RU" sz="1600" b="1" dirty="0">
                <a:latin typeface="Calibri"/>
                <a:cs typeface="Calibri"/>
              </a:rPr>
              <a:t> і </a:t>
            </a:r>
            <a:r>
              <a:rPr lang="ru-RU" sz="1600" b="1" dirty="0" err="1">
                <a:latin typeface="Calibri"/>
                <a:cs typeface="Calibri"/>
              </a:rPr>
              <a:t>спочатку</a:t>
            </a:r>
            <a:r>
              <a:rPr lang="ru-RU" sz="1600" b="1" dirty="0">
                <a:latin typeface="Calibri"/>
                <a:cs typeface="Calibri"/>
              </a:rPr>
              <a:t> повинна </a:t>
            </a:r>
            <a:r>
              <a:rPr lang="ru-RU" sz="1600" b="1" dirty="0" err="1">
                <a:latin typeface="Calibri"/>
                <a:cs typeface="Calibri"/>
              </a:rPr>
              <a:t>розглядатися</a:t>
            </a:r>
            <a:r>
              <a:rPr lang="ru-RU" sz="1600" b="1" dirty="0">
                <a:latin typeface="Calibri"/>
                <a:cs typeface="Calibri"/>
              </a:rPr>
              <a:t> як </a:t>
            </a:r>
            <a:r>
              <a:rPr lang="ru-RU" sz="1600" b="1" dirty="0" err="1">
                <a:latin typeface="Calibri"/>
                <a:cs typeface="Calibri"/>
              </a:rPr>
              <a:t>відкладена</a:t>
            </a:r>
            <a:r>
              <a:rPr lang="ru-RU" sz="1600" b="1" dirty="0">
                <a:latin typeface="Calibri"/>
                <a:cs typeface="Calibri"/>
              </a:rPr>
              <a:t>/</a:t>
            </a:r>
            <a:r>
              <a:rPr lang="ru-RU" sz="1600" b="1" dirty="0" err="1">
                <a:latin typeface="Calibri"/>
                <a:cs typeface="Calibri"/>
              </a:rPr>
              <a:t>жовта</a:t>
            </a:r>
            <a:r>
              <a:rPr lang="ru-RU" sz="1600" b="1" dirty="0">
                <a:latin typeface="Calibri"/>
                <a:cs typeface="Calibri"/>
              </a:rPr>
              <a:t>, </a:t>
            </a:r>
            <a:r>
              <a:rPr lang="ru-RU" sz="1600" b="1" dirty="0" err="1">
                <a:latin typeface="Calibri"/>
                <a:cs typeface="Calibri"/>
              </a:rPr>
              <a:t>навіть</a:t>
            </a:r>
            <a:r>
              <a:rPr lang="ru-RU" sz="1600" b="1" dirty="0">
                <a:latin typeface="Calibri"/>
                <a:cs typeface="Calibri"/>
              </a:rPr>
              <a:t> </a:t>
            </a:r>
            <a:r>
              <a:rPr lang="ru-RU" sz="1600" b="1" dirty="0" err="1">
                <a:latin typeface="Calibri"/>
                <a:cs typeface="Calibri"/>
              </a:rPr>
              <a:t>якщо</a:t>
            </a:r>
            <a:r>
              <a:rPr lang="ru-RU" sz="1600" b="1" dirty="0">
                <a:latin typeface="Calibri"/>
                <a:cs typeface="Calibri"/>
              </a:rPr>
              <a:t> на момент </a:t>
            </a:r>
            <a:r>
              <a:rPr lang="ru-RU" sz="1600" b="1" dirty="0" err="1">
                <a:latin typeface="Calibri"/>
                <a:cs typeface="Calibri"/>
              </a:rPr>
              <a:t>появи</a:t>
            </a:r>
            <a:r>
              <a:rPr lang="ru-RU" sz="1600" b="1" dirty="0">
                <a:latin typeface="Calibri"/>
                <a:cs typeface="Calibri"/>
              </a:rPr>
              <a:t> </a:t>
            </a:r>
            <a:r>
              <a:rPr lang="ru-RU" sz="1600" b="1" dirty="0" err="1">
                <a:latin typeface="Calibri"/>
                <a:cs typeface="Calibri"/>
              </a:rPr>
              <a:t>протікає</a:t>
            </a:r>
            <a:r>
              <a:rPr lang="ru-RU" sz="1600" b="1" dirty="0">
                <a:latin typeface="Calibri"/>
                <a:cs typeface="Calibri"/>
              </a:rPr>
              <a:t> </a:t>
            </a:r>
            <a:r>
              <a:rPr lang="ru-RU" sz="1600" b="1" dirty="0" err="1">
                <a:latin typeface="Calibri"/>
                <a:cs typeface="Calibri"/>
              </a:rPr>
              <a:t>безсимптомно</a:t>
            </a:r>
            <a:r>
              <a:rPr lang="ru-RU" sz="1600" b="1" dirty="0">
                <a:latin typeface="Calibri"/>
                <a:cs typeface="Calibri"/>
              </a:rPr>
              <a:t>.</a:t>
            </a:r>
            <a:endParaRPr sz="1600" b="1" dirty="0">
              <a:latin typeface="Calibri"/>
              <a:cs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10200641" cy="1121461"/>
          </a:xfrm>
          <a:prstGeom prst="rect">
            <a:avLst/>
          </a:prstGeom>
        </p:spPr>
        <p:txBody>
          <a:bodyPr vert="horz" wrap="square" lIns="0" tIns="13335" rIns="0" bIns="0" rtlCol="0">
            <a:spAutoFit/>
          </a:bodyPr>
          <a:lstStyle/>
          <a:p>
            <a:pPr marL="12700">
              <a:lnSpc>
                <a:spcPct val="100000"/>
              </a:lnSpc>
              <a:spcBef>
                <a:spcPts val="105"/>
              </a:spcBef>
            </a:pPr>
            <a:r>
              <a:rPr sz="3600" b="1" spc="-25" dirty="0"/>
              <a:t>Hospital</a:t>
            </a:r>
            <a:r>
              <a:rPr sz="3600" b="1" spc="-200" dirty="0"/>
              <a:t> </a:t>
            </a:r>
            <a:r>
              <a:rPr sz="3600" b="1" spc="-45" dirty="0"/>
              <a:t>Systems</a:t>
            </a:r>
            <a:r>
              <a:rPr sz="3600" b="1" spc="-195" dirty="0"/>
              <a:t> </a:t>
            </a:r>
            <a:r>
              <a:rPr sz="3600" b="1" spc="-40" dirty="0"/>
              <a:t>Preparedness</a:t>
            </a:r>
            <a:br>
              <a:rPr lang="en-US" sz="3600" b="1" spc="-40" dirty="0"/>
            </a:br>
            <a:r>
              <a:rPr lang="ru-RU" sz="3600" b="1" spc="-40" dirty="0" err="1"/>
              <a:t>Підготовленість</a:t>
            </a:r>
            <a:r>
              <a:rPr lang="ru-RU" sz="3600" b="1" spc="-40" dirty="0"/>
              <a:t> систем </a:t>
            </a:r>
            <a:r>
              <a:rPr lang="ru-RU" sz="3600" b="1" spc="-40" dirty="0" err="1"/>
              <a:t>лікарень</a:t>
            </a:r>
            <a:endParaRPr sz="3600" b="1" dirty="0"/>
          </a:p>
        </p:txBody>
      </p:sp>
      <p:grpSp>
        <p:nvGrpSpPr>
          <p:cNvPr id="3" name="object 3"/>
          <p:cNvGrpSpPr/>
          <p:nvPr/>
        </p:nvGrpSpPr>
        <p:grpSpPr>
          <a:xfrm>
            <a:off x="1938527" y="3134827"/>
            <a:ext cx="9840595" cy="3408045"/>
            <a:chOff x="1938527" y="3134827"/>
            <a:chExt cx="9840595" cy="3408045"/>
          </a:xfrm>
        </p:grpSpPr>
        <p:pic>
          <p:nvPicPr>
            <p:cNvPr id="4" name="object 4"/>
            <p:cNvPicPr/>
            <p:nvPr/>
          </p:nvPicPr>
          <p:blipFill>
            <a:blip r:embed="rId2" cstate="print"/>
            <a:stretch>
              <a:fillRect/>
            </a:stretch>
          </p:blipFill>
          <p:spPr>
            <a:xfrm>
              <a:off x="1938527" y="3134827"/>
              <a:ext cx="8330183" cy="2703914"/>
            </a:xfrm>
            <a:prstGeom prst="rect">
              <a:avLst/>
            </a:prstGeom>
          </p:spPr>
        </p:pic>
        <p:pic>
          <p:nvPicPr>
            <p:cNvPr id="5" name="object 5"/>
            <p:cNvPicPr/>
            <p:nvPr/>
          </p:nvPicPr>
          <p:blipFill>
            <a:blip r:embed="rId3" cstate="print"/>
            <a:stretch>
              <a:fillRect/>
            </a:stretch>
          </p:blipFill>
          <p:spPr>
            <a:xfrm>
              <a:off x="9561575" y="5838444"/>
              <a:ext cx="2217420" cy="704088"/>
            </a:xfrm>
            <a:prstGeom prst="rect">
              <a:avLst/>
            </a:prstGeom>
          </p:spPr>
        </p:pic>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9210041" cy="1121461"/>
          </a:xfrm>
          <a:prstGeom prst="rect">
            <a:avLst/>
          </a:prstGeom>
        </p:spPr>
        <p:txBody>
          <a:bodyPr vert="horz" wrap="square" lIns="0" tIns="13335" rIns="0" bIns="0" rtlCol="0">
            <a:spAutoFit/>
          </a:bodyPr>
          <a:lstStyle/>
          <a:p>
            <a:pPr marL="12700">
              <a:lnSpc>
                <a:spcPct val="100000"/>
              </a:lnSpc>
              <a:spcBef>
                <a:spcPts val="105"/>
              </a:spcBef>
            </a:pPr>
            <a:r>
              <a:rPr sz="3600" b="1" spc="-25" dirty="0"/>
              <a:t>Hospital</a:t>
            </a:r>
            <a:r>
              <a:rPr sz="3600" b="1" spc="-200" dirty="0"/>
              <a:t> </a:t>
            </a:r>
            <a:r>
              <a:rPr sz="3600" b="1" spc="-45" dirty="0"/>
              <a:t>Systems</a:t>
            </a:r>
            <a:r>
              <a:rPr sz="3600" b="1" spc="-195" dirty="0"/>
              <a:t> </a:t>
            </a:r>
            <a:r>
              <a:rPr sz="3600" b="1" spc="-40" dirty="0"/>
              <a:t>Preparedness</a:t>
            </a:r>
            <a:br>
              <a:rPr lang="en-US" sz="3600" b="1" spc="-40" dirty="0"/>
            </a:br>
            <a:r>
              <a:rPr lang="ru-RU" sz="3600" b="1" spc="-40" dirty="0" err="1"/>
              <a:t>Підготовленість</a:t>
            </a:r>
            <a:r>
              <a:rPr lang="ru-RU" sz="3600" b="1" spc="-40" dirty="0"/>
              <a:t> систем </a:t>
            </a:r>
            <a:r>
              <a:rPr lang="ru-RU" sz="3600" b="1" spc="-40" dirty="0" err="1"/>
              <a:t>лікарень</a:t>
            </a:r>
            <a:endParaRPr sz="3600" b="1" dirty="0"/>
          </a:p>
        </p:txBody>
      </p:sp>
      <p:pic>
        <p:nvPicPr>
          <p:cNvPr id="3" name="object 3"/>
          <p:cNvPicPr/>
          <p:nvPr/>
        </p:nvPicPr>
        <p:blipFill>
          <a:blip r:embed="rId2" cstate="print"/>
          <a:stretch>
            <a:fillRect/>
          </a:stretch>
        </p:blipFill>
        <p:spPr>
          <a:xfrm>
            <a:off x="1881504" y="3097883"/>
            <a:ext cx="8436483" cy="2749120"/>
          </a:xfrm>
          <a:prstGeom prst="rect">
            <a:avLst/>
          </a:prstGeom>
        </p:spPr>
      </p:pic>
      <p:sp>
        <p:nvSpPr>
          <p:cNvPr id="4" name="object 4"/>
          <p:cNvSpPr txBox="1"/>
          <p:nvPr/>
        </p:nvSpPr>
        <p:spPr>
          <a:xfrm>
            <a:off x="3326129" y="5979414"/>
            <a:ext cx="5554980" cy="599523"/>
          </a:xfrm>
          <a:prstGeom prst="rect">
            <a:avLst/>
          </a:prstGeom>
          <a:ln w="38100">
            <a:solidFill>
              <a:srgbClr val="000000"/>
            </a:solidFill>
          </a:ln>
        </p:spPr>
        <p:txBody>
          <a:bodyPr vert="horz" wrap="square" lIns="0" tIns="29845" rIns="0" bIns="0" rtlCol="0">
            <a:spAutoFit/>
          </a:bodyPr>
          <a:lstStyle/>
          <a:p>
            <a:pPr algn="ctr">
              <a:lnSpc>
                <a:spcPct val="100000"/>
              </a:lnSpc>
              <a:spcBef>
                <a:spcPts val="235"/>
              </a:spcBef>
            </a:pPr>
            <a:r>
              <a:rPr sz="1200" dirty="0">
                <a:latin typeface="Calibri"/>
                <a:cs typeface="Calibri"/>
              </a:rPr>
              <a:t>Distribution</a:t>
            </a:r>
            <a:r>
              <a:rPr sz="1200" spc="-5" dirty="0">
                <a:latin typeface="Calibri"/>
                <a:cs typeface="Calibri"/>
              </a:rPr>
              <a:t> </a:t>
            </a:r>
            <a:r>
              <a:rPr sz="1200" dirty="0">
                <a:latin typeface="Calibri"/>
                <a:cs typeface="Calibri"/>
              </a:rPr>
              <a:t>of</a:t>
            </a:r>
            <a:r>
              <a:rPr sz="1200" spc="-25" dirty="0">
                <a:latin typeface="Calibri"/>
                <a:cs typeface="Calibri"/>
              </a:rPr>
              <a:t> </a:t>
            </a:r>
            <a:r>
              <a:rPr sz="1200" dirty="0">
                <a:latin typeface="Calibri"/>
                <a:cs typeface="Calibri"/>
              </a:rPr>
              <a:t>Severity</a:t>
            </a:r>
            <a:r>
              <a:rPr sz="1200" spc="-25" dirty="0">
                <a:latin typeface="Calibri"/>
                <a:cs typeface="Calibri"/>
              </a:rPr>
              <a:t> </a:t>
            </a:r>
            <a:r>
              <a:rPr sz="1200" dirty="0">
                <a:latin typeface="Calibri"/>
                <a:cs typeface="Calibri"/>
              </a:rPr>
              <a:t>in</a:t>
            </a:r>
            <a:r>
              <a:rPr sz="1200" spc="-10" dirty="0">
                <a:latin typeface="Calibri"/>
                <a:cs typeface="Calibri"/>
              </a:rPr>
              <a:t> </a:t>
            </a:r>
            <a:r>
              <a:rPr sz="1200" dirty="0">
                <a:latin typeface="Calibri"/>
                <a:cs typeface="Calibri"/>
              </a:rPr>
              <a:t>Mass</a:t>
            </a:r>
            <a:r>
              <a:rPr sz="1200" spc="-35" dirty="0">
                <a:latin typeface="Calibri"/>
                <a:cs typeface="Calibri"/>
              </a:rPr>
              <a:t> </a:t>
            </a:r>
            <a:r>
              <a:rPr sz="1200" dirty="0">
                <a:latin typeface="Calibri"/>
                <a:cs typeface="Calibri"/>
              </a:rPr>
              <a:t>Casualty</a:t>
            </a:r>
            <a:r>
              <a:rPr sz="1200" spc="-25" dirty="0">
                <a:latin typeface="Calibri"/>
                <a:cs typeface="Calibri"/>
              </a:rPr>
              <a:t> </a:t>
            </a:r>
            <a:r>
              <a:rPr sz="1200" spc="-10" dirty="0">
                <a:latin typeface="Calibri"/>
                <a:cs typeface="Calibri"/>
              </a:rPr>
              <a:t>Incident</a:t>
            </a:r>
            <a:endParaRPr lang="en-US" sz="1200" spc="-10" dirty="0">
              <a:latin typeface="Calibri"/>
              <a:cs typeface="Calibri"/>
            </a:endParaRPr>
          </a:p>
          <a:p>
            <a:pPr algn="ctr">
              <a:lnSpc>
                <a:spcPct val="100000"/>
              </a:lnSpc>
              <a:spcBef>
                <a:spcPts val="235"/>
              </a:spcBef>
            </a:pPr>
            <a:r>
              <a:rPr lang="ru-RU" sz="1200" dirty="0" err="1">
                <a:latin typeface="Calibri"/>
                <a:cs typeface="Calibri"/>
              </a:rPr>
              <a:t>Розподіл</a:t>
            </a:r>
            <a:r>
              <a:rPr lang="ru-RU" sz="1200" dirty="0">
                <a:latin typeface="Calibri"/>
                <a:cs typeface="Calibri"/>
              </a:rPr>
              <a:t> </a:t>
            </a:r>
            <a:r>
              <a:rPr lang="ru-RU" sz="1200" dirty="0" err="1">
                <a:latin typeface="Calibri"/>
                <a:cs typeface="Calibri"/>
              </a:rPr>
              <a:t>серйозності</a:t>
            </a:r>
            <a:r>
              <a:rPr lang="ru-RU" sz="1200" dirty="0">
                <a:latin typeface="Calibri"/>
                <a:cs typeface="Calibri"/>
              </a:rPr>
              <a:t> в </a:t>
            </a:r>
            <a:r>
              <a:rPr lang="ru-RU" sz="1200" dirty="0" err="1">
                <a:latin typeface="Calibri"/>
                <a:cs typeface="Calibri"/>
              </a:rPr>
              <a:t>інциденті</a:t>
            </a:r>
            <a:r>
              <a:rPr lang="ru-RU" sz="1200" dirty="0">
                <a:latin typeface="Calibri"/>
                <a:cs typeface="Calibri"/>
              </a:rPr>
              <a:t> з </a:t>
            </a:r>
            <a:r>
              <a:rPr lang="ru-RU" sz="1200" dirty="0" err="1">
                <a:latin typeface="Calibri"/>
                <a:cs typeface="Calibri"/>
              </a:rPr>
              <a:t>масовими</a:t>
            </a:r>
            <a:r>
              <a:rPr lang="ru-RU" sz="1200" dirty="0">
                <a:latin typeface="Calibri"/>
                <a:cs typeface="Calibri"/>
              </a:rPr>
              <a:t> жертвами</a:t>
            </a:r>
            <a:endParaRPr sz="1200" dirty="0">
              <a:latin typeface="Calibri"/>
              <a:cs typeface="Calibri"/>
            </a:endParaRPr>
          </a:p>
          <a:p>
            <a:pPr algn="ctr">
              <a:lnSpc>
                <a:spcPct val="100000"/>
              </a:lnSpc>
              <a:spcBef>
                <a:spcPts val="50"/>
              </a:spcBef>
            </a:pPr>
            <a:r>
              <a:rPr sz="1000" dirty="0">
                <a:latin typeface="Calibri"/>
                <a:cs typeface="Calibri"/>
              </a:rPr>
              <a:t>(not</a:t>
            </a:r>
            <a:r>
              <a:rPr sz="1000" spc="-40" dirty="0">
                <a:latin typeface="Calibri"/>
                <a:cs typeface="Calibri"/>
              </a:rPr>
              <a:t> </a:t>
            </a:r>
            <a:r>
              <a:rPr sz="1000" dirty="0">
                <a:latin typeface="Calibri"/>
                <a:cs typeface="Calibri"/>
              </a:rPr>
              <a:t>drawn</a:t>
            </a:r>
            <a:r>
              <a:rPr sz="1000" spc="-40" dirty="0">
                <a:latin typeface="Calibri"/>
                <a:cs typeface="Calibri"/>
              </a:rPr>
              <a:t> </a:t>
            </a:r>
            <a:r>
              <a:rPr sz="1000" dirty="0">
                <a:latin typeface="Calibri"/>
                <a:cs typeface="Calibri"/>
              </a:rPr>
              <a:t>to</a:t>
            </a:r>
            <a:r>
              <a:rPr sz="1000" spc="-15" dirty="0">
                <a:latin typeface="Calibri"/>
                <a:cs typeface="Calibri"/>
              </a:rPr>
              <a:t> </a:t>
            </a:r>
            <a:r>
              <a:rPr sz="1000" spc="-10" dirty="0">
                <a:latin typeface="Calibri"/>
                <a:cs typeface="Calibri"/>
              </a:rPr>
              <a:t>scale)</a:t>
            </a:r>
            <a:r>
              <a:rPr lang="en-US" sz="1000" spc="-10" dirty="0">
                <a:latin typeface="Calibri"/>
                <a:cs typeface="Calibri"/>
              </a:rPr>
              <a:t>	 </a:t>
            </a:r>
            <a:r>
              <a:rPr lang="ru-RU" sz="1000" spc="-10" dirty="0">
                <a:latin typeface="Calibri"/>
                <a:cs typeface="Calibri"/>
              </a:rPr>
              <a:t>(не в </a:t>
            </a:r>
            <a:r>
              <a:rPr lang="ru-RU" sz="1000" spc="-10" dirty="0" err="1">
                <a:latin typeface="Calibri"/>
                <a:cs typeface="Calibri"/>
              </a:rPr>
              <a:t>масштабі</a:t>
            </a:r>
            <a:r>
              <a:rPr lang="ru-RU" sz="1000" spc="-10" dirty="0">
                <a:latin typeface="Calibri"/>
                <a:cs typeface="Calibri"/>
              </a:rPr>
              <a:t>)</a:t>
            </a:r>
            <a:endParaRPr sz="1000" dirty="0">
              <a:latin typeface="Calibri"/>
              <a:cs typeface="Calibri"/>
            </a:endParaRPr>
          </a:p>
        </p:txBody>
      </p:sp>
      <p:sp>
        <p:nvSpPr>
          <p:cNvPr id="5" name="object 5"/>
          <p:cNvSpPr txBox="1"/>
          <p:nvPr/>
        </p:nvSpPr>
        <p:spPr>
          <a:xfrm>
            <a:off x="9042654" y="4783073"/>
            <a:ext cx="1108075" cy="487954"/>
          </a:xfrm>
          <a:prstGeom prst="rect">
            <a:avLst/>
          </a:prstGeom>
          <a:ln w="38100">
            <a:solidFill>
              <a:srgbClr val="000000"/>
            </a:solidFill>
          </a:ln>
        </p:spPr>
        <p:txBody>
          <a:bodyPr vert="horz" wrap="square" lIns="0" tIns="31115" rIns="0" bIns="0" rtlCol="0">
            <a:spAutoFit/>
          </a:bodyPr>
          <a:lstStyle/>
          <a:p>
            <a:pPr algn="ctr">
              <a:lnSpc>
                <a:spcPct val="100000"/>
              </a:lnSpc>
              <a:spcBef>
                <a:spcPts val="245"/>
              </a:spcBef>
            </a:pPr>
            <a:r>
              <a:rPr lang="ro-RO" sz="1400" spc="-10" dirty="0">
                <a:latin typeface="Calibri"/>
                <a:cs typeface="Calibri"/>
              </a:rPr>
              <a:t>Expectant</a:t>
            </a:r>
          </a:p>
          <a:p>
            <a:pPr algn="ctr">
              <a:lnSpc>
                <a:spcPct val="100000"/>
              </a:lnSpc>
              <a:spcBef>
                <a:spcPts val="245"/>
              </a:spcBef>
            </a:pPr>
            <a:r>
              <a:rPr lang="ru-RU" sz="1400" dirty="0" err="1">
                <a:latin typeface="Calibri"/>
                <a:cs typeface="Calibri"/>
              </a:rPr>
              <a:t>Очікувана</a:t>
            </a:r>
            <a:endParaRPr lang="ru-RU" sz="1400" dirty="0">
              <a:latin typeface="Calibri"/>
              <a:cs typeface="Calibri"/>
            </a:endParaRPr>
          </a:p>
        </p:txBody>
      </p:sp>
      <p:sp>
        <p:nvSpPr>
          <p:cNvPr id="6" name="object 6"/>
          <p:cNvSpPr txBox="1"/>
          <p:nvPr/>
        </p:nvSpPr>
        <p:spPr>
          <a:xfrm>
            <a:off x="7239000" y="3276600"/>
            <a:ext cx="1377950" cy="487313"/>
          </a:xfrm>
          <a:prstGeom prst="rect">
            <a:avLst/>
          </a:prstGeom>
          <a:ln w="38100">
            <a:solidFill>
              <a:srgbClr val="FF0000"/>
            </a:solidFill>
          </a:ln>
        </p:spPr>
        <p:txBody>
          <a:bodyPr vert="horz" wrap="square" lIns="0" tIns="30480" rIns="0" bIns="0" rtlCol="0">
            <a:spAutoFit/>
          </a:bodyPr>
          <a:lstStyle/>
          <a:p>
            <a:pPr algn="ctr">
              <a:lnSpc>
                <a:spcPct val="100000"/>
              </a:lnSpc>
              <a:spcBef>
                <a:spcPts val="240"/>
              </a:spcBef>
            </a:pPr>
            <a:r>
              <a:rPr lang="ro-RO" sz="1400" spc="-10" dirty="0">
                <a:latin typeface="Calibri"/>
                <a:cs typeface="Calibri"/>
              </a:rPr>
              <a:t>Immediate</a:t>
            </a:r>
          </a:p>
          <a:p>
            <a:pPr algn="ctr">
              <a:lnSpc>
                <a:spcPct val="100000"/>
              </a:lnSpc>
              <a:spcBef>
                <a:spcPts val="240"/>
              </a:spcBef>
            </a:pPr>
            <a:r>
              <a:rPr lang="ru-RU" sz="1400" dirty="0" err="1">
                <a:latin typeface="Calibri"/>
                <a:cs typeface="Calibri"/>
              </a:rPr>
              <a:t>Безпосередня</a:t>
            </a:r>
            <a:endParaRPr lang="ru-RU" sz="1400" dirty="0">
              <a:latin typeface="Calibri"/>
              <a:cs typeface="Calibri"/>
            </a:endParaRPr>
          </a:p>
        </p:txBody>
      </p:sp>
      <p:sp>
        <p:nvSpPr>
          <p:cNvPr id="7" name="object 7"/>
          <p:cNvSpPr txBox="1"/>
          <p:nvPr/>
        </p:nvSpPr>
        <p:spPr>
          <a:xfrm>
            <a:off x="2772917" y="3958590"/>
            <a:ext cx="1108075" cy="487954"/>
          </a:xfrm>
          <a:prstGeom prst="rect">
            <a:avLst/>
          </a:prstGeom>
          <a:ln w="38100">
            <a:solidFill>
              <a:srgbClr val="00AF50"/>
            </a:solidFill>
          </a:ln>
        </p:spPr>
        <p:txBody>
          <a:bodyPr vert="horz" wrap="square" lIns="0" tIns="31115" rIns="0" bIns="0" rtlCol="0">
            <a:spAutoFit/>
          </a:bodyPr>
          <a:lstStyle/>
          <a:p>
            <a:pPr algn="ctr">
              <a:lnSpc>
                <a:spcPct val="100000"/>
              </a:lnSpc>
              <a:spcBef>
                <a:spcPts val="245"/>
              </a:spcBef>
            </a:pPr>
            <a:r>
              <a:rPr lang="ro-RO" sz="1400" spc="-10" dirty="0">
                <a:latin typeface="Calibri"/>
                <a:cs typeface="Calibri"/>
              </a:rPr>
              <a:t>Minimal</a:t>
            </a:r>
          </a:p>
          <a:p>
            <a:pPr algn="ctr">
              <a:lnSpc>
                <a:spcPct val="100000"/>
              </a:lnSpc>
              <a:spcBef>
                <a:spcPts val="245"/>
              </a:spcBef>
            </a:pPr>
            <a:r>
              <a:rPr lang="ru-RU" sz="1400" dirty="0" err="1">
                <a:latin typeface="Calibri"/>
                <a:cs typeface="Calibri"/>
              </a:rPr>
              <a:t>Мінімальна</a:t>
            </a:r>
            <a:endParaRPr lang="ru-RU" sz="1400" dirty="0">
              <a:latin typeface="Calibri"/>
              <a:cs typeface="Calibri"/>
            </a:endParaRPr>
          </a:p>
        </p:txBody>
      </p:sp>
      <p:sp>
        <p:nvSpPr>
          <p:cNvPr id="8" name="object 8"/>
          <p:cNvSpPr txBox="1"/>
          <p:nvPr/>
        </p:nvSpPr>
        <p:spPr>
          <a:xfrm>
            <a:off x="4994909" y="2692145"/>
            <a:ext cx="1109980" cy="486671"/>
          </a:xfrm>
          <a:prstGeom prst="rect">
            <a:avLst/>
          </a:prstGeom>
          <a:ln w="38100">
            <a:solidFill>
              <a:srgbClr val="FFFF00"/>
            </a:solidFill>
          </a:ln>
        </p:spPr>
        <p:txBody>
          <a:bodyPr vert="horz" wrap="square" lIns="0" tIns="29844" rIns="0" bIns="0" rtlCol="0">
            <a:spAutoFit/>
          </a:bodyPr>
          <a:lstStyle/>
          <a:p>
            <a:pPr algn="ctr">
              <a:lnSpc>
                <a:spcPct val="100000"/>
              </a:lnSpc>
              <a:spcBef>
                <a:spcPts val="234"/>
              </a:spcBef>
            </a:pPr>
            <a:r>
              <a:rPr lang="ro-RO" sz="1400" spc="-10" dirty="0">
                <a:latin typeface="Calibri"/>
                <a:cs typeface="Calibri"/>
              </a:rPr>
              <a:t>Delayed</a:t>
            </a:r>
          </a:p>
          <a:p>
            <a:pPr algn="ctr">
              <a:lnSpc>
                <a:spcPct val="100000"/>
              </a:lnSpc>
              <a:spcBef>
                <a:spcPts val="234"/>
              </a:spcBef>
            </a:pPr>
            <a:r>
              <a:rPr lang="ru-RU" sz="1400" dirty="0" err="1">
                <a:latin typeface="Calibri"/>
                <a:cs typeface="Calibri"/>
              </a:rPr>
              <a:t>Відкладена</a:t>
            </a:r>
            <a:endParaRPr lang="ru-RU" sz="1400" dirty="0">
              <a:latin typeface="Calibri"/>
              <a:cs typeface="Calibri"/>
            </a:endParaRPr>
          </a:p>
        </p:txBody>
      </p:sp>
      <p:pic>
        <p:nvPicPr>
          <p:cNvPr id="9" name="object 9"/>
          <p:cNvPicPr/>
          <p:nvPr/>
        </p:nvPicPr>
        <p:blipFill>
          <a:blip r:embed="rId3" cstate="print"/>
          <a:stretch>
            <a:fillRect/>
          </a:stretch>
        </p:blipFill>
        <p:spPr>
          <a:xfrm>
            <a:off x="9561576" y="5838444"/>
            <a:ext cx="2217420" cy="704088"/>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11311637" cy="1121461"/>
          </a:xfrm>
          <a:prstGeom prst="rect">
            <a:avLst/>
          </a:prstGeom>
        </p:spPr>
        <p:txBody>
          <a:bodyPr vert="horz" wrap="square" lIns="0" tIns="13335" rIns="0" bIns="0" rtlCol="0">
            <a:spAutoFit/>
          </a:bodyPr>
          <a:lstStyle/>
          <a:p>
            <a:pPr marL="12700">
              <a:lnSpc>
                <a:spcPct val="100000"/>
              </a:lnSpc>
              <a:spcBef>
                <a:spcPts val="105"/>
              </a:spcBef>
            </a:pPr>
            <a:r>
              <a:rPr sz="3600" b="1" spc="-25" dirty="0"/>
              <a:t>Hospital</a:t>
            </a:r>
            <a:r>
              <a:rPr sz="3600" b="1" spc="-200" dirty="0"/>
              <a:t> </a:t>
            </a:r>
            <a:r>
              <a:rPr sz="3600" b="1" spc="-45" dirty="0"/>
              <a:t>Systems</a:t>
            </a:r>
            <a:r>
              <a:rPr sz="3600" b="1" spc="-195" dirty="0"/>
              <a:t> </a:t>
            </a:r>
            <a:r>
              <a:rPr sz="3600" b="1" spc="-40" dirty="0"/>
              <a:t>Preparedness</a:t>
            </a:r>
            <a:br>
              <a:rPr lang="en-US" sz="3600" b="1" spc="-40" dirty="0"/>
            </a:br>
            <a:r>
              <a:rPr lang="ru-RU" sz="3600" b="1" spc="-40" dirty="0" err="1"/>
              <a:t>Підготовленість</a:t>
            </a:r>
            <a:r>
              <a:rPr lang="ru-RU" sz="3600" b="1" spc="-40" dirty="0"/>
              <a:t> систем </a:t>
            </a:r>
            <a:r>
              <a:rPr lang="ru-RU" sz="3600" b="1" spc="-40" dirty="0" err="1"/>
              <a:t>лікарень</a:t>
            </a:r>
            <a:endParaRPr sz="3600" b="1" dirty="0"/>
          </a:p>
        </p:txBody>
      </p:sp>
      <p:grpSp>
        <p:nvGrpSpPr>
          <p:cNvPr id="3" name="object 3"/>
          <p:cNvGrpSpPr/>
          <p:nvPr/>
        </p:nvGrpSpPr>
        <p:grpSpPr>
          <a:xfrm>
            <a:off x="1881504" y="3097883"/>
            <a:ext cx="8436610" cy="2749550"/>
            <a:chOff x="1881504" y="3097883"/>
            <a:chExt cx="8436610" cy="2749550"/>
          </a:xfrm>
        </p:grpSpPr>
        <p:pic>
          <p:nvPicPr>
            <p:cNvPr id="4" name="object 4"/>
            <p:cNvPicPr/>
            <p:nvPr/>
          </p:nvPicPr>
          <p:blipFill>
            <a:blip r:embed="rId2" cstate="print"/>
            <a:stretch>
              <a:fillRect/>
            </a:stretch>
          </p:blipFill>
          <p:spPr>
            <a:xfrm>
              <a:off x="1881504" y="3097883"/>
              <a:ext cx="8436483" cy="2749120"/>
            </a:xfrm>
            <a:prstGeom prst="rect">
              <a:avLst/>
            </a:prstGeom>
          </p:spPr>
        </p:pic>
        <p:pic>
          <p:nvPicPr>
            <p:cNvPr id="5" name="object 5"/>
            <p:cNvPicPr/>
            <p:nvPr/>
          </p:nvPicPr>
          <p:blipFill>
            <a:blip r:embed="rId3" cstate="print"/>
            <a:stretch>
              <a:fillRect/>
            </a:stretch>
          </p:blipFill>
          <p:spPr>
            <a:xfrm>
              <a:off x="6532626" y="4327397"/>
              <a:ext cx="970788" cy="353568"/>
            </a:xfrm>
            <a:prstGeom prst="rect">
              <a:avLst/>
            </a:prstGeom>
          </p:spPr>
        </p:pic>
        <p:sp>
          <p:nvSpPr>
            <p:cNvPr id="6" name="object 6"/>
            <p:cNvSpPr/>
            <p:nvPr/>
          </p:nvSpPr>
          <p:spPr>
            <a:xfrm>
              <a:off x="6532626" y="4327397"/>
              <a:ext cx="970915" cy="353695"/>
            </a:xfrm>
            <a:custGeom>
              <a:avLst/>
              <a:gdLst/>
              <a:ahLst/>
              <a:cxnLst/>
              <a:rect l="l" t="t" r="r" b="b"/>
              <a:pathLst>
                <a:path w="970915" h="353695">
                  <a:moveTo>
                    <a:pt x="0" y="88391"/>
                  </a:moveTo>
                  <a:lnTo>
                    <a:pt x="794003" y="88391"/>
                  </a:lnTo>
                  <a:lnTo>
                    <a:pt x="794003" y="0"/>
                  </a:lnTo>
                  <a:lnTo>
                    <a:pt x="970788" y="176783"/>
                  </a:lnTo>
                  <a:lnTo>
                    <a:pt x="794003" y="353568"/>
                  </a:lnTo>
                  <a:lnTo>
                    <a:pt x="794003" y="265175"/>
                  </a:lnTo>
                  <a:lnTo>
                    <a:pt x="0" y="265175"/>
                  </a:lnTo>
                  <a:lnTo>
                    <a:pt x="0" y="88391"/>
                  </a:lnTo>
                  <a:close/>
                </a:path>
              </a:pathLst>
            </a:custGeom>
            <a:ln w="38100">
              <a:solidFill>
                <a:srgbClr val="000000"/>
              </a:solidFill>
            </a:ln>
          </p:spPr>
          <p:txBody>
            <a:bodyPr wrap="square" lIns="0" tIns="0" rIns="0" bIns="0" rtlCol="0"/>
            <a:lstStyle/>
            <a:p>
              <a:endParaRPr/>
            </a:p>
          </p:txBody>
        </p:sp>
        <p:pic>
          <p:nvPicPr>
            <p:cNvPr id="7" name="object 7"/>
            <p:cNvPicPr/>
            <p:nvPr/>
          </p:nvPicPr>
          <p:blipFill>
            <a:blip r:embed="rId4" cstate="print"/>
            <a:stretch>
              <a:fillRect/>
            </a:stretch>
          </p:blipFill>
          <p:spPr>
            <a:xfrm>
              <a:off x="4348733" y="4639817"/>
              <a:ext cx="970788" cy="355092"/>
            </a:xfrm>
            <a:prstGeom prst="rect">
              <a:avLst/>
            </a:prstGeom>
          </p:spPr>
        </p:pic>
        <p:sp>
          <p:nvSpPr>
            <p:cNvPr id="8" name="object 8"/>
            <p:cNvSpPr/>
            <p:nvPr/>
          </p:nvSpPr>
          <p:spPr>
            <a:xfrm>
              <a:off x="4348733" y="4639817"/>
              <a:ext cx="970915" cy="355600"/>
            </a:xfrm>
            <a:custGeom>
              <a:avLst/>
              <a:gdLst/>
              <a:ahLst/>
              <a:cxnLst/>
              <a:rect l="l" t="t" r="r" b="b"/>
              <a:pathLst>
                <a:path w="970914" h="355600">
                  <a:moveTo>
                    <a:pt x="970788" y="266318"/>
                  </a:moveTo>
                  <a:lnTo>
                    <a:pt x="177545" y="266318"/>
                  </a:lnTo>
                  <a:lnTo>
                    <a:pt x="177545" y="355091"/>
                  </a:lnTo>
                  <a:lnTo>
                    <a:pt x="0" y="177545"/>
                  </a:lnTo>
                  <a:lnTo>
                    <a:pt x="177545" y="0"/>
                  </a:lnTo>
                  <a:lnTo>
                    <a:pt x="177545" y="88772"/>
                  </a:lnTo>
                  <a:lnTo>
                    <a:pt x="970788" y="88772"/>
                  </a:lnTo>
                  <a:lnTo>
                    <a:pt x="970788" y="266318"/>
                  </a:lnTo>
                  <a:close/>
                </a:path>
              </a:pathLst>
            </a:custGeom>
            <a:ln w="38100">
              <a:solidFill>
                <a:srgbClr val="000000"/>
              </a:solidFill>
            </a:ln>
          </p:spPr>
          <p:txBody>
            <a:bodyPr wrap="square" lIns="0" tIns="0" rIns="0" bIns="0" rtlCol="0"/>
            <a:lstStyle/>
            <a:p>
              <a:endParaRPr/>
            </a:p>
          </p:txBody>
        </p:sp>
        <p:pic>
          <p:nvPicPr>
            <p:cNvPr id="9" name="object 9"/>
            <p:cNvPicPr/>
            <p:nvPr/>
          </p:nvPicPr>
          <p:blipFill>
            <a:blip r:embed="rId5" cstate="print"/>
            <a:stretch>
              <a:fillRect/>
            </a:stretch>
          </p:blipFill>
          <p:spPr>
            <a:xfrm>
              <a:off x="7910321" y="5317997"/>
              <a:ext cx="970787" cy="353568"/>
            </a:xfrm>
            <a:prstGeom prst="rect">
              <a:avLst/>
            </a:prstGeom>
          </p:spPr>
        </p:pic>
        <p:sp>
          <p:nvSpPr>
            <p:cNvPr id="10" name="object 10"/>
            <p:cNvSpPr/>
            <p:nvPr/>
          </p:nvSpPr>
          <p:spPr>
            <a:xfrm>
              <a:off x="7910321" y="5317997"/>
              <a:ext cx="970915" cy="353695"/>
            </a:xfrm>
            <a:custGeom>
              <a:avLst/>
              <a:gdLst/>
              <a:ahLst/>
              <a:cxnLst/>
              <a:rect l="l" t="t" r="r" b="b"/>
              <a:pathLst>
                <a:path w="970915" h="353695">
                  <a:moveTo>
                    <a:pt x="0" y="88391"/>
                  </a:moveTo>
                  <a:lnTo>
                    <a:pt x="794003" y="88391"/>
                  </a:lnTo>
                  <a:lnTo>
                    <a:pt x="794003" y="0"/>
                  </a:lnTo>
                  <a:lnTo>
                    <a:pt x="970787" y="176783"/>
                  </a:lnTo>
                  <a:lnTo>
                    <a:pt x="794003" y="353567"/>
                  </a:lnTo>
                  <a:lnTo>
                    <a:pt x="794003" y="265175"/>
                  </a:lnTo>
                  <a:lnTo>
                    <a:pt x="0" y="265175"/>
                  </a:lnTo>
                  <a:lnTo>
                    <a:pt x="0" y="88391"/>
                  </a:lnTo>
                  <a:close/>
                </a:path>
              </a:pathLst>
            </a:custGeom>
            <a:ln w="38100">
              <a:solidFill>
                <a:srgbClr val="000000"/>
              </a:solidFill>
            </a:ln>
          </p:spPr>
          <p:txBody>
            <a:bodyPr wrap="square" lIns="0" tIns="0" rIns="0" bIns="0" rtlCol="0"/>
            <a:lstStyle/>
            <a:p>
              <a:endParaRPr/>
            </a:p>
          </p:txBody>
        </p:sp>
        <p:pic>
          <p:nvPicPr>
            <p:cNvPr id="11" name="object 11"/>
            <p:cNvPicPr/>
            <p:nvPr/>
          </p:nvPicPr>
          <p:blipFill>
            <a:blip r:embed="rId6" cstate="print"/>
            <a:stretch>
              <a:fillRect/>
            </a:stretch>
          </p:blipFill>
          <p:spPr>
            <a:xfrm>
              <a:off x="6532626" y="4798313"/>
              <a:ext cx="970788" cy="355092"/>
            </a:xfrm>
            <a:prstGeom prst="rect">
              <a:avLst/>
            </a:prstGeom>
          </p:spPr>
        </p:pic>
        <p:sp>
          <p:nvSpPr>
            <p:cNvPr id="12" name="object 12"/>
            <p:cNvSpPr/>
            <p:nvPr/>
          </p:nvSpPr>
          <p:spPr>
            <a:xfrm>
              <a:off x="6532626" y="4798313"/>
              <a:ext cx="970915" cy="355600"/>
            </a:xfrm>
            <a:custGeom>
              <a:avLst/>
              <a:gdLst/>
              <a:ahLst/>
              <a:cxnLst/>
              <a:rect l="l" t="t" r="r" b="b"/>
              <a:pathLst>
                <a:path w="970915" h="355600">
                  <a:moveTo>
                    <a:pt x="970788" y="266319"/>
                  </a:moveTo>
                  <a:lnTo>
                    <a:pt x="177546" y="266319"/>
                  </a:lnTo>
                  <a:lnTo>
                    <a:pt x="177546" y="355092"/>
                  </a:lnTo>
                  <a:lnTo>
                    <a:pt x="0" y="177546"/>
                  </a:lnTo>
                  <a:lnTo>
                    <a:pt x="177546" y="0"/>
                  </a:lnTo>
                  <a:lnTo>
                    <a:pt x="177546" y="88773"/>
                  </a:lnTo>
                  <a:lnTo>
                    <a:pt x="970788" y="88773"/>
                  </a:lnTo>
                  <a:lnTo>
                    <a:pt x="970788" y="266319"/>
                  </a:lnTo>
                  <a:close/>
                </a:path>
              </a:pathLst>
            </a:custGeom>
            <a:ln w="38100">
              <a:solidFill>
                <a:srgbClr val="000000"/>
              </a:solidFill>
            </a:ln>
          </p:spPr>
          <p:txBody>
            <a:bodyPr wrap="square" lIns="0" tIns="0" rIns="0" bIns="0" rtlCol="0"/>
            <a:lstStyle/>
            <a:p>
              <a:endParaRPr/>
            </a:p>
          </p:txBody>
        </p:sp>
        <p:pic>
          <p:nvPicPr>
            <p:cNvPr id="13" name="object 13"/>
            <p:cNvPicPr/>
            <p:nvPr/>
          </p:nvPicPr>
          <p:blipFill>
            <a:blip r:embed="rId7" cstate="print"/>
            <a:stretch>
              <a:fillRect/>
            </a:stretch>
          </p:blipFill>
          <p:spPr>
            <a:xfrm>
              <a:off x="4552950" y="5203697"/>
              <a:ext cx="560832" cy="251459"/>
            </a:xfrm>
            <a:prstGeom prst="rect">
              <a:avLst/>
            </a:prstGeom>
          </p:spPr>
        </p:pic>
        <p:sp>
          <p:nvSpPr>
            <p:cNvPr id="14" name="object 14"/>
            <p:cNvSpPr/>
            <p:nvPr/>
          </p:nvSpPr>
          <p:spPr>
            <a:xfrm>
              <a:off x="4552950" y="5203697"/>
              <a:ext cx="561340" cy="251460"/>
            </a:xfrm>
            <a:custGeom>
              <a:avLst/>
              <a:gdLst/>
              <a:ahLst/>
              <a:cxnLst/>
              <a:rect l="l" t="t" r="r" b="b"/>
              <a:pathLst>
                <a:path w="561339" h="251460">
                  <a:moveTo>
                    <a:pt x="0" y="62864"/>
                  </a:moveTo>
                  <a:lnTo>
                    <a:pt x="435101" y="62864"/>
                  </a:lnTo>
                  <a:lnTo>
                    <a:pt x="435101" y="0"/>
                  </a:lnTo>
                  <a:lnTo>
                    <a:pt x="560832" y="125729"/>
                  </a:lnTo>
                  <a:lnTo>
                    <a:pt x="435101" y="251459"/>
                  </a:lnTo>
                  <a:lnTo>
                    <a:pt x="435101" y="188594"/>
                  </a:lnTo>
                  <a:lnTo>
                    <a:pt x="0" y="188594"/>
                  </a:lnTo>
                  <a:lnTo>
                    <a:pt x="0" y="62864"/>
                  </a:lnTo>
                  <a:close/>
                </a:path>
              </a:pathLst>
            </a:custGeom>
            <a:ln w="38100">
              <a:solidFill>
                <a:srgbClr val="000000"/>
              </a:solidFill>
            </a:ln>
          </p:spPr>
          <p:txBody>
            <a:bodyPr wrap="square" lIns="0" tIns="0" rIns="0" bIns="0" rtlCol="0"/>
            <a:lstStyle/>
            <a:p>
              <a:endParaRPr/>
            </a:p>
          </p:txBody>
        </p:sp>
      </p:grpSp>
      <p:sp>
        <p:nvSpPr>
          <p:cNvPr id="15" name="object 15"/>
          <p:cNvSpPr txBox="1"/>
          <p:nvPr/>
        </p:nvSpPr>
        <p:spPr>
          <a:xfrm>
            <a:off x="3326129" y="5979414"/>
            <a:ext cx="5554980" cy="696986"/>
          </a:xfrm>
          <a:prstGeom prst="rect">
            <a:avLst/>
          </a:prstGeom>
          <a:ln w="38100">
            <a:solidFill>
              <a:srgbClr val="000000"/>
            </a:solidFill>
          </a:ln>
        </p:spPr>
        <p:txBody>
          <a:bodyPr vert="horz" wrap="square" lIns="0" tIns="29845" rIns="0" bIns="0" rtlCol="0">
            <a:spAutoFit/>
          </a:bodyPr>
          <a:lstStyle/>
          <a:p>
            <a:pPr algn="ctr">
              <a:lnSpc>
                <a:spcPct val="100000"/>
              </a:lnSpc>
              <a:spcBef>
                <a:spcPts val="235"/>
              </a:spcBef>
            </a:pPr>
            <a:r>
              <a:rPr sz="1200" dirty="0">
                <a:latin typeface="Calibri"/>
                <a:cs typeface="Calibri"/>
              </a:rPr>
              <a:t>Distribution</a:t>
            </a:r>
            <a:r>
              <a:rPr sz="1200" spc="-5" dirty="0">
                <a:latin typeface="Calibri"/>
                <a:cs typeface="Calibri"/>
              </a:rPr>
              <a:t> </a:t>
            </a:r>
            <a:r>
              <a:rPr sz="1200" dirty="0">
                <a:latin typeface="Calibri"/>
                <a:cs typeface="Calibri"/>
              </a:rPr>
              <a:t>of</a:t>
            </a:r>
            <a:r>
              <a:rPr sz="1200" spc="-25" dirty="0">
                <a:latin typeface="Calibri"/>
                <a:cs typeface="Calibri"/>
              </a:rPr>
              <a:t> </a:t>
            </a:r>
            <a:r>
              <a:rPr sz="1200" dirty="0">
                <a:latin typeface="Calibri"/>
                <a:cs typeface="Calibri"/>
              </a:rPr>
              <a:t>Severity</a:t>
            </a:r>
            <a:r>
              <a:rPr sz="1200" spc="-25" dirty="0">
                <a:latin typeface="Calibri"/>
                <a:cs typeface="Calibri"/>
              </a:rPr>
              <a:t> </a:t>
            </a:r>
            <a:r>
              <a:rPr sz="1200" dirty="0">
                <a:latin typeface="Calibri"/>
                <a:cs typeface="Calibri"/>
              </a:rPr>
              <a:t>in</a:t>
            </a:r>
            <a:r>
              <a:rPr sz="1200" spc="-10" dirty="0">
                <a:latin typeface="Calibri"/>
                <a:cs typeface="Calibri"/>
              </a:rPr>
              <a:t> </a:t>
            </a:r>
            <a:r>
              <a:rPr sz="1200" dirty="0">
                <a:latin typeface="Calibri"/>
                <a:cs typeface="Calibri"/>
              </a:rPr>
              <a:t>Mass</a:t>
            </a:r>
            <a:r>
              <a:rPr sz="1200" spc="-35" dirty="0">
                <a:latin typeface="Calibri"/>
                <a:cs typeface="Calibri"/>
              </a:rPr>
              <a:t> </a:t>
            </a:r>
            <a:r>
              <a:rPr sz="1200" dirty="0">
                <a:latin typeface="Calibri"/>
                <a:cs typeface="Calibri"/>
              </a:rPr>
              <a:t>Casualty</a:t>
            </a:r>
            <a:r>
              <a:rPr sz="1200" spc="-25" dirty="0">
                <a:latin typeface="Calibri"/>
                <a:cs typeface="Calibri"/>
              </a:rPr>
              <a:t> </a:t>
            </a:r>
            <a:r>
              <a:rPr sz="1200" spc="-10" dirty="0">
                <a:latin typeface="Calibri"/>
                <a:cs typeface="Calibri"/>
              </a:rPr>
              <a:t>Incident</a:t>
            </a:r>
            <a:endParaRPr lang="en-US" sz="1200" spc="-10" dirty="0">
              <a:latin typeface="Calibri"/>
              <a:cs typeface="Calibri"/>
            </a:endParaRPr>
          </a:p>
          <a:p>
            <a:pPr algn="ctr">
              <a:lnSpc>
                <a:spcPct val="100000"/>
              </a:lnSpc>
              <a:spcBef>
                <a:spcPts val="235"/>
              </a:spcBef>
            </a:pPr>
            <a:r>
              <a:rPr lang="ru-RU" sz="1200" dirty="0" err="1">
                <a:latin typeface="Calibri"/>
                <a:cs typeface="Calibri"/>
              </a:rPr>
              <a:t>Розподіл</a:t>
            </a:r>
            <a:r>
              <a:rPr lang="ru-RU" sz="1200" dirty="0">
                <a:latin typeface="Calibri"/>
                <a:cs typeface="Calibri"/>
              </a:rPr>
              <a:t> </a:t>
            </a:r>
            <a:r>
              <a:rPr lang="ru-RU" sz="1200" dirty="0" err="1">
                <a:latin typeface="Calibri"/>
                <a:cs typeface="Calibri"/>
              </a:rPr>
              <a:t>серйозності</a:t>
            </a:r>
            <a:r>
              <a:rPr lang="ru-RU" sz="1200" dirty="0">
                <a:latin typeface="Calibri"/>
                <a:cs typeface="Calibri"/>
              </a:rPr>
              <a:t> в </a:t>
            </a:r>
            <a:r>
              <a:rPr lang="ru-RU" sz="1200" dirty="0" err="1">
                <a:latin typeface="Calibri"/>
                <a:cs typeface="Calibri"/>
              </a:rPr>
              <a:t>інциденті</a:t>
            </a:r>
            <a:r>
              <a:rPr lang="ru-RU" sz="1200" dirty="0">
                <a:latin typeface="Calibri"/>
                <a:cs typeface="Calibri"/>
              </a:rPr>
              <a:t> з </a:t>
            </a:r>
            <a:r>
              <a:rPr lang="ru-RU" sz="1200" dirty="0" err="1">
                <a:latin typeface="Calibri"/>
                <a:cs typeface="Calibri"/>
              </a:rPr>
              <a:t>масовими</a:t>
            </a:r>
            <a:r>
              <a:rPr lang="ru-RU" sz="1200" dirty="0">
                <a:latin typeface="Calibri"/>
                <a:cs typeface="Calibri"/>
              </a:rPr>
              <a:t> жертвами </a:t>
            </a:r>
          </a:p>
          <a:p>
            <a:pPr algn="ctr">
              <a:lnSpc>
                <a:spcPct val="100000"/>
              </a:lnSpc>
              <a:spcBef>
                <a:spcPts val="50"/>
              </a:spcBef>
            </a:pPr>
            <a:r>
              <a:rPr sz="1000" dirty="0">
                <a:latin typeface="Calibri"/>
                <a:cs typeface="Calibri"/>
              </a:rPr>
              <a:t>(not</a:t>
            </a:r>
            <a:r>
              <a:rPr sz="1000" spc="-40" dirty="0">
                <a:latin typeface="Calibri"/>
                <a:cs typeface="Calibri"/>
              </a:rPr>
              <a:t> </a:t>
            </a:r>
            <a:r>
              <a:rPr sz="1000" dirty="0">
                <a:latin typeface="Calibri"/>
                <a:cs typeface="Calibri"/>
              </a:rPr>
              <a:t>drawn</a:t>
            </a:r>
            <a:r>
              <a:rPr sz="1000" spc="-40" dirty="0">
                <a:latin typeface="Calibri"/>
                <a:cs typeface="Calibri"/>
              </a:rPr>
              <a:t> </a:t>
            </a:r>
            <a:r>
              <a:rPr sz="1000" dirty="0">
                <a:latin typeface="Calibri"/>
                <a:cs typeface="Calibri"/>
              </a:rPr>
              <a:t>to</a:t>
            </a:r>
            <a:r>
              <a:rPr sz="1000" spc="-15" dirty="0">
                <a:latin typeface="Calibri"/>
                <a:cs typeface="Calibri"/>
              </a:rPr>
              <a:t> </a:t>
            </a:r>
            <a:r>
              <a:rPr sz="1000" spc="-10" dirty="0">
                <a:latin typeface="Calibri"/>
                <a:cs typeface="Calibri"/>
              </a:rPr>
              <a:t>scale)</a:t>
            </a:r>
            <a:r>
              <a:rPr lang="en-US" sz="1000" spc="-10" dirty="0">
                <a:latin typeface="Calibri"/>
                <a:cs typeface="Calibri"/>
              </a:rPr>
              <a:t> 	</a:t>
            </a:r>
            <a:r>
              <a:rPr lang="ru-RU" sz="1000" dirty="0">
                <a:latin typeface="Calibri"/>
                <a:cs typeface="Calibri"/>
              </a:rPr>
              <a:t>(не в </a:t>
            </a:r>
            <a:r>
              <a:rPr lang="ru-RU" sz="1000" dirty="0" err="1">
                <a:latin typeface="Calibri"/>
                <a:cs typeface="Calibri"/>
              </a:rPr>
              <a:t>масштабі</a:t>
            </a:r>
            <a:r>
              <a:rPr lang="ru-RU" sz="1000" dirty="0">
                <a:latin typeface="Calibri"/>
                <a:cs typeface="Calibri"/>
              </a:rPr>
              <a:t>)</a:t>
            </a:r>
            <a:endParaRPr lang="en-US" sz="1000" dirty="0">
              <a:latin typeface="Calibri"/>
              <a:cs typeface="Calibri"/>
            </a:endParaRPr>
          </a:p>
          <a:p>
            <a:pPr algn="ctr">
              <a:lnSpc>
                <a:spcPct val="100000"/>
              </a:lnSpc>
              <a:spcBef>
                <a:spcPts val="50"/>
              </a:spcBef>
            </a:pPr>
            <a:endParaRPr sz="500" dirty="0">
              <a:latin typeface="Calibri"/>
              <a:cs typeface="Calibri"/>
            </a:endParaRPr>
          </a:p>
        </p:txBody>
      </p:sp>
      <p:sp>
        <p:nvSpPr>
          <p:cNvPr id="16" name="object 16"/>
          <p:cNvSpPr txBox="1"/>
          <p:nvPr/>
        </p:nvSpPr>
        <p:spPr>
          <a:xfrm>
            <a:off x="9042654" y="4783073"/>
            <a:ext cx="1108075" cy="487954"/>
          </a:xfrm>
          <a:prstGeom prst="rect">
            <a:avLst/>
          </a:prstGeom>
          <a:ln w="38100">
            <a:solidFill>
              <a:srgbClr val="000000"/>
            </a:solidFill>
          </a:ln>
        </p:spPr>
        <p:txBody>
          <a:bodyPr vert="horz" wrap="square" lIns="0" tIns="31115" rIns="0" bIns="0" rtlCol="0">
            <a:spAutoFit/>
          </a:bodyPr>
          <a:lstStyle/>
          <a:p>
            <a:pPr algn="ctr">
              <a:lnSpc>
                <a:spcPct val="100000"/>
              </a:lnSpc>
              <a:spcBef>
                <a:spcPts val="245"/>
              </a:spcBef>
            </a:pPr>
            <a:r>
              <a:rPr sz="1400" spc="-10" dirty="0">
                <a:latin typeface="Calibri"/>
                <a:cs typeface="Calibri"/>
              </a:rPr>
              <a:t>Expectant</a:t>
            </a:r>
            <a:endParaRPr lang="en-US" sz="1400" spc="-10" dirty="0">
              <a:latin typeface="Calibri"/>
              <a:cs typeface="Calibri"/>
            </a:endParaRPr>
          </a:p>
          <a:p>
            <a:pPr algn="ctr">
              <a:lnSpc>
                <a:spcPct val="100000"/>
              </a:lnSpc>
              <a:spcBef>
                <a:spcPts val="245"/>
              </a:spcBef>
            </a:pPr>
            <a:r>
              <a:rPr lang="ru-RU" sz="1400" dirty="0" err="1">
                <a:latin typeface="Calibri"/>
                <a:cs typeface="Calibri"/>
              </a:rPr>
              <a:t>Очікувана</a:t>
            </a:r>
            <a:endParaRPr sz="1400" dirty="0">
              <a:latin typeface="Calibri"/>
              <a:cs typeface="Calibri"/>
            </a:endParaRPr>
          </a:p>
        </p:txBody>
      </p:sp>
      <p:sp>
        <p:nvSpPr>
          <p:cNvPr id="17" name="object 17"/>
          <p:cNvSpPr txBox="1"/>
          <p:nvPr/>
        </p:nvSpPr>
        <p:spPr>
          <a:xfrm>
            <a:off x="7221346" y="3225327"/>
            <a:ext cx="1377950" cy="487313"/>
          </a:xfrm>
          <a:prstGeom prst="rect">
            <a:avLst/>
          </a:prstGeom>
          <a:ln w="38100">
            <a:solidFill>
              <a:srgbClr val="FF0000"/>
            </a:solidFill>
          </a:ln>
        </p:spPr>
        <p:txBody>
          <a:bodyPr vert="horz" wrap="square" lIns="0" tIns="30480" rIns="0" bIns="0" rtlCol="0">
            <a:spAutoFit/>
          </a:bodyPr>
          <a:lstStyle/>
          <a:p>
            <a:pPr algn="ctr">
              <a:lnSpc>
                <a:spcPct val="100000"/>
              </a:lnSpc>
              <a:spcBef>
                <a:spcPts val="240"/>
              </a:spcBef>
            </a:pPr>
            <a:r>
              <a:rPr sz="1400" spc="-10" dirty="0">
                <a:latin typeface="Calibri"/>
                <a:cs typeface="Calibri"/>
              </a:rPr>
              <a:t>Immediate</a:t>
            </a:r>
            <a:endParaRPr lang="en-US" sz="1400" spc="-10" dirty="0">
              <a:latin typeface="Calibri"/>
              <a:cs typeface="Calibri"/>
            </a:endParaRPr>
          </a:p>
          <a:p>
            <a:pPr algn="ctr">
              <a:lnSpc>
                <a:spcPct val="100000"/>
              </a:lnSpc>
              <a:spcBef>
                <a:spcPts val="240"/>
              </a:spcBef>
            </a:pPr>
            <a:r>
              <a:rPr lang="ru-RU" sz="1400" dirty="0" err="1">
                <a:latin typeface="Calibri"/>
                <a:cs typeface="Calibri"/>
              </a:rPr>
              <a:t>Безпосередня</a:t>
            </a:r>
            <a:endParaRPr sz="1400" dirty="0">
              <a:latin typeface="Calibri"/>
              <a:cs typeface="Calibri"/>
            </a:endParaRPr>
          </a:p>
        </p:txBody>
      </p:sp>
      <p:sp>
        <p:nvSpPr>
          <p:cNvPr id="18" name="object 18"/>
          <p:cNvSpPr txBox="1"/>
          <p:nvPr/>
        </p:nvSpPr>
        <p:spPr>
          <a:xfrm>
            <a:off x="2772917" y="3958590"/>
            <a:ext cx="1108075" cy="487954"/>
          </a:xfrm>
          <a:prstGeom prst="rect">
            <a:avLst/>
          </a:prstGeom>
          <a:ln w="38100">
            <a:solidFill>
              <a:srgbClr val="00AF50"/>
            </a:solidFill>
          </a:ln>
        </p:spPr>
        <p:txBody>
          <a:bodyPr vert="horz" wrap="square" lIns="0" tIns="31115" rIns="0" bIns="0" rtlCol="0">
            <a:spAutoFit/>
          </a:bodyPr>
          <a:lstStyle/>
          <a:p>
            <a:pPr algn="ctr">
              <a:lnSpc>
                <a:spcPct val="100000"/>
              </a:lnSpc>
              <a:spcBef>
                <a:spcPts val="245"/>
              </a:spcBef>
            </a:pPr>
            <a:r>
              <a:rPr sz="1400" spc="-10" dirty="0">
                <a:latin typeface="Calibri"/>
                <a:cs typeface="Calibri"/>
              </a:rPr>
              <a:t>Minimal</a:t>
            </a:r>
            <a:endParaRPr lang="en-US" sz="1400" spc="-10" dirty="0">
              <a:latin typeface="Calibri"/>
              <a:cs typeface="Calibri"/>
            </a:endParaRPr>
          </a:p>
          <a:p>
            <a:pPr algn="ctr">
              <a:lnSpc>
                <a:spcPct val="100000"/>
              </a:lnSpc>
              <a:spcBef>
                <a:spcPts val="245"/>
              </a:spcBef>
            </a:pPr>
            <a:r>
              <a:rPr lang="ru-RU" sz="1400" dirty="0" err="1">
                <a:latin typeface="Calibri"/>
                <a:cs typeface="Calibri"/>
              </a:rPr>
              <a:t>Мінімальна</a:t>
            </a:r>
            <a:endParaRPr sz="1400" dirty="0">
              <a:latin typeface="Calibri"/>
              <a:cs typeface="Calibri"/>
            </a:endParaRPr>
          </a:p>
        </p:txBody>
      </p:sp>
      <p:sp>
        <p:nvSpPr>
          <p:cNvPr id="19" name="object 19"/>
          <p:cNvSpPr txBox="1"/>
          <p:nvPr/>
        </p:nvSpPr>
        <p:spPr>
          <a:xfrm>
            <a:off x="4994909" y="2692145"/>
            <a:ext cx="1109980" cy="486671"/>
          </a:xfrm>
          <a:prstGeom prst="rect">
            <a:avLst/>
          </a:prstGeom>
          <a:ln w="38100">
            <a:solidFill>
              <a:srgbClr val="FFFF00"/>
            </a:solidFill>
          </a:ln>
        </p:spPr>
        <p:txBody>
          <a:bodyPr vert="horz" wrap="square" lIns="0" tIns="29844" rIns="0" bIns="0" rtlCol="0">
            <a:spAutoFit/>
          </a:bodyPr>
          <a:lstStyle/>
          <a:p>
            <a:pPr algn="ctr">
              <a:lnSpc>
                <a:spcPct val="100000"/>
              </a:lnSpc>
              <a:spcBef>
                <a:spcPts val="234"/>
              </a:spcBef>
            </a:pPr>
            <a:r>
              <a:rPr sz="1400" spc="-10" dirty="0">
                <a:latin typeface="Calibri"/>
                <a:cs typeface="Calibri"/>
              </a:rPr>
              <a:t>Delayed</a:t>
            </a:r>
            <a:endParaRPr lang="en-US" sz="1400" spc="-10" dirty="0">
              <a:latin typeface="Calibri"/>
              <a:cs typeface="Calibri"/>
            </a:endParaRPr>
          </a:p>
          <a:p>
            <a:pPr algn="ctr">
              <a:lnSpc>
                <a:spcPct val="100000"/>
              </a:lnSpc>
              <a:spcBef>
                <a:spcPts val="234"/>
              </a:spcBef>
            </a:pPr>
            <a:r>
              <a:rPr lang="ru-RU" sz="1400" dirty="0" err="1">
                <a:latin typeface="Calibri"/>
                <a:cs typeface="Calibri"/>
              </a:rPr>
              <a:t>Відкладена</a:t>
            </a:r>
            <a:endParaRPr sz="1400" dirty="0">
              <a:latin typeface="Calibri"/>
              <a:cs typeface="Calibri"/>
            </a:endParaRPr>
          </a:p>
        </p:txBody>
      </p:sp>
      <p:pic>
        <p:nvPicPr>
          <p:cNvPr id="20" name="object 20"/>
          <p:cNvPicPr/>
          <p:nvPr/>
        </p:nvPicPr>
        <p:blipFill>
          <a:blip r:embed="rId8" cstate="print"/>
          <a:stretch>
            <a:fillRect/>
          </a:stretch>
        </p:blipFill>
        <p:spPr>
          <a:xfrm>
            <a:off x="9561576" y="5838444"/>
            <a:ext cx="2217420" cy="704088"/>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10048241" cy="1121461"/>
          </a:xfrm>
          <a:prstGeom prst="rect">
            <a:avLst/>
          </a:prstGeom>
        </p:spPr>
        <p:txBody>
          <a:bodyPr vert="horz" wrap="square" lIns="0" tIns="13335" rIns="0" bIns="0" rtlCol="0">
            <a:spAutoFit/>
          </a:bodyPr>
          <a:lstStyle/>
          <a:p>
            <a:pPr marL="12700">
              <a:lnSpc>
                <a:spcPct val="100000"/>
              </a:lnSpc>
              <a:spcBef>
                <a:spcPts val="105"/>
              </a:spcBef>
            </a:pPr>
            <a:r>
              <a:rPr sz="3600" b="1" spc="-25" dirty="0"/>
              <a:t>Hospital</a:t>
            </a:r>
            <a:r>
              <a:rPr sz="3600" b="1" spc="-200" dirty="0"/>
              <a:t> </a:t>
            </a:r>
            <a:r>
              <a:rPr sz="3600" b="1" spc="-45" dirty="0"/>
              <a:t>Systems</a:t>
            </a:r>
            <a:r>
              <a:rPr sz="3600" b="1" spc="-195" dirty="0"/>
              <a:t> </a:t>
            </a:r>
            <a:r>
              <a:rPr sz="3600" b="1" spc="-40" dirty="0"/>
              <a:t>Preparedness</a:t>
            </a:r>
            <a:br>
              <a:rPr lang="en-US" sz="3600" b="1" spc="-40" dirty="0"/>
            </a:br>
            <a:r>
              <a:rPr lang="ru-RU" sz="3600" b="1" spc="-40" dirty="0" err="1"/>
              <a:t>Підготовленість</a:t>
            </a:r>
            <a:r>
              <a:rPr lang="ru-RU" sz="3600" b="1" spc="-40" dirty="0"/>
              <a:t> систем </a:t>
            </a:r>
            <a:r>
              <a:rPr lang="ru-RU" sz="3600" b="1" spc="-40" dirty="0" err="1"/>
              <a:t>лікарень</a:t>
            </a:r>
            <a:endParaRPr sz="3600" b="1" dirty="0"/>
          </a:p>
        </p:txBody>
      </p:sp>
      <p:sp>
        <p:nvSpPr>
          <p:cNvPr id="3" name="object 3"/>
          <p:cNvSpPr/>
          <p:nvPr/>
        </p:nvSpPr>
        <p:spPr>
          <a:xfrm>
            <a:off x="2654045" y="5863590"/>
            <a:ext cx="7016750" cy="368935"/>
          </a:xfrm>
          <a:custGeom>
            <a:avLst/>
            <a:gdLst/>
            <a:ahLst/>
            <a:cxnLst/>
            <a:rect l="l" t="t" r="r" b="b"/>
            <a:pathLst>
              <a:path w="7016750" h="368935">
                <a:moveTo>
                  <a:pt x="0" y="368808"/>
                </a:moveTo>
                <a:lnTo>
                  <a:pt x="7016496" y="368808"/>
                </a:lnTo>
                <a:lnTo>
                  <a:pt x="7016496" y="0"/>
                </a:lnTo>
                <a:lnTo>
                  <a:pt x="0" y="0"/>
                </a:lnTo>
                <a:lnTo>
                  <a:pt x="0" y="368808"/>
                </a:lnTo>
                <a:close/>
              </a:path>
            </a:pathLst>
          </a:custGeom>
          <a:ln w="38099">
            <a:solidFill>
              <a:srgbClr val="000000"/>
            </a:solidFill>
          </a:ln>
        </p:spPr>
        <p:txBody>
          <a:bodyPr wrap="square" lIns="0" tIns="0" rIns="0" bIns="0" rtlCol="0"/>
          <a:lstStyle/>
          <a:p>
            <a:endParaRPr/>
          </a:p>
        </p:txBody>
      </p:sp>
      <p:sp>
        <p:nvSpPr>
          <p:cNvPr id="4" name="object 4"/>
          <p:cNvSpPr txBox="1"/>
          <p:nvPr/>
        </p:nvSpPr>
        <p:spPr>
          <a:xfrm>
            <a:off x="454659" y="1793493"/>
            <a:ext cx="11132185" cy="4062651"/>
          </a:xfrm>
          <a:prstGeom prst="rect">
            <a:avLst/>
          </a:prstGeom>
        </p:spPr>
        <p:txBody>
          <a:bodyPr vert="horz" wrap="square" lIns="0" tIns="60960" rIns="0" bIns="0" rtlCol="0">
            <a:spAutoFit/>
          </a:bodyPr>
          <a:lstStyle/>
          <a:p>
            <a:pPr marL="254000" marR="171450" indent="-228600">
              <a:buFont typeface="Arial"/>
              <a:buChar char="•"/>
              <a:tabLst>
                <a:tab pos="254000" algn="l"/>
              </a:tabLst>
            </a:pPr>
            <a:r>
              <a:rPr sz="1600" dirty="0">
                <a:latin typeface="Calibri"/>
                <a:cs typeface="Calibri"/>
              </a:rPr>
              <a:t>Mass</a:t>
            </a:r>
            <a:r>
              <a:rPr sz="1600" spc="-65" dirty="0">
                <a:latin typeface="Calibri"/>
                <a:cs typeface="Calibri"/>
              </a:rPr>
              <a:t> </a:t>
            </a:r>
            <a:r>
              <a:rPr sz="1600" dirty="0">
                <a:latin typeface="Calibri"/>
                <a:cs typeface="Calibri"/>
              </a:rPr>
              <a:t>casualty</a:t>
            </a:r>
            <a:r>
              <a:rPr sz="1600" spc="-80" dirty="0">
                <a:latin typeface="Calibri"/>
                <a:cs typeface="Calibri"/>
              </a:rPr>
              <a:t> </a:t>
            </a:r>
            <a:r>
              <a:rPr sz="1600" dirty="0">
                <a:latin typeface="Calibri"/>
                <a:cs typeface="Calibri"/>
              </a:rPr>
              <a:t>incidents</a:t>
            </a:r>
            <a:r>
              <a:rPr sz="1600" spc="-45" dirty="0">
                <a:latin typeface="Calibri"/>
                <a:cs typeface="Calibri"/>
              </a:rPr>
              <a:t> </a:t>
            </a:r>
            <a:r>
              <a:rPr sz="1600" dirty="0">
                <a:latin typeface="Calibri"/>
                <a:cs typeface="Calibri"/>
              </a:rPr>
              <a:t>often</a:t>
            </a:r>
            <a:r>
              <a:rPr sz="1600" spc="-80" dirty="0">
                <a:latin typeface="Calibri"/>
                <a:cs typeface="Calibri"/>
              </a:rPr>
              <a:t> </a:t>
            </a:r>
            <a:r>
              <a:rPr sz="1600" spc="-10" dirty="0">
                <a:latin typeface="Calibri"/>
                <a:cs typeface="Calibri"/>
              </a:rPr>
              <a:t>follow</a:t>
            </a:r>
            <a:r>
              <a:rPr sz="1600" spc="-75" dirty="0">
                <a:latin typeface="Calibri"/>
                <a:cs typeface="Calibri"/>
              </a:rPr>
              <a:t> </a:t>
            </a:r>
            <a:r>
              <a:rPr sz="1600" dirty="0">
                <a:latin typeface="Calibri"/>
                <a:cs typeface="Calibri"/>
              </a:rPr>
              <a:t>a</a:t>
            </a:r>
            <a:r>
              <a:rPr sz="1600" spc="-80" dirty="0">
                <a:latin typeface="Calibri"/>
                <a:cs typeface="Calibri"/>
              </a:rPr>
              <a:t> </a:t>
            </a:r>
            <a:r>
              <a:rPr sz="1600" spc="-25" dirty="0">
                <a:latin typeface="Calibri"/>
                <a:cs typeface="Calibri"/>
              </a:rPr>
              <a:t>two-</a:t>
            </a:r>
            <a:r>
              <a:rPr sz="1600" spc="-10" dirty="0">
                <a:latin typeface="Calibri"/>
                <a:cs typeface="Calibri"/>
              </a:rPr>
              <a:t>wave</a:t>
            </a:r>
            <a:r>
              <a:rPr sz="1600" spc="-80" dirty="0">
                <a:latin typeface="Calibri"/>
                <a:cs typeface="Calibri"/>
              </a:rPr>
              <a:t> </a:t>
            </a:r>
            <a:r>
              <a:rPr sz="1600" spc="-10" dirty="0">
                <a:latin typeface="Calibri"/>
                <a:cs typeface="Calibri"/>
              </a:rPr>
              <a:t>phenomenon,</a:t>
            </a:r>
            <a:r>
              <a:rPr sz="1600" spc="-45" dirty="0">
                <a:latin typeface="Calibri"/>
                <a:cs typeface="Calibri"/>
              </a:rPr>
              <a:t> </a:t>
            </a:r>
            <a:r>
              <a:rPr sz="1600" dirty="0">
                <a:latin typeface="Calibri"/>
                <a:cs typeface="Calibri"/>
              </a:rPr>
              <a:t>with</a:t>
            </a:r>
            <a:r>
              <a:rPr sz="1600" spc="-75" dirty="0">
                <a:latin typeface="Calibri"/>
                <a:cs typeface="Calibri"/>
              </a:rPr>
              <a:t> </a:t>
            </a:r>
            <a:r>
              <a:rPr sz="1600" dirty="0">
                <a:latin typeface="Calibri"/>
                <a:cs typeface="Calibri"/>
              </a:rPr>
              <a:t>a</a:t>
            </a:r>
            <a:r>
              <a:rPr sz="1600" spc="-80" dirty="0">
                <a:latin typeface="Calibri"/>
                <a:cs typeface="Calibri"/>
              </a:rPr>
              <a:t> </a:t>
            </a:r>
            <a:r>
              <a:rPr sz="1600" spc="-10" dirty="0">
                <a:latin typeface="Calibri"/>
                <a:cs typeface="Calibri"/>
              </a:rPr>
              <a:t>first wave</a:t>
            </a:r>
            <a:r>
              <a:rPr sz="1600" spc="-105" dirty="0">
                <a:latin typeface="Calibri"/>
                <a:cs typeface="Calibri"/>
              </a:rPr>
              <a:t> </a:t>
            </a:r>
            <a:r>
              <a:rPr sz="1600" dirty="0">
                <a:latin typeface="Calibri"/>
                <a:cs typeface="Calibri"/>
              </a:rPr>
              <a:t>of</a:t>
            </a:r>
            <a:r>
              <a:rPr sz="1600" spc="-95" dirty="0">
                <a:latin typeface="Calibri"/>
                <a:cs typeface="Calibri"/>
              </a:rPr>
              <a:t> </a:t>
            </a:r>
            <a:r>
              <a:rPr sz="1600" dirty="0">
                <a:latin typeface="Calibri"/>
                <a:cs typeface="Calibri"/>
              </a:rPr>
              <a:t>casualties</a:t>
            </a:r>
            <a:r>
              <a:rPr sz="1600" spc="-75" dirty="0">
                <a:latin typeface="Calibri"/>
                <a:cs typeface="Calibri"/>
              </a:rPr>
              <a:t> </a:t>
            </a:r>
            <a:r>
              <a:rPr sz="1600" dirty="0">
                <a:latin typeface="Calibri"/>
                <a:cs typeface="Calibri"/>
              </a:rPr>
              <a:t>arriving</a:t>
            </a:r>
            <a:r>
              <a:rPr sz="1600" spc="-95" dirty="0">
                <a:latin typeface="Calibri"/>
                <a:cs typeface="Calibri"/>
              </a:rPr>
              <a:t> </a:t>
            </a:r>
            <a:r>
              <a:rPr sz="1600" dirty="0">
                <a:latin typeface="Calibri"/>
                <a:cs typeface="Calibri"/>
              </a:rPr>
              <a:t>in</a:t>
            </a:r>
            <a:r>
              <a:rPr sz="1600" spc="-85" dirty="0">
                <a:latin typeface="Calibri"/>
                <a:cs typeface="Calibri"/>
              </a:rPr>
              <a:t> </a:t>
            </a:r>
            <a:r>
              <a:rPr sz="1600" dirty="0">
                <a:latin typeface="Calibri"/>
                <a:cs typeface="Calibri"/>
              </a:rPr>
              <a:t>the</a:t>
            </a:r>
            <a:r>
              <a:rPr sz="1600" spc="-95" dirty="0">
                <a:latin typeface="Calibri"/>
                <a:cs typeface="Calibri"/>
              </a:rPr>
              <a:t> </a:t>
            </a:r>
            <a:r>
              <a:rPr sz="1600" dirty="0">
                <a:latin typeface="Calibri"/>
                <a:cs typeface="Calibri"/>
              </a:rPr>
              <a:t>first</a:t>
            </a:r>
            <a:r>
              <a:rPr sz="1600" spc="-80" dirty="0">
                <a:latin typeface="Calibri"/>
                <a:cs typeface="Calibri"/>
              </a:rPr>
              <a:t> </a:t>
            </a:r>
            <a:r>
              <a:rPr sz="1600" spc="-10" dirty="0">
                <a:latin typeface="Calibri"/>
                <a:cs typeface="Calibri"/>
              </a:rPr>
              <a:t>hour.</a:t>
            </a:r>
            <a:endParaRPr sz="1600" dirty="0">
              <a:latin typeface="Calibri"/>
              <a:cs typeface="Calibri"/>
            </a:endParaRPr>
          </a:p>
          <a:p>
            <a:pPr marL="711200" lvl="1" indent="-228600">
              <a:buFont typeface="Arial"/>
              <a:buChar char="•"/>
              <a:tabLst>
                <a:tab pos="711200" algn="l"/>
              </a:tabLst>
            </a:pPr>
            <a:r>
              <a:rPr sz="1400" dirty="0">
                <a:latin typeface="Calibri"/>
                <a:cs typeface="Calibri"/>
              </a:rPr>
              <a:t>These</a:t>
            </a:r>
            <a:r>
              <a:rPr sz="1400" spc="-15" dirty="0">
                <a:latin typeface="Calibri"/>
                <a:cs typeface="Calibri"/>
              </a:rPr>
              <a:t> </a:t>
            </a:r>
            <a:r>
              <a:rPr sz="1400" dirty="0">
                <a:latin typeface="Calibri"/>
                <a:cs typeface="Calibri"/>
              </a:rPr>
              <a:t>are</a:t>
            </a:r>
            <a:r>
              <a:rPr sz="1400" spc="-20" dirty="0">
                <a:latin typeface="Calibri"/>
                <a:cs typeface="Calibri"/>
              </a:rPr>
              <a:t> </a:t>
            </a:r>
            <a:r>
              <a:rPr sz="1400" dirty="0">
                <a:latin typeface="Calibri"/>
                <a:cs typeface="Calibri"/>
              </a:rPr>
              <a:t>often</a:t>
            </a:r>
            <a:r>
              <a:rPr sz="1400" spc="-15" dirty="0">
                <a:latin typeface="Calibri"/>
                <a:cs typeface="Calibri"/>
              </a:rPr>
              <a:t> </a:t>
            </a:r>
            <a:r>
              <a:rPr sz="1400" dirty="0">
                <a:latin typeface="Calibri"/>
                <a:cs typeface="Calibri"/>
              </a:rPr>
              <a:t>a</a:t>
            </a:r>
            <a:r>
              <a:rPr sz="1400" spc="-25" dirty="0">
                <a:latin typeface="Calibri"/>
                <a:cs typeface="Calibri"/>
              </a:rPr>
              <a:t> </a:t>
            </a:r>
            <a:r>
              <a:rPr sz="1400" dirty="0">
                <a:latin typeface="Calibri"/>
                <a:cs typeface="Calibri"/>
              </a:rPr>
              <a:t>lower</a:t>
            </a:r>
            <a:r>
              <a:rPr sz="1400" spc="-25" dirty="0">
                <a:latin typeface="Calibri"/>
                <a:cs typeface="Calibri"/>
              </a:rPr>
              <a:t> </a:t>
            </a:r>
            <a:r>
              <a:rPr sz="1400" dirty="0">
                <a:latin typeface="Calibri"/>
                <a:cs typeface="Calibri"/>
              </a:rPr>
              <a:t>acuity</a:t>
            </a:r>
            <a:r>
              <a:rPr sz="1400" spc="-30" dirty="0">
                <a:latin typeface="Calibri"/>
                <a:cs typeface="Calibri"/>
              </a:rPr>
              <a:t> </a:t>
            </a:r>
            <a:r>
              <a:rPr sz="1400" spc="-20" dirty="0">
                <a:latin typeface="Calibri"/>
                <a:cs typeface="Calibri"/>
              </a:rPr>
              <a:t>wave</a:t>
            </a:r>
            <a:endParaRPr sz="1400" dirty="0">
              <a:latin typeface="Calibri"/>
              <a:cs typeface="Calibri"/>
            </a:endParaRPr>
          </a:p>
          <a:p>
            <a:pPr marL="711200" lvl="1" indent="-228600">
              <a:buFont typeface="Arial"/>
              <a:buChar char="•"/>
              <a:tabLst>
                <a:tab pos="711200" algn="l"/>
              </a:tabLst>
            </a:pPr>
            <a:r>
              <a:rPr sz="1400" dirty="0">
                <a:latin typeface="Calibri"/>
                <a:cs typeface="Calibri"/>
              </a:rPr>
              <a:t>(ie:</a:t>
            </a:r>
            <a:r>
              <a:rPr sz="1400" spc="-55" dirty="0">
                <a:latin typeface="Calibri"/>
                <a:cs typeface="Calibri"/>
              </a:rPr>
              <a:t> </a:t>
            </a:r>
            <a:r>
              <a:rPr sz="1400" dirty="0">
                <a:latin typeface="Calibri"/>
                <a:cs typeface="Calibri"/>
              </a:rPr>
              <a:t>they</a:t>
            </a:r>
            <a:r>
              <a:rPr sz="1400" spc="-40" dirty="0">
                <a:latin typeface="Calibri"/>
                <a:cs typeface="Calibri"/>
              </a:rPr>
              <a:t> </a:t>
            </a:r>
            <a:r>
              <a:rPr sz="1400" dirty="0">
                <a:latin typeface="Calibri"/>
                <a:cs typeface="Calibri"/>
              </a:rPr>
              <a:t>are</a:t>
            </a:r>
            <a:r>
              <a:rPr sz="1400" spc="-30" dirty="0">
                <a:latin typeface="Calibri"/>
                <a:cs typeface="Calibri"/>
              </a:rPr>
              <a:t> </a:t>
            </a:r>
            <a:r>
              <a:rPr sz="1400" dirty="0">
                <a:latin typeface="Calibri"/>
                <a:cs typeface="Calibri"/>
              </a:rPr>
              <a:t>able</a:t>
            </a:r>
            <a:r>
              <a:rPr sz="1400" spc="-30" dirty="0">
                <a:latin typeface="Calibri"/>
                <a:cs typeface="Calibri"/>
              </a:rPr>
              <a:t> </a:t>
            </a:r>
            <a:r>
              <a:rPr sz="1400" dirty="0">
                <a:latin typeface="Calibri"/>
                <a:cs typeface="Calibri"/>
              </a:rPr>
              <a:t>to</a:t>
            </a:r>
            <a:r>
              <a:rPr sz="1400" spc="-50" dirty="0">
                <a:latin typeface="Calibri"/>
                <a:cs typeface="Calibri"/>
              </a:rPr>
              <a:t> </a:t>
            </a:r>
            <a:r>
              <a:rPr sz="1400" dirty="0">
                <a:latin typeface="Calibri"/>
                <a:cs typeface="Calibri"/>
              </a:rPr>
              <a:t>walk</a:t>
            </a:r>
            <a:r>
              <a:rPr sz="1400" spc="-45" dirty="0">
                <a:latin typeface="Calibri"/>
                <a:cs typeface="Calibri"/>
              </a:rPr>
              <a:t> </a:t>
            </a:r>
            <a:r>
              <a:rPr sz="1400" dirty="0">
                <a:latin typeface="Calibri"/>
                <a:cs typeface="Calibri"/>
              </a:rPr>
              <a:t>away</a:t>
            </a:r>
            <a:r>
              <a:rPr sz="1400" spc="-50" dirty="0">
                <a:latin typeface="Calibri"/>
                <a:cs typeface="Calibri"/>
              </a:rPr>
              <a:t> </a:t>
            </a:r>
            <a:r>
              <a:rPr sz="1400" dirty="0">
                <a:latin typeface="Calibri"/>
                <a:cs typeface="Calibri"/>
              </a:rPr>
              <a:t>from</a:t>
            </a:r>
            <a:r>
              <a:rPr sz="1400" spc="-40" dirty="0">
                <a:latin typeface="Calibri"/>
                <a:cs typeface="Calibri"/>
              </a:rPr>
              <a:t> </a:t>
            </a:r>
            <a:r>
              <a:rPr sz="1400" dirty="0">
                <a:latin typeface="Calibri"/>
                <a:cs typeface="Calibri"/>
              </a:rPr>
              <a:t>the</a:t>
            </a:r>
            <a:r>
              <a:rPr sz="1400" spc="-45" dirty="0">
                <a:latin typeface="Calibri"/>
                <a:cs typeface="Calibri"/>
              </a:rPr>
              <a:t> </a:t>
            </a:r>
            <a:r>
              <a:rPr sz="1400" dirty="0">
                <a:latin typeface="Calibri"/>
                <a:cs typeface="Calibri"/>
              </a:rPr>
              <a:t>incident</a:t>
            </a:r>
            <a:r>
              <a:rPr sz="1400" spc="-30" dirty="0">
                <a:latin typeface="Calibri"/>
                <a:cs typeface="Calibri"/>
              </a:rPr>
              <a:t> </a:t>
            </a:r>
            <a:r>
              <a:rPr sz="1400" dirty="0">
                <a:latin typeface="Calibri"/>
                <a:cs typeface="Calibri"/>
              </a:rPr>
              <a:t>and</a:t>
            </a:r>
            <a:r>
              <a:rPr sz="1400" spc="-40" dirty="0">
                <a:latin typeface="Calibri"/>
                <a:cs typeface="Calibri"/>
              </a:rPr>
              <a:t> </a:t>
            </a:r>
            <a:r>
              <a:rPr sz="1400" dirty="0">
                <a:latin typeface="Calibri"/>
                <a:cs typeface="Calibri"/>
              </a:rPr>
              <a:t>present</a:t>
            </a:r>
            <a:r>
              <a:rPr sz="1400" spc="-30" dirty="0">
                <a:latin typeface="Calibri"/>
                <a:cs typeface="Calibri"/>
              </a:rPr>
              <a:t> </a:t>
            </a:r>
            <a:r>
              <a:rPr sz="1400" dirty="0">
                <a:latin typeface="Calibri"/>
                <a:cs typeface="Calibri"/>
              </a:rPr>
              <a:t>for</a:t>
            </a:r>
            <a:r>
              <a:rPr sz="1400" spc="-35" dirty="0">
                <a:latin typeface="Calibri"/>
                <a:cs typeface="Calibri"/>
              </a:rPr>
              <a:t> </a:t>
            </a:r>
            <a:r>
              <a:rPr sz="1400" dirty="0">
                <a:latin typeface="Calibri"/>
                <a:cs typeface="Calibri"/>
              </a:rPr>
              <a:t>evaluation</a:t>
            </a:r>
            <a:r>
              <a:rPr sz="1400" spc="-40" dirty="0">
                <a:latin typeface="Calibri"/>
                <a:cs typeface="Calibri"/>
              </a:rPr>
              <a:t> </a:t>
            </a:r>
            <a:r>
              <a:rPr sz="1400" spc="-10" dirty="0">
                <a:latin typeface="Calibri"/>
                <a:cs typeface="Calibri"/>
              </a:rPr>
              <a:t>sooner).</a:t>
            </a:r>
            <a:endParaRPr sz="1400" dirty="0">
              <a:latin typeface="Calibri"/>
              <a:cs typeface="Calibri"/>
            </a:endParaRPr>
          </a:p>
          <a:p>
            <a:pPr marL="711200" marR="513080" lvl="1" indent="-228600">
              <a:buFont typeface="Arial"/>
              <a:buChar char="•"/>
              <a:tabLst>
                <a:tab pos="711200" algn="l"/>
              </a:tabLst>
            </a:pPr>
            <a:r>
              <a:rPr sz="1400" dirty="0">
                <a:latin typeface="Calibri"/>
                <a:cs typeface="Calibri"/>
              </a:rPr>
              <a:t>They</a:t>
            </a:r>
            <a:r>
              <a:rPr sz="1400" spc="-30" dirty="0">
                <a:latin typeface="Calibri"/>
                <a:cs typeface="Calibri"/>
              </a:rPr>
              <a:t> </a:t>
            </a:r>
            <a:r>
              <a:rPr sz="1400" dirty="0">
                <a:latin typeface="Calibri"/>
                <a:cs typeface="Calibri"/>
              </a:rPr>
              <a:t>need</a:t>
            </a:r>
            <a:r>
              <a:rPr sz="1400" spc="-15"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be</a:t>
            </a:r>
            <a:r>
              <a:rPr sz="1400" spc="-25" dirty="0">
                <a:latin typeface="Calibri"/>
                <a:cs typeface="Calibri"/>
              </a:rPr>
              <a:t> </a:t>
            </a:r>
            <a:r>
              <a:rPr sz="1400" dirty="0">
                <a:latin typeface="Calibri"/>
                <a:cs typeface="Calibri"/>
              </a:rPr>
              <a:t>triaged</a:t>
            </a:r>
            <a:r>
              <a:rPr sz="1400" spc="-30" dirty="0">
                <a:latin typeface="Calibri"/>
                <a:cs typeface="Calibri"/>
              </a:rPr>
              <a:t> </a:t>
            </a:r>
            <a:r>
              <a:rPr sz="1400" dirty="0">
                <a:latin typeface="Calibri"/>
                <a:cs typeface="Calibri"/>
              </a:rPr>
              <a:t>and</a:t>
            </a:r>
            <a:r>
              <a:rPr sz="1400" spc="-30" dirty="0">
                <a:latin typeface="Calibri"/>
                <a:cs typeface="Calibri"/>
              </a:rPr>
              <a:t> </a:t>
            </a:r>
            <a:r>
              <a:rPr sz="1400" dirty="0">
                <a:latin typeface="Calibri"/>
                <a:cs typeface="Calibri"/>
              </a:rPr>
              <a:t>cleared</a:t>
            </a:r>
            <a:r>
              <a:rPr sz="1400" spc="-15" dirty="0">
                <a:latin typeface="Calibri"/>
                <a:cs typeface="Calibri"/>
              </a:rPr>
              <a:t> </a:t>
            </a:r>
            <a:r>
              <a:rPr sz="1400" dirty="0">
                <a:latin typeface="Calibri"/>
                <a:cs typeface="Calibri"/>
              </a:rPr>
              <a:t>in</a:t>
            </a:r>
            <a:r>
              <a:rPr sz="1400" spc="-25" dirty="0">
                <a:latin typeface="Calibri"/>
                <a:cs typeface="Calibri"/>
              </a:rPr>
              <a:t> </a:t>
            </a:r>
            <a:r>
              <a:rPr sz="1400" dirty="0">
                <a:latin typeface="Calibri"/>
                <a:cs typeface="Calibri"/>
              </a:rPr>
              <a:t>preparation</a:t>
            </a:r>
            <a:r>
              <a:rPr sz="1400" spc="-35" dirty="0">
                <a:latin typeface="Calibri"/>
                <a:cs typeface="Calibri"/>
              </a:rPr>
              <a:t> </a:t>
            </a:r>
            <a:r>
              <a:rPr sz="1400" dirty="0">
                <a:latin typeface="Calibri"/>
                <a:cs typeface="Calibri"/>
              </a:rPr>
              <a:t>for</a:t>
            </a:r>
            <a:r>
              <a:rPr sz="1400" spc="-25" dirty="0">
                <a:latin typeface="Calibri"/>
                <a:cs typeface="Calibri"/>
              </a:rPr>
              <a:t> </a:t>
            </a:r>
            <a:r>
              <a:rPr sz="1400" dirty="0">
                <a:latin typeface="Calibri"/>
                <a:cs typeface="Calibri"/>
              </a:rPr>
              <a:t>the</a:t>
            </a:r>
            <a:r>
              <a:rPr sz="1400" spc="-20" dirty="0">
                <a:latin typeface="Calibri"/>
                <a:cs typeface="Calibri"/>
              </a:rPr>
              <a:t> </a:t>
            </a:r>
            <a:r>
              <a:rPr sz="1400" dirty="0">
                <a:latin typeface="Calibri"/>
                <a:cs typeface="Calibri"/>
              </a:rPr>
              <a:t>second,</a:t>
            </a:r>
            <a:r>
              <a:rPr sz="1400" spc="-25" dirty="0">
                <a:latin typeface="Calibri"/>
                <a:cs typeface="Calibri"/>
              </a:rPr>
              <a:t> </a:t>
            </a:r>
            <a:r>
              <a:rPr sz="1400" dirty="0">
                <a:latin typeface="Calibri"/>
                <a:cs typeface="Calibri"/>
              </a:rPr>
              <a:t>higher</a:t>
            </a:r>
            <a:r>
              <a:rPr sz="1400" spc="-20" dirty="0">
                <a:latin typeface="Calibri"/>
                <a:cs typeface="Calibri"/>
              </a:rPr>
              <a:t> </a:t>
            </a:r>
            <a:r>
              <a:rPr sz="1400" spc="-10" dirty="0">
                <a:latin typeface="Calibri"/>
                <a:cs typeface="Calibri"/>
              </a:rPr>
              <a:t>acuity wave.</a:t>
            </a:r>
            <a:endParaRPr sz="1400" dirty="0">
              <a:latin typeface="Calibri"/>
              <a:cs typeface="Calibri"/>
            </a:endParaRPr>
          </a:p>
          <a:p>
            <a:pPr marL="254000" indent="-228600">
              <a:buFont typeface="Arial"/>
              <a:buChar char="•"/>
              <a:tabLst>
                <a:tab pos="254000" algn="l"/>
              </a:tabLst>
            </a:pPr>
            <a:r>
              <a:rPr sz="1600" spc="-10" dirty="0">
                <a:latin typeface="Calibri"/>
                <a:cs typeface="Calibri"/>
              </a:rPr>
              <a:t>Anticipate</a:t>
            </a:r>
            <a:r>
              <a:rPr sz="1600" spc="-50" dirty="0">
                <a:latin typeface="Calibri"/>
                <a:cs typeface="Calibri"/>
              </a:rPr>
              <a:t> </a:t>
            </a:r>
            <a:r>
              <a:rPr sz="1600" dirty="0">
                <a:latin typeface="Calibri"/>
                <a:cs typeface="Calibri"/>
              </a:rPr>
              <a:t>that</a:t>
            </a:r>
            <a:r>
              <a:rPr sz="1600" spc="-50" dirty="0">
                <a:latin typeface="Calibri"/>
                <a:cs typeface="Calibri"/>
              </a:rPr>
              <a:t> </a:t>
            </a:r>
            <a:r>
              <a:rPr sz="1600" spc="-20" dirty="0">
                <a:latin typeface="Calibri"/>
                <a:cs typeface="Calibri"/>
              </a:rPr>
              <a:t>10-</a:t>
            </a:r>
            <a:r>
              <a:rPr sz="1600" dirty="0">
                <a:latin typeface="Calibri"/>
                <a:cs typeface="Calibri"/>
              </a:rPr>
              <a:t>20%</a:t>
            </a:r>
            <a:r>
              <a:rPr sz="1600" spc="-25" dirty="0">
                <a:latin typeface="Calibri"/>
                <a:cs typeface="Calibri"/>
              </a:rPr>
              <a:t> </a:t>
            </a:r>
            <a:r>
              <a:rPr sz="1600" dirty="0">
                <a:latin typeface="Calibri"/>
                <a:cs typeface="Calibri"/>
              </a:rPr>
              <a:t>of</a:t>
            </a:r>
            <a:r>
              <a:rPr sz="1600" spc="-65" dirty="0">
                <a:latin typeface="Calibri"/>
                <a:cs typeface="Calibri"/>
              </a:rPr>
              <a:t> </a:t>
            </a:r>
            <a:r>
              <a:rPr sz="1600" dirty="0">
                <a:latin typeface="Calibri"/>
                <a:cs typeface="Calibri"/>
              </a:rPr>
              <a:t>victims</a:t>
            </a:r>
            <a:r>
              <a:rPr sz="1600" spc="-45" dirty="0">
                <a:latin typeface="Calibri"/>
                <a:cs typeface="Calibri"/>
              </a:rPr>
              <a:t> </a:t>
            </a:r>
            <a:r>
              <a:rPr sz="1600" dirty="0">
                <a:latin typeface="Calibri"/>
                <a:cs typeface="Calibri"/>
              </a:rPr>
              <a:t>will</a:t>
            </a:r>
            <a:r>
              <a:rPr sz="1600" spc="-60" dirty="0">
                <a:latin typeface="Calibri"/>
                <a:cs typeface="Calibri"/>
              </a:rPr>
              <a:t> </a:t>
            </a:r>
            <a:r>
              <a:rPr sz="1600" dirty="0">
                <a:latin typeface="Calibri"/>
                <a:cs typeface="Calibri"/>
              </a:rPr>
              <a:t>be</a:t>
            </a:r>
            <a:r>
              <a:rPr sz="1600" spc="-55" dirty="0">
                <a:latin typeface="Calibri"/>
                <a:cs typeface="Calibri"/>
              </a:rPr>
              <a:t> </a:t>
            </a:r>
            <a:r>
              <a:rPr sz="1600" spc="-10" dirty="0">
                <a:latin typeface="Calibri"/>
                <a:cs typeface="Calibri"/>
              </a:rPr>
              <a:t>pediatric</a:t>
            </a:r>
            <a:endParaRPr lang="en-US" sz="1600" spc="-10" dirty="0">
              <a:latin typeface="Calibri"/>
              <a:cs typeface="Calibri"/>
            </a:endParaRPr>
          </a:p>
          <a:p>
            <a:pPr marL="254000" indent="-228600">
              <a:buFont typeface="Arial"/>
              <a:buChar char="•"/>
              <a:tabLst>
                <a:tab pos="254000" algn="l"/>
              </a:tabLst>
            </a:pPr>
            <a:endParaRPr sz="1600" dirty="0">
              <a:latin typeface="Calibri"/>
              <a:cs typeface="Calibri"/>
            </a:endParaRPr>
          </a:p>
          <a:p>
            <a:pPr marL="254000" indent="-228600">
              <a:buFont typeface="Arial"/>
              <a:buChar char="•"/>
              <a:tabLst>
                <a:tab pos="254000" algn="l"/>
              </a:tabLst>
            </a:pPr>
            <a:r>
              <a:rPr sz="1600" dirty="0">
                <a:latin typeface="Calibri"/>
                <a:cs typeface="Calibri"/>
              </a:rPr>
              <a:t>A</a:t>
            </a:r>
            <a:r>
              <a:rPr sz="1600" spc="-70" dirty="0">
                <a:latin typeface="Calibri"/>
                <a:cs typeface="Calibri"/>
              </a:rPr>
              <a:t> </a:t>
            </a:r>
            <a:r>
              <a:rPr sz="1600" spc="-10" dirty="0">
                <a:latin typeface="Calibri"/>
                <a:cs typeface="Calibri"/>
              </a:rPr>
              <a:t>general</a:t>
            </a:r>
            <a:r>
              <a:rPr sz="1600" spc="-85" dirty="0">
                <a:latin typeface="Calibri"/>
                <a:cs typeface="Calibri"/>
              </a:rPr>
              <a:t> </a:t>
            </a:r>
            <a:r>
              <a:rPr sz="1600" spc="-10" dirty="0">
                <a:latin typeface="Calibri"/>
                <a:cs typeface="Calibri"/>
              </a:rPr>
              <a:t>formula</a:t>
            </a:r>
            <a:r>
              <a:rPr sz="1600" spc="-55" dirty="0">
                <a:latin typeface="Calibri"/>
                <a:cs typeface="Calibri"/>
              </a:rPr>
              <a:t> </a:t>
            </a:r>
            <a:r>
              <a:rPr sz="1600" dirty="0">
                <a:latin typeface="Calibri"/>
                <a:cs typeface="Calibri"/>
              </a:rPr>
              <a:t>in</a:t>
            </a:r>
            <a:r>
              <a:rPr sz="1600" spc="-75" dirty="0">
                <a:latin typeface="Calibri"/>
                <a:cs typeface="Calibri"/>
              </a:rPr>
              <a:t> </a:t>
            </a:r>
            <a:r>
              <a:rPr sz="1600" dirty="0">
                <a:latin typeface="Calibri"/>
                <a:cs typeface="Calibri"/>
              </a:rPr>
              <a:t>mass</a:t>
            </a:r>
            <a:r>
              <a:rPr sz="1600" spc="-70" dirty="0">
                <a:latin typeface="Calibri"/>
                <a:cs typeface="Calibri"/>
              </a:rPr>
              <a:t> </a:t>
            </a:r>
            <a:r>
              <a:rPr sz="1600" dirty="0">
                <a:latin typeface="Calibri"/>
                <a:cs typeface="Calibri"/>
              </a:rPr>
              <a:t>casualty</a:t>
            </a:r>
            <a:r>
              <a:rPr sz="1600" spc="-75" dirty="0">
                <a:latin typeface="Calibri"/>
                <a:cs typeface="Calibri"/>
              </a:rPr>
              <a:t> </a:t>
            </a:r>
            <a:r>
              <a:rPr sz="1600" spc="-10" dirty="0">
                <a:latin typeface="Calibri"/>
                <a:cs typeface="Calibri"/>
              </a:rPr>
              <a:t>preparedness*</a:t>
            </a:r>
            <a:endParaRPr lang="en-US" sz="1600" spc="-10" dirty="0">
              <a:latin typeface="Calibri"/>
              <a:cs typeface="Calibri"/>
            </a:endParaRPr>
          </a:p>
          <a:p>
            <a:pPr marL="254000" indent="-228600">
              <a:buFont typeface="Arial"/>
              <a:buChar char="•"/>
              <a:tabLst>
                <a:tab pos="254000" algn="l"/>
              </a:tabLst>
            </a:pPr>
            <a:endParaRPr lang="en-US" sz="1600" spc="-10" dirty="0">
              <a:latin typeface="Calibri"/>
              <a:cs typeface="Calibri"/>
            </a:endParaRPr>
          </a:p>
          <a:p>
            <a:pPr marL="266700" marR="0" lvl="0" indent="-241300" defTabSz="914400" eaLnBrk="1" fontAlgn="auto" latinLnBrk="0" hangingPunct="1">
              <a:lnSpc>
                <a:spcPct val="100000"/>
              </a:lnSpc>
              <a:spcBef>
                <a:spcPts val="0"/>
              </a:spcBef>
              <a:spcAft>
                <a:spcPts val="0"/>
              </a:spcAft>
              <a:buClrTx/>
              <a:buSzTx/>
              <a:buFontTx/>
              <a:buNone/>
              <a:tabLst>
                <a:tab pos="254000" algn="l"/>
              </a:tabLst>
              <a:defRPr/>
            </a:pPr>
            <a:r>
              <a:rPr kumimoji="0" lang="ru-RU" sz="1200" b="0" i="0" u="none" strike="noStrike" kern="0" cap="none" spc="0" normalizeH="0" baseline="0" noProof="0" dirty="0">
                <a:ln>
                  <a:noFill/>
                </a:ln>
                <a:solidFill>
                  <a:sysClr val="windowText" lastClr="000000"/>
                </a:solidFill>
                <a:effectLst/>
                <a:uLnTx/>
                <a:uFillTx/>
                <a:latin typeface="Calibri"/>
                <a:cs typeface="Calibri"/>
              </a:rPr>
              <a:t>•</a:t>
            </a:r>
            <a:r>
              <a:rPr kumimoji="0" lang="ru-RU" sz="1600" b="0" i="0" u="none" strike="noStrike" kern="0" cap="none" spc="0" normalizeH="0" baseline="0" noProof="0" dirty="0">
                <a:ln>
                  <a:noFill/>
                </a:ln>
                <a:solidFill>
                  <a:sysClr val="windowText" lastClr="000000"/>
                </a:solidFill>
                <a:effectLst/>
                <a:uLnTx/>
                <a:uFillTx/>
                <a:latin typeface="Calibri"/>
                <a:cs typeface="Calibri"/>
              </a:rPr>
              <a:t> </a:t>
            </a:r>
            <a:r>
              <a:rPr kumimoji="0" lang="en-US" sz="1600" b="0" i="0" u="none" strike="noStrike" kern="0" cap="none" spc="0" normalizeH="0" baseline="0" noProof="0" dirty="0">
                <a:ln>
                  <a:noFill/>
                </a:ln>
                <a:solidFill>
                  <a:sysClr val="windowText" lastClr="000000"/>
                </a:solidFill>
                <a:effectLst/>
                <a:uLnTx/>
                <a:uFillTx/>
                <a:latin typeface="Calibri"/>
                <a:cs typeface="Calibri"/>
              </a:rPr>
              <a:t>	</a:t>
            </a:r>
            <a:r>
              <a:rPr kumimoji="0" lang="ru-RU" sz="1600" b="0" i="0" u="none" strike="noStrike" kern="0" cap="none" spc="0" normalizeH="0" baseline="0" noProof="0" dirty="0" err="1">
                <a:ln>
                  <a:noFill/>
                </a:ln>
                <a:solidFill>
                  <a:sysClr val="windowText" lastClr="000000"/>
                </a:solidFill>
                <a:effectLst/>
                <a:uLnTx/>
                <a:uFillTx/>
                <a:latin typeface="Calibri"/>
                <a:cs typeface="Calibri"/>
              </a:rPr>
              <a:t>Інциденти</a:t>
            </a:r>
            <a:r>
              <a:rPr kumimoji="0" lang="ru-RU" sz="1600" b="0" i="0" u="none" strike="noStrike" kern="0" cap="none" spc="0" normalizeH="0" baseline="0" noProof="0" dirty="0">
                <a:ln>
                  <a:noFill/>
                </a:ln>
                <a:solidFill>
                  <a:sysClr val="windowText" lastClr="000000"/>
                </a:solidFill>
                <a:effectLst/>
                <a:uLnTx/>
                <a:uFillTx/>
                <a:latin typeface="Calibri"/>
                <a:cs typeface="Calibri"/>
              </a:rPr>
              <a:t> з </a:t>
            </a:r>
            <a:r>
              <a:rPr kumimoji="0" lang="ru-RU" sz="1600" b="0" i="0" u="none" strike="noStrike" kern="0" cap="none" spc="0" normalizeH="0" baseline="0" noProof="0" dirty="0" err="1">
                <a:ln>
                  <a:noFill/>
                </a:ln>
                <a:solidFill>
                  <a:sysClr val="windowText" lastClr="000000"/>
                </a:solidFill>
                <a:effectLst/>
                <a:uLnTx/>
                <a:uFillTx/>
                <a:latin typeface="Calibri"/>
                <a:cs typeface="Calibri"/>
              </a:rPr>
              <a:t>масовими</a:t>
            </a:r>
            <a:r>
              <a:rPr kumimoji="0" lang="ru-RU" sz="1600" b="0" i="0" u="none" strike="noStrike" kern="0" cap="none" spc="0" normalizeH="0" baseline="0" noProof="0" dirty="0">
                <a:ln>
                  <a:noFill/>
                </a:ln>
                <a:solidFill>
                  <a:sysClr val="windowText" lastClr="000000"/>
                </a:solidFill>
                <a:effectLst/>
                <a:uLnTx/>
                <a:uFillTx/>
                <a:latin typeface="Calibri"/>
                <a:cs typeface="Calibri"/>
              </a:rPr>
              <a:t> жертвами часто </a:t>
            </a:r>
            <a:r>
              <a:rPr kumimoji="0" lang="ru-RU" sz="1600" b="0" i="0" u="none" strike="noStrike" kern="0" cap="none" spc="0" normalizeH="0" baseline="0" noProof="0" dirty="0" err="1">
                <a:ln>
                  <a:noFill/>
                </a:ln>
                <a:solidFill>
                  <a:sysClr val="windowText" lastClr="000000"/>
                </a:solidFill>
                <a:effectLst/>
                <a:uLnTx/>
                <a:uFillTx/>
                <a:latin typeface="Calibri"/>
                <a:cs typeface="Calibri"/>
              </a:rPr>
              <a:t>виникають</a:t>
            </a:r>
            <a:r>
              <a:rPr kumimoji="0" lang="ru-RU" sz="1600" b="0" i="0" u="none" strike="noStrike" kern="0" cap="none" spc="0" normalizeH="0" baseline="0" noProof="0" dirty="0">
                <a:ln>
                  <a:noFill/>
                </a:ln>
                <a:solidFill>
                  <a:sysClr val="windowText" lastClr="000000"/>
                </a:solidFill>
                <a:effectLst/>
                <a:uLnTx/>
                <a:uFillTx/>
                <a:latin typeface="Calibri"/>
                <a:cs typeface="Calibri"/>
              </a:rPr>
              <a:t> </a:t>
            </a:r>
            <a:r>
              <a:rPr kumimoji="0" lang="ru-RU" sz="1600" b="0" i="0" u="none" strike="noStrike" kern="0" cap="none" spc="0" normalizeH="0" baseline="0" noProof="0" dirty="0" err="1">
                <a:ln>
                  <a:noFill/>
                </a:ln>
                <a:solidFill>
                  <a:sysClr val="windowText" lastClr="000000"/>
                </a:solidFill>
                <a:effectLst/>
                <a:uLnTx/>
                <a:uFillTx/>
                <a:latin typeface="Calibri"/>
                <a:cs typeface="Calibri"/>
              </a:rPr>
              <a:t>після</a:t>
            </a:r>
            <a:r>
              <a:rPr kumimoji="0" lang="ru-RU" sz="1600" b="0" i="0" u="none" strike="noStrike" kern="0" cap="none" spc="0" normalizeH="0" baseline="0" noProof="0" dirty="0">
                <a:ln>
                  <a:noFill/>
                </a:ln>
                <a:solidFill>
                  <a:sysClr val="windowText" lastClr="000000"/>
                </a:solidFill>
                <a:effectLst/>
                <a:uLnTx/>
                <a:uFillTx/>
                <a:latin typeface="Calibri"/>
                <a:cs typeface="Calibri"/>
              </a:rPr>
              <a:t> </a:t>
            </a:r>
            <a:r>
              <a:rPr kumimoji="0" lang="ru-RU" sz="1600" b="0" i="0" u="none" strike="noStrike" kern="0" cap="none" spc="0" normalizeH="0" baseline="0" noProof="0" dirty="0" err="1">
                <a:ln>
                  <a:noFill/>
                </a:ln>
                <a:solidFill>
                  <a:sysClr val="windowText" lastClr="000000"/>
                </a:solidFill>
                <a:effectLst/>
                <a:uLnTx/>
                <a:uFillTx/>
                <a:latin typeface="Calibri"/>
                <a:cs typeface="Calibri"/>
              </a:rPr>
              <a:t>двохвильового</a:t>
            </a:r>
            <a:r>
              <a:rPr kumimoji="0" lang="ru-RU" sz="1600" b="0" i="0" u="none" strike="noStrike" kern="0" cap="none" spc="0" normalizeH="0" baseline="0" noProof="0" dirty="0">
                <a:ln>
                  <a:noFill/>
                </a:ln>
                <a:solidFill>
                  <a:sysClr val="windowText" lastClr="000000"/>
                </a:solidFill>
                <a:effectLst/>
                <a:uLnTx/>
                <a:uFillTx/>
                <a:latin typeface="Calibri"/>
                <a:cs typeface="Calibri"/>
              </a:rPr>
              <a:t> </a:t>
            </a:r>
            <a:r>
              <a:rPr kumimoji="0" lang="ru-RU" sz="1600" b="0" i="0" u="none" strike="noStrike" kern="0" cap="none" spc="0" normalizeH="0" baseline="0" noProof="0" dirty="0" err="1">
                <a:ln>
                  <a:noFill/>
                </a:ln>
                <a:solidFill>
                  <a:sysClr val="windowText" lastClr="000000"/>
                </a:solidFill>
                <a:effectLst/>
                <a:uLnTx/>
                <a:uFillTx/>
                <a:latin typeface="Calibri"/>
                <a:cs typeface="Calibri"/>
              </a:rPr>
              <a:t>явища</a:t>
            </a:r>
            <a:r>
              <a:rPr kumimoji="0" lang="ru-RU" sz="1600" b="0" i="0" u="none" strike="noStrike" kern="0" cap="none" spc="0" normalizeH="0" baseline="0" noProof="0" dirty="0">
                <a:ln>
                  <a:noFill/>
                </a:ln>
                <a:solidFill>
                  <a:sysClr val="windowText" lastClr="000000"/>
                </a:solidFill>
                <a:effectLst/>
                <a:uLnTx/>
                <a:uFillTx/>
                <a:latin typeface="Calibri"/>
                <a:cs typeface="Calibri"/>
              </a:rPr>
              <a:t>, коли перша </a:t>
            </a:r>
            <a:r>
              <a:rPr kumimoji="0" lang="ru-RU" sz="1600" b="0" i="0" u="none" strike="noStrike" kern="0" cap="none" spc="0" normalizeH="0" baseline="0" noProof="0" dirty="0" err="1">
                <a:ln>
                  <a:noFill/>
                </a:ln>
                <a:solidFill>
                  <a:sysClr val="windowText" lastClr="000000"/>
                </a:solidFill>
                <a:effectLst/>
                <a:uLnTx/>
                <a:uFillTx/>
                <a:latin typeface="Calibri"/>
                <a:cs typeface="Calibri"/>
              </a:rPr>
              <a:t>хвиля</a:t>
            </a:r>
            <a:r>
              <a:rPr kumimoji="0" lang="ru-RU" sz="1600" b="0" i="0" u="none" strike="noStrike" kern="0" cap="none" spc="0" normalizeH="0" baseline="0" noProof="0" dirty="0">
                <a:ln>
                  <a:noFill/>
                </a:ln>
                <a:solidFill>
                  <a:sysClr val="windowText" lastClr="000000"/>
                </a:solidFill>
                <a:effectLst/>
                <a:uLnTx/>
                <a:uFillTx/>
                <a:latin typeface="Calibri"/>
                <a:cs typeface="Calibri"/>
              </a:rPr>
              <a:t> жертв приходить </a:t>
            </a:r>
            <a:r>
              <a:rPr kumimoji="0" lang="ru-RU" sz="1600" b="0" i="0" u="none" strike="noStrike" kern="0" cap="none" spc="0" normalizeH="0" baseline="0" noProof="0" dirty="0" err="1">
                <a:ln>
                  <a:noFill/>
                </a:ln>
                <a:solidFill>
                  <a:sysClr val="windowText" lastClr="000000"/>
                </a:solidFill>
                <a:effectLst/>
                <a:uLnTx/>
                <a:uFillTx/>
                <a:latin typeface="Calibri"/>
                <a:cs typeface="Calibri"/>
              </a:rPr>
              <a:t>протягом</a:t>
            </a:r>
            <a:r>
              <a:rPr kumimoji="0" lang="ru-RU" sz="1600" b="0" i="0" u="none" strike="noStrike" kern="0" cap="none" spc="0" normalizeH="0" baseline="0" noProof="0" dirty="0">
                <a:ln>
                  <a:noFill/>
                </a:ln>
                <a:solidFill>
                  <a:sysClr val="windowText" lastClr="000000"/>
                </a:solidFill>
                <a:effectLst/>
                <a:uLnTx/>
                <a:uFillTx/>
                <a:latin typeface="Calibri"/>
                <a:cs typeface="Calibri"/>
              </a:rPr>
              <a:t> </a:t>
            </a:r>
            <a:r>
              <a:rPr kumimoji="0" lang="ru-RU" sz="1600" b="0" i="0" u="none" strike="noStrike" kern="0" cap="none" spc="0" normalizeH="0" baseline="0" noProof="0" dirty="0" err="1">
                <a:ln>
                  <a:noFill/>
                </a:ln>
                <a:solidFill>
                  <a:sysClr val="windowText" lastClr="000000"/>
                </a:solidFill>
                <a:effectLst/>
                <a:uLnTx/>
                <a:uFillTx/>
                <a:latin typeface="Calibri"/>
                <a:cs typeface="Calibri"/>
              </a:rPr>
              <a:t>першої</a:t>
            </a:r>
            <a:r>
              <a:rPr kumimoji="0" lang="ru-RU" sz="1600" b="0" i="0" u="none" strike="noStrike" kern="0" cap="none" spc="0" normalizeH="0" baseline="0" noProof="0" dirty="0">
                <a:ln>
                  <a:noFill/>
                </a:ln>
                <a:solidFill>
                  <a:sysClr val="windowText" lastClr="000000"/>
                </a:solidFill>
                <a:effectLst/>
                <a:uLnTx/>
                <a:uFillTx/>
                <a:latin typeface="Calibri"/>
                <a:cs typeface="Calibri"/>
              </a:rPr>
              <a:t> </a:t>
            </a:r>
            <a:r>
              <a:rPr kumimoji="0" lang="ru-RU" sz="1600" b="0" i="0" u="none" strike="noStrike" kern="0" cap="none" spc="0" normalizeH="0" baseline="0" noProof="0" dirty="0" err="1">
                <a:ln>
                  <a:noFill/>
                </a:ln>
                <a:solidFill>
                  <a:sysClr val="windowText" lastClr="000000"/>
                </a:solidFill>
                <a:effectLst/>
                <a:uLnTx/>
                <a:uFillTx/>
                <a:latin typeface="Calibri"/>
                <a:cs typeface="Calibri"/>
              </a:rPr>
              <a:t>години</a:t>
            </a:r>
            <a:r>
              <a:rPr kumimoji="0" lang="ru-RU" sz="1600" b="0" i="0" u="none" strike="noStrike" kern="0" cap="none" spc="0" normalizeH="0" baseline="0" noProof="0" dirty="0">
                <a:ln>
                  <a:noFill/>
                </a:ln>
                <a:solidFill>
                  <a:sysClr val="windowText" lastClr="000000"/>
                </a:solidFill>
                <a:effectLst/>
                <a:uLnTx/>
                <a:uFillTx/>
                <a:latin typeface="Calibri"/>
                <a:cs typeface="Calibri"/>
              </a:rPr>
              <a:t>.</a:t>
            </a:r>
          </a:p>
          <a:p>
            <a:pPr marL="447675" marR="0" lvl="0" indent="0" defTabSz="914400" eaLnBrk="1" fontAlgn="auto" latinLnBrk="0" hangingPunct="1">
              <a:lnSpc>
                <a:spcPct val="100000"/>
              </a:lnSpc>
              <a:spcBef>
                <a:spcPts val="0"/>
              </a:spcBef>
              <a:spcAft>
                <a:spcPts val="0"/>
              </a:spcAft>
              <a:buClrTx/>
              <a:buSzTx/>
              <a:buFontTx/>
              <a:buNone/>
              <a:tabLst>
                <a:tab pos="714375" algn="l"/>
              </a:tabLst>
              <a:defRPr/>
            </a:pPr>
            <a:r>
              <a:rPr kumimoji="0" lang="ru-RU" sz="1200" b="0" i="0" u="none" strike="noStrike" kern="0" cap="none" spc="0" normalizeH="0" baseline="0" noProof="0" dirty="0">
                <a:ln>
                  <a:noFill/>
                </a:ln>
                <a:solidFill>
                  <a:sysClr val="windowText" lastClr="000000"/>
                </a:solidFill>
                <a:effectLst/>
                <a:uLnTx/>
                <a:uFillTx/>
                <a:latin typeface="Calibri"/>
                <a:cs typeface="Calibri"/>
              </a:rPr>
              <a:t>•</a:t>
            </a:r>
            <a:r>
              <a:rPr kumimoji="0" lang="ru-RU" sz="1400" b="0" i="0" u="none" strike="noStrike" kern="0" cap="none" spc="0" normalizeH="0" baseline="0" noProof="0" dirty="0">
                <a:ln>
                  <a:noFill/>
                </a:ln>
                <a:solidFill>
                  <a:sysClr val="windowText" lastClr="000000"/>
                </a:solidFill>
                <a:effectLst/>
                <a:uLnTx/>
                <a:uFillTx/>
                <a:latin typeface="Calibri"/>
                <a:cs typeface="Calibri"/>
              </a:rPr>
              <a:t>	Часто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це</a:t>
            </a:r>
            <a:r>
              <a:rPr kumimoji="0" lang="ru-RU" sz="1400" b="0" i="0" u="none" strike="noStrike" kern="0" cap="none" spc="0" normalizeH="0" baseline="0" noProof="0" dirty="0">
                <a:ln>
                  <a:noFill/>
                </a:ln>
                <a:solidFill>
                  <a:sysClr val="windowText" lastClr="000000"/>
                </a:solidFill>
                <a:effectLst/>
                <a:uLnTx/>
                <a:uFillTx/>
                <a:latin typeface="Calibri"/>
                <a:cs typeface="Calibri"/>
              </a:rPr>
              <a:t>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хвилі</a:t>
            </a:r>
            <a:r>
              <a:rPr kumimoji="0" lang="ru-RU" sz="1400" b="0" i="0" u="none" strike="noStrike" kern="0" cap="none" spc="0" normalizeH="0" baseline="0" noProof="0" dirty="0">
                <a:ln>
                  <a:noFill/>
                </a:ln>
                <a:solidFill>
                  <a:sysClr val="windowText" lastClr="000000"/>
                </a:solidFill>
                <a:effectLst/>
                <a:uLnTx/>
                <a:uFillTx/>
                <a:latin typeface="Calibri"/>
                <a:cs typeface="Calibri"/>
              </a:rPr>
              <a:t>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нижчої</a:t>
            </a:r>
            <a:r>
              <a:rPr kumimoji="0" lang="ru-RU" sz="1400" b="0" i="0" u="none" strike="noStrike" kern="0" cap="none" spc="0" normalizeH="0" baseline="0" noProof="0" dirty="0">
                <a:ln>
                  <a:noFill/>
                </a:ln>
                <a:solidFill>
                  <a:sysClr val="windowText" lastClr="000000"/>
                </a:solidFill>
                <a:effectLst/>
                <a:uLnTx/>
                <a:uFillTx/>
                <a:latin typeface="Calibri"/>
                <a:cs typeface="Calibri"/>
              </a:rPr>
              <a:t>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гостроти</a:t>
            </a:r>
            <a:endParaRPr kumimoji="0" lang="ru-RU" sz="1400" b="0" i="0" u="none" strike="noStrike" kern="0" cap="none" spc="0" normalizeH="0" baseline="0" noProof="0" dirty="0">
              <a:ln>
                <a:noFill/>
              </a:ln>
              <a:solidFill>
                <a:sysClr val="windowText" lastClr="000000"/>
              </a:solidFill>
              <a:effectLst/>
              <a:uLnTx/>
              <a:uFillTx/>
              <a:latin typeface="Calibri"/>
              <a:cs typeface="Calibri"/>
            </a:endParaRPr>
          </a:p>
          <a:p>
            <a:pPr marL="447675" marR="0" lvl="0" indent="0" defTabSz="914400" eaLnBrk="1" fontAlgn="auto" latinLnBrk="0" hangingPunct="1">
              <a:lnSpc>
                <a:spcPct val="100000"/>
              </a:lnSpc>
              <a:spcBef>
                <a:spcPts val="0"/>
              </a:spcBef>
              <a:spcAft>
                <a:spcPts val="0"/>
              </a:spcAft>
              <a:buClrTx/>
              <a:buSzTx/>
              <a:buFontTx/>
              <a:buNone/>
              <a:tabLst>
                <a:tab pos="714375" algn="l"/>
              </a:tabLst>
              <a:defRPr/>
            </a:pPr>
            <a:r>
              <a:rPr kumimoji="0" lang="ru-RU" sz="1200" b="0" i="0" u="none" strike="noStrike" kern="0" cap="none" spc="0" normalizeH="0" baseline="0" noProof="0" dirty="0">
                <a:ln>
                  <a:noFill/>
                </a:ln>
                <a:solidFill>
                  <a:sysClr val="windowText" lastClr="000000"/>
                </a:solidFill>
                <a:effectLst/>
                <a:uLnTx/>
                <a:uFillTx/>
                <a:latin typeface="Calibri"/>
                <a:cs typeface="Calibri"/>
              </a:rPr>
              <a:t>•</a:t>
            </a:r>
            <a:r>
              <a:rPr kumimoji="0" lang="ru-RU" sz="1400" b="0" i="0" u="none" strike="noStrike" kern="0" cap="none" spc="0" normalizeH="0" baseline="0" noProof="0" dirty="0">
                <a:ln>
                  <a:noFill/>
                </a:ln>
                <a:solidFill>
                  <a:sysClr val="windowText" lastClr="000000"/>
                </a:solidFill>
                <a:effectLst/>
                <a:uLnTx/>
                <a:uFillTx/>
                <a:latin typeface="Calibri"/>
                <a:cs typeface="Calibri"/>
              </a:rPr>
              <a:t>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тобто</a:t>
            </a:r>
            <a:r>
              <a:rPr kumimoji="0" lang="ru-RU" sz="1400" b="0" i="0" u="none" strike="noStrike" kern="0" cap="none" spc="0" normalizeH="0" baseline="0" noProof="0" dirty="0">
                <a:ln>
                  <a:noFill/>
                </a:ln>
                <a:solidFill>
                  <a:sysClr val="windowText" lastClr="000000"/>
                </a:solidFill>
                <a:effectLst/>
                <a:uLnTx/>
                <a:uFillTx/>
                <a:latin typeface="Calibri"/>
                <a:cs typeface="Calibri"/>
              </a:rPr>
              <a:t>: вони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можуть</a:t>
            </a:r>
            <a:r>
              <a:rPr kumimoji="0" lang="ru-RU" sz="1400" b="0" i="0" u="none" strike="noStrike" kern="0" cap="none" spc="0" normalizeH="0" baseline="0" noProof="0" dirty="0">
                <a:ln>
                  <a:noFill/>
                </a:ln>
                <a:solidFill>
                  <a:sysClr val="windowText" lastClr="000000"/>
                </a:solidFill>
                <a:effectLst/>
                <a:uLnTx/>
                <a:uFillTx/>
                <a:latin typeface="Calibri"/>
                <a:cs typeface="Calibri"/>
              </a:rPr>
              <a:t>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самостійно</a:t>
            </a:r>
            <a:r>
              <a:rPr kumimoji="0" lang="ru-RU" sz="1400" b="0" i="0" u="none" strike="noStrike" kern="0" cap="none" spc="0" normalizeH="0" baseline="0" noProof="0" dirty="0">
                <a:ln>
                  <a:noFill/>
                </a:ln>
                <a:solidFill>
                  <a:sysClr val="windowText" lastClr="000000"/>
                </a:solidFill>
                <a:effectLst/>
                <a:uLnTx/>
                <a:uFillTx/>
                <a:latin typeface="Calibri"/>
                <a:cs typeface="Calibri"/>
              </a:rPr>
              <a:t>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залишити</a:t>
            </a:r>
            <a:r>
              <a:rPr kumimoji="0" lang="ru-RU" sz="1400" b="0" i="0" u="none" strike="noStrike" kern="0" cap="none" spc="0" normalizeH="0" baseline="0" noProof="0" dirty="0">
                <a:ln>
                  <a:noFill/>
                </a:ln>
                <a:solidFill>
                  <a:sysClr val="windowText" lastClr="000000"/>
                </a:solidFill>
                <a:effectLst/>
                <a:uLnTx/>
                <a:uFillTx/>
                <a:latin typeface="Calibri"/>
                <a:cs typeface="Calibri"/>
              </a:rPr>
              <a:t>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місце</a:t>
            </a:r>
            <a:r>
              <a:rPr kumimoji="0" lang="ru-RU" sz="1400" b="0" i="0" u="none" strike="noStrike" kern="0" cap="none" spc="0" normalizeH="0" baseline="0" noProof="0" dirty="0">
                <a:ln>
                  <a:noFill/>
                </a:ln>
                <a:solidFill>
                  <a:sysClr val="windowText" lastClr="000000"/>
                </a:solidFill>
                <a:effectLst/>
                <a:uLnTx/>
                <a:uFillTx/>
                <a:latin typeface="Calibri"/>
                <a:cs typeface="Calibri"/>
              </a:rPr>
              <a:t>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інциденту</a:t>
            </a:r>
            <a:r>
              <a:rPr kumimoji="0" lang="ru-RU" sz="1400" b="0" i="0" u="none" strike="noStrike" kern="0" cap="none" spc="0" normalizeH="0" baseline="0" noProof="0" dirty="0">
                <a:ln>
                  <a:noFill/>
                </a:ln>
                <a:solidFill>
                  <a:sysClr val="windowText" lastClr="000000"/>
                </a:solidFill>
                <a:effectLst/>
                <a:uLnTx/>
                <a:uFillTx/>
                <a:latin typeface="Calibri"/>
                <a:cs typeface="Calibri"/>
              </a:rPr>
              <a:t> та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раніше</a:t>
            </a:r>
            <a:r>
              <a:rPr kumimoji="0" lang="ru-RU" sz="1400" b="0" i="0" u="none" strike="noStrike" kern="0" cap="none" spc="0" normalizeH="0" baseline="0" noProof="0" dirty="0">
                <a:ln>
                  <a:noFill/>
                </a:ln>
                <a:solidFill>
                  <a:sysClr val="windowText" lastClr="000000"/>
                </a:solidFill>
                <a:effectLst/>
                <a:uLnTx/>
                <a:uFillTx/>
                <a:latin typeface="Calibri"/>
                <a:cs typeface="Calibri"/>
              </a:rPr>
              <a:t>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звернутися</a:t>
            </a:r>
            <a:r>
              <a:rPr kumimoji="0" lang="ru-RU" sz="1400" b="0" i="0" u="none" strike="noStrike" kern="0" cap="none" spc="0" normalizeH="0" baseline="0" noProof="0" dirty="0">
                <a:ln>
                  <a:noFill/>
                </a:ln>
                <a:solidFill>
                  <a:sysClr val="windowText" lastClr="000000"/>
                </a:solidFill>
                <a:effectLst/>
                <a:uLnTx/>
                <a:uFillTx/>
                <a:latin typeface="Calibri"/>
                <a:cs typeface="Calibri"/>
              </a:rPr>
              <a:t> за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допомогою</a:t>
            </a:r>
            <a:r>
              <a:rPr kumimoji="0" lang="ru-RU" sz="1400" b="0" i="0" u="none" strike="noStrike" kern="0" cap="none" spc="0" normalizeH="0" baseline="0" noProof="0" dirty="0">
                <a:ln>
                  <a:noFill/>
                </a:ln>
                <a:solidFill>
                  <a:sysClr val="windowText" lastClr="000000"/>
                </a:solidFill>
                <a:effectLst/>
                <a:uLnTx/>
                <a:uFillTx/>
                <a:latin typeface="Calibri"/>
                <a:cs typeface="Calibri"/>
              </a:rPr>
              <a:t>).</a:t>
            </a:r>
          </a:p>
          <a:p>
            <a:pPr marL="447675" marR="0" lvl="0" indent="0" defTabSz="914400" eaLnBrk="1" fontAlgn="auto" latinLnBrk="0" hangingPunct="1">
              <a:lnSpc>
                <a:spcPct val="100000"/>
              </a:lnSpc>
              <a:spcBef>
                <a:spcPts val="0"/>
              </a:spcBef>
              <a:spcAft>
                <a:spcPts val="0"/>
              </a:spcAft>
              <a:buClrTx/>
              <a:buSzTx/>
              <a:buFontTx/>
              <a:buNone/>
              <a:tabLst>
                <a:tab pos="714375" algn="l"/>
              </a:tabLst>
              <a:defRPr/>
            </a:pPr>
            <a:r>
              <a:rPr kumimoji="0" lang="ru-RU" sz="1200" b="0" i="0" u="none" strike="noStrike" kern="0" cap="none" spc="0" normalizeH="0" baseline="0" noProof="0" dirty="0">
                <a:ln>
                  <a:noFill/>
                </a:ln>
                <a:solidFill>
                  <a:sysClr val="windowText" lastClr="000000"/>
                </a:solidFill>
                <a:effectLst/>
                <a:uLnTx/>
                <a:uFillTx/>
                <a:latin typeface="Calibri"/>
                <a:cs typeface="Calibri"/>
              </a:rPr>
              <a:t>•</a:t>
            </a:r>
            <a:r>
              <a:rPr kumimoji="0" lang="ru-RU" sz="1400" b="0" i="0" u="none" strike="noStrike" kern="0" cap="none" spc="0" normalizeH="0" baseline="0" noProof="0" dirty="0">
                <a:ln>
                  <a:noFill/>
                </a:ln>
                <a:solidFill>
                  <a:sysClr val="windowText" lastClr="000000"/>
                </a:solidFill>
                <a:effectLst/>
                <a:uLnTx/>
                <a:uFillTx/>
                <a:latin typeface="Calibri"/>
                <a:cs typeface="Calibri"/>
              </a:rPr>
              <a:t>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Їх</a:t>
            </a:r>
            <a:r>
              <a:rPr kumimoji="0" lang="ru-RU" sz="1400" b="0" i="0" u="none" strike="noStrike" kern="0" cap="none" spc="0" normalizeH="0" baseline="0" noProof="0" dirty="0">
                <a:ln>
                  <a:noFill/>
                </a:ln>
                <a:solidFill>
                  <a:sysClr val="windowText" lastClr="000000"/>
                </a:solidFill>
                <a:effectLst/>
                <a:uLnTx/>
                <a:uFillTx/>
                <a:latin typeface="Calibri"/>
                <a:cs typeface="Calibri"/>
              </a:rPr>
              <a:t>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потрібно</a:t>
            </a:r>
            <a:r>
              <a:rPr kumimoji="0" lang="ru-RU" sz="1400" b="0" i="0" u="none" strike="noStrike" kern="0" cap="none" spc="0" normalizeH="0" baseline="0" noProof="0" dirty="0">
                <a:ln>
                  <a:noFill/>
                </a:ln>
                <a:solidFill>
                  <a:sysClr val="windowText" lastClr="000000"/>
                </a:solidFill>
                <a:effectLst/>
                <a:uLnTx/>
                <a:uFillTx/>
                <a:latin typeface="Calibri"/>
                <a:cs typeface="Calibri"/>
              </a:rPr>
              <a:t>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відсортувати</a:t>
            </a:r>
            <a:r>
              <a:rPr kumimoji="0" lang="ru-RU" sz="1400" b="0" i="0" u="none" strike="noStrike" kern="0" cap="none" spc="0" normalizeH="0" baseline="0" noProof="0" dirty="0">
                <a:ln>
                  <a:noFill/>
                </a:ln>
                <a:solidFill>
                  <a:sysClr val="windowText" lastClr="000000"/>
                </a:solidFill>
                <a:effectLst/>
                <a:uLnTx/>
                <a:uFillTx/>
                <a:latin typeface="Calibri"/>
                <a:cs typeface="Calibri"/>
              </a:rPr>
              <a:t> та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очистити</a:t>
            </a:r>
            <a:r>
              <a:rPr kumimoji="0" lang="ru-RU" sz="1400" b="0" i="0" u="none" strike="noStrike" kern="0" cap="none" spc="0" normalizeH="0" baseline="0" noProof="0" dirty="0">
                <a:ln>
                  <a:noFill/>
                </a:ln>
                <a:solidFill>
                  <a:sysClr val="windowText" lastClr="000000"/>
                </a:solidFill>
                <a:effectLst/>
                <a:uLnTx/>
                <a:uFillTx/>
                <a:latin typeface="Calibri"/>
                <a:cs typeface="Calibri"/>
              </a:rPr>
              <a:t> для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підготовки</a:t>
            </a:r>
            <a:r>
              <a:rPr kumimoji="0" lang="ru-RU" sz="1400" b="0" i="0" u="none" strike="noStrike" kern="0" cap="none" spc="0" normalizeH="0" baseline="0" noProof="0" dirty="0">
                <a:ln>
                  <a:noFill/>
                </a:ln>
                <a:solidFill>
                  <a:sysClr val="windowText" lastClr="000000"/>
                </a:solidFill>
                <a:effectLst/>
                <a:uLnTx/>
                <a:uFillTx/>
                <a:latin typeface="Calibri"/>
                <a:cs typeface="Calibri"/>
              </a:rPr>
              <a:t> до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другої</a:t>
            </a:r>
            <a:r>
              <a:rPr kumimoji="0" lang="ru-RU" sz="1400" b="0" i="0" u="none" strike="noStrike" kern="0" cap="none" spc="0" normalizeH="0" baseline="0" noProof="0" dirty="0">
                <a:ln>
                  <a:noFill/>
                </a:ln>
                <a:solidFill>
                  <a:sysClr val="windowText" lastClr="000000"/>
                </a:solidFill>
                <a:effectLst/>
                <a:uLnTx/>
                <a:uFillTx/>
                <a:latin typeface="Calibri"/>
                <a:cs typeface="Calibri"/>
              </a:rPr>
              <a:t>,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вищої</a:t>
            </a:r>
            <a:r>
              <a:rPr kumimoji="0" lang="ru-RU" sz="1400" b="0" i="0" u="none" strike="noStrike" kern="0" cap="none" spc="0" normalizeH="0" baseline="0" noProof="0" dirty="0">
                <a:ln>
                  <a:noFill/>
                </a:ln>
                <a:solidFill>
                  <a:sysClr val="windowText" lastClr="000000"/>
                </a:solidFill>
                <a:effectLst/>
                <a:uLnTx/>
                <a:uFillTx/>
                <a:latin typeface="Calibri"/>
                <a:cs typeface="Calibri"/>
              </a:rPr>
              <a:t>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хвилі</a:t>
            </a:r>
            <a:r>
              <a:rPr kumimoji="0" lang="ru-RU" sz="1400" b="0" i="0" u="none" strike="noStrike" kern="0" cap="none" spc="0" normalizeH="0" baseline="0" noProof="0" dirty="0">
                <a:ln>
                  <a:noFill/>
                </a:ln>
                <a:solidFill>
                  <a:sysClr val="windowText" lastClr="000000"/>
                </a:solidFill>
                <a:effectLst/>
                <a:uLnTx/>
                <a:uFillTx/>
                <a:latin typeface="Calibri"/>
                <a:cs typeface="Calibri"/>
              </a:rPr>
              <a:t> </a:t>
            </a:r>
            <a:r>
              <a:rPr kumimoji="0" lang="ru-RU" sz="1400" b="0" i="0" u="none" strike="noStrike" kern="0" cap="none" spc="0" normalizeH="0" baseline="0" noProof="0" dirty="0" err="1">
                <a:ln>
                  <a:noFill/>
                </a:ln>
                <a:solidFill>
                  <a:sysClr val="windowText" lastClr="000000"/>
                </a:solidFill>
                <a:effectLst/>
                <a:uLnTx/>
                <a:uFillTx/>
                <a:latin typeface="Calibri"/>
                <a:cs typeface="Calibri"/>
              </a:rPr>
              <a:t>гостроти</a:t>
            </a:r>
            <a:r>
              <a:rPr kumimoji="0" lang="ru-RU" sz="1400" b="0" i="0" u="none" strike="noStrike" kern="0" cap="none" spc="0" normalizeH="0" baseline="0" noProof="0" dirty="0">
                <a:ln>
                  <a:noFill/>
                </a:ln>
                <a:solidFill>
                  <a:sysClr val="windowText" lastClr="000000"/>
                </a:solidFill>
                <a:effectLst/>
                <a:uLnTx/>
                <a:uFillTx/>
                <a:latin typeface="Calibri"/>
                <a:cs typeface="Calibri"/>
              </a:rPr>
              <a:t>.</a:t>
            </a:r>
            <a:endParaRPr kumimoji="0" lang="ru-RU" sz="1600" b="0" i="0" u="none" strike="noStrike" kern="0" cap="none" spc="0" normalizeH="0" baseline="0" noProof="0" dirty="0">
              <a:ln>
                <a:noFill/>
              </a:ln>
              <a:solidFill>
                <a:sysClr val="windowText" lastClr="000000"/>
              </a:solidFill>
              <a:effectLst/>
              <a:uLnTx/>
              <a:uFillTx/>
              <a:latin typeface="Calibri"/>
              <a:cs typeface="Calibri"/>
            </a:endParaRPr>
          </a:p>
          <a:p>
            <a:pPr marL="25400" marR="0" lvl="0" indent="0" defTabSz="914400" eaLnBrk="1" fontAlgn="auto" latinLnBrk="0" hangingPunct="1">
              <a:lnSpc>
                <a:spcPct val="100000"/>
              </a:lnSpc>
              <a:spcBef>
                <a:spcPts val="0"/>
              </a:spcBef>
              <a:spcAft>
                <a:spcPts val="0"/>
              </a:spcAft>
              <a:buClrTx/>
              <a:buSzTx/>
              <a:buFontTx/>
              <a:buNone/>
              <a:tabLst>
                <a:tab pos="254000" algn="l"/>
              </a:tabLst>
              <a:defRPr/>
            </a:pPr>
            <a:r>
              <a:rPr kumimoji="0" lang="ru-RU" sz="1200" b="0" i="0" u="none" strike="noStrike" kern="0" cap="none" spc="0" normalizeH="0" baseline="0" noProof="0" dirty="0">
                <a:ln>
                  <a:noFill/>
                </a:ln>
                <a:solidFill>
                  <a:sysClr val="windowText" lastClr="000000"/>
                </a:solidFill>
                <a:effectLst/>
                <a:uLnTx/>
                <a:uFillTx/>
                <a:latin typeface="Calibri"/>
                <a:cs typeface="Calibri"/>
              </a:rPr>
              <a:t>•</a:t>
            </a:r>
            <a:r>
              <a:rPr kumimoji="0" lang="ru-RU" sz="1600" b="0" i="0" u="none" strike="noStrike" kern="0" cap="none" spc="0" normalizeH="0" baseline="0" noProof="0" dirty="0">
                <a:ln>
                  <a:noFill/>
                </a:ln>
                <a:solidFill>
                  <a:sysClr val="windowText" lastClr="000000"/>
                </a:solidFill>
                <a:effectLst/>
                <a:uLnTx/>
                <a:uFillTx/>
                <a:latin typeface="Calibri"/>
                <a:cs typeface="Calibri"/>
              </a:rPr>
              <a:t>	</a:t>
            </a:r>
            <a:r>
              <a:rPr kumimoji="0" lang="ru-RU" sz="1600" b="0" i="0" u="none" strike="noStrike" kern="0" cap="none" spc="0" normalizeH="0" baseline="0" noProof="0" dirty="0" err="1">
                <a:ln>
                  <a:noFill/>
                </a:ln>
                <a:solidFill>
                  <a:sysClr val="windowText" lastClr="000000"/>
                </a:solidFill>
                <a:effectLst/>
                <a:uLnTx/>
                <a:uFillTx/>
                <a:latin typeface="Calibri"/>
                <a:cs typeface="Calibri"/>
              </a:rPr>
              <a:t>Очікуйте</a:t>
            </a:r>
            <a:r>
              <a:rPr kumimoji="0" lang="ru-RU" sz="1600" b="0" i="0" u="none" strike="noStrike" kern="0" cap="none" spc="0" normalizeH="0" baseline="0" noProof="0" dirty="0">
                <a:ln>
                  <a:noFill/>
                </a:ln>
                <a:solidFill>
                  <a:sysClr val="windowText" lastClr="000000"/>
                </a:solidFill>
                <a:effectLst/>
                <a:uLnTx/>
                <a:uFillTx/>
                <a:latin typeface="Calibri"/>
                <a:cs typeface="Calibri"/>
              </a:rPr>
              <a:t>, </a:t>
            </a:r>
            <a:r>
              <a:rPr kumimoji="0" lang="ru-RU" sz="1600" b="0" i="0" u="none" strike="noStrike" kern="0" cap="none" spc="0" normalizeH="0" baseline="0" noProof="0" dirty="0" err="1">
                <a:ln>
                  <a:noFill/>
                </a:ln>
                <a:solidFill>
                  <a:sysClr val="windowText" lastClr="000000"/>
                </a:solidFill>
                <a:effectLst/>
                <a:uLnTx/>
                <a:uFillTx/>
                <a:latin typeface="Calibri"/>
                <a:cs typeface="Calibri"/>
              </a:rPr>
              <a:t>що</a:t>
            </a:r>
            <a:r>
              <a:rPr kumimoji="0" lang="ru-RU" sz="1600" b="0" i="0" u="none" strike="noStrike" kern="0" cap="none" spc="0" normalizeH="0" baseline="0" noProof="0" dirty="0">
                <a:ln>
                  <a:noFill/>
                </a:ln>
                <a:solidFill>
                  <a:sysClr val="windowText" lastClr="000000"/>
                </a:solidFill>
                <a:effectLst/>
                <a:uLnTx/>
                <a:uFillTx/>
                <a:latin typeface="Calibri"/>
                <a:cs typeface="Calibri"/>
              </a:rPr>
              <a:t> 10-20% жертв </a:t>
            </a:r>
            <a:r>
              <a:rPr kumimoji="0" lang="ru-RU" sz="1600" b="0" i="0" u="none" strike="noStrike" kern="0" cap="none" spc="0" normalizeH="0" baseline="0" noProof="0" dirty="0" err="1">
                <a:ln>
                  <a:noFill/>
                </a:ln>
                <a:solidFill>
                  <a:sysClr val="windowText" lastClr="000000"/>
                </a:solidFill>
                <a:effectLst/>
                <a:uLnTx/>
                <a:uFillTx/>
                <a:latin typeface="Calibri"/>
                <a:cs typeface="Calibri"/>
              </a:rPr>
              <a:t>будуть</a:t>
            </a:r>
            <a:r>
              <a:rPr kumimoji="0" lang="ru-RU" sz="1600" b="0" i="0" u="none" strike="noStrike" kern="0" cap="none" spc="0" normalizeH="0" baseline="0" noProof="0" dirty="0">
                <a:ln>
                  <a:noFill/>
                </a:ln>
                <a:solidFill>
                  <a:sysClr val="windowText" lastClr="000000"/>
                </a:solidFill>
                <a:effectLst/>
                <a:uLnTx/>
                <a:uFillTx/>
                <a:latin typeface="Calibri"/>
                <a:cs typeface="Calibri"/>
              </a:rPr>
              <a:t> </a:t>
            </a:r>
            <a:r>
              <a:rPr kumimoji="0" lang="ru-RU" sz="1600" b="0" i="0" u="none" strike="noStrike" kern="0" cap="none" spc="0" normalizeH="0" baseline="0" noProof="0" dirty="0" err="1">
                <a:ln>
                  <a:noFill/>
                </a:ln>
                <a:solidFill>
                  <a:sysClr val="windowText" lastClr="000000"/>
                </a:solidFill>
                <a:effectLst/>
                <a:uLnTx/>
                <a:uFillTx/>
                <a:latin typeface="Calibri"/>
                <a:cs typeface="Calibri"/>
              </a:rPr>
              <a:t>педіатричними</a:t>
            </a:r>
            <a:endParaRPr kumimoji="0" lang="en-US" sz="1600" b="0" i="0" u="none" strike="noStrike" kern="0" cap="none" spc="0" normalizeH="0" baseline="0" noProof="0" dirty="0">
              <a:ln>
                <a:noFill/>
              </a:ln>
              <a:solidFill>
                <a:sysClr val="windowText" lastClr="000000"/>
              </a:solidFill>
              <a:effectLst/>
              <a:uLnTx/>
              <a:uFillTx/>
              <a:latin typeface="Calibri"/>
              <a:cs typeface="Calibri"/>
            </a:endParaRPr>
          </a:p>
          <a:p>
            <a:pPr marL="254000" indent="-228600">
              <a:buFont typeface="Arial"/>
              <a:buChar char="•"/>
              <a:tabLst>
                <a:tab pos="254000" algn="l"/>
              </a:tabLst>
            </a:pPr>
            <a:endParaRPr lang="en-US" sz="1600" spc="-10" dirty="0">
              <a:latin typeface="Calibri"/>
              <a:cs typeface="Calibri"/>
            </a:endParaRPr>
          </a:p>
          <a:p>
            <a:pPr marL="25400">
              <a:tabLst>
                <a:tab pos="254000" algn="l"/>
              </a:tabLst>
            </a:pPr>
            <a:r>
              <a:rPr lang="ru-RU" sz="1200" dirty="0">
                <a:latin typeface="Calibri"/>
                <a:cs typeface="Calibri"/>
              </a:rPr>
              <a:t>•</a:t>
            </a:r>
            <a:r>
              <a:rPr lang="ru-RU" sz="1600" dirty="0">
                <a:latin typeface="Calibri"/>
                <a:cs typeface="Calibri"/>
              </a:rPr>
              <a:t>	</a:t>
            </a:r>
            <a:r>
              <a:rPr lang="ru-RU" sz="1600" dirty="0" err="1">
                <a:latin typeface="Calibri"/>
                <a:cs typeface="Calibri"/>
              </a:rPr>
              <a:t>Загальна</a:t>
            </a:r>
            <a:r>
              <a:rPr lang="ru-RU" sz="1600" dirty="0">
                <a:latin typeface="Calibri"/>
                <a:cs typeface="Calibri"/>
              </a:rPr>
              <a:t> формула </a:t>
            </a:r>
            <a:r>
              <a:rPr lang="ru-RU" sz="1600" dirty="0" err="1">
                <a:latin typeface="Calibri"/>
                <a:cs typeface="Calibri"/>
              </a:rPr>
              <a:t>готовності</a:t>
            </a:r>
            <a:r>
              <a:rPr lang="ru-RU" sz="1600" dirty="0">
                <a:latin typeface="Calibri"/>
                <a:cs typeface="Calibri"/>
              </a:rPr>
              <a:t> до </a:t>
            </a:r>
            <a:r>
              <a:rPr lang="ru-RU" sz="1600" dirty="0" err="1">
                <a:latin typeface="Calibri"/>
                <a:cs typeface="Calibri"/>
              </a:rPr>
              <a:t>масових</a:t>
            </a:r>
            <a:r>
              <a:rPr lang="ru-RU" sz="1600" dirty="0">
                <a:latin typeface="Calibri"/>
                <a:cs typeface="Calibri"/>
              </a:rPr>
              <a:t> жертв*</a:t>
            </a:r>
          </a:p>
          <a:p>
            <a:pPr marL="254000" indent="-228600">
              <a:buFont typeface="Arial"/>
              <a:buChar char="•"/>
              <a:tabLst>
                <a:tab pos="254000" algn="l"/>
              </a:tabLst>
            </a:pPr>
            <a:endParaRPr sz="1600" dirty="0">
              <a:latin typeface="Calibri"/>
              <a:cs typeface="Calibri"/>
            </a:endParaRPr>
          </a:p>
        </p:txBody>
      </p:sp>
      <p:pic>
        <p:nvPicPr>
          <p:cNvPr id="5" name="object 5"/>
          <p:cNvPicPr/>
          <p:nvPr/>
        </p:nvPicPr>
        <p:blipFill>
          <a:blip r:embed="rId2" cstate="print"/>
          <a:stretch>
            <a:fillRect/>
          </a:stretch>
        </p:blipFill>
        <p:spPr>
          <a:xfrm>
            <a:off x="9561576" y="5838444"/>
            <a:ext cx="2217420" cy="704088"/>
          </a:xfrm>
          <a:prstGeom prst="rect">
            <a:avLst/>
          </a:prstGeom>
        </p:spPr>
      </p:pic>
      <p:sp>
        <p:nvSpPr>
          <p:cNvPr id="6" name="object 4">
            <a:extLst>
              <a:ext uri="{FF2B5EF4-FFF2-40B4-BE49-F238E27FC236}">
                <a16:creationId xmlns:a16="http://schemas.microsoft.com/office/drawing/2014/main" id="{031D11D7-6B6B-2C55-A164-BD5DE527F218}"/>
              </a:ext>
            </a:extLst>
          </p:cNvPr>
          <p:cNvSpPr txBox="1"/>
          <p:nvPr/>
        </p:nvSpPr>
        <p:spPr>
          <a:xfrm>
            <a:off x="522668" y="5829300"/>
            <a:ext cx="11132185" cy="384721"/>
          </a:xfrm>
          <a:prstGeom prst="rect">
            <a:avLst/>
          </a:prstGeom>
        </p:spPr>
        <p:txBody>
          <a:bodyPr vert="horz" wrap="square" lIns="0" tIns="60960" rIns="0" bIns="0" rtlCol="0">
            <a:spAutoFit/>
          </a:bodyPr>
          <a:lstStyle/>
          <a:p>
            <a:pPr marL="214629" algn="ctr"/>
            <a:r>
              <a:rPr sz="1050" spc="-20" dirty="0">
                <a:latin typeface="Calibri"/>
                <a:cs typeface="Calibri"/>
              </a:rPr>
              <a:t>~Total</a:t>
            </a:r>
            <a:r>
              <a:rPr sz="1050" spc="-25" dirty="0">
                <a:latin typeface="Calibri"/>
                <a:cs typeface="Calibri"/>
              </a:rPr>
              <a:t> </a:t>
            </a:r>
            <a:r>
              <a:rPr sz="1050" dirty="0">
                <a:latin typeface="Calibri"/>
                <a:cs typeface="Calibri"/>
              </a:rPr>
              <a:t>Expected</a:t>
            </a:r>
            <a:r>
              <a:rPr sz="1050" spc="-10" dirty="0">
                <a:latin typeface="Calibri"/>
                <a:cs typeface="Calibri"/>
              </a:rPr>
              <a:t> </a:t>
            </a:r>
            <a:r>
              <a:rPr sz="1050" dirty="0">
                <a:latin typeface="Calibri"/>
                <a:cs typeface="Calibri"/>
              </a:rPr>
              <a:t>Casualties</a:t>
            </a:r>
            <a:r>
              <a:rPr sz="1050" spc="-20" dirty="0">
                <a:latin typeface="Calibri"/>
                <a:cs typeface="Calibri"/>
              </a:rPr>
              <a:t> </a:t>
            </a:r>
            <a:r>
              <a:rPr sz="1050" dirty="0">
                <a:latin typeface="Calibri"/>
                <a:cs typeface="Calibri"/>
              </a:rPr>
              <a:t>=</a:t>
            </a:r>
            <a:r>
              <a:rPr sz="1050" spc="-30" dirty="0">
                <a:latin typeface="Calibri"/>
                <a:cs typeface="Calibri"/>
              </a:rPr>
              <a:t> </a:t>
            </a:r>
            <a:r>
              <a:rPr sz="1050" dirty="0">
                <a:latin typeface="Calibri"/>
                <a:cs typeface="Calibri"/>
              </a:rPr>
              <a:t>2</a:t>
            </a:r>
            <a:r>
              <a:rPr sz="1050" spc="-25" dirty="0">
                <a:latin typeface="Calibri"/>
                <a:cs typeface="Calibri"/>
              </a:rPr>
              <a:t> </a:t>
            </a:r>
            <a:r>
              <a:rPr sz="1050" dirty="0">
                <a:latin typeface="Calibri"/>
                <a:cs typeface="Calibri"/>
              </a:rPr>
              <a:t>X</a:t>
            </a:r>
            <a:r>
              <a:rPr sz="1050" spc="-15" dirty="0">
                <a:latin typeface="Calibri"/>
                <a:cs typeface="Calibri"/>
              </a:rPr>
              <a:t> </a:t>
            </a:r>
            <a:r>
              <a:rPr sz="1050" dirty="0">
                <a:latin typeface="Calibri"/>
                <a:cs typeface="Calibri"/>
              </a:rPr>
              <a:t>[#</a:t>
            </a:r>
            <a:r>
              <a:rPr sz="1050" spc="-30" dirty="0">
                <a:latin typeface="Calibri"/>
                <a:cs typeface="Calibri"/>
              </a:rPr>
              <a:t> </a:t>
            </a:r>
            <a:r>
              <a:rPr sz="1050" dirty="0">
                <a:latin typeface="Calibri"/>
                <a:cs typeface="Calibri"/>
              </a:rPr>
              <a:t>casualties</a:t>
            </a:r>
            <a:r>
              <a:rPr sz="1050" spc="-20" dirty="0">
                <a:latin typeface="Calibri"/>
                <a:cs typeface="Calibri"/>
              </a:rPr>
              <a:t> </a:t>
            </a:r>
            <a:r>
              <a:rPr sz="1050" dirty="0">
                <a:latin typeface="Calibri"/>
                <a:cs typeface="Calibri"/>
              </a:rPr>
              <a:t>in</a:t>
            </a:r>
            <a:r>
              <a:rPr sz="1050" spc="-15" dirty="0">
                <a:latin typeface="Calibri"/>
                <a:cs typeface="Calibri"/>
              </a:rPr>
              <a:t> </a:t>
            </a:r>
            <a:r>
              <a:rPr sz="1050" dirty="0">
                <a:latin typeface="Calibri"/>
                <a:cs typeface="Calibri"/>
              </a:rPr>
              <a:t>1</a:t>
            </a:r>
            <a:r>
              <a:rPr sz="1050" baseline="25462" dirty="0">
                <a:latin typeface="Calibri"/>
                <a:cs typeface="Calibri"/>
              </a:rPr>
              <a:t>st</a:t>
            </a:r>
            <a:r>
              <a:rPr sz="1050" spc="172" baseline="25462" dirty="0">
                <a:latin typeface="Calibri"/>
                <a:cs typeface="Calibri"/>
              </a:rPr>
              <a:t> </a:t>
            </a:r>
            <a:r>
              <a:rPr sz="1050" dirty="0">
                <a:latin typeface="Calibri"/>
                <a:cs typeface="Calibri"/>
              </a:rPr>
              <a:t>hour</a:t>
            </a:r>
            <a:r>
              <a:rPr sz="1050" spc="-20" dirty="0">
                <a:latin typeface="Calibri"/>
                <a:cs typeface="Calibri"/>
              </a:rPr>
              <a:t> </a:t>
            </a:r>
            <a:r>
              <a:rPr sz="1050" dirty="0">
                <a:latin typeface="Calibri"/>
                <a:cs typeface="Calibri"/>
              </a:rPr>
              <a:t>after</a:t>
            </a:r>
            <a:r>
              <a:rPr sz="1050" spc="-15" dirty="0">
                <a:latin typeface="Calibri"/>
                <a:cs typeface="Calibri"/>
              </a:rPr>
              <a:t> </a:t>
            </a:r>
            <a:r>
              <a:rPr sz="1050" dirty="0">
                <a:latin typeface="Calibri"/>
                <a:cs typeface="Calibri"/>
              </a:rPr>
              <a:t>first</a:t>
            </a:r>
            <a:r>
              <a:rPr sz="1050" spc="-20" dirty="0">
                <a:latin typeface="Calibri"/>
                <a:cs typeface="Calibri"/>
              </a:rPr>
              <a:t> </a:t>
            </a:r>
            <a:r>
              <a:rPr sz="1050" spc="-10" dirty="0">
                <a:latin typeface="Calibri"/>
                <a:cs typeface="Calibri"/>
              </a:rPr>
              <a:t>arrival]</a:t>
            </a:r>
            <a:endParaRPr lang="en-US" sz="1050" spc="-10" dirty="0">
              <a:latin typeface="Calibri"/>
              <a:cs typeface="Calibri"/>
            </a:endParaRPr>
          </a:p>
          <a:p>
            <a:pPr marL="214629" algn="ctr"/>
            <a:r>
              <a:rPr lang="ru-RU" sz="1050" dirty="0">
                <a:latin typeface="Calibri"/>
                <a:cs typeface="Calibri"/>
              </a:rPr>
              <a:t>~</a:t>
            </a:r>
            <a:r>
              <a:rPr lang="ru-RU" sz="1050" dirty="0" err="1">
                <a:latin typeface="Calibri"/>
                <a:cs typeface="Calibri"/>
              </a:rPr>
              <a:t>Загальна</a:t>
            </a:r>
            <a:r>
              <a:rPr lang="ru-RU" sz="1050" dirty="0">
                <a:latin typeface="Calibri"/>
                <a:cs typeface="Calibri"/>
              </a:rPr>
              <a:t> </a:t>
            </a:r>
            <a:r>
              <a:rPr lang="ru-RU" sz="1050" dirty="0" err="1">
                <a:latin typeface="Calibri"/>
                <a:cs typeface="Calibri"/>
              </a:rPr>
              <a:t>кількість</a:t>
            </a:r>
            <a:r>
              <a:rPr lang="ru-RU" sz="1050" dirty="0">
                <a:latin typeface="Calibri"/>
                <a:cs typeface="Calibri"/>
              </a:rPr>
              <a:t> </a:t>
            </a:r>
            <a:r>
              <a:rPr lang="ru-RU" sz="1050" dirty="0" err="1">
                <a:latin typeface="Calibri"/>
                <a:cs typeface="Calibri"/>
              </a:rPr>
              <a:t>очікуваних</a:t>
            </a:r>
            <a:r>
              <a:rPr lang="ru-RU" sz="1050" dirty="0">
                <a:latin typeface="Calibri"/>
                <a:cs typeface="Calibri"/>
              </a:rPr>
              <a:t> </a:t>
            </a:r>
            <a:r>
              <a:rPr lang="ru-RU" sz="1050" dirty="0" err="1">
                <a:latin typeface="Calibri"/>
                <a:cs typeface="Calibri"/>
              </a:rPr>
              <a:t>втрат</a:t>
            </a:r>
            <a:r>
              <a:rPr lang="ru-RU" sz="1050" dirty="0">
                <a:latin typeface="Calibri"/>
                <a:cs typeface="Calibri"/>
              </a:rPr>
              <a:t> = 2 X [</a:t>
            </a:r>
            <a:r>
              <a:rPr lang="ru-RU" sz="1050" dirty="0" err="1">
                <a:latin typeface="Calibri"/>
                <a:cs typeface="Calibri"/>
              </a:rPr>
              <a:t>кількість</a:t>
            </a:r>
            <a:r>
              <a:rPr lang="ru-RU" sz="1050" dirty="0">
                <a:latin typeface="Calibri"/>
                <a:cs typeface="Calibri"/>
              </a:rPr>
              <a:t> </a:t>
            </a:r>
            <a:r>
              <a:rPr lang="ru-RU" sz="1050" dirty="0" err="1">
                <a:latin typeface="Calibri"/>
                <a:cs typeface="Calibri"/>
              </a:rPr>
              <a:t>втрат</a:t>
            </a:r>
            <a:r>
              <a:rPr lang="ru-RU" sz="1050" dirty="0">
                <a:latin typeface="Calibri"/>
                <a:cs typeface="Calibri"/>
              </a:rPr>
              <a:t> за 1 годину </a:t>
            </a:r>
            <a:r>
              <a:rPr lang="ru-RU" sz="1050" dirty="0" err="1">
                <a:latin typeface="Calibri"/>
                <a:cs typeface="Calibri"/>
              </a:rPr>
              <a:t>після</a:t>
            </a:r>
            <a:r>
              <a:rPr lang="ru-RU" sz="1050" dirty="0">
                <a:latin typeface="Calibri"/>
                <a:cs typeface="Calibri"/>
              </a:rPr>
              <a:t> </a:t>
            </a:r>
            <a:r>
              <a:rPr lang="ru-RU" sz="1050" dirty="0" err="1">
                <a:latin typeface="Calibri"/>
                <a:cs typeface="Calibri"/>
              </a:rPr>
              <a:t>першого</a:t>
            </a:r>
            <a:r>
              <a:rPr lang="ru-RU" sz="1050" dirty="0">
                <a:latin typeface="Calibri"/>
                <a:cs typeface="Calibri"/>
              </a:rPr>
              <a:t> </a:t>
            </a:r>
            <a:r>
              <a:rPr lang="ru-RU" sz="1050" dirty="0" err="1">
                <a:latin typeface="Calibri"/>
                <a:cs typeface="Calibri"/>
              </a:rPr>
              <a:t>прибуття</a:t>
            </a:r>
            <a:r>
              <a:rPr lang="ru-RU" sz="1050" dirty="0">
                <a:latin typeface="Calibri"/>
                <a:cs typeface="Calibri"/>
              </a:rPr>
              <a:t>]</a:t>
            </a:r>
            <a:endParaRPr sz="1050" dirty="0">
              <a:latin typeface="Calibri"/>
              <a:cs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7288" y="308228"/>
            <a:ext cx="10899775" cy="2228815"/>
          </a:xfrm>
          <a:prstGeom prst="rect">
            <a:avLst/>
          </a:prstGeom>
        </p:spPr>
        <p:txBody>
          <a:bodyPr vert="horz" wrap="square" lIns="0" tIns="12700" rIns="0" bIns="0" rtlCol="0">
            <a:spAutoFit/>
          </a:bodyPr>
          <a:lstStyle/>
          <a:p>
            <a:pPr marL="12700">
              <a:spcBef>
                <a:spcPts val="100"/>
              </a:spcBef>
            </a:pPr>
            <a:r>
              <a:rPr sz="3600" b="1" spc="-25" dirty="0"/>
              <a:t>Hospital</a:t>
            </a:r>
            <a:r>
              <a:rPr sz="3600" b="1" spc="-200" dirty="0"/>
              <a:t> </a:t>
            </a:r>
            <a:r>
              <a:rPr sz="3600" b="1" spc="-45" dirty="0"/>
              <a:t>Systems</a:t>
            </a:r>
            <a:r>
              <a:rPr sz="3600" b="1" spc="-190" dirty="0"/>
              <a:t> </a:t>
            </a:r>
            <a:r>
              <a:rPr sz="3600" b="1" spc="-10" dirty="0"/>
              <a:t>Approach-</a:t>
            </a:r>
            <a:br>
              <a:rPr lang="en-US" sz="3600" b="1" spc="-10" dirty="0"/>
            </a:br>
            <a:r>
              <a:rPr lang="ru-RU" sz="3600" b="1" spc="-10" dirty="0" err="1"/>
              <a:t>Підхід</a:t>
            </a:r>
            <a:r>
              <a:rPr lang="ru-RU" sz="3600" b="1" spc="-10" dirty="0"/>
              <a:t> до </a:t>
            </a:r>
            <a:r>
              <a:rPr lang="ru-RU" sz="3600" b="1" spc="-10" dirty="0" err="1"/>
              <a:t>лікарняних</a:t>
            </a:r>
            <a:r>
              <a:rPr lang="ru-RU" sz="3600" b="1" spc="-10" dirty="0"/>
              <a:t> систем -</a:t>
            </a:r>
            <a:endParaRPr sz="3600" b="1" dirty="0"/>
          </a:p>
          <a:p>
            <a:pPr marL="5499100"/>
            <a:r>
              <a:rPr sz="3600" b="1" spc="-110" dirty="0"/>
              <a:t>Two-</a:t>
            </a:r>
            <a:r>
              <a:rPr sz="3600" b="1" spc="-95" dirty="0"/>
              <a:t>Wave</a:t>
            </a:r>
            <a:r>
              <a:rPr sz="3600" b="1" spc="-130" dirty="0"/>
              <a:t> </a:t>
            </a:r>
            <a:r>
              <a:rPr sz="3600" b="1" spc="-35" dirty="0"/>
              <a:t>Phenomenon</a:t>
            </a:r>
            <a:br>
              <a:rPr lang="en-US" sz="3600" b="1" spc="-35" dirty="0"/>
            </a:br>
            <a:r>
              <a:rPr lang="ru-RU" sz="3600" b="1" spc="-35" dirty="0"/>
              <a:t>феномен </a:t>
            </a:r>
            <a:r>
              <a:rPr lang="ru-RU" sz="3600" b="1" spc="-35" dirty="0" err="1"/>
              <a:t>двох</a:t>
            </a:r>
            <a:r>
              <a:rPr lang="ru-RU" sz="3600" b="1" spc="-35" dirty="0"/>
              <a:t> </a:t>
            </a:r>
            <a:r>
              <a:rPr lang="ru-RU" sz="3600" b="1" spc="-35" dirty="0" err="1"/>
              <a:t>хвиль</a:t>
            </a:r>
            <a:endParaRPr sz="3600" b="1" dirty="0"/>
          </a:p>
        </p:txBody>
      </p:sp>
      <p:pic>
        <p:nvPicPr>
          <p:cNvPr id="3" name="object 3"/>
          <p:cNvPicPr/>
          <p:nvPr/>
        </p:nvPicPr>
        <p:blipFill>
          <a:blip r:embed="rId2" cstate="print"/>
          <a:stretch>
            <a:fillRect/>
          </a:stretch>
        </p:blipFill>
        <p:spPr>
          <a:xfrm>
            <a:off x="466155" y="2487944"/>
            <a:ext cx="11274853" cy="2983869"/>
          </a:xfrm>
          <a:prstGeom prst="rect">
            <a:avLst/>
          </a:prstGeom>
        </p:spPr>
      </p:pic>
      <p:pic>
        <p:nvPicPr>
          <p:cNvPr id="4" name="object 4"/>
          <p:cNvPicPr/>
          <p:nvPr/>
        </p:nvPicPr>
        <p:blipFill>
          <a:blip r:embed="rId3" cstate="print"/>
          <a:stretch>
            <a:fillRect/>
          </a:stretch>
        </p:blipFill>
        <p:spPr>
          <a:xfrm>
            <a:off x="9561576" y="5838444"/>
            <a:ext cx="2217420" cy="704088"/>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308228"/>
            <a:ext cx="10688955" cy="2228815"/>
          </a:xfrm>
          <a:prstGeom prst="rect">
            <a:avLst/>
          </a:prstGeom>
        </p:spPr>
        <p:txBody>
          <a:bodyPr vert="horz" wrap="square" lIns="0" tIns="12700" rIns="0" bIns="0" rtlCol="0">
            <a:spAutoFit/>
          </a:bodyPr>
          <a:lstStyle/>
          <a:p>
            <a:pPr marL="12700">
              <a:spcBef>
                <a:spcPts val="100"/>
              </a:spcBef>
            </a:pPr>
            <a:r>
              <a:rPr sz="3600" b="1" spc="-25" dirty="0"/>
              <a:t>Hospital</a:t>
            </a:r>
            <a:r>
              <a:rPr sz="3600" b="1" spc="-200" dirty="0"/>
              <a:t> </a:t>
            </a:r>
            <a:r>
              <a:rPr sz="3600" b="1" spc="-45" dirty="0"/>
              <a:t>Systems</a:t>
            </a:r>
            <a:r>
              <a:rPr sz="3600" b="1" spc="-190" dirty="0"/>
              <a:t> </a:t>
            </a:r>
            <a:r>
              <a:rPr sz="3600" b="1" spc="-10" dirty="0"/>
              <a:t>Preparedness</a:t>
            </a:r>
            <a:br>
              <a:rPr lang="en-US" sz="3600" b="1" spc="-10" dirty="0"/>
            </a:br>
            <a:r>
              <a:rPr lang="ru-RU" sz="3600" b="1" spc="-10" dirty="0" err="1"/>
              <a:t>Підготовленість</a:t>
            </a:r>
            <a:r>
              <a:rPr lang="ru-RU" sz="3600" b="1" spc="-10" dirty="0"/>
              <a:t> систем </a:t>
            </a:r>
            <a:r>
              <a:rPr lang="ru-RU" sz="3600" b="1" spc="-10" dirty="0" err="1"/>
              <a:t>лікарень</a:t>
            </a:r>
            <a:endParaRPr sz="3600" b="1" dirty="0"/>
          </a:p>
          <a:p>
            <a:pPr marL="4585335"/>
            <a:r>
              <a:rPr sz="3600" b="1" spc="-40" dirty="0"/>
              <a:t>Anticipated</a:t>
            </a:r>
            <a:r>
              <a:rPr sz="3600" b="1" spc="-185" dirty="0"/>
              <a:t> </a:t>
            </a:r>
            <a:r>
              <a:rPr sz="3600" b="1" spc="-25" dirty="0"/>
              <a:t>Hospital</a:t>
            </a:r>
            <a:r>
              <a:rPr sz="3600" b="1" spc="-160" dirty="0"/>
              <a:t> </a:t>
            </a:r>
            <a:r>
              <a:rPr sz="3600" b="1" spc="-20" dirty="0"/>
              <a:t>Course</a:t>
            </a:r>
            <a:br>
              <a:rPr lang="en-US" sz="3600" b="1" spc="-20" dirty="0"/>
            </a:br>
            <a:r>
              <a:rPr lang="ru-RU" sz="3600" b="1" spc="-20" dirty="0" err="1"/>
              <a:t>Очікуваний</a:t>
            </a:r>
            <a:r>
              <a:rPr lang="ru-RU" sz="3600" b="1" spc="-20" dirty="0"/>
              <a:t> </a:t>
            </a:r>
            <a:r>
              <a:rPr lang="ru-RU" sz="3600" b="1" spc="-20" dirty="0" err="1"/>
              <a:t>лікарняний</a:t>
            </a:r>
            <a:r>
              <a:rPr lang="ru-RU" sz="3600" b="1" spc="-20" dirty="0"/>
              <a:t> курс</a:t>
            </a:r>
            <a:endParaRPr sz="3600" b="1" dirty="0"/>
          </a:p>
        </p:txBody>
      </p:sp>
      <p:pic>
        <p:nvPicPr>
          <p:cNvPr id="3" name="object 3"/>
          <p:cNvPicPr/>
          <p:nvPr/>
        </p:nvPicPr>
        <p:blipFill>
          <a:blip r:embed="rId2" cstate="print"/>
          <a:stretch>
            <a:fillRect/>
          </a:stretch>
        </p:blipFill>
        <p:spPr>
          <a:xfrm>
            <a:off x="2032972" y="3069095"/>
            <a:ext cx="8126055" cy="1715643"/>
          </a:xfrm>
          <a:prstGeom prst="rect">
            <a:avLst/>
          </a:prstGeom>
        </p:spPr>
      </p:pic>
      <p:pic>
        <p:nvPicPr>
          <p:cNvPr id="4" name="object 4"/>
          <p:cNvPicPr/>
          <p:nvPr/>
        </p:nvPicPr>
        <p:blipFill>
          <a:blip r:embed="rId3" cstate="print"/>
          <a:stretch>
            <a:fillRect/>
          </a:stretch>
        </p:blipFill>
        <p:spPr>
          <a:xfrm>
            <a:off x="9561576" y="5838444"/>
            <a:ext cx="2217420" cy="704088"/>
          </a:xfrm>
          <a:prstGeom prst="rect">
            <a:avLst/>
          </a:prstGeom>
        </p:spPr>
      </p:pic>
      <p:sp>
        <p:nvSpPr>
          <p:cNvPr id="5" name="TextBox 4">
            <a:extLst>
              <a:ext uri="{FF2B5EF4-FFF2-40B4-BE49-F238E27FC236}">
                <a16:creationId xmlns:a16="http://schemas.microsoft.com/office/drawing/2014/main" id="{D2408D94-280A-28EA-CF04-644FB33CA942}"/>
              </a:ext>
            </a:extLst>
          </p:cNvPr>
          <p:cNvSpPr txBox="1"/>
          <p:nvPr/>
        </p:nvSpPr>
        <p:spPr>
          <a:xfrm>
            <a:off x="2133600" y="3136951"/>
            <a:ext cx="2438400" cy="738664"/>
          </a:xfrm>
          <a:prstGeom prst="rect">
            <a:avLst/>
          </a:prstGeom>
          <a:solidFill>
            <a:srgbClr val="FF8F8F"/>
          </a:solidFill>
        </p:spPr>
        <p:txBody>
          <a:bodyPr wrap="square" lIns="0" tIns="0" rIns="0" bIns="0" rtlCol="0">
            <a:spAutoFit/>
          </a:bodyPr>
          <a:lstStyle/>
          <a:p>
            <a:pPr algn="ctr"/>
            <a:r>
              <a:rPr lang="en-US" sz="800" b="1" dirty="0">
                <a:latin typeface="Arial" panose="020B0604020202020204" pitchFamily="34" charset="0"/>
                <a:cs typeface="Arial" panose="020B0604020202020204" pitchFamily="34" charset="0"/>
              </a:rPr>
              <a:t>Immediate Care</a:t>
            </a:r>
          </a:p>
          <a:p>
            <a:pPr algn="ctr"/>
            <a:r>
              <a:rPr lang="en-US" sz="800" dirty="0">
                <a:latin typeface="Arial" panose="020B0604020202020204" pitchFamily="34" charset="0"/>
                <a:cs typeface="Arial" panose="020B0604020202020204" pitchFamily="34" charset="0"/>
              </a:rPr>
              <a:t>Ventilatory Support</a:t>
            </a:r>
          </a:p>
          <a:p>
            <a:pPr algn="ctr"/>
            <a:r>
              <a:rPr lang="en-US" sz="800" dirty="0">
                <a:latin typeface="Arial" panose="020B0604020202020204" pitchFamily="34" charset="0"/>
                <a:cs typeface="Arial" panose="020B0604020202020204" pitchFamily="34" charset="0"/>
              </a:rPr>
              <a:t>Frequent Atropine/Pralidoxime/Diazepam</a:t>
            </a:r>
          </a:p>
          <a:p>
            <a:pPr algn="ctr"/>
            <a:r>
              <a:rPr lang="ru-RU" sz="800" b="1" dirty="0" err="1">
                <a:latin typeface="Arial" panose="020B0604020202020204" pitchFamily="34" charset="0"/>
                <a:cs typeface="Arial" panose="020B0604020202020204" pitchFamily="34" charset="0"/>
              </a:rPr>
              <a:t>Невідкладна</a:t>
            </a:r>
            <a:r>
              <a:rPr lang="ru-RU" sz="800" b="1" dirty="0">
                <a:latin typeface="Arial" panose="020B0604020202020204" pitchFamily="34" charset="0"/>
                <a:cs typeface="Arial" panose="020B0604020202020204" pitchFamily="34" charset="0"/>
              </a:rPr>
              <a:t> </a:t>
            </a:r>
            <a:r>
              <a:rPr lang="ru-RU" sz="800" b="1" dirty="0" err="1">
                <a:latin typeface="Arial" panose="020B0604020202020204" pitchFamily="34" charset="0"/>
                <a:cs typeface="Arial" panose="020B0604020202020204" pitchFamily="34" charset="0"/>
              </a:rPr>
              <a:t>допомога</a:t>
            </a:r>
            <a:endParaRPr lang="ru-RU" sz="800" b="1" dirty="0">
              <a:latin typeface="Arial" panose="020B0604020202020204" pitchFamily="34" charset="0"/>
              <a:cs typeface="Arial" panose="020B0604020202020204" pitchFamily="34" charset="0"/>
            </a:endParaRPr>
          </a:p>
          <a:p>
            <a:pPr algn="ctr"/>
            <a:r>
              <a:rPr lang="ru-RU" sz="800" dirty="0" err="1">
                <a:latin typeface="Arial" panose="020B0604020202020204" pitchFamily="34" charset="0"/>
                <a:cs typeface="Arial" panose="020B0604020202020204" pitchFamily="34" charset="0"/>
              </a:rPr>
              <a:t>Підтримувальна</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вентиляція</a:t>
            </a:r>
            <a:endParaRPr lang="ru-RU" sz="800" dirty="0">
              <a:latin typeface="Arial" panose="020B0604020202020204" pitchFamily="34" charset="0"/>
              <a:cs typeface="Arial" panose="020B0604020202020204" pitchFamily="34" charset="0"/>
            </a:endParaRPr>
          </a:p>
          <a:p>
            <a:pPr algn="ctr"/>
            <a:r>
              <a:rPr lang="ru-RU" sz="800" dirty="0" err="1">
                <a:latin typeface="Arial" panose="020B0604020202020204" pitchFamily="34" charset="0"/>
                <a:cs typeface="Arial" panose="020B0604020202020204" pitchFamily="34" charset="0"/>
              </a:rPr>
              <a:t>Часті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вливання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атропіну</a:t>
            </a:r>
            <a:r>
              <a:rPr lang="ru-RU" sz="800" dirty="0">
                <a:latin typeface="Arial" panose="020B0604020202020204" pitchFamily="34" charset="0"/>
                <a:cs typeface="Arial" panose="020B0604020202020204" pitchFamily="34" charset="0"/>
              </a:rPr>
              <a:t>/</a:t>
            </a:r>
            <a:r>
              <a:rPr lang="ru-RU" sz="800" dirty="0" err="1">
                <a:latin typeface="Arial" panose="020B0604020202020204" pitchFamily="34" charset="0"/>
                <a:cs typeface="Arial" panose="020B0604020202020204" pitchFamily="34" charset="0"/>
              </a:rPr>
              <a:t>пралідоксиму</a:t>
            </a:r>
            <a:r>
              <a:rPr lang="ru-RU" sz="800" dirty="0">
                <a:latin typeface="Arial" panose="020B0604020202020204" pitchFamily="34" charset="0"/>
                <a:cs typeface="Arial" panose="020B0604020202020204" pitchFamily="34" charset="0"/>
              </a:rPr>
              <a:t>/</a:t>
            </a:r>
            <a:r>
              <a:rPr lang="ru-RU" sz="800" dirty="0" err="1">
                <a:latin typeface="Arial" panose="020B0604020202020204" pitchFamily="34" charset="0"/>
                <a:cs typeface="Arial" panose="020B0604020202020204" pitchFamily="34" charset="0"/>
              </a:rPr>
              <a:t>діазепаму</a:t>
            </a:r>
            <a:endParaRPr lang="ru-RU" sz="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55608B3-1C25-262D-475D-53A186537BB3}"/>
              </a:ext>
            </a:extLst>
          </p:cNvPr>
          <p:cNvSpPr txBox="1"/>
          <p:nvPr/>
        </p:nvSpPr>
        <p:spPr>
          <a:xfrm>
            <a:off x="4800600" y="3152001"/>
            <a:ext cx="2982554" cy="815608"/>
          </a:xfrm>
          <a:prstGeom prst="rect">
            <a:avLst/>
          </a:prstGeom>
          <a:solidFill>
            <a:srgbClr val="FFF7A1"/>
          </a:solidFill>
        </p:spPr>
        <p:txBody>
          <a:bodyPr wrap="square" lIns="0" tIns="0" rIns="0" bIns="0" rtlCol="0">
            <a:spAutoFit/>
          </a:bodyPr>
          <a:lstStyle/>
          <a:p>
            <a:pPr algn="ctr"/>
            <a:r>
              <a:rPr lang="en-US" sz="800" b="1" dirty="0">
                <a:latin typeface="Arial" panose="020B0604020202020204" pitchFamily="34" charset="0"/>
                <a:cs typeface="Arial" panose="020B0604020202020204" pitchFamily="34" charset="0"/>
              </a:rPr>
              <a:t>Delayed Care</a:t>
            </a:r>
          </a:p>
          <a:p>
            <a:pPr algn="ctr"/>
            <a:r>
              <a:rPr lang="en-US" sz="800" dirty="0">
                <a:latin typeface="Arial" panose="020B0604020202020204" pitchFamily="34" charset="0"/>
                <a:cs typeface="Arial" panose="020B0604020202020204" pitchFamily="34" charset="0"/>
              </a:rPr>
              <a:t>minimal oxygen requirements Minimal dyspnea or wheezing + intermittent nausea/vomiting </a:t>
            </a:r>
            <a:r>
              <a:rPr lang="en-US" sz="800" dirty="0" err="1">
                <a:latin typeface="Arial" panose="020B0604020202020204" pitchFamily="34" charset="0"/>
                <a:cs typeface="Arial" panose="020B0604020202020204" pitchFamily="34" charset="0"/>
              </a:rPr>
              <a:t>Occasoinal</a:t>
            </a:r>
            <a:r>
              <a:rPr lang="en-US" sz="800" dirty="0">
                <a:latin typeface="Arial" panose="020B0604020202020204" pitchFamily="34" charset="0"/>
                <a:cs typeface="Arial" panose="020B0604020202020204" pitchFamily="34" charset="0"/>
              </a:rPr>
              <a:t> Atropine</a:t>
            </a:r>
          </a:p>
          <a:p>
            <a:pPr algn="ctr"/>
            <a:r>
              <a:rPr lang="ru-RU" sz="800" b="1" dirty="0" err="1">
                <a:latin typeface="Arial" panose="020B0604020202020204" pitchFamily="34" charset="0"/>
                <a:cs typeface="Arial" panose="020B0604020202020204" pitchFamily="34" charset="0"/>
              </a:rPr>
              <a:t>Нетермінова</a:t>
            </a:r>
            <a:r>
              <a:rPr lang="ru-RU" sz="800" b="1" dirty="0">
                <a:latin typeface="Arial" panose="020B0604020202020204" pitchFamily="34" charset="0"/>
                <a:cs typeface="Arial" panose="020B0604020202020204" pitchFamily="34" charset="0"/>
              </a:rPr>
              <a:t> </a:t>
            </a:r>
            <a:r>
              <a:rPr lang="ru-RU" sz="800" b="1" dirty="0" err="1">
                <a:latin typeface="Arial" panose="020B0604020202020204" pitchFamily="34" charset="0"/>
                <a:cs typeface="Arial" panose="020B0604020202020204" pitchFamily="34" charset="0"/>
              </a:rPr>
              <a:t>допомога</a:t>
            </a:r>
            <a:endParaRPr lang="ru-RU" sz="800" b="1" dirty="0">
              <a:latin typeface="Arial" panose="020B0604020202020204" pitchFamily="34" charset="0"/>
              <a:cs typeface="Arial" panose="020B0604020202020204" pitchFamily="34" charset="0"/>
            </a:endParaRPr>
          </a:p>
          <a:p>
            <a:pPr algn="ctr"/>
            <a:r>
              <a:rPr lang="ru-RU" sz="800" dirty="0" err="1">
                <a:latin typeface="Arial" panose="020B0604020202020204" pitchFamily="34" charset="0"/>
                <a:cs typeface="Arial" panose="020B0604020202020204" pitchFamily="34" charset="0"/>
              </a:rPr>
              <a:t>мінімальна</a:t>
            </a:r>
            <a:r>
              <a:rPr lang="ru-RU" sz="800" dirty="0">
                <a:latin typeface="Arial" panose="020B0604020202020204" pitchFamily="34" charset="0"/>
                <a:cs typeface="Arial" panose="020B0604020202020204" pitchFamily="34" charset="0"/>
              </a:rPr>
              <a:t> потреба в </a:t>
            </a:r>
            <a:r>
              <a:rPr lang="ru-RU" sz="800" dirty="0" err="1">
                <a:latin typeface="Arial" panose="020B0604020202020204" pitchFamily="34" charset="0"/>
                <a:cs typeface="Arial" panose="020B0604020202020204" pitchFamily="34" charset="0"/>
              </a:rPr>
              <a:t>кисні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Мінімальна</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задишка</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або</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свистяче</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дихання</a:t>
            </a:r>
            <a:r>
              <a:rPr lang="ru-RU" sz="800" dirty="0">
                <a:latin typeface="Arial" panose="020B0604020202020204" pitchFamily="34" charset="0"/>
                <a:cs typeface="Arial" panose="020B0604020202020204" pitchFamily="34" charset="0"/>
              </a:rPr>
              <a:t> + </a:t>
            </a:r>
            <a:r>
              <a:rPr lang="ru-RU" sz="800" dirty="0" err="1">
                <a:latin typeface="Arial" panose="020B0604020202020204" pitchFamily="34" charset="0"/>
                <a:cs typeface="Arial" panose="020B0604020202020204" pitchFamily="34" charset="0"/>
              </a:rPr>
              <a:t>періодична</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нудота</a:t>
            </a:r>
            <a:r>
              <a:rPr lang="ru-RU" sz="800" dirty="0">
                <a:latin typeface="Arial" panose="020B0604020202020204" pitchFamily="34" charset="0"/>
                <a:cs typeface="Arial" panose="020B0604020202020204" pitchFamily="34" charset="0"/>
              </a:rPr>
              <a:t>/</a:t>
            </a:r>
            <a:r>
              <a:rPr lang="ru-RU" sz="800" dirty="0" err="1">
                <a:latin typeface="Arial" panose="020B0604020202020204" pitchFamily="34" charset="0"/>
                <a:cs typeface="Arial" panose="020B0604020202020204" pitchFamily="34" charset="0"/>
              </a:rPr>
              <a:t>блювання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Зрідка</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атропін</a:t>
            </a:r>
            <a:endParaRPr lang="en-US" sz="800" dirty="0">
              <a:latin typeface="Arial" panose="020B0604020202020204" pitchFamily="34" charset="0"/>
              <a:cs typeface="Arial" panose="020B0604020202020204" pitchFamily="34" charset="0"/>
            </a:endParaRPr>
          </a:p>
          <a:p>
            <a:pPr algn="ctr"/>
            <a:endParaRPr lang="ru-RU" sz="5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26639B6-634B-C978-CB81-BD000BEA530F}"/>
              </a:ext>
            </a:extLst>
          </p:cNvPr>
          <p:cNvSpPr txBox="1"/>
          <p:nvPr/>
        </p:nvSpPr>
        <p:spPr>
          <a:xfrm>
            <a:off x="7987327" y="3173337"/>
            <a:ext cx="2071073" cy="738664"/>
          </a:xfrm>
          <a:prstGeom prst="rect">
            <a:avLst/>
          </a:prstGeom>
          <a:solidFill>
            <a:srgbClr val="C3F7C8"/>
          </a:solidFill>
        </p:spPr>
        <p:txBody>
          <a:bodyPr wrap="square" lIns="0" tIns="0" rIns="0" bIns="0" rtlCol="0">
            <a:spAutoFit/>
          </a:bodyPr>
          <a:lstStyle/>
          <a:p>
            <a:pPr algn="ctr"/>
            <a:r>
              <a:rPr lang="en-US" sz="800" b="1" dirty="0">
                <a:latin typeface="Arial" panose="020B0604020202020204" pitchFamily="34" charset="0"/>
                <a:cs typeface="Arial" panose="020B0604020202020204" pitchFamily="34" charset="0"/>
              </a:rPr>
              <a:t>Minimal Care</a:t>
            </a:r>
          </a:p>
          <a:p>
            <a:pPr algn="ctr"/>
            <a:r>
              <a:rPr lang="en-US" sz="800" dirty="0">
                <a:latin typeface="Arial" panose="020B0604020202020204" pitchFamily="34" charset="0"/>
                <a:cs typeface="Arial" panose="020B0604020202020204" pitchFamily="34" charset="0"/>
              </a:rPr>
              <a:t>Dyspnea resolving Able to stand and walk No further atropine</a:t>
            </a:r>
          </a:p>
          <a:p>
            <a:pPr algn="ctr"/>
            <a:r>
              <a:rPr lang="ru-RU" sz="800" b="1" dirty="0" err="1">
                <a:latin typeface="Arial" panose="020B0604020202020204" pitchFamily="34" charset="0"/>
                <a:cs typeface="Arial" panose="020B0604020202020204" pitchFamily="34" charset="0"/>
              </a:rPr>
              <a:t>Мінімальний</a:t>
            </a:r>
            <a:r>
              <a:rPr lang="ru-RU" sz="800" b="1" dirty="0">
                <a:latin typeface="Arial" panose="020B0604020202020204" pitchFamily="34" charset="0"/>
                <a:cs typeface="Arial" panose="020B0604020202020204" pitchFamily="34" charset="0"/>
              </a:rPr>
              <a:t> догляд</a:t>
            </a:r>
          </a:p>
          <a:p>
            <a:pPr algn="ctr"/>
            <a:r>
              <a:rPr lang="ru-RU" sz="800" dirty="0" err="1">
                <a:latin typeface="Arial" panose="020B0604020202020204" pitchFamily="34" charset="0"/>
                <a:cs typeface="Arial" panose="020B0604020202020204" pitchFamily="34" charset="0"/>
              </a:rPr>
              <a:t>Усунення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задишки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Може</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стояти</a:t>
            </a:r>
            <a:r>
              <a:rPr lang="ru-RU" sz="800" dirty="0">
                <a:latin typeface="Arial" panose="020B0604020202020204" pitchFamily="34" charset="0"/>
                <a:cs typeface="Arial" panose="020B0604020202020204" pitchFamily="34" charset="0"/>
              </a:rPr>
              <a:t> та </a:t>
            </a:r>
            <a:r>
              <a:rPr lang="ru-RU" sz="800" dirty="0" err="1">
                <a:latin typeface="Arial" panose="020B0604020202020204" pitchFamily="34" charset="0"/>
                <a:cs typeface="Arial" panose="020B0604020202020204" pitchFamily="34" charset="0"/>
              </a:rPr>
              <a:t>ходити</a:t>
            </a:r>
            <a:r>
              <a:rPr lang="ru-RU" sz="800" dirty="0">
                <a:latin typeface="Arial" panose="020B0604020202020204" pitchFamily="34" charset="0"/>
                <a:cs typeface="Arial" panose="020B0604020202020204" pitchFamily="34" charset="0"/>
              </a:rPr>
              <a:t> Без </a:t>
            </a:r>
            <a:r>
              <a:rPr lang="ru-RU" sz="800" dirty="0" err="1">
                <a:latin typeface="Arial" panose="020B0604020202020204" pitchFamily="34" charset="0"/>
                <a:cs typeface="Arial" panose="020B0604020202020204" pitchFamily="34" charset="0"/>
              </a:rPr>
              <a:t>подальших</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вливань</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атропіну</a:t>
            </a:r>
            <a:endParaRPr lang="ru-RU" sz="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D32CB7F-E044-B7E7-5F30-330C527A3328}"/>
              </a:ext>
            </a:extLst>
          </p:cNvPr>
          <p:cNvSpPr txBox="1"/>
          <p:nvPr/>
        </p:nvSpPr>
        <p:spPr>
          <a:xfrm>
            <a:off x="2133600" y="4038600"/>
            <a:ext cx="2438400" cy="430887"/>
          </a:xfrm>
          <a:prstGeom prst="rect">
            <a:avLst/>
          </a:prstGeom>
          <a:solidFill>
            <a:srgbClr val="FF8F8F"/>
          </a:solidFill>
        </p:spPr>
        <p:txBody>
          <a:bodyPr wrap="square" lIns="0" tIns="0" rIns="0" bIns="0" rtlCol="0">
            <a:spAutoFit/>
          </a:bodyPr>
          <a:lstStyle/>
          <a:p>
            <a:pPr algn="ctr"/>
            <a:r>
              <a:rPr lang="en-US" sz="700" b="1" dirty="0">
                <a:latin typeface="Arial" panose="020B0604020202020204" pitchFamily="34" charset="0"/>
                <a:cs typeface="Arial" panose="020B0604020202020204" pitchFamily="34" charset="0"/>
              </a:rPr>
              <a:t>High Acuity Ward </a:t>
            </a:r>
          </a:p>
          <a:p>
            <a:pPr algn="ctr"/>
            <a:r>
              <a:rPr lang="en-US" sz="700" dirty="0">
                <a:latin typeface="Arial" panose="020B0604020202020204" pitchFamily="34" charset="0"/>
                <a:cs typeface="Arial" panose="020B0604020202020204" pitchFamily="34" charset="0"/>
              </a:rPr>
              <a:t>3-24 hours</a:t>
            </a:r>
          </a:p>
          <a:p>
            <a:pPr algn="ctr"/>
            <a:r>
              <a:rPr lang="ru-RU" sz="700" b="1" dirty="0">
                <a:latin typeface="Arial" panose="020B0604020202020204" pitchFamily="34" charset="0"/>
                <a:cs typeface="Arial" panose="020B0604020202020204" pitchFamily="34" charset="0"/>
              </a:rPr>
              <a:t>Догляд за </a:t>
            </a:r>
            <a:r>
              <a:rPr lang="ru-RU" sz="700" b="1" dirty="0" err="1">
                <a:latin typeface="Arial" panose="020B0604020202020204" pitchFamily="34" charset="0"/>
                <a:cs typeface="Arial" panose="020B0604020202020204" pitchFamily="34" charset="0"/>
              </a:rPr>
              <a:t>постраждалими</a:t>
            </a:r>
            <a:r>
              <a:rPr lang="ru-RU" sz="700" b="1" dirty="0">
                <a:latin typeface="Arial" panose="020B0604020202020204" pitchFamily="34" charset="0"/>
                <a:cs typeface="Arial" panose="020B0604020202020204" pitchFamily="34" charset="0"/>
              </a:rPr>
              <a:t> з </a:t>
            </a:r>
            <a:r>
              <a:rPr lang="ru-RU" sz="700" b="1" dirty="0" err="1">
                <a:latin typeface="Arial" panose="020B0604020202020204" pitchFamily="34" charset="0"/>
                <a:cs typeface="Arial" panose="020B0604020202020204" pitchFamily="34" charset="0"/>
              </a:rPr>
              <a:t>важкими</a:t>
            </a:r>
            <a:r>
              <a:rPr lang="ru-RU" sz="700" b="1" dirty="0">
                <a:latin typeface="Arial" panose="020B0604020202020204" pitchFamily="34" charset="0"/>
                <a:cs typeface="Arial" panose="020B0604020202020204" pitchFamily="34" charset="0"/>
              </a:rPr>
              <a:t> симптомами </a:t>
            </a:r>
            <a:endParaRPr lang="en-US" sz="700" b="1" dirty="0">
              <a:latin typeface="Arial" panose="020B0604020202020204" pitchFamily="34" charset="0"/>
              <a:cs typeface="Arial" panose="020B0604020202020204" pitchFamily="34" charset="0"/>
            </a:endParaRPr>
          </a:p>
          <a:p>
            <a:pPr algn="ctr"/>
            <a:r>
              <a:rPr lang="ru-RU" sz="700" dirty="0">
                <a:latin typeface="Arial" panose="020B0604020202020204" pitchFamily="34" charset="0"/>
                <a:cs typeface="Arial" panose="020B0604020202020204" pitchFamily="34" charset="0"/>
              </a:rPr>
              <a:t>3-24 годин</a:t>
            </a:r>
          </a:p>
        </p:txBody>
      </p:sp>
      <p:sp>
        <p:nvSpPr>
          <p:cNvPr id="9" name="TextBox 8">
            <a:extLst>
              <a:ext uri="{FF2B5EF4-FFF2-40B4-BE49-F238E27FC236}">
                <a16:creationId xmlns:a16="http://schemas.microsoft.com/office/drawing/2014/main" id="{FB3DEFA4-A37E-CB93-6D59-515F8B1EA346}"/>
              </a:ext>
            </a:extLst>
          </p:cNvPr>
          <p:cNvSpPr txBox="1"/>
          <p:nvPr/>
        </p:nvSpPr>
        <p:spPr>
          <a:xfrm>
            <a:off x="5105400" y="4047739"/>
            <a:ext cx="2438400" cy="430887"/>
          </a:xfrm>
          <a:prstGeom prst="rect">
            <a:avLst/>
          </a:prstGeom>
          <a:solidFill>
            <a:srgbClr val="FFF7A1"/>
          </a:solidFill>
        </p:spPr>
        <p:txBody>
          <a:bodyPr wrap="square" lIns="0" tIns="0" rIns="0" bIns="0" rtlCol="0">
            <a:spAutoFit/>
          </a:bodyPr>
          <a:lstStyle/>
          <a:p>
            <a:pPr algn="ctr"/>
            <a:r>
              <a:rPr lang="en-US" sz="700" b="1" dirty="0">
                <a:latin typeface="Arial" panose="020B0604020202020204" pitchFamily="34" charset="0"/>
                <a:cs typeface="Arial" panose="020B0604020202020204" pitchFamily="34" charset="0"/>
              </a:rPr>
              <a:t>Low Acuity Ward</a:t>
            </a:r>
          </a:p>
          <a:p>
            <a:pPr algn="ctr"/>
            <a:r>
              <a:rPr lang="en-US" sz="700" dirty="0">
                <a:latin typeface="Arial" panose="020B0604020202020204" pitchFamily="34" charset="0"/>
                <a:cs typeface="Arial" panose="020B0604020202020204" pitchFamily="34" charset="0"/>
              </a:rPr>
              <a:t>24-48 hours</a:t>
            </a:r>
          </a:p>
          <a:p>
            <a:pPr algn="ctr"/>
            <a:r>
              <a:rPr lang="ru-RU" sz="700" b="1" dirty="0">
                <a:latin typeface="Arial" panose="020B0604020202020204" pitchFamily="34" charset="0"/>
                <a:cs typeface="Arial" panose="020B0604020202020204" pitchFamily="34" charset="0"/>
              </a:rPr>
              <a:t>Догляд за </a:t>
            </a:r>
            <a:r>
              <a:rPr lang="ru-RU" sz="700" b="1" dirty="0" err="1">
                <a:latin typeface="Arial" panose="020B0604020202020204" pitchFamily="34" charset="0"/>
                <a:cs typeface="Arial" panose="020B0604020202020204" pitchFamily="34" charset="0"/>
              </a:rPr>
              <a:t>постраждалими</a:t>
            </a:r>
            <a:r>
              <a:rPr lang="ru-RU" sz="700" b="1" dirty="0">
                <a:latin typeface="Arial" panose="020B0604020202020204" pitchFamily="34" charset="0"/>
                <a:cs typeface="Arial" panose="020B0604020202020204" pitchFamily="34" charset="0"/>
              </a:rPr>
              <a:t> з </a:t>
            </a:r>
            <a:r>
              <a:rPr lang="ru-RU" sz="700" b="1" dirty="0" err="1">
                <a:latin typeface="Arial" panose="020B0604020202020204" pitchFamily="34" charset="0"/>
                <a:cs typeface="Arial" panose="020B0604020202020204" pitchFamily="34" charset="0"/>
              </a:rPr>
              <a:t>помірними</a:t>
            </a:r>
            <a:r>
              <a:rPr lang="ru-RU" sz="700" b="1" dirty="0">
                <a:latin typeface="Arial" panose="020B0604020202020204" pitchFamily="34" charset="0"/>
                <a:cs typeface="Arial" panose="020B0604020202020204" pitchFamily="34" charset="0"/>
              </a:rPr>
              <a:t> симптомами</a:t>
            </a:r>
          </a:p>
          <a:p>
            <a:pPr algn="ctr"/>
            <a:r>
              <a:rPr lang="ru-RU" sz="700" dirty="0">
                <a:latin typeface="Arial" panose="020B0604020202020204" pitchFamily="34" charset="0"/>
                <a:cs typeface="Arial" panose="020B0604020202020204" pitchFamily="34" charset="0"/>
              </a:rPr>
              <a:t>24-48 годин</a:t>
            </a:r>
          </a:p>
        </p:txBody>
      </p:sp>
      <p:sp>
        <p:nvSpPr>
          <p:cNvPr id="10" name="TextBox 9">
            <a:extLst>
              <a:ext uri="{FF2B5EF4-FFF2-40B4-BE49-F238E27FC236}">
                <a16:creationId xmlns:a16="http://schemas.microsoft.com/office/drawing/2014/main" id="{43F83EA5-78A2-DEFC-CAA0-974D49AA17EA}"/>
              </a:ext>
            </a:extLst>
          </p:cNvPr>
          <p:cNvSpPr txBox="1"/>
          <p:nvPr/>
        </p:nvSpPr>
        <p:spPr>
          <a:xfrm>
            <a:off x="7987327" y="4096435"/>
            <a:ext cx="2071073" cy="323165"/>
          </a:xfrm>
          <a:prstGeom prst="rect">
            <a:avLst/>
          </a:prstGeom>
          <a:solidFill>
            <a:srgbClr val="C3F7C8"/>
          </a:solidFill>
        </p:spPr>
        <p:txBody>
          <a:bodyPr wrap="square" lIns="0" tIns="0" rIns="0" bIns="0" rtlCol="0">
            <a:spAutoFit/>
          </a:bodyPr>
          <a:lstStyle/>
          <a:p>
            <a:pPr algn="ctr"/>
            <a:r>
              <a:rPr lang="en-US" sz="700" b="1" dirty="0">
                <a:latin typeface="Arial" panose="020B0604020202020204" pitchFamily="34" charset="0"/>
                <a:cs typeface="Arial" panose="020B0604020202020204" pitchFamily="34" charset="0"/>
              </a:rPr>
              <a:t>Observation/Discharge Ward Community Facility</a:t>
            </a:r>
          </a:p>
          <a:p>
            <a:pPr algn="ctr"/>
            <a:r>
              <a:rPr lang="ru-RU" sz="700" b="1" dirty="0" err="1">
                <a:latin typeface="Arial" panose="020B0604020202020204" pitchFamily="34" charset="0"/>
                <a:cs typeface="Arial" panose="020B0604020202020204" pitchFamily="34" charset="0"/>
              </a:rPr>
              <a:t>Спостереження</a:t>
            </a:r>
            <a:r>
              <a:rPr lang="ru-RU" sz="700" b="1" dirty="0">
                <a:latin typeface="Arial" panose="020B0604020202020204" pitchFamily="34" charset="0"/>
                <a:cs typeface="Arial" panose="020B0604020202020204" pitchFamily="34" charset="0"/>
              </a:rPr>
              <a:t>/</a:t>
            </a:r>
            <a:r>
              <a:rPr lang="ru-RU" sz="700" b="1" dirty="0" err="1">
                <a:latin typeface="Arial" panose="020B0604020202020204" pitchFamily="34" charset="0"/>
                <a:cs typeface="Arial" panose="020B0604020202020204" pitchFamily="34" charset="0"/>
              </a:rPr>
              <a:t>виписка</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або</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переведення</a:t>
            </a:r>
            <a:r>
              <a:rPr lang="ru-RU" sz="700" b="1" dirty="0">
                <a:latin typeface="Arial" panose="020B0604020202020204" pitchFamily="34" charset="0"/>
                <a:cs typeface="Arial" panose="020B0604020202020204" pitchFamily="34" charset="0"/>
              </a:rPr>
              <a:t> до </a:t>
            </a:r>
            <a:r>
              <a:rPr lang="ru-RU" sz="700" b="1" dirty="0" err="1">
                <a:latin typeface="Arial" panose="020B0604020202020204" pitchFamily="34" charset="0"/>
                <a:cs typeface="Arial" panose="020B0604020202020204" pitchFamily="34" charset="0"/>
              </a:rPr>
              <a:t>іншого</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відділення</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лікувального</a:t>
            </a:r>
            <a:r>
              <a:rPr lang="ru-RU" sz="700" b="1" dirty="0">
                <a:latin typeface="Arial" panose="020B0604020202020204" pitchFamily="34" charset="0"/>
                <a:cs typeface="Arial" panose="020B0604020202020204" pitchFamily="34" charset="0"/>
              </a:rPr>
              <a:t> закладу</a:t>
            </a:r>
            <a:endParaRPr lang="ru-RU" sz="7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9193C1D-4C5F-F597-3295-FDAC8C603669}"/>
              </a:ext>
            </a:extLst>
          </p:cNvPr>
          <p:cNvSpPr txBox="1"/>
          <p:nvPr/>
        </p:nvSpPr>
        <p:spPr>
          <a:xfrm>
            <a:off x="2032972" y="4621017"/>
            <a:ext cx="2438400" cy="415498"/>
          </a:xfrm>
          <a:prstGeom prst="rect">
            <a:avLst/>
          </a:prstGeom>
          <a:solidFill>
            <a:schemeClr val="bg1"/>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Day 1</a:t>
            </a:r>
          </a:p>
          <a:p>
            <a:pPr algn="ctr"/>
            <a:r>
              <a:rPr lang="ru-RU" sz="900" dirty="0">
                <a:latin typeface="Arial" panose="020B0604020202020204" pitchFamily="34" charset="0"/>
                <a:cs typeface="Arial" panose="020B0604020202020204" pitchFamily="34" charset="0"/>
              </a:rPr>
              <a:t>День 1</a:t>
            </a:r>
            <a:endParaRPr lang="en-US" sz="900" dirty="0">
              <a:latin typeface="Arial" panose="020B0604020202020204" pitchFamily="34" charset="0"/>
              <a:cs typeface="Arial" panose="020B0604020202020204" pitchFamily="34" charset="0"/>
            </a:endParaRPr>
          </a:p>
          <a:p>
            <a:pPr algn="ctr"/>
            <a:endParaRPr lang="ru-RU" sz="9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181B74F-CFBC-0E7F-85DE-1DA6DE7DAE12}"/>
              </a:ext>
            </a:extLst>
          </p:cNvPr>
          <p:cNvSpPr txBox="1"/>
          <p:nvPr/>
        </p:nvSpPr>
        <p:spPr>
          <a:xfrm>
            <a:off x="5090160" y="4621017"/>
            <a:ext cx="2438400" cy="415498"/>
          </a:xfrm>
          <a:prstGeom prst="rect">
            <a:avLst/>
          </a:prstGeom>
          <a:solidFill>
            <a:schemeClr val="bg1"/>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Day 2</a:t>
            </a:r>
          </a:p>
          <a:p>
            <a:pPr algn="ctr"/>
            <a:r>
              <a:rPr lang="ru-RU" sz="900" dirty="0">
                <a:latin typeface="Arial" panose="020B0604020202020204" pitchFamily="34" charset="0"/>
                <a:cs typeface="Arial" panose="020B0604020202020204" pitchFamily="34" charset="0"/>
              </a:rPr>
              <a:t>День </a:t>
            </a:r>
            <a:r>
              <a:rPr lang="en-US" sz="900" dirty="0">
                <a:latin typeface="Arial" panose="020B0604020202020204" pitchFamily="34" charset="0"/>
                <a:cs typeface="Arial" panose="020B0604020202020204" pitchFamily="34" charset="0"/>
              </a:rPr>
              <a:t>2</a:t>
            </a:r>
          </a:p>
          <a:p>
            <a:pPr algn="ctr"/>
            <a:endParaRPr lang="ru-RU" sz="9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6D45C42-F33E-1EC5-C1C2-38008A36E356}"/>
              </a:ext>
            </a:extLst>
          </p:cNvPr>
          <p:cNvSpPr txBox="1"/>
          <p:nvPr/>
        </p:nvSpPr>
        <p:spPr>
          <a:xfrm>
            <a:off x="7924800" y="4621016"/>
            <a:ext cx="2438400" cy="415498"/>
          </a:xfrm>
          <a:prstGeom prst="rect">
            <a:avLst/>
          </a:prstGeom>
          <a:solidFill>
            <a:schemeClr val="bg1"/>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Day 3</a:t>
            </a:r>
          </a:p>
          <a:p>
            <a:pPr algn="ctr"/>
            <a:r>
              <a:rPr lang="ru-RU" sz="900" dirty="0">
                <a:latin typeface="Arial" panose="020B0604020202020204" pitchFamily="34" charset="0"/>
                <a:cs typeface="Arial" panose="020B0604020202020204" pitchFamily="34" charset="0"/>
              </a:rPr>
              <a:t>День </a:t>
            </a:r>
            <a:r>
              <a:rPr lang="en-US" sz="900" dirty="0">
                <a:latin typeface="Arial" panose="020B0604020202020204" pitchFamily="34" charset="0"/>
                <a:cs typeface="Arial" panose="020B0604020202020204" pitchFamily="34" charset="0"/>
              </a:rPr>
              <a:t>3</a:t>
            </a:r>
          </a:p>
          <a:p>
            <a:pPr algn="ctr"/>
            <a:endParaRPr lang="ru-RU" sz="900" dirty="0">
              <a:latin typeface="Arial" panose="020B0604020202020204" pitchFamily="34" charset="0"/>
              <a:cs typeface="Arial" panose="020B0604020202020204"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10734041" cy="1121461"/>
          </a:xfrm>
          <a:prstGeom prst="rect">
            <a:avLst/>
          </a:prstGeom>
        </p:spPr>
        <p:txBody>
          <a:bodyPr vert="horz" wrap="square" lIns="0" tIns="13335" rIns="0" bIns="0" rtlCol="0">
            <a:spAutoFit/>
          </a:bodyPr>
          <a:lstStyle/>
          <a:p>
            <a:pPr marL="12700">
              <a:lnSpc>
                <a:spcPct val="100000"/>
              </a:lnSpc>
              <a:spcBef>
                <a:spcPts val="105"/>
              </a:spcBef>
            </a:pPr>
            <a:r>
              <a:rPr sz="3600" b="1" spc="-25" dirty="0"/>
              <a:t>Hospital</a:t>
            </a:r>
            <a:r>
              <a:rPr sz="3600" b="1" spc="-200" dirty="0"/>
              <a:t> </a:t>
            </a:r>
            <a:r>
              <a:rPr sz="3600" b="1" spc="-45" dirty="0"/>
              <a:t>Systems</a:t>
            </a:r>
            <a:r>
              <a:rPr sz="3600" b="1" spc="-195" dirty="0"/>
              <a:t> </a:t>
            </a:r>
            <a:r>
              <a:rPr sz="3600" b="1" spc="-40" dirty="0"/>
              <a:t>Preparedness</a:t>
            </a:r>
            <a:br>
              <a:rPr lang="en-US" sz="3600" b="1" spc="-40" dirty="0"/>
            </a:br>
            <a:r>
              <a:rPr lang="ru-RU" sz="3600" b="1" spc="-40" dirty="0" err="1"/>
              <a:t>Підготовленість</a:t>
            </a:r>
            <a:r>
              <a:rPr lang="ru-RU" sz="3600" b="1" spc="-40" dirty="0"/>
              <a:t> систем </a:t>
            </a:r>
            <a:r>
              <a:rPr lang="ru-RU" sz="3600" b="1" spc="-40" dirty="0" err="1"/>
              <a:t>лікарень</a:t>
            </a:r>
            <a:endParaRPr sz="3600" b="1" dirty="0"/>
          </a:p>
        </p:txBody>
      </p:sp>
      <p:sp>
        <p:nvSpPr>
          <p:cNvPr id="3" name="object 3"/>
          <p:cNvSpPr txBox="1"/>
          <p:nvPr/>
        </p:nvSpPr>
        <p:spPr>
          <a:xfrm>
            <a:off x="467359" y="1793493"/>
            <a:ext cx="11238865" cy="4071627"/>
          </a:xfrm>
          <a:prstGeom prst="rect">
            <a:avLst/>
          </a:prstGeom>
        </p:spPr>
        <p:txBody>
          <a:bodyPr vert="horz" wrap="square" lIns="0" tIns="54610" rIns="0" bIns="0" rtlCol="0">
            <a:spAutoFit/>
          </a:bodyPr>
          <a:lstStyle/>
          <a:p>
            <a:pPr marL="241300" marR="5080" indent="-228600">
              <a:lnSpc>
                <a:spcPct val="90000"/>
              </a:lnSpc>
              <a:spcBef>
                <a:spcPts val="430"/>
              </a:spcBef>
              <a:buFont typeface="Arial"/>
              <a:buChar char="•"/>
              <a:tabLst>
                <a:tab pos="241300" algn="l"/>
              </a:tabLst>
            </a:pPr>
            <a:r>
              <a:rPr sz="2000" spc="-10" dirty="0">
                <a:latin typeface="Calibri"/>
                <a:cs typeface="Calibri"/>
              </a:rPr>
              <a:t>Understanding</a:t>
            </a:r>
            <a:r>
              <a:rPr sz="2000" spc="-60" dirty="0">
                <a:latin typeface="Calibri"/>
                <a:cs typeface="Calibri"/>
              </a:rPr>
              <a:t> </a:t>
            </a:r>
            <a:r>
              <a:rPr sz="2000" dirty="0">
                <a:latin typeface="Calibri"/>
                <a:cs typeface="Calibri"/>
              </a:rPr>
              <a:t>of</a:t>
            </a:r>
            <a:r>
              <a:rPr sz="2000" spc="-105" dirty="0">
                <a:latin typeface="Calibri"/>
                <a:cs typeface="Calibri"/>
              </a:rPr>
              <a:t> </a:t>
            </a:r>
            <a:r>
              <a:rPr sz="2000" dirty="0">
                <a:latin typeface="Calibri"/>
                <a:cs typeface="Calibri"/>
              </a:rPr>
              <a:t>the</a:t>
            </a:r>
            <a:r>
              <a:rPr sz="2000" spc="-95" dirty="0">
                <a:latin typeface="Calibri"/>
                <a:cs typeface="Calibri"/>
              </a:rPr>
              <a:t> </a:t>
            </a:r>
            <a:r>
              <a:rPr sz="2000" spc="-10" dirty="0">
                <a:latin typeface="Calibri"/>
                <a:cs typeface="Calibri"/>
              </a:rPr>
              <a:t>anticipated</a:t>
            </a:r>
            <a:r>
              <a:rPr sz="2000" spc="-100" dirty="0">
                <a:latin typeface="Calibri"/>
                <a:cs typeface="Calibri"/>
              </a:rPr>
              <a:t> </a:t>
            </a:r>
            <a:r>
              <a:rPr sz="2000" dirty="0">
                <a:latin typeface="Calibri"/>
                <a:cs typeface="Calibri"/>
              </a:rPr>
              <a:t>clinical</a:t>
            </a:r>
            <a:r>
              <a:rPr sz="2000" spc="-95" dirty="0">
                <a:latin typeface="Calibri"/>
                <a:cs typeface="Calibri"/>
              </a:rPr>
              <a:t> </a:t>
            </a:r>
            <a:r>
              <a:rPr sz="2000" dirty="0">
                <a:latin typeface="Calibri"/>
                <a:cs typeface="Calibri"/>
              </a:rPr>
              <a:t>hospital</a:t>
            </a:r>
            <a:r>
              <a:rPr sz="2000" spc="-85" dirty="0">
                <a:latin typeface="Calibri"/>
                <a:cs typeface="Calibri"/>
              </a:rPr>
              <a:t> </a:t>
            </a:r>
            <a:r>
              <a:rPr sz="2000" spc="-10" dirty="0">
                <a:latin typeface="Calibri"/>
                <a:cs typeface="Calibri"/>
              </a:rPr>
              <a:t>course,</a:t>
            </a:r>
            <a:r>
              <a:rPr sz="2000" spc="-90" dirty="0">
                <a:latin typeface="Calibri"/>
                <a:cs typeface="Calibri"/>
              </a:rPr>
              <a:t> </a:t>
            </a:r>
            <a:r>
              <a:rPr sz="2000" dirty="0">
                <a:latin typeface="Calibri"/>
                <a:cs typeface="Calibri"/>
              </a:rPr>
              <a:t>with</a:t>
            </a:r>
            <a:r>
              <a:rPr sz="2000" spc="-95" dirty="0">
                <a:latin typeface="Calibri"/>
                <a:cs typeface="Calibri"/>
              </a:rPr>
              <a:t> </a:t>
            </a:r>
            <a:r>
              <a:rPr sz="2000" dirty="0">
                <a:latin typeface="Calibri"/>
                <a:cs typeface="Calibri"/>
              </a:rPr>
              <a:t>emphasis</a:t>
            </a:r>
            <a:r>
              <a:rPr sz="2000" spc="-80" dirty="0">
                <a:latin typeface="Calibri"/>
                <a:cs typeface="Calibri"/>
              </a:rPr>
              <a:t> </a:t>
            </a:r>
            <a:r>
              <a:rPr sz="2000" spc="-25" dirty="0">
                <a:latin typeface="Calibri"/>
                <a:cs typeface="Calibri"/>
              </a:rPr>
              <a:t>on </a:t>
            </a:r>
            <a:r>
              <a:rPr sz="2000" dirty="0">
                <a:latin typeface="Calibri"/>
                <a:cs typeface="Calibri"/>
              </a:rPr>
              <a:t>safe</a:t>
            </a:r>
            <a:r>
              <a:rPr sz="2000" spc="-95" dirty="0">
                <a:latin typeface="Calibri"/>
                <a:cs typeface="Calibri"/>
              </a:rPr>
              <a:t> </a:t>
            </a:r>
            <a:r>
              <a:rPr sz="2000" dirty="0">
                <a:latin typeface="Calibri"/>
                <a:cs typeface="Calibri"/>
              </a:rPr>
              <a:t>but</a:t>
            </a:r>
            <a:r>
              <a:rPr sz="2000" spc="-85" dirty="0">
                <a:latin typeface="Calibri"/>
                <a:cs typeface="Calibri"/>
              </a:rPr>
              <a:t> </a:t>
            </a:r>
            <a:r>
              <a:rPr sz="2000" dirty="0">
                <a:latin typeface="Calibri"/>
                <a:cs typeface="Calibri"/>
              </a:rPr>
              <a:t>early</a:t>
            </a:r>
            <a:r>
              <a:rPr sz="2000" spc="-110" dirty="0">
                <a:latin typeface="Calibri"/>
                <a:cs typeface="Calibri"/>
              </a:rPr>
              <a:t> </a:t>
            </a:r>
            <a:r>
              <a:rPr sz="2000" spc="-10" dirty="0">
                <a:latin typeface="Calibri"/>
                <a:cs typeface="Calibri"/>
              </a:rPr>
              <a:t>discharges</a:t>
            </a:r>
            <a:r>
              <a:rPr sz="2000" spc="-75" dirty="0">
                <a:latin typeface="Calibri"/>
                <a:cs typeface="Calibri"/>
              </a:rPr>
              <a:t> </a:t>
            </a:r>
            <a:r>
              <a:rPr sz="2000" dirty="0">
                <a:latin typeface="Calibri"/>
                <a:cs typeface="Calibri"/>
              </a:rPr>
              <a:t>to</a:t>
            </a:r>
            <a:r>
              <a:rPr sz="2000" spc="-100" dirty="0">
                <a:latin typeface="Calibri"/>
                <a:cs typeface="Calibri"/>
              </a:rPr>
              <a:t> </a:t>
            </a:r>
            <a:r>
              <a:rPr sz="2000" spc="-20" dirty="0">
                <a:latin typeface="Calibri"/>
                <a:cs typeface="Calibri"/>
              </a:rPr>
              <a:t>intermediate</a:t>
            </a:r>
            <a:r>
              <a:rPr sz="2000" spc="-95" dirty="0">
                <a:latin typeface="Calibri"/>
                <a:cs typeface="Calibri"/>
              </a:rPr>
              <a:t> </a:t>
            </a:r>
            <a:r>
              <a:rPr sz="2000" dirty="0">
                <a:latin typeface="Calibri"/>
                <a:cs typeface="Calibri"/>
              </a:rPr>
              <a:t>locations</a:t>
            </a:r>
            <a:r>
              <a:rPr sz="2000" spc="-80" dirty="0">
                <a:latin typeface="Calibri"/>
                <a:cs typeface="Calibri"/>
              </a:rPr>
              <a:t> </a:t>
            </a:r>
            <a:r>
              <a:rPr sz="2000" dirty="0">
                <a:latin typeface="Calibri"/>
                <a:cs typeface="Calibri"/>
              </a:rPr>
              <a:t>(eg:</a:t>
            </a:r>
            <a:r>
              <a:rPr sz="2000" spc="-105" dirty="0">
                <a:latin typeface="Calibri"/>
                <a:cs typeface="Calibri"/>
              </a:rPr>
              <a:t> </a:t>
            </a:r>
            <a:r>
              <a:rPr sz="2000" dirty="0">
                <a:latin typeface="Calibri"/>
                <a:cs typeface="Calibri"/>
              </a:rPr>
              <a:t>other</a:t>
            </a:r>
            <a:r>
              <a:rPr sz="2000" spc="-95" dirty="0">
                <a:latin typeface="Calibri"/>
                <a:cs typeface="Calibri"/>
              </a:rPr>
              <a:t> </a:t>
            </a:r>
            <a:r>
              <a:rPr sz="2000" dirty="0">
                <a:latin typeface="Calibri"/>
                <a:cs typeface="Calibri"/>
              </a:rPr>
              <a:t>hospital</a:t>
            </a:r>
            <a:r>
              <a:rPr sz="2000" spc="-65" dirty="0">
                <a:latin typeface="Calibri"/>
                <a:cs typeface="Calibri"/>
              </a:rPr>
              <a:t> </a:t>
            </a:r>
            <a:r>
              <a:rPr sz="2000" spc="-10" dirty="0">
                <a:latin typeface="Calibri"/>
                <a:cs typeface="Calibri"/>
              </a:rPr>
              <a:t>wings, surrounding</a:t>
            </a:r>
            <a:r>
              <a:rPr sz="2000" spc="-50" dirty="0">
                <a:latin typeface="Calibri"/>
                <a:cs typeface="Calibri"/>
              </a:rPr>
              <a:t> </a:t>
            </a:r>
            <a:r>
              <a:rPr sz="2000" spc="-10" dirty="0">
                <a:latin typeface="Calibri"/>
                <a:cs typeface="Calibri"/>
              </a:rPr>
              <a:t>community</a:t>
            </a:r>
            <a:r>
              <a:rPr sz="2000" spc="-85" dirty="0">
                <a:latin typeface="Calibri"/>
                <a:cs typeface="Calibri"/>
              </a:rPr>
              <a:t> </a:t>
            </a:r>
            <a:r>
              <a:rPr sz="2000" spc="-10" dirty="0">
                <a:latin typeface="Calibri"/>
                <a:cs typeface="Calibri"/>
              </a:rPr>
              <a:t>centers)</a:t>
            </a:r>
            <a:endParaRPr lang="en-US" sz="2000" spc="-10" dirty="0">
              <a:latin typeface="Calibri"/>
              <a:cs typeface="Calibri"/>
            </a:endParaRPr>
          </a:p>
          <a:p>
            <a:pPr marL="265113" marR="5080">
              <a:lnSpc>
                <a:spcPct val="90000"/>
              </a:lnSpc>
              <a:spcBef>
                <a:spcPts val="430"/>
              </a:spcBef>
              <a:tabLst>
                <a:tab pos="241300" algn="l"/>
              </a:tabLst>
            </a:pPr>
            <a:r>
              <a:rPr lang="ru-RU" sz="2000" dirty="0" err="1">
                <a:latin typeface="Calibri"/>
                <a:cs typeface="Calibri"/>
              </a:rPr>
              <a:t>Розуміння</a:t>
            </a:r>
            <a:r>
              <a:rPr lang="ru-RU" sz="2000" dirty="0">
                <a:latin typeface="Calibri"/>
                <a:cs typeface="Calibri"/>
              </a:rPr>
              <a:t> </a:t>
            </a:r>
            <a:r>
              <a:rPr lang="ru-RU" sz="2000" dirty="0" err="1">
                <a:latin typeface="Calibri"/>
                <a:cs typeface="Calibri"/>
              </a:rPr>
              <a:t>передбачуваного</a:t>
            </a:r>
            <a:r>
              <a:rPr lang="ru-RU" sz="2000" dirty="0">
                <a:latin typeface="Calibri"/>
                <a:cs typeface="Calibri"/>
              </a:rPr>
              <a:t> курсу </a:t>
            </a:r>
            <a:r>
              <a:rPr lang="ru-RU" sz="2000" dirty="0" err="1">
                <a:latin typeface="Calibri"/>
                <a:cs typeface="Calibri"/>
              </a:rPr>
              <a:t>клінічної</a:t>
            </a:r>
            <a:r>
              <a:rPr lang="ru-RU" sz="2000" dirty="0">
                <a:latin typeface="Calibri"/>
                <a:cs typeface="Calibri"/>
              </a:rPr>
              <a:t> </a:t>
            </a:r>
            <a:r>
              <a:rPr lang="ru-RU" sz="2000" dirty="0" err="1">
                <a:latin typeface="Calibri"/>
                <a:cs typeface="Calibri"/>
              </a:rPr>
              <a:t>лікарні</a:t>
            </a:r>
            <a:r>
              <a:rPr lang="ru-RU" sz="2000" dirty="0">
                <a:latin typeface="Calibri"/>
                <a:cs typeface="Calibri"/>
              </a:rPr>
              <a:t> з </a:t>
            </a:r>
            <a:r>
              <a:rPr lang="ru-RU" sz="2000" dirty="0" err="1">
                <a:latin typeface="Calibri"/>
                <a:cs typeface="Calibri"/>
              </a:rPr>
              <a:t>наголосом</a:t>
            </a:r>
            <a:r>
              <a:rPr lang="ru-RU" sz="2000" dirty="0">
                <a:latin typeface="Calibri"/>
                <a:cs typeface="Calibri"/>
              </a:rPr>
              <a:t> на </a:t>
            </a:r>
            <a:r>
              <a:rPr lang="ru-RU" sz="2000" dirty="0" err="1">
                <a:latin typeface="Calibri"/>
                <a:cs typeface="Calibri"/>
              </a:rPr>
              <a:t>безпечних</a:t>
            </a:r>
            <a:r>
              <a:rPr lang="ru-RU" sz="2000" dirty="0">
                <a:latin typeface="Calibri"/>
                <a:cs typeface="Calibri"/>
              </a:rPr>
              <a:t>, але </a:t>
            </a:r>
            <a:r>
              <a:rPr lang="ru-RU" sz="2000" dirty="0" err="1">
                <a:latin typeface="Calibri"/>
                <a:cs typeface="Calibri"/>
              </a:rPr>
              <a:t>ранніх</a:t>
            </a:r>
            <a:r>
              <a:rPr lang="ru-RU" sz="2000" dirty="0">
                <a:latin typeface="Calibri"/>
                <a:cs typeface="Calibri"/>
              </a:rPr>
              <a:t> </a:t>
            </a:r>
            <a:r>
              <a:rPr lang="ru-RU" sz="2000" dirty="0" err="1">
                <a:latin typeface="Calibri"/>
                <a:cs typeface="Calibri"/>
              </a:rPr>
              <a:t>виписках</a:t>
            </a:r>
            <a:r>
              <a:rPr lang="ru-RU" sz="2000" dirty="0">
                <a:latin typeface="Calibri"/>
                <a:cs typeface="Calibri"/>
              </a:rPr>
              <a:t> у </a:t>
            </a:r>
            <a:r>
              <a:rPr lang="ru-RU" sz="2000" dirty="0" err="1">
                <a:latin typeface="Calibri"/>
                <a:cs typeface="Calibri"/>
              </a:rPr>
              <a:t>проміжні</a:t>
            </a:r>
            <a:r>
              <a:rPr lang="ru-RU" sz="2000" dirty="0">
                <a:latin typeface="Calibri"/>
                <a:cs typeface="Calibri"/>
              </a:rPr>
              <a:t> </a:t>
            </a:r>
            <a:r>
              <a:rPr lang="ru-RU" sz="2000" dirty="0" err="1">
                <a:latin typeface="Calibri"/>
                <a:cs typeface="Calibri"/>
              </a:rPr>
              <a:t>місця</a:t>
            </a:r>
            <a:r>
              <a:rPr lang="ru-RU" sz="2000" dirty="0">
                <a:latin typeface="Calibri"/>
                <a:cs typeface="Calibri"/>
              </a:rPr>
              <a:t> (</a:t>
            </a:r>
            <a:r>
              <a:rPr lang="ru-RU" sz="2000" dirty="0" err="1">
                <a:latin typeface="Calibri"/>
                <a:cs typeface="Calibri"/>
              </a:rPr>
              <a:t>наприклад</a:t>
            </a:r>
            <a:r>
              <a:rPr lang="ru-RU" sz="2000" dirty="0">
                <a:latin typeface="Calibri"/>
                <a:cs typeface="Calibri"/>
              </a:rPr>
              <a:t>: </a:t>
            </a:r>
            <a:r>
              <a:rPr lang="ru-RU" sz="2000" dirty="0" err="1">
                <a:latin typeface="Calibri"/>
                <a:cs typeface="Calibri"/>
              </a:rPr>
              <a:t>інші</a:t>
            </a:r>
            <a:r>
              <a:rPr lang="ru-RU" sz="2000" dirty="0">
                <a:latin typeface="Calibri"/>
                <a:cs typeface="Calibri"/>
              </a:rPr>
              <a:t> </a:t>
            </a:r>
            <a:r>
              <a:rPr lang="ru-RU" sz="2000" dirty="0" err="1">
                <a:latin typeface="Calibri"/>
                <a:cs typeface="Calibri"/>
              </a:rPr>
              <a:t>відділення</a:t>
            </a:r>
            <a:r>
              <a:rPr lang="ru-RU" sz="2000" dirty="0">
                <a:latin typeface="Calibri"/>
                <a:cs typeface="Calibri"/>
              </a:rPr>
              <a:t> </a:t>
            </a:r>
            <a:r>
              <a:rPr lang="ru-RU" sz="2000" dirty="0" err="1">
                <a:latin typeface="Calibri"/>
                <a:cs typeface="Calibri"/>
              </a:rPr>
              <a:t>лікарні</a:t>
            </a:r>
            <a:r>
              <a:rPr lang="ru-RU" sz="2000" dirty="0">
                <a:latin typeface="Calibri"/>
                <a:cs typeface="Calibri"/>
              </a:rPr>
              <a:t>, </a:t>
            </a:r>
            <a:r>
              <a:rPr lang="ru-RU" sz="2000" dirty="0" err="1">
                <a:latin typeface="Calibri"/>
                <a:cs typeface="Calibri"/>
              </a:rPr>
              <a:t>навколишні</a:t>
            </a:r>
            <a:r>
              <a:rPr lang="ru-RU" sz="2000" dirty="0">
                <a:latin typeface="Calibri"/>
                <a:cs typeface="Calibri"/>
              </a:rPr>
              <a:t> </a:t>
            </a:r>
            <a:r>
              <a:rPr lang="ru-RU" sz="2000" dirty="0" err="1">
                <a:latin typeface="Calibri"/>
                <a:cs typeface="Calibri"/>
              </a:rPr>
              <a:t>громадські</a:t>
            </a:r>
            <a:r>
              <a:rPr lang="ru-RU" sz="2000" dirty="0">
                <a:latin typeface="Calibri"/>
                <a:cs typeface="Calibri"/>
              </a:rPr>
              <a:t> центри)</a:t>
            </a:r>
            <a:endParaRPr sz="2000" dirty="0">
              <a:latin typeface="Calibri"/>
              <a:cs typeface="Calibri"/>
            </a:endParaRPr>
          </a:p>
          <a:p>
            <a:pPr>
              <a:lnSpc>
                <a:spcPct val="100000"/>
              </a:lnSpc>
              <a:spcBef>
                <a:spcPts val="55"/>
              </a:spcBef>
              <a:buFont typeface="Arial"/>
              <a:buChar char="•"/>
            </a:pPr>
            <a:endParaRPr sz="3200" dirty="0">
              <a:latin typeface="Calibri"/>
              <a:cs typeface="Calibri"/>
            </a:endParaRPr>
          </a:p>
          <a:p>
            <a:pPr marL="241300" indent="-228600">
              <a:lnSpc>
                <a:spcPct val="100000"/>
              </a:lnSpc>
              <a:buFont typeface="Arial"/>
              <a:buChar char="•"/>
              <a:tabLst>
                <a:tab pos="241300" algn="l"/>
              </a:tabLst>
            </a:pPr>
            <a:r>
              <a:rPr sz="2000" dirty="0">
                <a:latin typeface="Calibri"/>
                <a:cs typeface="Calibri"/>
              </a:rPr>
              <a:t>Have</a:t>
            </a:r>
            <a:r>
              <a:rPr sz="2000" spc="-100" dirty="0">
                <a:latin typeface="Calibri"/>
                <a:cs typeface="Calibri"/>
              </a:rPr>
              <a:t> </a:t>
            </a:r>
            <a:r>
              <a:rPr sz="2000" dirty="0">
                <a:latin typeface="Calibri"/>
                <a:cs typeface="Calibri"/>
              </a:rPr>
              <a:t>a</a:t>
            </a:r>
            <a:r>
              <a:rPr sz="2000" spc="-95" dirty="0">
                <a:latin typeface="Calibri"/>
                <a:cs typeface="Calibri"/>
              </a:rPr>
              <a:t> </a:t>
            </a:r>
            <a:r>
              <a:rPr sz="2000" dirty="0">
                <a:latin typeface="Calibri"/>
                <a:cs typeface="Calibri"/>
              </a:rPr>
              <a:t>process</a:t>
            </a:r>
            <a:r>
              <a:rPr sz="2000" spc="-80" dirty="0">
                <a:latin typeface="Calibri"/>
                <a:cs typeface="Calibri"/>
              </a:rPr>
              <a:t> </a:t>
            </a:r>
            <a:r>
              <a:rPr sz="2000" dirty="0">
                <a:latin typeface="Calibri"/>
                <a:cs typeface="Calibri"/>
              </a:rPr>
              <a:t>for</a:t>
            </a:r>
            <a:r>
              <a:rPr sz="2000" spc="-100" dirty="0">
                <a:latin typeface="Calibri"/>
                <a:cs typeface="Calibri"/>
              </a:rPr>
              <a:t> </a:t>
            </a:r>
            <a:r>
              <a:rPr sz="2000" spc="-20" dirty="0">
                <a:latin typeface="Calibri"/>
                <a:cs typeface="Calibri"/>
              </a:rPr>
              <a:t>de-</a:t>
            </a:r>
            <a:r>
              <a:rPr sz="2000" spc="-10" dirty="0">
                <a:latin typeface="Calibri"/>
                <a:cs typeface="Calibri"/>
              </a:rPr>
              <a:t>activating</a:t>
            </a:r>
            <a:r>
              <a:rPr sz="2000" spc="-95" dirty="0">
                <a:latin typeface="Calibri"/>
                <a:cs typeface="Calibri"/>
              </a:rPr>
              <a:t> </a:t>
            </a:r>
            <a:r>
              <a:rPr sz="2000" dirty="0">
                <a:latin typeface="Calibri"/>
                <a:cs typeface="Calibri"/>
              </a:rPr>
              <a:t>teams</a:t>
            </a:r>
            <a:r>
              <a:rPr sz="2000" spc="-100" dirty="0">
                <a:latin typeface="Calibri"/>
                <a:cs typeface="Calibri"/>
              </a:rPr>
              <a:t> </a:t>
            </a:r>
            <a:r>
              <a:rPr sz="2000" dirty="0">
                <a:latin typeface="Calibri"/>
                <a:cs typeface="Calibri"/>
              </a:rPr>
              <a:t>and</a:t>
            </a:r>
            <a:r>
              <a:rPr sz="2000" spc="-100" dirty="0">
                <a:latin typeface="Calibri"/>
                <a:cs typeface="Calibri"/>
              </a:rPr>
              <a:t> </a:t>
            </a:r>
            <a:r>
              <a:rPr sz="2000" spc="-10" dirty="0">
                <a:latin typeface="Calibri"/>
                <a:cs typeface="Calibri"/>
              </a:rPr>
              <a:t>restocking</a:t>
            </a:r>
            <a:r>
              <a:rPr sz="2000" spc="-75" dirty="0">
                <a:latin typeface="Calibri"/>
                <a:cs typeface="Calibri"/>
              </a:rPr>
              <a:t> </a:t>
            </a:r>
            <a:r>
              <a:rPr sz="2000" spc="-10" dirty="0">
                <a:latin typeface="Calibri"/>
                <a:cs typeface="Calibri"/>
              </a:rPr>
              <a:t>resources.</a:t>
            </a:r>
            <a:endParaRPr lang="en-US" sz="2000" spc="-10" dirty="0">
              <a:latin typeface="Calibri"/>
              <a:cs typeface="Calibri"/>
            </a:endParaRPr>
          </a:p>
          <a:p>
            <a:pPr marL="265113">
              <a:lnSpc>
                <a:spcPct val="100000"/>
              </a:lnSpc>
              <a:tabLst>
                <a:tab pos="241300" algn="l"/>
              </a:tabLst>
            </a:pPr>
            <a:r>
              <a:rPr lang="ru-RU" sz="2000" dirty="0" err="1">
                <a:latin typeface="Calibri"/>
                <a:cs typeface="Calibri"/>
              </a:rPr>
              <a:t>Встановіть</a:t>
            </a:r>
            <a:r>
              <a:rPr lang="ru-RU" sz="2000" dirty="0">
                <a:latin typeface="Calibri"/>
                <a:cs typeface="Calibri"/>
              </a:rPr>
              <a:t> </a:t>
            </a:r>
            <a:r>
              <a:rPr lang="ru-RU" sz="2000" dirty="0" err="1">
                <a:latin typeface="Calibri"/>
                <a:cs typeface="Calibri"/>
              </a:rPr>
              <a:t>процес</a:t>
            </a:r>
            <a:r>
              <a:rPr lang="ru-RU" sz="2000" dirty="0">
                <a:latin typeface="Calibri"/>
                <a:cs typeface="Calibri"/>
              </a:rPr>
              <a:t> </a:t>
            </a:r>
            <a:r>
              <a:rPr lang="ru-RU" sz="2000" dirty="0" err="1">
                <a:latin typeface="Calibri"/>
                <a:cs typeface="Calibri"/>
              </a:rPr>
              <a:t>скасування</a:t>
            </a:r>
            <a:r>
              <a:rPr lang="ru-RU" sz="2000" dirty="0">
                <a:latin typeface="Calibri"/>
                <a:cs typeface="Calibri"/>
              </a:rPr>
              <a:t> команд і </a:t>
            </a:r>
            <a:r>
              <a:rPr lang="ru-RU" sz="2000" dirty="0" err="1">
                <a:latin typeface="Calibri"/>
                <a:cs typeface="Calibri"/>
              </a:rPr>
              <a:t>поповнення</a:t>
            </a:r>
            <a:r>
              <a:rPr lang="ru-RU" sz="2000" dirty="0">
                <a:latin typeface="Calibri"/>
                <a:cs typeface="Calibri"/>
              </a:rPr>
              <a:t> </a:t>
            </a:r>
            <a:r>
              <a:rPr lang="ru-RU" sz="2000" dirty="0" err="1">
                <a:latin typeface="Calibri"/>
                <a:cs typeface="Calibri"/>
              </a:rPr>
              <a:t>ресурсів</a:t>
            </a:r>
            <a:r>
              <a:rPr lang="ru-RU" sz="2000" dirty="0">
                <a:latin typeface="Calibri"/>
                <a:cs typeface="Calibri"/>
              </a:rPr>
              <a:t>.</a:t>
            </a:r>
            <a:endParaRPr sz="2000" dirty="0">
              <a:latin typeface="Calibri"/>
              <a:cs typeface="Calibri"/>
            </a:endParaRPr>
          </a:p>
          <a:p>
            <a:pPr>
              <a:lnSpc>
                <a:spcPct val="100000"/>
              </a:lnSpc>
              <a:spcBef>
                <a:spcPts val="55"/>
              </a:spcBef>
              <a:buFont typeface="Arial"/>
              <a:buChar char="•"/>
            </a:pPr>
            <a:endParaRPr sz="3200" dirty="0">
              <a:latin typeface="Calibri"/>
              <a:cs typeface="Calibri"/>
            </a:endParaRPr>
          </a:p>
          <a:p>
            <a:pPr marL="241300" indent="-228600">
              <a:buFont typeface="Arial"/>
              <a:buChar char="•"/>
              <a:tabLst>
                <a:tab pos="241300" algn="l"/>
              </a:tabLst>
            </a:pPr>
            <a:r>
              <a:rPr sz="2000" dirty="0">
                <a:latin typeface="Calibri"/>
                <a:cs typeface="Calibri"/>
              </a:rPr>
              <a:t>Experience</a:t>
            </a:r>
            <a:r>
              <a:rPr sz="2000" spc="-80" dirty="0">
                <a:latin typeface="Calibri"/>
                <a:cs typeface="Calibri"/>
              </a:rPr>
              <a:t> </a:t>
            </a:r>
            <a:r>
              <a:rPr sz="2000" dirty="0">
                <a:latin typeface="Calibri"/>
                <a:cs typeface="Calibri"/>
              </a:rPr>
              <a:t>has</a:t>
            </a:r>
            <a:r>
              <a:rPr sz="2000" spc="-85" dirty="0">
                <a:latin typeface="Calibri"/>
                <a:cs typeface="Calibri"/>
              </a:rPr>
              <a:t> </a:t>
            </a:r>
            <a:r>
              <a:rPr sz="2000" spc="-10" dirty="0">
                <a:latin typeface="Calibri"/>
                <a:cs typeface="Calibri"/>
              </a:rPr>
              <a:t>repeatedly</a:t>
            </a:r>
            <a:r>
              <a:rPr sz="2000" spc="-90" dirty="0">
                <a:latin typeface="Calibri"/>
                <a:cs typeface="Calibri"/>
              </a:rPr>
              <a:t> </a:t>
            </a:r>
            <a:r>
              <a:rPr sz="2000" dirty="0">
                <a:latin typeface="Calibri"/>
                <a:cs typeface="Calibri"/>
              </a:rPr>
              <a:t>shown</a:t>
            </a:r>
            <a:r>
              <a:rPr sz="2000" spc="-75" dirty="0">
                <a:latin typeface="Calibri"/>
                <a:cs typeface="Calibri"/>
              </a:rPr>
              <a:t> </a:t>
            </a:r>
            <a:r>
              <a:rPr sz="2000" dirty="0">
                <a:latin typeface="Calibri"/>
                <a:cs typeface="Calibri"/>
              </a:rPr>
              <a:t>benefit</a:t>
            </a:r>
            <a:r>
              <a:rPr sz="2000" spc="-80" dirty="0">
                <a:latin typeface="Calibri"/>
                <a:cs typeface="Calibri"/>
              </a:rPr>
              <a:t> </a:t>
            </a:r>
            <a:r>
              <a:rPr sz="2000" dirty="0">
                <a:latin typeface="Calibri"/>
                <a:cs typeface="Calibri"/>
              </a:rPr>
              <a:t>of</a:t>
            </a:r>
            <a:r>
              <a:rPr sz="2000" spc="-95" dirty="0">
                <a:latin typeface="Calibri"/>
                <a:cs typeface="Calibri"/>
              </a:rPr>
              <a:t> </a:t>
            </a:r>
            <a:r>
              <a:rPr sz="2000" dirty="0">
                <a:latin typeface="Calibri"/>
                <a:cs typeface="Calibri"/>
              </a:rPr>
              <a:t>a</a:t>
            </a:r>
            <a:r>
              <a:rPr sz="2000" spc="-75" dirty="0">
                <a:latin typeface="Calibri"/>
                <a:cs typeface="Calibri"/>
              </a:rPr>
              <a:t> </a:t>
            </a:r>
            <a:r>
              <a:rPr sz="2000" b="1" u="sng" dirty="0">
                <a:uFill>
                  <a:solidFill>
                    <a:srgbClr val="000000"/>
                  </a:solidFill>
                </a:uFill>
                <a:latin typeface="Calibri"/>
                <a:cs typeface="Calibri"/>
              </a:rPr>
              <a:t>“whole</a:t>
            </a:r>
            <a:r>
              <a:rPr sz="2000" b="1" u="sng" spc="-85" dirty="0">
                <a:uFill>
                  <a:solidFill>
                    <a:srgbClr val="000000"/>
                  </a:solidFill>
                </a:uFill>
                <a:latin typeface="Calibri"/>
                <a:cs typeface="Calibri"/>
              </a:rPr>
              <a:t> </a:t>
            </a:r>
            <a:r>
              <a:rPr sz="2000" b="1" u="sng" spc="-10" dirty="0">
                <a:uFill>
                  <a:solidFill>
                    <a:srgbClr val="000000"/>
                  </a:solidFill>
                </a:uFill>
                <a:latin typeface="Calibri"/>
                <a:cs typeface="Calibri"/>
              </a:rPr>
              <a:t>community”</a:t>
            </a:r>
            <a:r>
              <a:rPr lang="en-US" sz="2000" b="1" spc="-10" dirty="0">
                <a:uFill>
                  <a:solidFill>
                    <a:srgbClr val="000000"/>
                  </a:solidFill>
                </a:uFill>
                <a:latin typeface="Calibri"/>
                <a:cs typeface="Calibri"/>
              </a:rPr>
              <a:t> </a:t>
            </a:r>
            <a:r>
              <a:rPr sz="2000" dirty="0">
                <a:latin typeface="Calibri"/>
                <a:cs typeface="Calibri"/>
              </a:rPr>
              <a:t>response</a:t>
            </a:r>
            <a:r>
              <a:rPr sz="2000" spc="-70" dirty="0">
                <a:latin typeface="Calibri"/>
                <a:cs typeface="Calibri"/>
              </a:rPr>
              <a:t> </a:t>
            </a:r>
            <a:r>
              <a:rPr sz="2000" spc="-20" dirty="0">
                <a:latin typeface="Calibri"/>
                <a:cs typeface="Calibri"/>
              </a:rPr>
              <a:t>system</a:t>
            </a:r>
            <a:r>
              <a:rPr sz="2000" spc="-80" dirty="0">
                <a:latin typeface="Calibri"/>
                <a:cs typeface="Calibri"/>
              </a:rPr>
              <a:t> </a:t>
            </a:r>
            <a:r>
              <a:rPr sz="2000" dirty="0">
                <a:latin typeface="Calibri"/>
                <a:cs typeface="Calibri"/>
              </a:rPr>
              <a:t>over</a:t>
            </a:r>
            <a:r>
              <a:rPr sz="2000" spc="-90" dirty="0">
                <a:latin typeface="Calibri"/>
                <a:cs typeface="Calibri"/>
              </a:rPr>
              <a:t> </a:t>
            </a:r>
            <a:r>
              <a:rPr sz="2000" dirty="0">
                <a:latin typeface="Calibri"/>
                <a:cs typeface="Calibri"/>
              </a:rPr>
              <a:t>a</a:t>
            </a:r>
            <a:r>
              <a:rPr sz="2000" spc="-95" dirty="0">
                <a:latin typeface="Calibri"/>
                <a:cs typeface="Calibri"/>
              </a:rPr>
              <a:t> </a:t>
            </a:r>
            <a:r>
              <a:rPr sz="2000" spc="-30" dirty="0">
                <a:latin typeface="Calibri"/>
                <a:cs typeface="Calibri"/>
              </a:rPr>
              <a:t>government-</a:t>
            </a:r>
            <a:r>
              <a:rPr sz="2000" dirty="0">
                <a:latin typeface="Calibri"/>
                <a:cs typeface="Calibri"/>
              </a:rPr>
              <a:t>centric</a:t>
            </a:r>
            <a:r>
              <a:rPr sz="2000" spc="-45" dirty="0">
                <a:latin typeface="Calibri"/>
                <a:cs typeface="Calibri"/>
              </a:rPr>
              <a:t> </a:t>
            </a:r>
            <a:r>
              <a:rPr sz="2000" spc="-10" dirty="0">
                <a:latin typeface="Calibri"/>
                <a:cs typeface="Calibri"/>
              </a:rPr>
              <a:t>response.</a:t>
            </a:r>
            <a:endParaRPr lang="en-US" sz="2000" spc="-10" dirty="0">
              <a:latin typeface="Calibri"/>
              <a:cs typeface="Calibri"/>
            </a:endParaRPr>
          </a:p>
          <a:p>
            <a:pPr marL="265113">
              <a:tabLst>
                <a:tab pos="241300" algn="l"/>
              </a:tabLst>
            </a:pPr>
            <a:r>
              <a:rPr lang="ru-RU" sz="2000" dirty="0" err="1">
                <a:latin typeface="Calibri"/>
                <a:cs typeface="Calibri"/>
              </a:rPr>
              <a:t>Досвід</a:t>
            </a:r>
            <a:r>
              <a:rPr lang="ru-RU" sz="2000" dirty="0">
                <a:latin typeface="Calibri"/>
                <a:cs typeface="Calibri"/>
              </a:rPr>
              <a:t> </a:t>
            </a:r>
            <a:r>
              <a:rPr lang="ru-RU" sz="2000" dirty="0" err="1">
                <a:latin typeface="Calibri"/>
                <a:cs typeface="Calibri"/>
              </a:rPr>
              <a:t>неодноразово</a:t>
            </a:r>
            <a:r>
              <a:rPr lang="ru-RU" sz="2000" dirty="0">
                <a:latin typeface="Calibri"/>
                <a:cs typeface="Calibri"/>
              </a:rPr>
              <a:t> </a:t>
            </a:r>
            <a:r>
              <a:rPr lang="ru-RU" sz="2000" dirty="0" err="1">
                <a:latin typeface="Calibri"/>
                <a:cs typeface="Calibri"/>
              </a:rPr>
              <a:t>показував</a:t>
            </a:r>
            <a:r>
              <a:rPr lang="ru-RU" sz="2000" dirty="0">
                <a:latin typeface="Calibri"/>
                <a:cs typeface="Calibri"/>
              </a:rPr>
              <a:t> </a:t>
            </a:r>
            <a:r>
              <a:rPr lang="ru-RU" sz="2000" dirty="0" err="1">
                <a:latin typeface="Calibri"/>
                <a:cs typeface="Calibri"/>
              </a:rPr>
              <a:t>перевагу</a:t>
            </a:r>
            <a:r>
              <a:rPr lang="ru-RU" sz="2000" dirty="0">
                <a:latin typeface="Calibri"/>
                <a:cs typeface="Calibri"/>
              </a:rPr>
              <a:t> </a:t>
            </a:r>
            <a:r>
              <a:rPr lang="ru-RU" sz="2000" dirty="0" err="1">
                <a:latin typeface="Calibri"/>
                <a:cs typeface="Calibri"/>
              </a:rPr>
              <a:t>системи</a:t>
            </a:r>
            <a:r>
              <a:rPr lang="ru-RU" sz="2000" dirty="0">
                <a:latin typeface="Calibri"/>
                <a:cs typeface="Calibri"/>
              </a:rPr>
              <a:t> </a:t>
            </a:r>
            <a:r>
              <a:rPr lang="ru-RU" sz="2000" dirty="0" err="1">
                <a:latin typeface="Calibri"/>
                <a:cs typeface="Calibri"/>
              </a:rPr>
              <a:t>реагування</a:t>
            </a:r>
            <a:r>
              <a:rPr lang="ru-RU" sz="2000" dirty="0">
                <a:latin typeface="Calibri"/>
                <a:cs typeface="Calibri"/>
              </a:rPr>
              <a:t> </a:t>
            </a:r>
            <a:r>
              <a:rPr lang="ru-RU" sz="2000" dirty="0" err="1">
                <a:latin typeface="Calibri"/>
                <a:cs typeface="Calibri"/>
              </a:rPr>
              <a:t>із</a:t>
            </a:r>
            <a:r>
              <a:rPr lang="ru-RU" sz="2000" dirty="0">
                <a:latin typeface="Calibri"/>
                <a:cs typeface="Calibri"/>
              </a:rPr>
              <a:t> </a:t>
            </a:r>
            <a:r>
              <a:rPr lang="ru-RU" sz="2000" dirty="0" err="1">
                <a:latin typeface="Calibri"/>
                <a:cs typeface="Calibri"/>
              </a:rPr>
              <a:t>залученням</a:t>
            </a:r>
            <a:r>
              <a:rPr lang="ru-RU" sz="2000" dirty="0">
                <a:latin typeface="Calibri"/>
                <a:cs typeface="Calibri"/>
              </a:rPr>
              <a:t> </a:t>
            </a:r>
            <a:r>
              <a:rPr lang="ru-RU" sz="2000" b="1" u="sng" dirty="0" err="1">
                <a:latin typeface="Calibri"/>
                <a:cs typeface="Calibri"/>
              </a:rPr>
              <a:t>усієї</a:t>
            </a:r>
            <a:r>
              <a:rPr lang="ru-RU" sz="2000" b="1" u="sng" dirty="0">
                <a:latin typeface="Calibri"/>
                <a:cs typeface="Calibri"/>
              </a:rPr>
              <a:t> </a:t>
            </a:r>
            <a:r>
              <a:rPr lang="ru-RU" sz="2000" b="1" u="sng" dirty="0" err="1">
                <a:latin typeface="Calibri"/>
                <a:cs typeface="Calibri"/>
              </a:rPr>
              <a:t>спільноти</a:t>
            </a:r>
            <a:r>
              <a:rPr lang="ru-RU" sz="2000" b="1" u="sng" dirty="0">
                <a:latin typeface="Calibri"/>
                <a:cs typeface="Calibri"/>
              </a:rPr>
              <a:t> </a:t>
            </a:r>
            <a:r>
              <a:rPr lang="ru-RU" sz="2000" dirty="0">
                <a:latin typeface="Calibri"/>
                <a:cs typeface="Calibri"/>
              </a:rPr>
              <a:t>над </a:t>
            </a:r>
            <a:r>
              <a:rPr lang="ru-RU" sz="2000" dirty="0" err="1">
                <a:latin typeface="Calibri"/>
                <a:cs typeface="Calibri"/>
              </a:rPr>
              <a:t>реагуванням</a:t>
            </a:r>
            <a:r>
              <a:rPr lang="ru-RU" sz="2000" dirty="0">
                <a:latin typeface="Calibri"/>
                <a:cs typeface="Calibri"/>
              </a:rPr>
              <a:t>, </a:t>
            </a:r>
            <a:r>
              <a:rPr lang="ru-RU" sz="2000" dirty="0" err="1">
                <a:latin typeface="Calibri"/>
                <a:cs typeface="Calibri"/>
              </a:rPr>
              <a:t>орієнтованим</a:t>
            </a:r>
            <a:r>
              <a:rPr lang="ru-RU" sz="2000" dirty="0">
                <a:latin typeface="Calibri"/>
                <a:cs typeface="Calibri"/>
              </a:rPr>
              <a:t> на уряд.</a:t>
            </a:r>
            <a:endParaRPr sz="2000"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10124441" cy="1121461"/>
          </a:xfrm>
          <a:prstGeom prst="rect">
            <a:avLst/>
          </a:prstGeom>
        </p:spPr>
        <p:txBody>
          <a:bodyPr vert="horz" wrap="square" lIns="0" tIns="13335" rIns="0" bIns="0" rtlCol="0">
            <a:spAutoFit/>
          </a:bodyPr>
          <a:lstStyle/>
          <a:p>
            <a:pPr marL="12700">
              <a:lnSpc>
                <a:spcPct val="100000"/>
              </a:lnSpc>
              <a:spcBef>
                <a:spcPts val="105"/>
              </a:spcBef>
            </a:pPr>
            <a:r>
              <a:rPr sz="3600" b="1" spc="-25" dirty="0"/>
              <a:t>Hospital</a:t>
            </a:r>
            <a:r>
              <a:rPr sz="3600" b="1" spc="-200" dirty="0"/>
              <a:t> </a:t>
            </a:r>
            <a:r>
              <a:rPr sz="3600" b="1" spc="-45" dirty="0"/>
              <a:t>Systems</a:t>
            </a:r>
            <a:r>
              <a:rPr sz="3600" b="1" spc="-195" dirty="0"/>
              <a:t> </a:t>
            </a:r>
            <a:r>
              <a:rPr sz="3600" b="1" spc="-40" dirty="0"/>
              <a:t>Preparedness</a:t>
            </a:r>
            <a:br>
              <a:rPr lang="en-US" sz="3600" b="1" spc="-40" dirty="0"/>
            </a:br>
            <a:r>
              <a:rPr lang="ru-RU" sz="3600" b="1" spc="-40" dirty="0" err="1"/>
              <a:t>Підготовленість</a:t>
            </a:r>
            <a:r>
              <a:rPr lang="ru-RU" sz="3600" b="1" spc="-40" dirty="0"/>
              <a:t> систем </a:t>
            </a:r>
            <a:r>
              <a:rPr lang="ru-RU" sz="3600" b="1" spc="-40" dirty="0" err="1"/>
              <a:t>лікарень</a:t>
            </a:r>
            <a:endParaRPr sz="3600" b="1" dirty="0"/>
          </a:p>
        </p:txBody>
      </p:sp>
      <p:sp>
        <p:nvSpPr>
          <p:cNvPr id="3" name="object 3"/>
          <p:cNvSpPr txBox="1"/>
          <p:nvPr/>
        </p:nvSpPr>
        <p:spPr>
          <a:xfrm>
            <a:off x="467359" y="1793493"/>
            <a:ext cx="11141075" cy="4188775"/>
          </a:xfrm>
          <a:prstGeom prst="rect">
            <a:avLst/>
          </a:prstGeom>
        </p:spPr>
        <p:txBody>
          <a:bodyPr vert="horz" wrap="square" lIns="0" tIns="60960" rIns="0" bIns="0" rtlCol="0">
            <a:spAutoFit/>
          </a:bodyPr>
          <a:lstStyle/>
          <a:p>
            <a:pPr marL="241300" marR="5080" indent="-228600">
              <a:lnSpc>
                <a:spcPts val="3020"/>
              </a:lnSpc>
              <a:spcBef>
                <a:spcPts val="480"/>
              </a:spcBef>
              <a:buFont typeface="Arial"/>
              <a:buChar char="•"/>
              <a:tabLst>
                <a:tab pos="241300" algn="l"/>
              </a:tabLst>
            </a:pPr>
            <a:r>
              <a:rPr sz="2400" spc="-10" dirty="0">
                <a:latin typeface="Calibri"/>
                <a:cs typeface="Calibri"/>
              </a:rPr>
              <a:t>Understand</a:t>
            </a:r>
            <a:r>
              <a:rPr sz="2400" spc="-50" dirty="0">
                <a:latin typeface="Calibri"/>
                <a:cs typeface="Calibri"/>
              </a:rPr>
              <a:t> </a:t>
            </a:r>
            <a:r>
              <a:rPr sz="2400" dirty="0">
                <a:latin typeface="Calibri"/>
                <a:cs typeface="Calibri"/>
              </a:rPr>
              <a:t>that</a:t>
            </a:r>
            <a:r>
              <a:rPr sz="2400" spc="-70" dirty="0">
                <a:latin typeface="Calibri"/>
                <a:cs typeface="Calibri"/>
              </a:rPr>
              <a:t> </a:t>
            </a:r>
            <a:r>
              <a:rPr sz="2400" dirty="0">
                <a:latin typeface="Calibri"/>
                <a:cs typeface="Calibri"/>
              </a:rPr>
              <a:t>many</a:t>
            </a:r>
            <a:r>
              <a:rPr sz="2400" spc="-80" dirty="0">
                <a:latin typeface="Calibri"/>
                <a:cs typeface="Calibri"/>
              </a:rPr>
              <a:t> </a:t>
            </a:r>
            <a:r>
              <a:rPr sz="2400" spc="-10" dirty="0">
                <a:latin typeface="Calibri"/>
                <a:cs typeface="Calibri"/>
              </a:rPr>
              <a:t>survivors</a:t>
            </a:r>
            <a:r>
              <a:rPr sz="2400" spc="-55" dirty="0">
                <a:latin typeface="Calibri"/>
                <a:cs typeface="Calibri"/>
              </a:rPr>
              <a:t> </a:t>
            </a:r>
            <a:r>
              <a:rPr sz="2400" dirty="0">
                <a:latin typeface="Calibri"/>
                <a:cs typeface="Calibri"/>
              </a:rPr>
              <a:t>will</a:t>
            </a:r>
            <a:r>
              <a:rPr sz="2400" spc="-80" dirty="0">
                <a:latin typeface="Calibri"/>
                <a:cs typeface="Calibri"/>
              </a:rPr>
              <a:t> </a:t>
            </a:r>
            <a:r>
              <a:rPr sz="2400" dirty="0">
                <a:latin typeface="Calibri"/>
                <a:cs typeface="Calibri"/>
              </a:rPr>
              <a:t>come</a:t>
            </a:r>
            <a:r>
              <a:rPr sz="2400" spc="-75" dirty="0">
                <a:latin typeface="Calibri"/>
                <a:cs typeface="Calibri"/>
              </a:rPr>
              <a:t> </a:t>
            </a:r>
            <a:r>
              <a:rPr sz="2400" dirty="0">
                <a:latin typeface="Calibri"/>
                <a:cs typeface="Calibri"/>
              </a:rPr>
              <a:t>who</a:t>
            </a:r>
            <a:r>
              <a:rPr sz="2400" spc="-85" dirty="0">
                <a:latin typeface="Calibri"/>
                <a:cs typeface="Calibri"/>
              </a:rPr>
              <a:t> </a:t>
            </a:r>
            <a:r>
              <a:rPr sz="2400" dirty="0">
                <a:latin typeface="Calibri"/>
                <a:cs typeface="Calibri"/>
              </a:rPr>
              <a:t>do</a:t>
            </a:r>
            <a:r>
              <a:rPr sz="2400" spc="-70" dirty="0">
                <a:latin typeface="Calibri"/>
                <a:cs typeface="Calibri"/>
              </a:rPr>
              <a:t> </a:t>
            </a:r>
            <a:r>
              <a:rPr sz="2400" dirty="0">
                <a:latin typeface="Calibri"/>
                <a:cs typeface="Calibri"/>
              </a:rPr>
              <a:t>not</a:t>
            </a:r>
            <a:r>
              <a:rPr sz="2400" spc="-75" dirty="0">
                <a:latin typeface="Calibri"/>
                <a:cs typeface="Calibri"/>
              </a:rPr>
              <a:t> </a:t>
            </a:r>
            <a:r>
              <a:rPr sz="2400" dirty="0">
                <a:latin typeface="Calibri"/>
                <a:cs typeface="Calibri"/>
              </a:rPr>
              <a:t>need</a:t>
            </a:r>
            <a:r>
              <a:rPr sz="2400" spc="-80" dirty="0">
                <a:latin typeface="Calibri"/>
                <a:cs typeface="Calibri"/>
              </a:rPr>
              <a:t> </a:t>
            </a:r>
            <a:r>
              <a:rPr sz="2400" spc="-10" dirty="0">
                <a:latin typeface="Calibri"/>
                <a:cs typeface="Calibri"/>
              </a:rPr>
              <a:t>hospitalization. </a:t>
            </a:r>
            <a:r>
              <a:rPr sz="2400" dirty="0">
                <a:latin typeface="Calibri"/>
                <a:cs typeface="Calibri"/>
              </a:rPr>
              <a:t>An</a:t>
            </a:r>
            <a:r>
              <a:rPr sz="2400" spc="-70" dirty="0">
                <a:latin typeface="Calibri"/>
                <a:cs typeface="Calibri"/>
              </a:rPr>
              <a:t> </a:t>
            </a:r>
            <a:r>
              <a:rPr sz="2400" spc="-25" dirty="0">
                <a:latin typeface="Calibri"/>
                <a:cs typeface="Calibri"/>
              </a:rPr>
              <a:t>out-</a:t>
            </a:r>
            <a:r>
              <a:rPr sz="2400" dirty="0">
                <a:latin typeface="Calibri"/>
                <a:cs typeface="Calibri"/>
              </a:rPr>
              <a:t>door</a:t>
            </a:r>
            <a:r>
              <a:rPr sz="2400" spc="-50" dirty="0">
                <a:latin typeface="Calibri"/>
                <a:cs typeface="Calibri"/>
              </a:rPr>
              <a:t> </a:t>
            </a:r>
            <a:r>
              <a:rPr sz="2400" dirty="0">
                <a:latin typeface="Calibri"/>
                <a:cs typeface="Calibri"/>
              </a:rPr>
              <a:t>or</a:t>
            </a:r>
            <a:r>
              <a:rPr sz="2400" spc="-70" dirty="0">
                <a:latin typeface="Calibri"/>
                <a:cs typeface="Calibri"/>
              </a:rPr>
              <a:t> </a:t>
            </a:r>
            <a:r>
              <a:rPr sz="2400" dirty="0">
                <a:latin typeface="Calibri"/>
                <a:cs typeface="Calibri"/>
              </a:rPr>
              <a:t>large</a:t>
            </a:r>
            <a:r>
              <a:rPr sz="2400" spc="-80" dirty="0">
                <a:latin typeface="Calibri"/>
                <a:cs typeface="Calibri"/>
              </a:rPr>
              <a:t> </a:t>
            </a:r>
            <a:r>
              <a:rPr sz="2400" spc="-10" dirty="0">
                <a:latin typeface="Calibri"/>
                <a:cs typeface="Calibri"/>
              </a:rPr>
              <a:t>observation</a:t>
            </a:r>
            <a:r>
              <a:rPr sz="2400" spc="-70" dirty="0">
                <a:latin typeface="Calibri"/>
                <a:cs typeface="Calibri"/>
              </a:rPr>
              <a:t> </a:t>
            </a:r>
            <a:r>
              <a:rPr sz="2400" dirty="0">
                <a:latin typeface="Calibri"/>
                <a:cs typeface="Calibri"/>
              </a:rPr>
              <a:t>area</a:t>
            </a:r>
            <a:r>
              <a:rPr sz="2400" spc="-75" dirty="0">
                <a:latin typeface="Calibri"/>
                <a:cs typeface="Calibri"/>
              </a:rPr>
              <a:t> </a:t>
            </a:r>
            <a:r>
              <a:rPr sz="2400" dirty="0">
                <a:latin typeface="Calibri"/>
                <a:cs typeface="Calibri"/>
              </a:rPr>
              <a:t>may</a:t>
            </a:r>
            <a:r>
              <a:rPr sz="2400" spc="-75" dirty="0">
                <a:latin typeface="Calibri"/>
                <a:cs typeface="Calibri"/>
              </a:rPr>
              <a:t> </a:t>
            </a:r>
            <a:r>
              <a:rPr sz="2400" dirty="0">
                <a:latin typeface="Calibri"/>
                <a:cs typeface="Calibri"/>
              </a:rPr>
              <a:t>be</a:t>
            </a:r>
            <a:r>
              <a:rPr sz="2400" spc="-65" dirty="0">
                <a:latin typeface="Calibri"/>
                <a:cs typeface="Calibri"/>
              </a:rPr>
              <a:t> </a:t>
            </a:r>
            <a:r>
              <a:rPr sz="2400" spc="-10" dirty="0">
                <a:latin typeface="Calibri"/>
                <a:cs typeface="Calibri"/>
              </a:rPr>
              <a:t>sufficient.</a:t>
            </a:r>
            <a:endParaRPr lang="en-US" sz="2400" spc="-10" dirty="0">
              <a:latin typeface="Calibri"/>
              <a:cs typeface="Calibri"/>
            </a:endParaRPr>
          </a:p>
          <a:p>
            <a:pPr marL="265113" marR="5080">
              <a:lnSpc>
                <a:spcPts val="3020"/>
              </a:lnSpc>
              <a:spcBef>
                <a:spcPts val="480"/>
              </a:spcBef>
              <a:tabLst>
                <a:tab pos="241300" algn="l"/>
              </a:tabLst>
            </a:pPr>
            <a:r>
              <a:rPr lang="ru-RU" sz="2400" dirty="0" err="1">
                <a:latin typeface="Calibri"/>
                <a:cs typeface="Calibri"/>
              </a:rPr>
              <a:t>Зрозумійте</a:t>
            </a:r>
            <a:r>
              <a:rPr lang="ru-RU" sz="2400" dirty="0">
                <a:latin typeface="Calibri"/>
                <a:cs typeface="Calibri"/>
              </a:rPr>
              <a:t>, </a:t>
            </a:r>
            <a:r>
              <a:rPr lang="ru-RU" sz="2400" dirty="0" err="1">
                <a:latin typeface="Calibri"/>
                <a:cs typeface="Calibri"/>
              </a:rPr>
              <a:t>що</a:t>
            </a:r>
            <a:r>
              <a:rPr lang="ru-RU" sz="2400" dirty="0">
                <a:latin typeface="Calibri"/>
                <a:cs typeface="Calibri"/>
              </a:rPr>
              <a:t> </a:t>
            </a:r>
            <a:r>
              <a:rPr lang="ru-RU" sz="2400" dirty="0" err="1">
                <a:latin typeface="Calibri"/>
                <a:cs typeface="Calibri"/>
              </a:rPr>
              <a:t>прийде</a:t>
            </a:r>
            <a:r>
              <a:rPr lang="ru-RU" sz="2400" dirty="0">
                <a:latin typeface="Calibri"/>
                <a:cs typeface="Calibri"/>
              </a:rPr>
              <a:t> </a:t>
            </a:r>
            <a:r>
              <a:rPr lang="ru-RU" sz="2400" dirty="0" err="1">
                <a:latin typeface="Calibri"/>
                <a:cs typeface="Calibri"/>
              </a:rPr>
              <a:t>багато</a:t>
            </a:r>
            <a:r>
              <a:rPr lang="ru-RU" sz="2400" dirty="0">
                <a:latin typeface="Calibri"/>
                <a:cs typeface="Calibri"/>
              </a:rPr>
              <a:t> </a:t>
            </a:r>
            <a:r>
              <a:rPr lang="ru-RU" sz="2400" dirty="0" err="1">
                <a:latin typeface="Calibri"/>
                <a:cs typeface="Calibri"/>
              </a:rPr>
              <a:t>постраждалих</a:t>
            </a:r>
            <a:r>
              <a:rPr lang="ru-RU" sz="2400" dirty="0">
                <a:latin typeface="Calibri"/>
                <a:cs typeface="Calibri"/>
              </a:rPr>
              <a:t>, </a:t>
            </a:r>
            <a:r>
              <a:rPr lang="ru-RU" sz="2400" dirty="0" err="1">
                <a:latin typeface="Calibri"/>
                <a:cs typeface="Calibri"/>
              </a:rPr>
              <a:t>яким</a:t>
            </a:r>
            <a:r>
              <a:rPr lang="ru-RU" sz="2400" dirty="0">
                <a:latin typeface="Calibri"/>
                <a:cs typeface="Calibri"/>
              </a:rPr>
              <a:t> не </a:t>
            </a:r>
            <a:r>
              <a:rPr lang="ru-RU" sz="2400" dirty="0" err="1">
                <a:latin typeface="Calibri"/>
                <a:cs typeface="Calibri"/>
              </a:rPr>
              <a:t>потрібна</a:t>
            </a:r>
            <a:r>
              <a:rPr lang="ru-RU" sz="2400" dirty="0">
                <a:latin typeface="Calibri"/>
                <a:cs typeface="Calibri"/>
              </a:rPr>
              <a:t> </a:t>
            </a:r>
            <a:r>
              <a:rPr lang="ru-RU" sz="2400" dirty="0" err="1">
                <a:latin typeface="Calibri"/>
                <a:cs typeface="Calibri"/>
              </a:rPr>
              <a:t>госпіталізація</a:t>
            </a:r>
            <a:r>
              <a:rPr lang="ru-RU" sz="2400" dirty="0">
                <a:latin typeface="Calibri"/>
                <a:cs typeface="Calibri"/>
              </a:rPr>
              <a:t>. </a:t>
            </a:r>
            <a:r>
              <a:rPr lang="ru-RU" sz="2400" dirty="0" err="1">
                <a:latin typeface="Calibri"/>
                <a:cs typeface="Calibri"/>
              </a:rPr>
              <a:t>Може</a:t>
            </a:r>
            <a:r>
              <a:rPr lang="ru-RU" sz="2400" dirty="0">
                <a:latin typeface="Calibri"/>
                <a:cs typeface="Calibri"/>
              </a:rPr>
              <a:t> бути </a:t>
            </a:r>
            <a:r>
              <a:rPr lang="ru-RU" sz="2400" dirty="0" err="1">
                <a:latin typeface="Calibri"/>
                <a:cs typeface="Calibri"/>
              </a:rPr>
              <a:t>достатньо</a:t>
            </a:r>
            <a:r>
              <a:rPr lang="ru-RU" sz="2400" dirty="0">
                <a:latin typeface="Calibri"/>
                <a:cs typeface="Calibri"/>
              </a:rPr>
              <a:t> </a:t>
            </a:r>
            <a:r>
              <a:rPr lang="ru-RU" sz="2400" dirty="0" err="1">
                <a:latin typeface="Calibri"/>
                <a:cs typeface="Calibri"/>
              </a:rPr>
              <a:t>відкритого</a:t>
            </a:r>
            <a:r>
              <a:rPr lang="ru-RU" sz="2400" dirty="0">
                <a:latin typeface="Calibri"/>
                <a:cs typeface="Calibri"/>
              </a:rPr>
              <a:t> </a:t>
            </a:r>
            <a:r>
              <a:rPr lang="ru-RU" sz="2400" dirty="0" err="1">
                <a:latin typeface="Calibri"/>
                <a:cs typeface="Calibri"/>
              </a:rPr>
              <a:t>або</a:t>
            </a:r>
            <a:r>
              <a:rPr lang="ru-RU" sz="2400" dirty="0">
                <a:latin typeface="Calibri"/>
                <a:cs typeface="Calibri"/>
              </a:rPr>
              <a:t> великого </a:t>
            </a:r>
            <a:r>
              <a:rPr lang="ru-RU" sz="2400" dirty="0" err="1">
                <a:latin typeface="Calibri"/>
                <a:cs typeface="Calibri"/>
              </a:rPr>
              <a:t>оглядового</a:t>
            </a:r>
            <a:r>
              <a:rPr lang="ru-RU" sz="2400" dirty="0">
                <a:latin typeface="Calibri"/>
                <a:cs typeface="Calibri"/>
              </a:rPr>
              <a:t> </a:t>
            </a:r>
            <a:r>
              <a:rPr lang="ru-RU" sz="2400" dirty="0" err="1">
                <a:latin typeface="Calibri"/>
                <a:cs typeface="Calibri"/>
              </a:rPr>
              <a:t>майданчика</a:t>
            </a:r>
            <a:r>
              <a:rPr lang="ru-RU" sz="2400" dirty="0">
                <a:latin typeface="Calibri"/>
                <a:cs typeface="Calibri"/>
              </a:rPr>
              <a:t>.</a:t>
            </a:r>
            <a:endParaRPr sz="2400" dirty="0">
              <a:latin typeface="Calibri"/>
              <a:cs typeface="Calibri"/>
            </a:endParaRPr>
          </a:p>
          <a:p>
            <a:pPr>
              <a:lnSpc>
                <a:spcPct val="100000"/>
              </a:lnSpc>
              <a:spcBef>
                <a:spcPts val="25"/>
              </a:spcBef>
              <a:buFont typeface="Arial"/>
              <a:buChar char="•"/>
            </a:pPr>
            <a:endParaRPr sz="4000" dirty="0">
              <a:latin typeface="Calibri"/>
              <a:cs typeface="Calibri"/>
            </a:endParaRPr>
          </a:p>
          <a:p>
            <a:pPr marL="241300" marR="313055" indent="-228600">
              <a:lnSpc>
                <a:spcPts val="3030"/>
              </a:lnSpc>
              <a:buFont typeface="Arial"/>
              <a:buChar char="•"/>
              <a:tabLst>
                <a:tab pos="241300" algn="l"/>
              </a:tabLst>
            </a:pPr>
            <a:r>
              <a:rPr sz="2400" dirty="0">
                <a:latin typeface="Calibri"/>
                <a:cs typeface="Calibri"/>
              </a:rPr>
              <a:t>Other</a:t>
            </a:r>
            <a:r>
              <a:rPr sz="2400" spc="-75" dirty="0">
                <a:latin typeface="Calibri"/>
                <a:cs typeface="Calibri"/>
              </a:rPr>
              <a:t> </a:t>
            </a:r>
            <a:r>
              <a:rPr sz="2400" spc="-10" dirty="0">
                <a:latin typeface="Calibri"/>
                <a:cs typeface="Calibri"/>
              </a:rPr>
              <a:t>survivors</a:t>
            </a:r>
            <a:r>
              <a:rPr sz="2400" spc="-35" dirty="0">
                <a:latin typeface="Calibri"/>
                <a:cs typeface="Calibri"/>
              </a:rPr>
              <a:t> </a:t>
            </a:r>
            <a:r>
              <a:rPr sz="2400" dirty="0">
                <a:latin typeface="Calibri"/>
                <a:cs typeface="Calibri"/>
              </a:rPr>
              <a:t>may</a:t>
            </a:r>
            <a:r>
              <a:rPr sz="2400" spc="-85" dirty="0">
                <a:latin typeface="Calibri"/>
                <a:cs typeface="Calibri"/>
              </a:rPr>
              <a:t> </a:t>
            </a:r>
            <a:r>
              <a:rPr sz="2400" dirty="0">
                <a:latin typeface="Calibri"/>
                <a:cs typeface="Calibri"/>
              </a:rPr>
              <a:t>show</a:t>
            </a:r>
            <a:r>
              <a:rPr sz="2400" spc="-45" dirty="0">
                <a:latin typeface="Calibri"/>
                <a:cs typeface="Calibri"/>
              </a:rPr>
              <a:t> </a:t>
            </a:r>
            <a:r>
              <a:rPr sz="2400" dirty="0">
                <a:latin typeface="Calibri"/>
                <a:cs typeface="Calibri"/>
              </a:rPr>
              <a:t>up</a:t>
            </a:r>
            <a:r>
              <a:rPr sz="2400" spc="-65" dirty="0">
                <a:latin typeface="Calibri"/>
                <a:cs typeface="Calibri"/>
              </a:rPr>
              <a:t> </a:t>
            </a:r>
            <a:r>
              <a:rPr sz="2400" dirty="0">
                <a:latin typeface="Calibri"/>
                <a:cs typeface="Calibri"/>
              </a:rPr>
              <a:t>out</a:t>
            </a:r>
            <a:r>
              <a:rPr sz="2400" spc="-65" dirty="0">
                <a:latin typeface="Calibri"/>
                <a:cs typeface="Calibri"/>
              </a:rPr>
              <a:t> </a:t>
            </a:r>
            <a:r>
              <a:rPr sz="2400" dirty="0">
                <a:latin typeface="Calibri"/>
                <a:cs typeface="Calibri"/>
              </a:rPr>
              <a:t>of</a:t>
            </a:r>
            <a:r>
              <a:rPr sz="2400" spc="-80" dirty="0">
                <a:latin typeface="Calibri"/>
                <a:cs typeface="Calibri"/>
              </a:rPr>
              <a:t> </a:t>
            </a:r>
            <a:r>
              <a:rPr sz="2400" dirty="0">
                <a:latin typeface="Calibri"/>
                <a:cs typeface="Calibri"/>
              </a:rPr>
              <a:t>fear</a:t>
            </a:r>
            <a:r>
              <a:rPr sz="2400" spc="-70" dirty="0">
                <a:latin typeface="Calibri"/>
                <a:cs typeface="Calibri"/>
              </a:rPr>
              <a:t> </a:t>
            </a:r>
            <a:r>
              <a:rPr sz="2400" dirty="0">
                <a:latin typeface="Calibri"/>
                <a:cs typeface="Calibri"/>
              </a:rPr>
              <a:t>or</a:t>
            </a:r>
            <a:r>
              <a:rPr sz="2400" spc="-75" dirty="0">
                <a:latin typeface="Calibri"/>
                <a:cs typeface="Calibri"/>
              </a:rPr>
              <a:t> </a:t>
            </a:r>
            <a:r>
              <a:rPr sz="2400" dirty="0">
                <a:latin typeface="Calibri"/>
                <a:cs typeface="Calibri"/>
              </a:rPr>
              <a:t>with</a:t>
            </a:r>
            <a:r>
              <a:rPr sz="2400" spc="-65" dirty="0">
                <a:latin typeface="Calibri"/>
                <a:cs typeface="Calibri"/>
              </a:rPr>
              <a:t> </a:t>
            </a:r>
            <a:r>
              <a:rPr sz="2400" spc="-20" dirty="0">
                <a:latin typeface="Calibri"/>
                <a:cs typeface="Calibri"/>
              </a:rPr>
              <a:t>psychological</a:t>
            </a:r>
            <a:r>
              <a:rPr sz="2400" spc="-65" dirty="0">
                <a:latin typeface="Calibri"/>
                <a:cs typeface="Calibri"/>
              </a:rPr>
              <a:t> </a:t>
            </a:r>
            <a:r>
              <a:rPr sz="2400" dirty="0">
                <a:latin typeface="Calibri"/>
                <a:cs typeface="Calibri"/>
              </a:rPr>
              <a:t>trauma,</a:t>
            </a:r>
            <a:r>
              <a:rPr sz="2400" spc="-65" dirty="0">
                <a:latin typeface="Calibri"/>
                <a:cs typeface="Calibri"/>
              </a:rPr>
              <a:t> </a:t>
            </a:r>
            <a:r>
              <a:rPr sz="2400" spc="-25" dirty="0">
                <a:latin typeface="Calibri"/>
                <a:cs typeface="Calibri"/>
              </a:rPr>
              <a:t>be </a:t>
            </a:r>
            <a:r>
              <a:rPr sz="2400" spc="-10" dirty="0">
                <a:latin typeface="Calibri"/>
                <a:cs typeface="Calibri"/>
              </a:rPr>
              <a:t>prepared</a:t>
            </a:r>
            <a:r>
              <a:rPr sz="2400" spc="-80" dirty="0">
                <a:latin typeface="Calibri"/>
                <a:cs typeface="Calibri"/>
              </a:rPr>
              <a:t> </a:t>
            </a:r>
            <a:r>
              <a:rPr sz="2400" dirty="0">
                <a:latin typeface="Calibri"/>
                <a:cs typeface="Calibri"/>
              </a:rPr>
              <a:t>to</a:t>
            </a:r>
            <a:r>
              <a:rPr sz="2400" spc="-95" dirty="0">
                <a:latin typeface="Calibri"/>
                <a:cs typeface="Calibri"/>
              </a:rPr>
              <a:t> </a:t>
            </a:r>
            <a:r>
              <a:rPr sz="2400" dirty="0">
                <a:latin typeface="Calibri"/>
                <a:cs typeface="Calibri"/>
              </a:rPr>
              <a:t>direct</a:t>
            </a:r>
            <a:r>
              <a:rPr sz="2400" spc="-80" dirty="0">
                <a:latin typeface="Calibri"/>
                <a:cs typeface="Calibri"/>
              </a:rPr>
              <a:t> </a:t>
            </a:r>
            <a:r>
              <a:rPr sz="2400" dirty="0">
                <a:latin typeface="Calibri"/>
                <a:cs typeface="Calibri"/>
              </a:rPr>
              <a:t>them</a:t>
            </a:r>
            <a:r>
              <a:rPr sz="2400" spc="-90" dirty="0">
                <a:latin typeface="Calibri"/>
                <a:cs typeface="Calibri"/>
              </a:rPr>
              <a:t> </a:t>
            </a:r>
            <a:r>
              <a:rPr sz="2400" dirty="0">
                <a:latin typeface="Calibri"/>
                <a:cs typeface="Calibri"/>
              </a:rPr>
              <a:t>to</a:t>
            </a:r>
            <a:r>
              <a:rPr sz="2400" spc="-100" dirty="0">
                <a:latin typeface="Calibri"/>
                <a:cs typeface="Calibri"/>
              </a:rPr>
              <a:t> </a:t>
            </a:r>
            <a:r>
              <a:rPr sz="2400" dirty="0">
                <a:latin typeface="Calibri"/>
                <a:cs typeface="Calibri"/>
              </a:rPr>
              <a:t>an</a:t>
            </a:r>
            <a:r>
              <a:rPr sz="2400" spc="-95" dirty="0">
                <a:latin typeface="Calibri"/>
                <a:cs typeface="Calibri"/>
              </a:rPr>
              <a:t> </a:t>
            </a:r>
            <a:r>
              <a:rPr sz="2400" spc="-10" dirty="0">
                <a:latin typeface="Calibri"/>
                <a:cs typeface="Calibri"/>
              </a:rPr>
              <a:t>appropriate</a:t>
            </a:r>
            <a:r>
              <a:rPr sz="2400" spc="-60" dirty="0">
                <a:latin typeface="Calibri"/>
                <a:cs typeface="Calibri"/>
              </a:rPr>
              <a:t> </a:t>
            </a:r>
            <a:r>
              <a:rPr sz="2400" dirty="0">
                <a:latin typeface="Calibri"/>
                <a:cs typeface="Calibri"/>
              </a:rPr>
              <a:t>location</a:t>
            </a:r>
            <a:r>
              <a:rPr sz="2400" spc="-90" dirty="0">
                <a:latin typeface="Calibri"/>
                <a:cs typeface="Calibri"/>
              </a:rPr>
              <a:t> </a:t>
            </a:r>
            <a:r>
              <a:rPr sz="2400" dirty="0">
                <a:latin typeface="Calibri"/>
                <a:cs typeface="Calibri"/>
              </a:rPr>
              <a:t>for</a:t>
            </a:r>
            <a:r>
              <a:rPr sz="2400" spc="-95" dirty="0">
                <a:latin typeface="Calibri"/>
                <a:cs typeface="Calibri"/>
              </a:rPr>
              <a:t> </a:t>
            </a:r>
            <a:r>
              <a:rPr sz="2400" spc="-20" dirty="0">
                <a:latin typeface="Calibri"/>
                <a:cs typeface="Calibri"/>
              </a:rPr>
              <a:t>psychological</a:t>
            </a:r>
            <a:r>
              <a:rPr sz="2400" spc="-75" dirty="0">
                <a:latin typeface="Calibri"/>
                <a:cs typeface="Calibri"/>
              </a:rPr>
              <a:t> </a:t>
            </a:r>
            <a:r>
              <a:rPr sz="2400" spc="-10" dirty="0">
                <a:latin typeface="Calibri"/>
                <a:cs typeface="Calibri"/>
              </a:rPr>
              <a:t>first aide.</a:t>
            </a:r>
            <a:endParaRPr lang="en-US" sz="2400" spc="-10" dirty="0">
              <a:latin typeface="Calibri"/>
              <a:cs typeface="Calibri"/>
            </a:endParaRPr>
          </a:p>
          <a:p>
            <a:pPr marL="265113" marR="313055">
              <a:lnSpc>
                <a:spcPts val="3030"/>
              </a:lnSpc>
              <a:tabLst>
                <a:tab pos="241300" algn="l"/>
              </a:tabLst>
            </a:pPr>
            <a:r>
              <a:rPr lang="ru-RU" sz="2400" dirty="0" err="1">
                <a:latin typeface="Calibri"/>
                <a:cs typeface="Calibri"/>
              </a:rPr>
              <a:t>Інші</a:t>
            </a:r>
            <a:r>
              <a:rPr lang="ru-RU" sz="2400" dirty="0">
                <a:latin typeface="Calibri"/>
                <a:cs typeface="Calibri"/>
              </a:rPr>
              <a:t> </a:t>
            </a:r>
            <a:r>
              <a:rPr lang="ru-RU" sz="2400" dirty="0" err="1">
                <a:latin typeface="Calibri"/>
                <a:cs typeface="Calibri"/>
              </a:rPr>
              <a:t>постраждалі</a:t>
            </a:r>
            <a:r>
              <a:rPr lang="ru-RU" sz="2400" dirty="0">
                <a:latin typeface="Calibri"/>
                <a:cs typeface="Calibri"/>
              </a:rPr>
              <a:t> </a:t>
            </a:r>
            <a:r>
              <a:rPr lang="ru-RU" sz="2400" dirty="0" err="1">
                <a:latin typeface="Calibri"/>
                <a:cs typeface="Calibri"/>
              </a:rPr>
              <a:t>можуть</a:t>
            </a:r>
            <a:r>
              <a:rPr lang="ru-RU" sz="2400" dirty="0">
                <a:latin typeface="Calibri"/>
                <a:cs typeface="Calibri"/>
              </a:rPr>
              <a:t> </a:t>
            </a:r>
            <a:r>
              <a:rPr lang="ru-RU" sz="2400" dirty="0" err="1">
                <a:latin typeface="Calibri"/>
                <a:cs typeface="Calibri"/>
              </a:rPr>
              <a:t>з’явитися</a:t>
            </a:r>
            <a:r>
              <a:rPr lang="ru-RU" sz="2400" dirty="0">
                <a:latin typeface="Calibri"/>
                <a:cs typeface="Calibri"/>
              </a:rPr>
              <a:t> через страх </a:t>
            </a:r>
            <a:r>
              <a:rPr lang="ru-RU" sz="2400" dirty="0" err="1">
                <a:latin typeface="Calibri"/>
                <a:cs typeface="Calibri"/>
              </a:rPr>
              <a:t>або</a:t>
            </a:r>
            <a:r>
              <a:rPr lang="ru-RU" sz="2400" dirty="0">
                <a:latin typeface="Calibri"/>
                <a:cs typeface="Calibri"/>
              </a:rPr>
              <a:t> з </a:t>
            </a:r>
            <a:r>
              <a:rPr lang="ru-RU" sz="2400" dirty="0" err="1">
                <a:latin typeface="Calibri"/>
                <a:cs typeface="Calibri"/>
              </a:rPr>
              <a:t>психологічною</a:t>
            </a:r>
            <a:r>
              <a:rPr lang="ru-RU" sz="2400" dirty="0">
                <a:latin typeface="Calibri"/>
                <a:cs typeface="Calibri"/>
              </a:rPr>
              <a:t> травмою, будьте </a:t>
            </a:r>
            <a:r>
              <a:rPr lang="ru-RU" sz="2400" dirty="0" err="1">
                <a:latin typeface="Calibri"/>
                <a:cs typeface="Calibri"/>
              </a:rPr>
              <a:t>готові</a:t>
            </a:r>
            <a:r>
              <a:rPr lang="ru-RU" sz="2400" dirty="0">
                <a:latin typeface="Calibri"/>
                <a:cs typeface="Calibri"/>
              </a:rPr>
              <a:t> </a:t>
            </a:r>
            <a:r>
              <a:rPr lang="ru-RU" sz="2400" dirty="0" err="1">
                <a:latin typeface="Calibri"/>
                <a:cs typeface="Calibri"/>
              </a:rPr>
              <a:t>направити</a:t>
            </a:r>
            <a:r>
              <a:rPr lang="ru-RU" sz="2400" dirty="0">
                <a:latin typeface="Calibri"/>
                <a:cs typeface="Calibri"/>
              </a:rPr>
              <a:t> </a:t>
            </a:r>
            <a:r>
              <a:rPr lang="ru-RU" sz="2400" dirty="0" err="1">
                <a:latin typeface="Calibri"/>
                <a:cs typeface="Calibri"/>
              </a:rPr>
              <a:t>їх</a:t>
            </a:r>
            <a:r>
              <a:rPr lang="ru-RU" sz="2400" dirty="0">
                <a:latin typeface="Calibri"/>
                <a:cs typeface="Calibri"/>
              </a:rPr>
              <a:t> у </a:t>
            </a:r>
            <a:r>
              <a:rPr lang="ru-RU" sz="2400" dirty="0" err="1">
                <a:latin typeface="Calibri"/>
                <a:cs typeface="Calibri"/>
              </a:rPr>
              <a:t>відповідне</a:t>
            </a:r>
            <a:r>
              <a:rPr lang="ru-RU" sz="2400" dirty="0">
                <a:latin typeface="Calibri"/>
                <a:cs typeface="Calibri"/>
              </a:rPr>
              <a:t> </a:t>
            </a:r>
            <a:r>
              <a:rPr lang="ru-RU" sz="2400" dirty="0" err="1">
                <a:latin typeface="Calibri"/>
                <a:cs typeface="Calibri"/>
              </a:rPr>
              <a:t>місце</a:t>
            </a:r>
            <a:r>
              <a:rPr lang="ru-RU" sz="2400" dirty="0">
                <a:latin typeface="Calibri"/>
                <a:cs typeface="Calibri"/>
              </a:rPr>
              <a:t> для </a:t>
            </a:r>
            <a:r>
              <a:rPr lang="ru-RU" sz="2400" dirty="0" err="1">
                <a:latin typeface="Calibri"/>
                <a:cs typeface="Calibri"/>
              </a:rPr>
              <a:t>надання</a:t>
            </a:r>
            <a:r>
              <a:rPr lang="ru-RU" sz="2400" dirty="0">
                <a:latin typeface="Calibri"/>
                <a:cs typeface="Calibri"/>
              </a:rPr>
              <a:t> </a:t>
            </a:r>
            <a:r>
              <a:rPr lang="ru-RU" sz="2400" dirty="0" err="1">
                <a:latin typeface="Calibri"/>
                <a:cs typeface="Calibri"/>
              </a:rPr>
              <a:t>першої</a:t>
            </a:r>
            <a:r>
              <a:rPr lang="ru-RU" sz="2400" dirty="0">
                <a:latin typeface="Calibri"/>
                <a:cs typeface="Calibri"/>
              </a:rPr>
              <a:t> </a:t>
            </a:r>
            <a:r>
              <a:rPr lang="ru-RU" sz="2400" dirty="0" err="1">
                <a:latin typeface="Calibri"/>
                <a:cs typeface="Calibri"/>
              </a:rPr>
              <a:t>психологічної</a:t>
            </a:r>
            <a:r>
              <a:rPr lang="ru-RU" sz="2400" dirty="0">
                <a:latin typeface="Calibri"/>
                <a:cs typeface="Calibri"/>
              </a:rPr>
              <a:t> </a:t>
            </a:r>
            <a:r>
              <a:rPr lang="ru-RU" sz="2400" dirty="0" err="1">
                <a:latin typeface="Calibri"/>
                <a:cs typeface="Calibri"/>
              </a:rPr>
              <a:t>допомоги</a:t>
            </a:r>
            <a:r>
              <a:rPr lang="ru-RU" sz="2400" dirty="0">
                <a:latin typeface="Calibri"/>
                <a:cs typeface="Calibri"/>
              </a:rPr>
              <a:t>.</a:t>
            </a:r>
            <a:endParaRPr sz="2400"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0816" y="308228"/>
            <a:ext cx="11016742" cy="2228815"/>
          </a:xfrm>
          <a:prstGeom prst="rect">
            <a:avLst/>
          </a:prstGeom>
        </p:spPr>
        <p:txBody>
          <a:bodyPr vert="horz" wrap="square" lIns="0" tIns="12700" rIns="0" bIns="0" rtlCol="0">
            <a:spAutoFit/>
          </a:bodyPr>
          <a:lstStyle/>
          <a:p>
            <a:pPr marL="12700"/>
            <a:r>
              <a:rPr sz="3600" b="1" spc="-25" dirty="0"/>
              <a:t>Hospital</a:t>
            </a:r>
            <a:r>
              <a:rPr sz="3600" b="1" spc="-190" dirty="0"/>
              <a:t> </a:t>
            </a:r>
            <a:r>
              <a:rPr sz="3600" b="1" spc="-45" dirty="0"/>
              <a:t>Systems</a:t>
            </a:r>
            <a:r>
              <a:rPr sz="3600" b="1" spc="-185" dirty="0"/>
              <a:t> </a:t>
            </a:r>
            <a:r>
              <a:rPr sz="3600" b="1" spc="-10" dirty="0"/>
              <a:t>Preparedness-</a:t>
            </a:r>
            <a:br>
              <a:rPr lang="en-US" sz="3600" b="1" spc="-10" dirty="0"/>
            </a:br>
            <a:r>
              <a:rPr lang="ru-RU" sz="3600" b="1" spc="-10" dirty="0" err="1"/>
              <a:t>Підготовленість</a:t>
            </a:r>
            <a:r>
              <a:rPr lang="ru-RU" sz="3600" b="1" spc="-10" dirty="0"/>
              <a:t> систем </a:t>
            </a:r>
            <a:r>
              <a:rPr lang="ru-RU" sz="3600" b="1" spc="-10" dirty="0" err="1"/>
              <a:t>лікарень</a:t>
            </a:r>
            <a:endParaRPr sz="3600" b="1" dirty="0"/>
          </a:p>
          <a:p>
            <a:pPr marL="5499100"/>
            <a:r>
              <a:rPr sz="3600" b="1" spc="-30" dirty="0"/>
              <a:t>Exposure</a:t>
            </a:r>
            <a:r>
              <a:rPr sz="3600" b="1" spc="-200" dirty="0"/>
              <a:t> </a:t>
            </a:r>
            <a:r>
              <a:rPr sz="3600" b="1" spc="-30" dirty="0"/>
              <a:t>Zones</a:t>
            </a:r>
            <a:br>
              <a:rPr lang="en-US" sz="3600" b="1" spc="-30" dirty="0"/>
            </a:br>
            <a:r>
              <a:rPr lang="ru-RU" sz="3600" b="1" spc="-30" dirty="0" err="1"/>
              <a:t>Зони</a:t>
            </a:r>
            <a:r>
              <a:rPr lang="ru-RU" sz="3600" b="1" spc="-30" dirty="0"/>
              <a:t> </a:t>
            </a:r>
            <a:r>
              <a:rPr lang="ru-RU" sz="3600" b="1" spc="-30" dirty="0" err="1"/>
              <a:t>ураження</a:t>
            </a:r>
            <a:endParaRPr sz="3600" b="1" dirty="0"/>
          </a:p>
        </p:txBody>
      </p:sp>
      <p:pic>
        <p:nvPicPr>
          <p:cNvPr id="3" name="object 3"/>
          <p:cNvPicPr/>
          <p:nvPr/>
        </p:nvPicPr>
        <p:blipFill>
          <a:blip r:embed="rId2" cstate="print"/>
          <a:stretch>
            <a:fillRect/>
          </a:stretch>
        </p:blipFill>
        <p:spPr>
          <a:xfrm>
            <a:off x="9701128" y="3048426"/>
            <a:ext cx="1856430" cy="1312834"/>
          </a:xfrm>
          <a:prstGeom prst="rect">
            <a:avLst/>
          </a:prstGeom>
        </p:spPr>
      </p:pic>
      <p:pic>
        <p:nvPicPr>
          <p:cNvPr id="4" name="object 4"/>
          <p:cNvPicPr/>
          <p:nvPr/>
        </p:nvPicPr>
        <p:blipFill>
          <a:blip r:embed="rId3" cstate="print"/>
          <a:stretch>
            <a:fillRect/>
          </a:stretch>
        </p:blipFill>
        <p:spPr>
          <a:xfrm>
            <a:off x="7376159" y="3198144"/>
            <a:ext cx="1307592" cy="1028639"/>
          </a:xfrm>
          <a:prstGeom prst="rect">
            <a:avLst/>
          </a:prstGeom>
        </p:spPr>
      </p:pic>
      <p:pic>
        <p:nvPicPr>
          <p:cNvPr id="5" name="object 5"/>
          <p:cNvPicPr/>
          <p:nvPr/>
        </p:nvPicPr>
        <p:blipFill>
          <a:blip r:embed="rId4" cstate="print"/>
          <a:stretch>
            <a:fillRect/>
          </a:stretch>
        </p:blipFill>
        <p:spPr>
          <a:xfrm>
            <a:off x="6204691" y="3509589"/>
            <a:ext cx="1120688" cy="747125"/>
          </a:xfrm>
          <a:prstGeom prst="rect">
            <a:avLst/>
          </a:prstGeom>
        </p:spPr>
      </p:pic>
      <p:pic>
        <p:nvPicPr>
          <p:cNvPr id="6" name="object 6"/>
          <p:cNvPicPr/>
          <p:nvPr/>
        </p:nvPicPr>
        <p:blipFill>
          <a:blip r:embed="rId5" cstate="print"/>
          <a:stretch>
            <a:fillRect/>
          </a:stretch>
        </p:blipFill>
        <p:spPr>
          <a:xfrm>
            <a:off x="4151147" y="3401529"/>
            <a:ext cx="1172413" cy="867346"/>
          </a:xfrm>
          <a:prstGeom prst="rect">
            <a:avLst/>
          </a:prstGeom>
        </p:spPr>
      </p:pic>
      <p:pic>
        <p:nvPicPr>
          <p:cNvPr id="7" name="object 7"/>
          <p:cNvPicPr/>
          <p:nvPr/>
        </p:nvPicPr>
        <p:blipFill>
          <a:blip r:embed="rId6" cstate="print"/>
          <a:stretch>
            <a:fillRect/>
          </a:stretch>
        </p:blipFill>
        <p:spPr>
          <a:xfrm>
            <a:off x="181506" y="3564262"/>
            <a:ext cx="465700" cy="610430"/>
          </a:xfrm>
          <a:prstGeom prst="rect">
            <a:avLst/>
          </a:prstGeom>
        </p:spPr>
      </p:pic>
      <p:grpSp>
        <p:nvGrpSpPr>
          <p:cNvPr id="8" name="object 8"/>
          <p:cNvGrpSpPr/>
          <p:nvPr/>
        </p:nvGrpSpPr>
        <p:grpSpPr>
          <a:xfrm>
            <a:off x="882396" y="2369820"/>
            <a:ext cx="1633855" cy="1921510"/>
            <a:chOff x="882396" y="2369820"/>
            <a:chExt cx="1633855" cy="1921510"/>
          </a:xfrm>
        </p:grpSpPr>
        <p:pic>
          <p:nvPicPr>
            <p:cNvPr id="9" name="object 9"/>
            <p:cNvPicPr/>
            <p:nvPr/>
          </p:nvPicPr>
          <p:blipFill>
            <a:blip r:embed="rId7" cstate="print"/>
            <a:stretch>
              <a:fillRect/>
            </a:stretch>
          </p:blipFill>
          <p:spPr>
            <a:xfrm>
              <a:off x="882396" y="2928305"/>
              <a:ext cx="1461516" cy="1362669"/>
            </a:xfrm>
            <a:prstGeom prst="rect">
              <a:avLst/>
            </a:prstGeom>
          </p:spPr>
        </p:pic>
        <p:pic>
          <p:nvPicPr>
            <p:cNvPr id="10" name="object 10"/>
            <p:cNvPicPr/>
            <p:nvPr/>
          </p:nvPicPr>
          <p:blipFill>
            <a:blip r:embed="rId8" cstate="print"/>
            <a:stretch>
              <a:fillRect/>
            </a:stretch>
          </p:blipFill>
          <p:spPr>
            <a:xfrm>
              <a:off x="1597152" y="2369820"/>
              <a:ext cx="918972" cy="918972"/>
            </a:xfrm>
            <a:prstGeom prst="rect">
              <a:avLst/>
            </a:prstGeom>
          </p:spPr>
        </p:pic>
      </p:grpSp>
      <p:pic>
        <p:nvPicPr>
          <p:cNvPr id="11" name="object 11"/>
          <p:cNvPicPr/>
          <p:nvPr/>
        </p:nvPicPr>
        <p:blipFill>
          <a:blip r:embed="rId9" cstate="print"/>
          <a:stretch>
            <a:fillRect/>
          </a:stretch>
        </p:blipFill>
        <p:spPr>
          <a:xfrm>
            <a:off x="2486083" y="3561573"/>
            <a:ext cx="468183" cy="626641"/>
          </a:xfrm>
          <a:prstGeom prst="rect">
            <a:avLst/>
          </a:prstGeom>
        </p:spPr>
      </p:pic>
      <p:sp>
        <p:nvSpPr>
          <p:cNvPr id="12" name="object 12"/>
          <p:cNvSpPr txBox="1"/>
          <p:nvPr/>
        </p:nvSpPr>
        <p:spPr>
          <a:xfrm>
            <a:off x="540816" y="4484954"/>
            <a:ext cx="2616200" cy="579646"/>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Hot</a:t>
            </a:r>
            <a:r>
              <a:rPr sz="1800" spc="-25" dirty="0">
                <a:latin typeface="Calibri"/>
                <a:cs typeface="Calibri"/>
              </a:rPr>
              <a:t> </a:t>
            </a:r>
            <a:r>
              <a:rPr sz="1800" dirty="0">
                <a:latin typeface="Calibri"/>
                <a:cs typeface="Calibri"/>
              </a:rPr>
              <a:t>Zone-</a:t>
            </a:r>
            <a:r>
              <a:rPr sz="1800" spc="-25" dirty="0">
                <a:latin typeface="Calibri"/>
                <a:cs typeface="Calibri"/>
              </a:rPr>
              <a:t> </a:t>
            </a:r>
            <a:r>
              <a:rPr sz="1800" spc="-10" dirty="0">
                <a:latin typeface="Calibri"/>
                <a:cs typeface="Calibri"/>
              </a:rPr>
              <a:t>Contaminated</a:t>
            </a:r>
            <a:endParaRPr lang="en-US" sz="1800" spc="-10" dirty="0">
              <a:latin typeface="Calibri"/>
              <a:cs typeface="Calibri"/>
            </a:endParaRPr>
          </a:p>
          <a:p>
            <a:pPr marL="12700">
              <a:lnSpc>
                <a:spcPct val="100000"/>
              </a:lnSpc>
              <a:spcBef>
                <a:spcPts val="100"/>
              </a:spcBef>
            </a:pPr>
            <a:r>
              <a:rPr lang="ru-RU" sz="1800" dirty="0" err="1">
                <a:latin typeface="Calibri"/>
                <a:cs typeface="Calibri"/>
              </a:rPr>
              <a:t>Гаряча</a:t>
            </a:r>
            <a:r>
              <a:rPr lang="ru-RU" sz="1800" dirty="0">
                <a:latin typeface="Calibri"/>
                <a:cs typeface="Calibri"/>
              </a:rPr>
              <a:t> зона - </a:t>
            </a:r>
            <a:r>
              <a:rPr lang="ru-RU" sz="1800" dirty="0" err="1">
                <a:latin typeface="Calibri"/>
                <a:cs typeface="Calibri"/>
              </a:rPr>
              <a:t>зараження</a:t>
            </a:r>
            <a:endParaRPr sz="1800" dirty="0">
              <a:latin typeface="Calibri"/>
              <a:cs typeface="Calibri"/>
            </a:endParaRPr>
          </a:p>
        </p:txBody>
      </p:sp>
      <p:sp>
        <p:nvSpPr>
          <p:cNvPr id="13" name="object 13"/>
          <p:cNvSpPr txBox="1"/>
          <p:nvPr/>
        </p:nvSpPr>
        <p:spPr>
          <a:xfrm>
            <a:off x="4150866" y="4484954"/>
            <a:ext cx="1564133" cy="579646"/>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Warm</a:t>
            </a:r>
            <a:r>
              <a:rPr sz="1800" spc="-70" dirty="0">
                <a:latin typeface="Calibri"/>
                <a:cs typeface="Calibri"/>
              </a:rPr>
              <a:t> </a:t>
            </a:r>
            <a:r>
              <a:rPr sz="1800" spc="-20" dirty="0">
                <a:latin typeface="Calibri"/>
                <a:cs typeface="Calibri"/>
              </a:rPr>
              <a:t>Zone</a:t>
            </a:r>
            <a:endParaRPr lang="en-US" sz="1800" spc="-20" dirty="0">
              <a:latin typeface="Calibri"/>
              <a:cs typeface="Calibri"/>
            </a:endParaRPr>
          </a:p>
          <a:p>
            <a:pPr marL="12700">
              <a:lnSpc>
                <a:spcPct val="100000"/>
              </a:lnSpc>
              <a:spcBef>
                <a:spcPts val="100"/>
              </a:spcBef>
            </a:pPr>
            <a:r>
              <a:rPr lang="ru-RU" sz="1800" dirty="0">
                <a:latin typeface="Calibri"/>
                <a:cs typeface="Calibri"/>
              </a:rPr>
              <a:t>Тепла зона</a:t>
            </a:r>
            <a:endParaRPr sz="1800" dirty="0">
              <a:latin typeface="Calibri"/>
              <a:cs typeface="Calibri"/>
            </a:endParaRPr>
          </a:p>
        </p:txBody>
      </p:sp>
      <p:sp>
        <p:nvSpPr>
          <p:cNvPr id="14" name="object 14"/>
          <p:cNvSpPr txBox="1"/>
          <p:nvPr/>
        </p:nvSpPr>
        <p:spPr>
          <a:xfrm>
            <a:off x="9312656" y="4484954"/>
            <a:ext cx="2879344" cy="579646"/>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Cold</a:t>
            </a:r>
            <a:r>
              <a:rPr sz="1800" spc="-20" dirty="0">
                <a:latin typeface="Calibri"/>
                <a:cs typeface="Calibri"/>
              </a:rPr>
              <a:t> </a:t>
            </a:r>
            <a:r>
              <a:rPr sz="1800" dirty="0">
                <a:latin typeface="Calibri"/>
                <a:cs typeface="Calibri"/>
              </a:rPr>
              <a:t>Zone-</a:t>
            </a:r>
            <a:r>
              <a:rPr sz="1800" spc="-25" dirty="0">
                <a:latin typeface="Calibri"/>
                <a:cs typeface="Calibri"/>
              </a:rPr>
              <a:t> </a:t>
            </a:r>
            <a:r>
              <a:rPr sz="1800" spc="-10" dirty="0">
                <a:latin typeface="Calibri"/>
                <a:cs typeface="Calibri"/>
              </a:rPr>
              <a:t>Decontaminated</a:t>
            </a:r>
            <a:endParaRPr lang="en-US" sz="1800" spc="-10" dirty="0">
              <a:latin typeface="Calibri"/>
              <a:cs typeface="Calibri"/>
            </a:endParaRPr>
          </a:p>
          <a:p>
            <a:pPr marL="12700">
              <a:lnSpc>
                <a:spcPct val="100000"/>
              </a:lnSpc>
              <a:spcBef>
                <a:spcPts val="100"/>
              </a:spcBef>
            </a:pPr>
            <a:r>
              <a:rPr lang="ru-RU" sz="1800" dirty="0">
                <a:latin typeface="Calibri"/>
                <a:cs typeface="Calibri"/>
              </a:rPr>
              <a:t>Холодна зона - </a:t>
            </a:r>
            <a:r>
              <a:rPr lang="ru-RU" sz="1800" dirty="0" err="1">
                <a:latin typeface="Calibri"/>
                <a:cs typeface="Calibri"/>
              </a:rPr>
              <a:t>знезаражена</a:t>
            </a:r>
            <a:endParaRPr sz="1800" dirty="0">
              <a:latin typeface="Calibri"/>
              <a:cs typeface="Calibri"/>
            </a:endParaRPr>
          </a:p>
        </p:txBody>
      </p:sp>
      <p:sp>
        <p:nvSpPr>
          <p:cNvPr id="15" name="object 15"/>
          <p:cNvSpPr txBox="1"/>
          <p:nvPr/>
        </p:nvSpPr>
        <p:spPr>
          <a:xfrm>
            <a:off x="6382892" y="4484954"/>
            <a:ext cx="2141220" cy="579646"/>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Decontamination</a:t>
            </a:r>
            <a:r>
              <a:rPr sz="1800" spc="40" dirty="0">
                <a:latin typeface="Calibri"/>
                <a:cs typeface="Calibri"/>
              </a:rPr>
              <a:t> </a:t>
            </a:r>
            <a:r>
              <a:rPr sz="1800" spc="-20" dirty="0">
                <a:latin typeface="Calibri"/>
                <a:cs typeface="Calibri"/>
              </a:rPr>
              <a:t>Zone</a:t>
            </a:r>
            <a:endParaRPr lang="en-US" sz="1800" spc="-20" dirty="0">
              <a:latin typeface="Calibri"/>
              <a:cs typeface="Calibri"/>
            </a:endParaRPr>
          </a:p>
          <a:p>
            <a:pPr marL="12700">
              <a:lnSpc>
                <a:spcPct val="100000"/>
              </a:lnSpc>
              <a:spcBef>
                <a:spcPts val="100"/>
              </a:spcBef>
            </a:pPr>
            <a:r>
              <a:rPr lang="ru-RU" sz="1800" dirty="0">
                <a:latin typeface="Calibri"/>
                <a:cs typeface="Calibri"/>
              </a:rPr>
              <a:t>Зона </a:t>
            </a:r>
            <a:r>
              <a:rPr lang="ru-RU" sz="1800" dirty="0" err="1">
                <a:latin typeface="Calibri"/>
                <a:cs typeface="Calibri"/>
              </a:rPr>
              <a:t>знезараження</a:t>
            </a:r>
            <a:endParaRPr sz="1800" dirty="0">
              <a:latin typeface="Calibri"/>
              <a:cs typeface="Calibri"/>
            </a:endParaRPr>
          </a:p>
        </p:txBody>
      </p:sp>
      <p:grpSp>
        <p:nvGrpSpPr>
          <p:cNvPr id="16" name="object 16"/>
          <p:cNvGrpSpPr/>
          <p:nvPr/>
        </p:nvGrpSpPr>
        <p:grpSpPr>
          <a:xfrm>
            <a:off x="3262629" y="3832605"/>
            <a:ext cx="584200" cy="220345"/>
            <a:chOff x="3262629" y="3832605"/>
            <a:chExt cx="584200" cy="220345"/>
          </a:xfrm>
        </p:grpSpPr>
        <p:sp>
          <p:nvSpPr>
            <p:cNvPr id="17" name="object 17"/>
            <p:cNvSpPr/>
            <p:nvPr/>
          </p:nvSpPr>
          <p:spPr>
            <a:xfrm>
              <a:off x="3268979" y="3838955"/>
              <a:ext cx="571500" cy="207645"/>
            </a:xfrm>
            <a:custGeom>
              <a:avLst/>
              <a:gdLst/>
              <a:ahLst/>
              <a:cxnLst/>
              <a:rect l="l" t="t" r="r" b="b"/>
              <a:pathLst>
                <a:path w="571500" h="207645">
                  <a:moveTo>
                    <a:pt x="467868" y="0"/>
                  </a:moveTo>
                  <a:lnTo>
                    <a:pt x="467868" y="51816"/>
                  </a:lnTo>
                  <a:lnTo>
                    <a:pt x="0" y="51816"/>
                  </a:lnTo>
                  <a:lnTo>
                    <a:pt x="0" y="155448"/>
                  </a:lnTo>
                  <a:lnTo>
                    <a:pt x="467868" y="155448"/>
                  </a:lnTo>
                  <a:lnTo>
                    <a:pt x="467868" y="207264"/>
                  </a:lnTo>
                  <a:lnTo>
                    <a:pt x="571500" y="103632"/>
                  </a:lnTo>
                  <a:lnTo>
                    <a:pt x="467868" y="0"/>
                  </a:lnTo>
                  <a:close/>
                </a:path>
              </a:pathLst>
            </a:custGeom>
            <a:solidFill>
              <a:srgbClr val="FF0000"/>
            </a:solidFill>
          </p:spPr>
          <p:txBody>
            <a:bodyPr wrap="square" lIns="0" tIns="0" rIns="0" bIns="0" rtlCol="0"/>
            <a:lstStyle/>
            <a:p>
              <a:endParaRPr/>
            </a:p>
          </p:txBody>
        </p:sp>
        <p:sp>
          <p:nvSpPr>
            <p:cNvPr id="18" name="object 18"/>
            <p:cNvSpPr/>
            <p:nvPr/>
          </p:nvSpPr>
          <p:spPr>
            <a:xfrm>
              <a:off x="3268979" y="3838955"/>
              <a:ext cx="571500" cy="207645"/>
            </a:xfrm>
            <a:custGeom>
              <a:avLst/>
              <a:gdLst/>
              <a:ahLst/>
              <a:cxnLst/>
              <a:rect l="l" t="t" r="r" b="b"/>
              <a:pathLst>
                <a:path w="571500" h="207645">
                  <a:moveTo>
                    <a:pt x="0" y="51816"/>
                  </a:moveTo>
                  <a:lnTo>
                    <a:pt x="467868" y="51816"/>
                  </a:lnTo>
                  <a:lnTo>
                    <a:pt x="467868" y="0"/>
                  </a:lnTo>
                  <a:lnTo>
                    <a:pt x="571500" y="103632"/>
                  </a:lnTo>
                  <a:lnTo>
                    <a:pt x="467868" y="207264"/>
                  </a:lnTo>
                  <a:lnTo>
                    <a:pt x="467868" y="155448"/>
                  </a:lnTo>
                  <a:lnTo>
                    <a:pt x="0" y="155448"/>
                  </a:lnTo>
                  <a:lnTo>
                    <a:pt x="0" y="51816"/>
                  </a:lnTo>
                  <a:close/>
                </a:path>
              </a:pathLst>
            </a:custGeom>
            <a:ln w="12700">
              <a:solidFill>
                <a:srgbClr val="FF0000"/>
              </a:solidFill>
            </a:ln>
          </p:spPr>
          <p:txBody>
            <a:bodyPr wrap="square" lIns="0" tIns="0" rIns="0" bIns="0" rtlCol="0"/>
            <a:lstStyle/>
            <a:p>
              <a:endParaRPr/>
            </a:p>
          </p:txBody>
        </p:sp>
      </p:grpSp>
      <p:grpSp>
        <p:nvGrpSpPr>
          <p:cNvPr id="19" name="object 19"/>
          <p:cNvGrpSpPr/>
          <p:nvPr/>
        </p:nvGrpSpPr>
        <p:grpSpPr>
          <a:xfrm>
            <a:off x="5419090" y="3832605"/>
            <a:ext cx="584200" cy="220345"/>
            <a:chOff x="5419090" y="3832605"/>
            <a:chExt cx="584200" cy="220345"/>
          </a:xfrm>
        </p:grpSpPr>
        <p:sp>
          <p:nvSpPr>
            <p:cNvPr id="20" name="object 20"/>
            <p:cNvSpPr/>
            <p:nvPr/>
          </p:nvSpPr>
          <p:spPr>
            <a:xfrm>
              <a:off x="5425440" y="3838955"/>
              <a:ext cx="571500" cy="207645"/>
            </a:xfrm>
            <a:custGeom>
              <a:avLst/>
              <a:gdLst/>
              <a:ahLst/>
              <a:cxnLst/>
              <a:rect l="l" t="t" r="r" b="b"/>
              <a:pathLst>
                <a:path w="571500" h="207645">
                  <a:moveTo>
                    <a:pt x="467868" y="0"/>
                  </a:moveTo>
                  <a:lnTo>
                    <a:pt x="467868" y="51816"/>
                  </a:lnTo>
                  <a:lnTo>
                    <a:pt x="0" y="51816"/>
                  </a:lnTo>
                  <a:lnTo>
                    <a:pt x="0" y="155448"/>
                  </a:lnTo>
                  <a:lnTo>
                    <a:pt x="467868" y="155448"/>
                  </a:lnTo>
                  <a:lnTo>
                    <a:pt x="467868" y="207264"/>
                  </a:lnTo>
                  <a:lnTo>
                    <a:pt x="571500" y="103632"/>
                  </a:lnTo>
                  <a:lnTo>
                    <a:pt x="467868" y="0"/>
                  </a:lnTo>
                  <a:close/>
                </a:path>
              </a:pathLst>
            </a:custGeom>
            <a:solidFill>
              <a:srgbClr val="FFC000"/>
            </a:solidFill>
          </p:spPr>
          <p:txBody>
            <a:bodyPr wrap="square" lIns="0" tIns="0" rIns="0" bIns="0" rtlCol="0"/>
            <a:lstStyle/>
            <a:p>
              <a:endParaRPr/>
            </a:p>
          </p:txBody>
        </p:sp>
        <p:sp>
          <p:nvSpPr>
            <p:cNvPr id="21" name="object 21"/>
            <p:cNvSpPr/>
            <p:nvPr/>
          </p:nvSpPr>
          <p:spPr>
            <a:xfrm>
              <a:off x="5425440" y="3838955"/>
              <a:ext cx="571500" cy="207645"/>
            </a:xfrm>
            <a:custGeom>
              <a:avLst/>
              <a:gdLst/>
              <a:ahLst/>
              <a:cxnLst/>
              <a:rect l="l" t="t" r="r" b="b"/>
              <a:pathLst>
                <a:path w="571500" h="207645">
                  <a:moveTo>
                    <a:pt x="0" y="51816"/>
                  </a:moveTo>
                  <a:lnTo>
                    <a:pt x="467868" y="51816"/>
                  </a:lnTo>
                  <a:lnTo>
                    <a:pt x="467868" y="0"/>
                  </a:lnTo>
                  <a:lnTo>
                    <a:pt x="571500" y="103632"/>
                  </a:lnTo>
                  <a:lnTo>
                    <a:pt x="467868" y="207264"/>
                  </a:lnTo>
                  <a:lnTo>
                    <a:pt x="467868" y="155448"/>
                  </a:lnTo>
                  <a:lnTo>
                    <a:pt x="0" y="155448"/>
                  </a:lnTo>
                  <a:lnTo>
                    <a:pt x="0" y="51816"/>
                  </a:lnTo>
                  <a:close/>
                </a:path>
              </a:pathLst>
            </a:custGeom>
            <a:ln w="12700">
              <a:solidFill>
                <a:srgbClr val="FFC000"/>
              </a:solidFill>
            </a:ln>
          </p:spPr>
          <p:txBody>
            <a:bodyPr wrap="square" lIns="0" tIns="0" rIns="0" bIns="0" rtlCol="0"/>
            <a:lstStyle/>
            <a:p>
              <a:endParaRPr/>
            </a:p>
          </p:txBody>
        </p:sp>
      </p:grpSp>
      <p:grpSp>
        <p:nvGrpSpPr>
          <p:cNvPr id="22" name="object 22"/>
          <p:cNvGrpSpPr/>
          <p:nvPr/>
        </p:nvGrpSpPr>
        <p:grpSpPr>
          <a:xfrm>
            <a:off x="8858757" y="3832605"/>
            <a:ext cx="584200" cy="220345"/>
            <a:chOff x="8858757" y="3832605"/>
            <a:chExt cx="584200" cy="220345"/>
          </a:xfrm>
        </p:grpSpPr>
        <p:sp>
          <p:nvSpPr>
            <p:cNvPr id="23" name="object 23"/>
            <p:cNvSpPr/>
            <p:nvPr/>
          </p:nvSpPr>
          <p:spPr>
            <a:xfrm>
              <a:off x="8865107" y="3838955"/>
              <a:ext cx="571500" cy="207645"/>
            </a:xfrm>
            <a:custGeom>
              <a:avLst/>
              <a:gdLst/>
              <a:ahLst/>
              <a:cxnLst/>
              <a:rect l="l" t="t" r="r" b="b"/>
              <a:pathLst>
                <a:path w="571500" h="207645">
                  <a:moveTo>
                    <a:pt x="467868" y="0"/>
                  </a:moveTo>
                  <a:lnTo>
                    <a:pt x="467868" y="51816"/>
                  </a:lnTo>
                  <a:lnTo>
                    <a:pt x="0" y="51816"/>
                  </a:lnTo>
                  <a:lnTo>
                    <a:pt x="0" y="155448"/>
                  </a:lnTo>
                  <a:lnTo>
                    <a:pt x="467868" y="155448"/>
                  </a:lnTo>
                  <a:lnTo>
                    <a:pt x="467868" y="207264"/>
                  </a:lnTo>
                  <a:lnTo>
                    <a:pt x="571500" y="103632"/>
                  </a:lnTo>
                  <a:lnTo>
                    <a:pt x="467868" y="0"/>
                  </a:lnTo>
                  <a:close/>
                </a:path>
              </a:pathLst>
            </a:custGeom>
            <a:solidFill>
              <a:srgbClr val="FFFF00"/>
            </a:solidFill>
          </p:spPr>
          <p:txBody>
            <a:bodyPr wrap="square" lIns="0" tIns="0" rIns="0" bIns="0" rtlCol="0"/>
            <a:lstStyle/>
            <a:p>
              <a:endParaRPr/>
            </a:p>
          </p:txBody>
        </p:sp>
        <p:sp>
          <p:nvSpPr>
            <p:cNvPr id="24" name="object 24"/>
            <p:cNvSpPr/>
            <p:nvPr/>
          </p:nvSpPr>
          <p:spPr>
            <a:xfrm>
              <a:off x="8865107" y="3838955"/>
              <a:ext cx="571500" cy="207645"/>
            </a:xfrm>
            <a:custGeom>
              <a:avLst/>
              <a:gdLst/>
              <a:ahLst/>
              <a:cxnLst/>
              <a:rect l="l" t="t" r="r" b="b"/>
              <a:pathLst>
                <a:path w="571500" h="207645">
                  <a:moveTo>
                    <a:pt x="0" y="51816"/>
                  </a:moveTo>
                  <a:lnTo>
                    <a:pt x="467868" y="51816"/>
                  </a:lnTo>
                  <a:lnTo>
                    <a:pt x="467868" y="0"/>
                  </a:lnTo>
                  <a:lnTo>
                    <a:pt x="571500" y="103632"/>
                  </a:lnTo>
                  <a:lnTo>
                    <a:pt x="467868" y="207264"/>
                  </a:lnTo>
                  <a:lnTo>
                    <a:pt x="467868" y="155448"/>
                  </a:lnTo>
                  <a:lnTo>
                    <a:pt x="0" y="155448"/>
                  </a:lnTo>
                  <a:lnTo>
                    <a:pt x="0" y="51816"/>
                  </a:lnTo>
                  <a:close/>
                </a:path>
              </a:pathLst>
            </a:custGeom>
            <a:ln w="12700">
              <a:solidFill>
                <a:srgbClr val="FFFF00"/>
              </a:solidFill>
            </a:ln>
          </p:spPr>
          <p:txBody>
            <a:bodyPr wrap="square" lIns="0" tIns="0" rIns="0" bIns="0" rtlCol="0"/>
            <a:lstStyle/>
            <a:p>
              <a:endParaRPr/>
            </a:p>
          </p:txBody>
        </p:sp>
      </p:grpSp>
      <p:pic>
        <p:nvPicPr>
          <p:cNvPr id="25" name="object 25"/>
          <p:cNvPicPr/>
          <p:nvPr/>
        </p:nvPicPr>
        <p:blipFill>
          <a:blip r:embed="rId10" cstate="print"/>
          <a:stretch>
            <a:fillRect/>
          </a:stretch>
        </p:blipFill>
        <p:spPr>
          <a:xfrm>
            <a:off x="9561576" y="5838444"/>
            <a:ext cx="2217420" cy="7040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6453505" cy="1121461"/>
          </a:xfrm>
          <a:prstGeom prst="rect">
            <a:avLst/>
          </a:prstGeom>
        </p:spPr>
        <p:txBody>
          <a:bodyPr vert="horz" wrap="square" lIns="0" tIns="13335" rIns="0" bIns="0" rtlCol="0">
            <a:spAutoFit/>
          </a:bodyPr>
          <a:lstStyle/>
          <a:p>
            <a:pPr marL="12700">
              <a:lnSpc>
                <a:spcPct val="100000"/>
              </a:lnSpc>
              <a:spcBef>
                <a:spcPts val="105"/>
              </a:spcBef>
            </a:pPr>
            <a:r>
              <a:rPr sz="3600" b="1" spc="-55" dirty="0"/>
              <a:t>Pathophysiology:</a:t>
            </a:r>
            <a:r>
              <a:rPr sz="3600" b="1" spc="-100" dirty="0"/>
              <a:t> </a:t>
            </a:r>
            <a:r>
              <a:rPr sz="3600" b="1" spc="-25" dirty="0"/>
              <a:t>Mechanism</a:t>
            </a:r>
            <a:br>
              <a:rPr lang="en-US" sz="3600" b="1" spc="-25" dirty="0"/>
            </a:br>
            <a:r>
              <a:rPr lang="ru-RU" sz="3600" b="1" spc="-25" dirty="0" err="1"/>
              <a:t>Патофізіологія</a:t>
            </a:r>
            <a:r>
              <a:rPr lang="ru-RU" sz="3600" b="1" spc="-25" dirty="0"/>
              <a:t>: </a:t>
            </a:r>
            <a:r>
              <a:rPr lang="ru-RU" sz="3600" b="1" spc="-25" dirty="0" err="1"/>
              <a:t>Механізм</a:t>
            </a:r>
            <a:endParaRPr sz="3600" b="1" dirty="0"/>
          </a:p>
        </p:txBody>
      </p:sp>
      <p:sp>
        <p:nvSpPr>
          <p:cNvPr id="3" name="object 3"/>
          <p:cNvSpPr txBox="1"/>
          <p:nvPr/>
        </p:nvSpPr>
        <p:spPr>
          <a:xfrm>
            <a:off x="497840" y="1691030"/>
            <a:ext cx="6207760" cy="3570208"/>
          </a:xfrm>
          <a:prstGeom prst="rect">
            <a:avLst/>
          </a:prstGeom>
        </p:spPr>
        <p:txBody>
          <a:bodyPr vert="horz" wrap="square" lIns="0" tIns="101600" rIns="0" bIns="0" rtlCol="0">
            <a:spAutoFit/>
          </a:bodyPr>
          <a:lstStyle/>
          <a:p>
            <a:pPr marL="241300" indent="-228600">
              <a:lnSpc>
                <a:spcPct val="100000"/>
              </a:lnSpc>
              <a:spcBef>
                <a:spcPts val="800"/>
              </a:spcBef>
              <a:buFont typeface="Arial"/>
              <a:buChar char="•"/>
              <a:tabLst>
                <a:tab pos="241300" algn="l"/>
              </a:tabLst>
            </a:pPr>
            <a:r>
              <a:rPr sz="2800" spc="-10" dirty="0">
                <a:latin typeface="Calibri"/>
                <a:cs typeface="Calibri"/>
              </a:rPr>
              <a:t>Organophosphates</a:t>
            </a:r>
            <a:endParaRPr lang="en-US" sz="2800" spc="-10" dirty="0">
              <a:latin typeface="Calibri"/>
              <a:cs typeface="Calibri"/>
            </a:endParaRPr>
          </a:p>
          <a:p>
            <a:pPr marL="265113">
              <a:lnSpc>
                <a:spcPct val="100000"/>
              </a:lnSpc>
              <a:spcBef>
                <a:spcPts val="800"/>
              </a:spcBef>
              <a:tabLst>
                <a:tab pos="241300" algn="l"/>
              </a:tabLst>
            </a:pPr>
            <a:r>
              <a:rPr lang="ru-RU" sz="2800" dirty="0" err="1">
                <a:latin typeface="Calibri"/>
                <a:cs typeface="Calibri"/>
              </a:rPr>
              <a:t>Органофосфати</a:t>
            </a:r>
            <a:endParaRPr sz="2800" dirty="0">
              <a:latin typeface="Calibri"/>
              <a:cs typeface="Calibri"/>
            </a:endParaRPr>
          </a:p>
          <a:p>
            <a:pPr marL="241300" indent="-228600">
              <a:lnSpc>
                <a:spcPct val="100000"/>
              </a:lnSpc>
              <a:spcBef>
                <a:spcPts val="695"/>
              </a:spcBef>
              <a:buFont typeface="Arial"/>
              <a:buChar char="•"/>
              <a:tabLst>
                <a:tab pos="241300" algn="l"/>
              </a:tabLst>
            </a:pPr>
            <a:r>
              <a:rPr sz="2800" dirty="0">
                <a:latin typeface="Calibri"/>
                <a:cs typeface="Calibri"/>
              </a:rPr>
              <a:t>Inhibit</a:t>
            </a:r>
            <a:r>
              <a:rPr sz="2800" spc="-65" dirty="0">
                <a:latin typeface="Calibri"/>
                <a:cs typeface="Calibri"/>
              </a:rPr>
              <a:t> </a:t>
            </a:r>
            <a:r>
              <a:rPr sz="2800" spc="-20" dirty="0">
                <a:latin typeface="Calibri"/>
                <a:cs typeface="Calibri"/>
              </a:rPr>
              <a:t>cholinesterase</a:t>
            </a:r>
            <a:r>
              <a:rPr sz="2800" spc="-70" dirty="0">
                <a:latin typeface="Calibri"/>
                <a:cs typeface="Calibri"/>
              </a:rPr>
              <a:t> </a:t>
            </a:r>
            <a:r>
              <a:rPr sz="2800" dirty="0">
                <a:latin typeface="Calibri"/>
                <a:cs typeface="Calibri"/>
              </a:rPr>
              <a:t>enzyme</a:t>
            </a:r>
            <a:r>
              <a:rPr sz="2800" spc="-80" dirty="0">
                <a:latin typeface="Calibri"/>
                <a:cs typeface="Calibri"/>
              </a:rPr>
              <a:t> </a:t>
            </a:r>
            <a:r>
              <a:rPr sz="2800" spc="-320" dirty="0">
                <a:latin typeface="Wingdings"/>
                <a:cs typeface="Wingdings"/>
              </a:rPr>
              <a:t></a:t>
            </a:r>
            <a:endParaRPr lang="en-US" sz="2800" spc="-320" dirty="0">
              <a:latin typeface="Wingdings"/>
              <a:cs typeface="Wingdings"/>
            </a:endParaRPr>
          </a:p>
          <a:p>
            <a:pPr marL="265113">
              <a:spcBef>
                <a:spcPts val="695"/>
              </a:spcBef>
              <a:tabLst>
                <a:tab pos="241300" algn="l"/>
              </a:tabLst>
            </a:pP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Інгібують фермент </a:t>
            </a:r>
            <a:r>
              <a:rPr lang="uk-UA"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холінестерази</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800" spc="-320" dirty="0">
                <a:latin typeface="Wingdings"/>
                <a:cs typeface="Wingdings"/>
              </a:rPr>
              <a:t></a:t>
            </a:r>
            <a:endParaRPr sz="2800" dirty="0">
              <a:latin typeface="Wingdings"/>
              <a:cs typeface="Wingdings"/>
            </a:endParaRPr>
          </a:p>
          <a:p>
            <a:pPr marL="698500" marR="5080" lvl="1" indent="-228600">
              <a:lnSpc>
                <a:spcPts val="2590"/>
              </a:lnSpc>
              <a:spcBef>
                <a:spcPts val="540"/>
              </a:spcBef>
              <a:buFont typeface="Arial"/>
              <a:buChar char="•"/>
              <a:tabLst>
                <a:tab pos="698500" algn="l"/>
              </a:tabLst>
            </a:pPr>
            <a:r>
              <a:rPr sz="2400" dirty="0">
                <a:latin typeface="Calibri"/>
                <a:cs typeface="Calibri"/>
              </a:rPr>
              <a:t>Leads</a:t>
            </a:r>
            <a:r>
              <a:rPr sz="2400" spc="-35" dirty="0">
                <a:latin typeface="Calibri"/>
                <a:cs typeface="Calibri"/>
              </a:rPr>
              <a:t> </a:t>
            </a:r>
            <a:r>
              <a:rPr sz="2400" dirty="0">
                <a:latin typeface="Calibri"/>
                <a:cs typeface="Calibri"/>
              </a:rPr>
              <a:t>to</a:t>
            </a:r>
            <a:r>
              <a:rPr sz="2400" spc="-30" dirty="0">
                <a:latin typeface="Calibri"/>
                <a:cs typeface="Calibri"/>
              </a:rPr>
              <a:t> </a:t>
            </a:r>
            <a:r>
              <a:rPr sz="2400" dirty="0">
                <a:latin typeface="Calibri"/>
                <a:cs typeface="Calibri"/>
              </a:rPr>
              <a:t>buildup</a:t>
            </a:r>
            <a:r>
              <a:rPr sz="2400" spc="-20" dirty="0">
                <a:latin typeface="Calibri"/>
                <a:cs typeface="Calibri"/>
              </a:rPr>
              <a:t> </a:t>
            </a:r>
            <a:r>
              <a:rPr sz="2400" dirty="0">
                <a:latin typeface="Calibri"/>
                <a:cs typeface="Calibri"/>
              </a:rPr>
              <a:t>and</a:t>
            </a:r>
            <a:r>
              <a:rPr sz="2400" spc="-30" dirty="0">
                <a:latin typeface="Calibri"/>
                <a:cs typeface="Calibri"/>
              </a:rPr>
              <a:t> </a:t>
            </a:r>
            <a:r>
              <a:rPr sz="2400" dirty="0">
                <a:latin typeface="Calibri"/>
                <a:cs typeface="Calibri"/>
              </a:rPr>
              <a:t>persistent</a:t>
            </a:r>
            <a:r>
              <a:rPr sz="2400" spc="-50" dirty="0">
                <a:latin typeface="Calibri"/>
                <a:cs typeface="Calibri"/>
              </a:rPr>
              <a:t> </a:t>
            </a:r>
            <a:r>
              <a:rPr sz="2400" dirty="0">
                <a:latin typeface="Calibri"/>
                <a:cs typeface="Calibri"/>
              </a:rPr>
              <a:t>activity</a:t>
            </a:r>
            <a:r>
              <a:rPr sz="2400" spc="-35" dirty="0">
                <a:latin typeface="Calibri"/>
                <a:cs typeface="Calibri"/>
              </a:rPr>
              <a:t> </a:t>
            </a:r>
            <a:r>
              <a:rPr sz="2400" spc="-25" dirty="0">
                <a:latin typeface="Calibri"/>
                <a:cs typeface="Calibri"/>
              </a:rPr>
              <a:t>of </a:t>
            </a:r>
            <a:r>
              <a:rPr sz="2400" dirty="0">
                <a:latin typeface="Calibri"/>
                <a:cs typeface="Calibri"/>
              </a:rPr>
              <a:t>acetylcholine</a:t>
            </a:r>
            <a:r>
              <a:rPr sz="2400" spc="-70" dirty="0">
                <a:latin typeface="Calibri"/>
                <a:cs typeface="Calibri"/>
              </a:rPr>
              <a:t> </a:t>
            </a:r>
            <a:r>
              <a:rPr sz="2400" dirty="0">
                <a:latin typeface="Calibri"/>
                <a:cs typeface="Calibri"/>
              </a:rPr>
              <a:t>on</a:t>
            </a:r>
            <a:r>
              <a:rPr sz="2400" spc="-35" dirty="0">
                <a:latin typeface="Calibri"/>
                <a:cs typeface="Calibri"/>
              </a:rPr>
              <a:t> </a:t>
            </a:r>
            <a:r>
              <a:rPr sz="2400" dirty="0">
                <a:latin typeface="Calibri"/>
                <a:cs typeface="Calibri"/>
              </a:rPr>
              <a:t>target</a:t>
            </a:r>
            <a:r>
              <a:rPr sz="2400" spc="-60" dirty="0">
                <a:latin typeface="Calibri"/>
                <a:cs typeface="Calibri"/>
              </a:rPr>
              <a:t> </a:t>
            </a:r>
            <a:r>
              <a:rPr sz="2400" spc="-10" dirty="0">
                <a:latin typeface="Calibri"/>
                <a:cs typeface="Calibri"/>
              </a:rPr>
              <a:t>organs</a:t>
            </a:r>
            <a:endParaRPr lang="en-US" sz="2400" spc="-10" dirty="0">
              <a:latin typeface="Calibri"/>
              <a:cs typeface="Calibri"/>
            </a:endParaRPr>
          </a:p>
          <a:p>
            <a:pPr marL="712788" marR="5080" lvl="1">
              <a:lnSpc>
                <a:spcPts val="2590"/>
              </a:lnSpc>
              <a:spcBef>
                <a:spcPts val="540"/>
              </a:spcBef>
              <a:tabLst>
                <a:tab pos="698500" algn="l"/>
              </a:tabLst>
            </a:pPr>
            <a:r>
              <a:rPr lang="ru-RU" sz="2400" dirty="0" err="1">
                <a:latin typeface="Calibri"/>
                <a:cs typeface="Calibri"/>
              </a:rPr>
              <a:t>Спричиняє</a:t>
            </a:r>
            <a:r>
              <a:rPr lang="ru-RU" sz="2400" dirty="0">
                <a:latin typeface="Calibri"/>
                <a:cs typeface="Calibri"/>
              </a:rPr>
              <a:t> </a:t>
            </a:r>
            <a:r>
              <a:rPr lang="ru-RU" sz="2400" dirty="0" err="1">
                <a:latin typeface="Calibri"/>
                <a:cs typeface="Calibri"/>
              </a:rPr>
              <a:t>накопичення</a:t>
            </a:r>
            <a:r>
              <a:rPr lang="ru-RU" sz="2400" dirty="0">
                <a:latin typeface="Calibri"/>
                <a:cs typeface="Calibri"/>
              </a:rPr>
              <a:t> та </a:t>
            </a:r>
            <a:r>
              <a:rPr lang="ru-RU" sz="2400" dirty="0" err="1">
                <a:latin typeface="Calibri"/>
                <a:cs typeface="Calibri"/>
              </a:rPr>
              <a:t>стійку</a:t>
            </a:r>
            <a:r>
              <a:rPr lang="ru-RU" sz="2400" dirty="0">
                <a:latin typeface="Calibri"/>
                <a:cs typeface="Calibri"/>
              </a:rPr>
              <a:t> </a:t>
            </a:r>
            <a:r>
              <a:rPr lang="ru-RU" sz="2400" dirty="0" err="1">
                <a:latin typeface="Calibri"/>
                <a:cs typeface="Calibri"/>
              </a:rPr>
              <a:t>дію</a:t>
            </a:r>
            <a:r>
              <a:rPr lang="ru-RU" sz="2400" dirty="0">
                <a:latin typeface="Calibri"/>
                <a:cs typeface="Calibri"/>
              </a:rPr>
              <a:t> </a:t>
            </a:r>
            <a:r>
              <a:rPr lang="ru-RU" sz="2400" dirty="0" err="1">
                <a:latin typeface="Calibri"/>
                <a:cs typeface="Calibri"/>
              </a:rPr>
              <a:t>ацетилхоліну</a:t>
            </a:r>
            <a:r>
              <a:rPr lang="ru-RU" sz="2400" dirty="0">
                <a:latin typeface="Calibri"/>
                <a:cs typeface="Calibri"/>
              </a:rPr>
              <a:t> на </a:t>
            </a:r>
            <a:r>
              <a:rPr lang="ru-RU" sz="2400" dirty="0" err="1">
                <a:latin typeface="Calibri"/>
                <a:cs typeface="Calibri"/>
              </a:rPr>
              <a:t>органи-мішені</a:t>
            </a:r>
            <a:endParaRPr sz="2400" dirty="0">
              <a:latin typeface="Calibri"/>
              <a:cs typeface="Calibri"/>
            </a:endParaRPr>
          </a:p>
        </p:txBody>
      </p:sp>
      <p:grpSp>
        <p:nvGrpSpPr>
          <p:cNvPr id="4" name="object 4"/>
          <p:cNvGrpSpPr/>
          <p:nvPr/>
        </p:nvGrpSpPr>
        <p:grpSpPr>
          <a:xfrm>
            <a:off x="7452359" y="1812035"/>
            <a:ext cx="4320540" cy="3878579"/>
            <a:chOff x="7452359" y="1812035"/>
            <a:chExt cx="4320540" cy="3878579"/>
          </a:xfrm>
        </p:grpSpPr>
        <p:pic>
          <p:nvPicPr>
            <p:cNvPr id="5" name="object 5"/>
            <p:cNvPicPr/>
            <p:nvPr/>
          </p:nvPicPr>
          <p:blipFill>
            <a:blip r:embed="rId2" cstate="print"/>
            <a:stretch>
              <a:fillRect/>
            </a:stretch>
          </p:blipFill>
          <p:spPr>
            <a:xfrm>
              <a:off x="7452359" y="1812035"/>
              <a:ext cx="4320540" cy="3878579"/>
            </a:xfrm>
            <a:prstGeom prst="rect">
              <a:avLst/>
            </a:prstGeom>
          </p:spPr>
        </p:pic>
        <p:sp>
          <p:nvSpPr>
            <p:cNvPr id="8" name="object 8"/>
            <p:cNvSpPr/>
            <p:nvPr/>
          </p:nvSpPr>
          <p:spPr>
            <a:xfrm>
              <a:off x="7867649" y="4389881"/>
              <a:ext cx="685800" cy="637540"/>
            </a:xfrm>
            <a:custGeom>
              <a:avLst/>
              <a:gdLst/>
              <a:ahLst/>
              <a:cxnLst/>
              <a:rect l="l" t="t" r="r" b="b"/>
              <a:pathLst>
                <a:path w="685800" h="637539">
                  <a:moveTo>
                    <a:pt x="342900" y="0"/>
                  </a:moveTo>
                  <a:lnTo>
                    <a:pt x="292233" y="3453"/>
                  </a:lnTo>
                  <a:lnTo>
                    <a:pt x="243873" y="13486"/>
                  </a:lnTo>
                  <a:lnTo>
                    <a:pt x="198351" y="29606"/>
                  </a:lnTo>
                  <a:lnTo>
                    <a:pt x="156196" y="51319"/>
                  </a:lnTo>
                  <a:lnTo>
                    <a:pt x="117941" y="78132"/>
                  </a:lnTo>
                  <a:lnTo>
                    <a:pt x="84114" y="109552"/>
                  </a:lnTo>
                  <a:lnTo>
                    <a:pt x="55248" y="145088"/>
                  </a:lnTo>
                  <a:lnTo>
                    <a:pt x="31873" y="184244"/>
                  </a:lnTo>
                  <a:lnTo>
                    <a:pt x="14519" y="226530"/>
                  </a:lnTo>
                  <a:lnTo>
                    <a:pt x="3718" y="271451"/>
                  </a:lnTo>
                  <a:lnTo>
                    <a:pt x="0" y="318516"/>
                  </a:lnTo>
                  <a:lnTo>
                    <a:pt x="3718" y="365580"/>
                  </a:lnTo>
                  <a:lnTo>
                    <a:pt x="14519" y="410501"/>
                  </a:lnTo>
                  <a:lnTo>
                    <a:pt x="31873" y="452787"/>
                  </a:lnTo>
                  <a:lnTo>
                    <a:pt x="55248" y="491943"/>
                  </a:lnTo>
                  <a:lnTo>
                    <a:pt x="84114" y="527479"/>
                  </a:lnTo>
                  <a:lnTo>
                    <a:pt x="117941" y="558899"/>
                  </a:lnTo>
                  <a:lnTo>
                    <a:pt x="156196" y="585712"/>
                  </a:lnTo>
                  <a:lnTo>
                    <a:pt x="198351" y="607425"/>
                  </a:lnTo>
                  <a:lnTo>
                    <a:pt x="243873" y="623545"/>
                  </a:lnTo>
                  <a:lnTo>
                    <a:pt x="292233" y="633578"/>
                  </a:lnTo>
                  <a:lnTo>
                    <a:pt x="342900" y="637032"/>
                  </a:lnTo>
                  <a:lnTo>
                    <a:pt x="393566" y="633578"/>
                  </a:lnTo>
                  <a:lnTo>
                    <a:pt x="441926" y="623545"/>
                  </a:lnTo>
                  <a:lnTo>
                    <a:pt x="487448" y="607425"/>
                  </a:lnTo>
                  <a:lnTo>
                    <a:pt x="529603" y="585712"/>
                  </a:lnTo>
                  <a:lnTo>
                    <a:pt x="567858" y="558899"/>
                  </a:lnTo>
                  <a:lnTo>
                    <a:pt x="601685" y="527479"/>
                  </a:lnTo>
                  <a:lnTo>
                    <a:pt x="630551" y="491943"/>
                  </a:lnTo>
                  <a:lnTo>
                    <a:pt x="653926" y="452787"/>
                  </a:lnTo>
                  <a:lnTo>
                    <a:pt x="671280" y="410501"/>
                  </a:lnTo>
                  <a:lnTo>
                    <a:pt x="682081" y="365580"/>
                  </a:lnTo>
                  <a:lnTo>
                    <a:pt x="685800" y="318516"/>
                  </a:lnTo>
                  <a:lnTo>
                    <a:pt x="682081" y="271451"/>
                  </a:lnTo>
                  <a:lnTo>
                    <a:pt x="671280" y="226530"/>
                  </a:lnTo>
                  <a:lnTo>
                    <a:pt x="653926" y="184244"/>
                  </a:lnTo>
                  <a:lnTo>
                    <a:pt x="630551" y="145088"/>
                  </a:lnTo>
                  <a:lnTo>
                    <a:pt x="601685" y="109552"/>
                  </a:lnTo>
                  <a:lnTo>
                    <a:pt x="567858" y="78132"/>
                  </a:lnTo>
                  <a:lnTo>
                    <a:pt x="529603" y="51319"/>
                  </a:lnTo>
                  <a:lnTo>
                    <a:pt x="487448" y="29606"/>
                  </a:lnTo>
                  <a:lnTo>
                    <a:pt x="441926" y="13486"/>
                  </a:lnTo>
                  <a:lnTo>
                    <a:pt x="393566" y="3453"/>
                  </a:lnTo>
                  <a:lnTo>
                    <a:pt x="342900" y="0"/>
                  </a:lnTo>
                  <a:close/>
                </a:path>
              </a:pathLst>
            </a:custGeom>
            <a:solidFill>
              <a:srgbClr val="EB4444"/>
            </a:solidFill>
          </p:spPr>
          <p:txBody>
            <a:bodyPr wrap="square" lIns="0" tIns="0" rIns="0" bIns="0" rtlCol="0"/>
            <a:lstStyle/>
            <a:p>
              <a:endParaRPr/>
            </a:p>
          </p:txBody>
        </p:sp>
        <p:sp>
          <p:nvSpPr>
            <p:cNvPr id="9" name="object 9"/>
            <p:cNvSpPr/>
            <p:nvPr/>
          </p:nvSpPr>
          <p:spPr>
            <a:xfrm>
              <a:off x="7867649" y="4389881"/>
              <a:ext cx="685800" cy="637540"/>
            </a:xfrm>
            <a:custGeom>
              <a:avLst/>
              <a:gdLst/>
              <a:ahLst/>
              <a:cxnLst/>
              <a:rect l="l" t="t" r="r" b="b"/>
              <a:pathLst>
                <a:path w="685800" h="637539">
                  <a:moveTo>
                    <a:pt x="100456" y="93345"/>
                  </a:moveTo>
                  <a:lnTo>
                    <a:pt x="585343" y="543687"/>
                  </a:lnTo>
                </a:path>
                <a:path w="685800" h="637539">
                  <a:moveTo>
                    <a:pt x="585343" y="93345"/>
                  </a:moveTo>
                  <a:lnTo>
                    <a:pt x="100456" y="543687"/>
                  </a:lnTo>
                </a:path>
                <a:path w="685800" h="637539">
                  <a:moveTo>
                    <a:pt x="0" y="318516"/>
                  </a:moveTo>
                  <a:lnTo>
                    <a:pt x="3718" y="271451"/>
                  </a:lnTo>
                  <a:lnTo>
                    <a:pt x="14519" y="226530"/>
                  </a:lnTo>
                  <a:lnTo>
                    <a:pt x="31873" y="184244"/>
                  </a:lnTo>
                  <a:lnTo>
                    <a:pt x="55248" y="145088"/>
                  </a:lnTo>
                  <a:lnTo>
                    <a:pt x="84114" y="109552"/>
                  </a:lnTo>
                  <a:lnTo>
                    <a:pt x="117941" y="78132"/>
                  </a:lnTo>
                  <a:lnTo>
                    <a:pt x="156196" y="51319"/>
                  </a:lnTo>
                  <a:lnTo>
                    <a:pt x="198351" y="29606"/>
                  </a:lnTo>
                  <a:lnTo>
                    <a:pt x="243873" y="13486"/>
                  </a:lnTo>
                  <a:lnTo>
                    <a:pt x="292233" y="3453"/>
                  </a:lnTo>
                  <a:lnTo>
                    <a:pt x="342900" y="0"/>
                  </a:lnTo>
                  <a:lnTo>
                    <a:pt x="393566" y="3453"/>
                  </a:lnTo>
                  <a:lnTo>
                    <a:pt x="441926" y="13486"/>
                  </a:lnTo>
                  <a:lnTo>
                    <a:pt x="487448" y="29606"/>
                  </a:lnTo>
                  <a:lnTo>
                    <a:pt x="529603" y="51319"/>
                  </a:lnTo>
                  <a:lnTo>
                    <a:pt x="567858" y="78132"/>
                  </a:lnTo>
                  <a:lnTo>
                    <a:pt x="601685" y="109552"/>
                  </a:lnTo>
                  <a:lnTo>
                    <a:pt x="630551" y="145088"/>
                  </a:lnTo>
                  <a:lnTo>
                    <a:pt x="653926" y="184244"/>
                  </a:lnTo>
                  <a:lnTo>
                    <a:pt x="671280" y="226530"/>
                  </a:lnTo>
                  <a:lnTo>
                    <a:pt x="682081" y="271451"/>
                  </a:lnTo>
                  <a:lnTo>
                    <a:pt x="685800" y="318516"/>
                  </a:lnTo>
                  <a:lnTo>
                    <a:pt x="682081" y="365580"/>
                  </a:lnTo>
                  <a:lnTo>
                    <a:pt x="671280" y="410501"/>
                  </a:lnTo>
                  <a:lnTo>
                    <a:pt x="653926" y="452787"/>
                  </a:lnTo>
                  <a:lnTo>
                    <a:pt x="630551" y="491943"/>
                  </a:lnTo>
                  <a:lnTo>
                    <a:pt x="601685" y="527479"/>
                  </a:lnTo>
                  <a:lnTo>
                    <a:pt x="567858" y="558899"/>
                  </a:lnTo>
                  <a:lnTo>
                    <a:pt x="529603" y="585712"/>
                  </a:lnTo>
                  <a:lnTo>
                    <a:pt x="487448" y="607425"/>
                  </a:lnTo>
                  <a:lnTo>
                    <a:pt x="441926" y="623545"/>
                  </a:lnTo>
                  <a:lnTo>
                    <a:pt x="393566" y="633578"/>
                  </a:lnTo>
                  <a:lnTo>
                    <a:pt x="342900" y="637032"/>
                  </a:lnTo>
                  <a:lnTo>
                    <a:pt x="292233" y="633578"/>
                  </a:lnTo>
                  <a:lnTo>
                    <a:pt x="243873" y="623545"/>
                  </a:lnTo>
                  <a:lnTo>
                    <a:pt x="198351" y="607425"/>
                  </a:lnTo>
                  <a:lnTo>
                    <a:pt x="156196" y="585712"/>
                  </a:lnTo>
                  <a:lnTo>
                    <a:pt x="117941" y="558899"/>
                  </a:lnTo>
                  <a:lnTo>
                    <a:pt x="84114" y="527479"/>
                  </a:lnTo>
                  <a:lnTo>
                    <a:pt x="55248" y="491943"/>
                  </a:lnTo>
                  <a:lnTo>
                    <a:pt x="31873" y="452787"/>
                  </a:lnTo>
                  <a:lnTo>
                    <a:pt x="14519" y="410501"/>
                  </a:lnTo>
                  <a:lnTo>
                    <a:pt x="3718" y="365580"/>
                  </a:lnTo>
                  <a:lnTo>
                    <a:pt x="0" y="318516"/>
                  </a:lnTo>
                  <a:close/>
                </a:path>
              </a:pathLst>
            </a:custGeom>
            <a:ln w="28575">
              <a:solidFill>
                <a:srgbClr val="000000"/>
              </a:solidFill>
            </a:ln>
          </p:spPr>
          <p:txBody>
            <a:bodyPr wrap="square" lIns="0" tIns="0" rIns="0" bIns="0" rtlCol="0"/>
            <a:lstStyle/>
            <a:p>
              <a:endParaRPr/>
            </a:p>
          </p:txBody>
        </p:sp>
      </p:grpSp>
      <p:pic>
        <p:nvPicPr>
          <p:cNvPr id="10" name="object 10"/>
          <p:cNvPicPr/>
          <p:nvPr/>
        </p:nvPicPr>
        <p:blipFill>
          <a:blip r:embed="rId3" cstate="print"/>
          <a:stretch>
            <a:fillRect/>
          </a:stretch>
        </p:blipFill>
        <p:spPr>
          <a:xfrm>
            <a:off x="9561576" y="5838444"/>
            <a:ext cx="2217420" cy="704088"/>
          </a:xfrm>
          <a:prstGeom prst="rect">
            <a:avLst/>
          </a:prstGeom>
        </p:spPr>
      </p:pic>
      <p:sp>
        <p:nvSpPr>
          <p:cNvPr id="11" name="TextBox 10">
            <a:extLst>
              <a:ext uri="{FF2B5EF4-FFF2-40B4-BE49-F238E27FC236}">
                <a16:creationId xmlns:a16="http://schemas.microsoft.com/office/drawing/2014/main" id="{0F713278-E06B-06E4-F317-B4DC5CE38077}"/>
              </a:ext>
            </a:extLst>
          </p:cNvPr>
          <p:cNvSpPr txBox="1"/>
          <p:nvPr/>
        </p:nvSpPr>
        <p:spPr>
          <a:xfrm>
            <a:off x="7383779" y="2395098"/>
            <a:ext cx="1386841" cy="461665"/>
          </a:xfrm>
          <a:prstGeom prst="rect">
            <a:avLst/>
          </a:prstGeom>
          <a:solidFill>
            <a:schemeClr val="bg1"/>
          </a:solidFill>
        </p:spPr>
        <p:txBody>
          <a:bodyPr wrap="square" lIns="0" tIns="0" rIns="0" bIns="0" rtlCol="0">
            <a:spAutoFit/>
          </a:bodyPr>
          <a:lstStyle/>
          <a:p>
            <a:pPr algn="ctr"/>
            <a:r>
              <a:rPr lang="en-US" sz="1000" b="1" dirty="0">
                <a:latin typeface="Times New Roman" panose="02020603050405020304" pitchFamily="18" charset="0"/>
                <a:cs typeface="Times New Roman" panose="02020603050405020304" pitchFamily="18" charset="0"/>
              </a:rPr>
              <a:t>presynaptic space</a:t>
            </a:r>
          </a:p>
          <a:p>
            <a:pPr algn="ctr"/>
            <a:r>
              <a:rPr lang="ru-RU" sz="1000" b="1" dirty="0" err="1">
                <a:latin typeface="Times New Roman" panose="02020603050405020304" pitchFamily="18" charset="0"/>
                <a:cs typeface="Times New Roman" panose="02020603050405020304" pitchFamily="18" charset="0"/>
              </a:rPr>
              <a:t>пресинаптичний</a:t>
            </a:r>
            <a:r>
              <a:rPr lang="ru-RU" sz="1000" b="1" dirty="0">
                <a:latin typeface="Times New Roman" panose="02020603050405020304" pitchFamily="18" charset="0"/>
                <a:cs typeface="Times New Roman" panose="02020603050405020304" pitchFamily="18" charset="0"/>
              </a:rPr>
              <a:t> </a:t>
            </a:r>
            <a:r>
              <a:rPr lang="ru-RU" sz="1000" b="1" dirty="0" err="1">
                <a:latin typeface="Times New Roman" panose="02020603050405020304" pitchFamily="18" charset="0"/>
                <a:cs typeface="Times New Roman" panose="02020603050405020304" pitchFamily="18" charset="0"/>
              </a:rPr>
              <a:t>простір</a:t>
            </a:r>
            <a:endParaRPr lang="ru-UA" sz="10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FFDDF7A-B55E-6FC3-8046-D8BCC2074B35}"/>
              </a:ext>
            </a:extLst>
          </p:cNvPr>
          <p:cNvSpPr txBox="1"/>
          <p:nvPr/>
        </p:nvSpPr>
        <p:spPr>
          <a:xfrm>
            <a:off x="9205279" y="2414986"/>
            <a:ext cx="853122" cy="215444"/>
          </a:xfrm>
          <a:prstGeom prst="rect">
            <a:avLst/>
          </a:prstGeom>
          <a:solidFill>
            <a:srgbClr val="F5EEB8"/>
          </a:solidFill>
        </p:spPr>
        <p:txBody>
          <a:bodyPr wrap="square" lIns="0" tIns="0" rIns="0" bIns="0" rtlCol="0">
            <a:spAutoFit/>
          </a:bodyPr>
          <a:lstStyle/>
          <a:p>
            <a:pPr algn="ctr"/>
            <a:r>
              <a:rPr lang="en-US" sz="700" b="1" dirty="0">
                <a:latin typeface="Arial" panose="020B0604020202020204" pitchFamily="34" charset="0"/>
                <a:cs typeface="Arial" panose="020B0604020202020204" pitchFamily="34" charset="0"/>
              </a:rPr>
              <a:t>acetylcholine</a:t>
            </a:r>
          </a:p>
          <a:p>
            <a:pPr algn="ctr"/>
            <a:r>
              <a:rPr lang="ru-RU" sz="700" b="1" dirty="0" err="1">
                <a:latin typeface="Arial" panose="020B0604020202020204" pitchFamily="34" charset="0"/>
                <a:cs typeface="Arial" panose="020B0604020202020204" pitchFamily="34" charset="0"/>
              </a:rPr>
              <a:t>ацетилхолін</a:t>
            </a:r>
            <a:endParaRPr lang="ru-UA" sz="7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035CC5D-5FFB-B9E7-CC38-1D21F4430FB3}"/>
              </a:ext>
            </a:extLst>
          </p:cNvPr>
          <p:cNvSpPr txBox="1"/>
          <p:nvPr/>
        </p:nvSpPr>
        <p:spPr>
          <a:xfrm>
            <a:off x="9144000" y="3492628"/>
            <a:ext cx="688977" cy="323165"/>
          </a:xfrm>
          <a:prstGeom prst="rect">
            <a:avLst/>
          </a:prstGeom>
          <a:solidFill>
            <a:srgbClr val="F5EEB8"/>
          </a:solidFill>
        </p:spPr>
        <p:txBody>
          <a:bodyPr wrap="square" lIns="0" tIns="0" rIns="0" bIns="0" rtlCol="0">
            <a:spAutoFit/>
          </a:bodyPr>
          <a:lstStyle/>
          <a:p>
            <a:pPr algn="ctr"/>
            <a:r>
              <a:rPr lang="en-US" sz="700" b="1" dirty="0">
                <a:latin typeface="Arial" panose="020B0604020202020204" pitchFamily="34" charset="0"/>
                <a:cs typeface="Arial" panose="020B0604020202020204" pitchFamily="34" charset="0"/>
              </a:rPr>
              <a:t>synaptic vesicle</a:t>
            </a:r>
          </a:p>
          <a:p>
            <a:pPr algn="ctr"/>
            <a:r>
              <a:rPr lang="ru-RU" sz="700" b="1" dirty="0" err="1">
                <a:latin typeface="Arial" panose="020B0604020202020204" pitchFamily="34" charset="0"/>
                <a:cs typeface="Arial" panose="020B0604020202020204" pitchFamily="34" charset="0"/>
              </a:rPr>
              <a:t>синаптичний</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пухирець</a:t>
            </a:r>
            <a:endParaRPr lang="ru-UA" sz="7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EE88FAA-9E77-BEC8-DDA7-58142E048BC2}"/>
              </a:ext>
            </a:extLst>
          </p:cNvPr>
          <p:cNvSpPr txBox="1"/>
          <p:nvPr/>
        </p:nvSpPr>
        <p:spPr>
          <a:xfrm>
            <a:off x="7740518" y="3988507"/>
            <a:ext cx="525212" cy="215444"/>
          </a:xfrm>
          <a:prstGeom prst="rect">
            <a:avLst/>
          </a:prstGeom>
          <a:solidFill>
            <a:schemeClr val="bg1"/>
          </a:solidFill>
        </p:spPr>
        <p:txBody>
          <a:bodyPr wrap="square" lIns="0" tIns="0" rIns="0" bIns="0" rtlCol="0">
            <a:spAutoFit/>
          </a:bodyPr>
          <a:lstStyle/>
          <a:p>
            <a:pPr algn="ctr"/>
            <a:r>
              <a:rPr lang="en-US" sz="700" b="1" dirty="0">
                <a:latin typeface="Arial" panose="020B0604020202020204" pitchFamily="34" charset="0"/>
                <a:cs typeface="Arial" panose="020B0604020202020204" pitchFamily="34" charset="0"/>
              </a:rPr>
              <a:t>choline</a:t>
            </a:r>
          </a:p>
          <a:p>
            <a:pPr algn="ctr"/>
            <a:r>
              <a:rPr lang="ru-RU" sz="700" b="1" dirty="0" err="1">
                <a:latin typeface="Arial" panose="020B0604020202020204" pitchFamily="34" charset="0"/>
                <a:cs typeface="Arial" panose="020B0604020202020204" pitchFamily="34" charset="0"/>
              </a:rPr>
              <a:t>холін</a:t>
            </a:r>
            <a:endParaRPr lang="ru-UA" sz="700"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A7E3078-AACF-3BC7-FA48-78CC9CA7B717}"/>
              </a:ext>
            </a:extLst>
          </p:cNvPr>
          <p:cNvSpPr txBox="1"/>
          <p:nvPr/>
        </p:nvSpPr>
        <p:spPr>
          <a:xfrm>
            <a:off x="10920413" y="4919724"/>
            <a:ext cx="814388" cy="492443"/>
          </a:xfrm>
          <a:prstGeom prst="rect">
            <a:avLst/>
          </a:prstGeom>
          <a:solidFill>
            <a:srgbClr val="F6DFFB"/>
          </a:solidFill>
          <a:ln>
            <a:solidFill>
              <a:srgbClr val="F7E0FC"/>
            </a:solidFill>
          </a:ln>
        </p:spPr>
        <p:txBody>
          <a:bodyPr wrap="square" lIns="0" tIns="0" rIns="0" bIns="0" rtlCol="0">
            <a:spAutoFit/>
          </a:bodyPr>
          <a:lstStyle/>
          <a:p>
            <a:pPr algn="ctr"/>
            <a:r>
              <a:rPr lang="en-US" sz="800" b="1" dirty="0">
                <a:latin typeface="Times New Roman" panose="02020603050405020304" pitchFamily="18" charset="0"/>
                <a:cs typeface="Times New Roman" panose="02020603050405020304" pitchFamily="18" charset="0"/>
              </a:rPr>
              <a:t>postsynaptic receptors</a:t>
            </a:r>
          </a:p>
          <a:p>
            <a:pPr algn="ctr"/>
            <a:r>
              <a:rPr lang="ru-RU" sz="800" b="1" dirty="0" err="1">
                <a:latin typeface="Times New Roman" panose="02020603050405020304" pitchFamily="18" charset="0"/>
                <a:cs typeface="Times New Roman" panose="02020603050405020304" pitchFamily="18" charset="0"/>
              </a:rPr>
              <a:t>постсинаптичні</a:t>
            </a:r>
            <a:r>
              <a:rPr lang="ru-RU" sz="800" b="1" dirty="0">
                <a:latin typeface="Times New Roman" panose="02020603050405020304" pitchFamily="18" charset="0"/>
                <a:cs typeface="Times New Roman" panose="02020603050405020304" pitchFamily="18" charset="0"/>
              </a:rPr>
              <a:t> </a:t>
            </a:r>
            <a:r>
              <a:rPr lang="ru-RU" sz="800" b="1" dirty="0" err="1">
                <a:latin typeface="Times New Roman" panose="02020603050405020304" pitchFamily="18" charset="0"/>
                <a:cs typeface="Times New Roman" panose="02020603050405020304" pitchFamily="18" charset="0"/>
              </a:rPr>
              <a:t>рецептори</a:t>
            </a:r>
            <a:endParaRPr lang="ru-UA" sz="8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1BF82DA7-4858-510B-7B9C-08377321C41E}"/>
              </a:ext>
            </a:extLst>
          </p:cNvPr>
          <p:cNvSpPr txBox="1"/>
          <p:nvPr/>
        </p:nvSpPr>
        <p:spPr>
          <a:xfrm>
            <a:off x="8295129" y="5413993"/>
            <a:ext cx="1537848" cy="246221"/>
          </a:xfrm>
          <a:prstGeom prst="rect">
            <a:avLst/>
          </a:prstGeom>
          <a:solidFill>
            <a:srgbClr val="F6DFFB"/>
          </a:solidFill>
        </p:spPr>
        <p:txBody>
          <a:bodyPr wrap="square" lIns="0" tIns="0" rIns="0" bIns="0" rtlCol="0">
            <a:spAutoFit/>
          </a:bodyPr>
          <a:lstStyle/>
          <a:p>
            <a:pPr algn="ctr"/>
            <a:r>
              <a:rPr lang="en-US" sz="800" b="1" dirty="0">
                <a:latin typeface="Times New Roman" panose="02020603050405020304" pitchFamily="18" charset="0"/>
                <a:cs typeface="Times New Roman" panose="02020603050405020304" pitchFamily="18" charset="0"/>
              </a:rPr>
              <a:t>postsynaptic space</a:t>
            </a:r>
          </a:p>
          <a:p>
            <a:pPr algn="ctr"/>
            <a:r>
              <a:rPr lang="ru-RU" sz="800" b="1" dirty="0" err="1">
                <a:latin typeface="Times New Roman" panose="02020603050405020304" pitchFamily="18" charset="0"/>
                <a:cs typeface="Times New Roman" panose="02020603050405020304" pitchFamily="18" charset="0"/>
              </a:rPr>
              <a:t>постсинаптичний</a:t>
            </a:r>
            <a:r>
              <a:rPr lang="ru-RU" sz="800" b="1" dirty="0">
                <a:latin typeface="Times New Roman" panose="02020603050405020304" pitchFamily="18" charset="0"/>
                <a:cs typeface="Times New Roman" panose="02020603050405020304" pitchFamily="18" charset="0"/>
              </a:rPr>
              <a:t> </a:t>
            </a:r>
            <a:r>
              <a:rPr lang="ru-RU" sz="800" b="1" dirty="0" err="1">
                <a:latin typeface="Times New Roman" panose="02020603050405020304" pitchFamily="18" charset="0"/>
                <a:cs typeface="Times New Roman" panose="02020603050405020304" pitchFamily="18" charset="0"/>
              </a:rPr>
              <a:t>простір</a:t>
            </a:r>
            <a:endParaRPr lang="ru-UA" sz="800" b="1" dirty="0">
              <a:latin typeface="Times New Roman" panose="02020603050405020304" pitchFamily="18" charset="0"/>
              <a:cs typeface="Times New Roman" panose="02020603050405020304" pitchFamily="18" charset="0"/>
            </a:endParaRPr>
          </a:p>
        </p:txBody>
      </p:sp>
      <p:sp>
        <p:nvSpPr>
          <p:cNvPr id="23" name="object 6">
            <a:extLst>
              <a:ext uri="{FF2B5EF4-FFF2-40B4-BE49-F238E27FC236}">
                <a16:creationId xmlns:a16="http://schemas.microsoft.com/office/drawing/2014/main" id="{16A05F2B-E413-2485-D85F-B6599D3D1C71}"/>
              </a:ext>
            </a:extLst>
          </p:cNvPr>
          <p:cNvSpPr/>
          <p:nvPr/>
        </p:nvSpPr>
        <p:spPr>
          <a:xfrm>
            <a:off x="8037448" y="5002909"/>
            <a:ext cx="456565" cy="780415"/>
          </a:xfrm>
          <a:custGeom>
            <a:avLst/>
            <a:gdLst/>
            <a:ahLst/>
            <a:cxnLst/>
            <a:rect l="l" t="t" r="r" b="b"/>
            <a:pathLst>
              <a:path w="456565" h="780414">
                <a:moveTo>
                  <a:pt x="326898" y="0"/>
                </a:moveTo>
                <a:lnTo>
                  <a:pt x="80899" y="129412"/>
                </a:lnTo>
                <a:lnTo>
                  <a:pt x="174751" y="158622"/>
                </a:lnTo>
                <a:lnTo>
                  <a:pt x="0" y="721893"/>
                </a:lnTo>
                <a:lnTo>
                  <a:pt x="187832" y="780148"/>
                </a:lnTo>
                <a:lnTo>
                  <a:pt x="362584" y="216788"/>
                </a:lnTo>
                <a:lnTo>
                  <a:pt x="456437" y="245998"/>
                </a:lnTo>
                <a:lnTo>
                  <a:pt x="326898" y="0"/>
                </a:lnTo>
                <a:close/>
              </a:path>
            </a:pathLst>
          </a:custGeom>
          <a:solidFill>
            <a:srgbClr val="5B9BD4"/>
          </a:solidFill>
        </p:spPr>
        <p:txBody>
          <a:bodyPr wrap="square" lIns="0" tIns="0" rIns="0" bIns="0" rtlCol="0"/>
          <a:lstStyle/>
          <a:p>
            <a:endParaRPr dirty="0"/>
          </a:p>
        </p:txBody>
      </p:sp>
      <p:sp>
        <p:nvSpPr>
          <p:cNvPr id="24" name="object 7">
            <a:extLst>
              <a:ext uri="{FF2B5EF4-FFF2-40B4-BE49-F238E27FC236}">
                <a16:creationId xmlns:a16="http://schemas.microsoft.com/office/drawing/2014/main" id="{A4A41DA9-5C2A-0286-A7EB-DDE2B7110D42}"/>
              </a:ext>
            </a:extLst>
          </p:cNvPr>
          <p:cNvSpPr/>
          <p:nvPr/>
        </p:nvSpPr>
        <p:spPr>
          <a:xfrm>
            <a:off x="8037448" y="5002910"/>
            <a:ext cx="456565" cy="780415"/>
          </a:xfrm>
          <a:custGeom>
            <a:avLst/>
            <a:gdLst/>
            <a:ahLst/>
            <a:cxnLst/>
            <a:rect l="l" t="t" r="r" b="b"/>
            <a:pathLst>
              <a:path w="456565" h="780414">
                <a:moveTo>
                  <a:pt x="0" y="721893"/>
                </a:moveTo>
                <a:lnTo>
                  <a:pt x="174751" y="158622"/>
                </a:lnTo>
                <a:lnTo>
                  <a:pt x="80899" y="129412"/>
                </a:lnTo>
                <a:lnTo>
                  <a:pt x="326898" y="0"/>
                </a:lnTo>
                <a:lnTo>
                  <a:pt x="456437" y="245998"/>
                </a:lnTo>
                <a:lnTo>
                  <a:pt x="362584" y="216788"/>
                </a:lnTo>
                <a:lnTo>
                  <a:pt x="187832" y="780148"/>
                </a:lnTo>
                <a:lnTo>
                  <a:pt x="0" y="721893"/>
                </a:lnTo>
                <a:close/>
              </a:path>
            </a:pathLst>
          </a:custGeom>
          <a:ln w="12700">
            <a:solidFill>
              <a:srgbClr val="41709C"/>
            </a:solidFill>
          </a:ln>
        </p:spPr>
        <p:txBody>
          <a:bodyPr wrap="square" lIns="0" tIns="0" rIns="0" bIns="0" rtlCol="0"/>
          <a:lstStyle/>
          <a:p>
            <a:endParaRPr/>
          </a:p>
        </p:txBody>
      </p:sp>
      <p:sp>
        <p:nvSpPr>
          <p:cNvPr id="25" name="Полилиния: фигура 24">
            <a:extLst>
              <a:ext uri="{FF2B5EF4-FFF2-40B4-BE49-F238E27FC236}">
                <a16:creationId xmlns:a16="http://schemas.microsoft.com/office/drawing/2014/main" id="{EB6E4DA4-4F78-2CAC-A74C-9C7D3A08507A}"/>
              </a:ext>
            </a:extLst>
          </p:cNvPr>
          <p:cNvSpPr/>
          <p:nvPr/>
        </p:nvSpPr>
        <p:spPr>
          <a:xfrm>
            <a:off x="9374188" y="4840683"/>
            <a:ext cx="920813" cy="238295"/>
          </a:xfrm>
          <a:custGeom>
            <a:avLst/>
            <a:gdLst>
              <a:gd name="connsiteX0" fmla="*/ 53975 w 920813"/>
              <a:gd name="connsiteY0" fmla="*/ 216002 h 238295"/>
              <a:gd name="connsiteX1" fmla="*/ 25400 w 920813"/>
              <a:gd name="connsiteY1" fmla="*/ 177902 h 238295"/>
              <a:gd name="connsiteX2" fmla="*/ 0 w 920813"/>
              <a:gd name="connsiteY2" fmla="*/ 130277 h 238295"/>
              <a:gd name="connsiteX3" fmla="*/ 6350 w 920813"/>
              <a:gd name="connsiteY3" fmla="*/ 76302 h 238295"/>
              <a:gd name="connsiteX4" fmla="*/ 12700 w 920813"/>
              <a:gd name="connsiteY4" fmla="*/ 66777 h 238295"/>
              <a:gd name="connsiteX5" fmla="*/ 25400 w 920813"/>
              <a:gd name="connsiteY5" fmla="*/ 50902 h 238295"/>
              <a:gd name="connsiteX6" fmla="*/ 38100 w 920813"/>
              <a:gd name="connsiteY6" fmla="*/ 47727 h 238295"/>
              <a:gd name="connsiteX7" fmla="*/ 69850 w 920813"/>
              <a:gd name="connsiteY7" fmla="*/ 28677 h 238295"/>
              <a:gd name="connsiteX8" fmla="*/ 225425 w 920813"/>
              <a:gd name="connsiteY8" fmla="*/ 9627 h 238295"/>
              <a:gd name="connsiteX9" fmla="*/ 279400 w 920813"/>
              <a:gd name="connsiteY9" fmla="*/ 3277 h 238295"/>
              <a:gd name="connsiteX10" fmla="*/ 517525 w 920813"/>
              <a:gd name="connsiteY10" fmla="*/ 3277 h 238295"/>
              <a:gd name="connsiteX11" fmla="*/ 565150 w 920813"/>
              <a:gd name="connsiteY11" fmla="*/ 12802 h 238295"/>
              <a:gd name="connsiteX12" fmla="*/ 587375 w 920813"/>
              <a:gd name="connsiteY12" fmla="*/ 19152 h 238295"/>
              <a:gd name="connsiteX13" fmla="*/ 603250 w 920813"/>
              <a:gd name="connsiteY13" fmla="*/ 31852 h 238295"/>
              <a:gd name="connsiteX14" fmla="*/ 615950 w 920813"/>
              <a:gd name="connsiteY14" fmla="*/ 35027 h 238295"/>
              <a:gd name="connsiteX15" fmla="*/ 631825 w 920813"/>
              <a:gd name="connsiteY15" fmla="*/ 41377 h 238295"/>
              <a:gd name="connsiteX16" fmla="*/ 641350 w 920813"/>
              <a:gd name="connsiteY16" fmla="*/ 44552 h 238295"/>
              <a:gd name="connsiteX17" fmla="*/ 663575 w 920813"/>
              <a:gd name="connsiteY17" fmla="*/ 66777 h 238295"/>
              <a:gd name="connsiteX18" fmla="*/ 673100 w 920813"/>
              <a:gd name="connsiteY18" fmla="*/ 69952 h 238295"/>
              <a:gd name="connsiteX19" fmla="*/ 688975 w 920813"/>
              <a:gd name="connsiteY19" fmla="*/ 85827 h 238295"/>
              <a:gd name="connsiteX20" fmla="*/ 695325 w 920813"/>
              <a:gd name="connsiteY20" fmla="*/ 95352 h 238295"/>
              <a:gd name="connsiteX21" fmla="*/ 704850 w 920813"/>
              <a:gd name="connsiteY21" fmla="*/ 101702 h 238295"/>
              <a:gd name="connsiteX22" fmla="*/ 714375 w 920813"/>
              <a:gd name="connsiteY22" fmla="*/ 111227 h 238295"/>
              <a:gd name="connsiteX23" fmla="*/ 730250 w 920813"/>
              <a:gd name="connsiteY23" fmla="*/ 114402 h 238295"/>
              <a:gd name="connsiteX24" fmla="*/ 758825 w 920813"/>
              <a:gd name="connsiteY24" fmla="*/ 120752 h 238295"/>
              <a:gd name="connsiteX25" fmla="*/ 781050 w 920813"/>
              <a:gd name="connsiteY25" fmla="*/ 114402 h 238295"/>
              <a:gd name="connsiteX26" fmla="*/ 787400 w 920813"/>
              <a:gd name="connsiteY26" fmla="*/ 104877 h 238295"/>
              <a:gd name="connsiteX27" fmla="*/ 796925 w 920813"/>
              <a:gd name="connsiteY27" fmla="*/ 92177 h 238295"/>
              <a:gd name="connsiteX28" fmla="*/ 806450 w 920813"/>
              <a:gd name="connsiteY28" fmla="*/ 85827 h 238295"/>
              <a:gd name="connsiteX29" fmla="*/ 822325 w 920813"/>
              <a:gd name="connsiteY29" fmla="*/ 73127 h 238295"/>
              <a:gd name="connsiteX30" fmla="*/ 828675 w 920813"/>
              <a:gd name="connsiteY30" fmla="*/ 35027 h 238295"/>
              <a:gd name="connsiteX31" fmla="*/ 917575 w 920813"/>
              <a:gd name="connsiteY31" fmla="*/ 50902 h 238295"/>
              <a:gd name="connsiteX32" fmla="*/ 920750 w 920813"/>
              <a:gd name="connsiteY32" fmla="*/ 76302 h 238295"/>
              <a:gd name="connsiteX33" fmla="*/ 895350 w 920813"/>
              <a:gd name="connsiteY33" fmla="*/ 133452 h 238295"/>
              <a:gd name="connsiteX34" fmla="*/ 885825 w 920813"/>
              <a:gd name="connsiteY34" fmla="*/ 152502 h 238295"/>
              <a:gd name="connsiteX35" fmla="*/ 857250 w 920813"/>
              <a:gd name="connsiteY35" fmla="*/ 184252 h 238295"/>
              <a:gd name="connsiteX36" fmla="*/ 850900 w 920813"/>
              <a:gd name="connsiteY36" fmla="*/ 193777 h 238295"/>
              <a:gd name="connsiteX37" fmla="*/ 841375 w 920813"/>
              <a:gd name="connsiteY37" fmla="*/ 200127 h 238295"/>
              <a:gd name="connsiteX38" fmla="*/ 828675 w 920813"/>
              <a:gd name="connsiteY38" fmla="*/ 212827 h 238295"/>
              <a:gd name="connsiteX39" fmla="*/ 819150 w 920813"/>
              <a:gd name="connsiteY39" fmla="*/ 219177 h 238295"/>
              <a:gd name="connsiteX40" fmla="*/ 508000 w 920813"/>
              <a:gd name="connsiteY40" fmla="*/ 231877 h 238295"/>
              <a:gd name="connsiteX41" fmla="*/ 466725 w 920813"/>
              <a:gd name="connsiteY41" fmla="*/ 238227 h 238295"/>
              <a:gd name="connsiteX42" fmla="*/ 422275 w 920813"/>
              <a:gd name="connsiteY42" fmla="*/ 235052 h 238295"/>
              <a:gd name="connsiteX43" fmla="*/ 349250 w 920813"/>
              <a:gd name="connsiteY43" fmla="*/ 231877 h 238295"/>
              <a:gd name="connsiteX44" fmla="*/ 307975 w 920813"/>
              <a:gd name="connsiteY44" fmla="*/ 212827 h 238295"/>
              <a:gd name="connsiteX45" fmla="*/ 155575 w 920813"/>
              <a:gd name="connsiteY45" fmla="*/ 219177 h 238295"/>
              <a:gd name="connsiteX46" fmla="*/ 53975 w 920813"/>
              <a:gd name="connsiteY46" fmla="*/ 216002 h 23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20813" h="238295">
                <a:moveTo>
                  <a:pt x="53975" y="216002"/>
                </a:moveTo>
                <a:cubicBezTo>
                  <a:pt x="32279" y="209123"/>
                  <a:pt x="64783" y="236976"/>
                  <a:pt x="25400" y="177902"/>
                </a:cubicBezTo>
                <a:cubicBezTo>
                  <a:pt x="2637" y="143758"/>
                  <a:pt x="9970" y="160187"/>
                  <a:pt x="0" y="130277"/>
                </a:cubicBezTo>
                <a:cubicBezTo>
                  <a:pt x="273" y="127000"/>
                  <a:pt x="2094" y="87651"/>
                  <a:pt x="6350" y="76302"/>
                </a:cubicBezTo>
                <a:cubicBezTo>
                  <a:pt x="7690" y="72729"/>
                  <a:pt x="10410" y="69830"/>
                  <a:pt x="12700" y="66777"/>
                </a:cubicBezTo>
                <a:cubicBezTo>
                  <a:pt x="16766" y="61356"/>
                  <a:pt x="19979" y="54968"/>
                  <a:pt x="25400" y="50902"/>
                </a:cubicBezTo>
                <a:cubicBezTo>
                  <a:pt x="28891" y="48284"/>
                  <a:pt x="33867" y="48785"/>
                  <a:pt x="38100" y="47727"/>
                </a:cubicBezTo>
                <a:lnTo>
                  <a:pt x="69850" y="28677"/>
                </a:lnTo>
                <a:cubicBezTo>
                  <a:pt x="128820" y="-6011"/>
                  <a:pt x="93420" y="15913"/>
                  <a:pt x="225425" y="9627"/>
                </a:cubicBezTo>
                <a:cubicBezTo>
                  <a:pt x="243417" y="7510"/>
                  <a:pt x="261311" y="4264"/>
                  <a:pt x="279400" y="3277"/>
                </a:cubicBezTo>
                <a:cubicBezTo>
                  <a:pt x="383904" y="-2423"/>
                  <a:pt x="413685" y="471"/>
                  <a:pt x="517525" y="3277"/>
                </a:cubicBezTo>
                <a:cubicBezTo>
                  <a:pt x="558555" y="16954"/>
                  <a:pt x="511470" y="2737"/>
                  <a:pt x="565150" y="12802"/>
                </a:cubicBezTo>
                <a:cubicBezTo>
                  <a:pt x="572723" y="14222"/>
                  <a:pt x="579967" y="17035"/>
                  <a:pt x="587375" y="19152"/>
                </a:cubicBezTo>
                <a:cubicBezTo>
                  <a:pt x="592667" y="23385"/>
                  <a:pt x="597326" y="28561"/>
                  <a:pt x="603250" y="31852"/>
                </a:cubicBezTo>
                <a:cubicBezTo>
                  <a:pt x="607064" y="33971"/>
                  <a:pt x="611810" y="33647"/>
                  <a:pt x="615950" y="35027"/>
                </a:cubicBezTo>
                <a:cubicBezTo>
                  <a:pt x="621357" y="36829"/>
                  <a:pt x="626489" y="39376"/>
                  <a:pt x="631825" y="41377"/>
                </a:cubicBezTo>
                <a:cubicBezTo>
                  <a:pt x="634959" y="42552"/>
                  <a:pt x="638175" y="43494"/>
                  <a:pt x="641350" y="44552"/>
                </a:cubicBezTo>
                <a:cubicBezTo>
                  <a:pt x="650450" y="55926"/>
                  <a:pt x="651781" y="60880"/>
                  <a:pt x="663575" y="66777"/>
                </a:cubicBezTo>
                <a:cubicBezTo>
                  <a:pt x="666568" y="68274"/>
                  <a:pt x="669925" y="68894"/>
                  <a:pt x="673100" y="69952"/>
                </a:cubicBezTo>
                <a:cubicBezTo>
                  <a:pt x="679479" y="89089"/>
                  <a:pt x="670867" y="70737"/>
                  <a:pt x="688975" y="85827"/>
                </a:cubicBezTo>
                <a:cubicBezTo>
                  <a:pt x="691906" y="88270"/>
                  <a:pt x="692627" y="92654"/>
                  <a:pt x="695325" y="95352"/>
                </a:cubicBezTo>
                <a:cubicBezTo>
                  <a:pt x="698023" y="98050"/>
                  <a:pt x="701919" y="99259"/>
                  <a:pt x="704850" y="101702"/>
                </a:cubicBezTo>
                <a:cubicBezTo>
                  <a:pt x="708299" y="104577"/>
                  <a:pt x="710359" y="109219"/>
                  <a:pt x="714375" y="111227"/>
                </a:cubicBezTo>
                <a:cubicBezTo>
                  <a:pt x="719202" y="113640"/>
                  <a:pt x="724973" y="113271"/>
                  <a:pt x="730250" y="114402"/>
                </a:cubicBezTo>
                <a:lnTo>
                  <a:pt x="758825" y="120752"/>
                </a:lnTo>
                <a:cubicBezTo>
                  <a:pt x="766233" y="118635"/>
                  <a:pt x="774315" y="118144"/>
                  <a:pt x="781050" y="114402"/>
                </a:cubicBezTo>
                <a:cubicBezTo>
                  <a:pt x="784386" y="112549"/>
                  <a:pt x="785182" y="107982"/>
                  <a:pt x="787400" y="104877"/>
                </a:cubicBezTo>
                <a:cubicBezTo>
                  <a:pt x="790476" y="100571"/>
                  <a:pt x="793183" y="95919"/>
                  <a:pt x="796925" y="92177"/>
                </a:cubicBezTo>
                <a:cubicBezTo>
                  <a:pt x="799623" y="89479"/>
                  <a:pt x="803397" y="88117"/>
                  <a:pt x="806450" y="85827"/>
                </a:cubicBezTo>
                <a:cubicBezTo>
                  <a:pt x="811871" y="81761"/>
                  <a:pt x="817033" y="77360"/>
                  <a:pt x="822325" y="73127"/>
                </a:cubicBezTo>
                <a:cubicBezTo>
                  <a:pt x="824442" y="60427"/>
                  <a:pt x="816890" y="40212"/>
                  <a:pt x="828675" y="35027"/>
                </a:cubicBezTo>
                <a:cubicBezTo>
                  <a:pt x="877358" y="13607"/>
                  <a:pt x="891328" y="29904"/>
                  <a:pt x="917575" y="50902"/>
                </a:cubicBezTo>
                <a:cubicBezTo>
                  <a:pt x="918633" y="59369"/>
                  <a:pt x="921251" y="67784"/>
                  <a:pt x="920750" y="76302"/>
                </a:cubicBezTo>
                <a:cubicBezTo>
                  <a:pt x="918848" y="108638"/>
                  <a:pt x="911680" y="105457"/>
                  <a:pt x="895350" y="133452"/>
                </a:cubicBezTo>
                <a:cubicBezTo>
                  <a:pt x="879329" y="160916"/>
                  <a:pt x="907302" y="123866"/>
                  <a:pt x="885825" y="152502"/>
                </a:cubicBezTo>
                <a:cubicBezTo>
                  <a:pt x="862016" y="184248"/>
                  <a:pt x="885022" y="152512"/>
                  <a:pt x="857250" y="184252"/>
                </a:cubicBezTo>
                <a:cubicBezTo>
                  <a:pt x="854737" y="187124"/>
                  <a:pt x="853598" y="191079"/>
                  <a:pt x="850900" y="193777"/>
                </a:cubicBezTo>
                <a:cubicBezTo>
                  <a:pt x="848202" y="196475"/>
                  <a:pt x="844272" y="197644"/>
                  <a:pt x="841375" y="200127"/>
                </a:cubicBezTo>
                <a:cubicBezTo>
                  <a:pt x="836829" y="204023"/>
                  <a:pt x="833221" y="208931"/>
                  <a:pt x="828675" y="212827"/>
                </a:cubicBezTo>
                <a:cubicBezTo>
                  <a:pt x="825778" y="215310"/>
                  <a:pt x="822959" y="218951"/>
                  <a:pt x="819150" y="219177"/>
                </a:cubicBezTo>
                <a:cubicBezTo>
                  <a:pt x="715530" y="225333"/>
                  <a:pt x="611717" y="227644"/>
                  <a:pt x="508000" y="231877"/>
                </a:cubicBezTo>
                <a:cubicBezTo>
                  <a:pt x="494242" y="233994"/>
                  <a:pt x="480636" y="237712"/>
                  <a:pt x="466725" y="238227"/>
                </a:cubicBezTo>
                <a:cubicBezTo>
                  <a:pt x="451881" y="238777"/>
                  <a:pt x="437108" y="235854"/>
                  <a:pt x="422275" y="235052"/>
                </a:cubicBezTo>
                <a:cubicBezTo>
                  <a:pt x="397946" y="233737"/>
                  <a:pt x="373592" y="232935"/>
                  <a:pt x="349250" y="231877"/>
                </a:cubicBezTo>
                <a:cubicBezTo>
                  <a:pt x="335492" y="225527"/>
                  <a:pt x="323058" y="214277"/>
                  <a:pt x="307975" y="212827"/>
                </a:cubicBezTo>
                <a:cubicBezTo>
                  <a:pt x="95523" y="192399"/>
                  <a:pt x="243534" y="216978"/>
                  <a:pt x="155575" y="219177"/>
                </a:cubicBezTo>
                <a:cubicBezTo>
                  <a:pt x="122777" y="219997"/>
                  <a:pt x="75671" y="222881"/>
                  <a:pt x="53975" y="21600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0" name="TextBox 19">
            <a:extLst>
              <a:ext uri="{FF2B5EF4-FFF2-40B4-BE49-F238E27FC236}">
                <a16:creationId xmlns:a16="http://schemas.microsoft.com/office/drawing/2014/main" id="{A27D5DB3-A950-13AE-7CE7-3F1EF253DE5A}"/>
              </a:ext>
            </a:extLst>
          </p:cNvPr>
          <p:cNvSpPr txBox="1"/>
          <p:nvPr/>
        </p:nvSpPr>
        <p:spPr>
          <a:xfrm>
            <a:off x="9374188" y="4904601"/>
            <a:ext cx="1065212" cy="215444"/>
          </a:xfrm>
          <a:prstGeom prst="rect">
            <a:avLst/>
          </a:prstGeom>
          <a:noFill/>
        </p:spPr>
        <p:txBody>
          <a:bodyPr wrap="square" lIns="0" tIns="0" rIns="0" bIns="0" rtlCol="0">
            <a:spAutoFit/>
          </a:bodyPr>
          <a:lstStyle/>
          <a:p>
            <a:pPr algn="ctr"/>
            <a:r>
              <a:rPr lang="en-US" sz="700" b="1" dirty="0">
                <a:latin typeface="Times New Roman" panose="02020603050405020304" pitchFamily="18" charset="0"/>
                <a:cs typeface="Times New Roman" panose="02020603050405020304" pitchFamily="18" charset="0"/>
              </a:rPr>
              <a:t>synaptic </a:t>
            </a:r>
            <a:r>
              <a:rPr lang="en-US" sz="700" b="1" dirty="0" err="1">
                <a:latin typeface="Times New Roman" panose="02020603050405020304" pitchFamily="18" charset="0"/>
                <a:cs typeface="Times New Roman" panose="02020603050405020304" pitchFamily="18" charset="0"/>
              </a:rPr>
              <a:t>clelt</a:t>
            </a:r>
            <a:endParaRPr lang="en-US" sz="700" b="1" dirty="0">
              <a:latin typeface="Times New Roman" panose="02020603050405020304" pitchFamily="18" charset="0"/>
              <a:cs typeface="Times New Roman" panose="02020603050405020304" pitchFamily="18" charset="0"/>
            </a:endParaRPr>
          </a:p>
          <a:p>
            <a:pPr algn="ctr"/>
            <a:r>
              <a:rPr lang="ru-RU" sz="700" b="1" dirty="0" err="1">
                <a:latin typeface="Times New Roman" panose="02020603050405020304" pitchFamily="18" charset="0"/>
                <a:cs typeface="Times New Roman" panose="02020603050405020304" pitchFamily="18" charset="0"/>
              </a:rPr>
              <a:t>синаптична</a:t>
            </a:r>
            <a:r>
              <a:rPr lang="ru-RU" sz="700" b="1" dirty="0">
                <a:latin typeface="Times New Roman" panose="02020603050405020304" pitchFamily="18" charset="0"/>
                <a:cs typeface="Times New Roman" panose="02020603050405020304" pitchFamily="18" charset="0"/>
              </a:rPr>
              <a:t> </a:t>
            </a:r>
            <a:r>
              <a:rPr lang="ru-RU" sz="700" b="1" dirty="0" err="1">
                <a:latin typeface="Times New Roman" panose="02020603050405020304" pitchFamily="18" charset="0"/>
                <a:cs typeface="Times New Roman" panose="02020603050405020304" pitchFamily="18" charset="0"/>
              </a:rPr>
              <a:t>щілина</a:t>
            </a:r>
            <a:endParaRPr lang="ru-UA" sz="700" b="1" dirty="0">
              <a:latin typeface="Times New Roman" panose="02020603050405020304" pitchFamily="18" charset="0"/>
              <a:cs typeface="Times New Roman" panose="02020603050405020304" pitchFamily="18" charset="0"/>
            </a:endParaRPr>
          </a:p>
        </p:txBody>
      </p:sp>
      <p:sp>
        <p:nvSpPr>
          <p:cNvPr id="26" name="Полилиния: фигура 25">
            <a:extLst>
              <a:ext uri="{FF2B5EF4-FFF2-40B4-BE49-F238E27FC236}">
                <a16:creationId xmlns:a16="http://schemas.microsoft.com/office/drawing/2014/main" id="{F01664D1-1623-CFC6-37D5-AEA6CF7AB90B}"/>
              </a:ext>
            </a:extLst>
          </p:cNvPr>
          <p:cNvSpPr/>
          <p:nvPr/>
        </p:nvSpPr>
        <p:spPr>
          <a:xfrm rot="11125978">
            <a:off x="9158468" y="2443939"/>
            <a:ext cx="64599" cy="133678"/>
          </a:xfrm>
          <a:custGeom>
            <a:avLst/>
            <a:gdLst>
              <a:gd name="connsiteX0" fmla="*/ 11907 w 64599"/>
              <a:gd name="connsiteY0" fmla="*/ 132856 h 133678"/>
              <a:gd name="connsiteX1" fmla="*/ 9525 w 64599"/>
              <a:gd name="connsiteY1" fmla="*/ 94756 h 133678"/>
              <a:gd name="connsiteX2" fmla="*/ 4763 w 64599"/>
              <a:gd name="connsiteY2" fmla="*/ 85231 h 133678"/>
              <a:gd name="connsiteX3" fmla="*/ 0 w 64599"/>
              <a:gd name="connsiteY3" fmla="*/ 70944 h 133678"/>
              <a:gd name="connsiteX4" fmla="*/ 9525 w 64599"/>
              <a:gd name="connsiteY4" fmla="*/ 35225 h 133678"/>
              <a:gd name="connsiteX5" fmla="*/ 19050 w 64599"/>
              <a:gd name="connsiteY5" fmla="*/ 23319 h 133678"/>
              <a:gd name="connsiteX6" fmla="*/ 26194 w 64599"/>
              <a:gd name="connsiteY6" fmla="*/ 6650 h 133678"/>
              <a:gd name="connsiteX7" fmla="*/ 33338 w 64599"/>
              <a:gd name="connsiteY7" fmla="*/ 1888 h 133678"/>
              <a:gd name="connsiteX8" fmla="*/ 61913 w 64599"/>
              <a:gd name="connsiteY8" fmla="*/ 4269 h 133678"/>
              <a:gd name="connsiteX9" fmla="*/ 59532 w 64599"/>
              <a:gd name="connsiteY9" fmla="*/ 51894 h 133678"/>
              <a:gd name="connsiteX10" fmla="*/ 64294 w 64599"/>
              <a:gd name="connsiteY10" fmla="*/ 89994 h 133678"/>
              <a:gd name="connsiteX11" fmla="*/ 54769 w 64599"/>
              <a:gd name="connsiteY11" fmla="*/ 113806 h 133678"/>
              <a:gd name="connsiteX12" fmla="*/ 50007 w 64599"/>
              <a:gd name="connsiteY12" fmla="*/ 120950 h 133678"/>
              <a:gd name="connsiteX13" fmla="*/ 11907 w 64599"/>
              <a:gd name="connsiteY13" fmla="*/ 132856 h 13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599" h="133678">
                <a:moveTo>
                  <a:pt x="11907" y="132856"/>
                </a:moveTo>
                <a:cubicBezTo>
                  <a:pt x="5160" y="128490"/>
                  <a:pt x="11413" y="107340"/>
                  <a:pt x="9525" y="94756"/>
                </a:cubicBezTo>
                <a:cubicBezTo>
                  <a:pt x="8998" y="91246"/>
                  <a:pt x="6081" y="88527"/>
                  <a:pt x="4763" y="85231"/>
                </a:cubicBezTo>
                <a:cubicBezTo>
                  <a:pt x="2899" y="80570"/>
                  <a:pt x="1588" y="75706"/>
                  <a:pt x="0" y="70944"/>
                </a:cubicBezTo>
                <a:cubicBezTo>
                  <a:pt x="2668" y="56269"/>
                  <a:pt x="1886" y="46683"/>
                  <a:pt x="9525" y="35225"/>
                </a:cubicBezTo>
                <a:cubicBezTo>
                  <a:pt x="12344" y="30996"/>
                  <a:pt x="15875" y="27288"/>
                  <a:pt x="19050" y="23319"/>
                </a:cubicBezTo>
                <a:cubicBezTo>
                  <a:pt x="20872" y="16035"/>
                  <a:pt x="20714" y="12130"/>
                  <a:pt x="26194" y="6650"/>
                </a:cubicBezTo>
                <a:cubicBezTo>
                  <a:pt x="28218" y="4626"/>
                  <a:pt x="30957" y="3475"/>
                  <a:pt x="33338" y="1888"/>
                </a:cubicBezTo>
                <a:cubicBezTo>
                  <a:pt x="42863" y="2682"/>
                  <a:pt x="57478" y="-4198"/>
                  <a:pt x="61913" y="4269"/>
                </a:cubicBezTo>
                <a:cubicBezTo>
                  <a:pt x="69288" y="18349"/>
                  <a:pt x="59091" y="36005"/>
                  <a:pt x="59532" y="51894"/>
                </a:cubicBezTo>
                <a:cubicBezTo>
                  <a:pt x="59887" y="64688"/>
                  <a:pt x="64294" y="89994"/>
                  <a:pt x="64294" y="89994"/>
                </a:cubicBezTo>
                <a:cubicBezTo>
                  <a:pt x="61119" y="97931"/>
                  <a:pt x="58351" y="106044"/>
                  <a:pt x="54769" y="113806"/>
                </a:cubicBezTo>
                <a:cubicBezTo>
                  <a:pt x="53570" y="116404"/>
                  <a:pt x="52783" y="120256"/>
                  <a:pt x="50007" y="120950"/>
                </a:cubicBezTo>
                <a:cubicBezTo>
                  <a:pt x="42306" y="122875"/>
                  <a:pt x="18654" y="137222"/>
                  <a:pt x="11907" y="132856"/>
                </a:cubicBezTo>
                <a:close/>
              </a:path>
            </a:pathLst>
          </a:custGeom>
          <a:solidFill>
            <a:srgbClr val="F5E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7" name="Полилиния: фигура 26">
            <a:extLst>
              <a:ext uri="{FF2B5EF4-FFF2-40B4-BE49-F238E27FC236}">
                <a16:creationId xmlns:a16="http://schemas.microsoft.com/office/drawing/2014/main" id="{F16FC205-65D4-05E4-CFC8-865C31852C56}"/>
              </a:ext>
            </a:extLst>
          </p:cNvPr>
          <p:cNvSpPr/>
          <p:nvPr/>
        </p:nvSpPr>
        <p:spPr>
          <a:xfrm rot="11125978">
            <a:off x="9114413" y="2437351"/>
            <a:ext cx="64599" cy="133678"/>
          </a:xfrm>
          <a:custGeom>
            <a:avLst/>
            <a:gdLst>
              <a:gd name="connsiteX0" fmla="*/ 11907 w 64599"/>
              <a:gd name="connsiteY0" fmla="*/ 132856 h 133678"/>
              <a:gd name="connsiteX1" fmla="*/ 9525 w 64599"/>
              <a:gd name="connsiteY1" fmla="*/ 94756 h 133678"/>
              <a:gd name="connsiteX2" fmla="*/ 4763 w 64599"/>
              <a:gd name="connsiteY2" fmla="*/ 85231 h 133678"/>
              <a:gd name="connsiteX3" fmla="*/ 0 w 64599"/>
              <a:gd name="connsiteY3" fmla="*/ 70944 h 133678"/>
              <a:gd name="connsiteX4" fmla="*/ 9525 w 64599"/>
              <a:gd name="connsiteY4" fmla="*/ 35225 h 133678"/>
              <a:gd name="connsiteX5" fmla="*/ 19050 w 64599"/>
              <a:gd name="connsiteY5" fmla="*/ 23319 h 133678"/>
              <a:gd name="connsiteX6" fmla="*/ 26194 w 64599"/>
              <a:gd name="connsiteY6" fmla="*/ 6650 h 133678"/>
              <a:gd name="connsiteX7" fmla="*/ 33338 w 64599"/>
              <a:gd name="connsiteY7" fmla="*/ 1888 h 133678"/>
              <a:gd name="connsiteX8" fmla="*/ 61913 w 64599"/>
              <a:gd name="connsiteY8" fmla="*/ 4269 h 133678"/>
              <a:gd name="connsiteX9" fmla="*/ 59532 w 64599"/>
              <a:gd name="connsiteY9" fmla="*/ 51894 h 133678"/>
              <a:gd name="connsiteX10" fmla="*/ 64294 w 64599"/>
              <a:gd name="connsiteY10" fmla="*/ 89994 h 133678"/>
              <a:gd name="connsiteX11" fmla="*/ 54769 w 64599"/>
              <a:gd name="connsiteY11" fmla="*/ 113806 h 133678"/>
              <a:gd name="connsiteX12" fmla="*/ 50007 w 64599"/>
              <a:gd name="connsiteY12" fmla="*/ 120950 h 133678"/>
              <a:gd name="connsiteX13" fmla="*/ 11907 w 64599"/>
              <a:gd name="connsiteY13" fmla="*/ 132856 h 13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599" h="133678">
                <a:moveTo>
                  <a:pt x="11907" y="132856"/>
                </a:moveTo>
                <a:cubicBezTo>
                  <a:pt x="5160" y="128490"/>
                  <a:pt x="11413" y="107340"/>
                  <a:pt x="9525" y="94756"/>
                </a:cubicBezTo>
                <a:cubicBezTo>
                  <a:pt x="8998" y="91246"/>
                  <a:pt x="6081" y="88527"/>
                  <a:pt x="4763" y="85231"/>
                </a:cubicBezTo>
                <a:cubicBezTo>
                  <a:pt x="2899" y="80570"/>
                  <a:pt x="1588" y="75706"/>
                  <a:pt x="0" y="70944"/>
                </a:cubicBezTo>
                <a:cubicBezTo>
                  <a:pt x="2668" y="56269"/>
                  <a:pt x="1886" y="46683"/>
                  <a:pt x="9525" y="35225"/>
                </a:cubicBezTo>
                <a:cubicBezTo>
                  <a:pt x="12344" y="30996"/>
                  <a:pt x="15875" y="27288"/>
                  <a:pt x="19050" y="23319"/>
                </a:cubicBezTo>
                <a:cubicBezTo>
                  <a:pt x="20872" y="16035"/>
                  <a:pt x="20714" y="12130"/>
                  <a:pt x="26194" y="6650"/>
                </a:cubicBezTo>
                <a:cubicBezTo>
                  <a:pt x="28218" y="4626"/>
                  <a:pt x="30957" y="3475"/>
                  <a:pt x="33338" y="1888"/>
                </a:cubicBezTo>
                <a:cubicBezTo>
                  <a:pt x="42863" y="2682"/>
                  <a:pt x="57478" y="-4198"/>
                  <a:pt x="61913" y="4269"/>
                </a:cubicBezTo>
                <a:cubicBezTo>
                  <a:pt x="69288" y="18349"/>
                  <a:pt x="59091" y="36005"/>
                  <a:pt x="59532" y="51894"/>
                </a:cubicBezTo>
                <a:cubicBezTo>
                  <a:pt x="59887" y="64688"/>
                  <a:pt x="64294" y="89994"/>
                  <a:pt x="64294" y="89994"/>
                </a:cubicBezTo>
                <a:cubicBezTo>
                  <a:pt x="61119" y="97931"/>
                  <a:pt x="58351" y="106044"/>
                  <a:pt x="54769" y="113806"/>
                </a:cubicBezTo>
                <a:cubicBezTo>
                  <a:pt x="53570" y="116404"/>
                  <a:pt x="52783" y="120256"/>
                  <a:pt x="50007" y="120950"/>
                </a:cubicBezTo>
                <a:cubicBezTo>
                  <a:pt x="42306" y="122875"/>
                  <a:pt x="18654" y="137222"/>
                  <a:pt x="11907" y="132856"/>
                </a:cubicBezTo>
                <a:close/>
              </a:path>
            </a:pathLst>
          </a:custGeom>
          <a:solidFill>
            <a:srgbClr val="DA8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31" name="Прямоугольник 30">
            <a:extLst>
              <a:ext uri="{FF2B5EF4-FFF2-40B4-BE49-F238E27FC236}">
                <a16:creationId xmlns:a16="http://schemas.microsoft.com/office/drawing/2014/main" id="{F2F0B58C-BDF3-3707-F4E0-87F302C5DC57}"/>
              </a:ext>
            </a:extLst>
          </p:cNvPr>
          <p:cNvSpPr/>
          <p:nvPr/>
        </p:nvSpPr>
        <p:spPr>
          <a:xfrm rot="20982373">
            <a:off x="10032524" y="1964532"/>
            <a:ext cx="61279" cy="226053"/>
          </a:xfrm>
          <a:prstGeom prst="rect">
            <a:avLst/>
          </a:prstGeom>
          <a:solidFill>
            <a:srgbClr val="DA8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32" name="Полилиния: фигура 31">
            <a:extLst>
              <a:ext uri="{FF2B5EF4-FFF2-40B4-BE49-F238E27FC236}">
                <a16:creationId xmlns:a16="http://schemas.microsoft.com/office/drawing/2014/main" id="{650428CF-7C75-F495-D8A1-5EF06F52C64D}"/>
              </a:ext>
            </a:extLst>
          </p:cNvPr>
          <p:cNvSpPr/>
          <p:nvPr/>
        </p:nvSpPr>
        <p:spPr>
          <a:xfrm>
            <a:off x="9589294" y="1983191"/>
            <a:ext cx="426430" cy="229175"/>
          </a:xfrm>
          <a:custGeom>
            <a:avLst/>
            <a:gdLst>
              <a:gd name="connsiteX0" fmla="*/ 2381 w 426430"/>
              <a:gd name="connsiteY0" fmla="*/ 133740 h 229175"/>
              <a:gd name="connsiteX1" fmla="*/ 7144 w 426430"/>
              <a:gd name="connsiteY1" fmla="*/ 121834 h 229175"/>
              <a:gd name="connsiteX2" fmla="*/ 19050 w 426430"/>
              <a:gd name="connsiteY2" fmla="*/ 28965 h 229175"/>
              <a:gd name="connsiteX3" fmla="*/ 26194 w 426430"/>
              <a:gd name="connsiteY3" fmla="*/ 26584 h 229175"/>
              <a:gd name="connsiteX4" fmla="*/ 50006 w 426430"/>
              <a:gd name="connsiteY4" fmla="*/ 21822 h 229175"/>
              <a:gd name="connsiteX5" fmla="*/ 92869 w 426430"/>
              <a:gd name="connsiteY5" fmla="*/ 19440 h 229175"/>
              <a:gd name="connsiteX6" fmla="*/ 150019 w 426430"/>
              <a:gd name="connsiteY6" fmla="*/ 9915 h 229175"/>
              <a:gd name="connsiteX7" fmla="*/ 202406 w 426430"/>
              <a:gd name="connsiteY7" fmla="*/ 5153 h 229175"/>
              <a:gd name="connsiteX8" fmla="*/ 228600 w 426430"/>
              <a:gd name="connsiteY8" fmla="*/ 390 h 229175"/>
              <a:gd name="connsiteX9" fmla="*/ 392906 w 426430"/>
              <a:gd name="connsiteY9" fmla="*/ 5153 h 229175"/>
              <a:gd name="connsiteX10" fmla="*/ 402431 w 426430"/>
              <a:gd name="connsiteY10" fmla="*/ 9915 h 229175"/>
              <a:gd name="connsiteX11" fmla="*/ 407194 w 426430"/>
              <a:gd name="connsiteY11" fmla="*/ 17059 h 229175"/>
              <a:gd name="connsiteX12" fmla="*/ 419100 w 426430"/>
              <a:gd name="connsiteY12" fmla="*/ 38490 h 229175"/>
              <a:gd name="connsiteX13" fmla="*/ 426244 w 426430"/>
              <a:gd name="connsiteY13" fmla="*/ 114690 h 229175"/>
              <a:gd name="connsiteX14" fmla="*/ 419100 w 426430"/>
              <a:gd name="connsiteY14" fmla="*/ 169459 h 229175"/>
              <a:gd name="connsiteX15" fmla="*/ 411956 w 426430"/>
              <a:gd name="connsiteY15" fmla="*/ 174222 h 229175"/>
              <a:gd name="connsiteX16" fmla="*/ 390525 w 426430"/>
              <a:gd name="connsiteY16" fmla="*/ 183747 h 229175"/>
              <a:gd name="connsiteX17" fmla="*/ 333375 w 426430"/>
              <a:gd name="connsiteY17" fmla="*/ 198034 h 229175"/>
              <a:gd name="connsiteX18" fmla="*/ 280987 w 426430"/>
              <a:gd name="connsiteY18" fmla="*/ 202797 h 229175"/>
              <a:gd name="connsiteX19" fmla="*/ 235744 w 426430"/>
              <a:gd name="connsiteY19" fmla="*/ 207559 h 229175"/>
              <a:gd name="connsiteX20" fmla="*/ 185737 w 426430"/>
              <a:gd name="connsiteY20" fmla="*/ 219465 h 229175"/>
              <a:gd name="connsiteX21" fmla="*/ 166687 w 426430"/>
              <a:gd name="connsiteY21" fmla="*/ 221847 h 229175"/>
              <a:gd name="connsiteX22" fmla="*/ 126206 w 426430"/>
              <a:gd name="connsiteY22" fmla="*/ 228990 h 229175"/>
              <a:gd name="connsiteX23" fmla="*/ 7144 w 426430"/>
              <a:gd name="connsiteY23" fmla="*/ 207559 h 229175"/>
              <a:gd name="connsiteX24" fmla="*/ 4762 w 426430"/>
              <a:gd name="connsiteY24" fmla="*/ 198034 h 229175"/>
              <a:gd name="connsiteX25" fmla="*/ 0 w 426430"/>
              <a:gd name="connsiteY25" fmla="*/ 183747 h 229175"/>
              <a:gd name="connsiteX26" fmla="*/ 4762 w 426430"/>
              <a:gd name="connsiteY26" fmla="*/ 143265 h 229175"/>
              <a:gd name="connsiteX27" fmla="*/ 7144 w 426430"/>
              <a:gd name="connsiteY27" fmla="*/ 131359 h 229175"/>
              <a:gd name="connsiteX28" fmla="*/ 14287 w 426430"/>
              <a:gd name="connsiteY28" fmla="*/ 121834 h 229175"/>
              <a:gd name="connsiteX29" fmla="*/ 2381 w 426430"/>
              <a:gd name="connsiteY29" fmla="*/ 133740 h 22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6430" h="229175">
                <a:moveTo>
                  <a:pt x="2381" y="133740"/>
                </a:moveTo>
                <a:cubicBezTo>
                  <a:pt x="1191" y="133740"/>
                  <a:pt x="6697" y="126085"/>
                  <a:pt x="7144" y="121834"/>
                </a:cubicBezTo>
                <a:cubicBezTo>
                  <a:pt x="7195" y="121347"/>
                  <a:pt x="1192" y="49799"/>
                  <a:pt x="19050" y="28965"/>
                </a:cubicBezTo>
                <a:cubicBezTo>
                  <a:pt x="20684" y="27059"/>
                  <a:pt x="23748" y="27148"/>
                  <a:pt x="26194" y="26584"/>
                </a:cubicBezTo>
                <a:cubicBezTo>
                  <a:pt x="34081" y="24764"/>
                  <a:pt x="41958" y="22684"/>
                  <a:pt x="50006" y="21822"/>
                </a:cubicBezTo>
                <a:cubicBezTo>
                  <a:pt x="64234" y="20297"/>
                  <a:pt x="78581" y="20234"/>
                  <a:pt x="92869" y="19440"/>
                </a:cubicBezTo>
                <a:cubicBezTo>
                  <a:pt x="120775" y="5488"/>
                  <a:pt x="99637" y="13694"/>
                  <a:pt x="150019" y="9915"/>
                </a:cubicBezTo>
                <a:cubicBezTo>
                  <a:pt x="167504" y="8604"/>
                  <a:pt x="184944" y="6740"/>
                  <a:pt x="202406" y="5153"/>
                </a:cubicBezTo>
                <a:cubicBezTo>
                  <a:pt x="211137" y="3565"/>
                  <a:pt x="219727" y="527"/>
                  <a:pt x="228600" y="390"/>
                </a:cubicBezTo>
                <a:cubicBezTo>
                  <a:pt x="311043" y="-878"/>
                  <a:pt x="330577" y="998"/>
                  <a:pt x="392906" y="5153"/>
                </a:cubicBezTo>
                <a:cubicBezTo>
                  <a:pt x="396081" y="6740"/>
                  <a:pt x="399704" y="7643"/>
                  <a:pt x="402431" y="9915"/>
                </a:cubicBezTo>
                <a:cubicBezTo>
                  <a:pt x="404630" y="11747"/>
                  <a:pt x="405530" y="14730"/>
                  <a:pt x="407194" y="17059"/>
                </a:cubicBezTo>
                <a:cubicBezTo>
                  <a:pt x="417489" y="31473"/>
                  <a:pt x="412230" y="21317"/>
                  <a:pt x="419100" y="38490"/>
                </a:cubicBezTo>
                <a:cubicBezTo>
                  <a:pt x="422586" y="62894"/>
                  <a:pt x="427445" y="90065"/>
                  <a:pt x="426244" y="114690"/>
                </a:cubicBezTo>
                <a:cubicBezTo>
                  <a:pt x="425347" y="133079"/>
                  <a:pt x="423397" y="151556"/>
                  <a:pt x="419100" y="169459"/>
                </a:cubicBezTo>
                <a:cubicBezTo>
                  <a:pt x="418432" y="172242"/>
                  <a:pt x="414516" y="172942"/>
                  <a:pt x="411956" y="174222"/>
                </a:cubicBezTo>
                <a:cubicBezTo>
                  <a:pt x="404964" y="177718"/>
                  <a:pt x="397904" y="181165"/>
                  <a:pt x="390525" y="183747"/>
                </a:cubicBezTo>
                <a:cubicBezTo>
                  <a:pt x="382129" y="186685"/>
                  <a:pt x="340368" y="197035"/>
                  <a:pt x="333375" y="198034"/>
                </a:cubicBezTo>
                <a:cubicBezTo>
                  <a:pt x="316017" y="200514"/>
                  <a:pt x="298439" y="201094"/>
                  <a:pt x="280987" y="202797"/>
                </a:cubicBezTo>
                <a:lnTo>
                  <a:pt x="235744" y="207559"/>
                </a:lnTo>
                <a:cubicBezTo>
                  <a:pt x="219075" y="211528"/>
                  <a:pt x="202517" y="215993"/>
                  <a:pt x="185737" y="219465"/>
                </a:cubicBezTo>
                <a:cubicBezTo>
                  <a:pt x="179470" y="220762"/>
                  <a:pt x="173006" y="220836"/>
                  <a:pt x="166687" y="221847"/>
                </a:cubicBezTo>
                <a:cubicBezTo>
                  <a:pt x="153157" y="224012"/>
                  <a:pt x="139700" y="226609"/>
                  <a:pt x="126206" y="228990"/>
                </a:cubicBezTo>
                <a:cubicBezTo>
                  <a:pt x="74295" y="226258"/>
                  <a:pt x="43705" y="238494"/>
                  <a:pt x="7144" y="207559"/>
                </a:cubicBezTo>
                <a:cubicBezTo>
                  <a:pt x="4646" y="205445"/>
                  <a:pt x="5702" y="201169"/>
                  <a:pt x="4762" y="198034"/>
                </a:cubicBezTo>
                <a:cubicBezTo>
                  <a:pt x="3319" y="193226"/>
                  <a:pt x="1587" y="188509"/>
                  <a:pt x="0" y="183747"/>
                </a:cubicBezTo>
                <a:cubicBezTo>
                  <a:pt x="1587" y="170253"/>
                  <a:pt x="2926" y="156727"/>
                  <a:pt x="4762" y="143265"/>
                </a:cubicBezTo>
                <a:cubicBezTo>
                  <a:pt x="5309" y="139255"/>
                  <a:pt x="5500" y="135057"/>
                  <a:pt x="7144" y="131359"/>
                </a:cubicBezTo>
                <a:cubicBezTo>
                  <a:pt x="8756" y="127732"/>
                  <a:pt x="12086" y="125136"/>
                  <a:pt x="14287" y="121834"/>
                </a:cubicBezTo>
                <a:cubicBezTo>
                  <a:pt x="15272" y="120357"/>
                  <a:pt x="3571" y="133740"/>
                  <a:pt x="2381" y="133740"/>
                </a:cubicBezTo>
                <a:close/>
              </a:path>
            </a:pathLst>
          </a:custGeom>
          <a:solidFill>
            <a:srgbClr val="F5EEB8"/>
          </a:solidFill>
          <a:ln>
            <a:solidFill>
              <a:srgbClr val="F5E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33" name="Полилиния: фигура 32">
            <a:extLst>
              <a:ext uri="{FF2B5EF4-FFF2-40B4-BE49-F238E27FC236}">
                <a16:creationId xmlns:a16="http://schemas.microsoft.com/office/drawing/2014/main" id="{4E6973C3-503C-0E12-1896-37B278F4B490}"/>
              </a:ext>
            </a:extLst>
          </p:cNvPr>
          <p:cNvSpPr/>
          <p:nvPr/>
        </p:nvSpPr>
        <p:spPr>
          <a:xfrm>
            <a:off x="9204169" y="2038513"/>
            <a:ext cx="259395" cy="229175"/>
          </a:xfrm>
          <a:custGeom>
            <a:avLst/>
            <a:gdLst>
              <a:gd name="connsiteX0" fmla="*/ 2381 w 426430"/>
              <a:gd name="connsiteY0" fmla="*/ 133740 h 229175"/>
              <a:gd name="connsiteX1" fmla="*/ 7144 w 426430"/>
              <a:gd name="connsiteY1" fmla="*/ 121834 h 229175"/>
              <a:gd name="connsiteX2" fmla="*/ 19050 w 426430"/>
              <a:gd name="connsiteY2" fmla="*/ 28965 h 229175"/>
              <a:gd name="connsiteX3" fmla="*/ 26194 w 426430"/>
              <a:gd name="connsiteY3" fmla="*/ 26584 h 229175"/>
              <a:gd name="connsiteX4" fmla="*/ 50006 w 426430"/>
              <a:gd name="connsiteY4" fmla="*/ 21822 h 229175"/>
              <a:gd name="connsiteX5" fmla="*/ 92869 w 426430"/>
              <a:gd name="connsiteY5" fmla="*/ 19440 h 229175"/>
              <a:gd name="connsiteX6" fmla="*/ 150019 w 426430"/>
              <a:gd name="connsiteY6" fmla="*/ 9915 h 229175"/>
              <a:gd name="connsiteX7" fmla="*/ 202406 w 426430"/>
              <a:gd name="connsiteY7" fmla="*/ 5153 h 229175"/>
              <a:gd name="connsiteX8" fmla="*/ 228600 w 426430"/>
              <a:gd name="connsiteY8" fmla="*/ 390 h 229175"/>
              <a:gd name="connsiteX9" fmla="*/ 392906 w 426430"/>
              <a:gd name="connsiteY9" fmla="*/ 5153 h 229175"/>
              <a:gd name="connsiteX10" fmla="*/ 402431 w 426430"/>
              <a:gd name="connsiteY10" fmla="*/ 9915 h 229175"/>
              <a:gd name="connsiteX11" fmla="*/ 407194 w 426430"/>
              <a:gd name="connsiteY11" fmla="*/ 17059 h 229175"/>
              <a:gd name="connsiteX12" fmla="*/ 419100 w 426430"/>
              <a:gd name="connsiteY12" fmla="*/ 38490 h 229175"/>
              <a:gd name="connsiteX13" fmla="*/ 426244 w 426430"/>
              <a:gd name="connsiteY13" fmla="*/ 114690 h 229175"/>
              <a:gd name="connsiteX14" fmla="*/ 419100 w 426430"/>
              <a:gd name="connsiteY14" fmla="*/ 169459 h 229175"/>
              <a:gd name="connsiteX15" fmla="*/ 411956 w 426430"/>
              <a:gd name="connsiteY15" fmla="*/ 174222 h 229175"/>
              <a:gd name="connsiteX16" fmla="*/ 390525 w 426430"/>
              <a:gd name="connsiteY16" fmla="*/ 183747 h 229175"/>
              <a:gd name="connsiteX17" fmla="*/ 333375 w 426430"/>
              <a:gd name="connsiteY17" fmla="*/ 198034 h 229175"/>
              <a:gd name="connsiteX18" fmla="*/ 280987 w 426430"/>
              <a:gd name="connsiteY18" fmla="*/ 202797 h 229175"/>
              <a:gd name="connsiteX19" fmla="*/ 235744 w 426430"/>
              <a:gd name="connsiteY19" fmla="*/ 207559 h 229175"/>
              <a:gd name="connsiteX20" fmla="*/ 185737 w 426430"/>
              <a:gd name="connsiteY20" fmla="*/ 219465 h 229175"/>
              <a:gd name="connsiteX21" fmla="*/ 166687 w 426430"/>
              <a:gd name="connsiteY21" fmla="*/ 221847 h 229175"/>
              <a:gd name="connsiteX22" fmla="*/ 126206 w 426430"/>
              <a:gd name="connsiteY22" fmla="*/ 228990 h 229175"/>
              <a:gd name="connsiteX23" fmla="*/ 7144 w 426430"/>
              <a:gd name="connsiteY23" fmla="*/ 207559 h 229175"/>
              <a:gd name="connsiteX24" fmla="*/ 4762 w 426430"/>
              <a:gd name="connsiteY24" fmla="*/ 198034 h 229175"/>
              <a:gd name="connsiteX25" fmla="*/ 0 w 426430"/>
              <a:gd name="connsiteY25" fmla="*/ 183747 h 229175"/>
              <a:gd name="connsiteX26" fmla="*/ 4762 w 426430"/>
              <a:gd name="connsiteY26" fmla="*/ 143265 h 229175"/>
              <a:gd name="connsiteX27" fmla="*/ 7144 w 426430"/>
              <a:gd name="connsiteY27" fmla="*/ 131359 h 229175"/>
              <a:gd name="connsiteX28" fmla="*/ 14287 w 426430"/>
              <a:gd name="connsiteY28" fmla="*/ 121834 h 229175"/>
              <a:gd name="connsiteX29" fmla="*/ 2381 w 426430"/>
              <a:gd name="connsiteY29" fmla="*/ 133740 h 22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6430" h="229175">
                <a:moveTo>
                  <a:pt x="2381" y="133740"/>
                </a:moveTo>
                <a:cubicBezTo>
                  <a:pt x="1191" y="133740"/>
                  <a:pt x="6697" y="126085"/>
                  <a:pt x="7144" y="121834"/>
                </a:cubicBezTo>
                <a:cubicBezTo>
                  <a:pt x="7195" y="121347"/>
                  <a:pt x="1192" y="49799"/>
                  <a:pt x="19050" y="28965"/>
                </a:cubicBezTo>
                <a:cubicBezTo>
                  <a:pt x="20684" y="27059"/>
                  <a:pt x="23748" y="27148"/>
                  <a:pt x="26194" y="26584"/>
                </a:cubicBezTo>
                <a:cubicBezTo>
                  <a:pt x="34081" y="24764"/>
                  <a:pt x="41958" y="22684"/>
                  <a:pt x="50006" y="21822"/>
                </a:cubicBezTo>
                <a:cubicBezTo>
                  <a:pt x="64234" y="20297"/>
                  <a:pt x="78581" y="20234"/>
                  <a:pt x="92869" y="19440"/>
                </a:cubicBezTo>
                <a:cubicBezTo>
                  <a:pt x="120775" y="5488"/>
                  <a:pt x="99637" y="13694"/>
                  <a:pt x="150019" y="9915"/>
                </a:cubicBezTo>
                <a:cubicBezTo>
                  <a:pt x="167504" y="8604"/>
                  <a:pt x="184944" y="6740"/>
                  <a:pt x="202406" y="5153"/>
                </a:cubicBezTo>
                <a:cubicBezTo>
                  <a:pt x="211137" y="3565"/>
                  <a:pt x="219727" y="527"/>
                  <a:pt x="228600" y="390"/>
                </a:cubicBezTo>
                <a:cubicBezTo>
                  <a:pt x="311043" y="-878"/>
                  <a:pt x="330577" y="998"/>
                  <a:pt x="392906" y="5153"/>
                </a:cubicBezTo>
                <a:cubicBezTo>
                  <a:pt x="396081" y="6740"/>
                  <a:pt x="399704" y="7643"/>
                  <a:pt x="402431" y="9915"/>
                </a:cubicBezTo>
                <a:cubicBezTo>
                  <a:pt x="404630" y="11747"/>
                  <a:pt x="405530" y="14730"/>
                  <a:pt x="407194" y="17059"/>
                </a:cubicBezTo>
                <a:cubicBezTo>
                  <a:pt x="417489" y="31473"/>
                  <a:pt x="412230" y="21317"/>
                  <a:pt x="419100" y="38490"/>
                </a:cubicBezTo>
                <a:cubicBezTo>
                  <a:pt x="422586" y="62894"/>
                  <a:pt x="427445" y="90065"/>
                  <a:pt x="426244" y="114690"/>
                </a:cubicBezTo>
                <a:cubicBezTo>
                  <a:pt x="425347" y="133079"/>
                  <a:pt x="423397" y="151556"/>
                  <a:pt x="419100" y="169459"/>
                </a:cubicBezTo>
                <a:cubicBezTo>
                  <a:pt x="418432" y="172242"/>
                  <a:pt x="414516" y="172942"/>
                  <a:pt x="411956" y="174222"/>
                </a:cubicBezTo>
                <a:cubicBezTo>
                  <a:pt x="404964" y="177718"/>
                  <a:pt x="397904" y="181165"/>
                  <a:pt x="390525" y="183747"/>
                </a:cubicBezTo>
                <a:cubicBezTo>
                  <a:pt x="382129" y="186685"/>
                  <a:pt x="340368" y="197035"/>
                  <a:pt x="333375" y="198034"/>
                </a:cubicBezTo>
                <a:cubicBezTo>
                  <a:pt x="316017" y="200514"/>
                  <a:pt x="298439" y="201094"/>
                  <a:pt x="280987" y="202797"/>
                </a:cubicBezTo>
                <a:lnTo>
                  <a:pt x="235744" y="207559"/>
                </a:lnTo>
                <a:cubicBezTo>
                  <a:pt x="219075" y="211528"/>
                  <a:pt x="202517" y="215993"/>
                  <a:pt x="185737" y="219465"/>
                </a:cubicBezTo>
                <a:cubicBezTo>
                  <a:pt x="179470" y="220762"/>
                  <a:pt x="173006" y="220836"/>
                  <a:pt x="166687" y="221847"/>
                </a:cubicBezTo>
                <a:cubicBezTo>
                  <a:pt x="153157" y="224012"/>
                  <a:pt x="139700" y="226609"/>
                  <a:pt x="126206" y="228990"/>
                </a:cubicBezTo>
                <a:cubicBezTo>
                  <a:pt x="74295" y="226258"/>
                  <a:pt x="43705" y="238494"/>
                  <a:pt x="7144" y="207559"/>
                </a:cubicBezTo>
                <a:cubicBezTo>
                  <a:pt x="4646" y="205445"/>
                  <a:pt x="5702" y="201169"/>
                  <a:pt x="4762" y="198034"/>
                </a:cubicBezTo>
                <a:cubicBezTo>
                  <a:pt x="3319" y="193226"/>
                  <a:pt x="1587" y="188509"/>
                  <a:pt x="0" y="183747"/>
                </a:cubicBezTo>
                <a:cubicBezTo>
                  <a:pt x="1587" y="170253"/>
                  <a:pt x="2926" y="156727"/>
                  <a:pt x="4762" y="143265"/>
                </a:cubicBezTo>
                <a:cubicBezTo>
                  <a:pt x="5309" y="139255"/>
                  <a:pt x="5500" y="135057"/>
                  <a:pt x="7144" y="131359"/>
                </a:cubicBezTo>
                <a:cubicBezTo>
                  <a:pt x="8756" y="127732"/>
                  <a:pt x="12086" y="125136"/>
                  <a:pt x="14287" y="121834"/>
                </a:cubicBezTo>
                <a:cubicBezTo>
                  <a:pt x="15272" y="120357"/>
                  <a:pt x="3571" y="133740"/>
                  <a:pt x="2381" y="133740"/>
                </a:cubicBezTo>
                <a:close/>
              </a:path>
            </a:pathLst>
          </a:custGeom>
          <a:solidFill>
            <a:srgbClr val="F5EEB8"/>
          </a:solidFill>
          <a:ln>
            <a:solidFill>
              <a:srgbClr val="F5E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34" name="Полилиния: фигура 33">
            <a:extLst>
              <a:ext uri="{FF2B5EF4-FFF2-40B4-BE49-F238E27FC236}">
                <a16:creationId xmlns:a16="http://schemas.microsoft.com/office/drawing/2014/main" id="{9F6447B1-9D8C-5FB6-9EE7-89D2E36FE35A}"/>
              </a:ext>
            </a:extLst>
          </p:cNvPr>
          <p:cNvSpPr/>
          <p:nvPr/>
        </p:nvSpPr>
        <p:spPr>
          <a:xfrm>
            <a:off x="8915400" y="2034109"/>
            <a:ext cx="259395" cy="229175"/>
          </a:xfrm>
          <a:custGeom>
            <a:avLst/>
            <a:gdLst>
              <a:gd name="connsiteX0" fmla="*/ 2381 w 426430"/>
              <a:gd name="connsiteY0" fmla="*/ 133740 h 229175"/>
              <a:gd name="connsiteX1" fmla="*/ 7144 w 426430"/>
              <a:gd name="connsiteY1" fmla="*/ 121834 h 229175"/>
              <a:gd name="connsiteX2" fmla="*/ 19050 w 426430"/>
              <a:gd name="connsiteY2" fmla="*/ 28965 h 229175"/>
              <a:gd name="connsiteX3" fmla="*/ 26194 w 426430"/>
              <a:gd name="connsiteY3" fmla="*/ 26584 h 229175"/>
              <a:gd name="connsiteX4" fmla="*/ 50006 w 426430"/>
              <a:gd name="connsiteY4" fmla="*/ 21822 h 229175"/>
              <a:gd name="connsiteX5" fmla="*/ 92869 w 426430"/>
              <a:gd name="connsiteY5" fmla="*/ 19440 h 229175"/>
              <a:gd name="connsiteX6" fmla="*/ 150019 w 426430"/>
              <a:gd name="connsiteY6" fmla="*/ 9915 h 229175"/>
              <a:gd name="connsiteX7" fmla="*/ 202406 w 426430"/>
              <a:gd name="connsiteY7" fmla="*/ 5153 h 229175"/>
              <a:gd name="connsiteX8" fmla="*/ 228600 w 426430"/>
              <a:gd name="connsiteY8" fmla="*/ 390 h 229175"/>
              <a:gd name="connsiteX9" fmla="*/ 392906 w 426430"/>
              <a:gd name="connsiteY9" fmla="*/ 5153 h 229175"/>
              <a:gd name="connsiteX10" fmla="*/ 402431 w 426430"/>
              <a:gd name="connsiteY10" fmla="*/ 9915 h 229175"/>
              <a:gd name="connsiteX11" fmla="*/ 407194 w 426430"/>
              <a:gd name="connsiteY11" fmla="*/ 17059 h 229175"/>
              <a:gd name="connsiteX12" fmla="*/ 419100 w 426430"/>
              <a:gd name="connsiteY12" fmla="*/ 38490 h 229175"/>
              <a:gd name="connsiteX13" fmla="*/ 426244 w 426430"/>
              <a:gd name="connsiteY13" fmla="*/ 114690 h 229175"/>
              <a:gd name="connsiteX14" fmla="*/ 419100 w 426430"/>
              <a:gd name="connsiteY14" fmla="*/ 169459 h 229175"/>
              <a:gd name="connsiteX15" fmla="*/ 411956 w 426430"/>
              <a:gd name="connsiteY15" fmla="*/ 174222 h 229175"/>
              <a:gd name="connsiteX16" fmla="*/ 390525 w 426430"/>
              <a:gd name="connsiteY16" fmla="*/ 183747 h 229175"/>
              <a:gd name="connsiteX17" fmla="*/ 333375 w 426430"/>
              <a:gd name="connsiteY17" fmla="*/ 198034 h 229175"/>
              <a:gd name="connsiteX18" fmla="*/ 280987 w 426430"/>
              <a:gd name="connsiteY18" fmla="*/ 202797 h 229175"/>
              <a:gd name="connsiteX19" fmla="*/ 235744 w 426430"/>
              <a:gd name="connsiteY19" fmla="*/ 207559 h 229175"/>
              <a:gd name="connsiteX20" fmla="*/ 185737 w 426430"/>
              <a:gd name="connsiteY20" fmla="*/ 219465 h 229175"/>
              <a:gd name="connsiteX21" fmla="*/ 166687 w 426430"/>
              <a:gd name="connsiteY21" fmla="*/ 221847 h 229175"/>
              <a:gd name="connsiteX22" fmla="*/ 126206 w 426430"/>
              <a:gd name="connsiteY22" fmla="*/ 228990 h 229175"/>
              <a:gd name="connsiteX23" fmla="*/ 7144 w 426430"/>
              <a:gd name="connsiteY23" fmla="*/ 207559 h 229175"/>
              <a:gd name="connsiteX24" fmla="*/ 4762 w 426430"/>
              <a:gd name="connsiteY24" fmla="*/ 198034 h 229175"/>
              <a:gd name="connsiteX25" fmla="*/ 0 w 426430"/>
              <a:gd name="connsiteY25" fmla="*/ 183747 h 229175"/>
              <a:gd name="connsiteX26" fmla="*/ 4762 w 426430"/>
              <a:gd name="connsiteY26" fmla="*/ 143265 h 229175"/>
              <a:gd name="connsiteX27" fmla="*/ 7144 w 426430"/>
              <a:gd name="connsiteY27" fmla="*/ 131359 h 229175"/>
              <a:gd name="connsiteX28" fmla="*/ 14287 w 426430"/>
              <a:gd name="connsiteY28" fmla="*/ 121834 h 229175"/>
              <a:gd name="connsiteX29" fmla="*/ 2381 w 426430"/>
              <a:gd name="connsiteY29" fmla="*/ 133740 h 22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6430" h="229175">
                <a:moveTo>
                  <a:pt x="2381" y="133740"/>
                </a:moveTo>
                <a:cubicBezTo>
                  <a:pt x="1191" y="133740"/>
                  <a:pt x="6697" y="126085"/>
                  <a:pt x="7144" y="121834"/>
                </a:cubicBezTo>
                <a:cubicBezTo>
                  <a:pt x="7195" y="121347"/>
                  <a:pt x="1192" y="49799"/>
                  <a:pt x="19050" y="28965"/>
                </a:cubicBezTo>
                <a:cubicBezTo>
                  <a:pt x="20684" y="27059"/>
                  <a:pt x="23748" y="27148"/>
                  <a:pt x="26194" y="26584"/>
                </a:cubicBezTo>
                <a:cubicBezTo>
                  <a:pt x="34081" y="24764"/>
                  <a:pt x="41958" y="22684"/>
                  <a:pt x="50006" y="21822"/>
                </a:cubicBezTo>
                <a:cubicBezTo>
                  <a:pt x="64234" y="20297"/>
                  <a:pt x="78581" y="20234"/>
                  <a:pt x="92869" y="19440"/>
                </a:cubicBezTo>
                <a:cubicBezTo>
                  <a:pt x="120775" y="5488"/>
                  <a:pt x="99637" y="13694"/>
                  <a:pt x="150019" y="9915"/>
                </a:cubicBezTo>
                <a:cubicBezTo>
                  <a:pt x="167504" y="8604"/>
                  <a:pt x="184944" y="6740"/>
                  <a:pt x="202406" y="5153"/>
                </a:cubicBezTo>
                <a:cubicBezTo>
                  <a:pt x="211137" y="3565"/>
                  <a:pt x="219727" y="527"/>
                  <a:pt x="228600" y="390"/>
                </a:cubicBezTo>
                <a:cubicBezTo>
                  <a:pt x="311043" y="-878"/>
                  <a:pt x="330577" y="998"/>
                  <a:pt x="392906" y="5153"/>
                </a:cubicBezTo>
                <a:cubicBezTo>
                  <a:pt x="396081" y="6740"/>
                  <a:pt x="399704" y="7643"/>
                  <a:pt x="402431" y="9915"/>
                </a:cubicBezTo>
                <a:cubicBezTo>
                  <a:pt x="404630" y="11747"/>
                  <a:pt x="405530" y="14730"/>
                  <a:pt x="407194" y="17059"/>
                </a:cubicBezTo>
                <a:cubicBezTo>
                  <a:pt x="417489" y="31473"/>
                  <a:pt x="412230" y="21317"/>
                  <a:pt x="419100" y="38490"/>
                </a:cubicBezTo>
                <a:cubicBezTo>
                  <a:pt x="422586" y="62894"/>
                  <a:pt x="427445" y="90065"/>
                  <a:pt x="426244" y="114690"/>
                </a:cubicBezTo>
                <a:cubicBezTo>
                  <a:pt x="425347" y="133079"/>
                  <a:pt x="423397" y="151556"/>
                  <a:pt x="419100" y="169459"/>
                </a:cubicBezTo>
                <a:cubicBezTo>
                  <a:pt x="418432" y="172242"/>
                  <a:pt x="414516" y="172942"/>
                  <a:pt x="411956" y="174222"/>
                </a:cubicBezTo>
                <a:cubicBezTo>
                  <a:pt x="404964" y="177718"/>
                  <a:pt x="397904" y="181165"/>
                  <a:pt x="390525" y="183747"/>
                </a:cubicBezTo>
                <a:cubicBezTo>
                  <a:pt x="382129" y="186685"/>
                  <a:pt x="340368" y="197035"/>
                  <a:pt x="333375" y="198034"/>
                </a:cubicBezTo>
                <a:cubicBezTo>
                  <a:pt x="316017" y="200514"/>
                  <a:pt x="298439" y="201094"/>
                  <a:pt x="280987" y="202797"/>
                </a:cubicBezTo>
                <a:lnTo>
                  <a:pt x="235744" y="207559"/>
                </a:lnTo>
                <a:cubicBezTo>
                  <a:pt x="219075" y="211528"/>
                  <a:pt x="202517" y="215993"/>
                  <a:pt x="185737" y="219465"/>
                </a:cubicBezTo>
                <a:cubicBezTo>
                  <a:pt x="179470" y="220762"/>
                  <a:pt x="173006" y="220836"/>
                  <a:pt x="166687" y="221847"/>
                </a:cubicBezTo>
                <a:cubicBezTo>
                  <a:pt x="153157" y="224012"/>
                  <a:pt x="139700" y="226609"/>
                  <a:pt x="126206" y="228990"/>
                </a:cubicBezTo>
                <a:cubicBezTo>
                  <a:pt x="74295" y="226258"/>
                  <a:pt x="43705" y="238494"/>
                  <a:pt x="7144" y="207559"/>
                </a:cubicBezTo>
                <a:cubicBezTo>
                  <a:pt x="4646" y="205445"/>
                  <a:pt x="5702" y="201169"/>
                  <a:pt x="4762" y="198034"/>
                </a:cubicBezTo>
                <a:cubicBezTo>
                  <a:pt x="3319" y="193226"/>
                  <a:pt x="1587" y="188509"/>
                  <a:pt x="0" y="183747"/>
                </a:cubicBezTo>
                <a:cubicBezTo>
                  <a:pt x="1587" y="170253"/>
                  <a:pt x="2926" y="156727"/>
                  <a:pt x="4762" y="143265"/>
                </a:cubicBezTo>
                <a:cubicBezTo>
                  <a:pt x="5309" y="139255"/>
                  <a:pt x="5500" y="135057"/>
                  <a:pt x="7144" y="131359"/>
                </a:cubicBezTo>
                <a:cubicBezTo>
                  <a:pt x="8756" y="127732"/>
                  <a:pt x="12086" y="125136"/>
                  <a:pt x="14287" y="121834"/>
                </a:cubicBezTo>
                <a:cubicBezTo>
                  <a:pt x="15272" y="120357"/>
                  <a:pt x="3571" y="133740"/>
                  <a:pt x="2381" y="133740"/>
                </a:cubicBezTo>
                <a:close/>
              </a:path>
            </a:pathLst>
          </a:cu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8" name="Прямоугольник 27">
            <a:extLst>
              <a:ext uri="{FF2B5EF4-FFF2-40B4-BE49-F238E27FC236}">
                <a16:creationId xmlns:a16="http://schemas.microsoft.com/office/drawing/2014/main" id="{B5A7740F-58D9-16DA-7DC8-7BE24530C14C}"/>
              </a:ext>
            </a:extLst>
          </p:cNvPr>
          <p:cNvSpPr/>
          <p:nvPr/>
        </p:nvSpPr>
        <p:spPr>
          <a:xfrm>
            <a:off x="9135051" y="2031926"/>
            <a:ext cx="70804" cy="226053"/>
          </a:xfrm>
          <a:prstGeom prst="rect">
            <a:avLst/>
          </a:prstGeom>
          <a:solidFill>
            <a:srgbClr val="DA8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2" name="TextBox 11">
            <a:extLst>
              <a:ext uri="{FF2B5EF4-FFF2-40B4-BE49-F238E27FC236}">
                <a16:creationId xmlns:a16="http://schemas.microsoft.com/office/drawing/2014/main" id="{E2AB9C55-E1CB-696C-EA6A-1AAB6F22A5A5}"/>
              </a:ext>
            </a:extLst>
          </p:cNvPr>
          <p:cNvSpPr txBox="1"/>
          <p:nvPr/>
        </p:nvSpPr>
        <p:spPr>
          <a:xfrm>
            <a:off x="8955155" y="2047320"/>
            <a:ext cx="471806" cy="215444"/>
          </a:xfrm>
          <a:prstGeom prst="rect">
            <a:avLst/>
          </a:prstGeom>
          <a:noFill/>
        </p:spPr>
        <p:txBody>
          <a:bodyPr wrap="square" lIns="0" tIns="0" rIns="0" bIns="0" rtlCol="0">
            <a:spAutoFit/>
          </a:bodyPr>
          <a:lstStyle/>
          <a:p>
            <a:pPr algn="ctr"/>
            <a:r>
              <a:rPr lang="en-US" sz="700" b="1" dirty="0">
                <a:latin typeface="Arial" panose="020B0604020202020204" pitchFamily="34" charset="0"/>
                <a:cs typeface="Arial" panose="020B0604020202020204" pitchFamily="34" charset="0"/>
              </a:rPr>
              <a:t>choline</a:t>
            </a:r>
          </a:p>
          <a:p>
            <a:pPr algn="ctr"/>
            <a:r>
              <a:rPr lang="ru-RU" sz="700" b="1" dirty="0" err="1">
                <a:latin typeface="Arial" panose="020B0604020202020204" pitchFamily="34" charset="0"/>
                <a:cs typeface="Arial" panose="020B0604020202020204" pitchFamily="34" charset="0"/>
              </a:rPr>
              <a:t>холін</a:t>
            </a:r>
            <a:endParaRPr lang="ru-UA" sz="7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9E13D16-527B-2C5E-3741-426E51A96DB9}"/>
              </a:ext>
            </a:extLst>
          </p:cNvPr>
          <p:cNvSpPr txBox="1"/>
          <p:nvPr/>
        </p:nvSpPr>
        <p:spPr>
          <a:xfrm>
            <a:off x="9475231" y="2013315"/>
            <a:ext cx="762000" cy="276999"/>
          </a:xfrm>
          <a:prstGeom prst="rect">
            <a:avLst/>
          </a:prstGeom>
          <a:noFill/>
          <a:ln>
            <a:noFill/>
          </a:ln>
        </p:spPr>
        <p:txBody>
          <a:bodyPr wrap="square" lIns="0" tIns="0" rIns="0" bIns="0" rtlCol="0">
            <a:spAutoFit/>
          </a:bodyPr>
          <a:lstStyle/>
          <a:p>
            <a:pPr algn="ctr"/>
            <a:r>
              <a:rPr lang="en-US" sz="600" b="1" dirty="0">
                <a:latin typeface="Arial" panose="020B0604020202020204" pitchFamily="34" charset="0"/>
                <a:cs typeface="Arial" panose="020B0604020202020204" pitchFamily="34" charset="0"/>
              </a:rPr>
              <a:t>acetyl-</a:t>
            </a:r>
            <a:r>
              <a:rPr lang="en-US" sz="600" b="1" dirty="0" err="1">
                <a:latin typeface="Arial" panose="020B0604020202020204" pitchFamily="34" charset="0"/>
                <a:cs typeface="Arial" panose="020B0604020202020204" pitchFamily="34" charset="0"/>
              </a:rPr>
              <a:t>SCoA</a:t>
            </a:r>
            <a:endParaRPr lang="en-US" sz="600" b="1" dirty="0">
              <a:latin typeface="Arial" panose="020B0604020202020204" pitchFamily="34" charset="0"/>
              <a:cs typeface="Arial" panose="020B0604020202020204" pitchFamily="34" charset="0"/>
            </a:endParaRPr>
          </a:p>
          <a:p>
            <a:pPr algn="ctr"/>
            <a:r>
              <a:rPr lang="ru-RU" sz="600" b="1" dirty="0">
                <a:latin typeface="Arial" panose="020B0604020202020204" pitchFamily="34" charset="0"/>
                <a:cs typeface="Arial" panose="020B0604020202020204" pitchFamily="34" charset="0"/>
              </a:rPr>
              <a:t>ацетил-</a:t>
            </a:r>
            <a:r>
              <a:rPr lang="ru-RU" sz="600" b="1" dirty="0" err="1">
                <a:latin typeface="Arial" panose="020B0604020202020204" pitchFamily="34" charset="0"/>
                <a:cs typeface="Arial" panose="020B0604020202020204" pitchFamily="34" charset="0"/>
              </a:rPr>
              <a:t>КоА</a:t>
            </a:r>
            <a:r>
              <a:rPr lang="ru-RU" sz="600" b="1" dirty="0">
                <a:latin typeface="Arial" panose="020B0604020202020204" pitchFamily="34" charset="0"/>
                <a:cs typeface="Arial" panose="020B0604020202020204" pitchFamily="34" charset="0"/>
              </a:rPr>
              <a:t>-карбоксилаза</a:t>
            </a:r>
            <a:endParaRPr lang="ru-UA" sz="600" b="1" dirty="0">
              <a:latin typeface="Arial" panose="020B0604020202020204" pitchFamily="34" charset="0"/>
              <a:cs typeface="Arial" panose="020B0604020202020204"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8817610" cy="1121461"/>
          </a:xfrm>
          <a:prstGeom prst="rect">
            <a:avLst/>
          </a:prstGeom>
        </p:spPr>
        <p:txBody>
          <a:bodyPr vert="horz" wrap="square" lIns="0" tIns="13335" rIns="0" bIns="0" rtlCol="0">
            <a:spAutoFit/>
          </a:bodyPr>
          <a:lstStyle/>
          <a:p>
            <a:pPr marL="12700">
              <a:lnSpc>
                <a:spcPct val="100000"/>
              </a:lnSpc>
              <a:spcBef>
                <a:spcPts val="105"/>
              </a:spcBef>
            </a:pPr>
            <a:r>
              <a:rPr sz="3600" b="1" spc="-25" dirty="0"/>
              <a:t>Hospital</a:t>
            </a:r>
            <a:r>
              <a:rPr sz="3600" b="1" spc="-200" dirty="0"/>
              <a:t> </a:t>
            </a:r>
            <a:r>
              <a:rPr sz="3600" b="1" spc="-45" dirty="0"/>
              <a:t>Systems</a:t>
            </a:r>
            <a:r>
              <a:rPr sz="3600" b="1" spc="-195" dirty="0"/>
              <a:t> </a:t>
            </a:r>
            <a:r>
              <a:rPr sz="3600" b="1" spc="-40" dirty="0"/>
              <a:t>Preparedness</a:t>
            </a:r>
            <a:br>
              <a:rPr lang="en-US" sz="3600" b="1" spc="-40" dirty="0"/>
            </a:br>
            <a:r>
              <a:rPr lang="ru-RU" sz="3600" b="1" spc="-40" dirty="0" err="1"/>
              <a:t>Підготовленість</a:t>
            </a:r>
            <a:r>
              <a:rPr lang="ru-RU" sz="3600" b="1" spc="-40" dirty="0"/>
              <a:t> систем </a:t>
            </a:r>
            <a:r>
              <a:rPr lang="ru-RU" sz="3600" b="1" spc="-40" dirty="0" err="1"/>
              <a:t>лікарень</a:t>
            </a:r>
            <a:endParaRPr sz="3600" b="1" dirty="0"/>
          </a:p>
        </p:txBody>
      </p:sp>
      <p:sp>
        <p:nvSpPr>
          <p:cNvPr id="3" name="object 3"/>
          <p:cNvSpPr txBox="1"/>
          <p:nvPr/>
        </p:nvSpPr>
        <p:spPr>
          <a:xfrm>
            <a:off x="467359" y="1793493"/>
            <a:ext cx="11800841" cy="763671"/>
          </a:xfrm>
          <a:prstGeom prst="rect">
            <a:avLst/>
          </a:prstGeom>
        </p:spPr>
        <p:txBody>
          <a:bodyPr vert="horz" wrap="square" lIns="0" tIns="12065" rIns="0" bIns="0" rtlCol="0">
            <a:spAutoFit/>
          </a:bodyPr>
          <a:lstStyle/>
          <a:p>
            <a:pPr marL="241300" indent="-228600">
              <a:lnSpc>
                <a:spcPct val="100000"/>
              </a:lnSpc>
              <a:spcBef>
                <a:spcPts val="95"/>
              </a:spcBef>
              <a:buFont typeface="Arial"/>
              <a:buChar char="•"/>
              <a:tabLst>
                <a:tab pos="241300" algn="l"/>
              </a:tabLst>
            </a:pPr>
            <a:r>
              <a:rPr sz="2400" b="1" dirty="0">
                <a:latin typeface="Calibri"/>
                <a:cs typeface="Calibri"/>
              </a:rPr>
              <a:t>Syrian</a:t>
            </a:r>
            <a:r>
              <a:rPr sz="2400" b="1" spc="-105" dirty="0">
                <a:latin typeface="Calibri"/>
                <a:cs typeface="Calibri"/>
              </a:rPr>
              <a:t> </a:t>
            </a:r>
            <a:r>
              <a:rPr sz="2400" b="1" dirty="0">
                <a:latin typeface="Calibri"/>
                <a:cs typeface="Calibri"/>
              </a:rPr>
              <a:t>Experience:</a:t>
            </a:r>
            <a:r>
              <a:rPr sz="2400" b="1" spc="-105" dirty="0">
                <a:latin typeface="Calibri"/>
                <a:cs typeface="Calibri"/>
              </a:rPr>
              <a:t> </a:t>
            </a:r>
            <a:r>
              <a:rPr sz="2400" dirty="0">
                <a:latin typeface="Calibri"/>
                <a:cs typeface="Calibri"/>
              </a:rPr>
              <a:t>“whole</a:t>
            </a:r>
            <a:r>
              <a:rPr sz="2400" spc="-114" dirty="0">
                <a:latin typeface="Calibri"/>
                <a:cs typeface="Calibri"/>
              </a:rPr>
              <a:t> </a:t>
            </a:r>
            <a:r>
              <a:rPr sz="2400" dirty="0">
                <a:latin typeface="Calibri"/>
                <a:cs typeface="Calibri"/>
              </a:rPr>
              <a:t>community”</a:t>
            </a:r>
            <a:r>
              <a:rPr sz="2400" spc="-70" dirty="0">
                <a:latin typeface="Calibri"/>
                <a:cs typeface="Calibri"/>
              </a:rPr>
              <a:t> </a:t>
            </a:r>
            <a:r>
              <a:rPr sz="2400" dirty="0">
                <a:latin typeface="Calibri"/>
                <a:cs typeface="Calibri"/>
              </a:rPr>
              <a:t>response</a:t>
            </a:r>
            <a:r>
              <a:rPr sz="2400" spc="-100" dirty="0">
                <a:latin typeface="Calibri"/>
                <a:cs typeface="Calibri"/>
              </a:rPr>
              <a:t> </a:t>
            </a:r>
            <a:r>
              <a:rPr sz="2400" spc="-10" dirty="0">
                <a:latin typeface="Calibri"/>
                <a:cs typeface="Calibri"/>
              </a:rPr>
              <a:t>system.</a:t>
            </a:r>
            <a:endParaRPr lang="en-US" sz="2400" spc="-10" dirty="0">
              <a:latin typeface="Calibri"/>
              <a:cs typeface="Calibri"/>
            </a:endParaRPr>
          </a:p>
          <a:p>
            <a:pPr marL="12700">
              <a:lnSpc>
                <a:spcPct val="100000"/>
              </a:lnSpc>
              <a:spcBef>
                <a:spcPts val="95"/>
              </a:spcBef>
              <a:tabLst>
                <a:tab pos="241300" algn="l"/>
              </a:tabLst>
            </a:pPr>
            <a:r>
              <a:rPr lang="ru-RU" sz="2000" dirty="0">
                <a:latin typeface="Calibri"/>
                <a:cs typeface="Calibri"/>
              </a:rPr>
              <a:t>•</a:t>
            </a:r>
            <a:r>
              <a:rPr lang="ru-RU" sz="2400" dirty="0">
                <a:latin typeface="Calibri"/>
                <a:cs typeface="Calibri"/>
              </a:rPr>
              <a:t> </a:t>
            </a:r>
            <a:r>
              <a:rPr lang="ru-RU" sz="2400" b="1" dirty="0" err="1">
                <a:latin typeface="Calibri"/>
                <a:cs typeface="Calibri"/>
              </a:rPr>
              <a:t>Сирійський</a:t>
            </a:r>
            <a:r>
              <a:rPr lang="ru-RU" sz="2400" b="1" dirty="0">
                <a:latin typeface="Calibri"/>
                <a:cs typeface="Calibri"/>
              </a:rPr>
              <a:t> </a:t>
            </a:r>
            <a:r>
              <a:rPr lang="ru-RU" sz="2400" b="1" dirty="0" err="1">
                <a:latin typeface="Calibri"/>
                <a:cs typeface="Calibri"/>
              </a:rPr>
              <a:t>досвід</a:t>
            </a:r>
            <a:r>
              <a:rPr lang="ru-RU" sz="2400" b="1" dirty="0">
                <a:latin typeface="Calibri"/>
                <a:cs typeface="Calibri"/>
              </a:rPr>
              <a:t>: </a:t>
            </a:r>
            <a:r>
              <a:rPr lang="ru-RU" sz="2400" dirty="0">
                <a:latin typeface="Calibri"/>
                <a:cs typeface="Calibri"/>
              </a:rPr>
              <a:t>система </a:t>
            </a:r>
            <a:r>
              <a:rPr lang="ru-RU" sz="2400" dirty="0" err="1">
                <a:latin typeface="Calibri"/>
                <a:cs typeface="Calibri"/>
              </a:rPr>
              <a:t>реагування</a:t>
            </a:r>
            <a:r>
              <a:rPr lang="ru-RU" sz="2400" dirty="0">
                <a:latin typeface="Calibri"/>
                <a:cs typeface="Calibri"/>
              </a:rPr>
              <a:t> </a:t>
            </a:r>
            <a:r>
              <a:rPr lang="ru-RU" sz="2400" dirty="0" err="1">
                <a:latin typeface="Calibri"/>
                <a:cs typeface="Calibri"/>
              </a:rPr>
              <a:t>із</a:t>
            </a:r>
            <a:r>
              <a:rPr lang="ru-RU" sz="2400" dirty="0">
                <a:latin typeface="Calibri"/>
                <a:cs typeface="Calibri"/>
              </a:rPr>
              <a:t> </a:t>
            </a:r>
            <a:r>
              <a:rPr lang="ru-RU" sz="2400" dirty="0" err="1">
                <a:latin typeface="Calibri"/>
                <a:cs typeface="Calibri"/>
              </a:rPr>
              <a:t>залученням</a:t>
            </a:r>
            <a:r>
              <a:rPr lang="ru-RU" sz="2400" dirty="0">
                <a:latin typeface="Calibri"/>
                <a:cs typeface="Calibri"/>
              </a:rPr>
              <a:t> </a:t>
            </a:r>
            <a:r>
              <a:rPr lang="ru-RU" sz="2400" dirty="0" err="1">
                <a:latin typeface="Calibri"/>
                <a:cs typeface="Calibri"/>
              </a:rPr>
              <a:t>усієї</a:t>
            </a:r>
            <a:r>
              <a:rPr lang="ru-RU" sz="2400" dirty="0">
                <a:latin typeface="Calibri"/>
                <a:cs typeface="Calibri"/>
              </a:rPr>
              <a:t> </a:t>
            </a:r>
            <a:r>
              <a:rPr lang="ru-RU" sz="2400" dirty="0" err="1">
                <a:latin typeface="Calibri"/>
                <a:cs typeface="Calibri"/>
              </a:rPr>
              <a:t>спільноти</a:t>
            </a:r>
            <a:endParaRPr sz="2400" dirty="0">
              <a:latin typeface="Calibri"/>
              <a:cs typeface="Calibri"/>
            </a:endParaRPr>
          </a:p>
        </p:txBody>
      </p:sp>
      <p:grpSp>
        <p:nvGrpSpPr>
          <p:cNvPr id="4" name="object 4"/>
          <p:cNvGrpSpPr/>
          <p:nvPr/>
        </p:nvGrpSpPr>
        <p:grpSpPr>
          <a:xfrm>
            <a:off x="9284969" y="5282031"/>
            <a:ext cx="2494280" cy="1261110"/>
            <a:chOff x="9284969" y="5282031"/>
            <a:chExt cx="2494280" cy="1261110"/>
          </a:xfrm>
        </p:grpSpPr>
        <p:pic>
          <p:nvPicPr>
            <p:cNvPr id="5" name="object 5"/>
            <p:cNvPicPr/>
            <p:nvPr/>
          </p:nvPicPr>
          <p:blipFill>
            <a:blip r:embed="rId2" cstate="print"/>
            <a:stretch>
              <a:fillRect/>
            </a:stretch>
          </p:blipFill>
          <p:spPr>
            <a:xfrm>
              <a:off x="10724997" y="5282031"/>
              <a:ext cx="998524" cy="701344"/>
            </a:xfrm>
            <a:prstGeom prst="rect">
              <a:avLst/>
            </a:prstGeom>
          </p:spPr>
        </p:pic>
        <p:pic>
          <p:nvPicPr>
            <p:cNvPr id="6" name="object 6"/>
            <p:cNvPicPr/>
            <p:nvPr/>
          </p:nvPicPr>
          <p:blipFill>
            <a:blip r:embed="rId3" cstate="print"/>
            <a:stretch>
              <a:fillRect/>
            </a:stretch>
          </p:blipFill>
          <p:spPr>
            <a:xfrm>
              <a:off x="10163555" y="5391911"/>
              <a:ext cx="670559" cy="669036"/>
            </a:xfrm>
            <a:prstGeom prst="rect">
              <a:avLst/>
            </a:prstGeom>
          </p:spPr>
        </p:pic>
        <p:sp>
          <p:nvSpPr>
            <p:cNvPr id="7" name="object 7"/>
            <p:cNvSpPr/>
            <p:nvPr/>
          </p:nvSpPr>
          <p:spPr>
            <a:xfrm>
              <a:off x="9284969" y="5576315"/>
              <a:ext cx="878840" cy="114300"/>
            </a:xfrm>
            <a:custGeom>
              <a:avLst/>
              <a:gdLst/>
              <a:ahLst/>
              <a:cxnLst/>
              <a:rect l="l" t="t" r="r" b="b"/>
              <a:pathLst>
                <a:path w="878840" h="114300">
                  <a:moveTo>
                    <a:pt x="764539" y="0"/>
                  </a:moveTo>
                  <a:lnTo>
                    <a:pt x="764539" y="114300"/>
                  </a:lnTo>
                  <a:lnTo>
                    <a:pt x="840739" y="76200"/>
                  </a:lnTo>
                  <a:lnTo>
                    <a:pt x="783589" y="76200"/>
                  </a:lnTo>
                  <a:lnTo>
                    <a:pt x="783589" y="38100"/>
                  </a:lnTo>
                  <a:lnTo>
                    <a:pt x="840739" y="38100"/>
                  </a:lnTo>
                  <a:lnTo>
                    <a:pt x="764539" y="0"/>
                  </a:lnTo>
                  <a:close/>
                </a:path>
                <a:path w="878840" h="114300">
                  <a:moveTo>
                    <a:pt x="764539" y="38100"/>
                  </a:moveTo>
                  <a:lnTo>
                    <a:pt x="0" y="38100"/>
                  </a:lnTo>
                  <a:lnTo>
                    <a:pt x="0" y="76200"/>
                  </a:lnTo>
                  <a:lnTo>
                    <a:pt x="764539" y="76200"/>
                  </a:lnTo>
                  <a:lnTo>
                    <a:pt x="764539" y="38100"/>
                  </a:lnTo>
                  <a:close/>
                </a:path>
                <a:path w="878840" h="114300">
                  <a:moveTo>
                    <a:pt x="840739" y="38100"/>
                  </a:moveTo>
                  <a:lnTo>
                    <a:pt x="783589" y="38100"/>
                  </a:lnTo>
                  <a:lnTo>
                    <a:pt x="783589" y="76200"/>
                  </a:lnTo>
                  <a:lnTo>
                    <a:pt x="840739" y="76200"/>
                  </a:lnTo>
                  <a:lnTo>
                    <a:pt x="878839" y="57150"/>
                  </a:lnTo>
                  <a:lnTo>
                    <a:pt x="840739" y="38100"/>
                  </a:lnTo>
                  <a:close/>
                </a:path>
              </a:pathLst>
            </a:custGeom>
            <a:solidFill>
              <a:srgbClr val="000000"/>
            </a:solidFill>
          </p:spPr>
          <p:txBody>
            <a:bodyPr wrap="square" lIns="0" tIns="0" rIns="0" bIns="0" rtlCol="0"/>
            <a:lstStyle/>
            <a:p>
              <a:endParaRPr/>
            </a:p>
          </p:txBody>
        </p:sp>
        <p:pic>
          <p:nvPicPr>
            <p:cNvPr id="8" name="object 8"/>
            <p:cNvPicPr/>
            <p:nvPr/>
          </p:nvPicPr>
          <p:blipFill>
            <a:blip r:embed="rId4" cstate="print"/>
            <a:stretch>
              <a:fillRect/>
            </a:stretch>
          </p:blipFill>
          <p:spPr>
            <a:xfrm>
              <a:off x="9561575" y="5838443"/>
              <a:ext cx="2217420" cy="704088"/>
            </a:xfrm>
            <a:prstGeom prst="rect">
              <a:avLst/>
            </a:prstGeom>
          </p:spPr>
        </p:pic>
      </p:grpSp>
      <p:grpSp>
        <p:nvGrpSpPr>
          <p:cNvPr id="9" name="object 9"/>
          <p:cNvGrpSpPr/>
          <p:nvPr/>
        </p:nvGrpSpPr>
        <p:grpSpPr>
          <a:xfrm>
            <a:off x="6609588" y="2829732"/>
            <a:ext cx="2602865" cy="3949065"/>
            <a:chOff x="6609588" y="2829732"/>
            <a:chExt cx="2602865" cy="3949065"/>
          </a:xfrm>
        </p:grpSpPr>
        <p:pic>
          <p:nvPicPr>
            <p:cNvPr id="10" name="object 10"/>
            <p:cNvPicPr/>
            <p:nvPr/>
          </p:nvPicPr>
          <p:blipFill>
            <a:blip r:embed="rId5" cstate="print"/>
            <a:stretch>
              <a:fillRect/>
            </a:stretch>
          </p:blipFill>
          <p:spPr>
            <a:xfrm>
              <a:off x="7904469" y="5170383"/>
              <a:ext cx="1307500" cy="924641"/>
            </a:xfrm>
            <a:prstGeom prst="rect">
              <a:avLst/>
            </a:prstGeom>
          </p:spPr>
        </p:pic>
        <p:pic>
          <p:nvPicPr>
            <p:cNvPr id="11" name="object 11"/>
            <p:cNvPicPr/>
            <p:nvPr/>
          </p:nvPicPr>
          <p:blipFill>
            <a:blip r:embed="rId6" cstate="print"/>
            <a:stretch>
              <a:fillRect/>
            </a:stretch>
          </p:blipFill>
          <p:spPr>
            <a:xfrm>
              <a:off x="6609588" y="4873750"/>
              <a:ext cx="1905000" cy="1904998"/>
            </a:xfrm>
            <a:prstGeom prst="rect">
              <a:avLst/>
            </a:prstGeom>
          </p:spPr>
        </p:pic>
        <p:pic>
          <p:nvPicPr>
            <p:cNvPr id="12" name="object 12"/>
            <p:cNvPicPr/>
            <p:nvPr/>
          </p:nvPicPr>
          <p:blipFill>
            <a:blip r:embed="rId7" cstate="print"/>
            <a:stretch>
              <a:fillRect/>
            </a:stretch>
          </p:blipFill>
          <p:spPr>
            <a:xfrm>
              <a:off x="8174896" y="2829732"/>
              <a:ext cx="775395" cy="803422"/>
            </a:xfrm>
            <a:prstGeom prst="rect">
              <a:avLst/>
            </a:prstGeom>
          </p:spPr>
        </p:pic>
        <p:pic>
          <p:nvPicPr>
            <p:cNvPr id="13" name="object 13"/>
            <p:cNvPicPr/>
            <p:nvPr/>
          </p:nvPicPr>
          <p:blipFill>
            <a:blip r:embed="rId8" cstate="print"/>
            <a:stretch>
              <a:fillRect/>
            </a:stretch>
          </p:blipFill>
          <p:spPr>
            <a:xfrm>
              <a:off x="8237220" y="3552443"/>
              <a:ext cx="650748" cy="650747"/>
            </a:xfrm>
            <a:prstGeom prst="rect">
              <a:avLst/>
            </a:prstGeom>
          </p:spPr>
        </p:pic>
        <p:sp>
          <p:nvSpPr>
            <p:cNvPr id="14" name="object 14"/>
            <p:cNvSpPr/>
            <p:nvPr/>
          </p:nvSpPr>
          <p:spPr>
            <a:xfrm>
              <a:off x="8505444" y="4203953"/>
              <a:ext cx="114300" cy="834390"/>
            </a:xfrm>
            <a:custGeom>
              <a:avLst/>
              <a:gdLst/>
              <a:ahLst/>
              <a:cxnLst/>
              <a:rect l="l" t="t" r="r" b="b"/>
              <a:pathLst>
                <a:path w="114300" h="834389">
                  <a:moveTo>
                    <a:pt x="76200" y="95250"/>
                  </a:moveTo>
                  <a:lnTo>
                    <a:pt x="38100" y="95250"/>
                  </a:lnTo>
                  <a:lnTo>
                    <a:pt x="38100" y="834009"/>
                  </a:lnTo>
                  <a:lnTo>
                    <a:pt x="76200" y="834009"/>
                  </a:lnTo>
                  <a:lnTo>
                    <a:pt x="76200" y="95250"/>
                  </a:lnTo>
                  <a:close/>
                </a:path>
                <a:path w="114300" h="834389">
                  <a:moveTo>
                    <a:pt x="57150" y="0"/>
                  </a:moveTo>
                  <a:lnTo>
                    <a:pt x="0" y="114300"/>
                  </a:lnTo>
                  <a:lnTo>
                    <a:pt x="38100" y="114300"/>
                  </a:lnTo>
                  <a:lnTo>
                    <a:pt x="38100" y="95250"/>
                  </a:lnTo>
                  <a:lnTo>
                    <a:pt x="104775" y="95250"/>
                  </a:lnTo>
                  <a:lnTo>
                    <a:pt x="57150" y="0"/>
                  </a:lnTo>
                  <a:close/>
                </a:path>
                <a:path w="114300" h="834389">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grpSp>
      <p:grpSp>
        <p:nvGrpSpPr>
          <p:cNvPr id="15" name="object 15"/>
          <p:cNvGrpSpPr/>
          <p:nvPr/>
        </p:nvGrpSpPr>
        <p:grpSpPr>
          <a:xfrm>
            <a:off x="1077467" y="2773679"/>
            <a:ext cx="4363720" cy="3954779"/>
            <a:chOff x="1077467" y="2773679"/>
            <a:chExt cx="4363720" cy="3954779"/>
          </a:xfrm>
        </p:grpSpPr>
        <p:pic>
          <p:nvPicPr>
            <p:cNvPr id="16" name="object 16"/>
            <p:cNvPicPr/>
            <p:nvPr/>
          </p:nvPicPr>
          <p:blipFill>
            <a:blip r:embed="rId9" cstate="print"/>
            <a:stretch>
              <a:fillRect/>
            </a:stretch>
          </p:blipFill>
          <p:spPr>
            <a:xfrm>
              <a:off x="1077467" y="2773679"/>
              <a:ext cx="4363211" cy="3954779"/>
            </a:xfrm>
            <a:prstGeom prst="rect">
              <a:avLst/>
            </a:prstGeom>
          </p:spPr>
        </p:pic>
        <p:sp>
          <p:nvSpPr>
            <p:cNvPr id="17" name="object 17"/>
            <p:cNvSpPr/>
            <p:nvPr/>
          </p:nvSpPr>
          <p:spPr>
            <a:xfrm>
              <a:off x="2712719" y="3567683"/>
              <a:ext cx="327660" cy="273050"/>
            </a:xfrm>
            <a:custGeom>
              <a:avLst/>
              <a:gdLst/>
              <a:ahLst/>
              <a:cxnLst/>
              <a:rect l="l" t="t" r="r" b="b"/>
              <a:pathLst>
                <a:path w="327660" h="273050">
                  <a:moveTo>
                    <a:pt x="163830" y="0"/>
                  </a:moveTo>
                  <a:lnTo>
                    <a:pt x="125094" y="104139"/>
                  </a:lnTo>
                  <a:lnTo>
                    <a:pt x="0" y="104139"/>
                  </a:lnTo>
                  <a:lnTo>
                    <a:pt x="101218" y="168655"/>
                  </a:lnTo>
                  <a:lnTo>
                    <a:pt x="62611" y="272795"/>
                  </a:lnTo>
                  <a:lnTo>
                    <a:pt x="163830" y="208406"/>
                  </a:lnTo>
                  <a:lnTo>
                    <a:pt x="265049" y="272795"/>
                  </a:lnTo>
                  <a:lnTo>
                    <a:pt x="226441" y="168655"/>
                  </a:lnTo>
                  <a:lnTo>
                    <a:pt x="327660" y="104139"/>
                  </a:lnTo>
                  <a:lnTo>
                    <a:pt x="202565" y="104139"/>
                  </a:lnTo>
                  <a:lnTo>
                    <a:pt x="163830" y="0"/>
                  </a:lnTo>
                  <a:close/>
                </a:path>
              </a:pathLst>
            </a:custGeom>
            <a:solidFill>
              <a:srgbClr val="FF0000"/>
            </a:solidFill>
          </p:spPr>
          <p:txBody>
            <a:bodyPr wrap="square" lIns="0" tIns="0" rIns="0" bIns="0" rtlCol="0"/>
            <a:lstStyle/>
            <a:p>
              <a:endParaRPr/>
            </a:p>
          </p:txBody>
        </p:sp>
        <p:sp>
          <p:nvSpPr>
            <p:cNvPr id="18" name="object 18"/>
            <p:cNvSpPr/>
            <p:nvPr/>
          </p:nvSpPr>
          <p:spPr>
            <a:xfrm>
              <a:off x="2712719" y="3567683"/>
              <a:ext cx="327660" cy="273050"/>
            </a:xfrm>
            <a:custGeom>
              <a:avLst/>
              <a:gdLst/>
              <a:ahLst/>
              <a:cxnLst/>
              <a:rect l="l" t="t" r="r" b="b"/>
              <a:pathLst>
                <a:path w="327660" h="273050">
                  <a:moveTo>
                    <a:pt x="0" y="104139"/>
                  </a:moveTo>
                  <a:lnTo>
                    <a:pt x="125094" y="104139"/>
                  </a:lnTo>
                  <a:lnTo>
                    <a:pt x="163830" y="0"/>
                  </a:lnTo>
                  <a:lnTo>
                    <a:pt x="202565" y="104139"/>
                  </a:lnTo>
                  <a:lnTo>
                    <a:pt x="327660" y="104139"/>
                  </a:lnTo>
                  <a:lnTo>
                    <a:pt x="226441" y="168655"/>
                  </a:lnTo>
                  <a:lnTo>
                    <a:pt x="265049" y="272795"/>
                  </a:lnTo>
                  <a:lnTo>
                    <a:pt x="163830" y="208406"/>
                  </a:lnTo>
                  <a:lnTo>
                    <a:pt x="62611" y="272795"/>
                  </a:lnTo>
                  <a:lnTo>
                    <a:pt x="101218" y="168655"/>
                  </a:lnTo>
                  <a:lnTo>
                    <a:pt x="0" y="104139"/>
                  </a:lnTo>
                  <a:close/>
                </a:path>
              </a:pathLst>
            </a:custGeom>
            <a:ln w="12700">
              <a:solidFill>
                <a:srgbClr val="FF0000"/>
              </a:solidFill>
            </a:ln>
          </p:spPr>
          <p:txBody>
            <a:bodyPr wrap="square" lIns="0" tIns="0" rIns="0" bIns="0" rtlCol="0"/>
            <a:lstStyle/>
            <a:p>
              <a:endParaRPr/>
            </a:p>
          </p:txBody>
        </p:sp>
        <p:sp>
          <p:nvSpPr>
            <p:cNvPr id="19" name="object 19"/>
            <p:cNvSpPr/>
            <p:nvPr/>
          </p:nvSpPr>
          <p:spPr>
            <a:xfrm>
              <a:off x="3259835" y="4169663"/>
              <a:ext cx="297180" cy="304800"/>
            </a:xfrm>
            <a:custGeom>
              <a:avLst/>
              <a:gdLst/>
              <a:ahLst/>
              <a:cxnLst/>
              <a:rect l="l" t="t" r="r" b="b"/>
              <a:pathLst>
                <a:path w="297179" h="304800">
                  <a:moveTo>
                    <a:pt x="148589" y="0"/>
                  </a:moveTo>
                  <a:lnTo>
                    <a:pt x="113537" y="116459"/>
                  </a:lnTo>
                  <a:lnTo>
                    <a:pt x="0" y="116459"/>
                  </a:lnTo>
                  <a:lnTo>
                    <a:pt x="91821" y="188341"/>
                  </a:lnTo>
                  <a:lnTo>
                    <a:pt x="56768" y="304800"/>
                  </a:lnTo>
                  <a:lnTo>
                    <a:pt x="148589" y="232791"/>
                  </a:lnTo>
                  <a:lnTo>
                    <a:pt x="240411" y="304800"/>
                  </a:lnTo>
                  <a:lnTo>
                    <a:pt x="205359" y="188341"/>
                  </a:lnTo>
                  <a:lnTo>
                    <a:pt x="297179" y="116459"/>
                  </a:lnTo>
                  <a:lnTo>
                    <a:pt x="183641" y="116459"/>
                  </a:lnTo>
                  <a:lnTo>
                    <a:pt x="148589" y="0"/>
                  </a:lnTo>
                  <a:close/>
                </a:path>
              </a:pathLst>
            </a:custGeom>
            <a:solidFill>
              <a:srgbClr val="FF0000"/>
            </a:solidFill>
          </p:spPr>
          <p:txBody>
            <a:bodyPr wrap="square" lIns="0" tIns="0" rIns="0" bIns="0" rtlCol="0"/>
            <a:lstStyle/>
            <a:p>
              <a:endParaRPr/>
            </a:p>
          </p:txBody>
        </p:sp>
        <p:sp>
          <p:nvSpPr>
            <p:cNvPr id="20" name="object 20"/>
            <p:cNvSpPr/>
            <p:nvPr/>
          </p:nvSpPr>
          <p:spPr>
            <a:xfrm>
              <a:off x="3259835" y="4169663"/>
              <a:ext cx="297180" cy="304800"/>
            </a:xfrm>
            <a:custGeom>
              <a:avLst/>
              <a:gdLst/>
              <a:ahLst/>
              <a:cxnLst/>
              <a:rect l="l" t="t" r="r" b="b"/>
              <a:pathLst>
                <a:path w="297179" h="304800">
                  <a:moveTo>
                    <a:pt x="0" y="116459"/>
                  </a:moveTo>
                  <a:lnTo>
                    <a:pt x="113537" y="116459"/>
                  </a:lnTo>
                  <a:lnTo>
                    <a:pt x="148589" y="0"/>
                  </a:lnTo>
                  <a:lnTo>
                    <a:pt x="183641" y="116459"/>
                  </a:lnTo>
                  <a:lnTo>
                    <a:pt x="297179" y="116459"/>
                  </a:lnTo>
                  <a:lnTo>
                    <a:pt x="205359" y="188341"/>
                  </a:lnTo>
                  <a:lnTo>
                    <a:pt x="240411" y="304800"/>
                  </a:lnTo>
                  <a:lnTo>
                    <a:pt x="148589" y="232791"/>
                  </a:lnTo>
                  <a:lnTo>
                    <a:pt x="56768" y="304800"/>
                  </a:lnTo>
                  <a:lnTo>
                    <a:pt x="91821" y="188341"/>
                  </a:lnTo>
                  <a:lnTo>
                    <a:pt x="0" y="116459"/>
                  </a:lnTo>
                  <a:close/>
                </a:path>
              </a:pathLst>
            </a:custGeom>
            <a:ln w="12699">
              <a:solidFill>
                <a:srgbClr val="FF0000"/>
              </a:solidFill>
            </a:ln>
          </p:spPr>
          <p:txBody>
            <a:bodyPr wrap="square" lIns="0" tIns="0" rIns="0" bIns="0" rtlCol="0"/>
            <a:lstStyle/>
            <a:p>
              <a:endParaRPr/>
            </a:p>
          </p:txBody>
        </p:sp>
        <p:sp>
          <p:nvSpPr>
            <p:cNvPr id="21" name="object 21"/>
            <p:cNvSpPr/>
            <p:nvPr/>
          </p:nvSpPr>
          <p:spPr>
            <a:xfrm>
              <a:off x="3779519" y="4069079"/>
              <a:ext cx="294640" cy="277495"/>
            </a:xfrm>
            <a:custGeom>
              <a:avLst/>
              <a:gdLst/>
              <a:ahLst/>
              <a:cxnLst/>
              <a:rect l="l" t="t" r="r" b="b"/>
              <a:pathLst>
                <a:path w="294639" h="277495">
                  <a:moveTo>
                    <a:pt x="147065" y="0"/>
                  </a:moveTo>
                  <a:lnTo>
                    <a:pt x="112394" y="105918"/>
                  </a:lnTo>
                  <a:lnTo>
                    <a:pt x="0" y="105918"/>
                  </a:lnTo>
                  <a:lnTo>
                    <a:pt x="90931" y="171450"/>
                  </a:lnTo>
                  <a:lnTo>
                    <a:pt x="56133" y="277368"/>
                  </a:lnTo>
                  <a:lnTo>
                    <a:pt x="147065" y="211836"/>
                  </a:lnTo>
                  <a:lnTo>
                    <a:pt x="237997" y="277368"/>
                  </a:lnTo>
                  <a:lnTo>
                    <a:pt x="203200" y="171450"/>
                  </a:lnTo>
                  <a:lnTo>
                    <a:pt x="294131" y="105918"/>
                  </a:lnTo>
                  <a:lnTo>
                    <a:pt x="181737" y="105918"/>
                  </a:lnTo>
                  <a:lnTo>
                    <a:pt x="147065" y="0"/>
                  </a:lnTo>
                  <a:close/>
                </a:path>
              </a:pathLst>
            </a:custGeom>
            <a:solidFill>
              <a:srgbClr val="FF0000"/>
            </a:solidFill>
          </p:spPr>
          <p:txBody>
            <a:bodyPr wrap="square" lIns="0" tIns="0" rIns="0" bIns="0" rtlCol="0"/>
            <a:lstStyle/>
            <a:p>
              <a:endParaRPr/>
            </a:p>
          </p:txBody>
        </p:sp>
        <p:sp>
          <p:nvSpPr>
            <p:cNvPr id="22" name="object 22"/>
            <p:cNvSpPr/>
            <p:nvPr/>
          </p:nvSpPr>
          <p:spPr>
            <a:xfrm>
              <a:off x="3779519" y="4069079"/>
              <a:ext cx="294640" cy="277495"/>
            </a:xfrm>
            <a:custGeom>
              <a:avLst/>
              <a:gdLst/>
              <a:ahLst/>
              <a:cxnLst/>
              <a:rect l="l" t="t" r="r" b="b"/>
              <a:pathLst>
                <a:path w="294639" h="277495">
                  <a:moveTo>
                    <a:pt x="0" y="105918"/>
                  </a:moveTo>
                  <a:lnTo>
                    <a:pt x="112394" y="105918"/>
                  </a:lnTo>
                  <a:lnTo>
                    <a:pt x="147065" y="0"/>
                  </a:lnTo>
                  <a:lnTo>
                    <a:pt x="181737" y="105918"/>
                  </a:lnTo>
                  <a:lnTo>
                    <a:pt x="294131" y="105918"/>
                  </a:lnTo>
                  <a:lnTo>
                    <a:pt x="203200" y="171450"/>
                  </a:lnTo>
                  <a:lnTo>
                    <a:pt x="237997" y="277368"/>
                  </a:lnTo>
                  <a:lnTo>
                    <a:pt x="147065" y="211836"/>
                  </a:lnTo>
                  <a:lnTo>
                    <a:pt x="56133" y="277368"/>
                  </a:lnTo>
                  <a:lnTo>
                    <a:pt x="90931" y="171450"/>
                  </a:lnTo>
                  <a:lnTo>
                    <a:pt x="0" y="105918"/>
                  </a:lnTo>
                  <a:close/>
                </a:path>
              </a:pathLst>
            </a:custGeom>
            <a:ln w="12700">
              <a:solidFill>
                <a:srgbClr val="FF0000"/>
              </a:solidFill>
            </a:ln>
          </p:spPr>
          <p:txBody>
            <a:bodyPr wrap="square" lIns="0" tIns="0" rIns="0" bIns="0" rtlCol="0"/>
            <a:lstStyle/>
            <a:p>
              <a:endParaRPr/>
            </a:p>
          </p:txBody>
        </p:sp>
        <p:pic>
          <p:nvPicPr>
            <p:cNvPr id="23" name="object 23"/>
            <p:cNvPicPr/>
            <p:nvPr/>
          </p:nvPicPr>
          <p:blipFill>
            <a:blip r:embed="rId10" cstate="print"/>
            <a:stretch>
              <a:fillRect/>
            </a:stretch>
          </p:blipFill>
          <p:spPr>
            <a:xfrm>
              <a:off x="2712719" y="4169663"/>
              <a:ext cx="702564" cy="704088"/>
            </a:xfrm>
            <a:prstGeom prst="rect">
              <a:avLst/>
            </a:prstGeom>
          </p:spPr>
        </p:pic>
      </p:grpSp>
      <p:pic>
        <p:nvPicPr>
          <p:cNvPr id="24" name="object 24"/>
          <p:cNvPicPr/>
          <p:nvPr/>
        </p:nvPicPr>
        <p:blipFill>
          <a:blip r:embed="rId11" cstate="print"/>
          <a:stretch>
            <a:fillRect/>
          </a:stretch>
        </p:blipFill>
        <p:spPr>
          <a:xfrm>
            <a:off x="9918192" y="256031"/>
            <a:ext cx="1900427" cy="1897519"/>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7658100" cy="1121461"/>
          </a:xfrm>
          <a:prstGeom prst="rect">
            <a:avLst/>
          </a:prstGeom>
        </p:spPr>
        <p:txBody>
          <a:bodyPr vert="horz" wrap="square" lIns="0" tIns="13335" rIns="0" bIns="0" rtlCol="0">
            <a:spAutoFit/>
          </a:bodyPr>
          <a:lstStyle/>
          <a:p>
            <a:pPr marL="12700">
              <a:lnSpc>
                <a:spcPct val="100000"/>
              </a:lnSpc>
              <a:spcBef>
                <a:spcPts val="105"/>
              </a:spcBef>
            </a:pPr>
            <a:r>
              <a:rPr sz="3600" b="1" spc="-40" dirty="0"/>
              <a:t>Illustrative</a:t>
            </a:r>
            <a:r>
              <a:rPr sz="3600" b="1" spc="-210" dirty="0"/>
              <a:t> </a:t>
            </a:r>
            <a:r>
              <a:rPr sz="3600" b="1" dirty="0"/>
              <a:t>Case-</a:t>
            </a:r>
            <a:r>
              <a:rPr sz="3600" b="1" spc="-175" dirty="0"/>
              <a:t> </a:t>
            </a:r>
            <a:r>
              <a:rPr sz="3600" b="1" spc="-20" dirty="0"/>
              <a:t>Syrian</a:t>
            </a:r>
            <a:r>
              <a:rPr sz="3600" b="1" spc="-200" dirty="0"/>
              <a:t> </a:t>
            </a:r>
            <a:r>
              <a:rPr sz="3600" b="1" spc="-10" dirty="0"/>
              <a:t>Experience</a:t>
            </a:r>
            <a:br>
              <a:rPr lang="ru-RU" sz="3600" b="1" spc="-10" dirty="0"/>
            </a:br>
            <a:r>
              <a:rPr lang="ru-RU" sz="3600" b="1" spc="-10" dirty="0"/>
              <a:t>Приклад - </a:t>
            </a:r>
            <a:r>
              <a:rPr lang="ru-RU" sz="3600" b="1" spc="-10" dirty="0" err="1"/>
              <a:t>сирійський</a:t>
            </a:r>
            <a:r>
              <a:rPr lang="ru-RU" sz="3600" b="1" spc="-10" dirty="0"/>
              <a:t> </a:t>
            </a:r>
            <a:r>
              <a:rPr lang="ru-RU" sz="3600" b="1" spc="-10" dirty="0" err="1"/>
              <a:t>досвід</a:t>
            </a:r>
            <a:endParaRPr sz="3600" b="1" dirty="0"/>
          </a:p>
        </p:txBody>
      </p:sp>
      <p:sp>
        <p:nvSpPr>
          <p:cNvPr id="3" name="object 3"/>
          <p:cNvSpPr txBox="1"/>
          <p:nvPr/>
        </p:nvSpPr>
        <p:spPr>
          <a:xfrm>
            <a:off x="467359" y="1793493"/>
            <a:ext cx="11262360" cy="4316823"/>
          </a:xfrm>
          <a:prstGeom prst="rect">
            <a:avLst/>
          </a:prstGeom>
        </p:spPr>
        <p:txBody>
          <a:bodyPr vert="horz" wrap="square" lIns="0" tIns="54610" rIns="0" bIns="0" rtlCol="0">
            <a:spAutoFit/>
          </a:bodyPr>
          <a:lstStyle/>
          <a:p>
            <a:pPr marL="12700" marR="5080" algn="just">
              <a:lnSpc>
                <a:spcPct val="90000"/>
              </a:lnSpc>
              <a:spcBef>
                <a:spcPts val="430"/>
              </a:spcBef>
            </a:pPr>
            <a:r>
              <a:rPr sz="1900" dirty="0">
                <a:latin typeface="Calibri"/>
                <a:cs typeface="Calibri"/>
              </a:rPr>
              <a:t>“I</a:t>
            </a:r>
            <a:r>
              <a:rPr sz="1900" spc="395" dirty="0">
                <a:latin typeface="Calibri"/>
                <a:cs typeface="Calibri"/>
              </a:rPr>
              <a:t> </a:t>
            </a:r>
            <a:r>
              <a:rPr sz="1900" dirty="0">
                <a:latin typeface="Calibri"/>
                <a:cs typeface="Calibri"/>
              </a:rPr>
              <a:t>was</a:t>
            </a:r>
            <a:r>
              <a:rPr sz="1900" spc="400" dirty="0">
                <a:latin typeface="Calibri"/>
                <a:cs typeface="Calibri"/>
              </a:rPr>
              <a:t> </a:t>
            </a:r>
            <a:r>
              <a:rPr sz="1900" dirty="0">
                <a:latin typeface="Calibri"/>
                <a:cs typeface="Calibri"/>
              </a:rPr>
              <a:t>sleeping</a:t>
            </a:r>
            <a:r>
              <a:rPr sz="1900" spc="405" dirty="0">
                <a:latin typeface="Calibri"/>
                <a:cs typeface="Calibri"/>
              </a:rPr>
              <a:t> </a:t>
            </a:r>
            <a:r>
              <a:rPr sz="1900" dirty="0">
                <a:latin typeface="Calibri"/>
                <a:cs typeface="Calibri"/>
              </a:rPr>
              <a:t>in</a:t>
            </a:r>
            <a:r>
              <a:rPr sz="1900" spc="390" dirty="0">
                <a:latin typeface="Calibri"/>
                <a:cs typeface="Calibri"/>
              </a:rPr>
              <a:t> </a:t>
            </a:r>
            <a:r>
              <a:rPr sz="1900" dirty="0">
                <a:latin typeface="Calibri"/>
                <a:cs typeface="Calibri"/>
              </a:rPr>
              <a:t>the</a:t>
            </a:r>
            <a:r>
              <a:rPr sz="1900" spc="409" dirty="0">
                <a:latin typeface="Calibri"/>
                <a:cs typeface="Calibri"/>
              </a:rPr>
              <a:t> </a:t>
            </a:r>
            <a:r>
              <a:rPr sz="1900" dirty="0">
                <a:latin typeface="Calibri"/>
                <a:cs typeface="Calibri"/>
              </a:rPr>
              <a:t>doctor’s</a:t>
            </a:r>
            <a:r>
              <a:rPr sz="1900" spc="409" dirty="0">
                <a:latin typeface="Calibri"/>
                <a:cs typeface="Calibri"/>
              </a:rPr>
              <a:t> </a:t>
            </a:r>
            <a:r>
              <a:rPr sz="1900" dirty="0">
                <a:latin typeface="Calibri"/>
                <a:cs typeface="Calibri"/>
              </a:rPr>
              <a:t>house</a:t>
            </a:r>
            <a:r>
              <a:rPr sz="1900" spc="405" dirty="0">
                <a:latin typeface="Calibri"/>
                <a:cs typeface="Calibri"/>
              </a:rPr>
              <a:t> </a:t>
            </a:r>
            <a:r>
              <a:rPr sz="1900" dirty="0">
                <a:latin typeface="Calibri"/>
                <a:cs typeface="Calibri"/>
              </a:rPr>
              <a:t>in</a:t>
            </a:r>
            <a:r>
              <a:rPr sz="1900" spc="390" dirty="0">
                <a:latin typeface="Calibri"/>
                <a:cs typeface="Calibri"/>
              </a:rPr>
              <a:t> </a:t>
            </a:r>
            <a:r>
              <a:rPr sz="1900" dirty="0">
                <a:latin typeface="Calibri"/>
                <a:cs typeface="Calibri"/>
              </a:rPr>
              <a:t>one</a:t>
            </a:r>
            <a:r>
              <a:rPr sz="1900" spc="409" dirty="0">
                <a:latin typeface="Calibri"/>
                <a:cs typeface="Calibri"/>
              </a:rPr>
              <a:t> </a:t>
            </a:r>
            <a:r>
              <a:rPr sz="1900" dirty="0">
                <a:latin typeface="Calibri"/>
                <a:cs typeface="Calibri"/>
              </a:rPr>
              <a:t>of</a:t>
            </a:r>
            <a:r>
              <a:rPr sz="1900" spc="405" dirty="0">
                <a:latin typeface="Calibri"/>
                <a:cs typeface="Calibri"/>
              </a:rPr>
              <a:t> </a:t>
            </a:r>
            <a:r>
              <a:rPr sz="1900" dirty="0">
                <a:latin typeface="Calibri"/>
                <a:cs typeface="Calibri"/>
              </a:rPr>
              <a:t>the</a:t>
            </a:r>
            <a:r>
              <a:rPr sz="1900" spc="400" dirty="0">
                <a:latin typeface="Calibri"/>
                <a:cs typeface="Calibri"/>
              </a:rPr>
              <a:t> </a:t>
            </a:r>
            <a:r>
              <a:rPr sz="1900" dirty="0">
                <a:latin typeface="Calibri"/>
                <a:cs typeface="Calibri"/>
              </a:rPr>
              <a:t>basements</a:t>
            </a:r>
            <a:r>
              <a:rPr sz="1900" spc="420" dirty="0">
                <a:latin typeface="Calibri"/>
                <a:cs typeface="Calibri"/>
              </a:rPr>
              <a:t> </a:t>
            </a:r>
            <a:r>
              <a:rPr sz="1900" dirty="0">
                <a:latin typeface="Calibri"/>
                <a:cs typeface="Calibri"/>
              </a:rPr>
              <a:t>beside</a:t>
            </a:r>
            <a:r>
              <a:rPr sz="1900" spc="395" dirty="0">
                <a:latin typeface="Calibri"/>
                <a:cs typeface="Calibri"/>
              </a:rPr>
              <a:t> </a:t>
            </a:r>
            <a:r>
              <a:rPr sz="1900" spc="-25" dirty="0">
                <a:latin typeface="Calibri"/>
                <a:cs typeface="Calibri"/>
              </a:rPr>
              <a:t>the </a:t>
            </a:r>
            <a:r>
              <a:rPr sz="1900" dirty="0">
                <a:latin typeface="Calibri"/>
                <a:cs typeface="Calibri"/>
              </a:rPr>
              <a:t>operation</a:t>
            </a:r>
            <a:r>
              <a:rPr sz="1900" spc="430" dirty="0">
                <a:latin typeface="Calibri"/>
                <a:cs typeface="Calibri"/>
              </a:rPr>
              <a:t> </a:t>
            </a:r>
            <a:r>
              <a:rPr sz="1900" dirty="0">
                <a:latin typeface="Calibri"/>
                <a:cs typeface="Calibri"/>
              </a:rPr>
              <a:t>room.</a:t>
            </a:r>
            <a:r>
              <a:rPr sz="1900" spc="425" dirty="0">
                <a:latin typeface="Calibri"/>
                <a:cs typeface="Calibri"/>
              </a:rPr>
              <a:t> </a:t>
            </a:r>
            <a:r>
              <a:rPr sz="1900" dirty="0">
                <a:latin typeface="Calibri"/>
                <a:cs typeface="Calibri"/>
              </a:rPr>
              <a:t>At</a:t>
            </a:r>
            <a:r>
              <a:rPr sz="1900" spc="434" dirty="0">
                <a:latin typeface="Calibri"/>
                <a:cs typeface="Calibri"/>
              </a:rPr>
              <a:t> </a:t>
            </a:r>
            <a:r>
              <a:rPr sz="1900" dirty="0">
                <a:latin typeface="Calibri"/>
                <a:cs typeface="Calibri"/>
              </a:rPr>
              <a:t>about</a:t>
            </a:r>
            <a:r>
              <a:rPr sz="1900" spc="415" dirty="0">
                <a:latin typeface="Calibri"/>
                <a:cs typeface="Calibri"/>
              </a:rPr>
              <a:t> </a:t>
            </a:r>
            <a:r>
              <a:rPr sz="1900" dirty="0">
                <a:latin typeface="Calibri"/>
                <a:cs typeface="Calibri"/>
              </a:rPr>
              <a:t>2:30am,</a:t>
            </a:r>
            <a:r>
              <a:rPr sz="1900" spc="415" dirty="0">
                <a:latin typeface="Calibri"/>
                <a:cs typeface="Calibri"/>
              </a:rPr>
              <a:t> </a:t>
            </a:r>
            <a:r>
              <a:rPr sz="1900" dirty="0">
                <a:latin typeface="Calibri"/>
                <a:cs typeface="Calibri"/>
              </a:rPr>
              <a:t>we</a:t>
            </a:r>
            <a:r>
              <a:rPr sz="1900" spc="425" dirty="0">
                <a:latin typeface="Calibri"/>
                <a:cs typeface="Calibri"/>
              </a:rPr>
              <a:t> </a:t>
            </a:r>
            <a:r>
              <a:rPr sz="1900" dirty="0">
                <a:latin typeface="Calibri"/>
                <a:cs typeface="Calibri"/>
              </a:rPr>
              <a:t>got</a:t>
            </a:r>
            <a:r>
              <a:rPr sz="1900" spc="409" dirty="0">
                <a:latin typeface="Calibri"/>
                <a:cs typeface="Calibri"/>
              </a:rPr>
              <a:t> </a:t>
            </a:r>
            <a:r>
              <a:rPr sz="1900" dirty="0">
                <a:latin typeface="Calibri"/>
                <a:cs typeface="Calibri"/>
              </a:rPr>
              <a:t>a</a:t>
            </a:r>
            <a:r>
              <a:rPr sz="1900" spc="415" dirty="0">
                <a:latin typeface="Calibri"/>
                <a:cs typeface="Calibri"/>
              </a:rPr>
              <a:t> </a:t>
            </a:r>
            <a:r>
              <a:rPr sz="1900" dirty="0">
                <a:latin typeface="Calibri"/>
                <a:cs typeface="Calibri"/>
              </a:rPr>
              <a:t>call</a:t>
            </a:r>
            <a:r>
              <a:rPr sz="1900" spc="405" dirty="0">
                <a:latin typeface="Calibri"/>
                <a:cs typeface="Calibri"/>
              </a:rPr>
              <a:t> </a:t>
            </a:r>
            <a:r>
              <a:rPr sz="1900" dirty="0">
                <a:latin typeface="Calibri"/>
                <a:cs typeface="Calibri"/>
              </a:rPr>
              <a:t>from</a:t>
            </a:r>
            <a:r>
              <a:rPr sz="1900" spc="415" dirty="0">
                <a:latin typeface="Calibri"/>
                <a:cs typeface="Calibri"/>
              </a:rPr>
              <a:t> </a:t>
            </a:r>
            <a:r>
              <a:rPr sz="1900" dirty="0">
                <a:latin typeface="Calibri"/>
                <a:cs typeface="Calibri"/>
              </a:rPr>
              <a:t>the</a:t>
            </a:r>
            <a:r>
              <a:rPr sz="1900" spc="425" dirty="0">
                <a:latin typeface="Calibri"/>
                <a:cs typeface="Calibri"/>
              </a:rPr>
              <a:t> </a:t>
            </a:r>
            <a:r>
              <a:rPr sz="1900" dirty="0">
                <a:latin typeface="Calibri"/>
                <a:cs typeface="Calibri"/>
              </a:rPr>
              <a:t>central</a:t>
            </a:r>
            <a:r>
              <a:rPr sz="1900" spc="409" dirty="0">
                <a:latin typeface="Calibri"/>
                <a:cs typeface="Calibri"/>
              </a:rPr>
              <a:t> </a:t>
            </a:r>
            <a:r>
              <a:rPr sz="1900" dirty="0">
                <a:latin typeface="Calibri"/>
                <a:cs typeface="Calibri"/>
              </a:rPr>
              <a:t>ER.</a:t>
            </a:r>
            <a:r>
              <a:rPr sz="1900" spc="415" dirty="0">
                <a:latin typeface="Calibri"/>
                <a:cs typeface="Calibri"/>
              </a:rPr>
              <a:t> </a:t>
            </a:r>
            <a:r>
              <a:rPr sz="1900" spc="-25" dirty="0">
                <a:latin typeface="Calibri"/>
                <a:cs typeface="Calibri"/>
              </a:rPr>
              <a:t>The </a:t>
            </a:r>
            <a:r>
              <a:rPr sz="1900" dirty="0">
                <a:latin typeface="Calibri"/>
                <a:cs typeface="Calibri"/>
              </a:rPr>
              <a:t>physicians</a:t>
            </a:r>
            <a:r>
              <a:rPr sz="1900" spc="185" dirty="0">
                <a:latin typeface="Calibri"/>
                <a:cs typeface="Calibri"/>
              </a:rPr>
              <a:t> </a:t>
            </a:r>
            <a:r>
              <a:rPr sz="1900" dirty="0">
                <a:latin typeface="Calibri"/>
                <a:cs typeface="Calibri"/>
              </a:rPr>
              <a:t>who</a:t>
            </a:r>
            <a:r>
              <a:rPr sz="1900" spc="170" dirty="0">
                <a:latin typeface="Calibri"/>
                <a:cs typeface="Calibri"/>
              </a:rPr>
              <a:t> </a:t>
            </a:r>
            <a:r>
              <a:rPr sz="1900" dirty="0">
                <a:latin typeface="Calibri"/>
                <a:cs typeface="Calibri"/>
              </a:rPr>
              <a:t>were</a:t>
            </a:r>
            <a:r>
              <a:rPr sz="1900" spc="170" dirty="0">
                <a:latin typeface="Calibri"/>
                <a:cs typeface="Calibri"/>
              </a:rPr>
              <a:t> </a:t>
            </a:r>
            <a:r>
              <a:rPr sz="1900" dirty="0">
                <a:latin typeface="Calibri"/>
                <a:cs typeface="Calibri"/>
              </a:rPr>
              <a:t>on</a:t>
            </a:r>
            <a:r>
              <a:rPr sz="1900" spc="180" dirty="0">
                <a:latin typeface="Calibri"/>
                <a:cs typeface="Calibri"/>
              </a:rPr>
              <a:t> </a:t>
            </a:r>
            <a:r>
              <a:rPr sz="1900" dirty="0">
                <a:latin typeface="Calibri"/>
                <a:cs typeface="Calibri"/>
              </a:rPr>
              <a:t>staff</a:t>
            </a:r>
            <a:r>
              <a:rPr sz="1900" spc="170" dirty="0">
                <a:latin typeface="Calibri"/>
                <a:cs typeface="Calibri"/>
              </a:rPr>
              <a:t> </a:t>
            </a:r>
            <a:r>
              <a:rPr sz="1900" dirty="0">
                <a:latin typeface="Calibri"/>
                <a:cs typeface="Calibri"/>
              </a:rPr>
              <a:t>that</a:t>
            </a:r>
            <a:r>
              <a:rPr sz="1900" spc="170" dirty="0">
                <a:latin typeface="Calibri"/>
                <a:cs typeface="Calibri"/>
              </a:rPr>
              <a:t> </a:t>
            </a:r>
            <a:r>
              <a:rPr sz="1900" dirty="0">
                <a:latin typeface="Calibri"/>
                <a:cs typeface="Calibri"/>
              </a:rPr>
              <a:t>night</a:t>
            </a:r>
            <a:r>
              <a:rPr sz="1900" spc="190" dirty="0">
                <a:latin typeface="Calibri"/>
                <a:cs typeface="Calibri"/>
              </a:rPr>
              <a:t> </a:t>
            </a:r>
            <a:r>
              <a:rPr sz="1900" dirty="0">
                <a:latin typeface="Calibri"/>
                <a:cs typeface="Calibri"/>
              </a:rPr>
              <a:t>informed</a:t>
            </a:r>
            <a:r>
              <a:rPr sz="1900" spc="190" dirty="0">
                <a:latin typeface="Calibri"/>
                <a:cs typeface="Calibri"/>
              </a:rPr>
              <a:t> </a:t>
            </a:r>
            <a:r>
              <a:rPr sz="1900" dirty="0">
                <a:latin typeface="Calibri"/>
                <a:cs typeface="Calibri"/>
              </a:rPr>
              <a:t>me</a:t>
            </a:r>
            <a:r>
              <a:rPr sz="1900" spc="170" dirty="0">
                <a:latin typeface="Calibri"/>
                <a:cs typeface="Calibri"/>
              </a:rPr>
              <a:t> </a:t>
            </a:r>
            <a:r>
              <a:rPr sz="1900" dirty="0">
                <a:latin typeface="Calibri"/>
                <a:cs typeface="Calibri"/>
              </a:rPr>
              <a:t>that</a:t>
            </a:r>
            <a:r>
              <a:rPr sz="1900" spc="175" dirty="0">
                <a:latin typeface="Calibri"/>
                <a:cs typeface="Calibri"/>
              </a:rPr>
              <a:t> </a:t>
            </a:r>
            <a:r>
              <a:rPr sz="1900" dirty="0">
                <a:latin typeface="Calibri"/>
                <a:cs typeface="Calibri"/>
              </a:rPr>
              <a:t>it</a:t>
            </a:r>
            <a:r>
              <a:rPr sz="1900" spc="180" dirty="0">
                <a:latin typeface="Calibri"/>
                <a:cs typeface="Calibri"/>
              </a:rPr>
              <a:t> </a:t>
            </a:r>
            <a:r>
              <a:rPr sz="1900" dirty="0">
                <a:latin typeface="Calibri"/>
                <a:cs typeface="Calibri"/>
              </a:rPr>
              <a:t>was</a:t>
            </a:r>
            <a:r>
              <a:rPr sz="1900" spc="170" dirty="0">
                <a:latin typeface="Calibri"/>
                <a:cs typeface="Calibri"/>
              </a:rPr>
              <a:t> </a:t>
            </a:r>
            <a:r>
              <a:rPr sz="1900" dirty="0">
                <a:latin typeface="Calibri"/>
                <a:cs typeface="Calibri"/>
              </a:rPr>
              <a:t>a</a:t>
            </a:r>
            <a:r>
              <a:rPr sz="1900" spc="175" dirty="0">
                <a:latin typeface="Calibri"/>
                <a:cs typeface="Calibri"/>
              </a:rPr>
              <a:t> </a:t>
            </a:r>
            <a:r>
              <a:rPr sz="1900" spc="-10" dirty="0">
                <a:latin typeface="Calibri"/>
                <a:cs typeface="Calibri"/>
              </a:rPr>
              <a:t>chemical </a:t>
            </a:r>
            <a:r>
              <a:rPr sz="1900" dirty="0">
                <a:latin typeface="Calibri"/>
                <a:cs typeface="Calibri"/>
              </a:rPr>
              <a:t>attack.</a:t>
            </a:r>
            <a:r>
              <a:rPr sz="1900" spc="185" dirty="0">
                <a:latin typeface="Calibri"/>
                <a:cs typeface="Calibri"/>
              </a:rPr>
              <a:t> </a:t>
            </a:r>
            <a:r>
              <a:rPr sz="1900" dirty="0">
                <a:latin typeface="Calibri"/>
                <a:cs typeface="Calibri"/>
              </a:rPr>
              <a:t>I</a:t>
            </a:r>
            <a:r>
              <a:rPr sz="1900" spc="190" dirty="0">
                <a:latin typeface="Calibri"/>
                <a:cs typeface="Calibri"/>
              </a:rPr>
              <a:t> </a:t>
            </a:r>
            <a:r>
              <a:rPr sz="1900" dirty="0">
                <a:latin typeface="Calibri"/>
                <a:cs typeface="Calibri"/>
              </a:rPr>
              <a:t>arrived</a:t>
            </a:r>
            <a:r>
              <a:rPr sz="1900" spc="185" dirty="0">
                <a:latin typeface="Calibri"/>
                <a:cs typeface="Calibri"/>
              </a:rPr>
              <a:t> </a:t>
            </a:r>
            <a:r>
              <a:rPr sz="1900" dirty="0">
                <a:latin typeface="Calibri"/>
                <a:cs typeface="Calibri"/>
              </a:rPr>
              <a:t>and</a:t>
            </a:r>
            <a:r>
              <a:rPr sz="1900" spc="200" dirty="0">
                <a:latin typeface="Calibri"/>
                <a:cs typeface="Calibri"/>
              </a:rPr>
              <a:t> </a:t>
            </a:r>
            <a:r>
              <a:rPr sz="1900" dirty="0">
                <a:latin typeface="Calibri"/>
                <a:cs typeface="Calibri"/>
              </a:rPr>
              <a:t>in</a:t>
            </a:r>
            <a:r>
              <a:rPr sz="1900" spc="195" dirty="0">
                <a:latin typeface="Calibri"/>
                <a:cs typeface="Calibri"/>
              </a:rPr>
              <a:t> </a:t>
            </a:r>
            <a:r>
              <a:rPr sz="1900" dirty="0">
                <a:latin typeface="Calibri"/>
                <a:cs typeface="Calibri"/>
              </a:rPr>
              <a:t>the</a:t>
            </a:r>
            <a:r>
              <a:rPr sz="1900" spc="195" dirty="0">
                <a:latin typeface="Calibri"/>
                <a:cs typeface="Calibri"/>
              </a:rPr>
              <a:t> </a:t>
            </a:r>
            <a:r>
              <a:rPr sz="1900" dirty="0">
                <a:latin typeface="Calibri"/>
                <a:cs typeface="Calibri"/>
              </a:rPr>
              <a:t>next</a:t>
            </a:r>
            <a:r>
              <a:rPr sz="1900" spc="185" dirty="0">
                <a:latin typeface="Calibri"/>
                <a:cs typeface="Calibri"/>
              </a:rPr>
              <a:t> </a:t>
            </a:r>
            <a:r>
              <a:rPr sz="1900" dirty="0">
                <a:latin typeface="Calibri"/>
                <a:cs typeface="Calibri"/>
              </a:rPr>
              <a:t>10</a:t>
            </a:r>
            <a:r>
              <a:rPr sz="1900" spc="190" dirty="0">
                <a:latin typeface="Calibri"/>
                <a:cs typeface="Calibri"/>
              </a:rPr>
              <a:t> </a:t>
            </a:r>
            <a:r>
              <a:rPr sz="1900" dirty="0">
                <a:latin typeface="Calibri"/>
                <a:cs typeface="Calibri"/>
              </a:rPr>
              <a:t>minutes,</a:t>
            </a:r>
            <a:r>
              <a:rPr sz="1900" spc="185" dirty="0">
                <a:latin typeface="Calibri"/>
                <a:cs typeface="Calibri"/>
              </a:rPr>
              <a:t> </a:t>
            </a:r>
            <a:r>
              <a:rPr sz="1900" dirty="0">
                <a:latin typeface="Calibri"/>
                <a:cs typeface="Calibri"/>
              </a:rPr>
              <a:t>it</a:t>
            </a:r>
            <a:r>
              <a:rPr sz="1900" spc="190" dirty="0">
                <a:latin typeface="Calibri"/>
                <a:cs typeface="Calibri"/>
              </a:rPr>
              <a:t> </a:t>
            </a:r>
            <a:r>
              <a:rPr sz="1900" dirty="0">
                <a:latin typeface="Calibri"/>
                <a:cs typeface="Calibri"/>
              </a:rPr>
              <a:t>was</a:t>
            </a:r>
            <a:r>
              <a:rPr sz="1900" spc="185" dirty="0">
                <a:latin typeface="Calibri"/>
                <a:cs typeface="Calibri"/>
              </a:rPr>
              <a:t> </a:t>
            </a:r>
            <a:r>
              <a:rPr sz="1900" dirty="0">
                <a:latin typeface="Calibri"/>
                <a:cs typeface="Calibri"/>
              </a:rPr>
              <a:t>like</a:t>
            </a:r>
            <a:r>
              <a:rPr sz="1900" spc="185" dirty="0">
                <a:latin typeface="Calibri"/>
                <a:cs typeface="Calibri"/>
              </a:rPr>
              <a:t> </a:t>
            </a:r>
            <a:r>
              <a:rPr sz="1900" dirty="0">
                <a:latin typeface="Calibri"/>
                <a:cs typeface="Calibri"/>
              </a:rPr>
              <a:t>a</a:t>
            </a:r>
            <a:r>
              <a:rPr sz="1900" spc="195" dirty="0">
                <a:latin typeface="Calibri"/>
                <a:cs typeface="Calibri"/>
              </a:rPr>
              <a:t> </a:t>
            </a:r>
            <a:r>
              <a:rPr sz="1900" dirty="0">
                <a:latin typeface="Calibri"/>
                <a:cs typeface="Calibri"/>
              </a:rPr>
              <a:t>nightmare.</a:t>
            </a:r>
            <a:r>
              <a:rPr sz="1900" spc="200" dirty="0">
                <a:latin typeface="Calibri"/>
                <a:cs typeface="Calibri"/>
              </a:rPr>
              <a:t> </a:t>
            </a:r>
            <a:r>
              <a:rPr sz="1900" dirty="0">
                <a:latin typeface="Calibri"/>
                <a:cs typeface="Calibri"/>
              </a:rPr>
              <a:t>One</a:t>
            </a:r>
            <a:r>
              <a:rPr sz="1900" spc="185" dirty="0">
                <a:latin typeface="Calibri"/>
                <a:cs typeface="Calibri"/>
              </a:rPr>
              <a:t> </a:t>
            </a:r>
            <a:r>
              <a:rPr sz="1900" spc="-25" dirty="0">
                <a:latin typeface="Calibri"/>
                <a:cs typeface="Calibri"/>
              </a:rPr>
              <a:t>of </a:t>
            </a:r>
            <a:r>
              <a:rPr sz="1900" dirty="0">
                <a:latin typeface="Calibri"/>
                <a:cs typeface="Calibri"/>
              </a:rPr>
              <a:t>the</a:t>
            </a:r>
            <a:r>
              <a:rPr sz="1900" spc="400" dirty="0">
                <a:latin typeface="Calibri"/>
                <a:cs typeface="Calibri"/>
              </a:rPr>
              <a:t> </a:t>
            </a:r>
            <a:r>
              <a:rPr sz="1900" dirty="0">
                <a:latin typeface="Calibri"/>
                <a:cs typeface="Calibri"/>
              </a:rPr>
              <a:t>medics</a:t>
            </a:r>
            <a:r>
              <a:rPr sz="1900" spc="409" dirty="0">
                <a:latin typeface="Calibri"/>
                <a:cs typeface="Calibri"/>
              </a:rPr>
              <a:t> </a:t>
            </a:r>
            <a:r>
              <a:rPr sz="1900" dirty="0">
                <a:latin typeface="Calibri"/>
                <a:cs typeface="Calibri"/>
              </a:rPr>
              <a:t>entered</a:t>
            </a:r>
            <a:r>
              <a:rPr sz="1900" spc="405" dirty="0">
                <a:latin typeface="Calibri"/>
                <a:cs typeface="Calibri"/>
              </a:rPr>
              <a:t> </a:t>
            </a:r>
            <a:r>
              <a:rPr sz="1900" dirty="0">
                <a:latin typeface="Calibri"/>
                <a:cs typeface="Calibri"/>
              </a:rPr>
              <a:t>and</a:t>
            </a:r>
            <a:r>
              <a:rPr sz="1900" spc="409" dirty="0">
                <a:latin typeface="Calibri"/>
                <a:cs typeface="Calibri"/>
              </a:rPr>
              <a:t> </a:t>
            </a:r>
            <a:r>
              <a:rPr sz="1900" dirty="0">
                <a:latin typeface="Calibri"/>
                <a:cs typeface="Calibri"/>
              </a:rPr>
              <a:t>said</a:t>
            </a:r>
            <a:r>
              <a:rPr sz="1900" spc="420" dirty="0">
                <a:latin typeface="Calibri"/>
                <a:cs typeface="Calibri"/>
              </a:rPr>
              <a:t> </a:t>
            </a:r>
            <a:r>
              <a:rPr sz="1900" dirty="0">
                <a:latin typeface="Calibri"/>
                <a:cs typeface="Calibri"/>
              </a:rPr>
              <a:t>gas</a:t>
            </a:r>
            <a:r>
              <a:rPr sz="1900" spc="405" dirty="0">
                <a:latin typeface="Calibri"/>
                <a:cs typeface="Calibri"/>
              </a:rPr>
              <a:t> </a:t>
            </a:r>
            <a:r>
              <a:rPr sz="1900" dirty="0">
                <a:latin typeface="Calibri"/>
                <a:cs typeface="Calibri"/>
              </a:rPr>
              <a:t>had</a:t>
            </a:r>
            <a:r>
              <a:rPr sz="1900" spc="405" dirty="0">
                <a:latin typeface="Calibri"/>
                <a:cs typeface="Calibri"/>
              </a:rPr>
              <a:t> </a:t>
            </a:r>
            <a:r>
              <a:rPr sz="1900" dirty="0">
                <a:latin typeface="Calibri"/>
                <a:cs typeface="Calibri"/>
              </a:rPr>
              <a:t>fallen</a:t>
            </a:r>
            <a:r>
              <a:rPr sz="1900" spc="400" dirty="0">
                <a:latin typeface="Calibri"/>
                <a:cs typeface="Calibri"/>
              </a:rPr>
              <a:t> </a:t>
            </a:r>
            <a:r>
              <a:rPr sz="1900" dirty="0">
                <a:latin typeface="Calibri"/>
                <a:cs typeface="Calibri"/>
              </a:rPr>
              <a:t>in</a:t>
            </a:r>
            <a:r>
              <a:rPr sz="1900" spc="405" dirty="0">
                <a:latin typeface="Calibri"/>
                <a:cs typeface="Calibri"/>
              </a:rPr>
              <a:t> </a:t>
            </a:r>
            <a:r>
              <a:rPr sz="1900" dirty="0">
                <a:latin typeface="Calibri"/>
                <a:cs typeface="Calibri"/>
              </a:rPr>
              <a:t>Zamalka</a:t>
            </a:r>
            <a:r>
              <a:rPr sz="1900" spc="415" dirty="0">
                <a:latin typeface="Calibri"/>
                <a:cs typeface="Calibri"/>
              </a:rPr>
              <a:t> </a:t>
            </a:r>
            <a:r>
              <a:rPr sz="1900" dirty="0">
                <a:latin typeface="Calibri"/>
                <a:cs typeface="Calibri"/>
              </a:rPr>
              <a:t>and</a:t>
            </a:r>
            <a:r>
              <a:rPr sz="1900" spc="405" dirty="0">
                <a:latin typeface="Calibri"/>
                <a:cs typeface="Calibri"/>
              </a:rPr>
              <a:t> </a:t>
            </a:r>
            <a:r>
              <a:rPr sz="1900" dirty="0">
                <a:latin typeface="Calibri"/>
                <a:cs typeface="Calibri"/>
              </a:rPr>
              <a:t>all</a:t>
            </a:r>
            <a:r>
              <a:rPr sz="1900" spc="395" dirty="0">
                <a:latin typeface="Calibri"/>
                <a:cs typeface="Calibri"/>
              </a:rPr>
              <a:t> </a:t>
            </a:r>
            <a:r>
              <a:rPr sz="1900" dirty="0">
                <a:latin typeface="Calibri"/>
                <a:cs typeface="Calibri"/>
              </a:rPr>
              <a:t>the</a:t>
            </a:r>
            <a:r>
              <a:rPr sz="1900" spc="420" dirty="0">
                <a:latin typeface="Calibri"/>
                <a:cs typeface="Calibri"/>
              </a:rPr>
              <a:t> </a:t>
            </a:r>
            <a:r>
              <a:rPr sz="1900" spc="-10" dirty="0">
                <a:latin typeface="Calibri"/>
                <a:cs typeface="Calibri"/>
              </a:rPr>
              <a:t>people </a:t>
            </a:r>
            <a:r>
              <a:rPr sz="1900" dirty="0">
                <a:latin typeface="Calibri"/>
                <a:cs typeface="Calibri"/>
              </a:rPr>
              <a:t>died.</a:t>
            </a:r>
            <a:r>
              <a:rPr sz="1900" spc="225" dirty="0">
                <a:latin typeface="Calibri"/>
                <a:cs typeface="Calibri"/>
              </a:rPr>
              <a:t> </a:t>
            </a:r>
            <a:r>
              <a:rPr sz="1900" dirty="0">
                <a:latin typeface="Calibri"/>
                <a:cs typeface="Calibri"/>
              </a:rPr>
              <a:t>Then</a:t>
            </a:r>
            <a:r>
              <a:rPr sz="1900" spc="225" dirty="0">
                <a:latin typeface="Calibri"/>
                <a:cs typeface="Calibri"/>
              </a:rPr>
              <a:t> </a:t>
            </a:r>
            <a:r>
              <a:rPr sz="1900" dirty="0">
                <a:latin typeface="Calibri"/>
                <a:cs typeface="Calibri"/>
              </a:rPr>
              <a:t>I</a:t>
            </a:r>
            <a:r>
              <a:rPr sz="1900" spc="225" dirty="0">
                <a:latin typeface="Calibri"/>
                <a:cs typeface="Calibri"/>
              </a:rPr>
              <a:t> </a:t>
            </a:r>
            <a:r>
              <a:rPr sz="1900" dirty="0">
                <a:latin typeface="Calibri"/>
                <a:cs typeface="Calibri"/>
              </a:rPr>
              <a:t>realized</a:t>
            </a:r>
            <a:r>
              <a:rPr sz="1900" spc="220" dirty="0">
                <a:latin typeface="Calibri"/>
                <a:cs typeface="Calibri"/>
              </a:rPr>
              <a:t> </a:t>
            </a:r>
            <a:r>
              <a:rPr sz="1900" dirty="0">
                <a:latin typeface="Calibri"/>
                <a:cs typeface="Calibri"/>
              </a:rPr>
              <a:t>that</a:t>
            </a:r>
            <a:r>
              <a:rPr sz="1900" spc="225" dirty="0">
                <a:latin typeface="Calibri"/>
                <a:cs typeface="Calibri"/>
              </a:rPr>
              <a:t> </a:t>
            </a:r>
            <a:r>
              <a:rPr sz="1900" dirty="0">
                <a:latin typeface="Calibri"/>
                <a:cs typeface="Calibri"/>
              </a:rPr>
              <a:t>it</a:t>
            </a:r>
            <a:r>
              <a:rPr sz="1900" spc="225" dirty="0">
                <a:latin typeface="Calibri"/>
                <a:cs typeface="Calibri"/>
              </a:rPr>
              <a:t> </a:t>
            </a:r>
            <a:r>
              <a:rPr sz="1900" dirty="0">
                <a:latin typeface="Calibri"/>
                <a:cs typeface="Calibri"/>
              </a:rPr>
              <a:t>was</a:t>
            </a:r>
            <a:r>
              <a:rPr sz="1900" spc="225" dirty="0">
                <a:latin typeface="Calibri"/>
                <a:cs typeface="Calibri"/>
              </a:rPr>
              <a:t> </a:t>
            </a:r>
            <a:r>
              <a:rPr sz="1900" dirty="0">
                <a:latin typeface="Calibri"/>
                <a:cs typeface="Calibri"/>
              </a:rPr>
              <a:t>a</a:t>
            </a:r>
            <a:r>
              <a:rPr sz="1900" spc="225" dirty="0">
                <a:latin typeface="Calibri"/>
                <a:cs typeface="Calibri"/>
              </a:rPr>
              <a:t> </a:t>
            </a:r>
            <a:r>
              <a:rPr sz="1900" dirty="0">
                <a:latin typeface="Calibri"/>
                <a:cs typeface="Calibri"/>
              </a:rPr>
              <a:t>huge</a:t>
            </a:r>
            <a:r>
              <a:rPr sz="1900" spc="229" dirty="0">
                <a:latin typeface="Calibri"/>
                <a:cs typeface="Calibri"/>
              </a:rPr>
              <a:t> </a:t>
            </a:r>
            <a:r>
              <a:rPr sz="1900" dirty="0">
                <a:latin typeface="Calibri"/>
                <a:cs typeface="Calibri"/>
              </a:rPr>
              <a:t>chemical</a:t>
            </a:r>
            <a:r>
              <a:rPr sz="1900" spc="220" dirty="0">
                <a:latin typeface="Calibri"/>
                <a:cs typeface="Calibri"/>
              </a:rPr>
              <a:t> </a:t>
            </a:r>
            <a:r>
              <a:rPr sz="1900" dirty="0">
                <a:latin typeface="Calibri"/>
                <a:cs typeface="Calibri"/>
              </a:rPr>
              <a:t>attack.</a:t>
            </a:r>
            <a:r>
              <a:rPr sz="1900" spc="225" dirty="0">
                <a:latin typeface="Calibri"/>
                <a:cs typeface="Calibri"/>
              </a:rPr>
              <a:t> </a:t>
            </a:r>
            <a:r>
              <a:rPr sz="1900" dirty="0">
                <a:latin typeface="Calibri"/>
                <a:cs typeface="Calibri"/>
              </a:rPr>
              <a:t>All</a:t>
            </a:r>
            <a:r>
              <a:rPr sz="1900" spc="215" dirty="0">
                <a:latin typeface="Calibri"/>
                <a:cs typeface="Calibri"/>
              </a:rPr>
              <a:t> </a:t>
            </a:r>
            <a:r>
              <a:rPr sz="1900" dirty="0">
                <a:latin typeface="Calibri"/>
                <a:cs typeface="Calibri"/>
              </a:rPr>
              <a:t>of</a:t>
            </a:r>
            <a:r>
              <a:rPr sz="1900" spc="220" dirty="0">
                <a:latin typeface="Calibri"/>
                <a:cs typeface="Calibri"/>
              </a:rPr>
              <a:t> </a:t>
            </a:r>
            <a:r>
              <a:rPr sz="1900" dirty="0">
                <a:latin typeface="Calibri"/>
                <a:cs typeface="Calibri"/>
              </a:rPr>
              <a:t>the</a:t>
            </a:r>
            <a:r>
              <a:rPr sz="1900" spc="215" dirty="0">
                <a:latin typeface="Calibri"/>
                <a:cs typeface="Calibri"/>
              </a:rPr>
              <a:t> </a:t>
            </a:r>
            <a:r>
              <a:rPr sz="1900" spc="-10" dirty="0">
                <a:latin typeface="Calibri"/>
                <a:cs typeface="Calibri"/>
              </a:rPr>
              <a:t>hospitals </a:t>
            </a:r>
            <a:r>
              <a:rPr sz="1900" dirty="0">
                <a:latin typeface="Calibri"/>
                <a:cs typeface="Calibri"/>
              </a:rPr>
              <a:t>from</a:t>
            </a:r>
            <a:r>
              <a:rPr sz="1900" spc="-55" dirty="0">
                <a:latin typeface="Calibri"/>
                <a:cs typeface="Calibri"/>
              </a:rPr>
              <a:t> </a:t>
            </a:r>
            <a:r>
              <a:rPr sz="1900" dirty="0">
                <a:latin typeface="Calibri"/>
                <a:cs typeface="Calibri"/>
              </a:rPr>
              <a:t>Zamalka</a:t>
            </a:r>
            <a:r>
              <a:rPr sz="1900" spc="-55" dirty="0">
                <a:latin typeface="Calibri"/>
                <a:cs typeface="Calibri"/>
              </a:rPr>
              <a:t> </a:t>
            </a:r>
            <a:r>
              <a:rPr sz="1900" dirty="0">
                <a:latin typeface="Calibri"/>
                <a:cs typeface="Calibri"/>
              </a:rPr>
              <a:t>to</a:t>
            </a:r>
            <a:r>
              <a:rPr sz="1900" spc="-65" dirty="0">
                <a:latin typeface="Calibri"/>
                <a:cs typeface="Calibri"/>
              </a:rPr>
              <a:t> </a:t>
            </a:r>
            <a:r>
              <a:rPr sz="1900" dirty="0">
                <a:latin typeface="Calibri"/>
                <a:cs typeface="Calibri"/>
              </a:rPr>
              <a:t>Douma</a:t>
            </a:r>
            <a:r>
              <a:rPr sz="1900" spc="-60" dirty="0">
                <a:latin typeface="Calibri"/>
                <a:cs typeface="Calibri"/>
              </a:rPr>
              <a:t> </a:t>
            </a:r>
            <a:r>
              <a:rPr sz="1900" dirty="0">
                <a:latin typeface="Calibri"/>
                <a:cs typeface="Calibri"/>
              </a:rPr>
              <a:t>were</a:t>
            </a:r>
            <a:r>
              <a:rPr sz="1900" spc="-70" dirty="0">
                <a:latin typeface="Calibri"/>
                <a:cs typeface="Calibri"/>
              </a:rPr>
              <a:t> </a:t>
            </a:r>
            <a:r>
              <a:rPr sz="1900" dirty="0">
                <a:latin typeface="Calibri"/>
                <a:cs typeface="Calibri"/>
              </a:rPr>
              <a:t>filled.</a:t>
            </a:r>
            <a:r>
              <a:rPr sz="1900" spc="-60" dirty="0">
                <a:latin typeface="Calibri"/>
                <a:cs typeface="Calibri"/>
              </a:rPr>
              <a:t> </a:t>
            </a:r>
            <a:r>
              <a:rPr sz="1900" dirty="0">
                <a:latin typeface="Calibri"/>
                <a:cs typeface="Calibri"/>
              </a:rPr>
              <a:t>I</a:t>
            </a:r>
            <a:r>
              <a:rPr sz="1900" spc="-55" dirty="0">
                <a:latin typeface="Calibri"/>
                <a:cs typeface="Calibri"/>
              </a:rPr>
              <a:t> </a:t>
            </a:r>
            <a:r>
              <a:rPr sz="1900" dirty="0">
                <a:latin typeface="Calibri"/>
                <a:cs typeface="Calibri"/>
              </a:rPr>
              <a:t>asked</a:t>
            </a:r>
            <a:r>
              <a:rPr sz="1900" spc="-60" dirty="0">
                <a:latin typeface="Calibri"/>
                <a:cs typeface="Calibri"/>
              </a:rPr>
              <a:t> </a:t>
            </a:r>
            <a:r>
              <a:rPr sz="1900" dirty="0">
                <a:latin typeface="Calibri"/>
                <a:cs typeface="Calibri"/>
              </a:rPr>
              <a:t>some</a:t>
            </a:r>
            <a:r>
              <a:rPr sz="1900" spc="-60" dirty="0">
                <a:latin typeface="Calibri"/>
                <a:cs typeface="Calibri"/>
              </a:rPr>
              <a:t> </a:t>
            </a:r>
            <a:r>
              <a:rPr sz="1900" dirty="0">
                <a:latin typeface="Calibri"/>
                <a:cs typeface="Calibri"/>
              </a:rPr>
              <a:t>people</a:t>
            </a:r>
            <a:r>
              <a:rPr sz="1900" spc="-55" dirty="0">
                <a:latin typeface="Calibri"/>
                <a:cs typeface="Calibri"/>
              </a:rPr>
              <a:t> </a:t>
            </a:r>
            <a:r>
              <a:rPr sz="1900" dirty="0">
                <a:latin typeface="Calibri"/>
                <a:cs typeface="Calibri"/>
              </a:rPr>
              <a:t>to</a:t>
            </a:r>
            <a:r>
              <a:rPr sz="1900" spc="-55" dirty="0">
                <a:latin typeface="Calibri"/>
                <a:cs typeface="Calibri"/>
              </a:rPr>
              <a:t> </a:t>
            </a:r>
            <a:r>
              <a:rPr sz="1900" dirty="0">
                <a:latin typeface="Calibri"/>
                <a:cs typeface="Calibri"/>
              </a:rPr>
              <a:t>go</a:t>
            </a:r>
            <a:r>
              <a:rPr sz="1900" spc="-60" dirty="0">
                <a:latin typeface="Calibri"/>
                <a:cs typeface="Calibri"/>
              </a:rPr>
              <a:t> </a:t>
            </a:r>
            <a:r>
              <a:rPr sz="1900" dirty="0">
                <a:latin typeface="Calibri"/>
                <a:cs typeface="Calibri"/>
              </a:rPr>
              <a:t>to</a:t>
            </a:r>
            <a:r>
              <a:rPr sz="1900" spc="-60" dirty="0">
                <a:latin typeface="Calibri"/>
                <a:cs typeface="Calibri"/>
              </a:rPr>
              <a:t> </a:t>
            </a:r>
            <a:r>
              <a:rPr sz="1900" dirty="0">
                <a:latin typeface="Calibri"/>
                <a:cs typeface="Calibri"/>
              </a:rPr>
              <a:t>the</a:t>
            </a:r>
            <a:r>
              <a:rPr sz="1900" spc="-65" dirty="0">
                <a:latin typeface="Calibri"/>
                <a:cs typeface="Calibri"/>
              </a:rPr>
              <a:t> </a:t>
            </a:r>
            <a:r>
              <a:rPr sz="1900" spc="-10" dirty="0">
                <a:latin typeface="Calibri"/>
                <a:cs typeface="Calibri"/>
              </a:rPr>
              <a:t>mosque </a:t>
            </a:r>
            <a:r>
              <a:rPr sz="1900" dirty="0">
                <a:latin typeface="Calibri"/>
                <a:cs typeface="Calibri"/>
              </a:rPr>
              <a:t>and</a:t>
            </a:r>
            <a:r>
              <a:rPr sz="1900" spc="120" dirty="0">
                <a:latin typeface="Calibri"/>
                <a:cs typeface="Calibri"/>
              </a:rPr>
              <a:t> </a:t>
            </a:r>
            <a:r>
              <a:rPr sz="1900" dirty="0">
                <a:latin typeface="Calibri"/>
                <a:cs typeface="Calibri"/>
              </a:rPr>
              <a:t>use</a:t>
            </a:r>
            <a:r>
              <a:rPr sz="1900" spc="114" dirty="0">
                <a:latin typeface="Calibri"/>
                <a:cs typeface="Calibri"/>
              </a:rPr>
              <a:t> </a:t>
            </a:r>
            <a:r>
              <a:rPr sz="1900" dirty="0">
                <a:latin typeface="Calibri"/>
                <a:cs typeface="Calibri"/>
              </a:rPr>
              <a:t>the</a:t>
            </a:r>
            <a:r>
              <a:rPr sz="1900" spc="110" dirty="0">
                <a:latin typeface="Calibri"/>
                <a:cs typeface="Calibri"/>
              </a:rPr>
              <a:t> </a:t>
            </a:r>
            <a:r>
              <a:rPr sz="1900" dirty="0">
                <a:latin typeface="Calibri"/>
                <a:cs typeface="Calibri"/>
              </a:rPr>
              <a:t>speakers</a:t>
            </a:r>
            <a:r>
              <a:rPr sz="1900" spc="120" dirty="0">
                <a:latin typeface="Calibri"/>
                <a:cs typeface="Calibri"/>
              </a:rPr>
              <a:t> </a:t>
            </a:r>
            <a:r>
              <a:rPr sz="1900" dirty="0">
                <a:latin typeface="Calibri"/>
                <a:cs typeface="Calibri"/>
              </a:rPr>
              <a:t>to</a:t>
            </a:r>
            <a:r>
              <a:rPr sz="1900" spc="114" dirty="0">
                <a:latin typeface="Calibri"/>
                <a:cs typeface="Calibri"/>
              </a:rPr>
              <a:t> </a:t>
            </a:r>
            <a:r>
              <a:rPr sz="1900" dirty="0">
                <a:latin typeface="Calibri"/>
                <a:cs typeface="Calibri"/>
              </a:rPr>
              <a:t>request</a:t>
            </a:r>
            <a:r>
              <a:rPr sz="1900" spc="120" dirty="0">
                <a:latin typeface="Calibri"/>
                <a:cs typeface="Calibri"/>
              </a:rPr>
              <a:t> </a:t>
            </a:r>
            <a:r>
              <a:rPr sz="1900" dirty="0">
                <a:latin typeface="Calibri"/>
                <a:cs typeface="Calibri"/>
              </a:rPr>
              <a:t>that</a:t>
            </a:r>
            <a:r>
              <a:rPr sz="1900" spc="114" dirty="0">
                <a:latin typeface="Calibri"/>
                <a:cs typeface="Calibri"/>
              </a:rPr>
              <a:t> </a:t>
            </a:r>
            <a:r>
              <a:rPr sz="1900" dirty="0">
                <a:latin typeface="Calibri"/>
                <a:cs typeface="Calibri"/>
              </a:rPr>
              <a:t>everyone</a:t>
            </a:r>
            <a:r>
              <a:rPr sz="1900" spc="110" dirty="0">
                <a:latin typeface="Calibri"/>
                <a:cs typeface="Calibri"/>
              </a:rPr>
              <a:t> </a:t>
            </a:r>
            <a:r>
              <a:rPr sz="1900" dirty="0">
                <a:latin typeface="Calibri"/>
                <a:cs typeface="Calibri"/>
              </a:rPr>
              <a:t>who</a:t>
            </a:r>
            <a:r>
              <a:rPr sz="1900" spc="125" dirty="0">
                <a:latin typeface="Calibri"/>
                <a:cs typeface="Calibri"/>
              </a:rPr>
              <a:t> </a:t>
            </a:r>
            <a:r>
              <a:rPr sz="1900" dirty="0">
                <a:latin typeface="Calibri"/>
                <a:cs typeface="Calibri"/>
              </a:rPr>
              <a:t>had</a:t>
            </a:r>
            <a:r>
              <a:rPr sz="1900" spc="120" dirty="0">
                <a:latin typeface="Calibri"/>
                <a:cs typeface="Calibri"/>
              </a:rPr>
              <a:t> </a:t>
            </a:r>
            <a:r>
              <a:rPr sz="1900" dirty="0">
                <a:latin typeface="Calibri"/>
                <a:cs typeface="Calibri"/>
              </a:rPr>
              <a:t>a</a:t>
            </a:r>
            <a:r>
              <a:rPr sz="1900" spc="120" dirty="0">
                <a:latin typeface="Calibri"/>
                <a:cs typeface="Calibri"/>
              </a:rPr>
              <a:t> </a:t>
            </a:r>
            <a:r>
              <a:rPr sz="1900" dirty="0">
                <a:latin typeface="Calibri"/>
                <a:cs typeface="Calibri"/>
              </a:rPr>
              <a:t>car</a:t>
            </a:r>
            <a:r>
              <a:rPr sz="1900" spc="114" dirty="0">
                <a:latin typeface="Calibri"/>
                <a:cs typeface="Calibri"/>
              </a:rPr>
              <a:t> </a:t>
            </a:r>
            <a:r>
              <a:rPr sz="1900" dirty="0">
                <a:latin typeface="Calibri"/>
                <a:cs typeface="Calibri"/>
              </a:rPr>
              <a:t>go</a:t>
            </a:r>
            <a:r>
              <a:rPr sz="1900" spc="120" dirty="0">
                <a:latin typeface="Calibri"/>
                <a:cs typeface="Calibri"/>
              </a:rPr>
              <a:t> </a:t>
            </a:r>
            <a:r>
              <a:rPr sz="1900" dirty="0">
                <a:latin typeface="Calibri"/>
                <a:cs typeface="Calibri"/>
              </a:rPr>
              <a:t>to</a:t>
            </a:r>
            <a:r>
              <a:rPr sz="1900" spc="114" dirty="0">
                <a:latin typeface="Calibri"/>
                <a:cs typeface="Calibri"/>
              </a:rPr>
              <a:t> </a:t>
            </a:r>
            <a:r>
              <a:rPr sz="1900" spc="-10" dirty="0">
                <a:latin typeface="Calibri"/>
                <a:cs typeface="Calibri"/>
              </a:rPr>
              <a:t>Zamalka </a:t>
            </a:r>
            <a:r>
              <a:rPr sz="1900" dirty="0">
                <a:latin typeface="Calibri"/>
                <a:cs typeface="Calibri"/>
              </a:rPr>
              <a:t>and</a:t>
            </a:r>
            <a:r>
              <a:rPr sz="1900" spc="365" dirty="0">
                <a:latin typeface="Calibri"/>
                <a:cs typeface="Calibri"/>
              </a:rPr>
              <a:t> </a:t>
            </a:r>
            <a:r>
              <a:rPr sz="1900" dirty="0">
                <a:latin typeface="Calibri"/>
                <a:cs typeface="Calibri"/>
              </a:rPr>
              <a:t>help.</a:t>
            </a:r>
            <a:r>
              <a:rPr sz="1900" spc="365" dirty="0">
                <a:latin typeface="Calibri"/>
                <a:cs typeface="Calibri"/>
              </a:rPr>
              <a:t> </a:t>
            </a:r>
            <a:r>
              <a:rPr sz="1900" dirty="0">
                <a:latin typeface="Calibri"/>
                <a:cs typeface="Calibri"/>
              </a:rPr>
              <a:t>I</a:t>
            </a:r>
            <a:r>
              <a:rPr sz="1900" spc="350" dirty="0">
                <a:latin typeface="Calibri"/>
                <a:cs typeface="Calibri"/>
              </a:rPr>
              <a:t> </a:t>
            </a:r>
            <a:r>
              <a:rPr sz="1900" dirty="0">
                <a:latin typeface="Calibri"/>
                <a:cs typeface="Calibri"/>
              </a:rPr>
              <a:t>don’t</a:t>
            </a:r>
            <a:r>
              <a:rPr sz="1900" spc="360" dirty="0">
                <a:latin typeface="Calibri"/>
                <a:cs typeface="Calibri"/>
              </a:rPr>
              <a:t> </a:t>
            </a:r>
            <a:r>
              <a:rPr sz="1900" dirty="0">
                <a:latin typeface="Calibri"/>
                <a:cs typeface="Calibri"/>
              </a:rPr>
              <a:t>know</a:t>
            </a:r>
            <a:r>
              <a:rPr sz="1900" spc="360" dirty="0">
                <a:latin typeface="Calibri"/>
                <a:cs typeface="Calibri"/>
              </a:rPr>
              <a:t> </a:t>
            </a:r>
            <a:r>
              <a:rPr sz="1900" dirty="0">
                <a:latin typeface="Calibri"/>
                <a:cs typeface="Calibri"/>
              </a:rPr>
              <a:t>if</a:t>
            </a:r>
            <a:r>
              <a:rPr sz="1900" spc="345" dirty="0">
                <a:latin typeface="Calibri"/>
                <a:cs typeface="Calibri"/>
              </a:rPr>
              <a:t> </a:t>
            </a:r>
            <a:r>
              <a:rPr sz="1900" dirty="0">
                <a:latin typeface="Calibri"/>
                <a:cs typeface="Calibri"/>
              </a:rPr>
              <a:t>it</a:t>
            </a:r>
            <a:r>
              <a:rPr sz="1900" spc="360" dirty="0">
                <a:latin typeface="Calibri"/>
                <a:cs typeface="Calibri"/>
              </a:rPr>
              <a:t> </a:t>
            </a:r>
            <a:r>
              <a:rPr sz="1900" dirty="0">
                <a:latin typeface="Calibri"/>
                <a:cs typeface="Calibri"/>
              </a:rPr>
              <a:t>was</a:t>
            </a:r>
            <a:r>
              <a:rPr sz="1900" spc="360" dirty="0">
                <a:latin typeface="Calibri"/>
                <a:cs typeface="Calibri"/>
              </a:rPr>
              <a:t> </a:t>
            </a:r>
            <a:r>
              <a:rPr sz="1900" dirty="0">
                <a:latin typeface="Calibri"/>
                <a:cs typeface="Calibri"/>
              </a:rPr>
              <a:t>a</a:t>
            </a:r>
            <a:r>
              <a:rPr sz="1900" spc="365" dirty="0">
                <a:latin typeface="Calibri"/>
                <a:cs typeface="Calibri"/>
              </a:rPr>
              <a:t> </a:t>
            </a:r>
            <a:r>
              <a:rPr sz="1900" dirty="0">
                <a:latin typeface="Calibri"/>
                <a:cs typeface="Calibri"/>
              </a:rPr>
              <a:t>wise</a:t>
            </a:r>
            <a:r>
              <a:rPr sz="1900" spc="350" dirty="0">
                <a:latin typeface="Calibri"/>
                <a:cs typeface="Calibri"/>
              </a:rPr>
              <a:t> </a:t>
            </a:r>
            <a:r>
              <a:rPr sz="1900" dirty="0">
                <a:latin typeface="Calibri"/>
                <a:cs typeface="Calibri"/>
              </a:rPr>
              <a:t>decision</a:t>
            </a:r>
            <a:r>
              <a:rPr sz="1900" spc="365" dirty="0">
                <a:latin typeface="Calibri"/>
                <a:cs typeface="Calibri"/>
              </a:rPr>
              <a:t> </a:t>
            </a:r>
            <a:r>
              <a:rPr sz="1900" dirty="0">
                <a:latin typeface="Calibri"/>
                <a:cs typeface="Calibri"/>
              </a:rPr>
              <a:t>or</a:t>
            </a:r>
            <a:r>
              <a:rPr sz="1900" spc="360" dirty="0">
                <a:latin typeface="Calibri"/>
                <a:cs typeface="Calibri"/>
              </a:rPr>
              <a:t> </a:t>
            </a:r>
            <a:r>
              <a:rPr sz="1900" dirty="0">
                <a:latin typeface="Calibri"/>
                <a:cs typeface="Calibri"/>
              </a:rPr>
              <a:t>not.</a:t>
            </a:r>
            <a:r>
              <a:rPr sz="1900" spc="360" dirty="0">
                <a:latin typeface="Calibri"/>
                <a:cs typeface="Calibri"/>
              </a:rPr>
              <a:t> </a:t>
            </a:r>
            <a:r>
              <a:rPr sz="1900" dirty="0">
                <a:latin typeface="Calibri"/>
                <a:cs typeface="Calibri"/>
              </a:rPr>
              <a:t>But</a:t>
            </a:r>
            <a:r>
              <a:rPr sz="1900" spc="375" dirty="0">
                <a:latin typeface="Calibri"/>
                <a:cs typeface="Calibri"/>
              </a:rPr>
              <a:t> </a:t>
            </a:r>
            <a:r>
              <a:rPr sz="1900" dirty="0">
                <a:latin typeface="Calibri"/>
                <a:cs typeface="Calibri"/>
              </a:rPr>
              <a:t>there</a:t>
            </a:r>
            <a:r>
              <a:rPr sz="1900" spc="360" dirty="0">
                <a:latin typeface="Calibri"/>
                <a:cs typeface="Calibri"/>
              </a:rPr>
              <a:t> </a:t>
            </a:r>
            <a:r>
              <a:rPr sz="1900" dirty="0">
                <a:latin typeface="Calibri"/>
                <a:cs typeface="Calibri"/>
              </a:rPr>
              <a:t>were</a:t>
            </a:r>
            <a:r>
              <a:rPr sz="1900" spc="360" dirty="0">
                <a:latin typeface="Calibri"/>
                <a:cs typeface="Calibri"/>
              </a:rPr>
              <a:t> </a:t>
            </a:r>
            <a:r>
              <a:rPr sz="1900" spc="-25" dirty="0">
                <a:latin typeface="Calibri"/>
                <a:cs typeface="Calibri"/>
              </a:rPr>
              <a:t>so </a:t>
            </a:r>
            <a:r>
              <a:rPr sz="1900" dirty="0">
                <a:latin typeface="Calibri"/>
                <a:cs typeface="Calibri"/>
              </a:rPr>
              <a:t>many</a:t>
            </a:r>
            <a:r>
              <a:rPr sz="1900" spc="430" dirty="0">
                <a:latin typeface="Calibri"/>
                <a:cs typeface="Calibri"/>
              </a:rPr>
              <a:t> </a:t>
            </a:r>
            <a:r>
              <a:rPr sz="1900" dirty="0">
                <a:latin typeface="Calibri"/>
                <a:cs typeface="Calibri"/>
              </a:rPr>
              <a:t>heroes</a:t>
            </a:r>
            <a:r>
              <a:rPr sz="1900" spc="434" dirty="0">
                <a:latin typeface="Calibri"/>
                <a:cs typeface="Calibri"/>
              </a:rPr>
              <a:t> </a:t>
            </a:r>
            <a:r>
              <a:rPr sz="1900" dirty="0">
                <a:latin typeface="Calibri"/>
                <a:cs typeface="Calibri"/>
              </a:rPr>
              <a:t>that</a:t>
            </a:r>
            <a:r>
              <a:rPr sz="1900" spc="434" dirty="0">
                <a:latin typeface="Calibri"/>
                <a:cs typeface="Calibri"/>
              </a:rPr>
              <a:t> </a:t>
            </a:r>
            <a:r>
              <a:rPr sz="1900" dirty="0">
                <a:latin typeface="Calibri"/>
                <a:cs typeface="Calibri"/>
              </a:rPr>
              <a:t>night.</a:t>
            </a:r>
            <a:r>
              <a:rPr sz="1900" spc="430" dirty="0">
                <a:latin typeface="Calibri"/>
                <a:cs typeface="Calibri"/>
              </a:rPr>
              <a:t> </a:t>
            </a:r>
            <a:r>
              <a:rPr sz="1900" dirty="0">
                <a:latin typeface="Calibri"/>
                <a:cs typeface="Calibri"/>
              </a:rPr>
              <a:t>Our</a:t>
            </a:r>
            <a:r>
              <a:rPr sz="1900" spc="430" dirty="0">
                <a:latin typeface="Calibri"/>
                <a:cs typeface="Calibri"/>
              </a:rPr>
              <a:t> </a:t>
            </a:r>
            <a:r>
              <a:rPr sz="1900" dirty="0">
                <a:latin typeface="Calibri"/>
                <a:cs typeface="Calibri"/>
              </a:rPr>
              <a:t>local</a:t>
            </a:r>
            <a:r>
              <a:rPr sz="1900" spc="425" dirty="0">
                <a:latin typeface="Calibri"/>
                <a:cs typeface="Calibri"/>
              </a:rPr>
              <a:t> </a:t>
            </a:r>
            <a:r>
              <a:rPr sz="1900" dirty="0">
                <a:latin typeface="Calibri"/>
                <a:cs typeface="Calibri"/>
              </a:rPr>
              <a:t>culture</a:t>
            </a:r>
            <a:r>
              <a:rPr sz="1900" spc="425" dirty="0">
                <a:latin typeface="Calibri"/>
                <a:cs typeface="Calibri"/>
              </a:rPr>
              <a:t> </a:t>
            </a:r>
            <a:r>
              <a:rPr sz="1900" dirty="0">
                <a:latin typeface="Calibri"/>
                <a:cs typeface="Calibri"/>
              </a:rPr>
              <a:t>says</a:t>
            </a:r>
            <a:r>
              <a:rPr sz="1900" spc="430" dirty="0">
                <a:latin typeface="Calibri"/>
                <a:cs typeface="Calibri"/>
              </a:rPr>
              <a:t> </a:t>
            </a:r>
            <a:r>
              <a:rPr sz="1900" dirty="0">
                <a:latin typeface="Calibri"/>
                <a:cs typeface="Calibri"/>
              </a:rPr>
              <a:t>that</a:t>
            </a:r>
            <a:r>
              <a:rPr sz="1900" spc="425" dirty="0">
                <a:latin typeface="Calibri"/>
                <a:cs typeface="Calibri"/>
              </a:rPr>
              <a:t> </a:t>
            </a:r>
            <a:r>
              <a:rPr sz="1900" dirty="0">
                <a:latin typeface="Calibri"/>
                <a:cs typeface="Calibri"/>
              </a:rPr>
              <a:t>we</a:t>
            </a:r>
            <a:r>
              <a:rPr sz="1900" spc="430" dirty="0">
                <a:latin typeface="Calibri"/>
                <a:cs typeface="Calibri"/>
              </a:rPr>
              <a:t> </a:t>
            </a:r>
            <a:r>
              <a:rPr sz="1900" dirty="0">
                <a:latin typeface="Calibri"/>
                <a:cs typeface="Calibri"/>
              </a:rPr>
              <a:t>would</a:t>
            </a:r>
            <a:r>
              <a:rPr sz="1900" spc="434" dirty="0">
                <a:latin typeface="Calibri"/>
                <a:cs typeface="Calibri"/>
              </a:rPr>
              <a:t> </a:t>
            </a:r>
            <a:r>
              <a:rPr sz="1900" dirty="0">
                <a:latin typeface="Calibri"/>
                <a:cs typeface="Calibri"/>
              </a:rPr>
              <a:t>die</a:t>
            </a:r>
            <a:r>
              <a:rPr sz="1900" spc="425" dirty="0">
                <a:latin typeface="Calibri"/>
                <a:cs typeface="Calibri"/>
              </a:rPr>
              <a:t> </a:t>
            </a:r>
            <a:r>
              <a:rPr sz="1900" dirty="0">
                <a:latin typeface="Calibri"/>
                <a:cs typeface="Calibri"/>
              </a:rPr>
              <a:t>to</a:t>
            </a:r>
            <a:r>
              <a:rPr sz="1900" spc="430" dirty="0">
                <a:latin typeface="Calibri"/>
                <a:cs typeface="Calibri"/>
              </a:rPr>
              <a:t> </a:t>
            </a:r>
            <a:r>
              <a:rPr sz="1900" spc="-20" dirty="0">
                <a:latin typeface="Calibri"/>
                <a:cs typeface="Calibri"/>
              </a:rPr>
              <a:t>save </a:t>
            </a:r>
            <a:r>
              <a:rPr sz="1900" spc="-10" dirty="0">
                <a:latin typeface="Calibri"/>
                <a:cs typeface="Calibri"/>
              </a:rPr>
              <a:t>others.</a:t>
            </a:r>
            <a:endParaRPr lang="ru-RU" sz="1900" spc="-10" dirty="0">
              <a:latin typeface="Calibri"/>
              <a:cs typeface="Calibri"/>
            </a:endParaRPr>
          </a:p>
          <a:p>
            <a:pPr marL="12700" marR="5080" algn="just">
              <a:lnSpc>
                <a:spcPct val="90000"/>
              </a:lnSpc>
              <a:spcBef>
                <a:spcPts val="430"/>
              </a:spcBef>
            </a:pPr>
            <a:r>
              <a:rPr lang="ru-RU" sz="1900" dirty="0">
                <a:latin typeface="Calibri"/>
                <a:cs typeface="Calibri"/>
              </a:rPr>
              <a:t>«Я </a:t>
            </a:r>
            <a:r>
              <a:rPr lang="ru-RU" sz="1900" dirty="0" err="1">
                <a:latin typeface="Calibri"/>
                <a:cs typeface="Calibri"/>
              </a:rPr>
              <a:t>відпочивав</a:t>
            </a:r>
            <a:r>
              <a:rPr lang="ru-RU" sz="1900" dirty="0">
                <a:latin typeface="Calibri"/>
                <a:cs typeface="Calibri"/>
              </a:rPr>
              <a:t> у </a:t>
            </a:r>
            <a:r>
              <a:rPr lang="ru-RU" sz="1900" dirty="0" err="1">
                <a:latin typeface="Calibri"/>
                <a:cs typeface="Calibri"/>
              </a:rPr>
              <a:t>кабінеті</a:t>
            </a:r>
            <a:r>
              <a:rPr lang="ru-RU" sz="1900" dirty="0">
                <a:latin typeface="Calibri"/>
                <a:cs typeface="Calibri"/>
              </a:rPr>
              <a:t> </a:t>
            </a:r>
            <a:r>
              <a:rPr lang="ru-RU" sz="1900" dirty="0" err="1">
                <a:latin typeface="Calibri"/>
                <a:cs typeface="Calibri"/>
              </a:rPr>
              <a:t>лікаря</a:t>
            </a:r>
            <a:r>
              <a:rPr lang="ru-RU" sz="1900" dirty="0">
                <a:latin typeface="Calibri"/>
                <a:cs typeface="Calibri"/>
              </a:rPr>
              <a:t> в одному з </a:t>
            </a:r>
            <a:r>
              <a:rPr lang="ru-RU" sz="1900" dirty="0" err="1">
                <a:latin typeface="Calibri"/>
                <a:cs typeface="Calibri"/>
              </a:rPr>
              <a:t>підвалів</a:t>
            </a:r>
            <a:r>
              <a:rPr lang="ru-RU" sz="1900" dirty="0">
                <a:latin typeface="Calibri"/>
                <a:cs typeface="Calibri"/>
              </a:rPr>
              <a:t> просто </a:t>
            </a:r>
            <a:r>
              <a:rPr lang="ru-RU" sz="1900" dirty="0" err="1">
                <a:latin typeface="Calibri"/>
                <a:cs typeface="Calibri"/>
              </a:rPr>
              <a:t>поруч</a:t>
            </a:r>
            <a:r>
              <a:rPr lang="ru-RU" sz="1900" dirty="0">
                <a:latin typeface="Calibri"/>
                <a:cs typeface="Calibri"/>
              </a:rPr>
              <a:t> </a:t>
            </a:r>
            <a:r>
              <a:rPr lang="ru-RU" sz="1900" dirty="0" err="1">
                <a:latin typeface="Calibri"/>
                <a:cs typeface="Calibri"/>
              </a:rPr>
              <a:t>із</a:t>
            </a:r>
            <a:r>
              <a:rPr lang="ru-RU" sz="1900" dirty="0">
                <a:latin typeface="Calibri"/>
                <a:cs typeface="Calibri"/>
              </a:rPr>
              <a:t> </a:t>
            </a:r>
            <a:r>
              <a:rPr lang="ru-RU" sz="1900" dirty="0" err="1">
                <a:latin typeface="Calibri"/>
                <a:cs typeface="Calibri"/>
              </a:rPr>
              <a:t>операційною</a:t>
            </a:r>
            <a:r>
              <a:rPr lang="ru-RU" sz="1900" dirty="0">
                <a:latin typeface="Calibri"/>
                <a:cs typeface="Calibri"/>
              </a:rPr>
              <a:t>. </a:t>
            </a:r>
            <a:r>
              <a:rPr lang="ru-RU" sz="1900" dirty="0" err="1">
                <a:latin typeface="Calibri"/>
                <a:cs typeface="Calibri"/>
              </a:rPr>
              <a:t>Приблизно</a:t>
            </a:r>
            <a:r>
              <a:rPr lang="ru-RU" sz="1900" dirty="0">
                <a:latin typeface="Calibri"/>
                <a:cs typeface="Calibri"/>
              </a:rPr>
              <a:t> о 2:30 </a:t>
            </a:r>
            <a:r>
              <a:rPr lang="ru-RU" sz="1900" dirty="0" err="1">
                <a:latin typeface="Calibri"/>
                <a:cs typeface="Calibri"/>
              </a:rPr>
              <a:t>ночі</a:t>
            </a:r>
            <a:r>
              <a:rPr lang="ru-RU" sz="1900" dirty="0">
                <a:latin typeface="Calibri"/>
                <a:cs typeface="Calibri"/>
              </a:rPr>
              <a:t> нам </a:t>
            </a:r>
            <a:r>
              <a:rPr lang="ru-RU" sz="1900" dirty="0" err="1">
                <a:latin typeface="Calibri"/>
                <a:cs typeface="Calibri"/>
              </a:rPr>
              <a:t>зателефонували</a:t>
            </a:r>
            <a:r>
              <a:rPr lang="ru-RU" sz="1900" dirty="0">
                <a:latin typeface="Calibri"/>
                <a:cs typeface="Calibri"/>
              </a:rPr>
              <a:t> з центрального </a:t>
            </a:r>
            <a:r>
              <a:rPr lang="ru-RU" sz="1900" dirty="0" err="1">
                <a:latin typeface="Calibri"/>
                <a:cs typeface="Calibri"/>
              </a:rPr>
              <a:t>відділу</a:t>
            </a:r>
            <a:r>
              <a:rPr lang="ru-RU" sz="1900" dirty="0">
                <a:latin typeface="Calibri"/>
                <a:cs typeface="Calibri"/>
              </a:rPr>
              <a:t> </a:t>
            </a:r>
            <a:r>
              <a:rPr lang="ru-RU" sz="1900" dirty="0" err="1">
                <a:latin typeface="Calibri"/>
                <a:cs typeface="Calibri"/>
              </a:rPr>
              <a:t>Служби</a:t>
            </a:r>
            <a:r>
              <a:rPr lang="ru-RU" sz="1900" dirty="0">
                <a:latin typeface="Calibri"/>
                <a:cs typeface="Calibri"/>
              </a:rPr>
              <a:t> </a:t>
            </a:r>
            <a:r>
              <a:rPr lang="ru-RU" sz="1900" dirty="0" err="1">
                <a:latin typeface="Calibri"/>
                <a:cs typeface="Calibri"/>
              </a:rPr>
              <a:t>надзвичайних</a:t>
            </a:r>
            <a:r>
              <a:rPr lang="ru-RU" sz="1900" dirty="0">
                <a:latin typeface="Calibri"/>
                <a:cs typeface="Calibri"/>
              </a:rPr>
              <a:t> </a:t>
            </a:r>
            <a:r>
              <a:rPr lang="ru-RU" sz="1900" dirty="0" err="1">
                <a:latin typeface="Calibri"/>
                <a:cs typeface="Calibri"/>
              </a:rPr>
              <a:t>подій</a:t>
            </a:r>
            <a:r>
              <a:rPr lang="ru-RU" sz="1900" dirty="0">
                <a:latin typeface="Calibri"/>
                <a:cs typeface="Calibri"/>
              </a:rPr>
              <a:t>. </a:t>
            </a:r>
            <a:r>
              <a:rPr lang="ru-RU" sz="1900" dirty="0" err="1">
                <a:latin typeface="Calibri"/>
                <a:cs typeface="Calibri"/>
              </a:rPr>
              <a:t>Лікарі</a:t>
            </a:r>
            <a:r>
              <a:rPr lang="ru-RU" sz="1900" dirty="0">
                <a:latin typeface="Calibri"/>
                <a:cs typeface="Calibri"/>
              </a:rPr>
              <a:t>, </a:t>
            </a:r>
            <a:r>
              <a:rPr lang="ru-RU" sz="1900" dirty="0" err="1">
                <a:latin typeface="Calibri"/>
                <a:cs typeface="Calibri"/>
              </a:rPr>
              <a:t>які</a:t>
            </a:r>
            <a:r>
              <a:rPr lang="ru-RU" sz="1900" dirty="0">
                <a:latin typeface="Calibri"/>
                <a:cs typeface="Calibri"/>
              </a:rPr>
              <a:t> </a:t>
            </a:r>
            <a:r>
              <a:rPr lang="ru-RU" sz="1900" dirty="0" err="1">
                <a:latin typeface="Calibri"/>
                <a:cs typeface="Calibri"/>
              </a:rPr>
              <a:t>чергували</a:t>
            </a:r>
            <a:r>
              <a:rPr lang="ru-RU" sz="1900" dirty="0">
                <a:latin typeface="Calibri"/>
                <a:cs typeface="Calibri"/>
              </a:rPr>
              <a:t> </a:t>
            </a:r>
            <a:r>
              <a:rPr lang="ru-RU" sz="1900" dirty="0" err="1">
                <a:latin typeface="Calibri"/>
                <a:cs typeface="Calibri"/>
              </a:rPr>
              <a:t>тієї</a:t>
            </a:r>
            <a:r>
              <a:rPr lang="ru-RU" sz="1900" dirty="0">
                <a:latin typeface="Calibri"/>
                <a:cs typeface="Calibri"/>
              </a:rPr>
              <a:t> </a:t>
            </a:r>
            <a:r>
              <a:rPr lang="ru-RU" sz="1900" dirty="0" err="1">
                <a:latin typeface="Calibri"/>
                <a:cs typeface="Calibri"/>
              </a:rPr>
              <a:t>ночі</a:t>
            </a:r>
            <a:r>
              <a:rPr lang="ru-RU" sz="1900" dirty="0">
                <a:latin typeface="Calibri"/>
                <a:cs typeface="Calibri"/>
              </a:rPr>
              <a:t>, </a:t>
            </a:r>
            <a:r>
              <a:rPr lang="ru-RU" sz="1900" dirty="0" err="1">
                <a:latin typeface="Calibri"/>
                <a:cs typeface="Calibri"/>
              </a:rPr>
              <a:t>повідомили</a:t>
            </a:r>
            <a:r>
              <a:rPr lang="ru-RU" sz="1900" dirty="0">
                <a:latin typeface="Calibri"/>
                <a:cs typeface="Calibri"/>
              </a:rPr>
              <a:t> </a:t>
            </a:r>
            <a:r>
              <a:rPr lang="ru-RU" sz="1900" dirty="0" err="1">
                <a:latin typeface="Calibri"/>
                <a:cs typeface="Calibri"/>
              </a:rPr>
              <a:t>мені</a:t>
            </a:r>
            <a:r>
              <a:rPr lang="ru-RU" sz="1900" dirty="0">
                <a:latin typeface="Calibri"/>
                <a:cs typeface="Calibri"/>
              </a:rPr>
              <a:t> про те, </a:t>
            </a:r>
            <a:r>
              <a:rPr lang="ru-RU" sz="1900" dirty="0" err="1">
                <a:latin typeface="Calibri"/>
                <a:cs typeface="Calibri"/>
              </a:rPr>
              <a:t>що</a:t>
            </a:r>
            <a:r>
              <a:rPr lang="ru-RU" sz="1900" dirty="0">
                <a:latin typeface="Calibri"/>
                <a:cs typeface="Calibri"/>
              </a:rPr>
              <a:t> </a:t>
            </a:r>
            <a:r>
              <a:rPr lang="ru-RU" sz="1900" dirty="0" err="1">
                <a:latin typeface="Calibri"/>
                <a:cs typeface="Calibri"/>
              </a:rPr>
              <a:t>сталася</a:t>
            </a:r>
            <a:r>
              <a:rPr lang="ru-RU" sz="1900" dirty="0">
                <a:latin typeface="Calibri"/>
                <a:cs typeface="Calibri"/>
              </a:rPr>
              <a:t> </a:t>
            </a:r>
            <a:r>
              <a:rPr lang="ru-RU" sz="1900" dirty="0" err="1">
                <a:latin typeface="Calibri"/>
                <a:cs typeface="Calibri"/>
              </a:rPr>
              <a:t>хімічна</a:t>
            </a:r>
            <a:r>
              <a:rPr lang="ru-RU" sz="1900" dirty="0">
                <a:latin typeface="Calibri"/>
                <a:cs typeface="Calibri"/>
              </a:rPr>
              <a:t> атака. Я </a:t>
            </a:r>
            <a:r>
              <a:rPr lang="ru-RU" sz="1900" dirty="0" err="1">
                <a:latin typeface="Calibri"/>
                <a:cs typeface="Calibri"/>
              </a:rPr>
              <a:t>прибув</a:t>
            </a:r>
            <a:r>
              <a:rPr lang="ru-RU" sz="1900" dirty="0">
                <a:latin typeface="Calibri"/>
                <a:cs typeface="Calibri"/>
              </a:rPr>
              <a:t> на </a:t>
            </a:r>
            <a:r>
              <a:rPr lang="ru-RU" sz="1900" dirty="0" err="1">
                <a:latin typeface="Calibri"/>
                <a:cs typeface="Calibri"/>
              </a:rPr>
              <a:t>робоче</a:t>
            </a:r>
            <a:r>
              <a:rPr lang="ru-RU" sz="1900" dirty="0">
                <a:latin typeface="Calibri"/>
                <a:cs typeface="Calibri"/>
              </a:rPr>
              <a:t> </a:t>
            </a:r>
            <a:r>
              <a:rPr lang="ru-RU" sz="1900" dirty="0" err="1">
                <a:latin typeface="Calibri"/>
                <a:cs typeface="Calibri"/>
              </a:rPr>
              <a:t>місце</a:t>
            </a:r>
            <a:r>
              <a:rPr lang="ru-RU" sz="1900" dirty="0">
                <a:latin typeface="Calibri"/>
                <a:cs typeface="Calibri"/>
              </a:rPr>
              <a:t> через 10 </a:t>
            </a:r>
            <a:r>
              <a:rPr lang="ru-RU" sz="1900" dirty="0" err="1">
                <a:latin typeface="Calibri"/>
                <a:cs typeface="Calibri"/>
              </a:rPr>
              <a:t>хвилин</a:t>
            </a:r>
            <a:r>
              <a:rPr lang="ru-RU" sz="1900" dirty="0">
                <a:latin typeface="Calibri"/>
                <a:cs typeface="Calibri"/>
              </a:rPr>
              <a:t>. </a:t>
            </a:r>
            <a:r>
              <a:rPr lang="ru-RU" sz="1900" dirty="0" err="1">
                <a:latin typeface="Calibri"/>
                <a:cs typeface="Calibri"/>
              </a:rPr>
              <a:t>Ситуація</a:t>
            </a:r>
            <a:r>
              <a:rPr lang="ru-RU" sz="1900" dirty="0">
                <a:latin typeface="Calibri"/>
                <a:cs typeface="Calibri"/>
              </a:rPr>
              <a:t> </a:t>
            </a:r>
            <a:r>
              <a:rPr lang="ru-RU" sz="1900" dirty="0" err="1">
                <a:latin typeface="Calibri"/>
                <a:cs typeface="Calibri"/>
              </a:rPr>
              <a:t>виглядала</a:t>
            </a:r>
            <a:r>
              <a:rPr lang="ru-RU" sz="1900" dirty="0">
                <a:latin typeface="Calibri"/>
                <a:cs typeface="Calibri"/>
              </a:rPr>
              <a:t> як </a:t>
            </a:r>
            <a:r>
              <a:rPr lang="ru-RU" sz="1900" dirty="0" err="1">
                <a:latin typeface="Calibri"/>
                <a:cs typeface="Calibri"/>
              </a:rPr>
              <a:t>жахливий</a:t>
            </a:r>
            <a:r>
              <a:rPr lang="ru-RU" sz="1900" dirty="0">
                <a:latin typeface="Calibri"/>
                <a:cs typeface="Calibri"/>
              </a:rPr>
              <a:t> сон. Один </a:t>
            </a:r>
            <a:r>
              <a:rPr lang="ru-RU" sz="1900" dirty="0" err="1">
                <a:latin typeface="Calibri"/>
                <a:cs typeface="Calibri"/>
              </a:rPr>
              <a:t>із</a:t>
            </a:r>
            <a:r>
              <a:rPr lang="ru-RU" sz="1900" dirty="0">
                <a:latin typeface="Calibri"/>
                <a:cs typeface="Calibri"/>
              </a:rPr>
              <a:t> </a:t>
            </a:r>
            <a:r>
              <a:rPr lang="ru-RU" sz="1900" dirty="0" err="1">
                <a:latin typeface="Calibri"/>
                <a:cs typeface="Calibri"/>
              </a:rPr>
              <a:t>медпрацівників</a:t>
            </a:r>
            <a:r>
              <a:rPr lang="ru-RU" sz="1900" dirty="0">
                <a:latin typeface="Calibri"/>
                <a:cs typeface="Calibri"/>
              </a:rPr>
              <a:t> </a:t>
            </a:r>
            <a:r>
              <a:rPr lang="ru-RU" sz="1900" dirty="0" err="1">
                <a:latin typeface="Calibri"/>
                <a:cs typeface="Calibri"/>
              </a:rPr>
              <a:t>зайшов</a:t>
            </a:r>
            <a:r>
              <a:rPr lang="ru-RU" sz="1900" dirty="0">
                <a:latin typeface="Calibri"/>
                <a:cs typeface="Calibri"/>
              </a:rPr>
              <a:t> і сказав, </a:t>
            </a:r>
            <a:r>
              <a:rPr lang="ru-RU" sz="1900" dirty="0" err="1">
                <a:latin typeface="Calibri"/>
                <a:cs typeface="Calibri"/>
              </a:rPr>
              <a:t>що</a:t>
            </a:r>
            <a:r>
              <a:rPr lang="ru-RU" sz="1900" dirty="0">
                <a:latin typeface="Calibri"/>
                <a:cs typeface="Calibri"/>
              </a:rPr>
              <a:t> в </a:t>
            </a:r>
            <a:r>
              <a:rPr lang="ru-RU" sz="1900" dirty="0" err="1">
                <a:latin typeface="Calibri"/>
                <a:cs typeface="Calibri"/>
              </a:rPr>
              <a:t>Замалці</a:t>
            </a:r>
            <a:r>
              <a:rPr lang="ru-RU" sz="1900" dirty="0">
                <a:latin typeface="Calibri"/>
                <a:cs typeface="Calibri"/>
              </a:rPr>
              <a:t> </a:t>
            </a:r>
            <a:r>
              <a:rPr lang="ru-RU" sz="1900" dirty="0" err="1">
                <a:latin typeface="Calibri"/>
                <a:cs typeface="Calibri"/>
              </a:rPr>
              <a:t>була</a:t>
            </a:r>
            <a:r>
              <a:rPr lang="ru-RU" sz="1900" dirty="0">
                <a:latin typeface="Calibri"/>
                <a:cs typeface="Calibri"/>
              </a:rPr>
              <a:t> </a:t>
            </a:r>
            <a:r>
              <a:rPr lang="ru-RU" sz="1900" dirty="0" err="1">
                <a:latin typeface="Calibri"/>
                <a:cs typeface="Calibri"/>
              </a:rPr>
              <a:t>газова</a:t>
            </a:r>
            <a:r>
              <a:rPr lang="ru-RU" sz="1900" dirty="0">
                <a:latin typeface="Calibri"/>
                <a:cs typeface="Calibri"/>
              </a:rPr>
              <a:t> атака, і </a:t>
            </a:r>
            <a:r>
              <a:rPr lang="ru-RU" sz="1900" dirty="0" err="1">
                <a:latin typeface="Calibri"/>
                <a:cs typeface="Calibri"/>
              </a:rPr>
              <a:t>всі</a:t>
            </a:r>
            <a:r>
              <a:rPr lang="ru-RU" sz="1900" dirty="0">
                <a:latin typeface="Calibri"/>
                <a:cs typeface="Calibri"/>
              </a:rPr>
              <a:t> люди </a:t>
            </a:r>
            <a:r>
              <a:rPr lang="ru-RU" sz="1900" dirty="0" err="1">
                <a:latin typeface="Calibri"/>
                <a:cs typeface="Calibri"/>
              </a:rPr>
              <a:t>загинули</a:t>
            </a:r>
            <a:r>
              <a:rPr lang="ru-RU" sz="1900" dirty="0">
                <a:latin typeface="Calibri"/>
                <a:cs typeface="Calibri"/>
              </a:rPr>
              <a:t>. Я </a:t>
            </a:r>
            <a:r>
              <a:rPr lang="ru-RU" sz="1900" dirty="0" err="1">
                <a:latin typeface="Calibri"/>
                <a:cs typeface="Calibri"/>
              </a:rPr>
              <a:t>зрозумів</a:t>
            </a:r>
            <a:r>
              <a:rPr lang="ru-RU" sz="1900" dirty="0">
                <a:latin typeface="Calibri"/>
                <a:cs typeface="Calibri"/>
              </a:rPr>
              <a:t>, </a:t>
            </a:r>
            <a:r>
              <a:rPr lang="ru-RU" sz="1900" dirty="0" err="1">
                <a:latin typeface="Calibri"/>
                <a:cs typeface="Calibri"/>
              </a:rPr>
              <a:t>що</a:t>
            </a:r>
            <a:r>
              <a:rPr lang="ru-RU" sz="1900" dirty="0">
                <a:latin typeface="Calibri"/>
                <a:cs typeface="Calibri"/>
              </a:rPr>
              <a:t> </a:t>
            </a:r>
            <a:r>
              <a:rPr lang="ru-RU" sz="1900" dirty="0" err="1">
                <a:latin typeface="Calibri"/>
                <a:cs typeface="Calibri"/>
              </a:rPr>
              <a:t>це</a:t>
            </a:r>
            <a:r>
              <a:rPr lang="ru-RU" sz="1900" dirty="0">
                <a:latin typeface="Calibri"/>
                <a:cs typeface="Calibri"/>
              </a:rPr>
              <a:t> </a:t>
            </a:r>
            <a:r>
              <a:rPr lang="ru-RU" sz="1900" dirty="0" err="1">
                <a:latin typeface="Calibri"/>
                <a:cs typeface="Calibri"/>
              </a:rPr>
              <a:t>була</a:t>
            </a:r>
            <a:r>
              <a:rPr lang="ru-RU" sz="1900" dirty="0">
                <a:latin typeface="Calibri"/>
                <a:cs typeface="Calibri"/>
              </a:rPr>
              <a:t> масштабна </a:t>
            </a:r>
            <a:r>
              <a:rPr lang="ru-RU" sz="1900" dirty="0" err="1">
                <a:latin typeface="Calibri"/>
                <a:cs typeface="Calibri"/>
              </a:rPr>
              <a:t>хімічна</a:t>
            </a:r>
            <a:r>
              <a:rPr lang="ru-RU" sz="1900" dirty="0">
                <a:latin typeface="Calibri"/>
                <a:cs typeface="Calibri"/>
              </a:rPr>
              <a:t> атака. </a:t>
            </a:r>
            <a:r>
              <a:rPr lang="ru-RU" sz="1900" dirty="0" err="1">
                <a:latin typeface="Calibri"/>
                <a:cs typeface="Calibri"/>
              </a:rPr>
              <a:t>Всі</a:t>
            </a:r>
            <a:r>
              <a:rPr lang="ru-RU" sz="1900" dirty="0">
                <a:latin typeface="Calibri"/>
                <a:cs typeface="Calibri"/>
              </a:rPr>
              <a:t> </a:t>
            </a:r>
            <a:r>
              <a:rPr lang="ru-RU" sz="1900" dirty="0" err="1">
                <a:latin typeface="Calibri"/>
                <a:cs typeface="Calibri"/>
              </a:rPr>
              <a:t>лікарні</a:t>
            </a:r>
            <a:r>
              <a:rPr lang="ru-RU" sz="1900" dirty="0">
                <a:latin typeface="Calibri"/>
                <a:cs typeface="Calibri"/>
              </a:rPr>
              <a:t> </a:t>
            </a:r>
            <a:r>
              <a:rPr lang="ru-RU" sz="1900" dirty="0" err="1">
                <a:latin typeface="Calibri"/>
                <a:cs typeface="Calibri"/>
              </a:rPr>
              <a:t>від</a:t>
            </a:r>
            <a:r>
              <a:rPr lang="ru-RU" sz="1900" dirty="0">
                <a:latin typeface="Calibri"/>
                <a:cs typeface="Calibri"/>
              </a:rPr>
              <a:t> </a:t>
            </a:r>
            <a:r>
              <a:rPr lang="ru-RU" sz="1900" dirty="0" err="1">
                <a:latin typeface="Calibri"/>
                <a:cs typeface="Calibri"/>
              </a:rPr>
              <a:t>Замалки</a:t>
            </a:r>
            <a:r>
              <a:rPr lang="ru-RU" sz="1900" dirty="0">
                <a:latin typeface="Calibri"/>
                <a:cs typeface="Calibri"/>
              </a:rPr>
              <a:t> до </a:t>
            </a:r>
            <a:r>
              <a:rPr lang="ru-RU" sz="1900" dirty="0" err="1">
                <a:latin typeface="Calibri"/>
                <a:cs typeface="Calibri"/>
              </a:rPr>
              <a:t>Думи</a:t>
            </a:r>
            <a:r>
              <a:rPr lang="ru-RU" sz="1900" dirty="0">
                <a:latin typeface="Calibri"/>
                <a:cs typeface="Calibri"/>
              </a:rPr>
              <a:t> </a:t>
            </a:r>
            <a:r>
              <a:rPr lang="ru-RU" sz="1900" dirty="0" err="1">
                <a:latin typeface="Calibri"/>
                <a:cs typeface="Calibri"/>
              </a:rPr>
              <a:t>були</a:t>
            </a:r>
            <a:r>
              <a:rPr lang="ru-RU" sz="1900" dirty="0">
                <a:latin typeface="Calibri"/>
                <a:cs typeface="Calibri"/>
              </a:rPr>
              <a:t> </a:t>
            </a:r>
            <a:r>
              <a:rPr lang="ru-RU" sz="1900" dirty="0" err="1">
                <a:latin typeface="Calibri"/>
                <a:cs typeface="Calibri"/>
              </a:rPr>
              <a:t>заповнені</a:t>
            </a:r>
            <a:r>
              <a:rPr lang="ru-RU" sz="1900" dirty="0">
                <a:latin typeface="Calibri"/>
                <a:cs typeface="Calibri"/>
              </a:rPr>
              <a:t>. Я попросив </a:t>
            </a:r>
            <a:r>
              <a:rPr lang="ru-RU" sz="1900" dirty="0" err="1">
                <a:latin typeface="Calibri"/>
                <a:cs typeface="Calibri"/>
              </a:rPr>
              <a:t>когось</a:t>
            </a:r>
            <a:r>
              <a:rPr lang="ru-RU" sz="1900" dirty="0">
                <a:latin typeface="Calibri"/>
                <a:cs typeface="Calibri"/>
              </a:rPr>
              <a:t> </a:t>
            </a:r>
            <a:r>
              <a:rPr lang="ru-RU" sz="1900" dirty="0" err="1">
                <a:latin typeface="Calibri"/>
                <a:cs typeface="Calibri"/>
              </a:rPr>
              <a:t>піти</a:t>
            </a:r>
            <a:r>
              <a:rPr lang="ru-RU" sz="1900" dirty="0">
                <a:latin typeface="Calibri"/>
                <a:cs typeface="Calibri"/>
              </a:rPr>
              <a:t> до </a:t>
            </a:r>
            <a:r>
              <a:rPr lang="ru-RU" sz="1900" dirty="0" err="1">
                <a:latin typeface="Calibri"/>
                <a:cs typeface="Calibri"/>
              </a:rPr>
              <a:t>мечеті</a:t>
            </a:r>
            <a:r>
              <a:rPr lang="ru-RU" sz="1900" dirty="0">
                <a:latin typeface="Calibri"/>
                <a:cs typeface="Calibri"/>
              </a:rPr>
              <a:t> та </a:t>
            </a:r>
            <a:r>
              <a:rPr lang="ru-RU" sz="1900" dirty="0" err="1">
                <a:latin typeface="Calibri"/>
                <a:cs typeface="Calibri"/>
              </a:rPr>
              <a:t>скористатися</a:t>
            </a:r>
            <a:r>
              <a:rPr lang="ru-RU" sz="1900" dirty="0">
                <a:latin typeface="Calibri"/>
                <a:cs typeface="Calibri"/>
              </a:rPr>
              <a:t> системою </a:t>
            </a:r>
            <a:r>
              <a:rPr lang="ru-RU" sz="1900" dirty="0" err="1">
                <a:latin typeface="Calibri"/>
                <a:cs typeface="Calibri"/>
              </a:rPr>
              <a:t>оповіщення</a:t>
            </a:r>
            <a:r>
              <a:rPr lang="ru-RU" sz="1900" dirty="0">
                <a:latin typeface="Calibri"/>
                <a:cs typeface="Calibri"/>
              </a:rPr>
              <a:t> в </a:t>
            </a:r>
            <a:r>
              <a:rPr lang="ru-RU" sz="1900" dirty="0" err="1">
                <a:latin typeface="Calibri"/>
                <a:cs typeface="Calibri"/>
              </a:rPr>
              <a:t>ній</a:t>
            </a:r>
            <a:r>
              <a:rPr lang="ru-RU" sz="1900" dirty="0">
                <a:latin typeface="Calibri"/>
                <a:cs typeface="Calibri"/>
              </a:rPr>
              <a:t>, </a:t>
            </a:r>
            <a:r>
              <a:rPr lang="ru-RU" sz="1900" dirty="0" err="1">
                <a:latin typeface="Calibri"/>
                <a:cs typeface="Calibri"/>
              </a:rPr>
              <a:t>щоб</a:t>
            </a:r>
            <a:r>
              <a:rPr lang="ru-RU" sz="1900" dirty="0">
                <a:latin typeface="Calibri"/>
                <a:cs typeface="Calibri"/>
              </a:rPr>
              <a:t> </a:t>
            </a:r>
            <a:r>
              <a:rPr lang="ru-RU" sz="1900" dirty="0" err="1">
                <a:latin typeface="Calibri"/>
                <a:cs typeface="Calibri"/>
              </a:rPr>
              <a:t>попросити</a:t>
            </a:r>
            <a:r>
              <a:rPr lang="ru-RU" sz="1900" dirty="0">
                <a:latin typeface="Calibri"/>
                <a:cs typeface="Calibri"/>
              </a:rPr>
              <a:t> </a:t>
            </a:r>
            <a:r>
              <a:rPr lang="ru-RU" sz="1900" dirty="0" err="1">
                <a:latin typeface="Calibri"/>
                <a:cs typeface="Calibri"/>
              </a:rPr>
              <a:t>усіх</a:t>
            </a:r>
            <a:r>
              <a:rPr lang="ru-RU" sz="1900" dirty="0">
                <a:latin typeface="Calibri"/>
                <a:cs typeface="Calibri"/>
              </a:rPr>
              <a:t>, у кого є авто, </a:t>
            </a:r>
            <a:r>
              <a:rPr lang="ru-RU" sz="1900" dirty="0" err="1">
                <a:latin typeface="Calibri"/>
                <a:cs typeface="Calibri"/>
              </a:rPr>
              <a:t>поїхати</a:t>
            </a:r>
            <a:r>
              <a:rPr lang="ru-RU" sz="1900" dirty="0">
                <a:latin typeface="Calibri"/>
                <a:cs typeface="Calibri"/>
              </a:rPr>
              <a:t> до </a:t>
            </a:r>
            <a:r>
              <a:rPr lang="ru-RU" sz="1900" dirty="0" err="1">
                <a:latin typeface="Calibri"/>
                <a:cs typeface="Calibri"/>
              </a:rPr>
              <a:t>Замалки</a:t>
            </a:r>
            <a:r>
              <a:rPr lang="ru-RU" sz="1900" dirty="0">
                <a:latin typeface="Calibri"/>
                <a:cs typeface="Calibri"/>
              </a:rPr>
              <a:t> для </a:t>
            </a:r>
            <a:r>
              <a:rPr lang="ru-RU" sz="1900" dirty="0" err="1">
                <a:latin typeface="Calibri"/>
                <a:cs typeface="Calibri"/>
              </a:rPr>
              <a:t>допомоги</a:t>
            </a:r>
            <a:r>
              <a:rPr lang="ru-RU" sz="1900" dirty="0">
                <a:latin typeface="Calibri"/>
                <a:cs typeface="Calibri"/>
              </a:rPr>
              <a:t>. </a:t>
            </a:r>
            <a:r>
              <a:rPr lang="ru-RU" sz="1900" dirty="0" err="1">
                <a:latin typeface="Calibri"/>
                <a:cs typeface="Calibri"/>
              </a:rPr>
              <a:t>Тієї</a:t>
            </a:r>
            <a:r>
              <a:rPr lang="ru-RU" sz="1900" dirty="0">
                <a:latin typeface="Calibri"/>
                <a:cs typeface="Calibri"/>
              </a:rPr>
              <a:t> </a:t>
            </a:r>
            <a:r>
              <a:rPr lang="ru-RU" sz="1900" dirty="0" err="1">
                <a:latin typeface="Calibri"/>
                <a:cs typeface="Calibri"/>
              </a:rPr>
              <a:t>ночі</a:t>
            </a:r>
            <a:r>
              <a:rPr lang="ru-RU" sz="1900" dirty="0">
                <a:latin typeface="Calibri"/>
                <a:cs typeface="Calibri"/>
              </a:rPr>
              <a:t> </a:t>
            </a:r>
            <a:r>
              <a:rPr lang="ru-RU" sz="1900" dirty="0" err="1">
                <a:latin typeface="Calibri"/>
                <a:cs typeface="Calibri"/>
              </a:rPr>
              <a:t>багато</a:t>
            </a:r>
            <a:r>
              <a:rPr lang="ru-RU" sz="1900" dirty="0">
                <a:latin typeface="Calibri"/>
                <a:cs typeface="Calibri"/>
              </a:rPr>
              <a:t> людей </a:t>
            </a:r>
            <a:r>
              <a:rPr lang="ru-RU" sz="1900" dirty="0" err="1">
                <a:latin typeface="Calibri"/>
                <a:cs typeface="Calibri"/>
              </a:rPr>
              <a:t>здійснили</a:t>
            </a:r>
            <a:r>
              <a:rPr lang="ru-RU" sz="1900" dirty="0">
                <a:latin typeface="Calibri"/>
                <a:cs typeface="Calibri"/>
              </a:rPr>
              <a:t> </a:t>
            </a:r>
            <a:r>
              <a:rPr lang="ru-RU" sz="1900" dirty="0" err="1">
                <a:latin typeface="Calibri"/>
                <a:cs typeface="Calibri"/>
              </a:rPr>
              <a:t>героїчні</a:t>
            </a:r>
            <a:r>
              <a:rPr lang="ru-RU" sz="1900" dirty="0">
                <a:latin typeface="Calibri"/>
                <a:cs typeface="Calibri"/>
              </a:rPr>
              <a:t> </a:t>
            </a:r>
            <a:r>
              <a:rPr lang="ru-RU" sz="1900" dirty="0" err="1">
                <a:latin typeface="Calibri"/>
                <a:cs typeface="Calibri"/>
              </a:rPr>
              <a:t>вчинки</a:t>
            </a:r>
            <a:r>
              <a:rPr lang="ru-RU" sz="1900" dirty="0">
                <a:latin typeface="Calibri"/>
                <a:cs typeface="Calibri"/>
              </a:rPr>
              <a:t>. Наша культура </a:t>
            </a:r>
            <a:r>
              <a:rPr lang="ru-RU" sz="1900" dirty="0" err="1">
                <a:latin typeface="Calibri"/>
                <a:cs typeface="Calibri"/>
              </a:rPr>
              <a:t>передбачає</a:t>
            </a:r>
            <a:r>
              <a:rPr lang="ru-RU" sz="1900" dirty="0">
                <a:latin typeface="Calibri"/>
                <a:cs typeface="Calibri"/>
              </a:rPr>
              <a:t>, </a:t>
            </a:r>
            <a:r>
              <a:rPr lang="ru-RU" sz="1900" dirty="0" err="1">
                <a:latin typeface="Calibri"/>
                <a:cs typeface="Calibri"/>
              </a:rPr>
              <a:t>що</a:t>
            </a:r>
            <a:r>
              <a:rPr lang="ru-RU" sz="1900" dirty="0">
                <a:latin typeface="Calibri"/>
                <a:cs typeface="Calibri"/>
              </a:rPr>
              <a:t> ми </a:t>
            </a:r>
            <a:r>
              <a:rPr lang="ru-RU" sz="1900" dirty="0" err="1">
                <a:latin typeface="Calibri"/>
                <a:cs typeface="Calibri"/>
              </a:rPr>
              <a:t>можемо</a:t>
            </a:r>
            <a:r>
              <a:rPr lang="ru-RU" sz="1900" dirty="0">
                <a:latin typeface="Calibri"/>
                <a:cs typeface="Calibri"/>
              </a:rPr>
              <a:t> </a:t>
            </a:r>
            <a:r>
              <a:rPr lang="ru-RU" sz="1900" dirty="0" err="1">
                <a:latin typeface="Calibri"/>
                <a:cs typeface="Calibri"/>
              </a:rPr>
              <a:t>загинути</a:t>
            </a:r>
            <a:r>
              <a:rPr lang="ru-RU" sz="1900" dirty="0">
                <a:latin typeface="Calibri"/>
                <a:cs typeface="Calibri"/>
              </a:rPr>
              <a:t>, але </a:t>
            </a:r>
            <a:r>
              <a:rPr lang="ru-RU" sz="1900" dirty="0" err="1">
                <a:latin typeface="Calibri"/>
                <a:cs typeface="Calibri"/>
              </a:rPr>
              <a:t>маємо</a:t>
            </a:r>
            <a:r>
              <a:rPr lang="ru-RU" sz="1900" dirty="0">
                <a:latin typeface="Calibri"/>
                <a:cs typeface="Calibri"/>
              </a:rPr>
              <a:t> </a:t>
            </a:r>
            <a:r>
              <a:rPr lang="ru-RU" sz="1900" dirty="0" err="1">
                <a:latin typeface="Calibri"/>
                <a:cs typeface="Calibri"/>
              </a:rPr>
              <a:t>рятувати</a:t>
            </a:r>
            <a:r>
              <a:rPr lang="ru-RU" sz="1900" dirty="0">
                <a:latin typeface="Calibri"/>
                <a:cs typeface="Calibri"/>
              </a:rPr>
              <a:t> </a:t>
            </a:r>
            <a:r>
              <a:rPr lang="ru-RU" sz="1900" dirty="0" err="1">
                <a:latin typeface="Calibri"/>
                <a:cs typeface="Calibri"/>
              </a:rPr>
              <a:t>інших</a:t>
            </a:r>
            <a:r>
              <a:rPr lang="ru-RU" sz="1900" dirty="0">
                <a:latin typeface="Calibri"/>
                <a:cs typeface="Calibri"/>
              </a:rPr>
              <a:t>.</a:t>
            </a:r>
            <a:endParaRPr sz="1900"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7658100" cy="1121461"/>
          </a:xfrm>
          <a:prstGeom prst="rect">
            <a:avLst/>
          </a:prstGeom>
        </p:spPr>
        <p:txBody>
          <a:bodyPr vert="horz" wrap="square" lIns="0" tIns="13335" rIns="0" bIns="0" rtlCol="0">
            <a:spAutoFit/>
          </a:bodyPr>
          <a:lstStyle/>
          <a:p>
            <a:pPr marL="12700">
              <a:lnSpc>
                <a:spcPct val="100000"/>
              </a:lnSpc>
              <a:spcBef>
                <a:spcPts val="105"/>
              </a:spcBef>
            </a:pPr>
            <a:r>
              <a:rPr sz="3600" b="1" spc="-40" dirty="0"/>
              <a:t>Illustrative</a:t>
            </a:r>
            <a:r>
              <a:rPr sz="3600" b="1" spc="-210" dirty="0"/>
              <a:t> </a:t>
            </a:r>
            <a:r>
              <a:rPr sz="3600" b="1" dirty="0"/>
              <a:t>Case-</a:t>
            </a:r>
            <a:r>
              <a:rPr sz="3600" b="1" spc="-175" dirty="0"/>
              <a:t> </a:t>
            </a:r>
            <a:r>
              <a:rPr sz="3600" b="1" spc="-20" dirty="0"/>
              <a:t>Syrian</a:t>
            </a:r>
            <a:r>
              <a:rPr sz="3600" b="1" spc="-200" dirty="0"/>
              <a:t> </a:t>
            </a:r>
            <a:r>
              <a:rPr sz="3600" b="1" spc="-10" dirty="0"/>
              <a:t>Experience</a:t>
            </a:r>
            <a:br>
              <a:rPr lang="ru-RU" sz="3600" b="1" spc="-10" dirty="0"/>
            </a:br>
            <a:r>
              <a:rPr lang="ru-RU" sz="3600" b="1" spc="-10" dirty="0"/>
              <a:t>Приклад - </a:t>
            </a:r>
            <a:r>
              <a:rPr lang="ru-RU" sz="3600" b="1" spc="-10" dirty="0" err="1"/>
              <a:t>сирійський</a:t>
            </a:r>
            <a:r>
              <a:rPr lang="ru-RU" sz="3600" b="1" spc="-10" dirty="0"/>
              <a:t> </a:t>
            </a:r>
            <a:r>
              <a:rPr lang="ru-RU" sz="3600" b="1" spc="-10" dirty="0" err="1"/>
              <a:t>досвід</a:t>
            </a:r>
            <a:endParaRPr sz="3600" b="1" dirty="0"/>
          </a:p>
        </p:txBody>
      </p:sp>
      <p:sp>
        <p:nvSpPr>
          <p:cNvPr id="3" name="object 3"/>
          <p:cNvSpPr txBox="1"/>
          <p:nvPr/>
        </p:nvSpPr>
        <p:spPr>
          <a:xfrm>
            <a:off x="467359" y="1766062"/>
            <a:ext cx="11264265" cy="4353371"/>
          </a:xfrm>
          <a:prstGeom prst="rect">
            <a:avLst/>
          </a:prstGeom>
        </p:spPr>
        <p:txBody>
          <a:bodyPr vert="horz" wrap="square" lIns="0" tIns="92075" rIns="0" bIns="0" rtlCol="0">
            <a:spAutoFit/>
          </a:bodyPr>
          <a:lstStyle/>
          <a:p>
            <a:pPr marL="12700" marR="5080" algn="just">
              <a:lnSpc>
                <a:spcPct val="80000"/>
              </a:lnSpc>
              <a:spcBef>
                <a:spcPts val="725"/>
              </a:spcBef>
            </a:pPr>
            <a:r>
              <a:rPr sz="1600" dirty="0">
                <a:latin typeface="Calibri"/>
                <a:cs typeface="Calibri"/>
              </a:rPr>
              <a:t>“The</a:t>
            </a:r>
            <a:r>
              <a:rPr sz="1600" spc="140" dirty="0">
                <a:latin typeface="Calibri"/>
                <a:cs typeface="Calibri"/>
              </a:rPr>
              <a:t> </a:t>
            </a:r>
            <a:r>
              <a:rPr sz="1600" dirty="0">
                <a:latin typeface="Calibri"/>
                <a:cs typeface="Calibri"/>
              </a:rPr>
              <a:t>numbers</a:t>
            </a:r>
            <a:r>
              <a:rPr sz="1600" spc="135" dirty="0">
                <a:latin typeface="Calibri"/>
                <a:cs typeface="Calibri"/>
              </a:rPr>
              <a:t> </a:t>
            </a:r>
            <a:r>
              <a:rPr sz="1600" dirty="0">
                <a:latin typeface="Calibri"/>
                <a:cs typeface="Calibri"/>
              </a:rPr>
              <a:t>became</a:t>
            </a:r>
            <a:r>
              <a:rPr sz="1600" spc="150" dirty="0">
                <a:latin typeface="Calibri"/>
                <a:cs typeface="Calibri"/>
              </a:rPr>
              <a:t> </a:t>
            </a:r>
            <a:r>
              <a:rPr sz="1600" dirty="0">
                <a:latin typeface="Calibri"/>
                <a:cs typeface="Calibri"/>
              </a:rPr>
              <a:t>over</a:t>
            </a:r>
            <a:r>
              <a:rPr sz="1600" spc="145" dirty="0">
                <a:latin typeface="Calibri"/>
                <a:cs typeface="Calibri"/>
              </a:rPr>
              <a:t> </a:t>
            </a:r>
            <a:r>
              <a:rPr sz="1600" dirty="0">
                <a:latin typeface="Calibri"/>
                <a:cs typeface="Calibri"/>
              </a:rPr>
              <a:t>all</a:t>
            </a:r>
            <a:r>
              <a:rPr sz="1600" spc="150" dirty="0">
                <a:latin typeface="Calibri"/>
                <a:cs typeface="Calibri"/>
              </a:rPr>
              <a:t> </a:t>
            </a:r>
            <a:r>
              <a:rPr sz="1600" dirty="0">
                <a:latin typeface="Calibri"/>
                <a:cs typeface="Calibri"/>
              </a:rPr>
              <a:t>capacity.</a:t>
            </a:r>
            <a:r>
              <a:rPr sz="1600" spc="135" dirty="0">
                <a:latin typeface="Calibri"/>
                <a:cs typeface="Calibri"/>
              </a:rPr>
              <a:t> </a:t>
            </a:r>
            <a:r>
              <a:rPr sz="1600" dirty="0">
                <a:latin typeface="Calibri"/>
                <a:cs typeface="Calibri"/>
              </a:rPr>
              <a:t>I</a:t>
            </a:r>
            <a:r>
              <a:rPr sz="1600" spc="150" dirty="0">
                <a:latin typeface="Calibri"/>
                <a:cs typeface="Calibri"/>
              </a:rPr>
              <a:t> </a:t>
            </a:r>
            <a:r>
              <a:rPr sz="1600" dirty="0">
                <a:latin typeface="Calibri"/>
                <a:cs typeface="Calibri"/>
              </a:rPr>
              <a:t>asked</a:t>
            </a:r>
            <a:r>
              <a:rPr sz="1600" spc="145" dirty="0">
                <a:latin typeface="Calibri"/>
                <a:cs typeface="Calibri"/>
              </a:rPr>
              <a:t> </a:t>
            </a:r>
            <a:r>
              <a:rPr sz="1600" dirty="0">
                <a:latin typeface="Calibri"/>
                <a:cs typeface="Calibri"/>
              </a:rPr>
              <a:t>to</a:t>
            </a:r>
            <a:r>
              <a:rPr sz="1600" spc="140" dirty="0">
                <a:latin typeface="Calibri"/>
                <a:cs typeface="Calibri"/>
              </a:rPr>
              <a:t> </a:t>
            </a:r>
            <a:r>
              <a:rPr sz="1600" dirty="0">
                <a:latin typeface="Calibri"/>
                <a:cs typeface="Calibri"/>
              </a:rPr>
              <a:t>our</a:t>
            </a:r>
            <a:r>
              <a:rPr sz="1600" spc="145" dirty="0">
                <a:latin typeface="Calibri"/>
                <a:cs typeface="Calibri"/>
              </a:rPr>
              <a:t> </a:t>
            </a:r>
            <a:r>
              <a:rPr sz="1600" dirty="0">
                <a:latin typeface="Calibri"/>
                <a:cs typeface="Calibri"/>
              </a:rPr>
              <a:t>staff</a:t>
            </a:r>
            <a:r>
              <a:rPr sz="1600" spc="140" dirty="0">
                <a:latin typeface="Calibri"/>
                <a:cs typeface="Calibri"/>
              </a:rPr>
              <a:t> </a:t>
            </a:r>
            <a:r>
              <a:rPr sz="1600" dirty="0">
                <a:latin typeface="Calibri"/>
                <a:cs typeface="Calibri"/>
              </a:rPr>
              <a:t>to</a:t>
            </a:r>
            <a:r>
              <a:rPr sz="1600" spc="145" dirty="0">
                <a:latin typeface="Calibri"/>
                <a:cs typeface="Calibri"/>
              </a:rPr>
              <a:t> </a:t>
            </a:r>
            <a:r>
              <a:rPr sz="1600" dirty="0">
                <a:latin typeface="Calibri"/>
                <a:cs typeface="Calibri"/>
              </a:rPr>
              <a:t>do</a:t>
            </a:r>
            <a:r>
              <a:rPr sz="1600" spc="145" dirty="0">
                <a:latin typeface="Calibri"/>
                <a:cs typeface="Calibri"/>
              </a:rPr>
              <a:t> </a:t>
            </a:r>
            <a:r>
              <a:rPr sz="1600" dirty="0">
                <a:latin typeface="Calibri"/>
                <a:cs typeface="Calibri"/>
              </a:rPr>
              <a:t>medical</a:t>
            </a:r>
            <a:r>
              <a:rPr sz="1600" spc="150" dirty="0">
                <a:latin typeface="Calibri"/>
                <a:cs typeface="Calibri"/>
              </a:rPr>
              <a:t> </a:t>
            </a:r>
            <a:r>
              <a:rPr sz="1600" dirty="0">
                <a:latin typeface="Calibri"/>
                <a:cs typeface="Calibri"/>
              </a:rPr>
              <a:t>work</a:t>
            </a:r>
            <a:r>
              <a:rPr sz="1600" spc="150" dirty="0">
                <a:latin typeface="Calibri"/>
                <a:cs typeface="Calibri"/>
              </a:rPr>
              <a:t> </a:t>
            </a:r>
            <a:r>
              <a:rPr sz="1600" spc="-25" dirty="0">
                <a:latin typeface="Calibri"/>
                <a:cs typeface="Calibri"/>
              </a:rPr>
              <a:t>in </a:t>
            </a:r>
            <a:r>
              <a:rPr sz="1600" dirty="0">
                <a:latin typeface="Calibri"/>
                <a:cs typeface="Calibri"/>
              </a:rPr>
              <a:t>two</a:t>
            </a:r>
            <a:r>
              <a:rPr sz="1600" spc="220" dirty="0">
                <a:latin typeface="Calibri"/>
                <a:cs typeface="Calibri"/>
              </a:rPr>
              <a:t> </a:t>
            </a:r>
            <a:r>
              <a:rPr sz="1600" dirty="0">
                <a:latin typeface="Calibri"/>
                <a:cs typeface="Calibri"/>
              </a:rPr>
              <a:t>schools</a:t>
            </a:r>
            <a:r>
              <a:rPr sz="1600" spc="225" dirty="0">
                <a:latin typeface="Calibri"/>
                <a:cs typeface="Calibri"/>
              </a:rPr>
              <a:t> </a:t>
            </a:r>
            <a:r>
              <a:rPr sz="1600" dirty="0">
                <a:latin typeface="Calibri"/>
                <a:cs typeface="Calibri"/>
              </a:rPr>
              <a:t>and</a:t>
            </a:r>
            <a:r>
              <a:rPr sz="1600" spc="225" dirty="0">
                <a:latin typeface="Calibri"/>
                <a:cs typeface="Calibri"/>
              </a:rPr>
              <a:t> </a:t>
            </a:r>
            <a:r>
              <a:rPr sz="1600" dirty="0">
                <a:latin typeface="Calibri"/>
                <a:cs typeface="Calibri"/>
              </a:rPr>
              <a:t>mosques,</a:t>
            </a:r>
            <a:r>
              <a:rPr sz="1600" spc="225" dirty="0">
                <a:latin typeface="Calibri"/>
                <a:cs typeface="Calibri"/>
              </a:rPr>
              <a:t> </a:t>
            </a:r>
            <a:r>
              <a:rPr sz="1600" dirty="0">
                <a:latin typeface="Calibri"/>
                <a:cs typeface="Calibri"/>
              </a:rPr>
              <a:t>where</a:t>
            </a:r>
            <a:r>
              <a:rPr sz="1600" spc="235" dirty="0">
                <a:latin typeface="Calibri"/>
                <a:cs typeface="Calibri"/>
              </a:rPr>
              <a:t> </a:t>
            </a:r>
            <a:r>
              <a:rPr sz="1600" dirty="0">
                <a:latin typeface="Calibri"/>
                <a:cs typeface="Calibri"/>
              </a:rPr>
              <a:t>there</a:t>
            </a:r>
            <a:r>
              <a:rPr sz="1600" spc="229" dirty="0">
                <a:latin typeface="Calibri"/>
                <a:cs typeface="Calibri"/>
              </a:rPr>
              <a:t> </a:t>
            </a:r>
            <a:r>
              <a:rPr sz="1600" dirty="0">
                <a:latin typeface="Calibri"/>
                <a:cs typeface="Calibri"/>
              </a:rPr>
              <a:t>are</a:t>
            </a:r>
            <a:r>
              <a:rPr sz="1600" spc="229" dirty="0">
                <a:latin typeface="Calibri"/>
                <a:cs typeface="Calibri"/>
              </a:rPr>
              <a:t> </a:t>
            </a:r>
            <a:r>
              <a:rPr sz="1600" dirty="0">
                <a:latin typeface="Calibri"/>
                <a:cs typeface="Calibri"/>
              </a:rPr>
              <a:t>water</a:t>
            </a:r>
            <a:r>
              <a:rPr sz="1600" spc="235" dirty="0">
                <a:latin typeface="Calibri"/>
                <a:cs typeface="Calibri"/>
              </a:rPr>
              <a:t> </a:t>
            </a:r>
            <a:r>
              <a:rPr sz="1600" dirty="0">
                <a:latin typeface="Calibri"/>
                <a:cs typeface="Calibri"/>
              </a:rPr>
              <a:t>tanks.</a:t>
            </a:r>
            <a:r>
              <a:rPr sz="1600" spc="229" dirty="0">
                <a:latin typeface="Calibri"/>
                <a:cs typeface="Calibri"/>
              </a:rPr>
              <a:t> </a:t>
            </a:r>
            <a:r>
              <a:rPr sz="1600" dirty="0">
                <a:latin typeface="Calibri"/>
                <a:cs typeface="Calibri"/>
              </a:rPr>
              <a:t>If</a:t>
            </a:r>
            <a:r>
              <a:rPr sz="1600" spc="220" dirty="0">
                <a:latin typeface="Calibri"/>
                <a:cs typeface="Calibri"/>
              </a:rPr>
              <a:t> </a:t>
            </a:r>
            <a:r>
              <a:rPr sz="1600" dirty="0">
                <a:latin typeface="Calibri"/>
                <a:cs typeface="Calibri"/>
              </a:rPr>
              <a:t>there</a:t>
            </a:r>
            <a:r>
              <a:rPr sz="1600" spc="229" dirty="0">
                <a:latin typeface="Calibri"/>
                <a:cs typeface="Calibri"/>
              </a:rPr>
              <a:t> </a:t>
            </a:r>
            <a:r>
              <a:rPr sz="1600" dirty="0">
                <a:latin typeface="Calibri"/>
                <a:cs typeface="Calibri"/>
              </a:rPr>
              <a:t>is</a:t>
            </a:r>
            <a:r>
              <a:rPr sz="1600" spc="225" dirty="0">
                <a:latin typeface="Calibri"/>
                <a:cs typeface="Calibri"/>
              </a:rPr>
              <a:t> </a:t>
            </a:r>
            <a:r>
              <a:rPr sz="1600" dirty="0">
                <a:latin typeface="Calibri"/>
                <a:cs typeface="Calibri"/>
              </a:rPr>
              <a:t>no</a:t>
            </a:r>
            <a:r>
              <a:rPr sz="1600" spc="235" dirty="0">
                <a:latin typeface="Calibri"/>
                <a:cs typeface="Calibri"/>
              </a:rPr>
              <a:t> </a:t>
            </a:r>
            <a:r>
              <a:rPr sz="1600" dirty="0">
                <a:latin typeface="Calibri"/>
                <a:cs typeface="Calibri"/>
              </a:rPr>
              <a:t>water,</a:t>
            </a:r>
            <a:r>
              <a:rPr sz="1600" spc="235" dirty="0">
                <a:latin typeface="Calibri"/>
                <a:cs typeface="Calibri"/>
              </a:rPr>
              <a:t> </a:t>
            </a:r>
            <a:r>
              <a:rPr sz="1600" spc="-25" dirty="0">
                <a:latin typeface="Calibri"/>
                <a:cs typeface="Calibri"/>
              </a:rPr>
              <a:t>you </a:t>
            </a:r>
            <a:r>
              <a:rPr sz="1600" dirty="0">
                <a:latin typeface="Calibri"/>
                <a:cs typeface="Calibri"/>
              </a:rPr>
              <a:t>don’t</a:t>
            </a:r>
            <a:r>
              <a:rPr sz="1600" spc="125" dirty="0">
                <a:latin typeface="Calibri"/>
                <a:cs typeface="Calibri"/>
              </a:rPr>
              <a:t> </a:t>
            </a:r>
            <a:r>
              <a:rPr sz="1600" dirty="0">
                <a:latin typeface="Calibri"/>
                <a:cs typeface="Calibri"/>
              </a:rPr>
              <a:t>have</a:t>
            </a:r>
            <a:r>
              <a:rPr sz="1600" spc="120" dirty="0">
                <a:latin typeface="Calibri"/>
                <a:cs typeface="Calibri"/>
              </a:rPr>
              <a:t> </a:t>
            </a:r>
            <a:r>
              <a:rPr sz="1600" dirty="0">
                <a:latin typeface="Calibri"/>
                <a:cs typeface="Calibri"/>
              </a:rPr>
              <a:t>a</a:t>
            </a:r>
            <a:r>
              <a:rPr sz="1600" spc="135" dirty="0">
                <a:latin typeface="Calibri"/>
                <a:cs typeface="Calibri"/>
              </a:rPr>
              <a:t> </a:t>
            </a:r>
            <a:r>
              <a:rPr sz="1600" dirty="0">
                <a:latin typeface="Calibri"/>
                <a:cs typeface="Calibri"/>
              </a:rPr>
              <a:t>hospital.</a:t>
            </a:r>
            <a:r>
              <a:rPr sz="1600" spc="135" dirty="0">
                <a:latin typeface="Calibri"/>
                <a:cs typeface="Calibri"/>
              </a:rPr>
              <a:t> </a:t>
            </a:r>
            <a:r>
              <a:rPr sz="1600" dirty="0">
                <a:latin typeface="Calibri"/>
                <a:cs typeface="Calibri"/>
              </a:rPr>
              <a:t>There</a:t>
            </a:r>
            <a:r>
              <a:rPr sz="1600" spc="140" dirty="0">
                <a:latin typeface="Calibri"/>
                <a:cs typeface="Calibri"/>
              </a:rPr>
              <a:t> </a:t>
            </a:r>
            <a:r>
              <a:rPr sz="1600" dirty="0">
                <a:latin typeface="Calibri"/>
                <a:cs typeface="Calibri"/>
              </a:rPr>
              <a:t>was</a:t>
            </a:r>
            <a:r>
              <a:rPr sz="1600" spc="120" dirty="0">
                <a:latin typeface="Calibri"/>
                <a:cs typeface="Calibri"/>
              </a:rPr>
              <a:t> </a:t>
            </a:r>
            <a:r>
              <a:rPr sz="1600" dirty="0">
                <a:latin typeface="Calibri"/>
                <a:cs typeface="Calibri"/>
              </a:rPr>
              <a:t>just</a:t>
            </a:r>
            <a:r>
              <a:rPr sz="1600" spc="140" dirty="0">
                <a:latin typeface="Calibri"/>
                <a:cs typeface="Calibri"/>
              </a:rPr>
              <a:t> </a:t>
            </a:r>
            <a:r>
              <a:rPr sz="1600" dirty="0">
                <a:latin typeface="Calibri"/>
                <a:cs typeface="Calibri"/>
              </a:rPr>
              <a:t>one</a:t>
            </a:r>
            <a:r>
              <a:rPr sz="1600" spc="114" dirty="0">
                <a:latin typeface="Calibri"/>
                <a:cs typeface="Calibri"/>
              </a:rPr>
              <a:t> </a:t>
            </a:r>
            <a:r>
              <a:rPr sz="1600" dirty="0">
                <a:latin typeface="Calibri"/>
                <a:cs typeface="Calibri"/>
              </a:rPr>
              <a:t>person</a:t>
            </a:r>
            <a:r>
              <a:rPr sz="1600" spc="135" dirty="0">
                <a:latin typeface="Calibri"/>
                <a:cs typeface="Calibri"/>
              </a:rPr>
              <a:t> </a:t>
            </a:r>
            <a:r>
              <a:rPr sz="1600" dirty="0">
                <a:latin typeface="Calibri"/>
                <a:cs typeface="Calibri"/>
              </a:rPr>
              <a:t>who</a:t>
            </a:r>
            <a:r>
              <a:rPr sz="1600" spc="125" dirty="0">
                <a:latin typeface="Calibri"/>
                <a:cs typeface="Calibri"/>
              </a:rPr>
              <a:t> </a:t>
            </a:r>
            <a:r>
              <a:rPr sz="1600" dirty="0">
                <a:latin typeface="Calibri"/>
                <a:cs typeface="Calibri"/>
              </a:rPr>
              <a:t>could</a:t>
            </a:r>
            <a:r>
              <a:rPr sz="1600" spc="135" dirty="0">
                <a:latin typeface="Calibri"/>
                <a:cs typeface="Calibri"/>
              </a:rPr>
              <a:t> </a:t>
            </a:r>
            <a:r>
              <a:rPr sz="1600" dirty="0">
                <a:latin typeface="Calibri"/>
                <a:cs typeface="Calibri"/>
              </a:rPr>
              <a:t>classify</a:t>
            </a:r>
            <a:r>
              <a:rPr sz="1600" spc="125" dirty="0">
                <a:latin typeface="Calibri"/>
                <a:cs typeface="Calibri"/>
              </a:rPr>
              <a:t> </a:t>
            </a:r>
            <a:r>
              <a:rPr sz="1600" dirty="0">
                <a:latin typeface="Calibri"/>
                <a:cs typeface="Calibri"/>
              </a:rPr>
              <a:t>the</a:t>
            </a:r>
            <a:r>
              <a:rPr sz="1600" spc="130" dirty="0">
                <a:latin typeface="Calibri"/>
                <a:cs typeface="Calibri"/>
              </a:rPr>
              <a:t> </a:t>
            </a:r>
            <a:r>
              <a:rPr sz="1600" spc="-10" dirty="0">
                <a:latin typeface="Calibri"/>
                <a:cs typeface="Calibri"/>
              </a:rPr>
              <a:t>patients— </a:t>
            </a:r>
            <a:r>
              <a:rPr sz="1600" dirty="0">
                <a:latin typeface="Calibri"/>
                <a:cs typeface="Calibri"/>
              </a:rPr>
              <a:t>me.</a:t>
            </a:r>
            <a:r>
              <a:rPr sz="1600" spc="45" dirty="0">
                <a:latin typeface="Calibri"/>
                <a:cs typeface="Calibri"/>
              </a:rPr>
              <a:t> </a:t>
            </a:r>
            <a:r>
              <a:rPr sz="1600" dirty="0">
                <a:latin typeface="Calibri"/>
                <a:cs typeface="Calibri"/>
              </a:rPr>
              <a:t>I</a:t>
            </a:r>
            <a:r>
              <a:rPr sz="1600" spc="65" dirty="0">
                <a:latin typeface="Calibri"/>
                <a:cs typeface="Calibri"/>
              </a:rPr>
              <a:t> </a:t>
            </a:r>
            <a:r>
              <a:rPr sz="1600" dirty="0">
                <a:latin typeface="Calibri"/>
                <a:cs typeface="Calibri"/>
              </a:rPr>
              <a:t>was</a:t>
            </a:r>
            <a:r>
              <a:rPr sz="1600" spc="60" dirty="0">
                <a:latin typeface="Calibri"/>
                <a:cs typeface="Calibri"/>
              </a:rPr>
              <a:t> </a:t>
            </a:r>
            <a:r>
              <a:rPr sz="1600" dirty="0">
                <a:latin typeface="Calibri"/>
                <a:cs typeface="Calibri"/>
              </a:rPr>
              <a:t>the</a:t>
            </a:r>
            <a:r>
              <a:rPr sz="1600" spc="55" dirty="0">
                <a:latin typeface="Calibri"/>
                <a:cs typeface="Calibri"/>
              </a:rPr>
              <a:t> </a:t>
            </a:r>
            <a:r>
              <a:rPr sz="1600" dirty="0">
                <a:latin typeface="Calibri"/>
                <a:cs typeface="Calibri"/>
              </a:rPr>
              <a:t>only</a:t>
            </a:r>
            <a:r>
              <a:rPr sz="1600" spc="45" dirty="0">
                <a:latin typeface="Calibri"/>
                <a:cs typeface="Calibri"/>
              </a:rPr>
              <a:t> </a:t>
            </a:r>
            <a:r>
              <a:rPr sz="1600" dirty="0">
                <a:latin typeface="Calibri"/>
                <a:cs typeface="Calibri"/>
              </a:rPr>
              <a:t>one</a:t>
            </a:r>
            <a:r>
              <a:rPr sz="1600" spc="55" dirty="0">
                <a:latin typeface="Calibri"/>
                <a:cs typeface="Calibri"/>
              </a:rPr>
              <a:t> </a:t>
            </a:r>
            <a:r>
              <a:rPr sz="1600" dirty="0">
                <a:latin typeface="Calibri"/>
                <a:cs typeface="Calibri"/>
              </a:rPr>
              <a:t>who</a:t>
            </a:r>
            <a:r>
              <a:rPr sz="1600" spc="45" dirty="0">
                <a:latin typeface="Calibri"/>
                <a:cs typeface="Calibri"/>
              </a:rPr>
              <a:t> </a:t>
            </a:r>
            <a:r>
              <a:rPr sz="1600" dirty="0">
                <a:latin typeface="Calibri"/>
                <a:cs typeface="Calibri"/>
              </a:rPr>
              <a:t>studied</a:t>
            </a:r>
            <a:r>
              <a:rPr sz="1600" spc="55" dirty="0">
                <a:latin typeface="Calibri"/>
                <a:cs typeface="Calibri"/>
              </a:rPr>
              <a:t> </a:t>
            </a:r>
            <a:r>
              <a:rPr sz="1600" dirty="0">
                <a:latin typeface="Calibri"/>
                <a:cs typeface="Calibri"/>
              </a:rPr>
              <a:t>it.</a:t>
            </a:r>
            <a:r>
              <a:rPr sz="1600" spc="50" dirty="0">
                <a:latin typeface="Calibri"/>
                <a:cs typeface="Calibri"/>
              </a:rPr>
              <a:t> </a:t>
            </a:r>
            <a:r>
              <a:rPr sz="1600" dirty="0">
                <a:latin typeface="Calibri"/>
                <a:cs typeface="Calibri"/>
              </a:rPr>
              <a:t>I</a:t>
            </a:r>
            <a:r>
              <a:rPr sz="1600" spc="50" dirty="0">
                <a:latin typeface="Calibri"/>
                <a:cs typeface="Calibri"/>
              </a:rPr>
              <a:t> </a:t>
            </a:r>
            <a:r>
              <a:rPr sz="1600" dirty="0">
                <a:latin typeface="Calibri"/>
                <a:cs typeface="Calibri"/>
              </a:rPr>
              <a:t>had</a:t>
            </a:r>
            <a:r>
              <a:rPr sz="1600" spc="50" dirty="0">
                <a:latin typeface="Calibri"/>
                <a:cs typeface="Calibri"/>
              </a:rPr>
              <a:t> </a:t>
            </a:r>
            <a:r>
              <a:rPr sz="1600" dirty="0">
                <a:latin typeface="Calibri"/>
                <a:cs typeface="Calibri"/>
              </a:rPr>
              <a:t>to</a:t>
            </a:r>
            <a:r>
              <a:rPr sz="1600" spc="50" dirty="0">
                <a:latin typeface="Calibri"/>
                <a:cs typeface="Calibri"/>
              </a:rPr>
              <a:t> </a:t>
            </a:r>
            <a:r>
              <a:rPr sz="1600" dirty="0">
                <a:latin typeface="Calibri"/>
                <a:cs typeface="Calibri"/>
              </a:rPr>
              <a:t>decide</a:t>
            </a:r>
            <a:r>
              <a:rPr sz="1600" spc="45" dirty="0">
                <a:latin typeface="Calibri"/>
                <a:cs typeface="Calibri"/>
              </a:rPr>
              <a:t> </a:t>
            </a:r>
            <a:r>
              <a:rPr sz="1600" dirty="0">
                <a:latin typeface="Calibri"/>
                <a:cs typeface="Calibri"/>
              </a:rPr>
              <a:t>quick</a:t>
            </a:r>
            <a:r>
              <a:rPr sz="1600" spc="60" dirty="0">
                <a:latin typeface="Calibri"/>
                <a:cs typeface="Calibri"/>
              </a:rPr>
              <a:t> </a:t>
            </a:r>
            <a:r>
              <a:rPr sz="1600" dirty="0">
                <a:latin typeface="Calibri"/>
                <a:cs typeface="Calibri"/>
              </a:rPr>
              <a:t>response</a:t>
            </a:r>
            <a:r>
              <a:rPr sz="1600" spc="65" dirty="0">
                <a:latin typeface="Calibri"/>
                <a:cs typeface="Calibri"/>
              </a:rPr>
              <a:t> </a:t>
            </a:r>
            <a:r>
              <a:rPr sz="1600" dirty="0">
                <a:latin typeface="Calibri"/>
                <a:cs typeface="Calibri"/>
              </a:rPr>
              <a:t>for</a:t>
            </a:r>
            <a:r>
              <a:rPr sz="1600" spc="55" dirty="0">
                <a:latin typeface="Calibri"/>
                <a:cs typeface="Calibri"/>
              </a:rPr>
              <a:t> </a:t>
            </a:r>
            <a:r>
              <a:rPr sz="1600" dirty="0">
                <a:latin typeface="Calibri"/>
                <a:cs typeface="Calibri"/>
              </a:rPr>
              <a:t>bad</a:t>
            </a:r>
            <a:r>
              <a:rPr sz="1600" spc="50" dirty="0">
                <a:latin typeface="Calibri"/>
                <a:cs typeface="Calibri"/>
              </a:rPr>
              <a:t> </a:t>
            </a:r>
            <a:r>
              <a:rPr sz="1600" spc="-10" dirty="0">
                <a:latin typeface="Calibri"/>
                <a:cs typeface="Calibri"/>
              </a:rPr>
              <a:t>cases </a:t>
            </a:r>
            <a:r>
              <a:rPr sz="1600" dirty="0">
                <a:latin typeface="Calibri"/>
                <a:cs typeface="Calibri"/>
              </a:rPr>
              <a:t>and</a:t>
            </a:r>
            <a:r>
              <a:rPr sz="1600" spc="-45" dirty="0">
                <a:latin typeface="Calibri"/>
                <a:cs typeface="Calibri"/>
              </a:rPr>
              <a:t> </a:t>
            </a:r>
            <a:r>
              <a:rPr sz="1600" dirty="0">
                <a:latin typeface="Calibri"/>
                <a:cs typeface="Calibri"/>
              </a:rPr>
              <a:t>delay</a:t>
            </a:r>
            <a:r>
              <a:rPr sz="1600" spc="-65" dirty="0">
                <a:latin typeface="Calibri"/>
                <a:cs typeface="Calibri"/>
              </a:rPr>
              <a:t> </a:t>
            </a:r>
            <a:r>
              <a:rPr sz="1600" dirty="0">
                <a:latin typeface="Calibri"/>
                <a:cs typeface="Calibri"/>
              </a:rPr>
              <a:t>medium</a:t>
            </a:r>
            <a:r>
              <a:rPr sz="1600" spc="-45" dirty="0">
                <a:latin typeface="Calibri"/>
                <a:cs typeface="Calibri"/>
              </a:rPr>
              <a:t> </a:t>
            </a:r>
            <a:r>
              <a:rPr sz="1600" dirty="0">
                <a:latin typeface="Calibri"/>
                <a:cs typeface="Calibri"/>
              </a:rPr>
              <a:t>and</a:t>
            </a:r>
            <a:r>
              <a:rPr sz="1600" spc="-45" dirty="0">
                <a:latin typeface="Calibri"/>
                <a:cs typeface="Calibri"/>
              </a:rPr>
              <a:t> </a:t>
            </a:r>
            <a:r>
              <a:rPr sz="1600" dirty="0">
                <a:latin typeface="Calibri"/>
                <a:cs typeface="Calibri"/>
              </a:rPr>
              <a:t>moderate</a:t>
            </a:r>
            <a:r>
              <a:rPr sz="1600" spc="-55" dirty="0">
                <a:latin typeface="Calibri"/>
                <a:cs typeface="Calibri"/>
              </a:rPr>
              <a:t> </a:t>
            </a:r>
            <a:r>
              <a:rPr sz="1600" dirty="0">
                <a:latin typeface="Calibri"/>
                <a:cs typeface="Calibri"/>
              </a:rPr>
              <a:t>cases.</a:t>
            </a:r>
            <a:r>
              <a:rPr sz="1600" spc="-50" dirty="0">
                <a:latin typeface="Calibri"/>
                <a:cs typeface="Calibri"/>
              </a:rPr>
              <a:t> </a:t>
            </a:r>
            <a:r>
              <a:rPr sz="1600" dirty="0">
                <a:latin typeface="Calibri"/>
                <a:cs typeface="Calibri"/>
              </a:rPr>
              <a:t>After</a:t>
            </a:r>
            <a:r>
              <a:rPr sz="1600" spc="-40" dirty="0">
                <a:latin typeface="Calibri"/>
                <a:cs typeface="Calibri"/>
              </a:rPr>
              <a:t> </a:t>
            </a:r>
            <a:r>
              <a:rPr sz="1600" dirty="0">
                <a:latin typeface="Calibri"/>
                <a:cs typeface="Calibri"/>
              </a:rPr>
              <a:t>30</a:t>
            </a:r>
            <a:r>
              <a:rPr sz="1600" spc="-40" dirty="0">
                <a:latin typeface="Calibri"/>
                <a:cs typeface="Calibri"/>
              </a:rPr>
              <a:t> </a:t>
            </a:r>
            <a:r>
              <a:rPr sz="1600" dirty="0">
                <a:latin typeface="Calibri"/>
                <a:cs typeface="Calibri"/>
              </a:rPr>
              <a:t>minutes,</a:t>
            </a:r>
            <a:r>
              <a:rPr sz="1600" spc="-45" dirty="0">
                <a:latin typeface="Calibri"/>
                <a:cs typeface="Calibri"/>
              </a:rPr>
              <a:t> </a:t>
            </a:r>
            <a:r>
              <a:rPr sz="1600" dirty="0">
                <a:latin typeface="Calibri"/>
                <a:cs typeface="Calibri"/>
              </a:rPr>
              <a:t>there</a:t>
            </a:r>
            <a:r>
              <a:rPr sz="1600" spc="-35" dirty="0">
                <a:latin typeface="Calibri"/>
                <a:cs typeface="Calibri"/>
              </a:rPr>
              <a:t> </a:t>
            </a:r>
            <a:r>
              <a:rPr sz="1600" dirty="0">
                <a:latin typeface="Calibri"/>
                <a:cs typeface="Calibri"/>
              </a:rPr>
              <a:t>were</a:t>
            </a:r>
            <a:r>
              <a:rPr sz="1600" spc="-40" dirty="0">
                <a:latin typeface="Calibri"/>
                <a:cs typeface="Calibri"/>
              </a:rPr>
              <a:t> </a:t>
            </a:r>
            <a:r>
              <a:rPr sz="1600" dirty="0">
                <a:latin typeface="Calibri"/>
                <a:cs typeface="Calibri"/>
              </a:rPr>
              <a:t>hundreds.</a:t>
            </a:r>
            <a:r>
              <a:rPr sz="1600" spc="-40" dirty="0">
                <a:latin typeface="Calibri"/>
                <a:cs typeface="Calibri"/>
              </a:rPr>
              <a:t> </a:t>
            </a:r>
            <a:r>
              <a:rPr sz="1600" spc="-25" dirty="0">
                <a:latin typeface="Calibri"/>
                <a:cs typeface="Calibri"/>
              </a:rPr>
              <a:t>We </a:t>
            </a:r>
            <a:r>
              <a:rPr sz="1600" dirty="0">
                <a:latin typeface="Calibri"/>
                <a:cs typeface="Calibri"/>
              </a:rPr>
              <a:t>didn’t</a:t>
            </a:r>
            <a:r>
              <a:rPr sz="1600" spc="-60" dirty="0">
                <a:latin typeface="Calibri"/>
                <a:cs typeface="Calibri"/>
              </a:rPr>
              <a:t> </a:t>
            </a:r>
            <a:r>
              <a:rPr sz="1600" dirty="0">
                <a:latin typeface="Calibri"/>
                <a:cs typeface="Calibri"/>
              </a:rPr>
              <a:t>realize</a:t>
            </a:r>
            <a:r>
              <a:rPr sz="1600" spc="-60" dirty="0">
                <a:latin typeface="Calibri"/>
                <a:cs typeface="Calibri"/>
              </a:rPr>
              <a:t> </a:t>
            </a:r>
            <a:r>
              <a:rPr sz="1600" dirty="0">
                <a:latin typeface="Calibri"/>
                <a:cs typeface="Calibri"/>
              </a:rPr>
              <a:t>how</a:t>
            </a:r>
            <a:r>
              <a:rPr sz="1600" spc="-30" dirty="0">
                <a:latin typeface="Calibri"/>
                <a:cs typeface="Calibri"/>
              </a:rPr>
              <a:t> many,</a:t>
            </a:r>
            <a:r>
              <a:rPr sz="1600" spc="-55" dirty="0">
                <a:latin typeface="Calibri"/>
                <a:cs typeface="Calibri"/>
              </a:rPr>
              <a:t> </a:t>
            </a:r>
            <a:r>
              <a:rPr sz="1600" dirty="0">
                <a:latin typeface="Calibri"/>
                <a:cs typeface="Calibri"/>
              </a:rPr>
              <a:t>but</a:t>
            </a:r>
            <a:r>
              <a:rPr sz="1600" spc="-50" dirty="0">
                <a:latin typeface="Calibri"/>
                <a:cs typeface="Calibri"/>
              </a:rPr>
              <a:t> </a:t>
            </a:r>
            <a:r>
              <a:rPr sz="1600" dirty="0">
                <a:latin typeface="Calibri"/>
                <a:cs typeface="Calibri"/>
              </a:rPr>
              <a:t>we</a:t>
            </a:r>
            <a:r>
              <a:rPr sz="1600" spc="-55" dirty="0">
                <a:latin typeface="Calibri"/>
                <a:cs typeface="Calibri"/>
              </a:rPr>
              <a:t> </a:t>
            </a:r>
            <a:r>
              <a:rPr sz="1600" dirty="0">
                <a:latin typeface="Calibri"/>
                <a:cs typeface="Calibri"/>
              </a:rPr>
              <a:t>knew</a:t>
            </a:r>
            <a:r>
              <a:rPr sz="1600" spc="-60" dirty="0">
                <a:latin typeface="Calibri"/>
                <a:cs typeface="Calibri"/>
              </a:rPr>
              <a:t> </a:t>
            </a:r>
            <a:r>
              <a:rPr sz="1600" dirty="0">
                <a:latin typeface="Calibri"/>
                <a:cs typeface="Calibri"/>
              </a:rPr>
              <a:t>there</a:t>
            </a:r>
            <a:r>
              <a:rPr sz="1600" spc="-65" dirty="0">
                <a:latin typeface="Calibri"/>
                <a:cs typeface="Calibri"/>
              </a:rPr>
              <a:t> </a:t>
            </a:r>
            <a:r>
              <a:rPr sz="1600" dirty="0">
                <a:latin typeface="Calibri"/>
                <a:cs typeface="Calibri"/>
              </a:rPr>
              <a:t>were</a:t>
            </a:r>
            <a:r>
              <a:rPr sz="1600" spc="-55" dirty="0">
                <a:latin typeface="Calibri"/>
                <a:cs typeface="Calibri"/>
              </a:rPr>
              <a:t> </a:t>
            </a:r>
            <a:r>
              <a:rPr sz="1600" spc="-10" dirty="0">
                <a:latin typeface="Calibri"/>
                <a:cs typeface="Calibri"/>
              </a:rPr>
              <a:t>hundreds.</a:t>
            </a:r>
            <a:endParaRPr sz="1600" dirty="0">
              <a:latin typeface="Calibri"/>
              <a:cs typeface="Calibri"/>
            </a:endParaRPr>
          </a:p>
          <a:p>
            <a:pPr marL="12700" marR="5080" algn="just">
              <a:lnSpc>
                <a:spcPct val="80000"/>
              </a:lnSpc>
              <a:spcBef>
                <a:spcPts val="1000"/>
              </a:spcBef>
            </a:pPr>
            <a:r>
              <a:rPr sz="1600" dirty="0">
                <a:latin typeface="Calibri"/>
                <a:cs typeface="Calibri"/>
              </a:rPr>
              <a:t>“I</a:t>
            </a:r>
            <a:r>
              <a:rPr sz="1600" spc="95" dirty="0">
                <a:latin typeface="Calibri"/>
                <a:cs typeface="Calibri"/>
              </a:rPr>
              <a:t>  </a:t>
            </a:r>
            <a:r>
              <a:rPr sz="1600" dirty="0">
                <a:latin typeface="Calibri"/>
                <a:cs typeface="Calibri"/>
              </a:rPr>
              <a:t>put</a:t>
            </a:r>
            <a:r>
              <a:rPr sz="1600" spc="100" dirty="0">
                <a:latin typeface="Calibri"/>
                <a:cs typeface="Calibri"/>
              </a:rPr>
              <a:t>  </a:t>
            </a:r>
            <a:r>
              <a:rPr sz="1600" dirty="0">
                <a:latin typeface="Calibri"/>
                <a:cs typeface="Calibri"/>
              </a:rPr>
              <a:t>two</a:t>
            </a:r>
            <a:r>
              <a:rPr sz="1600" spc="90" dirty="0">
                <a:latin typeface="Calibri"/>
                <a:cs typeface="Calibri"/>
              </a:rPr>
              <a:t>  </a:t>
            </a:r>
            <a:r>
              <a:rPr sz="1600" dirty="0">
                <a:latin typeface="Calibri"/>
                <a:cs typeface="Calibri"/>
              </a:rPr>
              <a:t>medics</a:t>
            </a:r>
            <a:r>
              <a:rPr sz="1600" spc="105" dirty="0">
                <a:latin typeface="Calibri"/>
                <a:cs typeface="Calibri"/>
              </a:rPr>
              <a:t>  </a:t>
            </a:r>
            <a:r>
              <a:rPr sz="1600" dirty="0">
                <a:latin typeface="Calibri"/>
                <a:cs typeface="Calibri"/>
              </a:rPr>
              <a:t>on</a:t>
            </a:r>
            <a:r>
              <a:rPr sz="1600" spc="100" dirty="0">
                <a:latin typeface="Calibri"/>
                <a:cs typeface="Calibri"/>
              </a:rPr>
              <a:t>  </a:t>
            </a:r>
            <a:r>
              <a:rPr sz="1600" dirty="0">
                <a:latin typeface="Calibri"/>
                <a:cs typeface="Calibri"/>
              </a:rPr>
              <a:t>the</a:t>
            </a:r>
            <a:r>
              <a:rPr sz="1600" spc="100" dirty="0">
                <a:latin typeface="Calibri"/>
                <a:cs typeface="Calibri"/>
              </a:rPr>
              <a:t>  </a:t>
            </a:r>
            <a:r>
              <a:rPr sz="1600" dirty="0">
                <a:latin typeface="Calibri"/>
                <a:cs typeface="Calibri"/>
              </a:rPr>
              <a:t>door</a:t>
            </a:r>
            <a:r>
              <a:rPr sz="1600" spc="105" dirty="0">
                <a:latin typeface="Calibri"/>
                <a:cs typeface="Calibri"/>
              </a:rPr>
              <a:t>  </a:t>
            </a:r>
            <a:r>
              <a:rPr sz="1600" dirty="0">
                <a:latin typeface="Calibri"/>
                <a:cs typeface="Calibri"/>
              </a:rPr>
              <a:t>of</a:t>
            </a:r>
            <a:r>
              <a:rPr sz="1600" spc="100" dirty="0">
                <a:latin typeface="Calibri"/>
                <a:cs typeface="Calibri"/>
              </a:rPr>
              <a:t>  </a:t>
            </a:r>
            <a:r>
              <a:rPr sz="1600" dirty="0">
                <a:latin typeface="Calibri"/>
                <a:cs typeface="Calibri"/>
              </a:rPr>
              <a:t>the</a:t>
            </a:r>
            <a:r>
              <a:rPr sz="1600" spc="100" dirty="0">
                <a:latin typeface="Calibri"/>
                <a:cs typeface="Calibri"/>
              </a:rPr>
              <a:t>  </a:t>
            </a:r>
            <a:r>
              <a:rPr sz="1600" dirty="0">
                <a:latin typeface="Calibri"/>
                <a:cs typeface="Calibri"/>
              </a:rPr>
              <a:t>ER.</a:t>
            </a:r>
            <a:r>
              <a:rPr sz="1600" spc="105" dirty="0">
                <a:latin typeface="Calibri"/>
                <a:cs typeface="Calibri"/>
              </a:rPr>
              <a:t>  </a:t>
            </a:r>
            <a:r>
              <a:rPr sz="1600" dirty="0">
                <a:latin typeface="Calibri"/>
                <a:cs typeface="Calibri"/>
              </a:rPr>
              <a:t>I</a:t>
            </a:r>
            <a:r>
              <a:rPr sz="1600" spc="95" dirty="0">
                <a:latin typeface="Calibri"/>
                <a:cs typeface="Calibri"/>
              </a:rPr>
              <a:t>  </a:t>
            </a:r>
            <a:r>
              <a:rPr sz="1600" dirty="0">
                <a:latin typeface="Calibri"/>
                <a:cs typeface="Calibri"/>
              </a:rPr>
              <a:t>said</a:t>
            </a:r>
            <a:r>
              <a:rPr sz="1600" spc="100" dirty="0">
                <a:latin typeface="Calibri"/>
                <a:cs typeface="Calibri"/>
              </a:rPr>
              <a:t>  </a:t>
            </a:r>
            <a:r>
              <a:rPr sz="1600" dirty="0">
                <a:latin typeface="Calibri"/>
                <a:cs typeface="Calibri"/>
              </a:rPr>
              <a:t>that</a:t>
            </a:r>
            <a:r>
              <a:rPr sz="1600" spc="100" dirty="0">
                <a:latin typeface="Calibri"/>
                <a:cs typeface="Calibri"/>
              </a:rPr>
              <a:t>  </a:t>
            </a:r>
            <a:r>
              <a:rPr sz="1600" dirty="0">
                <a:latin typeface="Calibri"/>
                <a:cs typeface="Calibri"/>
              </a:rPr>
              <a:t>every</a:t>
            </a:r>
            <a:r>
              <a:rPr sz="1600" spc="95" dirty="0">
                <a:latin typeface="Calibri"/>
                <a:cs typeface="Calibri"/>
              </a:rPr>
              <a:t>  </a:t>
            </a:r>
            <a:r>
              <a:rPr sz="1600" dirty="0">
                <a:latin typeface="Calibri"/>
                <a:cs typeface="Calibri"/>
              </a:rPr>
              <a:t>patient</a:t>
            </a:r>
            <a:r>
              <a:rPr sz="1600" spc="105" dirty="0">
                <a:latin typeface="Calibri"/>
                <a:cs typeface="Calibri"/>
              </a:rPr>
              <a:t>  </a:t>
            </a:r>
            <a:r>
              <a:rPr sz="1600" dirty="0">
                <a:latin typeface="Calibri"/>
                <a:cs typeface="Calibri"/>
              </a:rPr>
              <a:t>who</a:t>
            </a:r>
            <a:r>
              <a:rPr sz="1600" spc="100" dirty="0">
                <a:latin typeface="Calibri"/>
                <a:cs typeface="Calibri"/>
              </a:rPr>
              <a:t>  </a:t>
            </a:r>
            <a:r>
              <a:rPr sz="1600" spc="-25" dirty="0">
                <a:latin typeface="Calibri"/>
                <a:cs typeface="Calibri"/>
              </a:rPr>
              <a:t>is </a:t>
            </a:r>
            <a:r>
              <a:rPr sz="1600" dirty="0">
                <a:latin typeface="Calibri"/>
                <a:cs typeface="Calibri"/>
              </a:rPr>
              <a:t>unconscious</a:t>
            </a:r>
            <a:r>
              <a:rPr sz="1600" spc="350" dirty="0">
                <a:latin typeface="Calibri"/>
                <a:cs typeface="Calibri"/>
              </a:rPr>
              <a:t> </a:t>
            </a:r>
            <a:r>
              <a:rPr sz="1600" dirty="0">
                <a:latin typeface="Calibri"/>
                <a:cs typeface="Calibri"/>
              </a:rPr>
              <a:t>or</a:t>
            </a:r>
            <a:r>
              <a:rPr sz="1600" spc="355" dirty="0">
                <a:latin typeface="Calibri"/>
                <a:cs typeface="Calibri"/>
              </a:rPr>
              <a:t> </a:t>
            </a:r>
            <a:r>
              <a:rPr sz="1600" dirty="0">
                <a:latin typeface="Calibri"/>
                <a:cs typeface="Calibri"/>
              </a:rPr>
              <a:t>shaking,</a:t>
            </a:r>
            <a:r>
              <a:rPr sz="1600" spc="360" dirty="0">
                <a:latin typeface="Calibri"/>
                <a:cs typeface="Calibri"/>
              </a:rPr>
              <a:t> </a:t>
            </a:r>
            <a:r>
              <a:rPr sz="1600" dirty="0">
                <a:latin typeface="Calibri"/>
                <a:cs typeface="Calibri"/>
              </a:rPr>
              <a:t>take</a:t>
            </a:r>
            <a:r>
              <a:rPr sz="1600" spc="350" dirty="0">
                <a:latin typeface="Calibri"/>
                <a:cs typeface="Calibri"/>
              </a:rPr>
              <a:t> </a:t>
            </a:r>
            <a:r>
              <a:rPr sz="1600" dirty="0">
                <a:latin typeface="Calibri"/>
                <a:cs typeface="Calibri"/>
              </a:rPr>
              <a:t>him</a:t>
            </a:r>
            <a:r>
              <a:rPr sz="1600" spc="345" dirty="0">
                <a:latin typeface="Calibri"/>
                <a:cs typeface="Calibri"/>
              </a:rPr>
              <a:t> </a:t>
            </a:r>
            <a:r>
              <a:rPr sz="1600" dirty="0">
                <a:latin typeface="Calibri"/>
                <a:cs typeface="Calibri"/>
              </a:rPr>
              <a:t>down</a:t>
            </a:r>
            <a:r>
              <a:rPr sz="1600" spc="345" dirty="0">
                <a:latin typeface="Calibri"/>
                <a:cs typeface="Calibri"/>
              </a:rPr>
              <a:t> </a:t>
            </a:r>
            <a:r>
              <a:rPr sz="1600" dirty="0">
                <a:latin typeface="Calibri"/>
                <a:cs typeface="Calibri"/>
              </a:rPr>
              <a:t>to</a:t>
            </a:r>
            <a:r>
              <a:rPr sz="1600" spc="345" dirty="0">
                <a:latin typeface="Calibri"/>
                <a:cs typeface="Calibri"/>
              </a:rPr>
              <a:t> </a:t>
            </a:r>
            <a:r>
              <a:rPr sz="1600" dirty="0">
                <a:latin typeface="Calibri"/>
                <a:cs typeface="Calibri"/>
              </a:rPr>
              <a:t>the</a:t>
            </a:r>
            <a:r>
              <a:rPr sz="1600" spc="340" dirty="0">
                <a:latin typeface="Calibri"/>
                <a:cs typeface="Calibri"/>
              </a:rPr>
              <a:t> </a:t>
            </a:r>
            <a:r>
              <a:rPr sz="1600" dirty="0">
                <a:latin typeface="Calibri"/>
                <a:cs typeface="Calibri"/>
              </a:rPr>
              <a:t>ER.</a:t>
            </a:r>
            <a:r>
              <a:rPr sz="1600" spc="340" dirty="0">
                <a:latin typeface="Calibri"/>
                <a:cs typeface="Calibri"/>
              </a:rPr>
              <a:t> </a:t>
            </a:r>
            <a:r>
              <a:rPr sz="1600" dirty="0">
                <a:latin typeface="Calibri"/>
                <a:cs typeface="Calibri"/>
              </a:rPr>
              <a:t>All</a:t>
            </a:r>
            <a:r>
              <a:rPr sz="1600" spc="340" dirty="0">
                <a:latin typeface="Calibri"/>
                <a:cs typeface="Calibri"/>
              </a:rPr>
              <a:t> </a:t>
            </a:r>
            <a:r>
              <a:rPr sz="1600" dirty="0">
                <a:latin typeface="Calibri"/>
                <a:cs typeface="Calibri"/>
              </a:rPr>
              <a:t>kids</a:t>
            </a:r>
            <a:r>
              <a:rPr sz="1600" spc="340" dirty="0">
                <a:latin typeface="Calibri"/>
                <a:cs typeface="Calibri"/>
              </a:rPr>
              <a:t> </a:t>
            </a:r>
            <a:r>
              <a:rPr sz="1600" dirty="0">
                <a:latin typeface="Calibri"/>
                <a:cs typeface="Calibri"/>
              </a:rPr>
              <a:t>or</a:t>
            </a:r>
            <a:r>
              <a:rPr sz="1600" spc="355" dirty="0">
                <a:latin typeface="Calibri"/>
                <a:cs typeface="Calibri"/>
              </a:rPr>
              <a:t> </a:t>
            </a:r>
            <a:r>
              <a:rPr sz="1600" dirty="0">
                <a:latin typeface="Calibri"/>
                <a:cs typeface="Calibri"/>
              </a:rPr>
              <a:t>seniors,</a:t>
            </a:r>
            <a:r>
              <a:rPr sz="1600" spc="355" dirty="0">
                <a:latin typeface="Calibri"/>
                <a:cs typeface="Calibri"/>
              </a:rPr>
              <a:t> </a:t>
            </a:r>
            <a:r>
              <a:rPr sz="1600" dirty="0">
                <a:latin typeface="Calibri"/>
                <a:cs typeface="Calibri"/>
              </a:rPr>
              <a:t>or</a:t>
            </a:r>
            <a:r>
              <a:rPr sz="1600" spc="355" dirty="0">
                <a:latin typeface="Calibri"/>
                <a:cs typeface="Calibri"/>
              </a:rPr>
              <a:t> </a:t>
            </a:r>
            <a:r>
              <a:rPr sz="1600" spc="-10" dirty="0">
                <a:latin typeface="Calibri"/>
                <a:cs typeface="Calibri"/>
              </a:rPr>
              <a:t>anyone </a:t>
            </a:r>
            <a:r>
              <a:rPr sz="1600" dirty="0">
                <a:latin typeface="Calibri"/>
                <a:cs typeface="Calibri"/>
              </a:rPr>
              <a:t>shouting</a:t>
            </a:r>
            <a:r>
              <a:rPr sz="1600" spc="60" dirty="0">
                <a:latin typeface="Calibri"/>
                <a:cs typeface="Calibri"/>
              </a:rPr>
              <a:t> </a:t>
            </a:r>
            <a:r>
              <a:rPr sz="1600" dirty="0">
                <a:latin typeface="Calibri"/>
                <a:cs typeface="Calibri"/>
              </a:rPr>
              <a:t>loudly,</a:t>
            </a:r>
            <a:r>
              <a:rPr sz="1600" spc="55" dirty="0">
                <a:latin typeface="Calibri"/>
                <a:cs typeface="Calibri"/>
              </a:rPr>
              <a:t> </a:t>
            </a:r>
            <a:r>
              <a:rPr sz="1600" dirty="0">
                <a:latin typeface="Calibri"/>
                <a:cs typeface="Calibri"/>
              </a:rPr>
              <a:t>put</a:t>
            </a:r>
            <a:r>
              <a:rPr sz="1600" spc="70" dirty="0">
                <a:latin typeface="Calibri"/>
                <a:cs typeface="Calibri"/>
              </a:rPr>
              <a:t> </a:t>
            </a:r>
            <a:r>
              <a:rPr sz="1600" dirty="0">
                <a:latin typeface="Calibri"/>
                <a:cs typeface="Calibri"/>
              </a:rPr>
              <a:t>him</a:t>
            </a:r>
            <a:r>
              <a:rPr sz="1600" spc="70" dirty="0">
                <a:latin typeface="Calibri"/>
                <a:cs typeface="Calibri"/>
              </a:rPr>
              <a:t> </a:t>
            </a:r>
            <a:r>
              <a:rPr sz="1600" dirty="0">
                <a:latin typeface="Calibri"/>
                <a:cs typeface="Calibri"/>
              </a:rPr>
              <a:t>in</a:t>
            </a:r>
            <a:r>
              <a:rPr sz="1600" spc="75" dirty="0">
                <a:latin typeface="Calibri"/>
                <a:cs typeface="Calibri"/>
              </a:rPr>
              <a:t> </a:t>
            </a:r>
            <a:r>
              <a:rPr sz="1600" dirty="0">
                <a:latin typeface="Calibri"/>
                <a:cs typeface="Calibri"/>
              </a:rPr>
              <a:t>the</a:t>
            </a:r>
            <a:r>
              <a:rPr sz="1600" spc="50" dirty="0">
                <a:latin typeface="Calibri"/>
                <a:cs typeface="Calibri"/>
              </a:rPr>
              <a:t> </a:t>
            </a:r>
            <a:r>
              <a:rPr sz="1600" dirty="0">
                <a:latin typeface="Calibri"/>
                <a:cs typeface="Calibri"/>
              </a:rPr>
              <a:t>second</a:t>
            </a:r>
            <a:r>
              <a:rPr sz="1600" spc="70" dirty="0">
                <a:latin typeface="Calibri"/>
                <a:cs typeface="Calibri"/>
              </a:rPr>
              <a:t> </a:t>
            </a:r>
            <a:r>
              <a:rPr sz="1600" dirty="0">
                <a:latin typeface="Calibri"/>
                <a:cs typeface="Calibri"/>
              </a:rPr>
              <a:t>ER.</a:t>
            </a:r>
            <a:r>
              <a:rPr sz="1600" spc="75" dirty="0">
                <a:latin typeface="Calibri"/>
                <a:cs typeface="Calibri"/>
              </a:rPr>
              <a:t> </a:t>
            </a:r>
            <a:r>
              <a:rPr sz="1600" dirty="0">
                <a:latin typeface="Calibri"/>
                <a:cs typeface="Calibri"/>
              </a:rPr>
              <a:t>All</a:t>
            </a:r>
            <a:r>
              <a:rPr sz="1600" spc="70" dirty="0">
                <a:latin typeface="Calibri"/>
                <a:cs typeface="Calibri"/>
              </a:rPr>
              <a:t> </a:t>
            </a:r>
            <a:r>
              <a:rPr sz="1600" dirty="0">
                <a:latin typeface="Calibri"/>
                <a:cs typeface="Calibri"/>
              </a:rPr>
              <a:t>others</a:t>
            </a:r>
            <a:r>
              <a:rPr sz="1600" spc="70" dirty="0">
                <a:latin typeface="Calibri"/>
                <a:cs typeface="Calibri"/>
              </a:rPr>
              <a:t> </a:t>
            </a:r>
            <a:r>
              <a:rPr sz="1600" dirty="0">
                <a:latin typeface="Calibri"/>
                <a:cs typeface="Calibri"/>
              </a:rPr>
              <a:t>should</a:t>
            </a:r>
            <a:r>
              <a:rPr sz="1600" spc="70" dirty="0">
                <a:latin typeface="Calibri"/>
                <a:cs typeface="Calibri"/>
              </a:rPr>
              <a:t> </a:t>
            </a:r>
            <a:r>
              <a:rPr sz="1600" dirty="0">
                <a:latin typeface="Calibri"/>
                <a:cs typeface="Calibri"/>
              </a:rPr>
              <a:t>go</a:t>
            </a:r>
            <a:r>
              <a:rPr sz="1600" spc="70" dirty="0">
                <a:latin typeface="Calibri"/>
                <a:cs typeface="Calibri"/>
              </a:rPr>
              <a:t> </a:t>
            </a:r>
            <a:r>
              <a:rPr sz="1600" dirty="0">
                <a:latin typeface="Calibri"/>
                <a:cs typeface="Calibri"/>
              </a:rPr>
              <a:t>in</a:t>
            </a:r>
            <a:r>
              <a:rPr sz="1600" spc="75" dirty="0">
                <a:latin typeface="Calibri"/>
                <a:cs typeface="Calibri"/>
              </a:rPr>
              <a:t> </a:t>
            </a:r>
            <a:r>
              <a:rPr sz="1600" dirty="0">
                <a:latin typeface="Calibri"/>
                <a:cs typeface="Calibri"/>
              </a:rPr>
              <a:t>the</a:t>
            </a:r>
            <a:r>
              <a:rPr sz="1600" spc="70" dirty="0">
                <a:latin typeface="Calibri"/>
                <a:cs typeface="Calibri"/>
              </a:rPr>
              <a:t> </a:t>
            </a:r>
            <a:r>
              <a:rPr sz="1600" dirty="0">
                <a:latin typeface="Calibri"/>
                <a:cs typeface="Calibri"/>
              </a:rPr>
              <a:t>third</a:t>
            </a:r>
            <a:r>
              <a:rPr sz="1600" spc="80" dirty="0">
                <a:latin typeface="Calibri"/>
                <a:cs typeface="Calibri"/>
              </a:rPr>
              <a:t> </a:t>
            </a:r>
            <a:r>
              <a:rPr sz="1600" spc="-10" dirty="0">
                <a:latin typeface="Calibri"/>
                <a:cs typeface="Calibri"/>
              </a:rPr>
              <a:t>medical </a:t>
            </a:r>
            <a:r>
              <a:rPr sz="1600" dirty="0">
                <a:latin typeface="Calibri"/>
                <a:cs typeface="Calibri"/>
              </a:rPr>
              <a:t>point.</a:t>
            </a:r>
            <a:r>
              <a:rPr sz="1600" spc="220" dirty="0">
                <a:latin typeface="Calibri"/>
                <a:cs typeface="Calibri"/>
              </a:rPr>
              <a:t> </a:t>
            </a:r>
            <a:r>
              <a:rPr sz="1600" dirty="0">
                <a:latin typeface="Calibri"/>
                <a:cs typeface="Calibri"/>
              </a:rPr>
              <a:t>We</a:t>
            </a:r>
            <a:r>
              <a:rPr sz="1600" spc="210" dirty="0">
                <a:latin typeface="Calibri"/>
                <a:cs typeface="Calibri"/>
              </a:rPr>
              <a:t> </a:t>
            </a:r>
            <a:r>
              <a:rPr sz="1600" dirty="0">
                <a:latin typeface="Calibri"/>
                <a:cs typeface="Calibri"/>
              </a:rPr>
              <a:t>could</a:t>
            </a:r>
            <a:r>
              <a:rPr sz="1600" spc="225" dirty="0">
                <a:latin typeface="Calibri"/>
                <a:cs typeface="Calibri"/>
              </a:rPr>
              <a:t> </a:t>
            </a:r>
            <a:r>
              <a:rPr sz="1600" dirty="0">
                <a:latin typeface="Calibri"/>
                <a:cs typeface="Calibri"/>
              </a:rPr>
              <a:t>not</a:t>
            </a:r>
            <a:r>
              <a:rPr sz="1600" spc="220" dirty="0">
                <a:latin typeface="Calibri"/>
                <a:cs typeface="Calibri"/>
              </a:rPr>
              <a:t> </a:t>
            </a:r>
            <a:r>
              <a:rPr sz="1600" dirty="0">
                <a:latin typeface="Calibri"/>
                <a:cs typeface="Calibri"/>
              </a:rPr>
              <a:t>do</a:t>
            </a:r>
            <a:r>
              <a:rPr sz="1600" spc="225" dirty="0">
                <a:latin typeface="Calibri"/>
                <a:cs typeface="Calibri"/>
              </a:rPr>
              <a:t> </a:t>
            </a:r>
            <a:r>
              <a:rPr sz="1600" dirty="0">
                <a:latin typeface="Calibri"/>
                <a:cs typeface="Calibri"/>
              </a:rPr>
              <a:t>anything</a:t>
            </a:r>
            <a:r>
              <a:rPr sz="1600" spc="204" dirty="0">
                <a:latin typeface="Calibri"/>
                <a:cs typeface="Calibri"/>
              </a:rPr>
              <a:t> </a:t>
            </a:r>
            <a:r>
              <a:rPr sz="1600" dirty="0">
                <a:latin typeface="Calibri"/>
                <a:cs typeface="Calibri"/>
              </a:rPr>
              <a:t>in</a:t>
            </a:r>
            <a:r>
              <a:rPr sz="1600" spc="229" dirty="0">
                <a:latin typeface="Calibri"/>
                <a:cs typeface="Calibri"/>
              </a:rPr>
              <a:t> </a:t>
            </a:r>
            <a:r>
              <a:rPr sz="1600" dirty="0">
                <a:latin typeface="Calibri"/>
                <a:cs typeface="Calibri"/>
              </a:rPr>
              <a:t>the</a:t>
            </a:r>
            <a:r>
              <a:rPr sz="1600" spc="210" dirty="0">
                <a:latin typeface="Calibri"/>
                <a:cs typeface="Calibri"/>
              </a:rPr>
              <a:t> </a:t>
            </a:r>
            <a:r>
              <a:rPr sz="1600" dirty="0">
                <a:latin typeface="Calibri"/>
                <a:cs typeface="Calibri"/>
              </a:rPr>
              <a:t>second</a:t>
            </a:r>
            <a:r>
              <a:rPr sz="1600" spc="225" dirty="0">
                <a:latin typeface="Calibri"/>
                <a:cs typeface="Calibri"/>
              </a:rPr>
              <a:t> </a:t>
            </a:r>
            <a:r>
              <a:rPr sz="1600" dirty="0">
                <a:latin typeface="Calibri"/>
                <a:cs typeface="Calibri"/>
              </a:rPr>
              <a:t>or</a:t>
            </a:r>
            <a:r>
              <a:rPr sz="1600" spc="235" dirty="0">
                <a:latin typeface="Calibri"/>
                <a:cs typeface="Calibri"/>
              </a:rPr>
              <a:t> </a:t>
            </a:r>
            <a:r>
              <a:rPr sz="1600" dirty="0">
                <a:latin typeface="Calibri"/>
                <a:cs typeface="Calibri"/>
              </a:rPr>
              <a:t>third</a:t>
            </a:r>
            <a:r>
              <a:rPr sz="1600" spc="225" dirty="0">
                <a:latin typeface="Calibri"/>
                <a:cs typeface="Calibri"/>
              </a:rPr>
              <a:t> </a:t>
            </a:r>
            <a:r>
              <a:rPr sz="1600" dirty="0">
                <a:latin typeface="Calibri"/>
                <a:cs typeface="Calibri"/>
              </a:rPr>
              <a:t>medical</a:t>
            </a:r>
            <a:r>
              <a:rPr sz="1600" spc="229" dirty="0">
                <a:latin typeface="Calibri"/>
                <a:cs typeface="Calibri"/>
              </a:rPr>
              <a:t> </a:t>
            </a:r>
            <a:r>
              <a:rPr sz="1600" spc="-10" dirty="0">
                <a:latin typeface="Calibri"/>
                <a:cs typeface="Calibri"/>
              </a:rPr>
              <a:t>points—</a:t>
            </a:r>
            <a:r>
              <a:rPr sz="1600" dirty="0">
                <a:latin typeface="Calibri"/>
                <a:cs typeface="Calibri"/>
              </a:rPr>
              <a:t>we</a:t>
            </a:r>
            <a:r>
              <a:rPr sz="1600" spc="220" dirty="0">
                <a:latin typeface="Calibri"/>
                <a:cs typeface="Calibri"/>
              </a:rPr>
              <a:t> </a:t>
            </a:r>
            <a:r>
              <a:rPr sz="1600" spc="-10" dirty="0">
                <a:latin typeface="Calibri"/>
                <a:cs typeface="Calibri"/>
              </a:rPr>
              <a:t>could </a:t>
            </a:r>
            <a:r>
              <a:rPr sz="1600" dirty="0">
                <a:latin typeface="Calibri"/>
                <a:cs typeface="Calibri"/>
              </a:rPr>
              <a:t>not</a:t>
            </a:r>
            <a:r>
              <a:rPr sz="1600" spc="505" dirty="0">
                <a:latin typeface="Calibri"/>
                <a:cs typeface="Calibri"/>
              </a:rPr>
              <a:t> </a:t>
            </a:r>
            <a:r>
              <a:rPr sz="1600" dirty="0">
                <a:latin typeface="Calibri"/>
                <a:cs typeface="Calibri"/>
              </a:rPr>
              <a:t>provide</a:t>
            </a:r>
            <a:r>
              <a:rPr sz="1600" spc="495" dirty="0">
                <a:latin typeface="Calibri"/>
                <a:cs typeface="Calibri"/>
              </a:rPr>
              <a:t> </a:t>
            </a:r>
            <a:r>
              <a:rPr sz="1600" dirty="0">
                <a:latin typeface="Calibri"/>
                <a:cs typeface="Calibri"/>
              </a:rPr>
              <a:t>them</a:t>
            </a:r>
            <a:r>
              <a:rPr sz="1600" spc="500" dirty="0">
                <a:latin typeface="Calibri"/>
                <a:cs typeface="Calibri"/>
              </a:rPr>
              <a:t> </a:t>
            </a:r>
            <a:r>
              <a:rPr sz="1600" dirty="0">
                <a:latin typeface="Calibri"/>
                <a:cs typeface="Calibri"/>
              </a:rPr>
              <a:t>with</a:t>
            </a:r>
            <a:r>
              <a:rPr sz="1600" spc="509" dirty="0">
                <a:latin typeface="Calibri"/>
                <a:cs typeface="Calibri"/>
              </a:rPr>
              <a:t> </a:t>
            </a:r>
            <a:r>
              <a:rPr sz="1600" dirty="0">
                <a:latin typeface="Calibri"/>
                <a:cs typeface="Calibri"/>
              </a:rPr>
              <a:t>any</a:t>
            </a:r>
            <a:r>
              <a:rPr sz="1600" spc="505" dirty="0">
                <a:latin typeface="Calibri"/>
                <a:cs typeface="Calibri"/>
              </a:rPr>
              <a:t> </a:t>
            </a:r>
            <a:r>
              <a:rPr sz="1600" dirty="0">
                <a:latin typeface="Calibri"/>
                <a:cs typeface="Calibri"/>
              </a:rPr>
              <a:t>medicine.</a:t>
            </a:r>
            <a:r>
              <a:rPr sz="1600" spc="509" dirty="0">
                <a:latin typeface="Calibri"/>
                <a:cs typeface="Calibri"/>
              </a:rPr>
              <a:t> </a:t>
            </a:r>
            <a:r>
              <a:rPr sz="1600" dirty="0">
                <a:latin typeface="Calibri"/>
                <a:cs typeface="Calibri"/>
              </a:rPr>
              <a:t>From</a:t>
            </a:r>
            <a:r>
              <a:rPr sz="1600" spc="505" dirty="0">
                <a:latin typeface="Calibri"/>
                <a:cs typeface="Calibri"/>
              </a:rPr>
              <a:t> </a:t>
            </a:r>
            <a:r>
              <a:rPr sz="1600" dirty="0">
                <a:latin typeface="Calibri"/>
                <a:cs typeface="Calibri"/>
              </a:rPr>
              <a:t>the</a:t>
            </a:r>
            <a:r>
              <a:rPr sz="1600" spc="495" dirty="0">
                <a:latin typeface="Calibri"/>
                <a:cs typeface="Calibri"/>
              </a:rPr>
              <a:t> </a:t>
            </a:r>
            <a:r>
              <a:rPr sz="1600" dirty="0">
                <a:latin typeface="Calibri"/>
                <a:cs typeface="Calibri"/>
              </a:rPr>
              <a:t>first</a:t>
            </a:r>
            <a:r>
              <a:rPr sz="1600" spc="500" dirty="0">
                <a:latin typeface="Calibri"/>
                <a:cs typeface="Calibri"/>
              </a:rPr>
              <a:t> </a:t>
            </a:r>
            <a:r>
              <a:rPr sz="1600" dirty="0">
                <a:latin typeface="Calibri"/>
                <a:cs typeface="Calibri"/>
              </a:rPr>
              <a:t>hour,</a:t>
            </a:r>
            <a:r>
              <a:rPr sz="1600" spc="509" dirty="0">
                <a:latin typeface="Calibri"/>
                <a:cs typeface="Calibri"/>
              </a:rPr>
              <a:t> </a:t>
            </a:r>
            <a:r>
              <a:rPr sz="1600" dirty="0">
                <a:latin typeface="Calibri"/>
                <a:cs typeface="Calibri"/>
              </a:rPr>
              <a:t>I</a:t>
            </a:r>
            <a:r>
              <a:rPr sz="1600" spc="509" dirty="0">
                <a:latin typeface="Calibri"/>
                <a:cs typeface="Calibri"/>
              </a:rPr>
              <a:t> </a:t>
            </a:r>
            <a:r>
              <a:rPr sz="1600" dirty="0">
                <a:latin typeface="Calibri"/>
                <a:cs typeface="Calibri"/>
              </a:rPr>
              <a:t>gave</a:t>
            </a:r>
            <a:r>
              <a:rPr sz="1600" spc="505" dirty="0">
                <a:latin typeface="Calibri"/>
                <a:cs typeface="Calibri"/>
              </a:rPr>
              <a:t> </a:t>
            </a:r>
            <a:r>
              <a:rPr sz="1600" dirty="0">
                <a:latin typeface="Calibri"/>
                <a:cs typeface="Calibri"/>
              </a:rPr>
              <a:t>all</a:t>
            </a:r>
            <a:r>
              <a:rPr sz="1600" spc="500" dirty="0">
                <a:latin typeface="Calibri"/>
                <a:cs typeface="Calibri"/>
              </a:rPr>
              <a:t> </a:t>
            </a:r>
            <a:r>
              <a:rPr sz="1600" dirty="0">
                <a:latin typeface="Calibri"/>
                <a:cs typeface="Calibri"/>
              </a:rPr>
              <a:t>staff</a:t>
            </a:r>
            <a:r>
              <a:rPr sz="1600" spc="495" dirty="0">
                <a:latin typeface="Calibri"/>
                <a:cs typeface="Calibri"/>
              </a:rPr>
              <a:t> </a:t>
            </a:r>
            <a:r>
              <a:rPr sz="1600" spc="-10" dirty="0">
                <a:latin typeface="Calibri"/>
                <a:cs typeface="Calibri"/>
              </a:rPr>
              <a:t>their </a:t>
            </a:r>
            <a:r>
              <a:rPr sz="1600" dirty="0">
                <a:latin typeface="Calibri"/>
                <a:cs typeface="Calibri"/>
              </a:rPr>
              <a:t>mission</a:t>
            </a:r>
            <a:r>
              <a:rPr sz="1600" spc="110" dirty="0">
                <a:latin typeface="Calibri"/>
                <a:cs typeface="Calibri"/>
              </a:rPr>
              <a:t> </a:t>
            </a:r>
            <a:r>
              <a:rPr sz="1600" dirty="0">
                <a:latin typeface="Calibri"/>
                <a:cs typeface="Calibri"/>
              </a:rPr>
              <a:t>so</a:t>
            </a:r>
            <a:r>
              <a:rPr sz="1600" spc="114" dirty="0">
                <a:latin typeface="Calibri"/>
                <a:cs typeface="Calibri"/>
              </a:rPr>
              <a:t> </a:t>
            </a:r>
            <a:r>
              <a:rPr sz="1600" dirty="0">
                <a:latin typeface="Calibri"/>
                <a:cs typeface="Calibri"/>
              </a:rPr>
              <a:t>that</a:t>
            </a:r>
            <a:r>
              <a:rPr sz="1600" spc="140" dirty="0">
                <a:latin typeface="Calibri"/>
                <a:cs typeface="Calibri"/>
              </a:rPr>
              <a:t> </a:t>
            </a:r>
            <a:r>
              <a:rPr sz="1600" dirty="0">
                <a:latin typeface="Calibri"/>
                <a:cs typeface="Calibri"/>
              </a:rPr>
              <a:t>they</a:t>
            </a:r>
            <a:r>
              <a:rPr sz="1600" spc="130" dirty="0">
                <a:latin typeface="Calibri"/>
                <a:cs typeface="Calibri"/>
              </a:rPr>
              <a:t> </a:t>
            </a:r>
            <a:r>
              <a:rPr sz="1600" dirty="0">
                <a:latin typeface="Calibri"/>
                <a:cs typeface="Calibri"/>
              </a:rPr>
              <a:t>know</a:t>
            </a:r>
            <a:r>
              <a:rPr sz="1600" spc="135" dirty="0">
                <a:latin typeface="Calibri"/>
                <a:cs typeface="Calibri"/>
              </a:rPr>
              <a:t> </a:t>
            </a:r>
            <a:r>
              <a:rPr sz="1600" dirty="0">
                <a:latin typeface="Calibri"/>
                <a:cs typeface="Calibri"/>
              </a:rPr>
              <a:t>what</a:t>
            </a:r>
            <a:r>
              <a:rPr sz="1600" spc="140" dirty="0">
                <a:latin typeface="Calibri"/>
                <a:cs typeface="Calibri"/>
              </a:rPr>
              <a:t> </a:t>
            </a:r>
            <a:r>
              <a:rPr sz="1600" dirty="0">
                <a:latin typeface="Calibri"/>
                <a:cs typeface="Calibri"/>
              </a:rPr>
              <a:t>to</a:t>
            </a:r>
            <a:r>
              <a:rPr sz="1600" spc="130" dirty="0">
                <a:latin typeface="Calibri"/>
                <a:cs typeface="Calibri"/>
              </a:rPr>
              <a:t> </a:t>
            </a:r>
            <a:r>
              <a:rPr sz="1600" dirty="0">
                <a:latin typeface="Calibri"/>
                <a:cs typeface="Calibri"/>
              </a:rPr>
              <a:t>do.</a:t>
            </a:r>
            <a:r>
              <a:rPr sz="1600" spc="135" dirty="0">
                <a:latin typeface="Calibri"/>
                <a:cs typeface="Calibri"/>
              </a:rPr>
              <a:t> </a:t>
            </a:r>
            <a:r>
              <a:rPr sz="1600" dirty="0">
                <a:latin typeface="Calibri"/>
                <a:cs typeface="Calibri"/>
              </a:rPr>
              <a:t>I</a:t>
            </a:r>
            <a:r>
              <a:rPr sz="1600" spc="145" dirty="0">
                <a:latin typeface="Calibri"/>
                <a:cs typeface="Calibri"/>
              </a:rPr>
              <a:t> </a:t>
            </a:r>
            <a:r>
              <a:rPr sz="1600" dirty="0">
                <a:latin typeface="Calibri"/>
                <a:cs typeface="Calibri"/>
              </a:rPr>
              <a:t>told</a:t>
            </a:r>
            <a:r>
              <a:rPr sz="1600" spc="135" dirty="0">
                <a:latin typeface="Calibri"/>
                <a:cs typeface="Calibri"/>
              </a:rPr>
              <a:t> </a:t>
            </a:r>
            <a:r>
              <a:rPr sz="1600" dirty="0">
                <a:latin typeface="Calibri"/>
                <a:cs typeface="Calibri"/>
              </a:rPr>
              <a:t>them</a:t>
            </a:r>
            <a:r>
              <a:rPr sz="1600" spc="120" dirty="0">
                <a:latin typeface="Calibri"/>
                <a:cs typeface="Calibri"/>
              </a:rPr>
              <a:t> </a:t>
            </a:r>
            <a:r>
              <a:rPr sz="1600" dirty="0">
                <a:latin typeface="Calibri"/>
                <a:cs typeface="Calibri"/>
              </a:rPr>
              <a:t>not</a:t>
            </a:r>
            <a:r>
              <a:rPr sz="1600" spc="125" dirty="0">
                <a:latin typeface="Calibri"/>
                <a:cs typeface="Calibri"/>
              </a:rPr>
              <a:t> </a:t>
            </a:r>
            <a:r>
              <a:rPr sz="1600" dirty="0">
                <a:latin typeface="Calibri"/>
                <a:cs typeface="Calibri"/>
              </a:rPr>
              <a:t>to</a:t>
            </a:r>
            <a:r>
              <a:rPr sz="1600" spc="130" dirty="0">
                <a:latin typeface="Calibri"/>
                <a:cs typeface="Calibri"/>
              </a:rPr>
              <a:t> </a:t>
            </a:r>
            <a:r>
              <a:rPr sz="1600" dirty="0">
                <a:latin typeface="Calibri"/>
                <a:cs typeface="Calibri"/>
              </a:rPr>
              <a:t>ask,</a:t>
            </a:r>
            <a:r>
              <a:rPr sz="1600" spc="140" dirty="0">
                <a:latin typeface="Calibri"/>
                <a:cs typeface="Calibri"/>
              </a:rPr>
              <a:t> </a:t>
            </a:r>
            <a:r>
              <a:rPr sz="1600" dirty="0">
                <a:latin typeface="Calibri"/>
                <a:cs typeface="Calibri"/>
              </a:rPr>
              <a:t>just</a:t>
            </a:r>
            <a:r>
              <a:rPr sz="1600" spc="130" dirty="0">
                <a:latin typeface="Calibri"/>
                <a:cs typeface="Calibri"/>
              </a:rPr>
              <a:t> </a:t>
            </a:r>
            <a:r>
              <a:rPr sz="1600" dirty="0">
                <a:latin typeface="Calibri"/>
                <a:cs typeface="Calibri"/>
              </a:rPr>
              <a:t>to</a:t>
            </a:r>
            <a:r>
              <a:rPr sz="1600" spc="130" dirty="0">
                <a:latin typeface="Calibri"/>
                <a:cs typeface="Calibri"/>
              </a:rPr>
              <a:t> </a:t>
            </a:r>
            <a:r>
              <a:rPr sz="1600" dirty="0">
                <a:latin typeface="Calibri"/>
                <a:cs typeface="Calibri"/>
              </a:rPr>
              <a:t>give</a:t>
            </a:r>
            <a:r>
              <a:rPr sz="1600" spc="140" dirty="0">
                <a:latin typeface="Calibri"/>
                <a:cs typeface="Calibri"/>
              </a:rPr>
              <a:t> </a:t>
            </a:r>
            <a:r>
              <a:rPr sz="1600" spc="-10" dirty="0">
                <a:latin typeface="Calibri"/>
                <a:cs typeface="Calibri"/>
              </a:rPr>
              <a:t>atropine </a:t>
            </a:r>
            <a:r>
              <a:rPr sz="1600" dirty="0">
                <a:latin typeface="Calibri"/>
                <a:cs typeface="Calibri"/>
              </a:rPr>
              <a:t>to</a:t>
            </a:r>
            <a:r>
              <a:rPr sz="1600" spc="-30" dirty="0">
                <a:latin typeface="Calibri"/>
                <a:cs typeface="Calibri"/>
              </a:rPr>
              <a:t> </a:t>
            </a:r>
            <a:r>
              <a:rPr sz="1600" spc="-20" dirty="0">
                <a:latin typeface="Calibri"/>
                <a:cs typeface="Calibri"/>
              </a:rPr>
              <a:t>all.</a:t>
            </a:r>
            <a:endParaRPr lang="ru-RU" sz="1600" spc="-20" dirty="0">
              <a:latin typeface="Calibri"/>
              <a:cs typeface="Calibri"/>
            </a:endParaRPr>
          </a:p>
          <a:p>
            <a:pPr marL="12700" marR="5080" algn="just">
              <a:lnSpc>
                <a:spcPct val="80000"/>
              </a:lnSpc>
              <a:spcBef>
                <a:spcPts val="1000"/>
              </a:spcBef>
            </a:pPr>
            <a:r>
              <a:rPr lang="ru-RU" sz="1600" dirty="0">
                <a:latin typeface="Calibri"/>
                <a:cs typeface="Calibri"/>
              </a:rPr>
              <a:t>«</a:t>
            </a:r>
            <a:r>
              <a:rPr lang="ru-RU" sz="1600" dirty="0" err="1">
                <a:latin typeface="Calibri"/>
                <a:cs typeface="Calibri"/>
              </a:rPr>
              <a:t>Кількість</a:t>
            </a:r>
            <a:r>
              <a:rPr lang="ru-RU" sz="1600" dirty="0">
                <a:latin typeface="Calibri"/>
                <a:cs typeface="Calibri"/>
              </a:rPr>
              <a:t> </a:t>
            </a:r>
            <a:r>
              <a:rPr lang="ru-RU" sz="1600" dirty="0" err="1">
                <a:latin typeface="Calibri"/>
                <a:cs typeface="Calibri"/>
              </a:rPr>
              <a:t>постраждалих</a:t>
            </a:r>
            <a:r>
              <a:rPr lang="ru-RU" sz="1600" dirty="0">
                <a:latin typeface="Calibri"/>
                <a:cs typeface="Calibri"/>
              </a:rPr>
              <a:t> </a:t>
            </a:r>
            <a:r>
              <a:rPr lang="ru-RU" sz="1600" dirty="0" err="1">
                <a:latin typeface="Calibri"/>
                <a:cs typeface="Calibri"/>
              </a:rPr>
              <a:t>перевищила</a:t>
            </a:r>
            <a:r>
              <a:rPr lang="ru-RU" sz="1600" dirty="0">
                <a:latin typeface="Calibri"/>
                <a:cs typeface="Calibri"/>
              </a:rPr>
              <a:t> </a:t>
            </a:r>
            <a:r>
              <a:rPr lang="ru-RU" sz="1600" dirty="0" err="1">
                <a:latin typeface="Calibri"/>
                <a:cs typeface="Calibri"/>
              </a:rPr>
              <a:t>наші</a:t>
            </a:r>
            <a:r>
              <a:rPr lang="ru-RU" sz="1600" dirty="0">
                <a:latin typeface="Calibri"/>
                <a:cs typeface="Calibri"/>
              </a:rPr>
              <a:t> </a:t>
            </a:r>
            <a:r>
              <a:rPr lang="ru-RU" sz="1600" dirty="0" err="1">
                <a:latin typeface="Calibri"/>
                <a:cs typeface="Calibri"/>
              </a:rPr>
              <a:t>можливості</a:t>
            </a:r>
            <a:r>
              <a:rPr lang="ru-RU" sz="1600" dirty="0">
                <a:latin typeface="Calibri"/>
                <a:cs typeface="Calibri"/>
              </a:rPr>
              <a:t>. Я попросив наших </a:t>
            </a:r>
            <a:r>
              <a:rPr lang="ru-RU" sz="1600" dirty="0" err="1">
                <a:latin typeface="Calibri"/>
                <a:cs typeface="Calibri"/>
              </a:rPr>
              <a:t>працівників</a:t>
            </a:r>
            <a:r>
              <a:rPr lang="ru-RU" sz="1600" dirty="0">
                <a:latin typeface="Calibri"/>
                <a:cs typeface="Calibri"/>
              </a:rPr>
              <a:t> </a:t>
            </a:r>
            <a:r>
              <a:rPr lang="ru-RU" sz="1600" dirty="0" err="1">
                <a:latin typeface="Calibri"/>
                <a:cs typeface="Calibri"/>
              </a:rPr>
              <a:t>організувати</a:t>
            </a:r>
            <a:r>
              <a:rPr lang="ru-RU" sz="1600" dirty="0">
                <a:latin typeface="Calibri"/>
                <a:cs typeface="Calibri"/>
              </a:rPr>
              <a:t> </a:t>
            </a:r>
            <a:r>
              <a:rPr lang="ru-RU" sz="1600" dirty="0" err="1">
                <a:latin typeface="Calibri"/>
                <a:cs typeface="Calibri"/>
              </a:rPr>
              <a:t>надання</a:t>
            </a:r>
            <a:r>
              <a:rPr lang="ru-RU" sz="1600" dirty="0">
                <a:latin typeface="Calibri"/>
                <a:cs typeface="Calibri"/>
              </a:rPr>
              <a:t> </a:t>
            </a:r>
            <a:r>
              <a:rPr lang="ru-RU" sz="1600" dirty="0" err="1">
                <a:latin typeface="Calibri"/>
                <a:cs typeface="Calibri"/>
              </a:rPr>
              <a:t>медичної</a:t>
            </a:r>
            <a:r>
              <a:rPr lang="ru-RU" sz="1600" dirty="0">
                <a:latin typeface="Calibri"/>
                <a:cs typeface="Calibri"/>
              </a:rPr>
              <a:t> </a:t>
            </a:r>
            <a:r>
              <a:rPr lang="ru-RU" sz="1600" dirty="0" err="1">
                <a:latin typeface="Calibri"/>
                <a:cs typeface="Calibri"/>
              </a:rPr>
              <a:t>допомоги</a:t>
            </a:r>
            <a:r>
              <a:rPr lang="ru-RU" sz="1600" dirty="0">
                <a:latin typeface="Calibri"/>
                <a:cs typeface="Calibri"/>
              </a:rPr>
              <a:t> в </a:t>
            </a:r>
            <a:r>
              <a:rPr lang="ru-RU" sz="1600" dirty="0" err="1">
                <a:latin typeface="Calibri"/>
                <a:cs typeface="Calibri"/>
              </a:rPr>
              <a:t>двох</a:t>
            </a:r>
            <a:r>
              <a:rPr lang="ru-RU" sz="1600" dirty="0">
                <a:latin typeface="Calibri"/>
                <a:cs typeface="Calibri"/>
              </a:rPr>
              <a:t> школах і мечетях, в </a:t>
            </a:r>
            <a:r>
              <a:rPr lang="ru-RU" sz="1600" dirty="0" err="1">
                <a:latin typeface="Calibri"/>
                <a:cs typeface="Calibri"/>
              </a:rPr>
              <a:t>яких</a:t>
            </a:r>
            <a:r>
              <a:rPr lang="ru-RU" sz="1600" dirty="0">
                <a:latin typeface="Calibri"/>
                <a:cs typeface="Calibri"/>
              </a:rPr>
              <a:t> </a:t>
            </a:r>
            <a:r>
              <a:rPr lang="ru-RU" sz="1600" dirty="0" err="1">
                <a:latin typeface="Calibri"/>
                <a:cs typeface="Calibri"/>
              </a:rPr>
              <a:t>були</a:t>
            </a:r>
            <a:r>
              <a:rPr lang="ru-RU" sz="1600" dirty="0">
                <a:latin typeface="Calibri"/>
                <a:cs typeface="Calibri"/>
              </a:rPr>
              <a:t> баки з водою. Робота </a:t>
            </a:r>
            <a:r>
              <a:rPr lang="ru-RU" sz="1600" dirty="0" err="1">
                <a:latin typeface="Calibri"/>
                <a:cs typeface="Calibri"/>
              </a:rPr>
              <a:t>лікарні</a:t>
            </a:r>
            <a:r>
              <a:rPr lang="ru-RU" sz="1600" dirty="0">
                <a:latin typeface="Calibri"/>
                <a:cs typeface="Calibri"/>
              </a:rPr>
              <a:t> без доступу води </a:t>
            </a:r>
            <a:r>
              <a:rPr lang="ru-RU" sz="1600" dirty="0" err="1">
                <a:latin typeface="Calibri"/>
                <a:cs typeface="Calibri"/>
              </a:rPr>
              <a:t>неможлива</a:t>
            </a:r>
            <a:r>
              <a:rPr lang="ru-RU" sz="1600" dirty="0">
                <a:latin typeface="Calibri"/>
                <a:cs typeface="Calibri"/>
              </a:rPr>
              <a:t>. Я </a:t>
            </a:r>
            <a:r>
              <a:rPr lang="ru-RU" sz="1600" dirty="0" err="1">
                <a:latin typeface="Calibri"/>
                <a:cs typeface="Calibri"/>
              </a:rPr>
              <a:t>був</a:t>
            </a:r>
            <a:r>
              <a:rPr lang="ru-RU" sz="1600" dirty="0">
                <a:latin typeface="Calibri"/>
                <a:cs typeface="Calibri"/>
              </a:rPr>
              <a:t> </a:t>
            </a:r>
            <a:r>
              <a:rPr lang="ru-RU" sz="1600" dirty="0" err="1">
                <a:latin typeface="Calibri"/>
                <a:cs typeface="Calibri"/>
              </a:rPr>
              <a:t>єдиним</a:t>
            </a:r>
            <a:r>
              <a:rPr lang="ru-RU" sz="1600" dirty="0">
                <a:latin typeface="Calibri"/>
                <a:cs typeface="Calibri"/>
              </a:rPr>
              <a:t>, </a:t>
            </a:r>
            <a:r>
              <a:rPr lang="ru-RU" sz="1600" dirty="0" err="1">
                <a:latin typeface="Calibri"/>
                <a:cs typeface="Calibri"/>
              </a:rPr>
              <a:t>хто</a:t>
            </a:r>
            <a:r>
              <a:rPr lang="ru-RU" sz="1600" dirty="0">
                <a:latin typeface="Calibri"/>
                <a:cs typeface="Calibri"/>
              </a:rPr>
              <a:t> </a:t>
            </a:r>
            <a:r>
              <a:rPr lang="ru-RU" sz="1600" dirty="0" err="1">
                <a:latin typeface="Calibri"/>
                <a:cs typeface="Calibri"/>
              </a:rPr>
              <a:t>міг</a:t>
            </a:r>
            <a:r>
              <a:rPr lang="ru-RU" sz="1600" dirty="0">
                <a:latin typeface="Calibri"/>
                <a:cs typeface="Calibri"/>
              </a:rPr>
              <a:t> </a:t>
            </a:r>
            <a:r>
              <a:rPr lang="ru-RU" sz="1600" dirty="0" err="1">
                <a:latin typeface="Calibri"/>
                <a:cs typeface="Calibri"/>
              </a:rPr>
              <a:t>сортувати</a:t>
            </a:r>
            <a:r>
              <a:rPr lang="ru-RU" sz="1600" dirty="0">
                <a:latin typeface="Calibri"/>
                <a:cs typeface="Calibri"/>
              </a:rPr>
              <a:t> </a:t>
            </a:r>
            <a:r>
              <a:rPr lang="ru-RU" sz="1600" dirty="0" err="1">
                <a:latin typeface="Calibri"/>
                <a:cs typeface="Calibri"/>
              </a:rPr>
              <a:t>пацієнтів</a:t>
            </a:r>
            <a:r>
              <a:rPr lang="ru-RU" sz="1600" dirty="0">
                <a:latin typeface="Calibri"/>
                <a:cs typeface="Calibri"/>
              </a:rPr>
              <a:t>. Я </a:t>
            </a:r>
            <a:r>
              <a:rPr lang="ru-RU" sz="1600" dirty="0" err="1">
                <a:latin typeface="Calibri"/>
                <a:cs typeface="Calibri"/>
              </a:rPr>
              <a:t>був</a:t>
            </a:r>
            <a:r>
              <a:rPr lang="ru-RU" sz="1600" dirty="0">
                <a:latin typeface="Calibri"/>
                <a:cs typeface="Calibri"/>
              </a:rPr>
              <a:t> </a:t>
            </a:r>
            <a:r>
              <a:rPr lang="ru-RU" sz="1600" dirty="0" err="1">
                <a:latin typeface="Calibri"/>
                <a:cs typeface="Calibri"/>
              </a:rPr>
              <a:t>єдиним</a:t>
            </a:r>
            <a:r>
              <a:rPr lang="ru-RU" sz="1600" dirty="0">
                <a:latin typeface="Calibri"/>
                <a:cs typeface="Calibri"/>
              </a:rPr>
              <a:t>, </a:t>
            </a:r>
            <a:r>
              <a:rPr lang="ru-RU" sz="1600" dirty="0" err="1">
                <a:latin typeface="Calibri"/>
                <a:cs typeface="Calibri"/>
              </a:rPr>
              <a:t>хто</a:t>
            </a:r>
            <a:r>
              <a:rPr lang="ru-RU" sz="1600" dirty="0">
                <a:latin typeface="Calibri"/>
                <a:cs typeface="Calibri"/>
              </a:rPr>
              <a:t> </a:t>
            </a:r>
            <a:r>
              <a:rPr lang="ru-RU" sz="1600" dirty="0" err="1">
                <a:latin typeface="Calibri"/>
                <a:cs typeface="Calibri"/>
              </a:rPr>
              <a:t>вчився</a:t>
            </a:r>
            <a:r>
              <a:rPr lang="ru-RU" sz="1600" dirty="0">
                <a:latin typeface="Calibri"/>
                <a:cs typeface="Calibri"/>
              </a:rPr>
              <a:t> для </a:t>
            </a:r>
            <a:r>
              <a:rPr lang="ru-RU" sz="1600" dirty="0" err="1">
                <a:latin typeface="Calibri"/>
                <a:cs typeface="Calibri"/>
              </a:rPr>
              <a:t>цього</a:t>
            </a:r>
            <a:r>
              <a:rPr lang="ru-RU" sz="1600" dirty="0">
                <a:latin typeface="Calibri"/>
                <a:cs typeface="Calibri"/>
              </a:rPr>
              <a:t>. </a:t>
            </a:r>
            <a:r>
              <a:rPr lang="ru-RU" sz="1600" dirty="0" err="1">
                <a:latin typeface="Calibri"/>
                <a:cs typeface="Calibri"/>
              </a:rPr>
              <a:t>Мені</a:t>
            </a:r>
            <a:r>
              <a:rPr lang="ru-RU" sz="1600" dirty="0">
                <a:latin typeface="Calibri"/>
                <a:cs typeface="Calibri"/>
              </a:rPr>
              <a:t> треба </a:t>
            </a:r>
            <a:r>
              <a:rPr lang="ru-RU" sz="1600" dirty="0" err="1">
                <a:latin typeface="Calibri"/>
                <a:cs typeface="Calibri"/>
              </a:rPr>
              <a:t>було</a:t>
            </a:r>
            <a:r>
              <a:rPr lang="ru-RU" sz="1600" dirty="0">
                <a:latin typeface="Calibri"/>
                <a:cs typeface="Calibri"/>
              </a:rPr>
              <a:t> </a:t>
            </a:r>
            <a:r>
              <a:rPr lang="ru-RU" sz="1600" dirty="0" err="1">
                <a:latin typeface="Calibri"/>
                <a:cs typeface="Calibri"/>
              </a:rPr>
              <a:t>вживати</a:t>
            </a:r>
            <a:r>
              <a:rPr lang="ru-RU" sz="1600" dirty="0">
                <a:latin typeface="Calibri"/>
                <a:cs typeface="Calibri"/>
              </a:rPr>
              <a:t> </a:t>
            </a:r>
            <a:r>
              <a:rPr lang="ru-RU" sz="1600" dirty="0" err="1">
                <a:latin typeface="Calibri"/>
                <a:cs typeface="Calibri"/>
              </a:rPr>
              <a:t>заходів</a:t>
            </a:r>
            <a:r>
              <a:rPr lang="ru-RU" sz="1600" dirty="0">
                <a:latin typeface="Calibri"/>
                <a:cs typeface="Calibri"/>
              </a:rPr>
              <a:t> для </a:t>
            </a:r>
            <a:r>
              <a:rPr lang="ru-RU" sz="1600" dirty="0" err="1">
                <a:latin typeface="Calibri"/>
                <a:cs typeface="Calibri"/>
              </a:rPr>
              <a:t>швдкої</a:t>
            </a:r>
            <a:r>
              <a:rPr lang="ru-RU" sz="1600" dirty="0">
                <a:latin typeface="Calibri"/>
                <a:cs typeface="Calibri"/>
              </a:rPr>
              <a:t> </a:t>
            </a:r>
            <a:r>
              <a:rPr lang="ru-RU" sz="1600" dirty="0" err="1">
                <a:latin typeface="Calibri"/>
                <a:cs typeface="Calibri"/>
              </a:rPr>
              <a:t>допомоги</a:t>
            </a:r>
            <a:r>
              <a:rPr lang="ru-RU" sz="1600" dirty="0">
                <a:latin typeface="Calibri"/>
                <a:cs typeface="Calibri"/>
              </a:rPr>
              <a:t> у </a:t>
            </a:r>
            <a:r>
              <a:rPr lang="ru-RU" sz="1600" dirty="0" err="1">
                <a:latin typeface="Calibri"/>
                <a:cs typeface="Calibri"/>
              </a:rPr>
              <a:t>важких</a:t>
            </a:r>
            <a:r>
              <a:rPr lang="ru-RU" sz="1600" dirty="0">
                <a:latin typeface="Calibri"/>
                <a:cs typeface="Calibri"/>
              </a:rPr>
              <a:t> </a:t>
            </a:r>
            <a:r>
              <a:rPr lang="ru-RU" sz="1600" dirty="0" err="1">
                <a:latin typeface="Calibri"/>
                <a:cs typeface="Calibri"/>
              </a:rPr>
              <a:t>випадках</a:t>
            </a:r>
            <a:r>
              <a:rPr lang="ru-RU" sz="1600" dirty="0">
                <a:latin typeface="Calibri"/>
                <a:cs typeface="Calibri"/>
              </a:rPr>
              <a:t> та </a:t>
            </a:r>
            <a:r>
              <a:rPr lang="ru-RU" sz="1600" dirty="0" err="1">
                <a:latin typeface="Calibri"/>
                <a:cs typeface="Calibri"/>
              </a:rPr>
              <a:t>відкладати</a:t>
            </a:r>
            <a:r>
              <a:rPr lang="ru-RU" sz="1600" dirty="0">
                <a:latin typeface="Calibri"/>
                <a:cs typeface="Calibri"/>
              </a:rPr>
              <a:t> </a:t>
            </a:r>
            <a:r>
              <a:rPr lang="ru-RU" sz="1600" dirty="0" err="1">
                <a:latin typeface="Calibri"/>
                <a:cs typeface="Calibri"/>
              </a:rPr>
              <a:t>допомогу</a:t>
            </a:r>
            <a:r>
              <a:rPr lang="ru-RU" sz="1600" dirty="0">
                <a:latin typeface="Calibri"/>
                <a:cs typeface="Calibri"/>
              </a:rPr>
              <a:t> </a:t>
            </a:r>
            <a:r>
              <a:rPr lang="ru-RU" sz="1600" dirty="0" err="1">
                <a:latin typeface="Calibri"/>
                <a:cs typeface="Calibri"/>
              </a:rPr>
              <a:t>постраждалим</a:t>
            </a:r>
            <a:r>
              <a:rPr lang="ru-RU" sz="1600" dirty="0">
                <a:latin typeface="Calibri"/>
                <a:cs typeface="Calibri"/>
              </a:rPr>
              <a:t> </a:t>
            </a:r>
            <a:r>
              <a:rPr lang="ru-RU" sz="1600" dirty="0" err="1">
                <a:latin typeface="Calibri"/>
                <a:cs typeface="Calibri"/>
              </a:rPr>
              <a:t>із</a:t>
            </a:r>
            <a:r>
              <a:rPr lang="ru-RU" sz="1600" dirty="0">
                <a:latin typeface="Calibri"/>
                <a:cs typeface="Calibri"/>
              </a:rPr>
              <a:t> </a:t>
            </a:r>
            <a:r>
              <a:rPr lang="ru-RU" sz="1600" dirty="0" err="1">
                <a:latin typeface="Calibri"/>
                <a:cs typeface="Calibri"/>
              </a:rPr>
              <a:t>середніми</a:t>
            </a:r>
            <a:r>
              <a:rPr lang="ru-RU" sz="1600" dirty="0">
                <a:latin typeface="Calibri"/>
                <a:cs typeface="Calibri"/>
              </a:rPr>
              <a:t> </a:t>
            </a:r>
            <a:r>
              <a:rPr lang="ru-RU" sz="1600" dirty="0" err="1">
                <a:latin typeface="Calibri"/>
                <a:cs typeface="Calibri"/>
              </a:rPr>
              <a:t>або</a:t>
            </a:r>
            <a:r>
              <a:rPr lang="ru-RU" sz="1600" dirty="0">
                <a:latin typeface="Calibri"/>
                <a:cs typeface="Calibri"/>
              </a:rPr>
              <a:t> </a:t>
            </a:r>
            <a:r>
              <a:rPr lang="ru-RU" sz="1600" dirty="0" err="1">
                <a:latin typeface="Calibri"/>
                <a:cs typeface="Calibri"/>
              </a:rPr>
              <a:t>помірними</a:t>
            </a:r>
            <a:r>
              <a:rPr lang="ru-RU" sz="1600" dirty="0">
                <a:latin typeface="Calibri"/>
                <a:cs typeface="Calibri"/>
              </a:rPr>
              <a:t> симптомами. Через 30 </a:t>
            </a:r>
            <a:r>
              <a:rPr lang="ru-RU" sz="1600" dirty="0" err="1">
                <a:latin typeface="Calibri"/>
                <a:cs typeface="Calibri"/>
              </a:rPr>
              <a:t>хвилин</a:t>
            </a:r>
            <a:r>
              <a:rPr lang="ru-RU" sz="1600" dirty="0">
                <a:latin typeface="Calibri"/>
                <a:cs typeface="Calibri"/>
              </a:rPr>
              <a:t> за </a:t>
            </a:r>
            <a:r>
              <a:rPr lang="ru-RU" sz="1600" dirty="0" err="1">
                <a:latin typeface="Calibri"/>
                <a:cs typeface="Calibri"/>
              </a:rPr>
              <a:t>допомогою</a:t>
            </a:r>
            <a:r>
              <a:rPr lang="ru-RU" sz="1600" dirty="0">
                <a:latin typeface="Calibri"/>
                <a:cs typeface="Calibri"/>
              </a:rPr>
              <a:t> почали </a:t>
            </a:r>
            <a:r>
              <a:rPr lang="ru-RU" sz="1600" dirty="0" err="1">
                <a:latin typeface="Calibri"/>
                <a:cs typeface="Calibri"/>
              </a:rPr>
              <a:t>звертатися</a:t>
            </a:r>
            <a:r>
              <a:rPr lang="ru-RU" sz="1600" dirty="0">
                <a:latin typeface="Calibri"/>
                <a:cs typeface="Calibri"/>
              </a:rPr>
              <a:t> </a:t>
            </a:r>
            <a:r>
              <a:rPr lang="ru-RU" sz="1600" dirty="0" err="1">
                <a:latin typeface="Calibri"/>
                <a:cs typeface="Calibri"/>
              </a:rPr>
              <a:t>сотні</a:t>
            </a:r>
            <a:r>
              <a:rPr lang="ru-RU" sz="1600" dirty="0">
                <a:latin typeface="Calibri"/>
                <a:cs typeface="Calibri"/>
              </a:rPr>
              <a:t> </a:t>
            </a:r>
            <a:r>
              <a:rPr lang="ru-RU" sz="1600" dirty="0" err="1">
                <a:latin typeface="Calibri"/>
                <a:cs typeface="Calibri"/>
              </a:rPr>
              <a:t>постраждалих</a:t>
            </a:r>
            <a:r>
              <a:rPr lang="ru-RU" sz="1600" dirty="0">
                <a:latin typeface="Calibri"/>
                <a:cs typeface="Calibri"/>
              </a:rPr>
              <a:t>. Нам </a:t>
            </a:r>
            <a:r>
              <a:rPr lang="ru-RU" sz="1600" dirty="0" err="1">
                <a:latin typeface="Calibri"/>
                <a:cs typeface="Calibri"/>
              </a:rPr>
              <a:t>невідома</a:t>
            </a:r>
            <a:r>
              <a:rPr lang="ru-RU" sz="1600" dirty="0">
                <a:latin typeface="Calibri"/>
                <a:cs typeface="Calibri"/>
              </a:rPr>
              <a:t> точна </a:t>
            </a:r>
            <a:r>
              <a:rPr lang="ru-RU" sz="1600" dirty="0" err="1">
                <a:latin typeface="Calibri"/>
                <a:cs typeface="Calibri"/>
              </a:rPr>
              <a:t>кількість</a:t>
            </a:r>
            <a:r>
              <a:rPr lang="ru-RU" sz="1600" dirty="0">
                <a:latin typeface="Calibri"/>
                <a:cs typeface="Calibri"/>
              </a:rPr>
              <a:t>, але </a:t>
            </a:r>
            <a:r>
              <a:rPr lang="ru-RU" sz="1600" dirty="0" err="1">
                <a:latin typeface="Calibri"/>
                <a:cs typeface="Calibri"/>
              </a:rPr>
              <a:t>це</a:t>
            </a:r>
            <a:r>
              <a:rPr lang="ru-RU" sz="1600" dirty="0">
                <a:latin typeface="Calibri"/>
                <a:cs typeface="Calibri"/>
              </a:rPr>
              <a:t> </a:t>
            </a:r>
            <a:r>
              <a:rPr lang="ru-RU" sz="1600" dirty="0" err="1">
                <a:latin typeface="Calibri"/>
                <a:cs typeface="Calibri"/>
              </a:rPr>
              <a:t>були</a:t>
            </a:r>
            <a:r>
              <a:rPr lang="ru-RU" sz="1600" dirty="0">
                <a:latin typeface="Calibri"/>
                <a:cs typeface="Calibri"/>
              </a:rPr>
              <a:t> </a:t>
            </a:r>
            <a:r>
              <a:rPr lang="ru-RU" sz="1600" dirty="0" err="1">
                <a:latin typeface="Calibri"/>
                <a:cs typeface="Calibri"/>
              </a:rPr>
              <a:t>сотні</a:t>
            </a:r>
            <a:r>
              <a:rPr lang="ru-RU" sz="1600" dirty="0">
                <a:latin typeface="Calibri"/>
                <a:cs typeface="Calibri"/>
              </a:rPr>
              <a:t> </a:t>
            </a:r>
            <a:r>
              <a:rPr lang="ru-RU" sz="1600" dirty="0" err="1">
                <a:latin typeface="Calibri"/>
                <a:cs typeface="Calibri"/>
              </a:rPr>
              <a:t>постраждалих</a:t>
            </a:r>
            <a:r>
              <a:rPr lang="ru-RU" sz="1600" dirty="0">
                <a:latin typeface="Calibri"/>
                <a:cs typeface="Calibri"/>
              </a:rPr>
              <a:t>.</a:t>
            </a:r>
          </a:p>
          <a:p>
            <a:pPr marL="12700" marR="5080" algn="just">
              <a:lnSpc>
                <a:spcPct val="80000"/>
              </a:lnSpc>
              <a:spcBef>
                <a:spcPts val="1000"/>
              </a:spcBef>
            </a:pPr>
            <a:r>
              <a:rPr lang="ru-RU" sz="1600" dirty="0">
                <a:latin typeface="Calibri"/>
                <a:cs typeface="Calibri"/>
              </a:rPr>
              <a:t>«Я </a:t>
            </a:r>
            <a:r>
              <a:rPr lang="ru-RU" sz="1600" dirty="0" err="1">
                <a:latin typeface="Calibri"/>
                <a:cs typeface="Calibri"/>
              </a:rPr>
              <a:t>призначив</a:t>
            </a:r>
            <a:r>
              <a:rPr lang="ru-RU" sz="1600" dirty="0">
                <a:latin typeface="Calibri"/>
                <a:cs typeface="Calibri"/>
              </a:rPr>
              <a:t> </a:t>
            </a:r>
            <a:r>
              <a:rPr lang="ru-RU" sz="1600" dirty="0" err="1">
                <a:latin typeface="Calibri"/>
                <a:cs typeface="Calibri"/>
              </a:rPr>
              <a:t>двох</a:t>
            </a:r>
            <a:r>
              <a:rPr lang="ru-RU" sz="1600" dirty="0">
                <a:latin typeface="Calibri"/>
                <a:cs typeface="Calibri"/>
              </a:rPr>
              <a:t> </a:t>
            </a:r>
            <a:r>
              <a:rPr lang="ru-RU" sz="1600" dirty="0" err="1">
                <a:latin typeface="Calibri"/>
                <a:cs typeface="Calibri"/>
              </a:rPr>
              <a:t>працівників</a:t>
            </a:r>
            <a:r>
              <a:rPr lang="ru-RU" sz="1600" dirty="0">
                <a:latin typeface="Calibri"/>
                <a:cs typeface="Calibri"/>
              </a:rPr>
              <a:t> </a:t>
            </a:r>
            <a:r>
              <a:rPr lang="ru-RU" sz="1600" dirty="0" err="1">
                <a:latin typeface="Calibri"/>
                <a:cs typeface="Calibri"/>
              </a:rPr>
              <a:t>чергувати</a:t>
            </a:r>
            <a:r>
              <a:rPr lang="ru-RU" sz="1600" dirty="0">
                <a:latin typeface="Calibri"/>
                <a:cs typeface="Calibri"/>
              </a:rPr>
              <a:t> на дверях </a:t>
            </a:r>
            <a:r>
              <a:rPr lang="ru-RU" sz="1600" dirty="0" err="1">
                <a:latin typeface="Calibri"/>
                <a:cs typeface="Calibri"/>
              </a:rPr>
              <a:t>відділення</a:t>
            </a:r>
            <a:r>
              <a:rPr lang="ru-RU" sz="1600" dirty="0">
                <a:latin typeface="Calibri"/>
                <a:cs typeface="Calibri"/>
              </a:rPr>
              <a:t> </a:t>
            </a:r>
            <a:r>
              <a:rPr lang="ru-RU" sz="1600" dirty="0" err="1">
                <a:latin typeface="Calibri"/>
                <a:cs typeface="Calibri"/>
              </a:rPr>
              <a:t>невідкладної</a:t>
            </a:r>
            <a:r>
              <a:rPr lang="ru-RU" sz="1600" dirty="0">
                <a:latin typeface="Calibri"/>
                <a:cs typeface="Calibri"/>
              </a:rPr>
              <a:t> </a:t>
            </a:r>
            <a:r>
              <a:rPr lang="ru-RU" sz="1600" dirty="0" err="1">
                <a:latin typeface="Calibri"/>
                <a:cs typeface="Calibri"/>
              </a:rPr>
              <a:t>допомоги</a:t>
            </a:r>
            <a:r>
              <a:rPr lang="ru-RU" sz="1600" dirty="0">
                <a:latin typeface="Calibri"/>
                <a:cs typeface="Calibri"/>
              </a:rPr>
              <a:t>. Я сказав, </a:t>
            </a:r>
            <a:r>
              <a:rPr lang="ru-RU" sz="1600" dirty="0" err="1">
                <a:latin typeface="Calibri"/>
                <a:cs typeface="Calibri"/>
              </a:rPr>
              <a:t>що</a:t>
            </a:r>
            <a:r>
              <a:rPr lang="ru-RU" sz="1600" dirty="0">
                <a:latin typeface="Calibri"/>
                <a:cs typeface="Calibri"/>
              </a:rPr>
              <a:t> до </a:t>
            </a:r>
            <a:r>
              <a:rPr lang="ru-RU" sz="1600" dirty="0" err="1">
                <a:latin typeface="Calibri"/>
                <a:cs typeface="Calibri"/>
              </a:rPr>
              <a:t>першої</a:t>
            </a:r>
            <a:r>
              <a:rPr lang="ru-RU" sz="1600" dirty="0">
                <a:latin typeface="Calibri"/>
                <a:cs typeface="Calibri"/>
              </a:rPr>
              <a:t> </a:t>
            </a:r>
            <a:r>
              <a:rPr lang="ru-RU" sz="1600" dirty="0" err="1">
                <a:latin typeface="Calibri"/>
                <a:cs typeface="Calibri"/>
              </a:rPr>
              <a:t>черги</a:t>
            </a:r>
            <a:r>
              <a:rPr lang="ru-RU" sz="1600" dirty="0">
                <a:latin typeface="Calibri"/>
                <a:cs typeface="Calibri"/>
              </a:rPr>
              <a:t> </a:t>
            </a:r>
            <a:r>
              <a:rPr lang="ru-RU" sz="1600" dirty="0" err="1">
                <a:latin typeface="Calibri"/>
                <a:cs typeface="Calibri"/>
              </a:rPr>
              <a:t>невідкладної</a:t>
            </a:r>
            <a:r>
              <a:rPr lang="ru-RU" sz="1600" dirty="0">
                <a:latin typeface="Calibri"/>
                <a:cs typeface="Calibri"/>
              </a:rPr>
              <a:t> </a:t>
            </a:r>
            <a:r>
              <a:rPr lang="ru-RU" sz="1600" dirty="0" err="1">
                <a:latin typeface="Calibri"/>
                <a:cs typeface="Calibri"/>
              </a:rPr>
              <a:t>допомоги</a:t>
            </a:r>
            <a:r>
              <a:rPr lang="ru-RU" sz="1600" dirty="0">
                <a:latin typeface="Calibri"/>
                <a:cs typeface="Calibri"/>
              </a:rPr>
              <a:t> </a:t>
            </a:r>
            <a:r>
              <a:rPr lang="ru-RU" sz="1600" dirty="0" err="1">
                <a:latin typeface="Calibri"/>
                <a:cs typeface="Calibri"/>
              </a:rPr>
              <a:t>слід</a:t>
            </a:r>
            <a:r>
              <a:rPr lang="ru-RU" sz="1600" dirty="0">
                <a:latin typeface="Calibri"/>
                <a:cs typeface="Calibri"/>
              </a:rPr>
              <a:t> </a:t>
            </a:r>
            <a:r>
              <a:rPr lang="ru-RU" sz="1600" dirty="0" err="1">
                <a:latin typeface="Calibri"/>
                <a:cs typeface="Calibri"/>
              </a:rPr>
              <a:t>направляти</a:t>
            </a:r>
            <a:r>
              <a:rPr lang="ru-RU" sz="1600" dirty="0">
                <a:latin typeface="Calibri"/>
                <a:cs typeface="Calibri"/>
              </a:rPr>
              <a:t> </a:t>
            </a:r>
            <a:r>
              <a:rPr lang="ru-RU" sz="1600" dirty="0" err="1">
                <a:latin typeface="Calibri"/>
                <a:cs typeface="Calibri"/>
              </a:rPr>
              <a:t>всіх</a:t>
            </a:r>
            <a:r>
              <a:rPr lang="ru-RU" sz="1600" dirty="0">
                <a:latin typeface="Calibri"/>
                <a:cs typeface="Calibri"/>
              </a:rPr>
              <a:t> </a:t>
            </a:r>
            <a:r>
              <a:rPr lang="ru-RU" sz="1600" dirty="0" err="1">
                <a:latin typeface="Calibri"/>
                <a:cs typeface="Calibri"/>
              </a:rPr>
              <a:t>пацієнтів</a:t>
            </a:r>
            <a:r>
              <a:rPr lang="ru-RU" sz="1600" dirty="0">
                <a:latin typeface="Calibri"/>
                <a:cs typeface="Calibri"/>
              </a:rPr>
              <a:t>, </a:t>
            </a:r>
            <a:r>
              <a:rPr lang="ru-RU" sz="1600" dirty="0" err="1">
                <a:latin typeface="Calibri"/>
                <a:cs typeface="Calibri"/>
              </a:rPr>
              <a:t>які</a:t>
            </a:r>
            <a:r>
              <a:rPr lang="ru-RU" sz="1600" dirty="0">
                <a:latin typeface="Calibri"/>
                <a:cs typeface="Calibri"/>
              </a:rPr>
              <a:t> </a:t>
            </a:r>
            <a:r>
              <a:rPr lang="ru-RU" sz="1600" dirty="0" err="1">
                <a:latin typeface="Calibri"/>
                <a:cs typeface="Calibri"/>
              </a:rPr>
              <a:t>втратили</a:t>
            </a:r>
            <a:r>
              <a:rPr lang="ru-RU" sz="1600" dirty="0">
                <a:latin typeface="Calibri"/>
                <a:cs typeface="Calibri"/>
              </a:rPr>
              <a:t> </a:t>
            </a:r>
            <a:r>
              <a:rPr lang="ru-RU" sz="1600" dirty="0" err="1">
                <a:latin typeface="Calibri"/>
                <a:cs typeface="Calibri"/>
              </a:rPr>
              <a:t>притомність</a:t>
            </a:r>
            <a:r>
              <a:rPr lang="ru-RU" sz="1600" dirty="0">
                <a:latin typeface="Calibri"/>
                <a:cs typeface="Calibri"/>
              </a:rPr>
              <a:t> </a:t>
            </a:r>
            <a:r>
              <a:rPr lang="ru-RU" sz="1600" dirty="0" err="1">
                <a:latin typeface="Calibri"/>
                <a:cs typeface="Calibri"/>
              </a:rPr>
              <a:t>або</a:t>
            </a:r>
            <a:r>
              <a:rPr lang="ru-RU" sz="1600" dirty="0">
                <a:latin typeface="Calibri"/>
                <a:cs typeface="Calibri"/>
              </a:rPr>
              <a:t> </a:t>
            </a:r>
            <a:r>
              <a:rPr lang="ru-RU" sz="1600" dirty="0" err="1">
                <a:latin typeface="Calibri"/>
                <a:cs typeface="Calibri"/>
              </a:rPr>
              <a:t>трусяться</a:t>
            </a:r>
            <a:r>
              <a:rPr lang="ru-RU" sz="1600" dirty="0">
                <a:latin typeface="Calibri"/>
                <a:cs typeface="Calibri"/>
              </a:rPr>
              <a:t>. </a:t>
            </a:r>
            <a:r>
              <a:rPr lang="ru-RU" sz="1600" dirty="0" err="1">
                <a:latin typeface="Calibri"/>
                <a:cs typeface="Calibri"/>
              </a:rPr>
              <a:t>Всіх</a:t>
            </a:r>
            <a:r>
              <a:rPr lang="ru-RU" sz="1600" dirty="0">
                <a:latin typeface="Calibri"/>
                <a:cs typeface="Calibri"/>
              </a:rPr>
              <a:t> </a:t>
            </a:r>
            <a:r>
              <a:rPr lang="ru-RU" sz="1600" dirty="0" err="1">
                <a:latin typeface="Calibri"/>
                <a:cs typeface="Calibri"/>
              </a:rPr>
              <a:t>дітей</a:t>
            </a:r>
            <a:r>
              <a:rPr lang="ru-RU" sz="1600" dirty="0">
                <a:latin typeface="Calibri"/>
                <a:cs typeface="Calibri"/>
              </a:rPr>
              <a:t> та </a:t>
            </a:r>
            <a:r>
              <a:rPr lang="ru-RU" sz="1600" dirty="0" err="1">
                <a:latin typeface="Calibri"/>
                <a:cs typeface="Calibri"/>
              </a:rPr>
              <a:t>осіб</a:t>
            </a:r>
            <a:r>
              <a:rPr lang="ru-RU" sz="1600" dirty="0">
                <a:latin typeface="Calibri"/>
                <a:cs typeface="Calibri"/>
              </a:rPr>
              <a:t> </a:t>
            </a:r>
            <a:r>
              <a:rPr lang="ru-RU" sz="1600" dirty="0" err="1">
                <a:latin typeface="Calibri"/>
                <a:cs typeface="Calibri"/>
              </a:rPr>
              <a:t>похилого</a:t>
            </a:r>
            <a:r>
              <a:rPr lang="ru-RU" sz="1600" dirty="0">
                <a:latin typeface="Calibri"/>
                <a:cs typeface="Calibri"/>
              </a:rPr>
              <a:t> </a:t>
            </a:r>
            <a:r>
              <a:rPr lang="ru-RU" sz="1600" dirty="0" err="1">
                <a:latin typeface="Calibri"/>
                <a:cs typeface="Calibri"/>
              </a:rPr>
              <a:t>віку</a:t>
            </a:r>
            <a:r>
              <a:rPr lang="ru-RU" sz="1600" dirty="0">
                <a:latin typeface="Calibri"/>
                <a:cs typeface="Calibri"/>
              </a:rPr>
              <a:t> та </a:t>
            </a:r>
            <a:r>
              <a:rPr lang="ru-RU" sz="1600" dirty="0" err="1">
                <a:latin typeface="Calibri"/>
                <a:cs typeface="Calibri"/>
              </a:rPr>
              <a:t>інших</a:t>
            </a:r>
            <a:r>
              <a:rPr lang="ru-RU" sz="1600" dirty="0">
                <a:latin typeface="Calibri"/>
                <a:cs typeface="Calibri"/>
              </a:rPr>
              <a:t> </a:t>
            </a:r>
            <a:r>
              <a:rPr lang="ru-RU" sz="1600" dirty="0" err="1">
                <a:latin typeface="Calibri"/>
                <a:cs typeface="Calibri"/>
              </a:rPr>
              <a:t>осіб</a:t>
            </a:r>
            <a:r>
              <a:rPr lang="ru-RU" sz="1600" dirty="0">
                <a:latin typeface="Calibri"/>
                <a:cs typeface="Calibri"/>
              </a:rPr>
              <a:t>, </a:t>
            </a:r>
            <a:r>
              <a:rPr lang="ru-RU" sz="1600" dirty="0" err="1">
                <a:latin typeface="Calibri"/>
                <a:cs typeface="Calibri"/>
              </a:rPr>
              <a:t>які</a:t>
            </a:r>
            <a:r>
              <a:rPr lang="ru-RU" sz="1600" dirty="0">
                <a:latin typeface="Calibri"/>
                <a:cs typeface="Calibri"/>
              </a:rPr>
              <a:t> голосно кричать, </a:t>
            </a:r>
            <a:r>
              <a:rPr lang="ru-RU" sz="1600" dirty="0" err="1">
                <a:latin typeface="Calibri"/>
                <a:cs typeface="Calibri"/>
              </a:rPr>
              <a:t>слід</a:t>
            </a:r>
            <a:r>
              <a:rPr lang="ru-RU" sz="1600" dirty="0">
                <a:latin typeface="Calibri"/>
                <a:cs typeface="Calibri"/>
              </a:rPr>
              <a:t> </a:t>
            </a:r>
            <a:r>
              <a:rPr lang="ru-RU" sz="1600" dirty="0" err="1">
                <a:latin typeface="Calibri"/>
                <a:cs typeface="Calibri"/>
              </a:rPr>
              <a:t>направляти</a:t>
            </a:r>
            <a:r>
              <a:rPr lang="ru-RU" sz="1600" dirty="0">
                <a:latin typeface="Calibri"/>
                <a:cs typeface="Calibri"/>
              </a:rPr>
              <a:t> в другу </a:t>
            </a:r>
            <a:r>
              <a:rPr lang="ru-RU" sz="1600" dirty="0" err="1">
                <a:latin typeface="Calibri"/>
                <a:cs typeface="Calibri"/>
              </a:rPr>
              <a:t>чергу</a:t>
            </a:r>
            <a:r>
              <a:rPr lang="ru-RU" sz="1600" dirty="0">
                <a:latin typeface="Calibri"/>
                <a:cs typeface="Calibri"/>
              </a:rPr>
              <a:t>. </a:t>
            </a:r>
            <a:r>
              <a:rPr lang="ru-RU" sz="1600" dirty="0" err="1">
                <a:latin typeface="Calibri"/>
                <a:cs typeface="Calibri"/>
              </a:rPr>
              <a:t>Всіх</a:t>
            </a:r>
            <a:r>
              <a:rPr lang="ru-RU" sz="1600" dirty="0">
                <a:latin typeface="Calibri"/>
                <a:cs typeface="Calibri"/>
              </a:rPr>
              <a:t> </a:t>
            </a:r>
            <a:r>
              <a:rPr lang="ru-RU" sz="1600" dirty="0" err="1">
                <a:latin typeface="Calibri"/>
                <a:cs typeface="Calibri"/>
              </a:rPr>
              <a:t>інших</a:t>
            </a:r>
            <a:r>
              <a:rPr lang="ru-RU" sz="1600" dirty="0">
                <a:latin typeface="Calibri"/>
                <a:cs typeface="Calibri"/>
              </a:rPr>
              <a:t> </a:t>
            </a:r>
            <a:r>
              <a:rPr lang="ru-RU" sz="1600" dirty="0" err="1">
                <a:latin typeface="Calibri"/>
                <a:cs typeface="Calibri"/>
              </a:rPr>
              <a:t>направляти</a:t>
            </a:r>
            <a:r>
              <a:rPr lang="ru-RU" sz="1600" dirty="0">
                <a:latin typeface="Calibri"/>
                <a:cs typeface="Calibri"/>
              </a:rPr>
              <a:t> в </a:t>
            </a:r>
            <a:r>
              <a:rPr lang="ru-RU" sz="1600" dirty="0" err="1">
                <a:latin typeface="Calibri"/>
                <a:cs typeface="Calibri"/>
              </a:rPr>
              <a:t>третю</a:t>
            </a:r>
            <a:r>
              <a:rPr lang="ru-RU" sz="1600" dirty="0">
                <a:latin typeface="Calibri"/>
                <a:cs typeface="Calibri"/>
              </a:rPr>
              <a:t> </a:t>
            </a:r>
            <a:r>
              <a:rPr lang="ru-RU" sz="1600" dirty="0" err="1">
                <a:latin typeface="Calibri"/>
                <a:cs typeface="Calibri"/>
              </a:rPr>
              <a:t>чергу</a:t>
            </a:r>
            <a:r>
              <a:rPr lang="ru-RU" sz="1600" dirty="0">
                <a:latin typeface="Calibri"/>
                <a:cs typeface="Calibri"/>
              </a:rPr>
              <a:t>. Ви не могли </a:t>
            </a:r>
            <a:r>
              <a:rPr lang="ru-RU" sz="1600" dirty="0" err="1">
                <a:latin typeface="Calibri"/>
                <a:cs typeface="Calibri"/>
              </a:rPr>
              <a:t>нічого</a:t>
            </a:r>
            <a:r>
              <a:rPr lang="ru-RU" sz="1600" dirty="0">
                <a:latin typeface="Calibri"/>
                <a:cs typeface="Calibri"/>
              </a:rPr>
              <a:t> </a:t>
            </a:r>
            <a:r>
              <a:rPr lang="ru-RU" sz="1600" dirty="0" err="1">
                <a:latin typeface="Calibri"/>
                <a:cs typeface="Calibri"/>
              </a:rPr>
              <a:t>вдіяти</a:t>
            </a:r>
            <a:r>
              <a:rPr lang="ru-RU" sz="1600" dirty="0">
                <a:latin typeface="Calibri"/>
                <a:cs typeface="Calibri"/>
              </a:rPr>
              <a:t> з </a:t>
            </a:r>
            <a:r>
              <a:rPr lang="ru-RU" sz="1600" dirty="0" err="1">
                <a:latin typeface="Calibri"/>
                <a:cs typeface="Calibri"/>
              </a:rPr>
              <a:t>постраждалими</a:t>
            </a:r>
            <a:r>
              <a:rPr lang="ru-RU" sz="1600" dirty="0">
                <a:latin typeface="Calibri"/>
                <a:cs typeface="Calibri"/>
              </a:rPr>
              <a:t> з </a:t>
            </a:r>
            <a:r>
              <a:rPr lang="ru-RU" sz="1600" dirty="0" err="1">
                <a:latin typeface="Calibri"/>
                <a:cs typeface="Calibri"/>
              </a:rPr>
              <a:t>другої</a:t>
            </a:r>
            <a:r>
              <a:rPr lang="ru-RU" sz="1600" dirty="0">
                <a:latin typeface="Calibri"/>
                <a:cs typeface="Calibri"/>
              </a:rPr>
              <a:t> </a:t>
            </a:r>
            <a:r>
              <a:rPr lang="ru-RU" sz="1600" dirty="0" err="1">
                <a:latin typeface="Calibri"/>
                <a:cs typeface="Calibri"/>
              </a:rPr>
              <a:t>або</a:t>
            </a:r>
            <a:r>
              <a:rPr lang="ru-RU" sz="1600" dirty="0">
                <a:latin typeface="Calibri"/>
                <a:cs typeface="Calibri"/>
              </a:rPr>
              <a:t> </a:t>
            </a:r>
            <a:r>
              <a:rPr lang="ru-RU" sz="1600" dirty="0" err="1">
                <a:latin typeface="Calibri"/>
                <a:cs typeface="Calibri"/>
              </a:rPr>
              <a:t>третьої</a:t>
            </a:r>
            <a:r>
              <a:rPr lang="ru-RU" sz="1600" dirty="0">
                <a:latin typeface="Calibri"/>
                <a:cs typeface="Calibri"/>
              </a:rPr>
              <a:t> </a:t>
            </a:r>
            <a:r>
              <a:rPr lang="ru-RU" sz="1600" dirty="0" err="1">
                <a:latin typeface="Calibri"/>
                <a:cs typeface="Calibri"/>
              </a:rPr>
              <a:t>черги</a:t>
            </a:r>
            <a:r>
              <a:rPr lang="ru-RU" sz="1600" dirty="0">
                <a:latin typeface="Calibri"/>
                <a:cs typeface="Calibri"/>
              </a:rPr>
              <a:t> - ми не могли </a:t>
            </a:r>
            <a:r>
              <a:rPr lang="ru-RU" sz="1600" dirty="0" err="1">
                <a:latin typeface="Calibri"/>
                <a:cs typeface="Calibri"/>
              </a:rPr>
              <a:t>дати</a:t>
            </a:r>
            <a:r>
              <a:rPr lang="ru-RU" sz="1600" dirty="0">
                <a:latin typeface="Calibri"/>
                <a:cs typeface="Calibri"/>
              </a:rPr>
              <a:t> </a:t>
            </a:r>
            <a:r>
              <a:rPr lang="ru-RU" sz="1600" dirty="0" err="1">
                <a:latin typeface="Calibri"/>
                <a:cs typeface="Calibri"/>
              </a:rPr>
              <a:t>їм</a:t>
            </a:r>
            <a:r>
              <a:rPr lang="ru-RU" sz="1600" dirty="0">
                <a:latin typeface="Calibri"/>
                <a:cs typeface="Calibri"/>
              </a:rPr>
              <a:t> </a:t>
            </a:r>
            <a:r>
              <a:rPr lang="ru-RU" sz="1600" dirty="0" err="1">
                <a:latin typeface="Calibri"/>
                <a:cs typeface="Calibri"/>
              </a:rPr>
              <a:t>ліків</a:t>
            </a:r>
            <a:r>
              <a:rPr lang="ru-RU" sz="1600" dirty="0">
                <a:latin typeface="Calibri"/>
                <a:cs typeface="Calibri"/>
              </a:rPr>
              <a:t>. З </a:t>
            </a:r>
            <a:r>
              <a:rPr lang="ru-RU" sz="1600" dirty="0" err="1">
                <a:latin typeface="Calibri"/>
                <a:cs typeface="Calibri"/>
              </a:rPr>
              <a:t>першої</a:t>
            </a:r>
            <a:r>
              <a:rPr lang="ru-RU" sz="1600" dirty="0">
                <a:latin typeface="Calibri"/>
                <a:cs typeface="Calibri"/>
              </a:rPr>
              <a:t> </a:t>
            </a:r>
            <a:r>
              <a:rPr lang="ru-RU" sz="1600" dirty="0" err="1">
                <a:latin typeface="Calibri"/>
                <a:cs typeface="Calibri"/>
              </a:rPr>
              <a:t>години</a:t>
            </a:r>
            <a:r>
              <a:rPr lang="ru-RU" sz="1600" dirty="0">
                <a:latin typeface="Calibri"/>
                <a:cs typeface="Calibri"/>
              </a:rPr>
              <a:t> я </a:t>
            </a:r>
            <a:r>
              <a:rPr lang="ru-RU" sz="1600" dirty="0" err="1">
                <a:latin typeface="Calibri"/>
                <a:cs typeface="Calibri"/>
              </a:rPr>
              <a:t>віддав</a:t>
            </a:r>
            <a:r>
              <a:rPr lang="ru-RU" sz="1600" dirty="0">
                <a:latin typeface="Calibri"/>
                <a:cs typeface="Calibri"/>
              </a:rPr>
              <a:t> </a:t>
            </a:r>
            <a:r>
              <a:rPr lang="ru-RU" sz="1600" dirty="0" err="1">
                <a:latin typeface="Calibri"/>
                <a:cs typeface="Calibri"/>
              </a:rPr>
              <a:t>розпорядження</a:t>
            </a:r>
            <a:r>
              <a:rPr lang="ru-RU" sz="1600" dirty="0">
                <a:latin typeface="Calibri"/>
                <a:cs typeface="Calibri"/>
              </a:rPr>
              <a:t> </a:t>
            </a:r>
            <a:r>
              <a:rPr lang="ru-RU" sz="1600" dirty="0" err="1">
                <a:latin typeface="Calibri"/>
                <a:cs typeface="Calibri"/>
              </a:rPr>
              <a:t>усім</a:t>
            </a:r>
            <a:r>
              <a:rPr lang="ru-RU" sz="1600" dirty="0">
                <a:latin typeface="Calibri"/>
                <a:cs typeface="Calibri"/>
              </a:rPr>
              <a:t> </a:t>
            </a:r>
            <a:r>
              <a:rPr lang="ru-RU" sz="1600" dirty="0" err="1">
                <a:latin typeface="Calibri"/>
                <a:cs typeface="Calibri"/>
              </a:rPr>
              <a:t>працівникам</a:t>
            </a:r>
            <a:r>
              <a:rPr lang="ru-RU" sz="1600" dirty="0">
                <a:latin typeface="Calibri"/>
                <a:cs typeface="Calibri"/>
              </a:rPr>
              <a:t>, і вони знали, </a:t>
            </a:r>
            <a:r>
              <a:rPr lang="ru-RU" sz="1600" dirty="0" err="1">
                <a:latin typeface="Calibri"/>
                <a:cs typeface="Calibri"/>
              </a:rPr>
              <a:t>що</a:t>
            </a:r>
            <a:r>
              <a:rPr lang="ru-RU" sz="1600" dirty="0">
                <a:latin typeface="Calibri"/>
                <a:cs typeface="Calibri"/>
              </a:rPr>
              <a:t> вони </a:t>
            </a:r>
            <a:r>
              <a:rPr lang="ru-RU" sz="1600" dirty="0" err="1">
                <a:latin typeface="Calibri"/>
                <a:cs typeface="Calibri"/>
              </a:rPr>
              <a:t>мають</a:t>
            </a:r>
            <a:r>
              <a:rPr lang="ru-RU" sz="1600" dirty="0">
                <a:latin typeface="Calibri"/>
                <a:cs typeface="Calibri"/>
              </a:rPr>
              <a:t> </a:t>
            </a:r>
            <a:r>
              <a:rPr lang="ru-RU" sz="1600" dirty="0" err="1">
                <a:latin typeface="Calibri"/>
                <a:cs typeface="Calibri"/>
              </a:rPr>
              <a:t>робити</a:t>
            </a:r>
            <a:r>
              <a:rPr lang="ru-RU" sz="1600" dirty="0">
                <a:latin typeface="Calibri"/>
                <a:cs typeface="Calibri"/>
              </a:rPr>
              <a:t>. Я сказав </a:t>
            </a:r>
            <a:r>
              <a:rPr lang="ru-RU" sz="1600" dirty="0" err="1">
                <a:latin typeface="Calibri"/>
                <a:cs typeface="Calibri"/>
              </a:rPr>
              <a:t>їм</a:t>
            </a:r>
            <a:r>
              <a:rPr lang="ru-RU" sz="1600" dirty="0">
                <a:latin typeface="Calibri"/>
                <a:cs typeface="Calibri"/>
              </a:rPr>
              <a:t> не </a:t>
            </a:r>
            <a:r>
              <a:rPr lang="ru-RU" sz="1600" dirty="0" err="1">
                <a:latin typeface="Calibri"/>
                <a:cs typeface="Calibri"/>
              </a:rPr>
              <a:t>розпитувати</a:t>
            </a:r>
            <a:r>
              <a:rPr lang="ru-RU" sz="1600" dirty="0">
                <a:latin typeface="Calibri"/>
                <a:cs typeface="Calibri"/>
              </a:rPr>
              <a:t> </a:t>
            </a:r>
            <a:r>
              <a:rPr lang="ru-RU" sz="1600" dirty="0" err="1">
                <a:latin typeface="Calibri"/>
                <a:cs typeface="Calibri"/>
              </a:rPr>
              <a:t>пацієнтів</a:t>
            </a:r>
            <a:r>
              <a:rPr lang="ru-RU" sz="1600" dirty="0">
                <a:latin typeface="Calibri"/>
                <a:cs typeface="Calibri"/>
              </a:rPr>
              <a:t>, а просто </a:t>
            </a:r>
            <a:r>
              <a:rPr lang="ru-RU" sz="1600" dirty="0" err="1">
                <a:latin typeface="Calibri"/>
                <a:cs typeface="Calibri"/>
              </a:rPr>
              <a:t>давати</a:t>
            </a:r>
            <a:r>
              <a:rPr lang="ru-RU" sz="1600" dirty="0">
                <a:latin typeface="Calibri"/>
                <a:cs typeface="Calibri"/>
              </a:rPr>
              <a:t> </a:t>
            </a:r>
            <a:r>
              <a:rPr lang="ru-RU" sz="1600" dirty="0" err="1">
                <a:latin typeface="Calibri"/>
                <a:cs typeface="Calibri"/>
              </a:rPr>
              <a:t>їм</a:t>
            </a:r>
            <a:r>
              <a:rPr lang="ru-RU" sz="1600" dirty="0">
                <a:latin typeface="Calibri"/>
                <a:cs typeface="Calibri"/>
              </a:rPr>
              <a:t> </a:t>
            </a:r>
            <a:r>
              <a:rPr lang="ru-RU" sz="1600" dirty="0" err="1">
                <a:latin typeface="Calibri"/>
                <a:cs typeface="Calibri"/>
              </a:rPr>
              <a:t>атропін</a:t>
            </a:r>
            <a:r>
              <a:rPr lang="ru-RU" sz="1600" dirty="0">
                <a:latin typeface="Calibri"/>
                <a:cs typeface="Calibri"/>
              </a:rPr>
              <a:t>.</a:t>
            </a:r>
          </a:p>
          <a:p>
            <a:pPr marL="12700" marR="5080" algn="just">
              <a:lnSpc>
                <a:spcPct val="80000"/>
              </a:lnSpc>
              <a:spcBef>
                <a:spcPts val="1000"/>
              </a:spcBef>
            </a:pPr>
            <a:endParaRPr sz="1600"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7658100" cy="1121461"/>
          </a:xfrm>
          <a:prstGeom prst="rect">
            <a:avLst/>
          </a:prstGeom>
        </p:spPr>
        <p:txBody>
          <a:bodyPr vert="horz" wrap="square" lIns="0" tIns="13335" rIns="0" bIns="0" rtlCol="0">
            <a:spAutoFit/>
          </a:bodyPr>
          <a:lstStyle/>
          <a:p>
            <a:pPr marL="12700">
              <a:lnSpc>
                <a:spcPct val="100000"/>
              </a:lnSpc>
              <a:spcBef>
                <a:spcPts val="105"/>
              </a:spcBef>
            </a:pPr>
            <a:r>
              <a:rPr sz="3600" b="1" spc="-40" dirty="0"/>
              <a:t>Illustrative</a:t>
            </a:r>
            <a:r>
              <a:rPr sz="3600" b="1" spc="-210" dirty="0"/>
              <a:t> </a:t>
            </a:r>
            <a:r>
              <a:rPr sz="3600" b="1" dirty="0"/>
              <a:t>Case-</a:t>
            </a:r>
            <a:r>
              <a:rPr sz="3600" b="1" spc="-175" dirty="0"/>
              <a:t> </a:t>
            </a:r>
            <a:r>
              <a:rPr sz="3600" b="1" spc="-20" dirty="0"/>
              <a:t>Syrian</a:t>
            </a:r>
            <a:r>
              <a:rPr sz="3600" b="1" spc="-200" dirty="0"/>
              <a:t> </a:t>
            </a:r>
            <a:r>
              <a:rPr sz="3600" b="1" spc="-10" dirty="0"/>
              <a:t>Experience</a:t>
            </a:r>
            <a:br>
              <a:rPr lang="ru-RU" sz="3600" b="1" spc="-10" dirty="0"/>
            </a:br>
            <a:r>
              <a:rPr lang="ru-RU" sz="3600" b="1" spc="-10" dirty="0"/>
              <a:t>Приклад - </a:t>
            </a:r>
            <a:r>
              <a:rPr lang="ru-RU" sz="3600" b="1" spc="-10" dirty="0" err="1"/>
              <a:t>сирійський</a:t>
            </a:r>
            <a:r>
              <a:rPr lang="ru-RU" sz="3600" b="1" spc="-10" dirty="0"/>
              <a:t> </a:t>
            </a:r>
            <a:r>
              <a:rPr lang="ru-RU" sz="3600" b="1" spc="-10" dirty="0" err="1"/>
              <a:t>досвід</a:t>
            </a:r>
            <a:endParaRPr sz="3600" b="1" dirty="0"/>
          </a:p>
        </p:txBody>
      </p:sp>
      <p:sp>
        <p:nvSpPr>
          <p:cNvPr id="3" name="object 3"/>
          <p:cNvSpPr txBox="1"/>
          <p:nvPr/>
        </p:nvSpPr>
        <p:spPr>
          <a:xfrm>
            <a:off x="467359" y="1793493"/>
            <a:ext cx="11261725" cy="4307589"/>
          </a:xfrm>
          <a:prstGeom prst="rect">
            <a:avLst/>
          </a:prstGeom>
        </p:spPr>
        <p:txBody>
          <a:bodyPr vert="horz" wrap="square" lIns="0" tIns="54610" rIns="0" bIns="0" rtlCol="0">
            <a:spAutoFit/>
          </a:bodyPr>
          <a:lstStyle/>
          <a:p>
            <a:pPr marL="12700" marR="5080" algn="just">
              <a:lnSpc>
                <a:spcPct val="90000"/>
              </a:lnSpc>
              <a:spcBef>
                <a:spcPts val="430"/>
              </a:spcBef>
            </a:pPr>
            <a:r>
              <a:rPr dirty="0">
                <a:latin typeface="Calibri"/>
                <a:cs typeface="Calibri"/>
              </a:rPr>
              <a:t>“The</a:t>
            </a:r>
            <a:r>
              <a:rPr spc="-85" dirty="0">
                <a:latin typeface="Calibri"/>
                <a:cs typeface="Calibri"/>
              </a:rPr>
              <a:t> </a:t>
            </a:r>
            <a:r>
              <a:rPr dirty="0">
                <a:latin typeface="Calibri"/>
                <a:cs typeface="Calibri"/>
              </a:rPr>
              <a:t>first</a:t>
            </a:r>
            <a:r>
              <a:rPr spc="-60" dirty="0">
                <a:latin typeface="Calibri"/>
                <a:cs typeface="Calibri"/>
              </a:rPr>
              <a:t> </a:t>
            </a:r>
            <a:r>
              <a:rPr dirty="0">
                <a:latin typeface="Calibri"/>
                <a:cs typeface="Calibri"/>
              </a:rPr>
              <a:t>problem</a:t>
            </a:r>
            <a:r>
              <a:rPr spc="-70" dirty="0">
                <a:latin typeface="Calibri"/>
                <a:cs typeface="Calibri"/>
              </a:rPr>
              <a:t> </a:t>
            </a:r>
            <a:r>
              <a:rPr dirty="0">
                <a:latin typeface="Calibri"/>
                <a:cs typeface="Calibri"/>
              </a:rPr>
              <a:t>was</a:t>
            </a:r>
            <a:r>
              <a:rPr spc="-80" dirty="0">
                <a:latin typeface="Calibri"/>
                <a:cs typeface="Calibri"/>
              </a:rPr>
              <a:t> </a:t>
            </a:r>
            <a:r>
              <a:rPr dirty="0">
                <a:latin typeface="Calibri"/>
                <a:cs typeface="Calibri"/>
              </a:rPr>
              <a:t>washing</a:t>
            </a:r>
            <a:r>
              <a:rPr spc="-75" dirty="0">
                <a:latin typeface="Calibri"/>
                <a:cs typeface="Calibri"/>
              </a:rPr>
              <a:t> </a:t>
            </a:r>
            <a:r>
              <a:rPr dirty="0">
                <a:latin typeface="Calibri"/>
                <a:cs typeface="Calibri"/>
              </a:rPr>
              <a:t>the</a:t>
            </a:r>
            <a:r>
              <a:rPr spc="-75" dirty="0">
                <a:latin typeface="Calibri"/>
                <a:cs typeface="Calibri"/>
              </a:rPr>
              <a:t> </a:t>
            </a:r>
            <a:r>
              <a:rPr dirty="0">
                <a:latin typeface="Calibri"/>
                <a:cs typeface="Calibri"/>
              </a:rPr>
              <a:t>bodies.</a:t>
            </a:r>
            <a:r>
              <a:rPr spc="-80" dirty="0">
                <a:latin typeface="Calibri"/>
                <a:cs typeface="Calibri"/>
              </a:rPr>
              <a:t> </a:t>
            </a:r>
            <a:r>
              <a:rPr dirty="0">
                <a:latin typeface="Calibri"/>
                <a:cs typeface="Calibri"/>
              </a:rPr>
              <a:t>The</a:t>
            </a:r>
            <a:r>
              <a:rPr spc="-85" dirty="0">
                <a:latin typeface="Calibri"/>
                <a:cs typeface="Calibri"/>
              </a:rPr>
              <a:t> </a:t>
            </a:r>
            <a:r>
              <a:rPr dirty="0">
                <a:latin typeface="Calibri"/>
                <a:cs typeface="Calibri"/>
              </a:rPr>
              <a:t>second</a:t>
            </a:r>
            <a:r>
              <a:rPr spc="-70" dirty="0">
                <a:latin typeface="Calibri"/>
                <a:cs typeface="Calibri"/>
              </a:rPr>
              <a:t> </a:t>
            </a:r>
            <a:r>
              <a:rPr dirty="0">
                <a:latin typeface="Calibri"/>
                <a:cs typeface="Calibri"/>
              </a:rPr>
              <a:t>problem</a:t>
            </a:r>
            <a:r>
              <a:rPr spc="-75" dirty="0">
                <a:latin typeface="Calibri"/>
                <a:cs typeface="Calibri"/>
              </a:rPr>
              <a:t> </a:t>
            </a:r>
            <a:r>
              <a:rPr dirty="0">
                <a:latin typeface="Calibri"/>
                <a:cs typeface="Calibri"/>
              </a:rPr>
              <a:t>was</a:t>
            </a:r>
            <a:r>
              <a:rPr spc="-70" dirty="0">
                <a:latin typeface="Calibri"/>
                <a:cs typeface="Calibri"/>
              </a:rPr>
              <a:t> </a:t>
            </a:r>
            <a:r>
              <a:rPr dirty="0">
                <a:latin typeface="Calibri"/>
                <a:cs typeface="Calibri"/>
              </a:rPr>
              <a:t>just</a:t>
            </a:r>
            <a:r>
              <a:rPr spc="-65" dirty="0">
                <a:latin typeface="Calibri"/>
                <a:cs typeface="Calibri"/>
              </a:rPr>
              <a:t> </a:t>
            </a:r>
            <a:r>
              <a:rPr spc="-25" dirty="0">
                <a:latin typeface="Calibri"/>
                <a:cs typeface="Calibri"/>
              </a:rPr>
              <a:t>how </a:t>
            </a:r>
            <a:r>
              <a:rPr dirty="0">
                <a:latin typeface="Calibri"/>
                <a:cs typeface="Calibri"/>
              </a:rPr>
              <a:t>many</a:t>
            </a:r>
            <a:r>
              <a:rPr spc="165" dirty="0">
                <a:latin typeface="Calibri"/>
                <a:cs typeface="Calibri"/>
              </a:rPr>
              <a:t> </a:t>
            </a:r>
            <a:r>
              <a:rPr dirty="0">
                <a:latin typeface="Calibri"/>
                <a:cs typeface="Calibri"/>
              </a:rPr>
              <a:t>people</a:t>
            </a:r>
            <a:r>
              <a:rPr spc="175" dirty="0">
                <a:latin typeface="Calibri"/>
                <a:cs typeface="Calibri"/>
              </a:rPr>
              <a:t> </a:t>
            </a:r>
            <a:r>
              <a:rPr dirty="0">
                <a:latin typeface="Calibri"/>
                <a:cs typeface="Calibri"/>
              </a:rPr>
              <a:t>were</a:t>
            </a:r>
            <a:r>
              <a:rPr spc="170" dirty="0">
                <a:latin typeface="Calibri"/>
                <a:cs typeface="Calibri"/>
              </a:rPr>
              <a:t> </a:t>
            </a:r>
            <a:r>
              <a:rPr dirty="0">
                <a:latin typeface="Calibri"/>
                <a:cs typeface="Calibri"/>
              </a:rPr>
              <a:t>there.</a:t>
            </a:r>
            <a:r>
              <a:rPr spc="175" dirty="0">
                <a:latin typeface="Calibri"/>
                <a:cs typeface="Calibri"/>
              </a:rPr>
              <a:t> </a:t>
            </a:r>
            <a:r>
              <a:rPr dirty="0">
                <a:latin typeface="Calibri"/>
                <a:cs typeface="Calibri"/>
              </a:rPr>
              <a:t>The</a:t>
            </a:r>
            <a:r>
              <a:rPr spc="175" dirty="0">
                <a:latin typeface="Calibri"/>
                <a:cs typeface="Calibri"/>
              </a:rPr>
              <a:t> </a:t>
            </a:r>
            <a:r>
              <a:rPr dirty="0">
                <a:latin typeface="Calibri"/>
                <a:cs typeface="Calibri"/>
              </a:rPr>
              <a:t>power</a:t>
            </a:r>
            <a:r>
              <a:rPr spc="170" dirty="0">
                <a:latin typeface="Calibri"/>
                <a:cs typeface="Calibri"/>
              </a:rPr>
              <a:t> </a:t>
            </a:r>
            <a:r>
              <a:rPr dirty="0">
                <a:latin typeface="Calibri"/>
                <a:cs typeface="Calibri"/>
              </a:rPr>
              <a:t>engine</a:t>
            </a:r>
            <a:r>
              <a:rPr spc="165" dirty="0">
                <a:latin typeface="Calibri"/>
                <a:cs typeface="Calibri"/>
              </a:rPr>
              <a:t> </a:t>
            </a:r>
            <a:r>
              <a:rPr dirty="0">
                <a:latin typeface="Calibri"/>
                <a:cs typeface="Calibri"/>
              </a:rPr>
              <a:t>became</a:t>
            </a:r>
            <a:r>
              <a:rPr spc="180" dirty="0">
                <a:latin typeface="Calibri"/>
                <a:cs typeface="Calibri"/>
              </a:rPr>
              <a:t> </a:t>
            </a:r>
            <a:r>
              <a:rPr dirty="0">
                <a:latin typeface="Calibri"/>
                <a:cs typeface="Calibri"/>
              </a:rPr>
              <a:t>unable</a:t>
            </a:r>
            <a:r>
              <a:rPr spc="180" dirty="0">
                <a:latin typeface="Calibri"/>
                <a:cs typeface="Calibri"/>
              </a:rPr>
              <a:t> </a:t>
            </a:r>
            <a:r>
              <a:rPr dirty="0">
                <a:latin typeface="Calibri"/>
                <a:cs typeface="Calibri"/>
              </a:rPr>
              <a:t>to</a:t>
            </a:r>
            <a:r>
              <a:rPr spc="170" dirty="0">
                <a:latin typeface="Calibri"/>
                <a:cs typeface="Calibri"/>
              </a:rPr>
              <a:t> </a:t>
            </a:r>
            <a:r>
              <a:rPr dirty="0">
                <a:latin typeface="Calibri"/>
                <a:cs typeface="Calibri"/>
              </a:rPr>
              <a:t>warm</a:t>
            </a:r>
            <a:r>
              <a:rPr spc="175" dirty="0">
                <a:latin typeface="Calibri"/>
                <a:cs typeface="Calibri"/>
              </a:rPr>
              <a:t> </a:t>
            </a:r>
            <a:r>
              <a:rPr spc="-10" dirty="0">
                <a:latin typeface="Calibri"/>
                <a:cs typeface="Calibri"/>
              </a:rPr>
              <a:t>water. </a:t>
            </a:r>
            <a:r>
              <a:rPr dirty="0">
                <a:latin typeface="Calibri"/>
                <a:cs typeface="Calibri"/>
              </a:rPr>
              <a:t>The</a:t>
            </a:r>
            <a:r>
              <a:rPr spc="80" dirty="0">
                <a:latin typeface="Calibri"/>
                <a:cs typeface="Calibri"/>
              </a:rPr>
              <a:t> </a:t>
            </a:r>
            <a:r>
              <a:rPr dirty="0">
                <a:latin typeface="Calibri"/>
                <a:cs typeface="Calibri"/>
              </a:rPr>
              <a:t>other</a:t>
            </a:r>
            <a:r>
              <a:rPr spc="80" dirty="0">
                <a:latin typeface="Calibri"/>
                <a:cs typeface="Calibri"/>
              </a:rPr>
              <a:t> </a:t>
            </a:r>
            <a:r>
              <a:rPr dirty="0">
                <a:latin typeface="Calibri"/>
                <a:cs typeface="Calibri"/>
              </a:rPr>
              <a:t>problem</a:t>
            </a:r>
            <a:r>
              <a:rPr spc="95" dirty="0">
                <a:latin typeface="Calibri"/>
                <a:cs typeface="Calibri"/>
              </a:rPr>
              <a:t> </a:t>
            </a:r>
            <a:r>
              <a:rPr dirty="0">
                <a:latin typeface="Calibri"/>
                <a:cs typeface="Calibri"/>
              </a:rPr>
              <a:t>was</a:t>
            </a:r>
            <a:r>
              <a:rPr spc="85" dirty="0">
                <a:latin typeface="Calibri"/>
                <a:cs typeface="Calibri"/>
              </a:rPr>
              <a:t> </a:t>
            </a:r>
            <a:r>
              <a:rPr dirty="0">
                <a:latin typeface="Calibri"/>
                <a:cs typeface="Calibri"/>
              </a:rPr>
              <a:t>that</a:t>
            </a:r>
            <a:r>
              <a:rPr spc="80" dirty="0">
                <a:latin typeface="Calibri"/>
                <a:cs typeface="Calibri"/>
              </a:rPr>
              <a:t> </a:t>
            </a:r>
            <a:r>
              <a:rPr dirty="0">
                <a:latin typeface="Calibri"/>
                <a:cs typeface="Calibri"/>
              </a:rPr>
              <a:t>most</a:t>
            </a:r>
            <a:r>
              <a:rPr spc="80" dirty="0">
                <a:latin typeface="Calibri"/>
                <a:cs typeface="Calibri"/>
              </a:rPr>
              <a:t> </a:t>
            </a:r>
            <a:r>
              <a:rPr dirty="0">
                <a:latin typeface="Calibri"/>
                <a:cs typeface="Calibri"/>
              </a:rPr>
              <a:t>patients</a:t>
            </a:r>
            <a:r>
              <a:rPr spc="80" dirty="0">
                <a:latin typeface="Calibri"/>
                <a:cs typeface="Calibri"/>
              </a:rPr>
              <a:t> </a:t>
            </a:r>
            <a:r>
              <a:rPr dirty="0">
                <a:latin typeface="Calibri"/>
                <a:cs typeface="Calibri"/>
              </a:rPr>
              <a:t>were</a:t>
            </a:r>
            <a:r>
              <a:rPr spc="80" dirty="0">
                <a:latin typeface="Calibri"/>
                <a:cs typeface="Calibri"/>
              </a:rPr>
              <a:t> </a:t>
            </a:r>
            <a:r>
              <a:rPr dirty="0">
                <a:latin typeface="Calibri"/>
                <a:cs typeface="Calibri"/>
              </a:rPr>
              <a:t>female</a:t>
            </a:r>
            <a:r>
              <a:rPr spc="75" dirty="0">
                <a:latin typeface="Calibri"/>
                <a:cs typeface="Calibri"/>
              </a:rPr>
              <a:t> </a:t>
            </a:r>
            <a:r>
              <a:rPr dirty="0">
                <a:latin typeface="Calibri"/>
                <a:cs typeface="Calibri"/>
              </a:rPr>
              <a:t>and</a:t>
            </a:r>
            <a:r>
              <a:rPr spc="80" dirty="0">
                <a:latin typeface="Calibri"/>
                <a:cs typeface="Calibri"/>
              </a:rPr>
              <a:t> </a:t>
            </a:r>
            <a:r>
              <a:rPr dirty="0">
                <a:latin typeface="Calibri"/>
                <a:cs typeface="Calibri"/>
              </a:rPr>
              <a:t>we</a:t>
            </a:r>
            <a:r>
              <a:rPr spc="80" dirty="0">
                <a:latin typeface="Calibri"/>
                <a:cs typeface="Calibri"/>
              </a:rPr>
              <a:t> </a:t>
            </a:r>
            <a:r>
              <a:rPr dirty="0">
                <a:latin typeface="Calibri"/>
                <a:cs typeface="Calibri"/>
              </a:rPr>
              <a:t>were</a:t>
            </a:r>
            <a:r>
              <a:rPr spc="70" dirty="0">
                <a:latin typeface="Calibri"/>
                <a:cs typeface="Calibri"/>
              </a:rPr>
              <a:t> </a:t>
            </a:r>
            <a:r>
              <a:rPr spc="-10" dirty="0">
                <a:latin typeface="Calibri"/>
                <a:cs typeface="Calibri"/>
              </a:rPr>
              <a:t>unable </a:t>
            </a:r>
            <a:r>
              <a:rPr dirty="0">
                <a:latin typeface="Calibri"/>
                <a:cs typeface="Calibri"/>
              </a:rPr>
              <a:t>to</a:t>
            </a:r>
            <a:r>
              <a:rPr spc="-85" dirty="0">
                <a:latin typeface="Calibri"/>
                <a:cs typeface="Calibri"/>
              </a:rPr>
              <a:t> </a:t>
            </a:r>
            <a:r>
              <a:rPr dirty="0">
                <a:latin typeface="Calibri"/>
                <a:cs typeface="Calibri"/>
              </a:rPr>
              <a:t>give</a:t>
            </a:r>
            <a:r>
              <a:rPr spc="-95" dirty="0">
                <a:latin typeface="Calibri"/>
                <a:cs typeface="Calibri"/>
              </a:rPr>
              <a:t> </a:t>
            </a:r>
            <a:r>
              <a:rPr dirty="0">
                <a:latin typeface="Calibri"/>
                <a:cs typeface="Calibri"/>
              </a:rPr>
              <a:t>them</a:t>
            </a:r>
            <a:r>
              <a:rPr spc="-80" dirty="0">
                <a:latin typeface="Calibri"/>
                <a:cs typeface="Calibri"/>
              </a:rPr>
              <a:t> </a:t>
            </a:r>
            <a:r>
              <a:rPr dirty="0">
                <a:latin typeface="Calibri"/>
                <a:cs typeface="Calibri"/>
              </a:rPr>
              <a:t>any</a:t>
            </a:r>
            <a:r>
              <a:rPr spc="-80" dirty="0">
                <a:latin typeface="Calibri"/>
                <a:cs typeface="Calibri"/>
              </a:rPr>
              <a:t> </a:t>
            </a:r>
            <a:r>
              <a:rPr spc="-30" dirty="0">
                <a:latin typeface="Calibri"/>
                <a:cs typeface="Calibri"/>
              </a:rPr>
              <a:t>privacy.</a:t>
            </a:r>
            <a:r>
              <a:rPr spc="-70" dirty="0">
                <a:latin typeface="Calibri"/>
                <a:cs typeface="Calibri"/>
              </a:rPr>
              <a:t> </a:t>
            </a:r>
            <a:r>
              <a:rPr dirty="0">
                <a:latin typeface="Calibri"/>
                <a:cs typeface="Calibri"/>
              </a:rPr>
              <a:t>They</a:t>
            </a:r>
            <a:r>
              <a:rPr spc="-95" dirty="0">
                <a:latin typeface="Calibri"/>
                <a:cs typeface="Calibri"/>
              </a:rPr>
              <a:t> </a:t>
            </a:r>
            <a:r>
              <a:rPr dirty="0">
                <a:latin typeface="Calibri"/>
                <a:cs typeface="Calibri"/>
              </a:rPr>
              <a:t>were</a:t>
            </a:r>
            <a:r>
              <a:rPr spc="-85" dirty="0">
                <a:latin typeface="Calibri"/>
                <a:cs typeface="Calibri"/>
              </a:rPr>
              <a:t> </a:t>
            </a:r>
            <a:r>
              <a:rPr spc="-10" dirty="0">
                <a:latin typeface="Calibri"/>
                <a:cs typeface="Calibri"/>
              </a:rPr>
              <a:t>delivered</a:t>
            </a:r>
            <a:r>
              <a:rPr spc="-75" dirty="0">
                <a:latin typeface="Calibri"/>
                <a:cs typeface="Calibri"/>
              </a:rPr>
              <a:t> </a:t>
            </a:r>
            <a:r>
              <a:rPr dirty="0">
                <a:latin typeface="Calibri"/>
                <a:cs typeface="Calibri"/>
              </a:rPr>
              <a:t>in</a:t>
            </a:r>
            <a:r>
              <a:rPr spc="-75" dirty="0">
                <a:latin typeface="Calibri"/>
                <a:cs typeface="Calibri"/>
              </a:rPr>
              <a:t> </a:t>
            </a:r>
            <a:r>
              <a:rPr dirty="0">
                <a:latin typeface="Calibri"/>
                <a:cs typeface="Calibri"/>
              </a:rPr>
              <a:t>sleeping</a:t>
            </a:r>
            <a:r>
              <a:rPr spc="-70" dirty="0">
                <a:latin typeface="Calibri"/>
                <a:cs typeface="Calibri"/>
              </a:rPr>
              <a:t> </a:t>
            </a:r>
            <a:r>
              <a:rPr spc="-10" dirty="0">
                <a:latin typeface="Calibri"/>
                <a:cs typeface="Calibri"/>
              </a:rPr>
              <a:t>suits.</a:t>
            </a:r>
            <a:endParaRPr dirty="0">
              <a:latin typeface="Calibri"/>
              <a:cs typeface="Calibri"/>
            </a:endParaRPr>
          </a:p>
          <a:p>
            <a:pPr marL="12700" marR="5080" algn="just">
              <a:lnSpc>
                <a:spcPct val="90000"/>
              </a:lnSpc>
              <a:spcBef>
                <a:spcPts val="1010"/>
              </a:spcBef>
            </a:pPr>
            <a:r>
              <a:rPr spc="-25" dirty="0">
                <a:latin typeface="Calibri"/>
                <a:cs typeface="Calibri"/>
              </a:rPr>
              <a:t>“After</a:t>
            </a:r>
            <a:r>
              <a:rPr spc="-40" dirty="0">
                <a:latin typeface="Calibri"/>
                <a:cs typeface="Calibri"/>
              </a:rPr>
              <a:t> </a:t>
            </a:r>
            <a:r>
              <a:rPr dirty="0">
                <a:latin typeface="Calibri"/>
                <a:cs typeface="Calibri"/>
              </a:rPr>
              <a:t>90</a:t>
            </a:r>
            <a:r>
              <a:rPr spc="-30" dirty="0">
                <a:latin typeface="Calibri"/>
                <a:cs typeface="Calibri"/>
              </a:rPr>
              <a:t> </a:t>
            </a:r>
            <a:r>
              <a:rPr dirty="0">
                <a:latin typeface="Calibri"/>
                <a:cs typeface="Calibri"/>
              </a:rPr>
              <a:t>minutes,</a:t>
            </a:r>
            <a:r>
              <a:rPr spc="-35" dirty="0">
                <a:latin typeface="Calibri"/>
                <a:cs typeface="Calibri"/>
              </a:rPr>
              <a:t> </a:t>
            </a:r>
            <a:r>
              <a:rPr dirty="0">
                <a:latin typeface="Calibri"/>
                <a:cs typeface="Calibri"/>
              </a:rPr>
              <a:t>one</a:t>
            </a:r>
            <a:r>
              <a:rPr spc="-40" dirty="0">
                <a:latin typeface="Calibri"/>
                <a:cs typeface="Calibri"/>
              </a:rPr>
              <a:t> </a:t>
            </a:r>
            <a:r>
              <a:rPr dirty="0">
                <a:latin typeface="Calibri"/>
                <a:cs typeface="Calibri"/>
              </a:rPr>
              <a:t>of</a:t>
            </a:r>
            <a:r>
              <a:rPr spc="-40" dirty="0">
                <a:latin typeface="Calibri"/>
                <a:cs typeface="Calibri"/>
              </a:rPr>
              <a:t> </a:t>
            </a:r>
            <a:r>
              <a:rPr dirty="0">
                <a:latin typeface="Calibri"/>
                <a:cs typeface="Calibri"/>
              </a:rPr>
              <a:t>my</a:t>
            </a:r>
            <a:r>
              <a:rPr spc="-30" dirty="0">
                <a:latin typeface="Calibri"/>
                <a:cs typeface="Calibri"/>
              </a:rPr>
              <a:t> </a:t>
            </a:r>
            <a:r>
              <a:rPr dirty="0">
                <a:latin typeface="Calibri"/>
                <a:cs typeface="Calibri"/>
              </a:rPr>
              <a:t>medical</a:t>
            </a:r>
            <a:r>
              <a:rPr spc="-30" dirty="0">
                <a:latin typeface="Calibri"/>
                <a:cs typeface="Calibri"/>
              </a:rPr>
              <a:t> </a:t>
            </a:r>
            <a:r>
              <a:rPr dirty="0">
                <a:latin typeface="Calibri"/>
                <a:cs typeface="Calibri"/>
              </a:rPr>
              <a:t>staff</a:t>
            </a:r>
            <a:r>
              <a:rPr spc="-40" dirty="0">
                <a:latin typeface="Calibri"/>
                <a:cs typeface="Calibri"/>
              </a:rPr>
              <a:t> </a:t>
            </a:r>
            <a:r>
              <a:rPr dirty="0">
                <a:latin typeface="Calibri"/>
                <a:cs typeface="Calibri"/>
              </a:rPr>
              <a:t>fell</a:t>
            </a:r>
            <a:r>
              <a:rPr spc="-40" dirty="0">
                <a:latin typeface="Calibri"/>
                <a:cs typeface="Calibri"/>
              </a:rPr>
              <a:t> </a:t>
            </a:r>
            <a:r>
              <a:rPr dirty="0">
                <a:latin typeface="Calibri"/>
                <a:cs typeface="Calibri"/>
              </a:rPr>
              <a:t>down.</a:t>
            </a:r>
            <a:r>
              <a:rPr spc="-35" dirty="0">
                <a:latin typeface="Calibri"/>
                <a:cs typeface="Calibri"/>
              </a:rPr>
              <a:t> </a:t>
            </a:r>
            <a:r>
              <a:rPr dirty="0">
                <a:latin typeface="Calibri"/>
                <a:cs typeface="Calibri"/>
              </a:rPr>
              <a:t>The</a:t>
            </a:r>
            <a:r>
              <a:rPr spc="-40" dirty="0">
                <a:latin typeface="Calibri"/>
                <a:cs typeface="Calibri"/>
              </a:rPr>
              <a:t> </a:t>
            </a:r>
            <a:r>
              <a:rPr dirty="0">
                <a:latin typeface="Calibri"/>
                <a:cs typeface="Calibri"/>
              </a:rPr>
              <a:t>symptoms</a:t>
            </a:r>
            <a:r>
              <a:rPr spc="-30" dirty="0">
                <a:latin typeface="Calibri"/>
                <a:cs typeface="Calibri"/>
              </a:rPr>
              <a:t> </a:t>
            </a:r>
            <a:r>
              <a:rPr dirty="0">
                <a:latin typeface="Calibri"/>
                <a:cs typeface="Calibri"/>
              </a:rPr>
              <a:t>began</a:t>
            </a:r>
            <a:r>
              <a:rPr spc="-35" dirty="0">
                <a:latin typeface="Calibri"/>
                <a:cs typeface="Calibri"/>
              </a:rPr>
              <a:t> </a:t>
            </a:r>
            <a:r>
              <a:rPr spc="-25" dirty="0">
                <a:latin typeface="Calibri"/>
                <a:cs typeface="Calibri"/>
              </a:rPr>
              <a:t>to </a:t>
            </a:r>
            <a:r>
              <a:rPr dirty="0">
                <a:latin typeface="Calibri"/>
                <a:cs typeface="Calibri"/>
              </a:rPr>
              <a:t>appear</a:t>
            </a:r>
            <a:r>
              <a:rPr spc="360" dirty="0">
                <a:latin typeface="Calibri"/>
                <a:cs typeface="Calibri"/>
              </a:rPr>
              <a:t> </a:t>
            </a:r>
            <a:r>
              <a:rPr dirty="0">
                <a:latin typeface="Calibri"/>
                <a:cs typeface="Calibri"/>
              </a:rPr>
              <a:t>on</a:t>
            </a:r>
            <a:r>
              <a:rPr spc="370" dirty="0">
                <a:latin typeface="Calibri"/>
                <a:cs typeface="Calibri"/>
              </a:rPr>
              <a:t> </a:t>
            </a:r>
            <a:r>
              <a:rPr dirty="0">
                <a:latin typeface="Calibri"/>
                <a:cs typeface="Calibri"/>
              </a:rPr>
              <a:t>medical</a:t>
            </a:r>
            <a:r>
              <a:rPr spc="365" dirty="0">
                <a:latin typeface="Calibri"/>
                <a:cs typeface="Calibri"/>
              </a:rPr>
              <a:t> </a:t>
            </a:r>
            <a:r>
              <a:rPr dirty="0">
                <a:latin typeface="Calibri"/>
                <a:cs typeface="Calibri"/>
              </a:rPr>
              <a:t>staff</a:t>
            </a:r>
            <a:r>
              <a:rPr spc="365" dirty="0">
                <a:latin typeface="Calibri"/>
                <a:cs typeface="Calibri"/>
              </a:rPr>
              <a:t> </a:t>
            </a:r>
            <a:r>
              <a:rPr dirty="0">
                <a:latin typeface="Calibri"/>
                <a:cs typeface="Calibri"/>
              </a:rPr>
              <a:t>themselves,</a:t>
            </a:r>
            <a:r>
              <a:rPr spc="355" dirty="0">
                <a:latin typeface="Calibri"/>
                <a:cs typeface="Calibri"/>
              </a:rPr>
              <a:t> </a:t>
            </a:r>
            <a:r>
              <a:rPr dirty="0">
                <a:latin typeface="Calibri"/>
                <a:cs typeface="Calibri"/>
              </a:rPr>
              <a:t>and</a:t>
            </a:r>
            <a:r>
              <a:rPr spc="370" dirty="0">
                <a:latin typeface="Calibri"/>
                <a:cs typeface="Calibri"/>
              </a:rPr>
              <a:t> </a:t>
            </a:r>
            <a:r>
              <a:rPr dirty="0">
                <a:latin typeface="Calibri"/>
                <a:cs typeface="Calibri"/>
              </a:rPr>
              <a:t>we</a:t>
            </a:r>
            <a:r>
              <a:rPr spc="365" dirty="0">
                <a:latin typeface="Calibri"/>
                <a:cs typeface="Calibri"/>
              </a:rPr>
              <a:t> </a:t>
            </a:r>
            <a:r>
              <a:rPr dirty="0">
                <a:latin typeface="Calibri"/>
                <a:cs typeface="Calibri"/>
              </a:rPr>
              <a:t>had</a:t>
            </a:r>
            <a:r>
              <a:rPr spc="365" dirty="0">
                <a:latin typeface="Calibri"/>
                <a:cs typeface="Calibri"/>
              </a:rPr>
              <a:t> </a:t>
            </a:r>
            <a:r>
              <a:rPr dirty="0">
                <a:latin typeface="Calibri"/>
                <a:cs typeface="Calibri"/>
              </a:rPr>
              <a:t>to</a:t>
            </a:r>
            <a:r>
              <a:rPr spc="365" dirty="0">
                <a:latin typeface="Calibri"/>
                <a:cs typeface="Calibri"/>
              </a:rPr>
              <a:t> </a:t>
            </a:r>
            <a:r>
              <a:rPr dirty="0">
                <a:latin typeface="Calibri"/>
                <a:cs typeface="Calibri"/>
              </a:rPr>
              <a:t>change</a:t>
            </a:r>
            <a:r>
              <a:rPr spc="365" dirty="0">
                <a:latin typeface="Calibri"/>
                <a:cs typeface="Calibri"/>
              </a:rPr>
              <a:t> </a:t>
            </a:r>
            <a:r>
              <a:rPr dirty="0">
                <a:latin typeface="Calibri"/>
                <a:cs typeface="Calibri"/>
              </a:rPr>
              <a:t>our</a:t>
            </a:r>
            <a:r>
              <a:rPr spc="370" dirty="0">
                <a:latin typeface="Calibri"/>
                <a:cs typeface="Calibri"/>
              </a:rPr>
              <a:t> </a:t>
            </a:r>
            <a:r>
              <a:rPr dirty="0">
                <a:latin typeface="Calibri"/>
                <a:cs typeface="Calibri"/>
              </a:rPr>
              <a:t>strategy.</a:t>
            </a:r>
            <a:r>
              <a:rPr spc="365" dirty="0">
                <a:latin typeface="Calibri"/>
                <a:cs typeface="Calibri"/>
              </a:rPr>
              <a:t> </a:t>
            </a:r>
            <a:r>
              <a:rPr spc="-50" dirty="0">
                <a:latin typeface="Calibri"/>
                <a:cs typeface="Calibri"/>
              </a:rPr>
              <a:t>I </a:t>
            </a:r>
            <a:r>
              <a:rPr dirty="0">
                <a:latin typeface="Calibri"/>
                <a:cs typeface="Calibri"/>
              </a:rPr>
              <a:t>chose</a:t>
            </a:r>
            <a:r>
              <a:rPr spc="-15" dirty="0">
                <a:latin typeface="Calibri"/>
                <a:cs typeface="Calibri"/>
              </a:rPr>
              <a:t> </a:t>
            </a:r>
            <a:r>
              <a:rPr dirty="0">
                <a:latin typeface="Calibri"/>
                <a:cs typeface="Calibri"/>
              </a:rPr>
              <a:t>to see</a:t>
            </a:r>
            <a:r>
              <a:rPr spc="-10" dirty="0">
                <a:latin typeface="Calibri"/>
                <a:cs typeface="Calibri"/>
              </a:rPr>
              <a:t> </a:t>
            </a:r>
            <a:r>
              <a:rPr dirty="0">
                <a:latin typeface="Calibri"/>
                <a:cs typeface="Calibri"/>
              </a:rPr>
              <a:t>the</a:t>
            </a:r>
            <a:r>
              <a:rPr spc="-20" dirty="0">
                <a:latin typeface="Calibri"/>
                <a:cs typeface="Calibri"/>
              </a:rPr>
              <a:t> </a:t>
            </a:r>
            <a:r>
              <a:rPr dirty="0">
                <a:latin typeface="Calibri"/>
                <a:cs typeface="Calibri"/>
              </a:rPr>
              <a:t>patients</a:t>
            </a:r>
            <a:r>
              <a:rPr spc="-10" dirty="0">
                <a:latin typeface="Calibri"/>
                <a:cs typeface="Calibri"/>
              </a:rPr>
              <a:t> </a:t>
            </a:r>
            <a:r>
              <a:rPr dirty="0">
                <a:latin typeface="Calibri"/>
                <a:cs typeface="Calibri"/>
              </a:rPr>
              <a:t>one by</a:t>
            </a:r>
            <a:r>
              <a:rPr spc="-20" dirty="0">
                <a:latin typeface="Calibri"/>
                <a:cs typeface="Calibri"/>
              </a:rPr>
              <a:t> </a:t>
            </a:r>
            <a:r>
              <a:rPr dirty="0">
                <a:latin typeface="Calibri"/>
                <a:cs typeface="Calibri"/>
              </a:rPr>
              <a:t>one,</a:t>
            </a:r>
            <a:r>
              <a:rPr spc="-10" dirty="0">
                <a:latin typeface="Calibri"/>
                <a:cs typeface="Calibri"/>
              </a:rPr>
              <a:t> </a:t>
            </a:r>
            <a:r>
              <a:rPr dirty="0">
                <a:latin typeface="Calibri"/>
                <a:cs typeface="Calibri"/>
              </a:rPr>
              <a:t>and</a:t>
            </a:r>
            <a:r>
              <a:rPr spc="-15" dirty="0">
                <a:latin typeface="Calibri"/>
                <a:cs typeface="Calibri"/>
              </a:rPr>
              <a:t> </a:t>
            </a:r>
            <a:r>
              <a:rPr dirty="0">
                <a:latin typeface="Calibri"/>
                <a:cs typeface="Calibri"/>
              </a:rPr>
              <a:t>check vital</a:t>
            </a:r>
            <a:r>
              <a:rPr spc="-15" dirty="0">
                <a:latin typeface="Calibri"/>
                <a:cs typeface="Calibri"/>
              </a:rPr>
              <a:t> </a:t>
            </a:r>
            <a:r>
              <a:rPr dirty="0">
                <a:latin typeface="Calibri"/>
                <a:cs typeface="Calibri"/>
              </a:rPr>
              <a:t>signs</a:t>
            </a:r>
            <a:r>
              <a:rPr spc="-10" dirty="0">
                <a:latin typeface="Calibri"/>
                <a:cs typeface="Calibri"/>
              </a:rPr>
              <a:t> </a:t>
            </a:r>
            <a:r>
              <a:rPr dirty="0">
                <a:latin typeface="Calibri"/>
                <a:cs typeface="Calibri"/>
              </a:rPr>
              <a:t>to see</a:t>
            </a:r>
            <a:r>
              <a:rPr spc="-15" dirty="0">
                <a:latin typeface="Calibri"/>
                <a:cs typeface="Calibri"/>
              </a:rPr>
              <a:t> </a:t>
            </a:r>
            <a:r>
              <a:rPr dirty="0">
                <a:latin typeface="Calibri"/>
                <a:cs typeface="Calibri"/>
              </a:rPr>
              <a:t>if</a:t>
            </a:r>
            <a:r>
              <a:rPr spc="-15" dirty="0">
                <a:latin typeface="Calibri"/>
                <a:cs typeface="Calibri"/>
              </a:rPr>
              <a:t> </a:t>
            </a:r>
            <a:r>
              <a:rPr dirty="0">
                <a:latin typeface="Calibri"/>
                <a:cs typeface="Calibri"/>
              </a:rPr>
              <a:t>there</a:t>
            </a:r>
            <a:r>
              <a:rPr spc="-10" dirty="0">
                <a:latin typeface="Calibri"/>
                <a:cs typeface="Calibri"/>
              </a:rPr>
              <a:t> </a:t>
            </a:r>
            <a:r>
              <a:rPr spc="-25" dirty="0">
                <a:latin typeface="Calibri"/>
                <a:cs typeface="Calibri"/>
              </a:rPr>
              <a:t>was </a:t>
            </a:r>
            <a:r>
              <a:rPr dirty="0">
                <a:latin typeface="Calibri"/>
                <a:cs typeface="Calibri"/>
              </a:rPr>
              <a:t>a</a:t>
            </a:r>
            <a:r>
              <a:rPr spc="150" dirty="0">
                <a:latin typeface="Calibri"/>
                <a:cs typeface="Calibri"/>
              </a:rPr>
              <a:t> </a:t>
            </a:r>
            <a:r>
              <a:rPr dirty="0">
                <a:latin typeface="Calibri"/>
                <a:cs typeface="Calibri"/>
              </a:rPr>
              <a:t>misunderstanding.</a:t>
            </a:r>
            <a:r>
              <a:rPr spc="155" dirty="0">
                <a:latin typeface="Calibri"/>
                <a:cs typeface="Calibri"/>
              </a:rPr>
              <a:t> </a:t>
            </a:r>
            <a:r>
              <a:rPr dirty="0">
                <a:latin typeface="Calibri"/>
                <a:cs typeface="Calibri"/>
              </a:rPr>
              <a:t>I</a:t>
            </a:r>
            <a:r>
              <a:rPr spc="150" dirty="0">
                <a:latin typeface="Calibri"/>
                <a:cs typeface="Calibri"/>
              </a:rPr>
              <a:t> </a:t>
            </a:r>
            <a:r>
              <a:rPr dirty="0">
                <a:latin typeface="Calibri"/>
                <a:cs typeface="Calibri"/>
              </a:rPr>
              <a:t>spent</a:t>
            </a:r>
            <a:r>
              <a:rPr spc="150" dirty="0">
                <a:latin typeface="Calibri"/>
                <a:cs typeface="Calibri"/>
              </a:rPr>
              <a:t> </a:t>
            </a:r>
            <a:r>
              <a:rPr dirty="0">
                <a:latin typeface="Calibri"/>
                <a:cs typeface="Calibri"/>
              </a:rPr>
              <a:t>5</a:t>
            </a:r>
            <a:r>
              <a:rPr spc="155" dirty="0">
                <a:latin typeface="Calibri"/>
                <a:cs typeface="Calibri"/>
              </a:rPr>
              <a:t> </a:t>
            </a:r>
            <a:r>
              <a:rPr dirty="0">
                <a:latin typeface="Calibri"/>
                <a:cs typeface="Calibri"/>
              </a:rPr>
              <a:t>seconds</a:t>
            </a:r>
            <a:r>
              <a:rPr spc="160" dirty="0">
                <a:latin typeface="Calibri"/>
                <a:cs typeface="Calibri"/>
              </a:rPr>
              <a:t> </a:t>
            </a:r>
            <a:r>
              <a:rPr dirty="0">
                <a:latin typeface="Calibri"/>
                <a:cs typeface="Calibri"/>
              </a:rPr>
              <a:t>for</a:t>
            </a:r>
            <a:r>
              <a:rPr spc="160" dirty="0">
                <a:latin typeface="Calibri"/>
                <a:cs typeface="Calibri"/>
              </a:rPr>
              <a:t> </a:t>
            </a:r>
            <a:r>
              <a:rPr dirty="0">
                <a:latin typeface="Calibri"/>
                <a:cs typeface="Calibri"/>
              </a:rPr>
              <a:t>every</a:t>
            </a:r>
            <a:r>
              <a:rPr spc="145" dirty="0">
                <a:latin typeface="Calibri"/>
                <a:cs typeface="Calibri"/>
              </a:rPr>
              <a:t> </a:t>
            </a:r>
            <a:r>
              <a:rPr dirty="0">
                <a:latin typeface="Calibri"/>
                <a:cs typeface="Calibri"/>
              </a:rPr>
              <a:t>patient,</a:t>
            </a:r>
            <a:r>
              <a:rPr spc="145" dirty="0">
                <a:latin typeface="Calibri"/>
                <a:cs typeface="Calibri"/>
              </a:rPr>
              <a:t> </a:t>
            </a:r>
            <a:r>
              <a:rPr dirty="0">
                <a:latin typeface="Calibri"/>
                <a:cs typeface="Calibri"/>
              </a:rPr>
              <a:t>and</a:t>
            </a:r>
            <a:r>
              <a:rPr spc="155" dirty="0">
                <a:latin typeface="Calibri"/>
                <a:cs typeface="Calibri"/>
              </a:rPr>
              <a:t> </a:t>
            </a:r>
            <a:r>
              <a:rPr dirty="0">
                <a:latin typeface="Calibri"/>
                <a:cs typeface="Calibri"/>
              </a:rPr>
              <a:t>did</a:t>
            </a:r>
            <a:r>
              <a:rPr spc="155" dirty="0">
                <a:latin typeface="Calibri"/>
                <a:cs typeface="Calibri"/>
              </a:rPr>
              <a:t> </a:t>
            </a:r>
            <a:r>
              <a:rPr dirty="0">
                <a:latin typeface="Calibri"/>
                <a:cs typeface="Calibri"/>
              </a:rPr>
              <a:t>not</a:t>
            </a:r>
            <a:r>
              <a:rPr spc="165" dirty="0">
                <a:latin typeface="Calibri"/>
                <a:cs typeface="Calibri"/>
              </a:rPr>
              <a:t> </a:t>
            </a:r>
            <a:r>
              <a:rPr dirty="0">
                <a:latin typeface="Calibri"/>
                <a:cs typeface="Calibri"/>
              </a:rPr>
              <a:t>do</a:t>
            </a:r>
            <a:r>
              <a:rPr spc="155" dirty="0">
                <a:latin typeface="Calibri"/>
                <a:cs typeface="Calibri"/>
              </a:rPr>
              <a:t> </a:t>
            </a:r>
            <a:r>
              <a:rPr spc="-25" dirty="0">
                <a:latin typeface="Calibri"/>
                <a:cs typeface="Calibri"/>
              </a:rPr>
              <a:t>any </a:t>
            </a:r>
            <a:r>
              <a:rPr dirty="0">
                <a:latin typeface="Calibri"/>
                <a:cs typeface="Calibri"/>
              </a:rPr>
              <a:t>medical</a:t>
            </a:r>
            <a:r>
              <a:rPr spc="250" dirty="0">
                <a:latin typeface="Calibri"/>
                <a:cs typeface="Calibri"/>
              </a:rPr>
              <a:t> </a:t>
            </a:r>
            <a:r>
              <a:rPr dirty="0">
                <a:latin typeface="Calibri"/>
                <a:cs typeface="Calibri"/>
              </a:rPr>
              <a:t>procedures</a:t>
            </a:r>
            <a:r>
              <a:rPr spc="254" dirty="0">
                <a:latin typeface="Calibri"/>
                <a:cs typeface="Calibri"/>
              </a:rPr>
              <a:t> </a:t>
            </a:r>
            <a:r>
              <a:rPr spc="-40" dirty="0">
                <a:latin typeface="Calibri"/>
                <a:cs typeface="Calibri"/>
              </a:rPr>
              <a:t>myself—</a:t>
            </a:r>
            <a:r>
              <a:rPr dirty="0">
                <a:latin typeface="Calibri"/>
                <a:cs typeface="Calibri"/>
              </a:rPr>
              <a:t>I</a:t>
            </a:r>
            <a:r>
              <a:rPr spc="245" dirty="0">
                <a:latin typeface="Calibri"/>
                <a:cs typeface="Calibri"/>
              </a:rPr>
              <a:t> </a:t>
            </a:r>
            <a:r>
              <a:rPr dirty="0">
                <a:latin typeface="Calibri"/>
                <a:cs typeface="Calibri"/>
              </a:rPr>
              <a:t>just</a:t>
            </a:r>
            <a:r>
              <a:rPr spc="250" dirty="0">
                <a:latin typeface="Calibri"/>
                <a:cs typeface="Calibri"/>
              </a:rPr>
              <a:t> </a:t>
            </a:r>
            <a:r>
              <a:rPr dirty="0">
                <a:latin typeface="Calibri"/>
                <a:cs typeface="Calibri"/>
              </a:rPr>
              <a:t>made</a:t>
            </a:r>
            <a:r>
              <a:rPr spc="245" dirty="0">
                <a:latin typeface="Calibri"/>
                <a:cs typeface="Calibri"/>
              </a:rPr>
              <a:t> </a:t>
            </a:r>
            <a:r>
              <a:rPr dirty="0">
                <a:latin typeface="Calibri"/>
                <a:cs typeface="Calibri"/>
              </a:rPr>
              <a:t>decisions.</a:t>
            </a:r>
            <a:r>
              <a:rPr spc="250" dirty="0">
                <a:latin typeface="Calibri"/>
                <a:cs typeface="Calibri"/>
              </a:rPr>
              <a:t> </a:t>
            </a:r>
            <a:r>
              <a:rPr dirty="0">
                <a:latin typeface="Calibri"/>
                <a:cs typeface="Calibri"/>
              </a:rPr>
              <a:t>The</a:t>
            </a:r>
            <a:r>
              <a:rPr spc="245" dirty="0">
                <a:latin typeface="Calibri"/>
                <a:cs typeface="Calibri"/>
              </a:rPr>
              <a:t> </a:t>
            </a:r>
            <a:r>
              <a:rPr dirty="0">
                <a:latin typeface="Calibri"/>
                <a:cs typeface="Calibri"/>
              </a:rPr>
              <a:t>staff</a:t>
            </a:r>
            <a:r>
              <a:rPr spc="229" dirty="0">
                <a:latin typeface="Calibri"/>
                <a:cs typeface="Calibri"/>
              </a:rPr>
              <a:t> </a:t>
            </a:r>
            <a:r>
              <a:rPr dirty="0">
                <a:latin typeface="Calibri"/>
                <a:cs typeface="Calibri"/>
              </a:rPr>
              <a:t>did</a:t>
            </a:r>
            <a:r>
              <a:rPr spc="235" dirty="0">
                <a:latin typeface="Calibri"/>
                <a:cs typeface="Calibri"/>
              </a:rPr>
              <a:t> </a:t>
            </a:r>
            <a:r>
              <a:rPr dirty="0">
                <a:latin typeface="Calibri"/>
                <a:cs typeface="Calibri"/>
              </a:rPr>
              <a:t>a</a:t>
            </a:r>
            <a:r>
              <a:rPr spc="245" dirty="0">
                <a:latin typeface="Calibri"/>
                <a:cs typeface="Calibri"/>
              </a:rPr>
              <a:t> </a:t>
            </a:r>
            <a:r>
              <a:rPr dirty="0">
                <a:latin typeface="Calibri"/>
                <a:cs typeface="Calibri"/>
              </a:rPr>
              <a:t>great</a:t>
            </a:r>
            <a:r>
              <a:rPr spc="235" dirty="0">
                <a:latin typeface="Calibri"/>
                <a:cs typeface="Calibri"/>
              </a:rPr>
              <a:t> </a:t>
            </a:r>
            <a:r>
              <a:rPr spc="-25" dirty="0">
                <a:latin typeface="Calibri"/>
                <a:cs typeface="Calibri"/>
              </a:rPr>
              <a:t>job </a:t>
            </a:r>
            <a:r>
              <a:rPr spc="-10" dirty="0">
                <a:latin typeface="Calibri"/>
                <a:cs typeface="Calibri"/>
              </a:rPr>
              <a:t>here.</a:t>
            </a:r>
            <a:endParaRPr lang="ru-RU" spc="-10" dirty="0">
              <a:latin typeface="Calibri"/>
              <a:cs typeface="Calibri"/>
            </a:endParaRPr>
          </a:p>
          <a:p>
            <a:pPr marL="12700" marR="5080" algn="just">
              <a:lnSpc>
                <a:spcPct val="90000"/>
              </a:lnSpc>
              <a:spcBef>
                <a:spcPts val="1010"/>
              </a:spcBef>
            </a:pPr>
            <a:r>
              <a:rPr lang="ru-RU" dirty="0">
                <a:latin typeface="Calibri"/>
                <a:cs typeface="Calibri"/>
              </a:rPr>
              <a:t>«</a:t>
            </a:r>
            <a:r>
              <a:rPr lang="ru-RU" dirty="0" err="1">
                <a:latin typeface="Calibri"/>
                <a:cs typeface="Calibri"/>
              </a:rPr>
              <a:t>Першою</a:t>
            </a:r>
            <a:r>
              <a:rPr lang="ru-RU" dirty="0">
                <a:latin typeface="Calibri"/>
                <a:cs typeface="Calibri"/>
              </a:rPr>
              <a:t> проблемою </a:t>
            </a:r>
            <a:r>
              <a:rPr lang="ru-RU" dirty="0" err="1">
                <a:latin typeface="Calibri"/>
                <a:cs typeface="Calibri"/>
              </a:rPr>
              <a:t>було</a:t>
            </a:r>
            <a:r>
              <a:rPr lang="ru-RU" dirty="0">
                <a:latin typeface="Calibri"/>
                <a:cs typeface="Calibri"/>
              </a:rPr>
              <a:t> </a:t>
            </a:r>
            <a:r>
              <a:rPr lang="ru-RU" dirty="0" err="1">
                <a:latin typeface="Calibri"/>
                <a:cs typeface="Calibri"/>
              </a:rPr>
              <a:t>миття</a:t>
            </a:r>
            <a:r>
              <a:rPr lang="ru-RU" dirty="0">
                <a:latin typeface="Calibri"/>
                <a:cs typeface="Calibri"/>
              </a:rPr>
              <a:t> </a:t>
            </a:r>
            <a:r>
              <a:rPr lang="ru-RU" dirty="0" err="1">
                <a:latin typeface="Calibri"/>
                <a:cs typeface="Calibri"/>
              </a:rPr>
              <a:t>тіл</a:t>
            </a:r>
            <a:r>
              <a:rPr lang="ru-RU" dirty="0">
                <a:latin typeface="Calibri"/>
                <a:cs typeface="Calibri"/>
              </a:rPr>
              <a:t>. Друга проблема </a:t>
            </a:r>
            <a:r>
              <a:rPr lang="ru-RU" dirty="0" err="1">
                <a:latin typeface="Calibri"/>
                <a:cs typeface="Calibri"/>
              </a:rPr>
              <a:t>полягала</a:t>
            </a:r>
            <a:r>
              <a:rPr lang="ru-RU" dirty="0">
                <a:latin typeface="Calibri"/>
                <a:cs typeface="Calibri"/>
              </a:rPr>
              <a:t> в </a:t>
            </a:r>
            <a:r>
              <a:rPr lang="ru-RU" dirty="0" err="1">
                <a:latin typeface="Calibri"/>
                <a:cs typeface="Calibri"/>
              </a:rPr>
              <a:t>кількості</a:t>
            </a:r>
            <a:r>
              <a:rPr lang="ru-RU" dirty="0">
                <a:latin typeface="Calibri"/>
                <a:cs typeface="Calibri"/>
              </a:rPr>
              <a:t> людей. Генератор не </a:t>
            </a:r>
            <a:r>
              <a:rPr lang="ru-RU" dirty="0" err="1">
                <a:latin typeface="Calibri"/>
                <a:cs typeface="Calibri"/>
              </a:rPr>
              <a:t>міг</a:t>
            </a:r>
            <a:r>
              <a:rPr lang="ru-RU" dirty="0">
                <a:latin typeface="Calibri"/>
                <a:cs typeface="Calibri"/>
              </a:rPr>
              <a:t> </a:t>
            </a:r>
            <a:r>
              <a:rPr lang="ru-RU" dirty="0" err="1">
                <a:latin typeface="Calibri"/>
                <a:cs typeface="Calibri"/>
              </a:rPr>
              <a:t>нагріти</a:t>
            </a:r>
            <a:r>
              <a:rPr lang="ru-RU" dirty="0">
                <a:latin typeface="Calibri"/>
                <a:cs typeface="Calibri"/>
              </a:rPr>
              <a:t> воду. </a:t>
            </a:r>
            <a:r>
              <a:rPr lang="ru-RU" dirty="0" err="1">
                <a:latin typeface="Calibri"/>
                <a:cs typeface="Calibri"/>
              </a:rPr>
              <a:t>Інша</a:t>
            </a:r>
            <a:r>
              <a:rPr lang="ru-RU" dirty="0">
                <a:latin typeface="Calibri"/>
                <a:cs typeface="Calibri"/>
              </a:rPr>
              <a:t> проблема </a:t>
            </a:r>
            <a:r>
              <a:rPr lang="ru-RU" dirty="0" err="1">
                <a:latin typeface="Calibri"/>
                <a:cs typeface="Calibri"/>
              </a:rPr>
              <a:t>полягала</a:t>
            </a:r>
            <a:r>
              <a:rPr lang="ru-RU" dirty="0">
                <a:latin typeface="Calibri"/>
                <a:cs typeface="Calibri"/>
              </a:rPr>
              <a:t> в тому, </a:t>
            </a:r>
            <a:r>
              <a:rPr lang="ru-RU" dirty="0" err="1">
                <a:latin typeface="Calibri"/>
                <a:cs typeface="Calibri"/>
              </a:rPr>
              <a:t>що</a:t>
            </a:r>
            <a:r>
              <a:rPr lang="ru-RU" dirty="0">
                <a:latin typeface="Calibri"/>
                <a:cs typeface="Calibri"/>
              </a:rPr>
              <a:t> </a:t>
            </a:r>
            <a:r>
              <a:rPr lang="ru-RU" dirty="0" err="1">
                <a:latin typeface="Calibri"/>
                <a:cs typeface="Calibri"/>
              </a:rPr>
              <a:t>більшість</a:t>
            </a:r>
            <a:r>
              <a:rPr lang="ru-RU" dirty="0">
                <a:latin typeface="Calibri"/>
                <a:cs typeface="Calibri"/>
              </a:rPr>
              <a:t> </a:t>
            </a:r>
            <a:r>
              <a:rPr lang="ru-RU" dirty="0" err="1">
                <a:latin typeface="Calibri"/>
                <a:cs typeface="Calibri"/>
              </a:rPr>
              <a:t>пацієнтів</a:t>
            </a:r>
            <a:r>
              <a:rPr lang="ru-RU" dirty="0">
                <a:latin typeface="Calibri"/>
                <a:cs typeface="Calibri"/>
              </a:rPr>
              <a:t> становили </a:t>
            </a:r>
            <a:r>
              <a:rPr lang="ru-RU" dirty="0" err="1">
                <a:latin typeface="Calibri"/>
                <a:cs typeface="Calibri"/>
              </a:rPr>
              <a:t>жінки</a:t>
            </a:r>
            <a:r>
              <a:rPr lang="ru-RU" dirty="0">
                <a:latin typeface="Calibri"/>
                <a:cs typeface="Calibri"/>
              </a:rPr>
              <a:t>, і ми не могли </a:t>
            </a:r>
            <a:r>
              <a:rPr lang="ru-RU" dirty="0" err="1">
                <a:latin typeface="Calibri"/>
                <a:cs typeface="Calibri"/>
              </a:rPr>
              <a:t>забезпечити</a:t>
            </a:r>
            <a:r>
              <a:rPr lang="ru-RU" dirty="0">
                <a:latin typeface="Calibri"/>
                <a:cs typeface="Calibri"/>
              </a:rPr>
              <a:t> </a:t>
            </a:r>
            <a:r>
              <a:rPr lang="ru-RU" dirty="0" err="1">
                <a:latin typeface="Calibri"/>
                <a:cs typeface="Calibri"/>
              </a:rPr>
              <a:t>їм</a:t>
            </a:r>
            <a:r>
              <a:rPr lang="ru-RU" dirty="0">
                <a:latin typeface="Calibri"/>
                <a:cs typeface="Calibri"/>
              </a:rPr>
              <a:t> </a:t>
            </a:r>
            <a:r>
              <a:rPr lang="ru-RU" dirty="0" err="1">
                <a:latin typeface="Calibri"/>
                <a:cs typeface="Calibri"/>
              </a:rPr>
              <a:t>жодної</a:t>
            </a:r>
            <a:r>
              <a:rPr lang="ru-RU" dirty="0">
                <a:latin typeface="Calibri"/>
                <a:cs typeface="Calibri"/>
              </a:rPr>
              <a:t> </a:t>
            </a:r>
            <a:r>
              <a:rPr lang="ru-RU" dirty="0" err="1">
                <a:latin typeface="Calibri"/>
                <a:cs typeface="Calibri"/>
              </a:rPr>
              <a:t>приватності</a:t>
            </a:r>
            <a:r>
              <a:rPr lang="ru-RU" dirty="0">
                <a:latin typeface="Calibri"/>
                <a:cs typeface="Calibri"/>
              </a:rPr>
              <a:t>. </a:t>
            </a:r>
            <a:r>
              <a:rPr lang="ru-RU" dirty="0" err="1">
                <a:latin typeface="Calibri"/>
                <a:cs typeface="Calibri"/>
              </a:rPr>
              <a:t>Їх</a:t>
            </a:r>
            <a:r>
              <a:rPr lang="ru-RU" dirty="0">
                <a:latin typeface="Calibri"/>
                <a:cs typeface="Calibri"/>
              </a:rPr>
              <a:t> доставили </a:t>
            </a:r>
            <a:r>
              <a:rPr lang="ru-RU" dirty="0" err="1">
                <a:latin typeface="Calibri"/>
                <a:cs typeface="Calibri"/>
              </a:rPr>
              <a:t>одягненими</a:t>
            </a:r>
            <a:r>
              <a:rPr lang="ru-RU" dirty="0">
                <a:latin typeface="Calibri"/>
                <a:cs typeface="Calibri"/>
              </a:rPr>
              <a:t> у </a:t>
            </a:r>
            <a:r>
              <a:rPr lang="ru-RU" dirty="0" err="1">
                <a:latin typeface="Calibri"/>
                <a:cs typeface="Calibri"/>
              </a:rPr>
              <a:t>піжами</a:t>
            </a:r>
            <a:r>
              <a:rPr lang="ru-RU" dirty="0">
                <a:latin typeface="Calibri"/>
                <a:cs typeface="Calibri"/>
              </a:rPr>
              <a:t>.</a:t>
            </a:r>
          </a:p>
          <a:p>
            <a:pPr marL="12700" marR="5080" algn="just">
              <a:lnSpc>
                <a:spcPct val="90000"/>
              </a:lnSpc>
              <a:spcBef>
                <a:spcPts val="1010"/>
              </a:spcBef>
            </a:pPr>
            <a:r>
              <a:rPr lang="ru-RU" dirty="0">
                <a:latin typeface="Calibri"/>
                <a:cs typeface="Calibri"/>
              </a:rPr>
              <a:t>«Через 90 </a:t>
            </a:r>
            <a:r>
              <a:rPr lang="ru-RU" dirty="0" err="1">
                <a:latin typeface="Calibri"/>
                <a:cs typeface="Calibri"/>
              </a:rPr>
              <a:t>хвилин</a:t>
            </a:r>
            <a:r>
              <a:rPr lang="ru-RU" dirty="0">
                <a:latin typeface="Calibri"/>
                <a:cs typeface="Calibri"/>
              </a:rPr>
              <a:t> один </a:t>
            </a:r>
            <a:r>
              <a:rPr lang="ru-RU" dirty="0" err="1">
                <a:latin typeface="Calibri"/>
                <a:cs typeface="Calibri"/>
              </a:rPr>
              <a:t>із</a:t>
            </a:r>
            <a:r>
              <a:rPr lang="ru-RU" dirty="0">
                <a:latin typeface="Calibri"/>
                <a:cs typeface="Calibri"/>
              </a:rPr>
              <a:t> </a:t>
            </a:r>
            <a:r>
              <a:rPr lang="ru-RU" dirty="0" err="1">
                <a:latin typeface="Calibri"/>
                <a:cs typeface="Calibri"/>
              </a:rPr>
              <a:t>моїх</a:t>
            </a:r>
            <a:r>
              <a:rPr lang="ru-RU" dirty="0">
                <a:latin typeface="Calibri"/>
                <a:cs typeface="Calibri"/>
              </a:rPr>
              <a:t> </a:t>
            </a:r>
            <a:r>
              <a:rPr lang="ru-RU" dirty="0" err="1">
                <a:latin typeface="Calibri"/>
                <a:cs typeface="Calibri"/>
              </a:rPr>
              <a:t>працівників</a:t>
            </a:r>
            <a:r>
              <a:rPr lang="ru-RU" dirty="0">
                <a:latin typeface="Calibri"/>
                <a:cs typeface="Calibri"/>
              </a:rPr>
              <a:t> упав. </a:t>
            </a:r>
            <a:r>
              <a:rPr lang="ru-RU" dirty="0" err="1">
                <a:latin typeface="Calibri"/>
                <a:cs typeface="Calibri"/>
              </a:rPr>
              <a:t>Симптоми</a:t>
            </a:r>
            <a:r>
              <a:rPr lang="ru-RU" dirty="0">
                <a:latin typeface="Calibri"/>
                <a:cs typeface="Calibri"/>
              </a:rPr>
              <a:t> почали </a:t>
            </a:r>
            <a:r>
              <a:rPr lang="ru-RU" dirty="0" err="1">
                <a:latin typeface="Calibri"/>
                <a:cs typeface="Calibri"/>
              </a:rPr>
              <a:t>з'являтися</a:t>
            </a:r>
            <a:r>
              <a:rPr lang="ru-RU" dirty="0">
                <a:latin typeface="Calibri"/>
                <a:cs typeface="Calibri"/>
              </a:rPr>
              <a:t> у самих </a:t>
            </a:r>
            <a:r>
              <a:rPr lang="ru-RU" dirty="0" err="1">
                <a:latin typeface="Calibri"/>
                <a:cs typeface="Calibri"/>
              </a:rPr>
              <a:t>медичних</a:t>
            </a:r>
            <a:r>
              <a:rPr lang="ru-RU" dirty="0">
                <a:latin typeface="Calibri"/>
                <a:cs typeface="Calibri"/>
              </a:rPr>
              <a:t> </a:t>
            </a:r>
            <a:r>
              <a:rPr lang="ru-RU" dirty="0" err="1">
                <a:latin typeface="Calibri"/>
                <a:cs typeface="Calibri"/>
              </a:rPr>
              <a:t>працівників</a:t>
            </a:r>
            <a:r>
              <a:rPr lang="ru-RU" dirty="0">
                <a:latin typeface="Calibri"/>
                <a:cs typeface="Calibri"/>
              </a:rPr>
              <a:t>, і нам </a:t>
            </a:r>
            <a:r>
              <a:rPr lang="ru-RU" dirty="0" err="1">
                <a:latin typeface="Calibri"/>
                <a:cs typeface="Calibri"/>
              </a:rPr>
              <a:t>довелося</a:t>
            </a:r>
            <a:r>
              <a:rPr lang="ru-RU" dirty="0">
                <a:latin typeface="Calibri"/>
                <a:cs typeface="Calibri"/>
              </a:rPr>
              <a:t> </a:t>
            </a:r>
            <a:r>
              <a:rPr lang="ru-RU" dirty="0" err="1">
                <a:latin typeface="Calibri"/>
                <a:cs typeface="Calibri"/>
              </a:rPr>
              <a:t>змінити</a:t>
            </a:r>
            <a:r>
              <a:rPr lang="ru-RU" dirty="0">
                <a:latin typeface="Calibri"/>
                <a:cs typeface="Calibri"/>
              </a:rPr>
              <a:t> </a:t>
            </a:r>
            <a:r>
              <a:rPr lang="ru-RU" dirty="0" err="1">
                <a:latin typeface="Calibri"/>
                <a:cs typeface="Calibri"/>
              </a:rPr>
              <a:t>стратегію</a:t>
            </a:r>
            <a:r>
              <a:rPr lang="ru-RU" dirty="0">
                <a:latin typeface="Calibri"/>
                <a:cs typeface="Calibri"/>
              </a:rPr>
              <a:t>. Я </a:t>
            </a:r>
            <a:r>
              <a:rPr lang="ru-RU" dirty="0" err="1">
                <a:latin typeface="Calibri"/>
                <a:cs typeface="Calibri"/>
              </a:rPr>
              <a:t>вирішив</a:t>
            </a:r>
            <a:r>
              <a:rPr lang="ru-RU" dirty="0">
                <a:latin typeface="Calibri"/>
                <a:cs typeface="Calibri"/>
              </a:rPr>
              <a:t> </a:t>
            </a:r>
            <a:r>
              <a:rPr lang="ru-RU" dirty="0" err="1">
                <a:latin typeface="Calibri"/>
                <a:cs typeface="Calibri"/>
              </a:rPr>
              <a:t>оглянути</a:t>
            </a:r>
            <a:r>
              <a:rPr lang="ru-RU" dirty="0">
                <a:latin typeface="Calibri"/>
                <a:cs typeface="Calibri"/>
              </a:rPr>
              <a:t> </a:t>
            </a:r>
            <a:r>
              <a:rPr lang="ru-RU" dirty="0" err="1">
                <a:latin typeface="Calibri"/>
                <a:cs typeface="Calibri"/>
              </a:rPr>
              <a:t>пацієнтів</a:t>
            </a:r>
            <a:r>
              <a:rPr lang="ru-RU" dirty="0">
                <a:latin typeface="Calibri"/>
                <a:cs typeface="Calibri"/>
              </a:rPr>
              <a:t> одного за </a:t>
            </a:r>
            <a:r>
              <a:rPr lang="ru-RU" dirty="0" err="1">
                <a:latin typeface="Calibri"/>
                <a:cs typeface="Calibri"/>
              </a:rPr>
              <a:t>іншим</a:t>
            </a:r>
            <a:r>
              <a:rPr lang="ru-RU" dirty="0">
                <a:latin typeface="Calibri"/>
                <a:cs typeface="Calibri"/>
              </a:rPr>
              <a:t> і </a:t>
            </a:r>
            <a:r>
              <a:rPr lang="ru-RU" dirty="0" err="1">
                <a:latin typeface="Calibri"/>
                <a:cs typeface="Calibri"/>
              </a:rPr>
              <a:t>перевірити</a:t>
            </a:r>
            <a:r>
              <a:rPr lang="ru-RU" dirty="0">
                <a:latin typeface="Calibri"/>
                <a:cs typeface="Calibri"/>
              </a:rPr>
              <a:t> </a:t>
            </a:r>
            <a:r>
              <a:rPr lang="ru-RU" dirty="0" err="1">
                <a:latin typeface="Calibri"/>
                <a:cs typeface="Calibri"/>
              </a:rPr>
              <a:t>життєво</a:t>
            </a:r>
            <a:r>
              <a:rPr lang="ru-RU" dirty="0">
                <a:latin typeface="Calibri"/>
                <a:cs typeface="Calibri"/>
              </a:rPr>
              <a:t> </a:t>
            </a:r>
            <a:r>
              <a:rPr lang="ru-RU" dirty="0" err="1">
                <a:latin typeface="Calibri"/>
                <a:cs typeface="Calibri"/>
              </a:rPr>
              <a:t>важливі</a:t>
            </a:r>
            <a:r>
              <a:rPr lang="ru-RU" dirty="0">
                <a:latin typeface="Calibri"/>
                <a:cs typeface="Calibri"/>
              </a:rPr>
              <a:t> </a:t>
            </a:r>
            <a:r>
              <a:rPr lang="ru-RU" dirty="0" err="1">
                <a:latin typeface="Calibri"/>
                <a:cs typeface="Calibri"/>
              </a:rPr>
              <a:t>функції</a:t>
            </a:r>
            <a:r>
              <a:rPr lang="ru-RU" dirty="0">
                <a:latin typeface="Calibri"/>
                <a:cs typeface="Calibri"/>
              </a:rPr>
              <a:t>, </a:t>
            </a:r>
            <a:r>
              <a:rPr lang="ru-RU" dirty="0" err="1">
                <a:latin typeface="Calibri"/>
                <a:cs typeface="Calibri"/>
              </a:rPr>
              <a:t>щоб</a:t>
            </a:r>
            <a:r>
              <a:rPr lang="ru-RU" dirty="0">
                <a:latin typeface="Calibri"/>
                <a:cs typeface="Calibri"/>
              </a:rPr>
              <a:t> </a:t>
            </a:r>
            <a:r>
              <a:rPr lang="ru-RU" dirty="0" err="1">
                <a:latin typeface="Calibri"/>
                <a:cs typeface="Calibri"/>
              </a:rPr>
              <a:t>побачити</a:t>
            </a:r>
            <a:r>
              <a:rPr lang="ru-RU" dirty="0">
                <a:latin typeface="Calibri"/>
                <a:cs typeface="Calibri"/>
              </a:rPr>
              <a:t>, </a:t>
            </a:r>
            <a:r>
              <a:rPr lang="ru-RU" dirty="0" err="1">
                <a:latin typeface="Calibri"/>
                <a:cs typeface="Calibri"/>
              </a:rPr>
              <a:t>чи</a:t>
            </a:r>
            <a:r>
              <a:rPr lang="ru-RU" dirty="0">
                <a:latin typeface="Calibri"/>
                <a:cs typeface="Calibri"/>
              </a:rPr>
              <a:t> не </a:t>
            </a:r>
            <a:r>
              <a:rPr lang="ru-RU" dirty="0" err="1">
                <a:latin typeface="Calibri"/>
                <a:cs typeface="Calibri"/>
              </a:rPr>
              <a:t>сталося</a:t>
            </a:r>
            <a:r>
              <a:rPr lang="ru-RU" dirty="0">
                <a:latin typeface="Calibri"/>
                <a:cs typeface="Calibri"/>
              </a:rPr>
              <a:t> </a:t>
            </a:r>
            <a:r>
              <a:rPr lang="ru-RU" dirty="0" err="1">
                <a:latin typeface="Calibri"/>
                <a:cs typeface="Calibri"/>
              </a:rPr>
              <a:t>непорозуміння</a:t>
            </a:r>
            <a:r>
              <a:rPr lang="ru-RU" dirty="0">
                <a:latin typeface="Calibri"/>
                <a:cs typeface="Calibri"/>
              </a:rPr>
              <a:t>. На кожного </a:t>
            </a:r>
            <a:r>
              <a:rPr lang="ru-RU" dirty="0" err="1">
                <a:latin typeface="Calibri"/>
                <a:cs typeface="Calibri"/>
              </a:rPr>
              <a:t>пацієнта</a:t>
            </a:r>
            <a:r>
              <a:rPr lang="ru-RU" dirty="0">
                <a:latin typeface="Calibri"/>
                <a:cs typeface="Calibri"/>
              </a:rPr>
              <a:t> я </a:t>
            </a:r>
            <a:r>
              <a:rPr lang="ru-RU" dirty="0" err="1">
                <a:latin typeface="Calibri"/>
                <a:cs typeface="Calibri"/>
              </a:rPr>
              <a:t>витрачав</a:t>
            </a:r>
            <a:r>
              <a:rPr lang="ru-RU" dirty="0">
                <a:latin typeface="Calibri"/>
                <a:cs typeface="Calibri"/>
              </a:rPr>
              <a:t> 5 секунд, сам не робив </a:t>
            </a:r>
            <a:r>
              <a:rPr lang="ru-RU" dirty="0" err="1">
                <a:latin typeface="Calibri"/>
                <a:cs typeface="Calibri"/>
              </a:rPr>
              <a:t>жодних</a:t>
            </a:r>
            <a:r>
              <a:rPr lang="ru-RU" dirty="0">
                <a:latin typeface="Calibri"/>
                <a:cs typeface="Calibri"/>
              </a:rPr>
              <a:t> </a:t>
            </a:r>
            <a:r>
              <a:rPr lang="ru-RU" dirty="0" err="1">
                <a:latin typeface="Calibri"/>
                <a:cs typeface="Calibri"/>
              </a:rPr>
              <a:t>медичних</a:t>
            </a:r>
            <a:r>
              <a:rPr lang="ru-RU" dirty="0">
                <a:latin typeface="Calibri"/>
                <a:cs typeface="Calibri"/>
              </a:rPr>
              <a:t> процедур — просто </a:t>
            </a:r>
            <a:r>
              <a:rPr lang="ru-RU" dirty="0" err="1">
                <a:latin typeface="Calibri"/>
                <a:cs typeface="Calibri"/>
              </a:rPr>
              <a:t>приймав</a:t>
            </a:r>
            <a:r>
              <a:rPr lang="ru-RU" dirty="0">
                <a:latin typeface="Calibri"/>
                <a:cs typeface="Calibri"/>
              </a:rPr>
              <a:t> </a:t>
            </a:r>
            <a:r>
              <a:rPr lang="ru-RU" dirty="0" err="1">
                <a:latin typeface="Calibri"/>
                <a:cs typeface="Calibri"/>
              </a:rPr>
              <a:t>рішення</a:t>
            </a:r>
            <a:r>
              <a:rPr lang="ru-RU" dirty="0">
                <a:latin typeface="Calibri"/>
                <a:cs typeface="Calibri"/>
              </a:rPr>
              <a:t>. Персонал тут </a:t>
            </a:r>
            <a:r>
              <a:rPr lang="ru-RU" dirty="0" err="1">
                <a:latin typeface="Calibri"/>
                <a:cs typeface="Calibri"/>
              </a:rPr>
              <a:t>чудово</a:t>
            </a:r>
            <a:r>
              <a:rPr lang="ru-RU" dirty="0">
                <a:latin typeface="Calibri"/>
                <a:cs typeface="Calibri"/>
              </a:rPr>
              <a:t> </a:t>
            </a:r>
            <a:r>
              <a:rPr lang="ru-RU" dirty="0" err="1">
                <a:latin typeface="Calibri"/>
                <a:cs typeface="Calibri"/>
              </a:rPr>
              <a:t>попрацював</a:t>
            </a:r>
            <a:r>
              <a:rPr lang="ru-RU" dirty="0">
                <a:latin typeface="Calibri"/>
                <a:cs typeface="Calibri"/>
              </a:rPr>
              <a:t>.</a:t>
            </a:r>
          </a:p>
          <a:p>
            <a:pPr marL="12700" marR="5080" algn="just">
              <a:lnSpc>
                <a:spcPct val="90000"/>
              </a:lnSpc>
              <a:spcBef>
                <a:spcPts val="1010"/>
              </a:spcBef>
            </a:pPr>
            <a:endParaRPr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7658100" cy="1121461"/>
          </a:xfrm>
          <a:prstGeom prst="rect">
            <a:avLst/>
          </a:prstGeom>
        </p:spPr>
        <p:txBody>
          <a:bodyPr vert="horz" wrap="square" lIns="0" tIns="13335" rIns="0" bIns="0" rtlCol="0">
            <a:spAutoFit/>
          </a:bodyPr>
          <a:lstStyle/>
          <a:p>
            <a:pPr marL="12700">
              <a:lnSpc>
                <a:spcPct val="100000"/>
              </a:lnSpc>
              <a:spcBef>
                <a:spcPts val="105"/>
              </a:spcBef>
            </a:pPr>
            <a:r>
              <a:rPr sz="3600" b="1" spc="-40" dirty="0"/>
              <a:t>Illustrative</a:t>
            </a:r>
            <a:r>
              <a:rPr sz="3600" b="1" spc="-210" dirty="0"/>
              <a:t> </a:t>
            </a:r>
            <a:r>
              <a:rPr sz="3600" b="1" dirty="0"/>
              <a:t>Case-</a:t>
            </a:r>
            <a:r>
              <a:rPr sz="3600" b="1" spc="-175" dirty="0"/>
              <a:t> </a:t>
            </a:r>
            <a:r>
              <a:rPr sz="3600" b="1" spc="-20" dirty="0"/>
              <a:t>Syrian</a:t>
            </a:r>
            <a:r>
              <a:rPr sz="3600" b="1" spc="-200" dirty="0"/>
              <a:t> </a:t>
            </a:r>
            <a:r>
              <a:rPr sz="3600" b="1" spc="-10" dirty="0"/>
              <a:t>Experience</a:t>
            </a:r>
            <a:br>
              <a:rPr lang="ru-RU" sz="3600" b="1" spc="-10" dirty="0"/>
            </a:br>
            <a:r>
              <a:rPr lang="ru-RU" sz="3600" b="1" spc="-10" dirty="0"/>
              <a:t>Приклад - </a:t>
            </a:r>
            <a:r>
              <a:rPr lang="ru-RU" sz="3600" b="1" spc="-10" dirty="0" err="1"/>
              <a:t>сирійський</a:t>
            </a:r>
            <a:r>
              <a:rPr lang="ru-RU" sz="3600" b="1" spc="-10" dirty="0"/>
              <a:t> </a:t>
            </a:r>
            <a:r>
              <a:rPr lang="ru-RU" sz="3600" b="1" spc="-10" dirty="0" err="1"/>
              <a:t>досвід</a:t>
            </a:r>
            <a:endParaRPr sz="3600" b="1" dirty="0"/>
          </a:p>
        </p:txBody>
      </p:sp>
      <p:sp>
        <p:nvSpPr>
          <p:cNvPr id="3" name="object 3"/>
          <p:cNvSpPr txBox="1"/>
          <p:nvPr/>
        </p:nvSpPr>
        <p:spPr>
          <a:xfrm>
            <a:off x="467359" y="1793493"/>
            <a:ext cx="11261725" cy="3762825"/>
          </a:xfrm>
          <a:prstGeom prst="rect">
            <a:avLst/>
          </a:prstGeom>
        </p:spPr>
        <p:txBody>
          <a:bodyPr vert="horz" wrap="square" lIns="0" tIns="54610" rIns="0" bIns="0" rtlCol="0">
            <a:spAutoFit/>
          </a:bodyPr>
          <a:lstStyle/>
          <a:p>
            <a:pPr marL="12700" marR="5080" algn="just">
              <a:lnSpc>
                <a:spcPct val="90000"/>
              </a:lnSpc>
              <a:spcBef>
                <a:spcPts val="430"/>
              </a:spcBef>
            </a:pPr>
            <a:r>
              <a:rPr sz="2400" dirty="0">
                <a:latin typeface="Calibri"/>
                <a:cs typeface="Calibri"/>
              </a:rPr>
              <a:t>“At</a:t>
            </a:r>
            <a:r>
              <a:rPr sz="2400" spc="360" dirty="0">
                <a:latin typeface="Calibri"/>
                <a:cs typeface="Calibri"/>
              </a:rPr>
              <a:t> </a:t>
            </a:r>
            <a:r>
              <a:rPr sz="2400" dirty="0">
                <a:latin typeface="Calibri"/>
                <a:cs typeface="Calibri"/>
              </a:rPr>
              <a:t>11</a:t>
            </a:r>
            <a:r>
              <a:rPr sz="2400" spc="350" dirty="0">
                <a:latin typeface="Calibri"/>
                <a:cs typeface="Calibri"/>
              </a:rPr>
              <a:t> </a:t>
            </a:r>
            <a:r>
              <a:rPr sz="2400" dirty="0">
                <a:latin typeface="Calibri"/>
                <a:cs typeface="Calibri"/>
              </a:rPr>
              <a:t>am,</a:t>
            </a:r>
            <a:r>
              <a:rPr sz="2400" spc="355" dirty="0">
                <a:latin typeface="Calibri"/>
                <a:cs typeface="Calibri"/>
              </a:rPr>
              <a:t> </a:t>
            </a:r>
            <a:r>
              <a:rPr sz="2400" dirty="0">
                <a:latin typeface="Calibri"/>
                <a:cs typeface="Calibri"/>
              </a:rPr>
              <a:t>the</a:t>
            </a:r>
            <a:r>
              <a:rPr sz="2400" spc="365" dirty="0">
                <a:latin typeface="Calibri"/>
                <a:cs typeface="Calibri"/>
              </a:rPr>
              <a:t> </a:t>
            </a:r>
            <a:r>
              <a:rPr sz="2400" dirty="0">
                <a:latin typeface="Calibri"/>
                <a:cs typeface="Calibri"/>
              </a:rPr>
              <a:t>bombs</a:t>
            </a:r>
            <a:r>
              <a:rPr sz="2400" spc="370" dirty="0">
                <a:latin typeface="Calibri"/>
                <a:cs typeface="Calibri"/>
              </a:rPr>
              <a:t> </a:t>
            </a:r>
            <a:r>
              <a:rPr sz="2400" dirty="0">
                <a:latin typeface="Calibri"/>
                <a:cs typeface="Calibri"/>
              </a:rPr>
              <a:t>and</a:t>
            </a:r>
            <a:r>
              <a:rPr sz="2400" spc="360" dirty="0">
                <a:latin typeface="Calibri"/>
                <a:cs typeface="Calibri"/>
              </a:rPr>
              <a:t> </a:t>
            </a:r>
            <a:r>
              <a:rPr sz="2400" dirty="0">
                <a:latin typeface="Calibri"/>
                <a:cs typeface="Calibri"/>
              </a:rPr>
              <a:t>shelling</a:t>
            </a:r>
            <a:r>
              <a:rPr sz="2400" spc="375" dirty="0">
                <a:latin typeface="Calibri"/>
                <a:cs typeface="Calibri"/>
              </a:rPr>
              <a:t> </a:t>
            </a:r>
            <a:r>
              <a:rPr sz="2400" dirty="0">
                <a:latin typeface="Calibri"/>
                <a:cs typeface="Calibri"/>
              </a:rPr>
              <a:t>began.</a:t>
            </a:r>
            <a:r>
              <a:rPr sz="2400" spc="355" dirty="0">
                <a:latin typeface="Calibri"/>
                <a:cs typeface="Calibri"/>
              </a:rPr>
              <a:t> </a:t>
            </a:r>
            <a:r>
              <a:rPr sz="2400" dirty="0">
                <a:latin typeface="Calibri"/>
                <a:cs typeface="Calibri"/>
              </a:rPr>
              <a:t>The</a:t>
            </a:r>
            <a:r>
              <a:rPr sz="2400" spc="350" dirty="0">
                <a:latin typeface="Calibri"/>
                <a:cs typeface="Calibri"/>
              </a:rPr>
              <a:t> </a:t>
            </a:r>
            <a:r>
              <a:rPr sz="2400" dirty="0">
                <a:latin typeface="Calibri"/>
                <a:cs typeface="Calibri"/>
              </a:rPr>
              <a:t>regime</a:t>
            </a:r>
            <a:r>
              <a:rPr sz="2400" spc="345" dirty="0">
                <a:latin typeface="Calibri"/>
                <a:cs typeface="Calibri"/>
              </a:rPr>
              <a:t> </a:t>
            </a:r>
            <a:r>
              <a:rPr sz="2400" dirty="0">
                <a:latin typeface="Calibri"/>
                <a:cs typeface="Calibri"/>
              </a:rPr>
              <a:t>used</a:t>
            </a:r>
            <a:r>
              <a:rPr sz="2400" spc="370" dirty="0">
                <a:latin typeface="Calibri"/>
                <a:cs typeface="Calibri"/>
              </a:rPr>
              <a:t> </a:t>
            </a:r>
            <a:r>
              <a:rPr sz="2400" dirty="0">
                <a:latin typeface="Calibri"/>
                <a:cs typeface="Calibri"/>
              </a:rPr>
              <a:t>to</a:t>
            </a:r>
            <a:r>
              <a:rPr sz="2400" spc="360" dirty="0">
                <a:latin typeface="Calibri"/>
                <a:cs typeface="Calibri"/>
              </a:rPr>
              <a:t> </a:t>
            </a:r>
            <a:r>
              <a:rPr sz="2400" dirty="0">
                <a:latin typeface="Calibri"/>
                <a:cs typeface="Calibri"/>
              </a:rPr>
              <a:t>use</a:t>
            </a:r>
            <a:r>
              <a:rPr sz="2400" spc="365" dirty="0">
                <a:latin typeface="Calibri"/>
                <a:cs typeface="Calibri"/>
              </a:rPr>
              <a:t> </a:t>
            </a:r>
            <a:r>
              <a:rPr sz="2400" spc="-10" dirty="0">
                <a:latin typeface="Calibri"/>
                <a:cs typeface="Calibri"/>
              </a:rPr>
              <a:t>bombs </a:t>
            </a:r>
            <a:r>
              <a:rPr sz="2400" dirty="0">
                <a:latin typeface="Calibri"/>
                <a:cs typeface="Calibri"/>
              </a:rPr>
              <a:t>after</a:t>
            </a:r>
            <a:r>
              <a:rPr sz="2400" spc="254" dirty="0">
                <a:latin typeface="Calibri"/>
                <a:cs typeface="Calibri"/>
              </a:rPr>
              <a:t> </a:t>
            </a:r>
            <a:r>
              <a:rPr sz="2400" dirty="0">
                <a:latin typeface="Calibri"/>
                <a:cs typeface="Calibri"/>
              </a:rPr>
              <a:t>every</a:t>
            </a:r>
            <a:r>
              <a:rPr sz="2400" spc="250" dirty="0">
                <a:latin typeface="Calibri"/>
                <a:cs typeface="Calibri"/>
              </a:rPr>
              <a:t> </a:t>
            </a:r>
            <a:r>
              <a:rPr sz="2400" dirty="0">
                <a:latin typeface="Calibri"/>
                <a:cs typeface="Calibri"/>
              </a:rPr>
              <a:t>chemical</a:t>
            </a:r>
            <a:r>
              <a:rPr sz="2400" spc="260" dirty="0">
                <a:latin typeface="Calibri"/>
                <a:cs typeface="Calibri"/>
              </a:rPr>
              <a:t> </a:t>
            </a:r>
            <a:r>
              <a:rPr sz="2400" dirty="0">
                <a:latin typeface="Calibri"/>
                <a:cs typeface="Calibri"/>
              </a:rPr>
              <a:t>attack.</a:t>
            </a:r>
            <a:r>
              <a:rPr sz="2400" spc="270" dirty="0">
                <a:latin typeface="Calibri"/>
                <a:cs typeface="Calibri"/>
              </a:rPr>
              <a:t> </a:t>
            </a:r>
            <a:r>
              <a:rPr sz="2400" dirty="0">
                <a:latin typeface="Calibri"/>
                <a:cs typeface="Calibri"/>
              </a:rPr>
              <a:t>We</a:t>
            </a:r>
            <a:r>
              <a:rPr sz="2400" spc="275" dirty="0">
                <a:latin typeface="Calibri"/>
                <a:cs typeface="Calibri"/>
              </a:rPr>
              <a:t> </a:t>
            </a:r>
            <a:r>
              <a:rPr sz="2400" dirty="0">
                <a:latin typeface="Calibri"/>
                <a:cs typeface="Calibri"/>
              </a:rPr>
              <a:t>see</a:t>
            </a:r>
            <a:r>
              <a:rPr sz="2400" spc="260" dirty="0">
                <a:latin typeface="Calibri"/>
                <a:cs typeface="Calibri"/>
              </a:rPr>
              <a:t> </a:t>
            </a:r>
            <a:r>
              <a:rPr sz="2400" dirty="0">
                <a:latin typeface="Calibri"/>
                <a:cs typeface="Calibri"/>
              </a:rPr>
              <a:t>dead</a:t>
            </a:r>
            <a:r>
              <a:rPr sz="2400" spc="270" dirty="0">
                <a:latin typeface="Calibri"/>
                <a:cs typeface="Calibri"/>
              </a:rPr>
              <a:t> </a:t>
            </a:r>
            <a:r>
              <a:rPr sz="2400" dirty="0">
                <a:latin typeface="Calibri"/>
                <a:cs typeface="Calibri"/>
              </a:rPr>
              <a:t>bodies</a:t>
            </a:r>
            <a:r>
              <a:rPr sz="2400" spc="260" dirty="0">
                <a:latin typeface="Calibri"/>
                <a:cs typeface="Calibri"/>
              </a:rPr>
              <a:t> </a:t>
            </a:r>
            <a:r>
              <a:rPr sz="2400" dirty="0">
                <a:latin typeface="Calibri"/>
                <a:cs typeface="Calibri"/>
              </a:rPr>
              <a:t>without</a:t>
            </a:r>
            <a:r>
              <a:rPr sz="2400" spc="280" dirty="0">
                <a:latin typeface="Calibri"/>
                <a:cs typeface="Calibri"/>
              </a:rPr>
              <a:t> </a:t>
            </a:r>
            <a:r>
              <a:rPr sz="2400" dirty="0">
                <a:latin typeface="Calibri"/>
                <a:cs typeface="Calibri"/>
              </a:rPr>
              <a:t>blood</a:t>
            </a:r>
            <a:r>
              <a:rPr sz="2400" spc="260" dirty="0">
                <a:latin typeface="Calibri"/>
                <a:cs typeface="Calibri"/>
              </a:rPr>
              <a:t> </a:t>
            </a:r>
            <a:r>
              <a:rPr sz="2400" dirty="0">
                <a:latin typeface="Calibri"/>
                <a:cs typeface="Calibri"/>
              </a:rPr>
              <a:t>as</a:t>
            </a:r>
            <a:r>
              <a:rPr sz="2400" spc="265" dirty="0">
                <a:latin typeface="Calibri"/>
                <a:cs typeface="Calibri"/>
              </a:rPr>
              <a:t> </a:t>
            </a:r>
            <a:r>
              <a:rPr sz="2400" spc="-10" dirty="0">
                <a:latin typeface="Calibri"/>
                <a:cs typeface="Calibri"/>
              </a:rPr>
              <a:t>doctors. </a:t>
            </a:r>
            <a:r>
              <a:rPr sz="2400" dirty="0">
                <a:latin typeface="Calibri"/>
                <a:cs typeface="Calibri"/>
              </a:rPr>
              <a:t>But</a:t>
            </a:r>
            <a:r>
              <a:rPr sz="2400" spc="420" dirty="0">
                <a:latin typeface="Calibri"/>
                <a:cs typeface="Calibri"/>
              </a:rPr>
              <a:t> </a:t>
            </a:r>
            <a:r>
              <a:rPr sz="2400" dirty="0">
                <a:latin typeface="Calibri"/>
                <a:cs typeface="Calibri"/>
              </a:rPr>
              <a:t>when</a:t>
            </a:r>
            <a:r>
              <a:rPr sz="2400" spc="415" dirty="0">
                <a:latin typeface="Calibri"/>
                <a:cs typeface="Calibri"/>
              </a:rPr>
              <a:t> </a:t>
            </a:r>
            <a:r>
              <a:rPr sz="2400" dirty="0">
                <a:latin typeface="Calibri"/>
                <a:cs typeface="Calibri"/>
              </a:rPr>
              <a:t>the</a:t>
            </a:r>
            <a:r>
              <a:rPr sz="2400" spc="415" dirty="0">
                <a:latin typeface="Calibri"/>
                <a:cs typeface="Calibri"/>
              </a:rPr>
              <a:t> </a:t>
            </a:r>
            <a:r>
              <a:rPr sz="2400" dirty="0">
                <a:latin typeface="Calibri"/>
                <a:cs typeface="Calibri"/>
              </a:rPr>
              <a:t>media</a:t>
            </a:r>
            <a:r>
              <a:rPr sz="2400" spc="425" dirty="0">
                <a:latin typeface="Calibri"/>
                <a:cs typeface="Calibri"/>
              </a:rPr>
              <a:t> </a:t>
            </a:r>
            <a:r>
              <a:rPr sz="2400" dirty="0">
                <a:latin typeface="Calibri"/>
                <a:cs typeface="Calibri"/>
              </a:rPr>
              <a:t>sees</a:t>
            </a:r>
            <a:r>
              <a:rPr sz="2400" spc="425" dirty="0">
                <a:latin typeface="Calibri"/>
                <a:cs typeface="Calibri"/>
              </a:rPr>
              <a:t> </a:t>
            </a:r>
            <a:r>
              <a:rPr sz="2400" dirty="0">
                <a:latin typeface="Calibri"/>
                <a:cs typeface="Calibri"/>
              </a:rPr>
              <a:t>blood,</a:t>
            </a:r>
            <a:r>
              <a:rPr sz="2400" spc="430" dirty="0">
                <a:latin typeface="Calibri"/>
                <a:cs typeface="Calibri"/>
              </a:rPr>
              <a:t> </a:t>
            </a:r>
            <a:r>
              <a:rPr sz="2400" dirty="0">
                <a:latin typeface="Calibri"/>
                <a:cs typeface="Calibri"/>
              </a:rPr>
              <a:t>they</a:t>
            </a:r>
            <a:r>
              <a:rPr sz="2400" spc="425" dirty="0">
                <a:latin typeface="Calibri"/>
                <a:cs typeface="Calibri"/>
              </a:rPr>
              <a:t> </a:t>
            </a:r>
            <a:r>
              <a:rPr sz="2400" dirty="0">
                <a:latin typeface="Calibri"/>
                <a:cs typeface="Calibri"/>
              </a:rPr>
              <a:t>will</a:t>
            </a:r>
            <a:r>
              <a:rPr sz="2400" spc="400" dirty="0">
                <a:latin typeface="Calibri"/>
                <a:cs typeface="Calibri"/>
              </a:rPr>
              <a:t> </a:t>
            </a:r>
            <a:r>
              <a:rPr sz="2400" dirty="0">
                <a:latin typeface="Calibri"/>
                <a:cs typeface="Calibri"/>
              </a:rPr>
              <a:t>be</a:t>
            </a:r>
            <a:r>
              <a:rPr sz="2400" spc="430" dirty="0">
                <a:latin typeface="Calibri"/>
                <a:cs typeface="Calibri"/>
              </a:rPr>
              <a:t> </a:t>
            </a:r>
            <a:r>
              <a:rPr sz="2400" dirty="0">
                <a:latin typeface="Calibri"/>
                <a:cs typeface="Calibri"/>
              </a:rPr>
              <a:t>confused.</a:t>
            </a:r>
            <a:r>
              <a:rPr sz="2400" spc="420" dirty="0">
                <a:latin typeface="Calibri"/>
                <a:cs typeface="Calibri"/>
              </a:rPr>
              <a:t> </a:t>
            </a:r>
            <a:r>
              <a:rPr sz="2400" dirty="0">
                <a:latin typeface="Calibri"/>
                <a:cs typeface="Calibri"/>
              </a:rPr>
              <a:t>I</a:t>
            </a:r>
            <a:r>
              <a:rPr sz="2400" spc="430" dirty="0">
                <a:latin typeface="Calibri"/>
                <a:cs typeface="Calibri"/>
              </a:rPr>
              <a:t> </a:t>
            </a:r>
            <a:r>
              <a:rPr sz="2400" dirty="0">
                <a:latin typeface="Calibri"/>
                <a:cs typeface="Calibri"/>
              </a:rPr>
              <a:t>called</a:t>
            </a:r>
            <a:r>
              <a:rPr sz="2400" spc="415" dirty="0">
                <a:latin typeface="Calibri"/>
                <a:cs typeface="Calibri"/>
              </a:rPr>
              <a:t> </a:t>
            </a:r>
            <a:r>
              <a:rPr sz="2400" dirty="0">
                <a:latin typeface="Calibri"/>
                <a:cs typeface="Calibri"/>
              </a:rPr>
              <a:t>my</a:t>
            </a:r>
            <a:r>
              <a:rPr sz="2400" spc="420" dirty="0">
                <a:latin typeface="Calibri"/>
                <a:cs typeface="Calibri"/>
              </a:rPr>
              <a:t> </a:t>
            </a:r>
            <a:r>
              <a:rPr sz="2400" spc="-10" dirty="0">
                <a:latin typeface="Calibri"/>
                <a:cs typeface="Calibri"/>
              </a:rPr>
              <a:t>friend </a:t>
            </a:r>
            <a:r>
              <a:rPr sz="2400" dirty="0">
                <a:latin typeface="Calibri"/>
                <a:cs typeface="Calibri"/>
              </a:rPr>
              <a:t>Majed</a:t>
            </a:r>
            <a:r>
              <a:rPr sz="2400" spc="505" dirty="0">
                <a:latin typeface="Calibri"/>
                <a:cs typeface="Calibri"/>
              </a:rPr>
              <a:t> </a:t>
            </a:r>
            <a:r>
              <a:rPr sz="2400" dirty="0">
                <a:latin typeface="Calibri"/>
                <a:cs typeface="Calibri"/>
              </a:rPr>
              <a:t>and</a:t>
            </a:r>
            <a:r>
              <a:rPr sz="2400" spc="515" dirty="0">
                <a:latin typeface="Calibri"/>
                <a:cs typeface="Calibri"/>
              </a:rPr>
              <a:t> </a:t>
            </a:r>
            <a:r>
              <a:rPr sz="2400" dirty="0">
                <a:latin typeface="Calibri"/>
                <a:cs typeface="Calibri"/>
              </a:rPr>
              <a:t>he</a:t>
            </a:r>
            <a:r>
              <a:rPr sz="2400" spc="505" dirty="0">
                <a:latin typeface="Calibri"/>
                <a:cs typeface="Calibri"/>
              </a:rPr>
              <a:t> </a:t>
            </a:r>
            <a:r>
              <a:rPr sz="2400" dirty="0">
                <a:latin typeface="Calibri"/>
                <a:cs typeface="Calibri"/>
              </a:rPr>
              <a:t>was</a:t>
            </a:r>
            <a:r>
              <a:rPr sz="2400" spc="509" dirty="0">
                <a:latin typeface="Calibri"/>
                <a:cs typeface="Calibri"/>
              </a:rPr>
              <a:t> </a:t>
            </a:r>
            <a:r>
              <a:rPr sz="2400" dirty="0">
                <a:latin typeface="Calibri"/>
                <a:cs typeface="Calibri"/>
              </a:rPr>
              <a:t>crying</a:t>
            </a:r>
            <a:r>
              <a:rPr sz="2400" spc="509" dirty="0">
                <a:latin typeface="Calibri"/>
                <a:cs typeface="Calibri"/>
              </a:rPr>
              <a:t> </a:t>
            </a:r>
            <a:r>
              <a:rPr sz="2400" dirty="0">
                <a:latin typeface="Calibri"/>
                <a:cs typeface="Calibri"/>
              </a:rPr>
              <a:t>as</a:t>
            </a:r>
            <a:r>
              <a:rPr sz="2400" spc="515" dirty="0">
                <a:latin typeface="Calibri"/>
                <a:cs typeface="Calibri"/>
              </a:rPr>
              <a:t> </a:t>
            </a:r>
            <a:r>
              <a:rPr sz="2400" dirty="0">
                <a:latin typeface="Calibri"/>
                <a:cs typeface="Calibri"/>
              </a:rPr>
              <a:t>we</a:t>
            </a:r>
            <a:r>
              <a:rPr sz="2400" spc="505" dirty="0">
                <a:latin typeface="Calibri"/>
                <a:cs typeface="Calibri"/>
              </a:rPr>
              <a:t> </a:t>
            </a:r>
            <a:r>
              <a:rPr sz="2400" dirty="0">
                <a:latin typeface="Calibri"/>
                <a:cs typeface="Calibri"/>
              </a:rPr>
              <a:t>prepared</a:t>
            </a:r>
            <a:r>
              <a:rPr sz="2400" spc="505" dirty="0">
                <a:latin typeface="Calibri"/>
                <a:cs typeface="Calibri"/>
              </a:rPr>
              <a:t> </a:t>
            </a:r>
            <a:r>
              <a:rPr sz="2400" dirty="0">
                <a:latin typeface="Calibri"/>
                <a:cs typeface="Calibri"/>
              </a:rPr>
              <a:t>the</a:t>
            </a:r>
            <a:r>
              <a:rPr sz="2400" spc="500" dirty="0">
                <a:latin typeface="Calibri"/>
                <a:cs typeface="Calibri"/>
              </a:rPr>
              <a:t> </a:t>
            </a:r>
            <a:r>
              <a:rPr sz="2400" dirty="0">
                <a:latin typeface="Calibri"/>
                <a:cs typeface="Calibri"/>
              </a:rPr>
              <a:t>first</a:t>
            </a:r>
            <a:r>
              <a:rPr sz="2400" spc="500" dirty="0">
                <a:latin typeface="Calibri"/>
                <a:cs typeface="Calibri"/>
              </a:rPr>
              <a:t> </a:t>
            </a:r>
            <a:r>
              <a:rPr sz="2400" dirty="0">
                <a:latin typeface="Calibri"/>
                <a:cs typeface="Calibri"/>
              </a:rPr>
              <a:t>report</a:t>
            </a:r>
            <a:r>
              <a:rPr sz="2400" spc="509" dirty="0">
                <a:latin typeface="Calibri"/>
                <a:cs typeface="Calibri"/>
              </a:rPr>
              <a:t> </a:t>
            </a:r>
            <a:r>
              <a:rPr sz="2400" dirty="0">
                <a:latin typeface="Calibri"/>
                <a:cs typeface="Calibri"/>
              </a:rPr>
              <a:t>for</a:t>
            </a:r>
            <a:r>
              <a:rPr sz="2400" spc="505" dirty="0">
                <a:latin typeface="Calibri"/>
                <a:cs typeface="Calibri"/>
              </a:rPr>
              <a:t> </a:t>
            </a:r>
            <a:r>
              <a:rPr sz="2400" dirty="0">
                <a:latin typeface="Calibri"/>
                <a:cs typeface="Calibri"/>
              </a:rPr>
              <a:t>media.</a:t>
            </a:r>
            <a:r>
              <a:rPr sz="2400" spc="509" dirty="0">
                <a:latin typeface="Calibri"/>
                <a:cs typeface="Calibri"/>
              </a:rPr>
              <a:t> </a:t>
            </a:r>
            <a:r>
              <a:rPr sz="2400" spc="-25" dirty="0">
                <a:latin typeface="Calibri"/>
                <a:cs typeface="Calibri"/>
              </a:rPr>
              <a:t>The </a:t>
            </a:r>
            <a:r>
              <a:rPr sz="2400" dirty="0">
                <a:latin typeface="Calibri"/>
                <a:cs typeface="Calibri"/>
              </a:rPr>
              <a:t>number</a:t>
            </a:r>
            <a:r>
              <a:rPr sz="2400" spc="260" dirty="0">
                <a:latin typeface="Calibri"/>
                <a:cs typeface="Calibri"/>
              </a:rPr>
              <a:t> </a:t>
            </a:r>
            <a:r>
              <a:rPr sz="2400" dirty="0">
                <a:latin typeface="Calibri"/>
                <a:cs typeface="Calibri"/>
              </a:rPr>
              <a:t>in</a:t>
            </a:r>
            <a:r>
              <a:rPr sz="2400" spc="254" dirty="0">
                <a:latin typeface="Calibri"/>
                <a:cs typeface="Calibri"/>
              </a:rPr>
              <a:t> </a:t>
            </a:r>
            <a:r>
              <a:rPr sz="2400" dirty="0">
                <a:latin typeface="Calibri"/>
                <a:cs typeface="Calibri"/>
              </a:rPr>
              <a:t>Douma</a:t>
            </a:r>
            <a:r>
              <a:rPr sz="2400" spc="265" dirty="0">
                <a:latin typeface="Calibri"/>
                <a:cs typeface="Calibri"/>
              </a:rPr>
              <a:t> </a:t>
            </a:r>
            <a:r>
              <a:rPr sz="2400" dirty="0">
                <a:latin typeface="Calibri"/>
                <a:cs typeface="Calibri"/>
              </a:rPr>
              <a:t>was</a:t>
            </a:r>
            <a:r>
              <a:rPr sz="2400" spc="254" dirty="0">
                <a:latin typeface="Calibri"/>
                <a:cs typeface="Calibri"/>
              </a:rPr>
              <a:t> </a:t>
            </a:r>
            <a:r>
              <a:rPr sz="2400" dirty="0">
                <a:latin typeface="Calibri"/>
                <a:cs typeface="Calibri"/>
              </a:rPr>
              <a:t>630</a:t>
            </a:r>
            <a:r>
              <a:rPr sz="2400" spc="260" dirty="0">
                <a:latin typeface="Calibri"/>
                <a:cs typeface="Calibri"/>
              </a:rPr>
              <a:t> </a:t>
            </a:r>
            <a:r>
              <a:rPr sz="2400" dirty="0">
                <a:latin typeface="Calibri"/>
                <a:cs typeface="Calibri"/>
              </a:rPr>
              <a:t>patients</a:t>
            </a:r>
            <a:r>
              <a:rPr sz="2400" spc="265" dirty="0">
                <a:latin typeface="Calibri"/>
                <a:cs typeface="Calibri"/>
              </a:rPr>
              <a:t> </a:t>
            </a:r>
            <a:r>
              <a:rPr sz="2400" dirty="0">
                <a:latin typeface="Calibri"/>
                <a:cs typeface="Calibri"/>
              </a:rPr>
              <a:t>and</a:t>
            </a:r>
            <a:r>
              <a:rPr sz="2400" spc="260" dirty="0">
                <a:latin typeface="Calibri"/>
                <a:cs typeface="Calibri"/>
              </a:rPr>
              <a:t> </a:t>
            </a:r>
            <a:r>
              <a:rPr sz="2400" dirty="0">
                <a:latin typeface="Calibri"/>
                <a:cs typeface="Calibri"/>
              </a:rPr>
              <a:t>65</a:t>
            </a:r>
            <a:r>
              <a:rPr sz="2400" spc="260" dirty="0">
                <a:latin typeface="Calibri"/>
                <a:cs typeface="Calibri"/>
              </a:rPr>
              <a:t> </a:t>
            </a:r>
            <a:r>
              <a:rPr sz="2400" dirty="0">
                <a:latin typeface="Calibri"/>
                <a:cs typeface="Calibri"/>
              </a:rPr>
              <a:t>victims.</a:t>
            </a:r>
            <a:r>
              <a:rPr sz="2400" spc="265" dirty="0">
                <a:latin typeface="Calibri"/>
                <a:cs typeface="Calibri"/>
              </a:rPr>
              <a:t> </a:t>
            </a:r>
            <a:r>
              <a:rPr sz="2400" dirty="0">
                <a:latin typeface="Calibri"/>
                <a:cs typeface="Calibri"/>
              </a:rPr>
              <a:t>We</a:t>
            </a:r>
            <a:r>
              <a:rPr sz="2400" spc="260" dirty="0">
                <a:latin typeface="Calibri"/>
                <a:cs typeface="Calibri"/>
              </a:rPr>
              <a:t> </a:t>
            </a:r>
            <a:r>
              <a:rPr sz="2400" dirty="0">
                <a:latin typeface="Calibri"/>
                <a:cs typeface="Calibri"/>
              </a:rPr>
              <a:t>could</a:t>
            </a:r>
            <a:r>
              <a:rPr sz="2400" spc="250" dirty="0">
                <a:latin typeface="Calibri"/>
                <a:cs typeface="Calibri"/>
              </a:rPr>
              <a:t> </a:t>
            </a:r>
            <a:r>
              <a:rPr sz="2400" dirty="0">
                <a:latin typeface="Calibri"/>
                <a:cs typeface="Calibri"/>
              </a:rPr>
              <a:t>realize</a:t>
            </a:r>
            <a:r>
              <a:rPr sz="2400" spc="250" dirty="0">
                <a:latin typeface="Calibri"/>
                <a:cs typeface="Calibri"/>
              </a:rPr>
              <a:t> </a:t>
            </a:r>
            <a:r>
              <a:rPr sz="2400" spc="-20" dirty="0">
                <a:latin typeface="Calibri"/>
                <a:cs typeface="Calibri"/>
              </a:rPr>
              <a:t>some </a:t>
            </a:r>
            <a:r>
              <a:rPr sz="2400" spc="-10" dirty="0">
                <a:latin typeface="Calibri"/>
                <a:cs typeface="Calibri"/>
              </a:rPr>
              <a:t>symptoms</a:t>
            </a:r>
            <a:r>
              <a:rPr sz="2400" spc="-80" dirty="0">
                <a:latin typeface="Calibri"/>
                <a:cs typeface="Calibri"/>
              </a:rPr>
              <a:t> </a:t>
            </a:r>
            <a:r>
              <a:rPr sz="2400" dirty="0">
                <a:latin typeface="Calibri"/>
                <a:cs typeface="Calibri"/>
              </a:rPr>
              <a:t>we</a:t>
            </a:r>
            <a:r>
              <a:rPr sz="2400" spc="-110" dirty="0">
                <a:latin typeface="Calibri"/>
                <a:cs typeface="Calibri"/>
              </a:rPr>
              <a:t> </a:t>
            </a:r>
            <a:r>
              <a:rPr sz="2400" dirty="0">
                <a:latin typeface="Calibri"/>
                <a:cs typeface="Calibri"/>
              </a:rPr>
              <a:t>never</a:t>
            </a:r>
            <a:r>
              <a:rPr sz="2400" spc="-100" dirty="0">
                <a:latin typeface="Calibri"/>
                <a:cs typeface="Calibri"/>
              </a:rPr>
              <a:t> </a:t>
            </a:r>
            <a:r>
              <a:rPr sz="2400" dirty="0">
                <a:latin typeface="Calibri"/>
                <a:cs typeface="Calibri"/>
              </a:rPr>
              <a:t>saw</a:t>
            </a:r>
            <a:r>
              <a:rPr sz="2400" spc="-100" dirty="0">
                <a:latin typeface="Calibri"/>
                <a:cs typeface="Calibri"/>
              </a:rPr>
              <a:t> </a:t>
            </a:r>
            <a:r>
              <a:rPr sz="2400" spc="-10" dirty="0">
                <a:latin typeface="Calibri"/>
                <a:cs typeface="Calibri"/>
              </a:rPr>
              <a:t>before.</a:t>
            </a:r>
            <a:endParaRPr lang="ru-RU" sz="2400" spc="-10" dirty="0">
              <a:latin typeface="Calibri"/>
              <a:cs typeface="Calibri"/>
            </a:endParaRPr>
          </a:p>
          <a:p>
            <a:pPr marL="12700" marR="5080" algn="just">
              <a:lnSpc>
                <a:spcPct val="90000"/>
              </a:lnSpc>
              <a:spcBef>
                <a:spcPts val="430"/>
              </a:spcBef>
            </a:pPr>
            <a:r>
              <a:rPr lang="ru-RU" sz="2400" dirty="0">
                <a:latin typeface="Calibri"/>
                <a:cs typeface="Calibri"/>
              </a:rPr>
              <a:t>«Об 11 ранку </a:t>
            </a:r>
            <a:r>
              <a:rPr lang="ru-RU" sz="2400" dirty="0" err="1">
                <a:latin typeface="Calibri"/>
                <a:cs typeface="Calibri"/>
              </a:rPr>
              <a:t>почалися</a:t>
            </a:r>
            <a:r>
              <a:rPr lang="ru-RU" sz="2400" dirty="0">
                <a:latin typeface="Calibri"/>
                <a:cs typeface="Calibri"/>
              </a:rPr>
              <a:t> </a:t>
            </a:r>
            <a:r>
              <a:rPr lang="ru-RU" sz="2400" dirty="0" err="1">
                <a:latin typeface="Calibri"/>
                <a:cs typeface="Calibri"/>
              </a:rPr>
              <a:t>бомбардування</a:t>
            </a:r>
            <a:r>
              <a:rPr lang="ru-RU" sz="2400" dirty="0">
                <a:latin typeface="Calibri"/>
                <a:cs typeface="Calibri"/>
              </a:rPr>
              <a:t> та </a:t>
            </a:r>
            <a:r>
              <a:rPr lang="ru-RU" sz="2400" dirty="0" err="1">
                <a:latin typeface="Calibri"/>
                <a:cs typeface="Calibri"/>
              </a:rPr>
              <a:t>обстріли</a:t>
            </a:r>
            <a:r>
              <a:rPr lang="ru-RU" sz="2400" dirty="0">
                <a:latin typeface="Calibri"/>
                <a:cs typeface="Calibri"/>
              </a:rPr>
              <a:t>. </a:t>
            </a:r>
            <a:r>
              <a:rPr lang="ru-RU" sz="2400" dirty="0" err="1">
                <a:latin typeface="Calibri"/>
                <a:cs typeface="Calibri"/>
              </a:rPr>
              <a:t>Після</a:t>
            </a:r>
            <a:r>
              <a:rPr lang="ru-RU" sz="2400" dirty="0">
                <a:latin typeface="Calibri"/>
                <a:cs typeface="Calibri"/>
              </a:rPr>
              <a:t> </a:t>
            </a:r>
            <a:r>
              <a:rPr lang="ru-RU" sz="2400" dirty="0" err="1">
                <a:latin typeface="Calibri"/>
                <a:cs typeface="Calibri"/>
              </a:rPr>
              <a:t>кожної</a:t>
            </a:r>
            <a:r>
              <a:rPr lang="ru-RU" sz="2400" dirty="0">
                <a:latin typeface="Calibri"/>
                <a:cs typeface="Calibri"/>
              </a:rPr>
              <a:t> </a:t>
            </a:r>
            <a:r>
              <a:rPr lang="ru-RU" sz="2400" dirty="0" err="1">
                <a:latin typeface="Calibri"/>
                <a:cs typeface="Calibri"/>
              </a:rPr>
              <a:t>хімічної</a:t>
            </a:r>
            <a:r>
              <a:rPr lang="ru-RU" sz="2400" dirty="0">
                <a:latin typeface="Calibri"/>
                <a:cs typeface="Calibri"/>
              </a:rPr>
              <a:t> атаки режим </a:t>
            </a:r>
            <a:r>
              <a:rPr lang="ru-RU" sz="2400" dirty="0" err="1">
                <a:latin typeface="Calibri"/>
                <a:cs typeface="Calibri"/>
              </a:rPr>
              <a:t>вдавався</a:t>
            </a:r>
            <a:r>
              <a:rPr lang="ru-RU" sz="2400" dirty="0">
                <a:latin typeface="Calibri"/>
                <a:cs typeface="Calibri"/>
              </a:rPr>
              <a:t> до </a:t>
            </a:r>
            <a:r>
              <a:rPr lang="ru-RU" sz="2400" dirty="0" err="1">
                <a:latin typeface="Calibri"/>
                <a:cs typeface="Calibri"/>
              </a:rPr>
              <a:t>бомбардування</a:t>
            </a:r>
            <a:r>
              <a:rPr lang="ru-RU" sz="2400" dirty="0">
                <a:latin typeface="Calibri"/>
                <a:cs typeface="Calibri"/>
              </a:rPr>
              <a:t>. Ми </a:t>
            </a:r>
            <a:r>
              <a:rPr lang="ru-RU" sz="2400" dirty="0" err="1">
                <a:latin typeface="Calibri"/>
                <a:cs typeface="Calibri"/>
              </a:rPr>
              <a:t>бачимо</a:t>
            </a:r>
            <a:r>
              <a:rPr lang="ru-RU" sz="2400" dirty="0">
                <a:latin typeface="Calibri"/>
                <a:cs typeface="Calibri"/>
              </a:rPr>
              <a:t> </a:t>
            </a:r>
            <a:r>
              <a:rPr lang="ru-RU" sz="2400" dirty="0" err="1">
                <a:latin typeface="Calibri"/>
                <a:cs typeface="Calibri"/>
              </a:rPr>
              <a:t>трупи</a:t>
            </a:r>
            <a:r>
              <a:rPr lang="ru-RU" sz="2400" dirty="0">
                <a:latin typeface="Calibri"/>
                <a:cs typeface="Calibri"/>
              </a:rPr>
              <a:t> без </a:t>
            </a:r>
            <a:r>
              <a:rPr lang="ru-RU" sz="2400" dirty="0" err="1">
                <a:latin typeface="Calibri"/>
                <a:cs typeface="Calibri"/>
              </a:rPr>
              <a:t>крові</a:t>
            </a:r>
            <a:r>
              <a:rPr lang="ru-RU" sz="2400" dirty="0">
                <a:latin typeface="Calibri"/>
                <a:cs typeface="Calibri"/>
              </a:rPr>
              <a:t> як </a:t>
            </a:r>
            <a:r>
              <a:rPr lang="ru-RU" sz="2400" dirty="0" err="1">
                <a:latin typeface="Calibri"/>
                <a:cs typeface="Calibri"/>
              </a:rPr>
              <a:t>лікарі</a:t>
            </a:r>
            <a:r>
              <a:rPr lang="ru-RU" sz="2400" dirty="0">
                <a:latin typeface="Calibri"/>
                <a:cs typeface="Calibri"/>
              </a:rPr>
              <a:t>. Але коли </a:t>
            </a:r>
            <a:r>
              <a:rPr lang="ru-RU" sz="2400" dirty="0" err="1">
                <a:latin typeface="Calibri"/>
                <a:cs typeface="Calibri"/>
              </a:rPr>
              <a:t>ЗМІ</a:t>
            </a:r>
            <a:r>
              <a:rPr lang="ru-RU" sz="2400" dirty="0">
                <a:latin typeface="Calibri"/>
                <a:cs typeface="Calibri"/>
              </a:rPr>
              <a:t> </a:t>
            </a:r>
            <a:r>
              <a:rPr lang="ru-RU" sz="2400" dirty="0" err="1">
                <a:latin typeface="Calibri"/>
                <a:cs typeface="Calibri"/>
              </a:rPr>
              <a:t>побачать</a:t>
            </a:r>
            <a:r>
              <a:rPr lang="ru-RU" sz="2400" dirty="0">
                <a:latin typeface="Calibri"/>
                <a:cs typeface="Calibri"/>
              </a:rPr>
              <a:t> кров, вони </a:t>
            </a:r>
            <a:r>
              <a:rPr lang="ru-RU" sz="2400" dirty="0" err="1">
                <a:latin typeface="Calibri"/>
                <a:cs typeface="Calibri"/>
              </a:rPr>
              <a:t>розгубляться</a:t>
            </a:r>
            <a:r>
              <a:rPr lang="ru-RU" sz="2400" dirty="0">
                <a:latin typeface="Calibri"/>
                <a:cs typeface="Calibri"/>
              </a:rPr>
              <a:t>. Я </a:t>
            </a:r>
            <a:r>
              <a:rPr lang="ru-RU" sz="2400" dirty="0" err="1">
                <a:latin typeface="Calibri"/>
                <a:cs typeface="Calibri"/>
              </a:rPr>
              <a:t>подзвонив</a:t>
            </a:r>
            <a:r>
              <a:rPr lang="ru-RU" sz="2400" dirty="0">
                <a:latin typeface="Calibri"/>
                <a:cs typeface="Calibri"/>
              </a:rPr>
              <a:t> </a:t>
            </a:r>
            <a:r>
              <a:rPr lang="ru-RU" sz="2400" dirty="0" err="1">
                <a:latin typeface="Calibri"/>
                <a:cs typeface="Calibri"/>
              </a:rPr>
              <a:t>своєму</a:t>
            </a:r>
            <a:r>
              <a:rPr lang="ru-RU" sz="2400" dirty="0">
                <a:latin typeface="Calibri"/>
                <a:cs typeface="Calibri"/>
              </a:rPr>
              <a:t> </a:t>
            </a:r>
            <a:r>
              <a:rPr lang="ru-RU" sz="2400" dirty="0" err="1">
                <a:latin typeface="Calibri"/>
                <a:cs typeface="Calibri"/>
              </a:rPr>
              <a:t>другові</a:t>
            </a:r>
            <a:r>
              <a:rPr lang="ru-RU" sz="2400" dirty="0">
                <a:latin typeface="Calibri"/>
                <a:cs typeface="Calibri"/>
              </a:rPr>
              <a:t> </a:t>
            </a:r>
            <a:r>
              <a:rPr lang="ru-RU" sz="2400" dirty="0" err="1">
                <a:latin typeface="Calibri"/>
                <a:cs typeface="Calibri"/>
              </a:rPr>
              <a:t>Маджеду</a:t>
            </a:r>
            <a:r>
              <a:rPr lang="ru-RU" sz="2400" dirty="0">
                <a:latin typeface="Calibri"/>
                <a:cs typeface="Calibri"/>
              </a:rPr>
              <a:t>, і </a:t>
            </a:r>
            <a:r>
              <a:rPr lang="ru-RU" sz="2400" dirty="0" err="1">
                <a:latin typeface="Calibri"/>
                <a:cs typeface="Calibri"/>
              </a:rPr>
              <a:t>він</a:t>
            </a:r>
            <a:r>
              <a:rPr lang="ru-RU" sz="2400" dirty="0">
                <a:latin typeface="Calibri"/>
                <a:cs typeface="Calibri"/>
              </a:rPr>
              <a:t> плакав, коли ми </a:t>
            </a:r>
            <a:r>
              <a:rPr lang="ru-RU" sz="2400" dirty="0" err="1">
                <a:latin typeface="Calibri"/>
                <a:cs typeface="Calibri"/>
              </a:rPr>
              <a:t>готували</a:t>
            </a:r>
            <a:r>
              <a:rPr lang="ru-RU" sz="2400" dirty="0">
                <a:latin typeface="Calibri"/>
                <a:cs typeface="Calibri"/>
              </a:rPr>
              <a:t> перший репортаж для </a:t>
            </a:r>
            <a:r>
              <a:rPr lang="ru-RU" sz="2400" dirty="0" err="1">
                <a:latin typeface="Calibri"/>
                <a:cs typeface="Calibri"/>
              </a:rPr>
              <a:t>ЗМІ</a:t>
            </a:r>
            <a:r>
              <a:rPr lang="ru-RU" sz="2400" dirty="0">
                <a:latin typeface="Calibri"/>
                <a:cs typeface="Calibri"/>
              </a:rPr>
              <a:t>. Число в </a:t>
            </a:r>
            <a:r>
              <a:rPr lang="ru-RU" sz="2400" dirty="0" err="1">
                <a:latin typeface="Calibri"/>
                <a:cs typeface="Calibri"/>
              </a:rPr>
              <a:t>Думі</a:t>
            </a:r>
            <a:r>
              <a:rPr lang="ru-RU" sz="2400" dirty="0">
                <a:latin typeface="Calibri"/>
                <a:cs typeface="Calibri"/>
              </a:rPr>
              <a:t> </a:t>
            </a:r>
            <a:r>
              <a:rPr lang="ru-RU" sz="2400" dirty="0" err="1">
                <a:latin typeface="Calibri"/>
                <a:cs typeface="Calibri"/>
              </a:rPr>
              <a:t>склало</a:t>
            </a:r>
            <a:r>
              <a:rPr lang="ru-RU" sz="2400" dirty="0">
                <a:latin typeface="Calibri"/>
                <a:cs typeface="Calibri"/>
              </a:rPr>
              <a:t> 630 </a:t>
            </a:r>
            <a:r>
              <a:rPr lang="ru-RU" sz="2400" dirty="0" err="1">
                <a:latin typeface="Calibri"/>
                <a:cs typeface="Calibri"/>
              </a:rPr>
              <a:t>хворих</a:t>
            </a:r>
            <a:r>
              <a:rPr lang="ru-RU" sz="2400" dirty="0">
                <a:latin typeface="Calibri"/>
                <a:cs typeface="Calibri"/>
              </a:rPr>
              <a:t> і 65 </a:t>
            </a:r>
            <a:r>
              <a:rPr lang="ru-RU" sz="2400" dirty="0" err="1">
                <a:latin typeface="Calibri"/>
                <a:cs typeface="Calibri"/>
              </a:rPr>
              <a:t>постраждалих</a:t>
            </a:r>
            <a:r>
              <a:rPr lang="ru-RU" sz="2400" dirty="0">
                <a:latin typeface="Calibri"/>
                <a:cs typeface="Calibri"/>
              </a:rPr>
              <a:t>. Ми </a:t>
            </a:r>
            <a:r>
              <a:rPr lang="ru-RU" sz="2400" dirty="0" err="1">
                <a:latin typeface="Calibri"/>
                <a:cs typeface="Calibri"/>
              </a:rPr>
              <a:t>мали</a:t>
            </a:r>
            <a:r>
              <a:rPr lang="ru-RU" sz="2400" dirty="0">
                <a:latin typeface="Calibri"/>
                <a:cs typeface="Calibri"/>
              </a:rPr>
              <a:t> справу з </a:t>
            </a:r>
            <a:r>
              <a:rPr lang="ru-RU" sz="2400" dirty="0" err="1">
                <a:latin typeface="Calibri"/>
                <a:cs typeface="Calibri"/>
              </a:rPr>
              <a:t>деякими</a:t>
            </a:r>
            <a:r>
              <a:rPr lang="ru-RU" sz="2400" dirty="0">
                <a:latin typeface="Calibri"/>
                <a:cs typeface="Calibri"/>
              </a:rPr>
              <a:t> симптомами, </a:t>
            </a:r>
            <a:r>
              <a:rPr lang="ru-RU" sz="2400" dirty="0" err="1">
                <a:latin typeface="Calibri"/>
                <a:cs typeface="Calibri"/>
              </a:rPr>
              <a:t>яких</a:t>
            </a:r>
            <a:r>
              <a:rPr lang="ru-RU" sz="2400" dirty="0">
                <a:latin typeface="Calibri"/>
                <a:cs typeface="Calibri"/>
              </a:rPr>
              <a:t> </a:t>
            </a:r>
            <a:r>
              <a:rPr lang="ru-RU" sz="2400" dirty="0" err="1">
                <a:latin typeface="Calibri"/>
                <a:cs typeface="Calibri"/>
              </a:rPr>
              <a:t>ніколи</a:t>
            </a:r>
            <a:r>
              <a:rPr lang="ru-RU" sz="2400" dirty="0">
                <a:latin typeface="Calibri"/>
                <a:cs typeface="Calibri"/>
              </a:rPr>
              <a:t> </a:t>
            </a:r>
            <a:r>
              <a:rPr lang="ru-RU" sz="2400" dirty="0" err="1">
                <a:latin typeface="Calibri"/>
                <a:cs typeface="Calibri"/>
              </a:rPr>
              <a:t>раніше</a:t>
            </a:r>
            <a:r>
              <a:rPr lang="ru-RU" sz="2400" dirty="0">
                <a:latin typeface="Calibri"/>
                <a:cs typeface="Calibri"/>
              </a:rPr>
              <a:t> не </a:t>
            </a:r>
            <a:r>
              <a:rPr lang="ru-RU" sz="2400" dirty="0" err="1">
                <a:latin typeface="Calibri"/>
                <a:cs typeface="Calibri"/>
              </a:rPr>
              <a:t>бачили</a:t>
            </a:r>
            <a:r>
              <a:rPr lang="ru-RU" sz="2400" dirty="0">
                <a:latin typeface="Calibri"/>
                <a:cs typeface="Calibri"/>
              </a:rPr>
              <a:t>.</a:t>
            </a:r>
            <a:endParaRPr sz="2400"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7658100" cy="1121461"/>
          </a:xfrm>
          <a:prstGeom prst="rect">
            <a:avLst/>
          </a:prstGeom>
        </p:spPr>
        <p:txBody>
          <a:bodyPr vert="horz" wrap="square" lIns="0" tIns="13335" rIns="0" bIns="0" rtlCol="0">
            <a:spAutoFit/>
          </a:bodyPr>
          <a:lstStyle/>
          <a:p>
            <a:pPr marL="12700">
              <a:lnSpc>
                <a:spcPct val="100000"/>
              </a:lnSpc>
              <a:spcBef>
                <a:spcPts val="105"/>
              </a:spcBef>
            </a:pPr>
            <a:r>
              <a:rPr sz="3600" b="1" spc="-40" dirty="0"/>
              <a:t>Illustrative</a:t>
            </a:r>
            <a:r>
              <a:rPr sz="3600" b="1" spc="-210" dirty="0"/>
              <a:t> </a:t>
            </a:r>
            <a:r>
              <a:rPr sz="3600" b="1" dirty="0"/>
              <a:t>Case-</a:t>
            </a:r>
            <a:r>
              <a:rPr sz="3600" b="1" spc="-175" dirty="0"/>
              <a:t> </a:t>
            </a:r>
            <a:r>
              <a:rPr sz="3600" b="1" spc="-20" dirty="0"/>
              <a:t>Syrian</a:t>
            </a:r>
            <a:r>
              <a:rPr sz="3600" b="1" spc="-200" dirty="0"/>
              <a:t> </a:t>
            </a:r>
            <a:r>
              <a:rPr sz="3600" b="1" spc="-10" dirty="0"/>
              <a:t>Experience</a:t>
            </a:r>
            <a:br>
              <a:rPr lang="ru-RU" sz="3600" b="1" spc="-10" dirty="0"/>
            </a:br>
            <a:r>
              <a:rPr lang="ru-RU" sz="3600" b="1" spc="-10" dirty="0"/>
              <a:t>Приклад - </a:t>
            </a:r>
            <a:r>
              <a:rPr lang="ru-RU" sz="3600" b="1" spc="-10" dirty="0" err="1"/>
              <a:t>сирійський</a:t>
            </a:r>
            <a:r>
              <a:rPr lang="ru-RU" sz="3600" b="1" spc="-10" dirty="0"/>
              <a:t> </a:t>
            </a:r>
            <a:r>
              <a:rPr lang="ru-RU" sz="3600" b="1" spc="-10" dirty="0" err="1"/>
              <a:t>досвід</a:t>
            </a:r>
            <a:endParaRPr sz="3600" b="1" dirty="0"/>
          </a:p>
        </p:txBody>
      </p:sp>
      <p:sp>
        <p:nvSpPr>
          <p:cNvPr id="3" name="object 3"/>
          <p:cNvSpPr txBox="1"/>
          <p:nvPr/>
        </p:nvSpPr>
        <p:spPr>
          <a:xfrm>
            <a:off x="467359" y="1759966"/>
            <a:ext cx="11262360" cy="4545475"/>
          </a:xfrm>
          <a:prstGeom prst="rect">
            <a:avLst/>
          </a:prstGeom>
        </p:spPr>
        <p:txBody>
          <a:bodyPr vert="horz" wrap="square" lIns="0" tIns="97155" rIns="0" bIns="0" rtlCol="0">
            <a:spAutoFit/>
          </a:bodyPr>
          <a:lstStyle/>
          <a:p>
            <a:pPr marL="12700" marR="5080" algn="just"/>
            <a:r>
              <a:rPr sz="1700" dirty="0">
                <a:latin typeface="Calibri"/>
                <a:cs typeface="Calibri"/>
              </a:rPr>
              <a:t>“I</a:t>
            </a:r>
            <a:r>
              <a:rPr sz="1700" spc="-30" dirty="0">
                <a:latin typeface="Calibri"/>
                <a:cs typeface="Calibri"/>
              </a:rPr>
              <a:t> </a:t>
            </a:r>
            <a:r>
              <a:rPr sz="1700" dirty="0">
                <a:latin typeface="Calibri"/>
                <a:cs typeface="Calibri"/>
              </a:rPr>
              <a:t>will</a:t>
            </a:r>
            <a:r>
              <a:rPr sz="1700" spc="-30" dirty="0">
                <a:latin typeface="Calibri"/>
                <a:cs typeface="Calibri"/>
              </a:rPr>
              <a:t> </a:t>
            </a:r>
            <a:r>
              <a:rPr sz="1700" dirty="0">
                <a:latin typeface="Calibri"/>
                <a:cs typeface="Calibri"/>
              </a:rPr>
              <a:t>never</a:t>
            </a:r>
            <a:r>
              <a:rPr sz="1700" spc="-30" dirty="0">
                <a:latin typeface="Calibri"/>
                <a:cs typeface="Calibri"/>
              </a:rPr>
              <a:t> </a:t>
            </a:r>
            <a:r>
              <a:rPr sz="1700" dirty="0">
                <a:latin typeface="Calibri"/>
                <a:cs typeface="Calibri"/>
              </a:rPr>
              <a:t>forget</a:t>
            </a:r>
            <a:r>
              <a:rPr sz="1700" spc="-30" dirty="0">
                <a:latin typeface="Calibri"/>
                <a:cs typeface="Calibri"/>
              </a:rPr>
              <a:t> </a:t>
            </a:r>
            <a:r>
              <a:rPr sz="1700" dirty="0">
                <a:latin typeface="Calibri"/>
                <a:cs typeface="Calibri"/>
              </a:rPr>
              <a:t>the</a:t>
            </a:r>
            <a:r>
              <a:rPr sz="1700" spc="-30" dirty="0">
                <a:latin typeface="Calibri"/>
                <a:cs typeface="Calibri"/>
              </a:rPr>
              <a:t> </a:t>
            </a:r>
            <a:r>
              <a:rPr sz="1700" dirty="0">
                <a:latin typeface="Calibri"/>
                <a:cs typeface="Calibri"/>
              </a:rPr>
              <a:t>work</a:t>
            </a:r>
            <a:r>
              <a:rPr sz="1700" spc="-25" dirty="0">
                <a:latin typeface="Calibri"/>
                <a:cs typeface="Calibri"/>
              </a:rPr>
              <a:t> </a:t>
            </a:r>
            <a:r>
              <a:rPr sz="1700" dirty="0">
                <a:latin typeface="Calibri"/>
                <a:cs typeface="Calibri"/>
              </a:rPr>
              <a:t>of</a:t>
            </a:r>
            <a:r>
              <a:rPr sz="1700" spc="-30" dirty="0">
                <a:latin typeface="Calibri"/>
                <a:cs typeface="Calibri"/>
              </a:rPr>
              <a:t> </a:t>
            </a:r>
            <a:r>
              <a:rPr sz="1700" dirty="0">
                <a:latin typeface="Calibri"/>
                <a:cs typeface="Calibri"/>
              </a:rPr>
              <a:t>the</a:t>
            </a:r>
            <a:r>
              <a:rPr sz="1700" spc="-35" dirty="0">
                <a:latin typeface="Calibri"/>
                <a:cs typeface="Calibri"/>
              </a:rPr>
              <a:t> </a:t>
            </a:r>
            <a:r>
              <a:rPr sz="1700" dirty="0">
                <a:latin typeface="Calibri"/>
                <a:cs typeface="Calibri"/>
              </a:rPr>
              <a:t>medical</a:t>
            </a:r>
            <a:r>
              <a:rPr sz="1700" spc="-30" dirty="0">
                <a:latin typeface="Calibri"/>
                <a:cs typeface="Calibri"/>
              </a:rPr>
              <a:t> </a:t>
            </a:r>
            <a:r>
              <a:rPr sz="1700" dirty="0">
                <a:latin typeface="Calibri"/>
                <a:cs typeface="Calibri"/>
              </a:rPr>
              <a:t>staff</a:t>
            </a:r>
            <a:r>
              <a:rPr sz="1700" spc="-35" dirty="0">
                <a:latin typeface="Calibri"/>
                <a:cs typeface="Calibri"/>
              </a:rPr>
              <a:t> </a:t>
            </a:r>
            <a:r>
              <a:rPr sz="1700" dirty="0">
                <a:latin typeface="Calibri"/>
                <a:cs typeface="Calibri"/>
              </a:rPr>
              <a:t>and</a:t>
            </a:r>
            <a:r>
              <a:rPr sz="1700" spc="-35" dirty="0">
                <a:latin typeface="Calibri"/>
                <a:cs typeface="Calibri"/>
              </a:rPr>
              <a:t> </a:t>
            </a:r>
            <a:r>
              <a:rPr sz="1700" dirty="0">
                <a:latin typeface="Calibri"/>
                <a:cs typeface="Calibri"/>
              </a:rPr>
              <a:t>civil</a:t>
            </a:r>
            <a:r>
              <a:rPr sz="1700" spc="-20" dirty="0">
                <a:latin typeface="Calibri"/>
                <a:cs typeface="Calibri"/>
              </a:rPr>
              <a:t> </a:t>
            </a:r>
            <a:r>
              <a:rPr sz="1700" dirty="0">
                <a:latin typeface="Calibri"/>
                <a:cs typeface="Calibri"/>
              </a:rPr>
              <a:t>defense</a:t>
            </a:r>
            <a:r>
              <a:rPr sz="1700" spc="-20" dirty="0">
                <a:latin typeface="Calibri"/>
                <a:cs typeface="Calibri"/>
              </a:rPr>
              <a:t> </a:t>
            </a:r>
            <a:r>
              <a:rPr sz="1700" spc="-10" dirty="0">
                <a:latin typeface="Calibri"/>
                <a:cs typeface="Calibri"/>
              </a:rPr>
              <a:t>members— </a:t>
            </a:r>
            <a:r>
              <a:rPr sz="1700" dirty="0">
                <a:latin typeface="Calibri"/>
                <a:cs typeface="Calibri"/>
              </a:rPr>
              <a:t>how</a:t>
            </a:r>
            <a:r>
              <a:rPr sz="1700" spc="500" dirty="0">
                <a:latin typeface="Calibri"/>
                <a:cs typeface="Calibri"/>
              </a:rPr>
              <a:t> </a:t>
            </a:r>
            <a:r>
              <a:rPr sz="1700" dirty="0">
                <a:latin typeface="Calibri"/>
                <a:cs typeface="Calibri"/>
              </a:rPr>
              <a:t>they</a:t>
            </a:r>
            <a:r>
              <a:rPr sz="1700" spc="490" dirty="0">
                <a:latin typeface="Calibri"/>
                <a:cs typeface="Calibri"/>
              </a:rPr>
              <a:t> </a:t>
            </a:r>
            <a:r>
              <a:rPr sz="1700" dirty="0">
                <a:latin typeface="Calibri"/>
                <a:cs typeface="Calibri"/>
              </a:rPr>
              <a:t>pulled</a:t>
            </a:r>
            <a:r>
              <a:rPr sz="1700" spc="500" dirty="0">
                <a:latin typeface="Calibri"/>
                <a:cs typeface="Calibri"/>
              </a:rPr>
              <a:t> </a:t>
            </a:r>
            <a:r>
              <a:rPr sz="1700" dirty="0">
                <a:latin typeface="Calibri"/>
                <a:cs typeface="Calibri"/>
              </a:rPr>
              <a:t>the</a:t>
            </a:r>
            <a:r>
              <a:rPr sz="1700" spc="500" dirty="0">
                <a:latin typeface="Calibri"/>
                <a:cs typeface="Calibri"/>
              </a:rPr>
              <a:t> </a:t>
            </a:r>
            <a:r>
              <a:rPr sz="1700" dirty="0">
                <a:latin typeface="Calibri"/>
                <a:cs typeface="Calibri"/>
              </a:rPr>
              <a:t>people</a:t>
            </a:r>
            <a:r>
              <a:rPr sz="1700" spc="509" dirty="0">
                <a:latin typeface="Calibri"/>
                <a:cs typeface="Calibri"/>
              </a:rPr>
              <a:t> </a:t>
            </a:r>
            <a:r>
              <a:rPr sz="1700" dirty="0">
                <a:latin typeface="Calibri"/>
                <a:cs typeface="Calibri"/>
              </a:rPr>
              <a:t>up</a:t>
            </a:r>
            <a:r>
              <a:rPr sz="1700" spc="484" dirty="0">
                <a:latin typeface="Calibri"/>
                <a:cs typeface="Calibri"/>
              </a:rPr>
              <a:t> </a:t>
            </a:r>
            <a:r>
              <a:rPr sz="1700" dirty="0">
                <a:latin typeface="Calibri"/>
                <a:cs typeface="Calibri"/>
              </a:rPr>
              <a:t>and</a:t>
            </a:r>
            <a:r>
              <a:rPr sz="1700" spc="505" dirty="0">
                <a:latin typeface="Calibri"/>
                <a:cs typeface="Calibri"/>
              </a:rPr>
              <a:t> </a:t>
            </a:r>
            <a:r>
              <a:rPr sz="1700" dirty="0">
                <a:latin typeface="Calibri"/>
                <a:cs typeface="Calibri"/>
              </a:rPr>
              <a:t>brought</a:t>
            </a:r>
            <a:r>
              <a:rPr sz="1700" spc="495" dirty="0">
                <a:latin typeface="Calibri"/>
                <a:cs typeface="Calibri"/>
              </a:rPr>
              <a:t> </a:t>
            </a:r>
            <a:r>
              <a:rPr sz="1700" dirty="0">
                <a:latin typeface="Calibri"/>
                <a:cs typeface="Calibri"/>
              </a:rPr>
              <a:t>them</a:t>
            </a:r>
            <a:r>
              <a:rPr sz="1700" spc="505" dirty="0">
                <a:latin typeface="Calibri"/>
                <a:cs typeface="Calibri"/>
              </a:rPr>
              <a:t> </a:t>
            </a:r>
            <a:r>
              <a:rPr sz="1700" dirty="0">
                <a:latin typeface="Calibri"/>
                <a:cs typeface="Calibri"/>
              </a:rPr>
              <a:t>to</a:t>
            </a:r>
            <a:r>
              <a:rPr sz="1700" spc="495" dirty="0">
                <a:latin typeface="Calibri"/>
                <a:cs typeface="Calibri"/>
              </a:rPr>
              <a:t> </a:t>
            </a:r>
            <a:r>
              <a:rPr sz="1700" dirty="0">
                <a:latin typeface="Calibri"/>
                <a:cs typeface="Calibri"/>
              </a:rPr>
              <a:t>the</a:t>
            </a:r>
            <a:r>
              <a:rPr sz="1700" spc="509" dirty="0">
                <a:latin typeface="Calibri"/>
                <a:cs typeface="Calibri"/>
              </a:rPr>
              <a:t> </a:t>
            </a:r>
            <a:r>
              <a:rPr sz="1700" dirty="0">
                <a:latin typeface="Calibri"/>
                <a:cs typeface="Calibri"/>
              </a:rPr>
              <a:t>medical</a:t>
            </a:r>
            <a:r>
              <a:rPr sz="1700" spc="500" dirty="0">
                <a:latin typeface="Calibri"/>
                <a:cs typeface="Calibri"/>
              </a:rPr>
              <a:t> </a:t>
            </a:r>
            <a:r>
              <a:rPr sz="1700" spc="-10" dirty="0">
                <a:latin typeface="Calibri"/>
                <a:cs typeface="Calibri"/>
              </a:rPr>
              <a:t>points. </a:t>
            </a:r>
            <a:r>
              <a:rPr sz="1700" dirty="0">
                <a:latin typeface="Calibri"/>
                <a:cs typeface="Calibri"/>
              </a:rPr>
              <a:t>When</a:t>
            </a:r>
            <a:r>
              <a:rPr sz="1700" spc="-15" dirty="0">
                <a:latin typeface="Calibri"/>
                <a:cs typeface="Calibri"/>
              </a:rPr>
              <a:t> </a:t>
            </a:r>
            <a:r>
              <a:rPr sz="1700" dirty="0">
                <a:latin typeface="Calibri"/>
                <a:cs typeface="Calibri"/>
              </a:rPr>
              <a:t>everything</a:t>
            </a:r>
            <a:r>
              <a:rPr sz="1700" spc="-10" dirty="0">
                <a:latin typeface="Calibri"/>
                <a:cs typeface="Calibri"/>
              </a:rPr>
              <a:t> </a:t>
            </a:r>
            <a:r>
              <a:rPr sz="1700" dirty="0">
                <a:latin typeface="Calibri"/>
                <a:cs typeface="Calibri"/>
              </a:rPr>
              <a:t>was</a:t>
            </a:r>
            <a:r>
              <a:rPr sz="1700" spc="-10" dirty="0">
                <a:latin typeface="Calibri"/>
                <a:cs typeface="Calibri"/>
              </a:rPr>
              <a:t> </a:t>
            </a:r>
            <a:r>
              <a:rPr sz="1700" spc="-45" dirty="0">
                <a:latin typeface="Calibri"/>
                <a:cs typeface="Calibri"/>
              </a:rPr>
              <a:t>okay,</a:t>
            </a:r>
            <a:r>
              <a:rPr sz="1700" spc="-20" dirty="0">
                <a:latin typeface="Calibri"/>
                <a:cs typeface="Calibri"/>
              </a:rPr>
              <a:t> </a:t>
            </a:r>
            <a:r>
              <a:rPr sz="1700" dirty="0">
                <a:latin typeface="Calibri"/>
                <a:cs typeface="Calibri"/>
              </a:rPr>
              <a:t>they</a:t>
            </a:r>
            <a:r>
              <a:rPr sz="1700" spc="-10" dirty="0">
                <a:latin typeface="Calibri"/>
                <a:cs typeface="Calibri"/>
              </a:rPr>
              <a:t> </a:t>
            </a:r>
            <a:r>
              <a:rPr sz="1700" dirty="0">
                <a:latin typeface="Calibri"/>
                <a:cs typeface="Calibri"/>
              </a:rPr>
              <a:t>checked</a:t>
            </a:r>
            <a:r>
              <a:rPr sz="1700" spc="-5" dirty="0">
                <a:latin typeface="Calibri"/>
                <a:cs typeface="Calibri"/>
              </a:rPr>
              <a:t> </a:t>
            </a:r>
            <a:r>
              <a:rPr sz="1700" dirty="0">
                <a:latin typeface="Calibri"/>
                <a:cs typeface="Calibri"/>
              </a:rPr>
              <a:t>houses.</a:t>
            </a:r>
            <a:r>
              <a:rPr sz="1700" spc="-10" dirty="0">
                <a:latin typeface="Calibri"/>
                <a:cs typeface="Calibri"/>
              </a:rPr>
              <a:t> </a:t>
            </a:r>
            <a:r>
              <a:rPr sz="1700" dirty="0">
                <a:latin typeface="Calibri"/>
                <a:cs typeface="Calibri"/>
              </a:rPr>
              <a:t>One</a:t>
            </a:r>
            <a:r>
              <a:rPr sz="1700" spc="-10" dirty="0">
                <a:latin typeface="Calibri"/>
                <a:cs typeface="Calibri"/>
              </a:rPr>
              <a:t> </a:t>
            </a:r>
            <a:r>
              <a:rPr sz="1700" dirty="0">
                <a:latin typeface="Calibri"/>
                <a:cs typeface="Calibri"/>
              </a:rPr>
              <a:t>told</a:t>
            </a:r>
            <a:r>
              <a:rPr sz="1700" spc="-5" dirty="0">
                <a:latin typeface="Calibri"/>
                <a:cs typeface="Calibri"/>
              </a:rPr>
              <a:t> </a:t>
            </a:r>
            <a:r>
              <a:rPr sz="1700" dirty="0">
                <a:latin typeface="Calibri"/>
                <a:cs typeface="Calibri"/>
              </a:rPr>
              <a:t>me</a:t>
            </a:r>
            <a:r>
              <a:rPr sz="1700" spc="-10" dirty="0">
                <a:latin typeface="Calibri"/>
                <a:cs typeface="Calibri"/>
              </a:rPr>
              <a:t> </a:t>
            </a:r>
            <a:r>
              <a:rPr sz="1700" dirty="0">
                <a:latin typeface="Calibri"/>
                <a:cs typeface="Calibri"/>
              </a:rPr>
              <a:t>a</a:t>
            </a:r>
            <a:r>
              <a:rPr sz="1700" spc="-10" dirty="0">
                <a:latin typeface="Calibri"/>
                <a:cs typeface="Calibri"/>
              </a:rPr>
              <a:t> </a:t>
            </a:r>
            <a:r>
              <a:rPr sz="1700" dirty="0">
                <a:latin typeface="Calibri"/>
                <a:cs typeface="Calibri"/>
              </a:rPr>
              <a:t>story</a:t>
            </a:r>
            <a:r>
              <a:rPr sz="1700" spc="-15" dirty="0">
                <a:latin typeface="Calibri"/>
                <a:cs typeface="Calibri"/>
              </a:rPr>
              <a:t> </a:t>
            </a:r>
            <a:r>
              <a:rPr sz="1700" dirty="0">
                <a:latin typeface="Calibri"/>
                <a:cs typeface="Calibri"/>
              </a:rPr>
              <a:t>of</a:t>
            </a:r>
            <a:r>
              <a:rPr sz="1700" spc="-15" dirty="0">
                <a:latin typeface="Calibri"/>
                <a:cs typeface="Calibri"/>
              </a:rPr>
              <a:t> </a:t>
            </a:r>
            <a:r>
              <a:rPr sz="1700" spc="-25" dirty="0">
                <a:latin typeface="Calibri"/>
                <a:cs typeface="Calibri"/>
              </a:rPr>
              <a:t>how </a:t>
            </a:r>
            <a:r>
              <a:rPr sz="1700" dirty="0">
                <a:latin typeface="Calibri"/>
                <a:cs typeface="Calibri"/>
              </a:rPr>
              <a:t>when</a:t>
            </a:r>
            <a:r>
              <a:rPr sz="1700" spc="35" dirty="0">
                <a:latin typeface="Calibri"/>
                <a:cs typeface="Calibri"/>
              </a:rPr>
              <a:t> </a:t>
            </a:r>
            <a:r>
              <a:rPr sz="1700" dirty="0">
                <a:latin typeface="Calibri"/>
                <a:cs typeface="Calibri"/>
              </a:rPr>
              <a:t>he</a:t>
            </a:r>
            <a:r>
              <a:rPr sz="1700" spc="20" dirty="0">
                <a:latin typeface="Calibri"/>
                <a:cs typeface="Calibri"/>
              </a:rPr>
              <a:t> </a:t>
            </a:r>
            <a:r>
              <a:rPr sz="1700" dirty="0">
                <a:latin typeface="Calibri"/>
                <a:cs typeface="Calibri"/>
              </a:rPr>
              <a:t>entered</a:t>
            </a:r>
            <a:r>
              <a:rPr sz="1700" spc="10" dirty="0">
                <a:latin typeface="Calibri"/>
                <a:cs typeface="Calibri"/>
              </a:rPr>
              <a:t> </a:t>
            </a:r>
            <a:r>
              <a:rPr sz="1700" dirty="0">
                <a:latin typeface="Calibri"/>
                <a:cs typeface="Calibri"/>
              </a:rPr>
              <a:t>the</a:t>
            </a:r>
            <a:r>
              <a:rPr sz="1700" spc="30" dirty="0">
                <a:latin typeface="Calibri"/>
                <a:cs typeface="Calibri"/>
              </a:rPr>
              <a:t> </a:t>
            </a:r>
            <a:r>
              <a:rPr sz="1700" dirty="0">
                <a:latin typeface="Calibri"/>
                <a:cs typeface="Calibri"/>
              </a:rPr>
              <a:t>house,</a:t>
            </a:r>
            <a:r>
              <a:rPr sz="1700" spc="40" dirty="0">
                <a:latin typeface="Calibri"/>
                <a:cs typeface="Calibri"/>
              </a:rPr>
              <a:t> </a:t>
            </a:r>
            <a:r>
              <a:rPr sz="1700" dirty="0">
                <a:latin typeface="Calibri"/>
                <a:cs typeface="Calibri"/>
              </a:rPr>
              <a:t>he</a:t>
            </a:r>
            <a:r>
              <a:rPr sz="1700" spc="30" dirty="0">
                <a:latin typeface="Calibri"/>
                <a:cs typeface="Calibri"/>
              </a:rPr>
              <a:t> </a:t>
            </a:r>
            <a:r>
              <a:rPr sz="1700" dirty="0">
                <a:latin typeface="Calibri"/>
                <a:cs typeface="Calibri"/>
              </a:rPr>
              <a:t>found</a:t>
            </a:r>
            <a:r>
              <a:rPr sz="1700" spc="35" dirty="0">
                <a:latin typeface="Calibri"/>
                <a:cs typeface="Calibri"/>
              </a:rPr>
              <a:t> </a:t>
            </a:r>
            <a:r>
              <a:rPr sz="1700" dirty="0">
                <a:latin typeface="Calibri"/>
                <a:cs typeface="Calibri"/>
              </a:rPr>
              <a:t>a</a:t>
            </a:r>
            <a:r>
              <a:rPr sz="1700" spc="30" dirty="0">
                <a:latin typeface="Calibri"/>
                <a:cs typeface="Calibri"/>
              </a:rPr>
              <a:t> </a:t>
            </a:r>
            <a:r>
              <a:rPr sz="1700" dirty="0">
                <a:latin typeface="Calibri"/>
                <a:cs typeface="Calibri"/>
              </a:rPr>
              <a:t>man</a:t>
            </a:r>
            <a:r>
              <a:rPr sz="1700" spc="30" dirty="0">
                <a:latin typeface="Calibri"/>
                <a:cs typeface="Calibri"/>
              </a:rPr>
              <a:t> </a:t>
            </a:r>
            <a:r>
              <a:rPr sz="1700" dirty="0">
                <a:latin typeface="Calibri"/>
                <a:cs typeface="Calibri"/>
              </a:rPr>
              <a:t>had</a:t>
            </a:r>
            <a:r>
              <a:rPr sz="1700" spc="15" dirty="0">
                <a:latin typeface="Calibri"/>
                <a:cs typeface="Calibri"/>
              </a:rPr>
              <a:t> </a:t>
            </a:r>
            <a:r>
              <a:rPr sz="1700" dirty="0">
                <a:latin typeface="Calibri"/>
                <a:cs typeface="Calibri"/>
              </a:rPr>
              <a:t>arrived</a:t>
            </a:r>
            <a:r>
              <a:rPr sz="1700" spc="30" dirty="0">
                <a:latin typeface="Calibri"/>
                <a:cs typeface="Calibri"/>
              </a:rPr>
              <a:t> </a:t>
            </a:r>
            <a:r>
              <a:rPr sz="1700" dirty="0">
                <a:latin typeface="Calibri"/>
                <a:cs typeface="Calibri"/>
              </a:rPr>
              <a:t>to</a:t>
            </a:r>
            <a:r>
              <a:rPr sz="1700" spc="20" dirty="0">
                <a:latin typeface="Calibri"/>
                <a:cs typeface="Calibri"/>
              </a:rPr>
              <a:t> </a:t>
            </a:r>
            <a:r>
              <a:rPr sz="1700" dirty="0">
                <a:latin typeface="Calibri"/>
                <a:cs typeface="Calibri"/>
              </a:rPr>
              <a:t>the</a:t>
            </a:r>
            <a:r>
              <a:rPr sz="1700" spc="30" dirty="0">
                <a:latin typeface="Calibri"/>
                <a:cs typeface="Calibri"/>
              </a:rPr>
              <a:t> </a:t>
            </a:r>
            <a:r>
              <a:rPr sz="1700" dirty="0">
                <a:latin typeface="Calibri"/>
                <a:cs typeface="Calibri"/>
              </a:rPr>
              <a:t>door</a:t>
            </a:r>
            <a:r>
              <a:rPr sz="1700" spc="30" dirty="0">
                <a:latin typeface="Calibri"/>
                <a:cs typeface="Calibri"/>
              </a:rPr>
              <a:t> </a:t>
            </a:r>
            <a:r>
              <a:rPr sz="1700" dirty="0">
                <a:latin typeface="Calibri"/>
                <a:cs typeface="Calibri"/>
              </a:rPr>
              <a:t>and</a:t>
            </a:r>
            <a:r>
              <a:rPr sz="1700" spc="25" dirty="0">
                <a:latin typeface="Calibri"/>
                <a:cs typeface="Calibri"/>
              </a:rPr>
              <a:t> </a:t>
            </a:r>
            <a:r>
              <a:rPr sz="1700" spc="-25" dirty="0">
                <a:latin typeface="Calibri"/>
                <a:cs typeface="Calibri"/>
              </a:rPr>
              <a:t>put </a:t>
            </a:r>
            <a:r>
              <a:rPr sz="1700" dirty="0">
                <a:latin typeface="Calibri"/>
                <a:cs typeface="Calibri"/>
              </a:rPr>
              <a:t>his</a:t>
            </a:r>
            <a:r>
              <a:rPr sz="1700" spc="-50" dirty="0">
                <a:latin typeface="Calibri"/>
                <a:cs typeface="Calibri"/>
              </a:rPr>
              <a:t> </a:t>
            </a:r>
            <a:r>
              <a:rPr sz="1700" dirty="0">
                <a:latin typeface="Calibri"/>
                <a:cs typeface="Calibri"/>
              </a:rPr>
              <a:t>hand</a:t>
            </a:r>
            <a:r>
              <a:rPr sz="1700" spc="-50" dirty="0">
                <a:latin typeface="Calibri"/>
                <a:cs typeface="Calibri"/>
              </a:rPr>
              <a:t> </a:t>
            </a:r>
            <a:r>
              <a:rPr sz="1700" dirty="0">
                <a:latin typeface="Calibri"/>
                <a:cs typeface="Calibri"/>
              </a:rPr>
              <a:t>on</a:t>
            </a:r>
            <a:r>
              <a:rPr sz="1700" spc="-60" dirty="0">
                <a:latin typeface="Calibri"/>
                <a:cs typeface="Calibri"/>
              </a:rPr>
              <a:t> </a:t>
            </a:r>
            <a:r>
              <a:rPr sz="1700" dirty="0">
                <a:latin typeface="Calibri"/>
                <a:cs typeface="Calibri"/>
              </a:rPr>
              <a:t>handle</a:t>
            </a:r>
            <a:r>
              <a:rPr sz="1700" spc="-45" dirty="0">
                <a:latin typeface="Calibri"/>
                <a:cs typeface="Calibri"/>
              </a:rPr>
              <a:t> </a:t>
            </a:r>
            <a:r>
              <a:rPr sz="1700" dirty="0">
                <a:latin typeface="Calibri"/>
                <a:cs typeface="Calibri"/>
              </a:rPr>
              <a:t>to</a:t>
            </a:r>
            <a:r>
              <a:rPr sz="1700" spc="-70" dirty="0">
                <a:latin typeface="Calibri"/>
                <a:cs typeface="Calibri"/>
              </a:rPr>
              <a:t> </a:t>
            </a:r>
            <a:r>
              <a:rPr sz="1700" dirty="0">
                <a:latin typeface="Calibri"/>
                <a:cs typeface="Calibri"/>
              </a:rPr>
              <a:t>get</a:t>
            </a:r>
            <a:r>
              <a:rPr sz="1700" spc="-75" dirty="0">
                <a:latin typeface="Calibri"/>
                <a:cs typeface="Calibri"/>
              </a:rPr>
              <a:t> </a:t>
            </a:r>
            <a:r>
              <a:rPr sz="1700" dirty="0">
                <a:latin typeface="Calibri"/>
                <a:cs typeface="Calibri"/>
              </a:rPr>
              <a:t>out</a:t>
            </a:r>
            <a:r>
              <a:rPr sz="1700" spc="-60" dirty="0">
                <a:latin typeface="Calibri"/>
                <a:cs typeface="Calibri"/>
              </a:rPr>
              <a:t> </a:t>
            </a:r>
            <a:r>
              <a:rPr sz="1700" dirty="0">
                <a:latin typeface="Calibri"/>
                <a:cs typeface="Calibri"/>
              </a:rPr>
              <a:t>but</a:t>
            </a:r>
            <a:r>
              <a:rPr sz="1700" spc="-50" dirty="0">
                <a:latin typeface="Calibri"/>
                <a:cs typeface="Calibri"/>
              </a:rPr>
              <a:t> </a:t>
            </a:r>
            <a:r>
              <a:rPr sz="1700" dirty="0">
                <a:latin typeface="Calibri"/>
                <a:cs typeface="Calibri"/>
              </a:rPr>
              <a:t>couldn’t</a:t>
            </a:r>
            <a:r>
              <a:rPr sz="1700" spc="-20" dirty="0">
                <a:latin typeface="Calibri"/>
                <a:cs typeface="Calibri"/>
              </a:rPr>
              <a:t> </a:t>
            </a:r>
            <a:r>
              <a:rPr sz="1700" dirty="0">
                <a:latin typeface="Calibri"/>
                <a:cs typeface="Calibri"/>
              </a:rPr>
              <a:t>get</a:t>
            </a:r>
            <a:r>
              <a:rPr sz="1700" spc="-80" dirty="0">
                <a:latin typeface="Calibri"/>
                <a:cs typeface="Calibri"/>
              </a:rPr>
              <a:t> </a:t>
            </a:r>
            <a:r>
              <a:rPr sz="1700" dirty="0">
                <a:latin typeface="Calibri"/>
                <a:cs typeface="Calibri"/>
              </a:rPr>
              <a:t>out.</a:t>
            </a:r>
            <a:r>
              <a:rPr sz="1700" spc="-55" dirty="0">
                <a:latin typeface="Calibri"/>
                <a:cs typeface="Calibri"/>
              </a:rPr>
              <a:t> </a:t>
            </a:r>
            <a:r>
              <a:rPr sz="1700" dirty="0">
                <a:latin typeface="Calibri"/>
                <a:cs typeface="Calibri"/>
              </a:rPr>
              <a:t>He</a:t>
            </a:r>
            <a:r>
              <a:rPr sz="1700" spc="-60" dirty="0">
                <a:latin typeface="Calibri"/>
                <a:cs typeface="Calibri"/>
              </a:rPr>
              <a:t> </a:t>
            </a:r>
            <a:r>
              <a:rPr sz="1700" dirty="0">
                <a:latin typeface="Calibri"/>
                <a:cs typeface="Calibri"/>
              </a:rPr>
              <a:t>was</a:t>
            </a:r>
            <a:r>
              <a:rPr sz="1700" spc="-65" dirty="0">
                <a:latin typeface="Calibri"/>
                <a:cs typeface="Calibri"/>
              </a:rPr>
              <a:t> </a:t>
            </a:r>
            <a:r>
              <a:rPr sz="1700" dirty="0">
                <a:latin typeface="Calibri"/>
                <a:cs typeface="Calibri"/>
              </a:rPr>
              <a:t>holding</a:t>
            </a:r>
            <a:r>
              <a:rPr sz="1700" spc="-35" dirty="0">
                <a:latin typeface="Calibri"/>
                <a:cs typeface="Calibri"/>
              </a:rPr>
              <a:t> </a:t>
            </a:r>
            <a:r>
              <a:rPr sz="1700" dirty="0">
                <a:latin typeface="Calibri"/>
                <a:cs typeface="Calibri"/>
              </a:rPr>
              <a:t>his</a:t>
            </a:r>
            <a:r>
              <a:rPr sz="1700" spc="-55" dirty="0">
                <a:latin typeface="Calibri"/>
                <a:cs typeface="Calibri"/>
              </a:rPr>
              <a:t> </a:t>
            </a:r>
            <a:r>
              <a:rPr sz="1700" spc="-10" dirty="0">
                <a:latin typeface="Calibri"/>
                <a:cs typeface="Calibri"/>
              </a:rPr>
              <a:t>kids.</a:t>
            </a:r>
            <a:endParaRPr lang="ru-RU" sz="1700" spc="-10" dirty="0">
              <a:latin typeface="Calibri"/>
              <a:cs typeface="Calibri"/>
            </a:endParaRPr>
          </a:p>
          <a:p>
            <a:pPr marL="12700" marR="5080" algn="just"/>
            <a:r>
              <a:rPr lang="ru-RU" sz="1700" dirty="0">
                <a:latin typeface="Calibri"/>
                <a:cs typeface="Calibri"/>
              </a:rPr>
              <a:t>«</a:t>
            </a:r>
            <a:r>
              <a:rPr lang="ru-RU" sz="1700" dirty="0" err="1">
                <a:latin typeface="Calibri"/>
                <a:cs typeface="Calibri"/>
              </a:rPr>
              <a:t>Ніколи</a:t>
            </a:r>
            <a:r>
              <a:rPr lang="ru-RU" sz="1700" dirty="0">
                <a:latin typeface="Calibri"/>
                <a:cs typeface="Calibri"/>
              </a:rPr>
              <a:t> не забуду роботу медперсоналу та персоналу </a:t>
            </a:r>
            <a:r>
              <a:rPr lang="ru-RU" sz="1700" dirty="0" err="1">
                <a:latin typeface="Calibri"/>
                <a:cs typeface="Calibri"/>
              </a:rPr>
              <a:t>цивільного</a:t>
            </a:r>
            <a:r>
              <a:rPr lang="ru-RU" sz="1700" dirty="0">
                <a:latin typeface="Calibri"/>
                <a:cs typeface="Calibri"/>
              </a:rPr>
              <a:t> </a:t>
            </a:r>
            <a:r>
              <a:rPr lang="ru-RU" sz="1700" dirty="0" err="1">
                <a:latin typeface="Calibri"/>
                <a:cs typeface="Calibri"/>
              </a:rPr>
              <a:t>захисту</a:t>
            </a:r>
            <a:r>
              <a:rPr lang="ru-RU" sz="1700" dirty="0">
                <a:latin typeface="Calibri"/>
                <a:cs typeface="Calibri"/>
              </a:rPr>
              <a:t> — як вони </a:t>
            </a:r>
            <a:r>
              <a:rPr lang="ru-RU" sz="1700" dirty="0" err="1">
                <a:latin typeface="Calibri"/>
                <a:cs typeface="Calibri"/>
              </a:rPr>
              <a:t>підтягували</a:t>
            </a:r>
            <a:r>
              <a:rPr lang="ru-RU" sz="1700" dirty="0">
                <a:latin typeface="Calibri"/>
                <a:cs typeface="Calibri"/>
              </a:rPr>
              <a:t> людей і доставляли </a:t>
            </a:r>
            <a:r>
              <a:rPr lang="ru-RU" sz="1700" dirty="0" err="1">
                <a:latin typeface="Calibri"/>
                <a:cs typeface="Calibri"/>
              </a:rPr>
              <a:t>їх</a:t>
            </a:r>
            <a:r>
              <a:rPr lang="ru-RU" sz="1700" dirty="0">
                <a:latin typeface="Calibri"/>
                <a:cs typeface="Calibri"/>
              </a:rPr>
              <a:t> на </a:t>
            </a:r>
            <a:r>
              <a:rPr lang="ru-RU" sz="1700" dirty="0" err="1">
                <a:latin typeface="Calibri"/>
                <a:cs typeface="Calibri"/>
              </a:rPr>
              <a:t>медичні</a:t>
            </a:r>
            <a:r>
              <a:rPr lang="ru-RU" sz="1700" dirty="0">
                <a:latin typeface="Calibri"/>
                <a:cs typeface="Calibri"/>
              </a:rPr>
              <a:t> </a:t>
            </a:r>
            <a:r>
              <a:rPr lang="ru-RU" sz="1700" dirty="0" err="1">
                <a:latin typeface="Calibri"/>
                <a:cs typeface="Calibri"/>
              </a:rPr>
              <a:t>пункти</a:t>
            </a:r>
            <a:r>
              <a:rPr lang="ru-RU" sz="1700" dirty="0">
                <a:latin typeface="Calibri"/>
                <a:cs typeface="Calibri"/>
              </a:rPr>
              <a:t>. Коли все </a:t>
            </a:r>
            <a:r>
              <a:rPr lang="ru-RU" sz="1700" dirty="0" err="1">
                <a:latin typeface="Calibri"/>
                <a:cs typeface="Calibri"/>
              </a:rPr>
              <a:t>владналося</a:t>
            </a:r>
            <a:r>
              <a:rPr lang="ru-RU" sz="1700" dirty="0">
                <a:latin typeface="Calibri"/>
                <a:cs typeface="Calibri"/>
              </a:rPr>
              <a:t>, вони </a:t>
            </a:r>
            <a:r>
              <a:rPr lang="ru-RU" sz="1700" dirty="0" err="1">
                <a:latin typeface="Calibri"/>
                <a:cs typeface="Calibri"/>
              </a:rPr>
              <a:t>перевіряли</a:t>
            </a:r>
            <a:r>
              <a:rPr lang="ru-RU" sz="1700" dirty="0">
                <a:latin typeface="Calibri"/>
                <a:cs typeface="Calibri"/>
              </a:rPr>
              <a:t> </a:t>
            </a:r>
            <a:r>
              <a:rPr lang="ru-RU" sz="1700" dirty="0" err="1">
                <a:latin typeface="Calibri"/>
                <a:cs typeface="Calibri"/>
              </a:rPr>
              <a:t>будинки</a:t>
            </a:r>
            <a:r>
              <a:rPr lang="ru-RU" sz="1700" dirty="0">
                <a:latin typeface="Calibri"/>
                <a:cs typeface="Calibri"/>
              </a:rPr>
              <a:t>. Один </a:t>
            </a:r>
            <a:r>
              <a:rPr lang="ru-RU" sz="1700" dirty="0" err="1">
                <a:latin typeface="Calibri"/>
                <a:cs typeface="Calibri"/>
              </a:rPr>
              <a:t>розповів</a:t>
            </a:r>
            <a:r>
              <a:rPr lang="ru-RU" sz="1700" dirty="0">
                <a:latin typeface="Calibri"/>
                <a:cs typeface="Calibri"/>
              </a:rPr>
              <a:t> </a:t>
            </a:r>
            <a:r>
              <a:rPr lang="ru-RU" sz="1700" dirty="0" err="1">
                <a:latin typeface="Calibri"/>
                <a:cs typeface="Calibri"/>
              </a:rPr>
              <a:t>мені</a:t>
            </a:r>
            <a:r>
              <a:rPr lang="ru-RU" sz="1700" dirty="0">
                <a:latin typeface="Calibri"/>
                <a:cs typeface="Calibri"/>
              </a:rPr>
              <a:t> </a:t>
            </a:r>
            <a:r>
              <a:rPr lang="ru-RU" sz="1700" dirty="0" err="1">
                <a:latin typeface="Calibri"/>
                <a:cs typeface="Calibri"/>
              </a:rPr>
              <a:t>історію</a:t>
            </a:r>
            <a:r>
              <a:rPr lang="ru-RU" sz="1700" dirty="0">
                <a:latin typeface="Calibri"/>
                <a:cs typeface="Calibri"/>
              </a:rPr>
              <a:t> про те, як, </a:t>
            </a:r>
            <a:r>
              <a:rPr lang="ru-RU" sz="1700" dirty="0" err="1">
                <a:latin typeface="Calibri"/>
                <a:cs typeface="Calibri"/>
              </a:rPr>
              <a:t>увійшовши</a:t>
            </a:r>
            <a:r>
              <a:rPr lang="ru-RU" sz="1700" dirty="0">
                <a:latin typeface="Calibri"/>
                <a:cs typeface="Calibri"/>
              </a:rPr>
              <a:t> в </a:t>
            </a:r>
            <a:r>
              <a:rPr lang="ru-RU" sz="1700" dirty="0" err="1">
                <a:latin typeface="Calibri"/>
                <a:cs typeface="Calibri"/>
              </a:rPr>
              <a:t>будинок</a:t>
            </a:r>
            <a:r>
              <a:rPr lang="ru-RU" sz="1700" dirty="0">
                <a:latin typeface="Calibri"/>
                <a:cs typeface="Calibri"/>
              </a:rPr>
              <a:t>, </a:t>
            </a:r>
            <a:r>
              <a:rPr lang="ru-RU" sz="1700" dirty="0" err="1">
                <a:latin typeface="Calibri"/>
                <a:cs typeface="Calibri"/>
              </a:rPr>
              <a:t>він</a:t>
            </a:r>
            <a:r>
              <a:rPr lang="ru-RU" sz="1700" dirty="0">
                <a:latin typeface="Calibri"/>
                <a:cs typeface="Calibri"/>
              </a:rPr>
              <a:t> </a:t>
            </a:r>
            <a:r>
              <a:rPr lang="ru-RU" sz="1700" dirty="0" err="1">
                <a:latin typeface="Calibri"/>
                <a:cs typeface="Calibri"/>
              </a:rPr>
              <a:t>побачив</a:t>
            </a:r>
            <a:r>
              <a:rPr lang="ru-RU" sz="1700" dirty="0">
                <a:latin typeface="Calibri"/>
                <a:cs typeface="Calibri"/>
              </a:rPr>
              <a:t>, </a:t>
            </a:r>
            <a:r>
              <a:rPr lang="ru-RU" sz="1700" dirty="0" err="1">
                <a:latin typeface="Calibri"/>
                <a:cs typeface="Calibri"/>
              </a:rPr>
              <a:t>що</a:t>
            </a:r>
            <a:r>
              <a:rPr lang="ru-RU" sz="1700" dirty="0">
                <a:latin typeface="Calibri"/>
                <a:cs typeface="Calibri"/>
              </a:rPr>
              <a:t> </a:t>
            </a:r>
            <a:r>
              <a:rPr lang="ru-RU" sz="1700" dirty="0" err="1">
                <a:latin typeface="Calibri"/>
                <a:cs typeface="Calibri"/>
              </a:rPr>
              <a:t>чоловік</a:t>
            </a:r>
            <a:r>
              <a:rPr lang="ru-RU" sz="1700" dirty="0">
                <a:latin typeface="Calibri"/>
                <a:cs typeface="Calibri"/>
              </a:rPr>
              <a:t> </a:t>
            </a:r>
            <a:r>
              <a:rPr lang="ru-RU" sz="1700" dirty="0" err="1">
                <a:latin typeface="Calibri"/>
                <a:cs typeface="Calibri"/>
              </a:rPr>
              <a:t>підійшов</a:t>
            </a:r>
            <a:r>
              <a:rPr lang="ru-RU" sz="1700" dirty="0">
                <a:latin typeface="Calibri"/>
                <a:cs typeface="Calibri"/>
              </a:rPr>
              <a:t> до дверей і </a:t>
            </a:r>
            <a:r>
              <a:rPr lang="ru-RU" sz="1700" dirty="0" err="1">
                <a:latin typeface="Calibri"/>
                <a:cs typeface="Calibri"/>
              </a:rPr>
              <a:t>поклав</a:t>
            </a:r>
            <a:r>
              <a:rPr lang="ru-RU" sz="1700" dirty="0">
                <a:latin typeface="Calibri"/>
                <a:cs typeface="Calibri"/>
              </a:rPr>
              <a:t> руку на ручку, </a:t>
            </a:r>
            <a:r>
              <a:rPr lang="ru-RU" sz="1700" dirty="0" err="1">
                <a:latin typeface="Calibri"/>
                <a:cs typeface="Calibri"/>
              </a:rPr>
              <a:t>щоб</a:t>
            </a:r>
            <a:r>
              <a:rPr lang="ru-RU" sz="1700" dirty="0">
                <a:latin typeface="Calibri"/>
                <a:cs typeface="Calibri"/>
              </a:rPr>
              <a:t> </a:t>
            </a:r>
            <a:r>
              <a:rPr lang="ru-RU" sz="1700" dirty="0" err="1">
                <a:latin typeface="Calibri"/>
                <a:cs typeface="Calibri"/>
              </a:rPr>
              <a:t>вийти</a:t>
            </a:r>
            <a:r>
              <a:rPr lang="ru-RU" sz="1700" dirty="0">
                <a:latin typeface="Calibri"/>
                <a:cs typeface="Calibri"/>
              </a:rPr>
              <a:t>, але не </a:t>
            </a:r>
            <a:r>
              <a:rPr lang="ru-RU" sz="1700" dirty="0" err="1">
                <a:latin typeface="Calibri"/>
                <a:cs typeface="Calibri"/>
              </a:rPr>
              <a:t>зміг</a:t>
            </a:r>
            <a:r>
              <a:rPr lang="ru-RU" sz="1700" dirty="0">
                <a:latin typeface="Calibri"/>
                <a:cs typeface="Calibri"/>
              </a:rPr>
              <a:t> </a:t>
            </a:r>
            <a:r>
              <a:rPr lang="ru-RU" sz="1700" dirty="0" err="1">
                <a:latin typeface="Calibri"/>
                <a:cs typeface="Calibri"/>
              </a:rPr>
              <a:t>вийти</a:t>
            </a:r>
            <a:r>
              <a:rPr lang="ru-RU" sz="1700" dirty="0">
                <a:latin typeface="Calibri"/>
                <a:cs typeface="Calibri"/>
              </a:rPr>
              <a:t>. </a:t>
            </a:r>
            <a:r>
              <a:rPr lang="ru-RU" sz="1700" dirty="0" err="1">
                <a:latin typeface="Calibri"/>
                <a:cs typeface="Calibri"/>
              </a:rPr>
              <a:t>Він</a:t>
            </a:r>
            <a:r>
              <a:rPr lang="ru-RU" sz="1700" dirty="0">
                <a:latin typeface="Calibri"/>
                <a:cs typeface="Calibri"/>
              </a:rPr>
              <a:t> </a:t>
            </a:r>
            <a:r>
              <a:rPr lang="ru-RU" sz="1700" dirty="0" err="1">
                <a:latin typeface="Calibri"/>
                <a:cs typeface="Calibri"/>
              </a:rPr>
              <a:t>тримав</a:t>
            </a:r>
            <a:r>
              <a:rPr lang="ru-RU" sz="1700" dirty="0">
                <a:latin typeface="Calibri"/>
                <a:cs typeface="Calibri"/>
              </a:rPr>
              <a:t> на руках </a:t>
            </a:r>
            <a:r>
              <a:rPr lang="ru-RU" sz="1700" dirty="0" err="1">
                <a:latin typeface="Calibri"/>
                <a:cs typeface="Calibri"/>
              </a:rPr>
              <a:t>дітей</a:t>
            </a:r>
            <a:r>
              <a:rPr lang="ru-RU" sz="1700" dirty="0">
                <a:latin typeface="Calibri"/>
                <a:cs typeface="Calibri"/>
              </a:rPr>
              <a:t>.</a:t>
            </a:r>
          </a:p>
          <a:p>
            <a:pPr marL="12700" marR="7620"/>
            <a:r>
              <a:rPr sz="1700" dirty="0">
                <a:latin typeface="Calibri"/>
                <a:cs typeface="Calibri"/>
              </a:rPr>
              <a:t>“Some</a:t>
            </a:r>
            <a:r>
              <a:rPr sz="1700" spc="140" dirty="0">
                <a:latin typeface="Calibri"/>
                <a:cs typeface="Calibri"/>
              </a:rPr>
              <a:t> </a:t>
            </a:r>
            <a:r>
              <a:rPr sz="1700" dirty="0">
                <a:latin typeface="Calibri"/>
                <a:cs typeface="Calibri"/>
              </a:rPr>
              <a:t>people</a:t>
            </a:r>
            <a:r>
              <a:rPr sz="1700" spc="140" dirty="0">
                <a:latin typeface="Calibri"/>
                <a:cs typeface="Calibri"/>
              </a:rPr>
              <a:t> </a:t>
            </a:r>
            <a:r>
              <a:rPr sz="1700" dirty="0">
                <a:latin typeface="Calibri"/>
                <a:cs typeface="Calibri"/>
              </a:rPr>
              <a:t>kept</a:t>
            </a:r>
            <a:r>
              <a:rPr sz="1700" spc="140" dirty="0">
                <a:latin typeface="Calibri"/>
                <a:cs typeface="Calibri"/>
              </a:rPr>
              <a:t> </a:t>
            </a:r>
            <a:r>
              <a:rPr sz="1700" dirty="0">
                <a:latin typeface="Calibri"/>
                <a:cs typeface="Calibri"/>
              </a:rPr>
              <a:t>their</a:t>
            </a:r>
            <a:r>
              <a:rPr sz="1700" spc="145" dirty="0">
                <a:latin typeface="Calibri"/>
                <a:cs typeface="Calibri"/>
              </a:rPr>
              <a:t> </a:t>
            </a:r>
            <a:r>
              <a:rPr sz="1700" dirty="0">
                <a:latin typeface="Calibri"/>
                <a:cs typeface="Calibri"/>
              </a:rPr>
              <a:t>birds</a:t>
            </a:r>
            <a:r>
              <a:rPr sz="1700" spc="150" dirty="0">
                <a:latin typeface="Calibri"/>
                <a:cs typeface="Calibri"/>
              </a:rPr>
              <a:t> </a:t>
            </a:r>
            <a:r>
              <a:rPr sz="1700" dirty="0">
                <a:latin typeface="Calibri"/>
                <a:cs typeface="Calibri"/>
              </a:rPr>
              <a:t>in</a:t>
            </a:r>
            <a:r>
              <a:rPr sz="1700" spc="135" dirty="0">
                <a:latin typeface="Calibri"/>
                <a:cs typeface="Calibri"/>
              </a:rPr>
              <a:t> </a:t>
            </a:r>
            <a:r>
              <a:rPr sz="1700" dirty="0">
                <a:latin typeface="Calibri"/>
                <a:cs typeface="Calibri"/>
              </a:rPr>
              <a:t>cages,</a:t>
            </a:r>
            <a:r>
              <a:rPr sz="1700" spc="140" dirty="0">
                <a:latin typeface="Calibri"/>
                <a:cs typeface="Calibri"/>
              </a:rPr>
              <a:t> </a:t>
            </a:r>
            <a:r>
              <a:rPr sz="1700" dirty="0">
                <a:latin typeface="Calibri"/>
                <a:cs typeface="Calibri"/>
              </a:rPr>
              <a:t>and</a:t>
            </a:r>
            <a:r>
              <a:rPr sz="1700" spc="135" dirty="0">
                <a:latin typeface="Calibri"/>
                <a:cs typeface="Calibri"/>
              </a:rPr>
              <a:t> </a:t>
            </a:r>
            <a:r>
              <a:rPr sz="1700" dirty="0">
                <a:latin typeface="Calibri"/>
                <a:cs typeface="Calibri"/>
              </a:rPr>
              <a:t>those</a:t>
            </a:r>
            <a:r>
              <a:rPr sz="1700" spc="145" dirty="0">
                <a:latin typeface="Calibri"/>
                <a:cs typeface="Calibri"/>
              </a:rPr>
              <a:t> </a:t>
            </a:r>
            <a:r>
              <a:rPr sz="1700" dirty="0">
                <a:latin typeface="Calibri"/>
                <a:cs typeface="Calibri"/>
              </a:rPr>
              <a:t>were</a:t>
            </a:r>
            <a:r>
              <a:rPr sz="1700" spc="140" dirty="0">
                <a:latin typeface="Calibri"/>
                <a:cs typeface="Calibri"/>
              </a:rPr>
              <a:t> </a:t>
            </a:r>
            <a:r>
              <a:rPr sz="1700" dirty="0">
                <a:latin typeface="Calibri"/>
                <a:cs typeface="Calibri"/>
              </a:rPr>
              <a:t>dead.</a:t>
            </a:r>
            <a:r>
              <a:rPr sz="1700" spc="140" dirty="0">
                <a:latin typeface="Calibri"/>
                <a:cs typeface="Calibri"/>
              </a:rPr>
              <a:t> </a:t>
            </a:r>
            <a:r>
              <a:rPr sz="1700" dirty="0">
                <a:latin typeface="Calibri"/>
                <a:cs typeface="Calibri"/>
              </a:rPr>
              <a:t>Of</a:t>
            </a:r>
            <a:r>
              <a:rPr sz="1700" spc="135" dirty="0">
                <a:latin typeface="Calibri"/>
                <a:cs typeface="Calibri"/>
              </a:rPr>
              <a:t> </a:t>
            </a:r>
            <a:r>
              <a:rPr sz="1700" dirty="0">
                <a:latin typeface="Calibri"/>
                <a:cs typeface="Calibri"/>
              </a:rPr>
              <a:t>course</a:t>
            </a:r>
            <a:r>
              <a:rPr sz="1700" spc="145" dirty="0">
                <a:latin typeface="Calibri"/>
                <a:cs typeface="Calibri"/>
              </a:rPr>
              <a:t> </a:t>
            </a:r>
            <a:r>
              <a:rPr sz="1700" spc="-25" dirty="0">
                <a:latin typeface="Calibri"/>
                <a:cs typeface="Calibri"/>
              </a:rPr>
              <a:t>the </a:t>
            </a:r>
            <a:r>
              <a:rPr sz="1700" dirty="0">
                <a:latin typeface="Calibri"/>
                <a:cs typeface="Calibri"/>
              </a:rPr>
              <a:t>free</a:t>
            </a:r>
            <a:r>
              <a:rPr sz="1700" spc="-114" dirty="0">
                <a:latin typeface="Calibri"/>
                <a:cs typeface="Calibri"/>
              </a:rPr>
              <a:t> </a:t>
            </a:r>
            <a:r>
              <a:rPr sz="1700" dirty="0">
                <a:latin typeface="Calibri"/>
                <a:cs typeface="Calibri"/>
              </a:rPr>
              <a:t>birds</a:t>
            </a:r>
            <a:r>
              <a:rPr sz="1700" spc="-65" dirty="0">
                <a:latin typeface="Calibri"/>
                <a:cs typeface="Calibri"/>
              </a:rPr>
              <a:t> </a:t>
            </a:r>
            <a:r>
              <a:rPr sz="1700" dirty="0">
                <a:latin typeface="Calibri"/>
                <a:cs typeface="Calibri"/>
              </a:rPr>
              <a:t>were</a:t>
            </a:r>
            <a:r>
              <a:rPr sz="1700" spc="-100" dirty="0">
                <a:latin typeface="Calibri"/>
                <a:cs typeface="Calibri"/>
              </a:rPr>
              <a:t> </a:t>
            </a:r>
            <a:r>
              <a:rPr sz="1700" spc="-55" dirty="0">
                <a:latin typeface="Calibri"/>
                <a:cs typeface="Calibri"/>
              </a:rPr>
              <a:t>okay.</a:t>
            </a:r>
            <a:r>
              <a:rPr sz="1700" spc="-90" dirty="0">
                <a:latin typeface="Calibri"/>
                <a:cs typeface="Calibri"/>
              </a:rPr>
              <a:t> </a:t>
            </a:r>
            <a:r>
              <a:rPr sz="1700" dirty="0">
                <a:latin typeface="Calibri"/>
                <a:cs typeface="Calibri"/>
              </a:rPr>
              <a:t>But</a:t>
            </a:r>
            <a:r>
              <a:rPr sz="1700" spc="-80" dirty="0">
                <a:latin typeface="Calibri"/>
                <a:cs typeface="Calibri"/>
              </a:rPr>
              <a:t> </a:t>
            </a:r>
            <a:r>
              <a:rPr sz="1700" dirty="0">
                <a:latin typeface="Calibri"/>
                <a:cs typeface="Calibri"/>
              </a:rPr>
              <a:t>humans</a:t>
            </a:r>
            <a:r>
              <a:rPr sz="1700" spc="-50" dirty="0">
                <a:latin typeface="Calibri"/>
                <a:cs typeface="Calibri"/>
              </a:rPr>
              <a:t> </a:t>
            </a:r>
            <a:r>
              <a:rPr sz="1700" dirty="0">
                <a:latin typeface="Calibri"/>
                <a:cs typeface="Calibri"/>
              </a:rPr>
              <a:t>cannot</a:t>
            </a:r>
            <a:r>
              <a:rPr sz="1700" spc="-80" dirty="0">
                <a:latin typeface="Calibri"/>
                <a:cs typeface="Calibri"/>
              </a:rPr>
              <a:t> </a:t>
            </a:r>
            <a:r>
              <a:rPr sz="1700" spc="-10" dirty="0">
                <a:latin typeface="Calibri"/>
                <a:cs typeface="Calibri"/>
              </a:rPr>
              <a:t>fly.”</a:t>
            </a:r>
            <a:endParaRPr lang="ru-RU" sz="1700" spc="-10" dirty="0">
              <a:latin typeface="Calibri"/>
              <a:cs typeface="Calibri"/>
            </a:endParaRPr>
          </a:p>
          <a:p>
            <a:pPr marL="12700" marR="7620"/>
            <a:r>
              <a:rPr lang="ru-RU" sz="1700" dirty="0">
                <a:latin typeface="Calibri"/>
                <a:cs typeface="Calibri"/>
              </a:rPr>
              <a:t>«</a:t>
            </a:r>
            <a:r>
              <a:rPr lang="ru-RU" sz="1700" dirty="0" err="1">
                <a:latin typeface="Calibri"/>
                <a:cs typeface="Calibri"/>
              </a:rPr>
              <a:t>Деякі</a:t>
            </a:r>
            <a:r>
              <a:rPr lang="ru-RU" sz="1700" dirty="0">
                <a:latin typeface="Calibri"/>
                <a:cs typeface="Calibri"/>
              </a:rPr>
              <a:t> люди </a:t>
            </a:r>
            <a:r>
              <a:rPr lang="ru-RU" sz="1700" dirty="0" err="1">
                <a:latin typeface="Calibri"/>
                <a:cs typeface="Calibri"/>
              </a:rPr>
              <a:t>тримали</a:t>
            </a:r>
            <a:r>
              <a:rPr lang="ru-RU" sz="1700" dirty="0">
                <a:latin typeface="Calibri"/>
                <a:cs typeface="Calibri"/>
              </a:rPr>
              <a:t> </a:t>
            </a:r>
            <a:r>
              <a:rPr lang="ru-RU" sz="1700" dirty="0" err="1">
                <a:latin typeface="Calibri"/>
                <a:cs typeface="Calibri"/>
              </a:rPr>
              <a:t>своїх</a:t>
            </a:r>
            <a:r>
              <a:rPr lang="ru-RU" sz="1700" dirty="0">
                <a:latin typeface="Calibri"/>
                <a:cs typeface="Calibri"/>
              </a:rPr>
              <a:t> </a:t>
            </a:r>
            <a:r>
              <a:rPr lang="ru-RU" sz="1700" dirty="0" err="1">
                <a:latin typeface="Calibri"/>
                <a:cs typeface="Calibri"/>
              </a:rPr>
              <a:t>птахів</a:t>
            </a:r>
            <a:r>
              <a:rPr lang="ru-RU" sz="1700" dirty="0">
                <a:latin typeface="Calibri"/>
                <a:cs typeface="Calibri"/>
              </a:rPr>
              <a:t> у </a:t>
            </a:r>
            <a:r>
              <a:rPr lang="ru-RU" sz="1700" dirty="0" err="1">
                <a:latin typeface="Calibri"/>
                <a:cs typeface="Calibri"/>
              </a:rPr>
              <a:t>клітках</a:t>
            </a:r>
            <a:r>
              <a:rPr lang="ru-RU" sz="1700" dirty="0">
                <a:latin typeface="Calibri"/>
                <a:cs typeface="Calibri"/>
              </a:rPr>
              <a:t>, і </a:t>
            </a:r>
            <a:r>
              <a:rPr lang="ru-RU" sz="1700" dirty="0" err="1">
                <a:latin typeface="Calibri"/>
                <a:cs typeface="Calibri"/>
              </a:rPr>
              <a:t>ті</a:t>
            </a:r>
            <a:r>
              <a:rPr lang="ru-RU" sz="1700" dirty="0">
                <a:latin typeface="Calibri"/>
                <a:cs typeface="Calibri"/>
              </a:rPr>
              <a:t> </a:t>
            </a:r>
            <a:r>
              <a:rPr lang="ru-RU" sz="1700" dirty="0" err="1">
                <a:latin typeface="Calibri"/>
                <a:cs typeface="Calibri"/>
              </a:rPr>
              <a:t>були</a:t>
            </a:r>
            <a:r>
              <a:rPr lang="ru-RU" sz="1700" dirty="0">
                <a:latin typeface="Calibri"/>
                <a:cs typeface="Calibri"/>
              </a:rPr>
              <a:t> </a:t>
            </a:r>
            <a:r>
              <a:rPr lang="ru-RU" sz="1700" dirty="0" err="1">
                <a:latin typeface="Calibri"/>
                <a:cs typeface="Calibri"/>
              </a:rPr>
              <a:t>мертві</a:t>
            </a:r>
            <a:r>
              <a:rPr lang="ru-RU" sz="1700" dirty="0">
                <a:latin typeface="Calibri"/>
                <a:cs typeface="Calibri"/>
              </a:rPr>
              <a:t>. </a:t>
            </a:r>
            <a:r>
              <a:rPr lang="ru-RU" sz="1700" dirty="0" err="1">
                <a:latin typeface="Calibri"/>
                <a:cs typeface="Calibri"/>
              </a:rPr>
              <a:t>Звичайно</a:t>
            </a:r>
            <a:r>
              <a:rPr lang="ru-RU" sz="1700" dirty="0">
                <a:latin typeface="Calibri"/>
                <a:cs typeface="Calibri"/>
              </a:rPr>
              <a:t>, </a:t>
            </a:r>
            <a:r>
              <a:rPr lang="ru-RU" sz="1700" dirty="0" err="1">
                <a:latin typeface="Calibri"/>
                <a:cs typeface="Calibri"/>
              </a:rPr>
              <a:t>вільні</a:t>
            </a:r>
            <a:r>
              <a:rPr lang="ru-RU" sz="1700" dirty="0">
                <a:latin typeface="Calibri"/>
                <a:cs typeface="Calibri"/>
              </a:rPr>
              <a:t> птахи </a:t>
            </a:r>
            <a:r>
              <a:rPr lang="ru-RU" sz="1700" dirty="0" err="1">
                <a:latin typeface="Calibri"/>
                <a:cs typeface="Calibri"/>
              </a:rPr>
              <a:t>були</a:t>
            </a:r>
            <a:r>
              <a:rPr lang="ru-RU" sz="1700" dirty="0">
                <a:latin typeface="Calibri"/>
                <a:cs typeface="Calibri"/>
              </a:rPr>
              <a:t> в порядку. Але люди не </a:t>
            </a:r>
            <a:r>
              <a:rPr lang="ru-RU" sz="1700" dirty="0" err="1">
                <a:latin typeface="Calibri"/>
                <a:cs typeface="Calibri"/>
              </a:rPr>
              <a:t>можуть</a:t>
            </a:r>
            <a:r>
              <a:rPr lang="ru-RU" sz="1700" dirty="0">
                <a:latin typeface="Calibri"/>
                <a:cs typeface="Calibri"/>
              </a:rPr>
              <a:t> </a:t>
            </a:r>
            <a:r>
              <a:rPr lang="ru-RU" sz="1700" dirty="0" err="1">
                <a:latin typeface="Calibri"/>
                <a:cs typeface="Calibri"/>
              </a:rPr>
              <a:t>літати</a:t>
            </a:r>
            <a:r>
              <a:rPr lang="ru-RU" sz="1700" dirty="0">
                <a:latin typeface="Calibri"/>
                <a:cs typeface="Calibri"/>
              </a:rPr>
              <a:t>».</a:t>
            </a:r>
            <a:endParaRPr sz="1700" dirty="0">
              <a:latin typeface="Calibri"/>
              <a:cs typeface="Calibri"/>
            </a:endParaRPr>
          </a:p>
          <a:p>
            <a:pPr marL="5499735"/>
            <a:r>
              <a:rPr sz="1700" spc="-20" dirty="0">
                <a:latin typeface="Calibri"/>
                <a:cs typeface="Calibri"/>
              </a:rPr>
              <a:t>-</a:t>
            </a:r>
            <a:r>
              <a:rPr sz="1700" spc="-70" dirty="0">
                <a:latin typeface="Calibri"/>
                <a:cs typeface="Calibri"/>
              </a:rPr>
              <a:t>Dr.</a:t>
            </a:r>
            <a:r>
              <a:rPr sz="1700" spc="-40" dirty="0">
                <a:latin typeface="Calibri"/>
                <a:cs typeface="Calibri"/>
              </a:rPr>
              <a:t> </a:t>
            </a:r>
            <a:r>
              <a:rPr sz="1700" dirty="0">
                <a:latin typeface="Calibri"/>
                <a:cs typeface="Calibri"/>
              </a:rPr>
              <a:t>Khalil</a:t>
            </a:r>
            <a:r>
              <a:rPr sz="1700" spc="-75" dirty="0">
                <a:latin typeface="Calibri"/>
                <a:cs typeface="Calibri"/>
              </a:rPr>
              <a:t> </a:t>
            </a:r>
            <a:r>
              <a:rPr sz="1700" dirty="0">
                <a:latin typeface="Calibri"/>
                <a:cs typeface="Calibri"/>
              </a:rPr>
              <a:t>Al</a:t>
            </a:r>
            <a:r>
              <a:rPr sz="1700" spc="-70" dirty="0">
                <a:latin typeface="Calibri"/>
                <a:cs typeface="Calibri"/>
              </a:rPr>
              <a:t> </a:t>
            </a:r>
            <a:r>
              <a:rPr sz="1700" spc="-10" dirty="0" err="1">
                <a:latin typeface="Calibri"/>
                <a:cs typeface="Calibri"/>
              </a:rPr>
              <a:t>Asmar</a:t>
            </a:r>
            <a:endParaRPr lang="ru-RU" sz="1700" spc="-10" dirty="0">
              <a:latin typeface="Calibri"/>
              <a:cs typeface="Calibri"/>
            </a:endParaRPr>
          </a:p>
          <a:p>
            <a:pPr marL="5499735"/>
            <a:r>
              <a:rPr lang="ru-RU" sz="1700" dirty="0">
                <a:latin typeface="Calibri"/>
                <a:cs typeface="Calibri"/>
              </a:rPr>
              <a:t>- Д-р </a:t>
            </a:r>
            <a:r>
              <a:rPr lang="ru-RU" sz="1700" dirty="0" err="1">
                <a:latin typeface="Calibri"/>
                <a:cs typeface="Calibri"/>
              </a:rPr>
              <a:t>Халіл</a:t>
            </a:r>
            <a:r>
              <a:rPr lang="ru-RU" sz="1700" dirty="0">
                <a:latin typeface="Calibri"/>
                <a:cs typeface="Calibri"/>
              </a:rPr>
              <a:t> Аль </a:t>
            </a:r>
            <a:r>
              <a:rPr lang="ru-RU" sz="1700" dirty="0" err="1">
                <a:latin typeface="Calibri"/>
                <a:cs typeface="Calibri"/>
              </a:rPr>
              <a:t>Асмар</a:t>
            </a:r>
            <a:endParaRPr sz="1700" dirty="0">
              <a:latin typeface="Calibri"/>
              <a:cs typeface="Calibri"/>
            </a:endParaRPr>
          </a:p>
          <a:p>
            <a:pPr marL="6414135" marR="1016635"/>
            <a:r>
              <a:rPr sz="1700" dirty="0">
                <a:latin typeface="Calibri"/>
                <a:cs typeface="Calibri"/>
              </a:rPr>
              <a:t>Douma,</a:t>
            </a:r>
            <a:r>
              <a:rPr sz="1700" spc="-105" dirty="0">
                <a:latin typeface="Calibri"/>
                <a:cs typeface="Calibri"/>
              </a:rPr>
              <a:t> </a:t>
            </a:r>
            <a:r>
              <a:rPr sz="1700" dirty="0">
                <a:latin typeface="Calibri"/>
                <a:cs typeface="Calibri"/>
              </a:rPr>
              <a:t>East</a:t>
            </a:r>
            <a:r>
              <a:rPr sz="1700" spc="-125" dirty="0">
                <a:latin typeface="Calibri"/>
                <a:cs typeface="Calibri"/>
              </a:rPr>
              <a:t> </a:t>
            </a:r>
            <a:r>
              <a:rPr sz="1700" dirty="0">
                <a:latin typeface="Calibri"/>
                <a:cs typeface="Calibri"/>
              </a:rPr>
              <a:t>Ghouta,</a:t>
            </a:r>
            <a:r>
              <a:rPr sz="1700" spc="-105" dirty="0">
                <a:latin typeface="Calibri"/>
                <a:cs typeface="Calibri"/>
              </a:rPr>
              <a:t> </a:t>
            </a:r>
            <a:r>
              <a:rPr sz="1700" spc="-10" dirty="0">
                <a:latin typeface="Calibri"/>
                <a:cs typeface="Calibri"/>
              </a:rPr>
              <a:t>Syria </a:t>
            </a:r>
            <a:r>
              <a:rPr sz="1700" spc="-25" dirty="0">
                <a:latin typeface="Calibri"/>
                <a:cs typeface="Calibri"/>
              </a:rPr>
              <a:t>July,</a:t>
            </a:r>
            <a:r>
              <a:rPr sz="1700" spc="-130" dirty="0">
                <a:latin typeface="Calibri"/>
                <a:cs typeface="Calibri"/>
              </a:rPr>
              <a:t> </a:t>
            </a:r>
            <a:r>
              <a:rPr sz="1700" spc="-20" dirty="0">
                <a:latin typeface="Calibri"/>
                <a:cs typeface="Calibri"/>
              </a:rPr>
              <a:t>2015</a:t>
            </a:r>
            <a:endParaRPr lang="ru-RU" sz="1700" spc="-20" dirty="0">
              <a:latin typeface="Calibri"/>
              <a:cs typeface="Calibri"/>
            </a:endParaRPr>
          </a:p>
          <a:p>
            <a:pPr marL="6414135" marR="1016635"/>
            <a:r>
              <a:rPr lang="ru-RU" sz="1700" dirty="0">
                <a:latin typeface="Calibri"/>
                <a:cs typeface="Calibri"/>
              </a:rPr>
              <a:t>м. Дума, </a:t>
            </a:r>
            <a:r>
              <a:rPr lang="ru-RU" sz="1700" dirty="0" err="1">
                <a:latin typeface="Calibri"/>
                <a:cs typeface="Calibri"/>
              </a:rPr>
              <a:t>регіон</a:t>
            </a:r>
            <a:r>
              <a:rPr lang="ru-RU" sz="1700" dirty="0">
                <a:latin typeface="Calibri"/>
                <a:cs typeface="Calibri"/>
              </a:rPr>
              <a:t> </a:t>
            </a:r>
            <a:r>
              <a:rPr lang="ru-RU" sz="1700" dirty="0" err="1">
                <a:latin typeface="Calibri"/>
                <a:cs typeface="Calibri"/>
              </a:rPr>
              <a:t>Східна</a:t>
            </a:r>
            <a:r>
              <a:rPr lang="ru-RU" sz="1700" dirty="0">
                <a:latin typeface="Calibri"/>
                <a:cs typeface="Calibri"/>
              </a:rPr>
              <a:t> Гута, </a:t>
            </a:r>
            <a:r>
              <a:rPr lang="ru-RU" sz="1700" dirty="0" err="1">
                <a:latin typeface="Calibri"/>
                <a:cs typeface="Calibri"/>
              </a:rPr>
              <a:t>Сирія</a:t>
            </a:r>
            <a:endParaRPr lang="ru-RU" sz="1700" dirty="0">
              <a:latin typeface="Calibri"/>
              <a:cs typeface="Calibri"/>
            </a:endParaRPr>
          </a:p>
          <a:p>
            <a:pPr marL="6414135" marR="1016635"/>
            <a:r>
              <a:rPr lang="ru-RU" sz="1700" dirty="0">
                <a:latin typeface="Calibri"/>
                <a:cs typeface="Calibri"/>
              </a:rPr>
              <a:t>Липень 2015 р.</a:t>
            </a:r>
          </a:p>
          <a:p>
            <a:pPr marL="6414135" marR="1016635"/>
            <a:endParaRPr sz="1700"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9544" y="1270170"/>
            <a:ext cx="8312911" cy="3987630"/>
          </a:xfrm>
          <a:prstGeom prst="rect">
            <a:avLst/>
          </a:prstGeom>
        </p:spPr>
        <p:txBody>
          <a:bodyPr vert="horz" wrap="square" lIns="0" tIns="106045" rIns="0" bIns="0" rtlCol="0">
            <a:spAutoFit/>
          </a:bodyPr>
          <a:lstStyle/>
          <a:p>
            <a:pPr marL="15875" marR="5080" algn="ctr">
              <a:lnSpc>
                <a:spcPts val="5830"/>
              </a:lnSpc>
              <a:spcBef>
                <a:spcPts val="835"/>
              </a:spcBef>
            </a:pPr>
            <a:r>
              <a:rPr b="1" spc="-55" dirty="0"/>
              <a:t>Decontamination</a:t>
            </a:r>
            <a:r>
              <a:rPr b="1" spc="-210" dirty="0"/>
              <a:t> </a:t>
            </a:r>
            <a:r>
              <a:rPr b="1" dirty="0"/>
              <a:t>and</a:t>
            </a:r>
            <a:r>
              <a:rPr b="1" spc="-190" dirty="0"/>
              <a:t> </a:t>
            </a:r>
            <a:r>
              <a:rPr b="1" spc="-70" dirty="0"/>
              <a:t>Personal </a:t>
            </a:r>
            <a:r>
              <a:rPr b="1" spc="-50" dirty="0"/>
              <a:t>Protective</a:t>
            </a:r>
            <a:r>
              <a:rPr b="1" spc="-225" dirty="0"/>
              <a:t> </a:t>
            </a:r>
            <a:r>
              <a:rPr b="1" spc="-10" dirty="0"/>
              <a:t>Equipment</a:t>
            </a:r>
            <a:br>
              <a:rPr lang="ru-RU" b="1" spc="-10" dirty="0"/>
            </a:br>
            <a:r>
              <a:rPr lang="ru-RU" b="1" spc="-10" dirty="0" err="1"/>
              <a:t>Засоби</a:t>
            </a:r>
            <a:r>
              <a:rPr lang="ru-RU" b="1" spc="-10" dirty="0"/>
              <a:t> </a:t>
            </a:r>
            <a:r>
              <a:rPr lang="ru-RU" b="1" spc="-10" dirty="0" err="1"/>
              <a:t>дезактивації</a:t>
            </a:r>
            <a:r>
              <a:rPr lang="ru-RU" b="1" spc="-10" dirty="0"/>
              <a:t> та </a:t>
            </a:r>
            <a:r>
              <a:rPr lang="ru-RU" b="1" spc="-10" dirty="0" err="1"/>
              <a:t>індивідуального</a:t>
            </a:r>
            <a:r>
              <a:rPr lang="ru-RU" b="1" spc="-10" dirty="0"/>
              <a:t> </a:t>
            </a:r>
            <a:r>
              <a:rPr lang="ru-RU" b="1" spc="-10" dirty="0" err="1"/>
              <a:t>захисту</a:t>
            </a:r>
            <a:r>
              <a:rPr lang="ru-RU" b="1" spc="-10" dirty="0"/>
              <a:t> </a:t>
            </a:r>
            <a:endParaRPr b="1" spc="-10" dirty="0"/>
          </a:p>
          <a:p>
            <a:pPr marL="3810" algn="ctr">
              <a:lnSpc>
                <a:spcPct val="100000"/>
              </a:lnSpc>
              <a:spcBef>
                <a:spcPts val="1270"/>
              </a:spcBef>
            </a:pPr>
            <a:r>
              <a:rPr sz="2400" b="0" dirty="0">
                <a:latin typeface="Calibri"/>
                <a:cs typeface="Calibri"/>
              </a:rPr>
              <a:t>covered</a:t>
            </a:r>
            <a:r>
              <a:rPr sz="2400" b="0" spc="-50" dirty="0">
                <a:latin typeface="Calibri"/>
                <a:cs typeface="Calibri"/>
              </a:rPr>
              <a:t> </a:t>
            </a:r>
            <a:r>
              <a:rPr sz="2400" b="0" dirty="0">
                <a:latin typeface="Calibri"/>
                <a:cs typeface="Calibri"/>
              </a:rPr>
              <a:t>in</a:t>
            </a:r>
            <a:r>
              <a:rPr sz="2400" b="0" spc="-55" dirty="0">
                <a:latin typeface="Calibri"/>
                <a:cs typeface="Calibri"/>
              </a:rPr>
              <a:t> </a:t>
            </a:r>
            <a:r>
              <a:rPr sz="2400" b="0" dirty="0">
                <a:latin typeface="Calibri"/>
                <a:cs typeface="Calibri"/>
              </a:rPr>
              <a:t>a</a:t>
            </a:r>
            <a:r>
              <a:rPr sz="2400" b="0" spc="-75" dirty="0">
                <a:latin typeface="Calibri"/>
                <a:cs typeface="Calibri"/>
              </a:rPr>
              <a:t> </a:t>
            </a:r>
            <a:r>
              <a:rPr sz="2400" b="0" dirty="0">
                <a:latin typeface="Calibri"/>
                <a:cs typeface="Calibri"/>
              </a:rPr>
              <a:t>separate</a:t>
            </a:r>
            <a:r>
              <a:rPr sz="2400" b="0" spc="-65" dirty="0">
                <a:latin typeface="Calibri"/>
                <a:cs typeface="Calibri"/>
              </a:rPr>
              <a:t> </a:t>
            </a:r>
            <a:r>
              <a:rPr sz="2400" b="0" spc="-10" dirty="0">
                <a:latin typeface="Calibri"/>
                <a:cs typeface="Calibri"/>
              </a:rPr>
              <a:t>presentation.</a:t>
            </a:r>
            <a:br>
              <a:rPr lang="ru-RU" sz="2400" b="0" spc="-10" dirty="0">
                <a:latin typeface="Calibri"/>
                <a:cs typeface="Calibri"/>
              </a:rPr>
            </a:br>
            <a:r>
              <a:rPr lang="ru-RU" sz="2400" b="0" spc="-10" dirty="0">
                <a:latin typeface="Calibri"/>
                <a:cs typeface="Calibri"/>
              </a:rPr>
              <a:t>(в </a:t>
            </a:r>
            <a:r>
              <a:rPr lang="ru-RU" sz="2400" b="0" spc="-10" dirty="0" err="1">
                <a:latin typeface="Calibri"/>
                <a:cs typeface="Calibri"/>
              </a:rPr>
              <a:t>окремій</a:t>
            </a:r>
            <a:r>
              <a:rPr lang="ru-RU" sz="2400" b="0" spc="-10" dirty="0">
                <a:latin typeface="Calibri"/>
                <a:cs typeface="Calibri"/>
              </a:rPr>
              <a:t> </a:t>
            </a:r>
            <a:r>
              <a:rPr lang="ru-RU" sz="2400" b="0" spc="-10" dirty="0" err="1">
                <a:latin typeface="Calibri"/>
                <a:cs typeface="Calibri"/>
              </a:rPr>
              <a:t>презентації</a:t>
            </a:r>
            <a:r>
              <a:rPr lang="ru-RU" sz="2400" b="0" spc="-10" dirty="0">
                <a:latin typeface="Calibri"/>
                <a:cs typeface="Calibri"/>
              </a:rPr>
              <a:t>).</a:t>
            </a:r>
            <a:endParaRPr sz="2400" dirty="0">
              <a:latin typeface="Calibri"/>
              <a:cs typeface="Calibri"/>
            </a:endParaRPr>
          </a:p>
        </p:txBody>
      </p:sp>
      <p:grpSp>
        <p:nvGrpSpPr>
          <p:cNvPr id="3" name="object 3"/>
          <p:cNvGrpSpPr/>
          <p:nvPr/>
        </p:nvGrpSpPr>
        <p:grpSpPr>
          <a:xfrm>
            <a:off x="1991867" y="5818632"/>
            <a:ext cx="7062470" cy="744220"/>
            <a:chOff x="1991867" y="5818632"/>
            <a:chExt cx="7062470" cy="744220"/>
          </a:xfrm>
        </p:grpSpPr>
        <p:pic>
          <p:nvPicPr>
            <p:cNvPr id="4" name="object 4"/>
            <p:cNvPicPr/>
            <p:nvPr/>
          </p:nvPicPr>
          <p:blipFill>
            <a:blip r:embed="rId2" cstate="print"/>
            <a:stretch>
              <a:fillRect/>
            </a:stretch>
          </p:blipFill>
          <p:spPr>
            <a:xfrm>
              <a:off x="7018020" y="5844540"/>
              <a:ext cx="2036076" cy="693419"/>
            </a:xfrm>
            <a:prstGeom prst="rect">
              <a:avLst/>
            </a:prstGeom>
          </p:spPr>
        </p:pic>
        <p:pic>
          <p:nvPicPr>
            <p:cNvPr id="5" name="object 5"/>
            <p:cNvPicPr/>
            <p:nvPr/>
          </p:nvPicPr>
          <p:blipFill>
            <a:blip r:embed="rId3" cstate="print"/>
            <a:stretch>
              <a:fillRect/>
            </a:stretch>
          </p:blipFill>
          <p:spPr>
            <a:xfrm>
              <a:off x="1991867" y="5818632"/>
              <a:ext cx="5701283" cy="743712"/>
            </a:xfrm>
            <a:prstGeom prst="rect">
              <a:avLst/>
            </a:prstGeom>
          </p:spPr>
        </p:pic>
      </p:grpSp>
      <p:pic>
        <p:nvPicPr>
          <p:cNvPr id="6" name="object 6"/>
          <p:cNvPicPr/>
          <p:nvPr/>
        </p:nvPicPr>
        <p:blipFill>
          <a:blip r:embed="rId4" cstate="print"/>
          <a:stretch>
            <a:fillRect/>
          </a:stretch>
        </p:blipFill>
        <p:spPr>
          <a:xfrm>
            <a:off x="650197" y="5921827"/>
            <a:ext cx="1158194" cy="718553"/>
          </a:xfrm>
          <a:prstGeom prst="rect">
            <a:avLst/>
          </a:prstGeom>
        </p:spPr>
      </p:pic>
      <p:pic>
        <p:nvPicPr>
          <p:cNvPr id="7" name="object 7"/>
          <p:cNvPicPr/>
          <p:nvPr/>
        </p:nvPicPr>
        <p:blipFill>
          <a:blip r:embed="rId5" cstate="print"/>
          <a:stretch>
            <a:fillRect/>
          </a:stretch>
        </p:blipFill>
        <p:spPr>
          <a:xfrm>
            <a:off x="9560052" y="5838444"/>
            <a:ext cx="2215896" cy="704088"/>
          </a:xfrm>
          <a:prstGeom prst="rect">
            <a:avLst/>
          </a:prstGeom>
        </p:spPr>
      </p:pic>
      <p:sp>
        <p:nvSpPr>
          <p:cNvPr id="8" name="object 2">
            <a:extLst>
              <a:ext uri="{FF2B5EF4-FFF2-40B4-BE49-F238E27FC236}">
                <a16:creationId xmlns:a16="http://schemas.microsoft.com/office/drawing/2014/main" id="{439161DA-DF92-56EB-3DD6-4C1B9D47D173}"/>
              </a:ext>
            </a:extLst>
          </p:cNvPr>
          <p:cNvSpPr txBox="1">
            <a:spLocks/>
          </p:cNvSpPr>
          <p:nvPr/>
        </p:nvSpPr>
        <p:spPr>
          <a:xfrm>
            <a:off x="3556695" y="6099002"/>
            <a:ext cx="3277849" cy="364202"/>
          </a:xfrm>
          <a:prstGeom prst="rect">
            <a:avLst/>
          </a:prstGeom>
          <a:solidFill>
            <a:schemeClr val="bg1"/>
          </a:solidFill>
        </p:spPr>
        <p:txBody>
          <a:bodyPr vert="horz" wrap="square" lIns="0" tIns="12700" rIns="0" bIns="0" rtlCol="0">
            <a:spAutoFit/>
          </a:bodyPr>
          <a:lstStyle>
            <a:lvl1pPr>
              <a:defRPr sz="5400" b="0" i="0">
                <a:solidFill>
                  <a:schemeClr val="tx1"/>
                </a:solidFill>
                <a:latin typeface="Calibri Light"/>
                <a:ea typeface="+mj-ea"/>
                <a:cs typeface="Calibri Light"/>
              </a:defRPr>
            </a:lvl1pPr>
          </a:lstStyle>
          <a:p>
            <a:pPr marL="12700" algn="l">
              <a:spcBef>
                <a:spcPts val="100"/>
              </a:spcBef>
            </a:pPr>
            <a:r>
              <a:rPr lang="en-US" sz="1100" b="1" spc="-20" dirty="0">
                <a:latin typeface="Times New Roman" panose="02020603050405020304" pitchFamily="18" charset="0"/>
                <a:cs typeface="Times New Roman" panose="02020603050405020304" pitchFamily="18" charset="0"/>
              </a:rPr>
              <a:t>Ukrainian Medical Association of North America</a:t>
            </a:r>
          </a:p>
          <a:p>
            <a:pPr marL="12700" algn="l">
              <a:spcBef>
                <a:spcPts val="100"/>
              </a:spcBef>
            </a:pPr>
            <a:r>
              <a:rPr lang="ru-RU" sz="1100" b="1" spc="-20" dirty="0" err="1">
                <a:latin typeface="Times New Roman" panose="02020603050405020304" pitchFamily="18" charset="0"/>
                <a:cs typeface="Times New Roman" panose="02020603050405020304" pitchFamily="18" charset="0"/>
              </a:rPr>
              <a:t>Українська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медична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асоціація</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Північної</a:t>
            </a:r>
            <a:r>
              <a:rPr lang="ru-RU" sz="1100" b="1" spc="-20" dirty="0">
                <a:latin typeface="Times New Roman" panose="02020603050405020304" pitchFamily="18" charset="0"/>
                <a:cs typeface="Times New Roman" panose="02020603050405020304" pitchFamily="18" charset="0"/>
              </a:rPr>
              <a:t> Америки</a:t>
            </a:r>
            <a:endParaRPr lang="ru-RU" sz="11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942" y="609676"/>
            <a:ext cx="4321658" cy="1121461"/>
          </a:xfrm>
          <a:prstGeom prst="rect">
            <a:avLst/>
          </a:prstGeom>
        </p:spPr>
        <p:txBody>
          <a:bodyPr vert="horz" wrap="square" lIns="0" tIns="13335" rIns="0" bIns="0" rtlCol="0">
            <a:spAutoFit/>
          </a:bodyPr>
          <a:lstStyle/>
          <a:p>
            <a:pPr marL="12700">
              <a:lnSpc>
                <a:spcPct val="100000"/>
              </a:lnSpc>
              <a:spcBef>
                <a:spcPts val="105"/>
              </a:spcBef>
            </a:pPr>
            <a:r>
              <a:rPr sz="3600" b="1" spc="-30" dirty="0"/>
              <a:t>Summary</a:t>
            </a:r>
            <a:br>
              <a:rPr lang="en-US" sz="3600" b="1" spc="-30" dirty="0"/>
            </a:br>
            <a:r>
              <a:rPr lang="ru-RU" sz="3600" b="1" spc="-30" dirty="0" err="1"/>
              <a:t>Висновки</a:t>
            </a:r>
            <a:endParaRPr sz="3600" b="1" dirty="0"/>
          </a:p>
        </p:txBody>
      </p:sp>
      <p:sp>
        <p:nvSpPr>
          <p:cNvPr id="3" name="object 3"/>
          <p:cNvSpPr txBox="1"/>
          <p:nvPr/>
        </p:nvSpPr>
        <p:spPr>
          <a:xfrm>
            <a:off x="478942" y="1793493"/>
            <a:ext cx="10798175" cy="3596626"/>
          </a:xfrm>
          <a:prstGeom prst="rect">
            <a:avLst/>
          </a:prstGeom>
        </p:spPr>
        <p:txBody>
          <a:bodyPr vert="horz" wrap="square" lIns="0" tIns="54610" rIns="0" bIns="0" rtlCol="0">
            <a:spAutoFit/>
          </a:bodyPr>
          <a:lstStyle/>
          <a:p>
            <a:pPr marL="12700" marR="5080" algn="just">
              <a:lnSpc>
                <a:spcPct val="90000"/>
              </a:lnSpc>
              <a:spcBef>
                <a:spcPts val="430"/>
              </a:spcBef>
            </a:pPr>
            <a:r>
              <a:rPr dirty="0">
                <a:latin typeface="Calibri"/>
                <a:cs typeface="Calibri"/>
              </a:rPr>
              <a:t>Chemical</a:t>
            </a:r>
            <a:r>
              <a:rPr spc="-60" dirty="0">
                <a:latin typeface="Calibri"/>
                <a:cs typeface="Calibri"/>
              </a:rPr>
              <a:t> </a:t>
            </a:r>
            <a:r>
              <a:rPr dirty="0">
                <a:latin typeface="Calibri"/>
                <a:cs typeface="Calibri"/>
              </a:rPr>
              <a:t>weapons</a:t>
            </a:r>
            <a:r>
              <a:rPr spc="-65" dirty="0">
                <a:latin typeface="Calibri"/>
                <a:cs typeface="Calibri"/>
              </a:rPr>
              <a:t> </a:t>
            </a:r>
            <a:r>
              <a:rPr spc="-10" dirty="0">
                <a:latin typeface="Calibri"/>
                <a:cs typeface="Calibri"/>
              </a:rPr>
              <a:t>attacks</a:t>
            </a:r>
            <a:r>
              <a:rPr spc="-60" dirty="0">
                <a:latin typeface="Calibri"/>
                <a:cs typeface="Calibri"/>
              </a:rPr>
              <a:t> </a:t>
            </a:r>
            <a:r>
              <a:rPr dirty="0">
                <a:latin typeface="Calibri"/>
                <a:cs typeface="Calibri"/>
              </a:rPr>
              <a:t>are</a:t>
            </a:r>
            <a:r>
              <a:rPr spc="-60" dirty="0">
                <a:latin typeface="Calibri"/>
                <a:cs typeface="Calibri"/>
              </a:rPr>
              <a:t> </a:t>
            </a:r>
            <a:r>
              <a:rPr dirty="0">
                <a:latin typeface="Calibri"/>
                <a:cs typeface="Calibri"/>
              </a:rPr>
              <a:t>a</a:t>
            </a:r>
            <a:r>
              <a:rPr spc="-60" dirty="0">
                <a:latin typeface="Calibri"/>
                <a:cs typeface="Calibri"/>
              </a:rPr>
              <a:t> </a:t>
            </a:r>
            <a:r>
              <a:rPr dirty="0">
                <a:latin typeface="Calibri"/>
                <a:cs typeface="Calibri"/>
              </a:rPr>
              <a:t>renewed</a:t>
            </a:r>
            <a:r>
              <a:rPr spc="-70" dirty="0">
                <a:latin typeface="Calibri"/>
                <a:cs typeface="Calibri"/>
              </a:rPr>
              <a:t> </a:t>
            </a:r>
            <a:r>
              <a:rPr dirty="0">
                <a:latin typeface="Calibri"/>
                <a:cs typeface="Calibri"/>
              </a:rPr>
              <a:t>threat</a:t>
            </a:r>
            <a:r>
              <a:rPr spc="-65" dirty="0">
                <a:latin typeface="Calibri"/>
                <a:cs typeface="Calibri"/>
              </a:rPr>
              <a:t> </a:t>
            </a:r>
            <a:r>
              <a:rPr dirty="0">
                <a:latin typeface="Calibri"/>
                <a:cs typeface="Calibri"/>
              </a:rPr>
              <a:t>in</a:t>
            </a:r>
            <a:r>
              <a:rPr spc="-50" dirty="0">
                <a:latin typeface="Calibri"/>
                <a:cs typeface="Calibri"/>
              </a:rPr>
              <a:t> </a:t>
            </a:r>
            <a:r>
              <a:rPr dirty="0">
                <a:latin typeface="Calibri"/>
                <a:cs typeface="Calibri"/>
              </a:rPr>
              <a:t>modern</a:t>
            </a:r>
            <a:r>
              <a:rPr spc="-60" dirty="0">
                <a:latin typeface="Calibri"/>
                <a:cs typeface="Calibri"/>
              </a:rPr>
              <a:t> </a:t>
            </a:r>
            <a:r>
              <a:rPr dirty="0">
                <a:latin typeface="Calibri"/>
                <a:cs typeface="Calibri"/>
              </a:rPr>
              <a:t>warfare.</a:t>
            </a:r>
            <a:r>
              <a:rPr spc="515" dirty="0">
                <a:latin typeface="Calibri"/>
                <a:cs typeface="Calibri"/>
              </a:rPr>
              <a:t> </a:t>
            </a:r>
            <a:r>
              <a:rPr spc="-10" dirty="0">
                <a:latin typeface="Calibri"/>
                <a:cs typeface="Calibri"/>
              </a:rPr>
              <a:t>Here, </a:t>
            </a:r>
            <a:r>
              <a:rPr dirty="0">
                <a:latin typeface="Calibri"/>
                <a:cs typeface="Calibri"/>
              </a:rPr>
              <a:t>basic</a:t>
            </a:r>
            <a:r>
              <a:rPr spc="175" dirty="0">
                <a:latin typeface="Calibri"/>
                <a:cs typeface="Calibri"/>
              </a:rPr>
              <a:t>  </a:t>
            </a:r>
            <a:r>
              <a:rPr dirty="0">
                <a:latin typeface="Calibri"/>
                <a:cs typeface="Calibri"/>
              </a:rPr>
              <a:t>principles</a:t>
            </a:r>
            <a:r>
              <a:rPr spc="170" dirty="0">
                <a:latin typeface="Calibri"/>
                <a:cs typeface="Calibri"/>
              </a:rPr>
              <a:t>  </a:t>
            </a:r>
            <a:r>
              <a:rPr dirty="0">
                <a:latin typeface="Calibri"/>
                <a:cs typeface="Calibri"/>
              </a:rPr>
              <a:t>of</a:t>
            </a:r>
            <a:r>
              <a:rPr spc="170" dirty="0">
                <a:latin typeface="Calibri"/>
                <a:cs typeface="Calibri"/>
              </a:rPr>
              <a:t>  </a:t>
            </a:r>
            <a:r>
              <a:rPr dirty="0">
                <a:latin typeface="Calibri"/>
                <a:cs typeface="Calibri"/>
              </a:rPr>
              <a:t>organophosphorus</a:t>
            </a:r>
            <a:r>
              <a:rPr spc="175" dirty="0">
                <a:latin typeface="Calibri"/>
                <a:cs typeface="Calibri"/>
              </a:rPr>
              <a:t>  </a:t>
            </a:r>
            <a:r>
              <a:rPr dirty="0">
                <a:latin typeface="Calibri"/>
                <a:cs typeface="Calibri"/>
              </a:rPr>
              <a:t>based</a:t>
            </a:r>
            <a:r>
              <a:rPr spc="165" dirty="0">
                <a:latin typeface="Calibri"/>
                <a:cs typeface="Calibri"/>
              </a:rPr>
              <a:t>  </a:t>
            </a:r>
            <a:r>
              <a:rPr dirty="0">
                <a:latin typeface="Calibri"/>
                <a:cs typeface="Calibri"/>
              </a:rPr>
              <a:t>nerve</a:t>
            </a:r>
            <a:r>
              <a:rPr spc="170" dirty="0">
                <a:latin typeface="Calibri"/>
                <a:cs typeface="Calibri"/>
              </a:rPr>
              <a:t>  </a:t>
            </a:r>
            <a:r>
              <a:rPr dirty="0">
                <a:latin typeface="Calibri"/>
                <a:cs typeface="Calibri"/>
              </a:rPr>
              <a:t>agent</a:t>
            </a:r>
            <a:r>
              <a:rPr spc="165" dirty="0">
                <a:latin typeface="Calibri"/>
                <a:cs typeface="Calibri"/>
              </a:rPr>
              <a:t>  </a:t>
            </a:r>
            <a:r>
              <a:rPr spc="-10" dirty="0">
                <a:latin typeface="Calibri"/>
                <a:cs typeface="Calibri"/>
              </a:rPr>
              <a:t>physiology, </a:t>
            </a:r>
            <a:r>
              <a:rPr dirty="0">
                <a:latin typeface="Calibri"/>
                <a:cs typeface="Calibri"/>
              </a:rPr>
              <a:t>exposure</a:t>
            </a:r>
            <a:r>
              <a:rPr spc="275" dirty="0">
                <a:latin typeface="Calibri"/>
                <a:cs typeface="Calibri"/>
              </a:rPr>
              <a:t> </a:t>
            </a:r>
            <a:r>
              <a:rPr dirty="0">
                <a:latin typeface="Calibri"/>
                <a:cs typeface="Calibri"/>
              </a:rPr>
              <a:t>types,</a:t>
            </a:r>
            <a:r>
              <a:rPr spc="260" dirty="0">
                <a:latin typeface="Calibri"/>
                <a:cs typeface="Calibri"/>
              </a:rPr>
              <a:t> </a:t>
            </a:r>
            <a:r>
              <a:rPr dirty="0">
                <a:latin typeface="Calibri"/>
                <a:cs typeface="Calibri"/>
              </a:rPr>
              <a:t>and</a:t>
            </a:r>
            <a:r>
              <a:rPr spc="265" dirty="0">
                <a:latin typeface="Calibri"/>
                <a:cs typeface="Calibri"/>
              </a:rPr>
              <a:t> </a:t>
            </a:r>
            <a:r>
              <a:rPr dirty="0">
                <a:latin typeface="Calibri"/>
                <a:cs typeface="Calibri"/>
              </a:rPr>
              <a:t>medical</a:t>
            </a:r>
            <a:r>
              <a:rPr spc="270" dirty="0">
                <a:latin typeface="Calibri"/>
                <a:cs typeface="Calibri"/>
              </a:rPr>
              <a:t> </a:t>
            </a:r>
            <a:r>
              <a:rPr dirty="0">
                <a:latin typeface="Calibri"/>
                <a:cs typeface="Calibri"/>
              </a:rPr>
              <a:t>treatment</a:t>
            </a:r>
            <a:r>
              <a:rPr spc="265" dirty="0">
                <a:latin typeface="Calibri"/>
                <a:cs typeface="Calibri"/>
              </a:rPr>
              <a:t> </a:t>
            </a:r>
            <a:r>
              <a:rPr dirty="0">
                <a:latin typeface="Calibri"/>
                <a:cs typeface="Calibri"/>
              </a:rPr>
              <a:t>was</a:t>
            </a:r>
            <a:r>
              <a:rPr spc="260" dirty="0">
                <a:latin typeface="Calibri"/>
                <a:cs typeface="Calibri"/>
              </a:rPr>
              <a:t> </a:t>
            </a:r>
            <a:r>
              <a:rPr dirty="0">
                <a:latin typeface="Calibri"/>
                <a:cs typeface="Calibri"/>
              </a:rPr>
              <a:t>reviewed.</a:t>
            </a:r>
            <a:r>
              <a:rPr spc="260" dirty="0">
                <a:latin typeface="Calibri"/>
                <a:cs typeface="Calibri"/>
              </a:rPr>
              <a:t>  </a:t>
            </a:r>
            <a:r>
              <a:rPr dirty="0">
                <a:latin typeface="Calibri"/>
                <a:cs typeface="Calibri"/>
              </a:rPr>
              <a:t>Illustrative</a:t>
            </a:r>
            <a:r>
              <a:rPr spc="275" dirty="0">
                <a:latin typeface="Calibri"/>
                <a:cs typeface="Calibri"/>
              </a:rPr>
              <a:t> </a:t>
            </a:r>
            <a:r>
              <a:rPr spc="-10" dirty="0">
                <a:latin typeface="Calibri"/>
                <a:cs typeface="Calibri"/>
              </a:rPr>
              <a:t>cases </a:t>
            </a:r>
            <a:r>
              <a:rPr dirty="0">
                <a:latin typeface="Calibri"/>
                <a:cs typeface="Calibri"/>
              </a:rPr>
              <a:t>were</a:t>
            </a:r>
            <a:r>
              <a:rPr spc="155" dirty="0">
                <a:latin typeface="Calibri"/>
                <a:cs typeface="Calibri"/>
              </a:rPr>
              <a:t>  </a:t>
            </a:r>
            <a:r>
              <a:rPr dirty="0">
                <a:latin typeface="Calibri"/>
                <a:cs typeface="Calibri"/>
              </a:rPr>
              <a:t>presented</a:t>
            </a:r>
            <a:r>
              <a:rPr spc="155" dirty="0">
                <a:latin typeface="Calibri"/>
                <a:cs typeface="Calibri"/>
              </a:rPr>
              <a:t>  </a:t>
            </a:r>
            <a:r>
              <a:rPr dirty="0">
                <a:latin typeface="Calibri"/>
                <a:cs typeface="Calibri"/>
              </a:rPr>
              <a:t>to</a:t>
            </a:r>
            <a:r>
              <a:rPr spc="155" dirty="0">
                <a:latin typeface="Calibri"/>
                <a:cs typeface="Calibri"/>
              </a:rPr>
              <a:t>  </a:t>
            </a:r>
            <a:r>
              <a:rPr dirty="0">
                <a:latin typeface="Calibri"/>
                <a:cs typeface="Calibri"/>
              </a:rPr>
              <a:t>give</a:t>
            </a:r>
            <a:r>
              <a:rPr spc="155" dirty="0">
                <a:latin typeface="Calibri"/>
                <a:cs typeface="Calibri"/>
              </a:rPr>
              <a:t>  </a:t>
            </a:r>
            <a:r>
              <a:rPr dirty="0">
                <a:latin typeface="Calibri"/>
                <a:cs typeface="Calibri"/>
              </a:rPr>
              <a:t>familiarity</a:t>
            </a:r>
            <a:r>
              <a:rPr spc="155" dirty="0">
                <a:latin typeface="Calibri"/>
                <a:cs typeface="Calibri"/>
              </a:rPr>
              <a:t>  </a:t>
            </a:r>
            <a:r>
              <a:rPr dirty="0">
                <a:latin typeface="Calibri"/>
                <a:cs typeface="Calibri"/>
              </a:rPr>
              <a:t>with</a:t>
            </a:r>
            <a:r>
              <a:rPr spc="155" dirty="0">
                <a:latin typeface="Calibri"/>
                <a:cs typeface="Calibri"/>
              </a:rPr>
              <a:t>  </a:t>
            </a:r>
            <a:r>
              <a:rPr dirty="0">
                <a:latin typeface="Calibri"/>
                <a:cs typeface="Calibri"/>
              </a:rPr>
              <a:t>key</a:t>
            </a:r>
            <a:r>
              <a:rPr spc="150" dirty="0">
                <a:latin typeface="Calibri"/>
                <a:cs typeface="Calibri"/>
              </a:rPr>
              <a:t>  </a:t>
            </a:r>
            <a:r>
              <a:rPr dirty="0">
                <a:latin typeface="Calibri"/>
                <a:cs typeface="Calibri"/>
              </a:rPr>
              <a:t>aspects</a:t>
            </a:r>
            <a:r>
              <a:rPr spc="155" dirty="0">
                <a:latin typeface="Calibri"/>
                <a:cs typeface="Calibri"/>
              </a:rPr>
              <a:t>  </a:t>
            </a:r>
            <a:r>
              <a:rPr dirty="0">
                <a:latin typeface="Calibri"/>
                <a:cs typeface="Calibri"/>
              </a:rPr>
              <a:t>of</a:t>
            </a:r>
            <a:r>
              <a:rPr spc="155" dirty="0">
                <a:latin typeface="Calibri"/>
                <a:cs typeface="Calibri"/>
              </a:rPr>
              <a:t>  </a:t>
            </a:r>
            <a:r>
              <a:rPr dirty="0">
                <a:latin typeface="Calibri"/>
                <a:cs typeface="Calibri"/>
              </a:rPr>
              <a:t>the</a:t>
            </a:r>
            <a:r>
              <a:rPr spc="150" dirty="0">
                <a:latin typeface="Calibri"/>
                <a:cs typeface="Calibri"/>
              </a:rPr>
              <a:t>  </a:t>
            </a:r>
            <a:r>
              <a:rPr spc="-10" dirty="0">
                <a:latin typeface="Calibri"/>
                <a:cs typeface="Calibri"/>
              </a:rPr>
              <a:t>medical </a:t>
            </a:r>
            <a:r>
              <a:rPr dirty="0">
                <a:latin typeface="Calibri"/>
                <a:cs typeface="Calibri"/>
              </a:rPr>
              <a:t>management</a:t>
            </a:r>
            <a:r>
              <a:rPr spc="60" dirty="0">
                <a:latin typeface="Calibri"/>
                <a:cs typeface="Calibri"/>
              </a:rPr>
              <a:t> </a:t>
            </a:r>
            <a:r>
              <a:rPr dirty="0">
                <a:latin typeface="Calibri"/>
                <a:cs typeface="Calibri"/>
              </a:rPr>
              <a:t>and</a:t>
            </a:r>
            <a:r>
              <a:rPr spc="60" dirty="0">
                <a:latin typeface="Calibri"/>
                <a:cs typeface="Calibri"/>
              </a:rPr>
              <a:t> </a:t>
            </a:r>
            <a:r>
              <a:rPr dirty="0">
                <a:latin typeface="Calibri"/>
                <a:cs typeface="Calibri"/>
              </a:rPr>
              <a:t>the</a:t>
            </a:r>
            <a:r>
              <a:rPr spc="80" dirty="0">
                <a:latin typeface="Calibri"/>
                <a:cs typeface="Calibri"/>
              </a:rPr>
              <a:t> </a:t>
            </a:r>
            <a:r>
              <a:rPr dirty="0">
                <a:latin typeface="Calibri"/>
                <a:cs typeface="Calibri"/>
              </a:rPr>
              <a:t>impact</a:t>
            </a:r>
            <a:r>
              <a:rPr spc="70" dirty="0">
                <a:latin typeface="Calibri"/>
                <a:cs typeface="Calibri"/>
              </a:rPr>
              <a:t> </a:t>
            </a:r>
            <a:r>
              <a:rPr dirty="0">
                <a:latin typeface="Calibri"/>
                <a:cs typeface="Calibri"/>
              </a:rPr>
              <a:t>of</a:t>
            </a:r>
            <a:r>
              <a:rPr spc="65" dirty="0">
                <a:latin typeface="Calibri"/>
                <a:cs typeface="Calibri"/>
              </a:rPr>
              <a:t> </a:t>
            </a:r>
            <a:r>
              <a:rPr spc="-20" dirty="0">
                <a:latin typeface="Calibri"/>
                <a:cs typeface="Calibri"/>
              </a:rPr>
              <a:t>no-</a:t>
            </a:r>
            <a:r>
              <a:rPr dirty="0">
                <a:latin typeface="Calibri"/>
                <a:cs typeface="Calibri"/>
              </a:rPr>
              <a:t>notice</a:t>
            </a:r>
            <a:r>
              <a:rPr spc="70" dirty="0">
                <a:latin typeface="Calibri"/>
                <a:cs typeface="Calibri"/>
              </a:rPr>
              <a:t> </a:t>
            </a:r>
            <a:r>
              <a:rPr dirty="0">
                <a:latin typeface="Calibri"/>
                <a:cs typeface="Calibri"/>
              </a:rPr>
              <a:t>mass</a:t>
            </a:r>
            <a:r>
              <a:rPr spc="65" dirty="0">
                <a:latin typeface="Calibri"/>
                <a:cs typeface="Calibri"/>
              </a:rPr>
              <a:t> </a:t>
            </a:r>
            <a:r>
              <a:rPr dirty="0">
                <a:latin typeface="Calibri"/>
                <a:cs typeface="Calibri"/>
              </a:rPr>
              <a:t>casualty</a:t>
            </a:r>
            <a:r>
              <a:rPr spc="65" dirty="0">
                <a:latin typeface="Calibri"/>
                <a:cs typeface="Calibri"/>
              </a:rPr>
              <a:t> </a:t>
            </a:r>
            <a:r>
              <a:rPr dirty="0">
                <a:latin typeface="Calibri"/>
                <a:cs typeface="Calibri"/>
              </a:rPr>
              <a:t>incidents</a:t>
            </a:r>
            <a:r>
              <a:rPr spc="60" dirty="0">
                <a:latin typeface="Calibri"/>
                <a:cs typeface="Calibri"/>
              </a:rPr>
              <a:t> </a:t>
            </a:r>
            <a:r>
              <a:rPr dirty="0">
                <a:latin typeface="Calibri"/>
                <a:cs typeface="Calibri"/>
              </a:rPr>
              <a:t>as</a:t>
            </a:r>
            <a:r>
              <a:rPr spc="65" dirty="0">
                <a:latin typeface="Calibri"/>
                <a:cs typeface="Calibri"/>
              </a:rPr>
              <a:t> </a:t>
            </a:r>
            <a:r>
              <a:rPr spc="-20" dirty="0">
                <a:latin typeface="Calibri"/>
                <a:cs typeface="Calibri"/>
              </a:rPr>
              <a:t>they </a:t>
            </a:r>
            <a:r>
              <a:rPr dirty="0">
                <a:latin typeface="Calibri"/>
                <a:cs typeface="Calibri"/>
              </a:rPr>
              <a:t>relate</a:t>
            </a:r>
            <a:r>
              <a:rPr spc="130" dirty="0">
                <a:latin typeface="Calibri"/>
                <a:cs typeface="Calibri"/>
              </a:rPr>
              <a:t>  </a:t>
            </a:r>
            <a:r>
              <a:rPr dirty="0">
                <a:latin typeface="Calibri"/>
                <a:cs typeface="Calibri"/>
              </a:rPr>
              <a:t>to</a:t>
            </a:r>
            <a:r>
              <a:rPr spc="140" dirty="0">
                <a:latin typeface="Calibri"/>
                <a:cs typeface="Calibri"/>
              </a:rPr>
              <a:t>  </a:t>
            </a:r>
            <a:r>
              <a:rPr dirty="0">
                <a:latin typeface="Calibri"/>
                <a:cs typeface="Calibri"/>
              </a:rPr>
              <a:t>health</a:t>
            </a:r>
            <a:r>
              <a:rPr spc="140" dirty="0">
                <a:latin typeface="Calibri"/>
                <a:cs typeface="Calibri"/>
              </a:rPr>
              <a:t>  </a:t>
            </a:r>
            <a:r>
              <a:rPr dirty="0">
                <a:latin typeface="Calibri"/>
                <a:cs typeface="Calibri"/>
              </a:rPr>
              <a:t>system</a:t>
            </a:r>
            <a:r>
              <a:rPr spc="130" dirty="0">
                <a:latin typeface="Calibri"/>
                <a:cs typeface="Calibri"/>
              </a:rPr>
              <a:t>  </a:t>
            </a:r>
            <a:r>
              <a:rPr dirty="0">
                <a:latin typeface="Calibri"/>
                <a:cs typeface="Calibri"/>
              </a:rPr>
              <a:t>stress</a:t>
            </a:r>
            <a:r>
              <a:rPr spc="145" dirty="0">
                <a:latin typeface="Calibri"/>
                <a:cs typeface="Calibri"/>
              </a:rPr>
              <a:t>  </a:t>
            </a:r>
            <a:r>
              <a:rPr dirty="0">
                <a:latin typeface="Calibri"/>
                <a:cs typeface="Calibri"/>
              </a:rPr>
              <a:t>and</a:t>
            </a:r>
            <a:r>
              <a:rPr spc="135" dirty="0">
                <a:latin typeface="Calibri"/>
                <a:cs typeface="Calibri"/>
              </a:rPr>
              <a:t>  </a:t>
            </a:r>
            <a:r>
              <a:rPr dirty="0">
                <a:latin typeface="Calibri"/>
                <a:cs typeface="Calibri"/>
              </a:rPr>
              <a:t>the</a:t>
            </a:r>
            <a:r>
              <a:rPr spc="140" dirty="0">
                <a:latin typeface="Calibri"/>
                <a:cs typeface="Calibri"/>
              </a:rPr>
              <a:t>  </a:t>
            </a:r>
            <a:r>
              <a:rPr dirty="0">
                <a:latin typeface="Calibri"/>
                <a:cs typeface="Calibri"/>
              </a:rPr>
              <a:t>enduring</a:t>
            </a:r>
            <a:r>
              <a:rPr spc="135" dirty="0">
                <a:latin typeface="Calibri"/>
                <a:cs typeface="Calibri"/>
              </a:rPr>
              <a:t>  </a:t>
            </a:r>
            <a:r>
              <a:rPr dirty="0">
                <a:latin typeface="Calibri"/>
                <a:cs typeface="Calibri"/>
              </a:rPr>
              <a:t>threat</a:t>
            </a:r>
            <a:r>
              <a:rPr spc="135" dirty="0">
                <a:latin typeface="Calibri"/>
                <a:cs typeface="Calibri"/>
              </a:rPr>
              <a:t>  </a:t>
            </a:r>
            <a:r>
              <a:rPr dirty="0">
                <a:latin typeface="Calibri"/>
                <a:cs typeface="Calibri"/>
              </a:rPr>
              <a:t>of</a:t>
            </a:r>
            <a:r>
              <a:rPr spc="135" dirty="0">
                <a:latin typeface="Calibri"/>
                <a:cs typeface="Calibri"/>
              </a:rPr>
              <a:t>  </a:t>
            </a:r>
            <a:r>
              <a:rPr spc="-10" dirty="0">
                <a:latin typeface="Calibri"/>
                <a:cs typeface="Calibri"/>
              </a:rPr>
              <a:t>chemical </a:t>
            </a:r>
            <a:r>
              <a:rPr dirty="0">
                <a:latin typeface="Calibri"/>
                <a:cs typeface="Calibri"/>
              </a:rPr>
              <a:t>exposures</a:t>
            </a:r>
            <a:r>
              <a:rPr spc="80" dirty="0">
                <a:latin typeface="Calibri"/>
                <a:cs typeface="Calibri"/>
              </a:rPr>
              <a:t>  </a:t>
            </a:r>
            <a:r>
              <a:rPr dirty="0">
                <a:latin typeface="Calibri"/>
                <a:cs typeface="Calibri"/>
              </a:rPr>
              <a:t>to</a:t>
            </a:r>
            <a:r>
              <a:rPr spc="80" dirty="0">
                <a:latin typeface="Calibri"/>
                <a:cs typeface="Calibri"/>
              </a:rPr>
              <a:t>  </a:t>
            </a:r>
            <a:r>
              <a:rPr dirty="0">
                <a:latin typeface="Calibri"/>
                <a:cs typeface="Calibri"/>
              </a:rPr>
              <a:t>healthcare</a:t>
            </a:r>
            <a:r>
              <a:rPr spc="80" dirty="0">
                <a:latin typeface="Calibri"/>
                <a:cs typeface="Calibri"/>
              </a:rPr>
              <a:t>  </a:t>
            </a:r>
            <a:r>
              <a:rPr dirty="0">
                <a:latin typeface="Calibri"/>
                <a:cs typeface="Calibri"/>
              </a:rPr>
              <a:t>workers</a:t>
            </a:r>
            <a:r>
              <a:rPr spc="80" dirty="0">
                <a:latin typeface="Calibri"/>
                <a:cs typeface="Calibri"/>
              </a:rPr>
              <a:t>  </a:t>
            </a:r>
            <a:r>
              <a:rPr dirty="0">
                <a:latin typeface="Calibri"/>
                <a:cs typeface="Calibri"/>
              </a:rPr>
              <a:t>outside</a:t>
            </a:r>
            <a:r>
              <a:rPr spc="75" dirty="0">
                <a:latin typeface="Calibri"/>
                <a:cs typeface="Calibri"/>
              </a:rPr>
              <a:t>  </a:t>
            </a:r>
            <a:r>
              <a:rPr dirty="0">
                <a:latin typeface="Calibri"/>
                <a:cs typeface="Calibri"/>
              </a:rPr>
              <a:t>of</a:t>
            </a:r>
            <a:r>
              <a:rPr spc="75" dirty="0">
                <a:latin typeface="Calibri"/>
                <a:cs typeface="Calibri"/>
              </a:rPr>
              <a:t>  </a:t>
            </a:r>
            <a:r>
              <a:rPr dirty="0">
                <a:latin typeface="Calibri"/>
                <a:cs typeface="Calibri"/>
              </a:rPr>
              <a:t>the</a:t>
            </a:r>
            <a:r>
              <a:rPr spc="85" dirty="0">
                <a:latin typeface="Calibri"/>
                <a:cs typeface="Calibri"/>
              </a:rPr>
              <a:t>  </a:t>
            </a:r>
            <a:r>
              <a:rPr dirty="0">
                <a:latin typeface="Calibri"/>
                <a:cs typeface="Calibri"/>
              </a:rPr>
              <a:t>contamination</a:t>
            </a:r>
            <a:r>
              <a:rPr spc="75" dirty="0">
                <a:latin typeface="Calibri"/>
                <a:cs typeface="Calibri"/>
              </a:rPr>
              <a:t>  </a:t>
            </a:r>
            <a:r>
              <a:rPr spc="-10" dirty="0">
                <a:latin typeface="Calibri"/>
                <a:cs typeface="Calibri"/>
              </a:rPr>
              <a:t>zone. </a:t>
            </a:r>
            <a:r>
              <a:rPr dirty="0">
                <a:latin typeface="Calibri"/>
                <a:cs typeface="Calibri"/>
              </a:rPr>
              <a:t>Proactive</a:t>
            </a:r>
            <a:r>
              <a:rPr spc="150" dirty="0">
                <a:latin typeface="Calibri"/>
                <a:cs typeface="Calibri"/>
              </a:rPr>
              <a:t> </a:t>
            </a:r>
            <a:r>
              <a:rPr dirty="0">
                <a:latin typeface="Calibri"/>
                <a:cs typeface="Calibri"/>
              </a:rPr>
              <a:t>health</a:t>
            </a:r>
            <a:r>
              <a:rPr spc="140" dirty="0">
                <a:latin typeface="Calibri"/>
                <a:cs typeface="Calibri"/>
              </a:rPr>
              <a:t> </a:t>
            </a:r>
            <a:r>
              <a:rPr dirty="0">
                <a:latin typeface="Calibri"/>
                <a:cs typeface="Calibri"/>
              </a:rPr>
              <a:t>system</a:t>
            </a:r>
            <a:r>
              <a:rPr spc="130" dirty="0">
                <a:latin typeface="Calibri"/>
                <a:cs typeface="Calibri"/>
              </a:rPr>
              <a:t> </a:t>
            </a:r>
            <a:r>
              <a:rPr dirty="0">
                <a:latin typeface="Calibri"/>
                <a:cs typeface="Calibri"/>
              </a:rPr>
              <a:t>preparedness</a:t>
            </a:r>
            <a:r>
              <a:rPr spc="135" dirty="0">
                <a:latin typeface="Calibri"/>
                <a:cs typeface="Calibri"/>
              </a:rPr>
              <a:t> </a:t>
            </a:r>
            <a:r>
              <a:rPr dirty="0">
                <a:latin typeface="Calibri"/>
                <a:cs typeface="Calibri"/>
              </a:rPr>
              <a:t>measures</a:t>
            </a:r>
            <a:r>
              <a:rPr spc="135" dirty="0">
                <a:latin typeface="Calibri"/>
                <a:cs typeface="Calibri"/>
              </a:rPr>
              <a:t> </a:t>
            </a:r>
            <a:r>
              <a:rPr dirty="0">
                <a:latin typeface="Calibri"/>
                <a:cs typeface="Calibri"/>
              </a:rPr>
              <a:t>may</a:t>
            </a:r>
            <a:r>
              <a:rPr spc="130" dirty="0">
                <a:latin typeface="Calibri"/>
                <a:cs typeface="Calibri"/>
              </a:rPr>
              <a:t> </a:t>
            </a:r>
            <a:r>
              <a:rPr dirty="0">
                <a:latin typeface="Calibri"/>
                <a:cs typeface="Calibri"/>
              </a:rPr>
              <a:t>help</a:t>
            </a:r>
            <a:r>
              <a:rPr spc="140" dirty="0">
                <a:latin typeface="Calibri"/>
                <a:cs typeface="Calibri"/>
              </a:rPr>
              <a:t> </a:t>
            </a:r>
            <a:r>
              <a:rPr dirty="0">
                <a:latin typeface="Calibri"/>
                <a:cs typeface="Calibri"/>
              </a:rPr>
              <a:t>to</a:t>
            </a:r>
            <a:r>
              <a:rPr spc="130" dirty="0">
                <a:latin typeface="Calibri"/>
                <a:cs typeface="Calibri"/>
              </a:rPr>
              <a:t> </a:t>
            </a:r>
            <a:r>
              <a:rPr dirty="0">
                <a:latin typeface="Calibri"/>
                <a:cs typeface="Calibri"/>
              </a:rPr>
              <a:t>limit</a:t>
            </a:r>
            <a:r>
              <a:rPr spc="145" dirty="0">
                <a:latin typeface="Calibri"/>
                <a:cs typeface="Calibri"/>
              </a:rPr>
              <a:t> </a:t>
            </a:r>
            <a:r>
              <a:rPr spc="-10" dirty="0">
                <a:latin typeface="Calibri"/>
                <a:cs typeface="Calibri"/>
              </a:rPr>
              <a:t>excess mortality</a:t>
            </a:r>
            <a:r>
              <a:rPr spc="-80" dirty="0">
                <a:latin typeface="Calibri"/>
                <a:cs typeface="Calibri"/>
              </a:rPr>
              <a:t> </a:t>
            </a:r>
            <a:r>
              <a:rPr dirty="0">
                <a:latin typeface="Calibri"/>
                <a:cs typeface="Calibri"/>
              </a:rPr>
              <a:t>caused</a:t>
            </a:r>
            <a:r>
              <a:rPr spc="-75" dirty="0">
                <a:latin typeface="Calibri"/>
                <a:cs typeface="Calibri"/>
              </a:rPr>
              <a:t> </a:t>
            </a:r>
            <a:r>
              <a:rPr dirty="0">
                <a:latin typeface="Calibri"/>
                <a:cs typeface="Calibri"/>
              </a:rPr>
              <a:t>by</a:t>
            </a:r>
            <a:r>
              <a:rPr spc="-80" dirty="0">
                <a:latin typeface="Calibri"/>
                <a:cs typeface="Calibri"/>
              </a:rPr>
              <a:t> </a:t>
            </a:r>
            <a:r>
              <a:rPr dirty="0">
                <a:latin typeface="Calibri"/>
                <a:cs typeface="Calibri"/>
              </a:rPr>
              <a:t>acute</a:t>
            </a:r>
            <a:r>
              <a:rPr spc="-80" dirty="0">
                <a:latin typeface="Calibri"/>
                <a:cs typeface="Calibri"/>
              </a:rPr>
              <a:t> </a:t>
            </a:r>
            <a:r>
              <a:rPr spc="-20" dirty="0">
                <a:latin typeface="Calibri"/>
                <a:cs typeface="Calibri"/>
              </a:rPr>
              <a:t>system</a:t>
            </a:r>
            <a:r>
              <a:rPr spc="-80" dirty="0">
                <a:latin typeface="Calibri"/>
                <a:cs typeface="Calibri"/>
              </a:rPr>
              <a:t> </a:t>
            </a:r>
            <a:r>
              <a:rPr spc="-10" dirty="0">
                <a:latin typeface="Calibri"/>
                <a:cs typeface="Calibri"/>
              </a:rPr>
              <a:t>stresses.</a:t>
            </a:r>
            <a:endParaRPr lang="ru-RU" spc="-10" dirty="0">
              <a:latin typeface="Calibri"/>
              <a:cs typeface="Calibri"/>
            </a:endParaRPr>
          </a:p>
          <a:p>
            <a:pPr marL="12700" marR="5080" algn="just">
              <a:lnSpc>
                <a:spcPct val="90000"/>
              </a:lnSpc>
              <a:spcBef>
                <a:spcPts val="430"/>
              </a:spcBef>
            </a:pPr>
            <a:r>
              <a:rPr lang="ru-RU" dirty="0">
                <a:latin typeface="Calibri"/>
                <a:cs typeface="Calibri"/>
              </a:rPr>
              <a:t>В </a:t>
            </a:r>
            <a:r>
              <a:rPr lang="ru-RU" dirty="0" err="1">
                <a:latin typeface="Calibri"/>
                <a:cs typeface="Calibri"/>
              </a:rPr>
              <a:t>сучасній</a:t>
            </a:r>
            <a:r>
              <a:rPr lang="ru-RU" dirty="0">
                <a:latin typeface="Calibri"/>
                <a:cs typeface="Calibri"/>
              </a:rPr>
              <a:t> </a:t>
            </a:r>
            <a:r>
              <a:rPr lang="ru-RU" dirty="0" err="1">
                <a:latin typeface="Calibri"/>
                <a:cs typeface="Calibri"/>
              </a:rPr>
              <a:t>війні</a:t>
            </a:r>
            <a:r>
              <a:rPr lang="ru-RU" dirty="0">
                <a:latin typeface="Calibri"/>
                <a:cs typeface="Calibri"/>
              </a:rPr>
              <a:t> атаки з </a:t>
            </a:r>
            <a:r>
              <a:rPr lang="ru-RU" dirty="0" err="1">
                <a:latin typeface="Calibri"/>
                <a:cs typeface="Calibri"/>
              </a:rPr>
              <a:t>використанням</a:t>
            </a:r>
            <a:r>
              <a:rPr lang="ru-RU" dirty="0">
                <a:latin typeface="Calibri"/>
                <a:cs typeface="Calibri"/>
              </a:rPr>
              <a:t> </a:t>
            </a:r>
            <a:r>
              <a:rPr lang="ru-RU" dirty="0" err="1">
                <a:latin typeface="Calibri"/>
                <a:cs typeface="Calibri"/>
              </a:rPr>
              <a:t>хімічної</a:t>
            </a:r>
            <a:r>
              <a:rPr lang="ru-RU" dirty="0">
                <a:latin typeface="Calibri"/>
                <a:cs typeface="Calibri"/>
              </a:rPr>
              <a:t> </a:t>
            </a:r>
            <a:r>
              <a:rPr lang="ru-RU" dirty="0" err="1">
                <a:latin typeface="Calibri"/>
                <a:cs typeface="Calibri"/>
              </a:rPr>
              <a:t>зброї</a:t>
            </a:r>
            <a:r>
              <a:rPr lang="ru-RU" dirty="0">
                <a:latin typeface="Calibri"/>
                <a:cs typeface="Calibri"/>
              </a:rPr>
              <a:t> </a:t>
            </a:r>
            <a:r>
              <a:rPr lang="ru-RU" dirty="0" err="1">
                <a:latin typeface="Calibri"/>
                <a:cs typeface="Calibri"/>
              </a:rPr>
              <a:t>знову</a:t>
            </a:r>
            <a:r>
              <a:rPr lang="ru-RU" dirty="0">
                <a:latin typeface="Calibri"/>
                <a:cs typeface="Calibri"/>
              </a:rPr>
              <a:t> стали </a:t>
            </a:r>
            <a:r>
              <a:rPr lang="ru-RU" dirty="0" err="1">
                <a:latin typeface="Calibri"/>
                <a:cs typeface="Calibri"/>
              </a:rPr>
              <a:t>загрозою</a:t>
            </a:r>
            <a:r>
              <a:rPr lang="ru-RU" dirty="0">
                <a:latin typeface="Calibri"/>
                <a:cs typeface="Calibri"/>
              </a:rPr>
              <a:t>. Були </a:t>
            </a:r>
            <a:r>
              <a:rPr lang="ru-RU" dirty="0" err="1">
                <a:latin typeface="Calibri"/>
                <a:cs typeface="Calibri"/>
              </a:rPr>
              <a:t>розглянуті</a:t>
            </a:r>
            <a:r>
              <a:rPr lang="ru-RU" dirty="0">
                <a:latin typeface="Calibri"/>
                <a:cs typeface="Calibri"/>
              </a:rPr>
              <a:t> </a:t>
            </a:r>
            <a:r>
              <a:rPr lang="ru-RU" dirty="0" err="1">
                <a:latin typeface="Calibri"/>
                <a:cs typeface="Calibri"/>
              </a:rPr>
              <a:t>основні</a:t>
            </a:r>
            <a:r>
              <a:rPr lang="ru-RU" dirty="0">
                <a:latin typeface="Calibri"/>
                <a:cs typeface="Calibri"/>
              </a:rPr>
              <a:t> </a:t>
            </a:r>
            <a:r>
              <a:rPr lang="ru-RU" dirty="0" err="1">
                <a:latin typeface="Calibri"/>
                <a:cs typeface="Calibri"/>
              </a:rPr>
              <a:t>принципи</a:t>
            </a:r>
            <a:r>
              <a:rPr lang="ru-RU" dirty="0">
                <a:latin typeface="Calibri"/>
                <a:cs typeface="Calibri"/>
              </a:rPr>
              <a:t> </a:t>
            </a:r>
            <a:r>
              <a:rPr lang="ru-RU" dirty="0" err="1">
                <a:latin typeface="Calibri"/>
                <a:cs typeface="Calibri"/>
              </a:rPr>
              <a:t>фізіології</a:t>
            </a:r>
            <a:r>
              <a:rPr lang="ru-RU" dirty="0">
                <a:latin typeface="Calibri"/>
                <a:cs typeface="Calibri"/>
              </a:rPr>
              <a:t> </a:t>
            </a:r>
            <a:r>
              <a:rPr lang="ru-RU" dirty="0" err="1">
                <a:latin typeface="Calibri"/>
                <a:cs typeface="Calibri"/>
              </a:rPr>
              <a:t>нервово-паралітичних</a:t>
            </a:r>
            <a:r>
              <a:rPr lang="ru-RU" dirty="0">
                <a:latin typeface="Calibri"/>
                <a:cs typeface="Calibri"/>
              </a:rPr>
              <a:t> </a:t>
            </a:r>
            <a:r>
              <a:rPr lang="ru-RU" dirty="0" err="1">
                <a:latin typeface="Calibri"/>
                <a:cs typeface="Calibri"/>
              </a:rPr>
              <a:t>речовин</a:t>
            </a:r>
            <a:r>
              <a:rPr lang="ru-RU" dirty="0">
                <a:latin typeface="Calibri"/>
                <a:cs typeface="Calibri"/>
              </a:rPr>
              <a:t> на </a:t>
            </a:r>
            <a:r>
              <a:rPr lang="ru-RU" dirty="0" err="1">
                <a:latin typeface="Calibri"/>
                <a:cs typeface="Calibri"/>
              </a:rPr>
              <a:t>основі</a:t>
            </a:r>
            <a:r>
              <a:rPr lang="ru-RU" dirty="0">
                <a:latin typeface="Calibri"/>
                <a:cs typeface="Calibri"/>
              </a:rPr>
              <a:t> </a:t>
            </a:r>
            <a:r>
              <a:rPr lang="ru-RU" dirty="0" err="1">
                <a:latin typeface="Calibri"/>
                <a:cs typeface="Calibri"/>
              </a:rPr>
              <a:t>фосфорорганічних</a:t>
            </a:r>
            <a:r>
              <a:rPr lang="ru-RU" dirty="0">
                <a:latin typeface="Calibri"/>
                <a:cs typeface="Calibri"/>
              </a:rPr>
              <a:t> </a:t>
            </a:r>
            <a:r>
              <a:rPr lang="ru-RU" dirty="0" err="1">
                <a:latin typeface="Calibri"/>
                <a:cs typeface="Calibri"/>
              </a:rPr>
              <a:t>речовин</a:t>
            </a:r>
            <a:r>
              <a:rPr lang="ru-RU" dirty="0">
                <a:latin typeface="Calibri"/>
                <a:cs typeface="Calibri"/>
              </a:rPr>
              <a:t>, типи </a:t>
            </a:r>
            <a:r>
              <a:rPr lang="ru-RU" dirty="0" err="1">
                <a:latin typeface="Calibri"/>
                <a:cs typeface="Calibri"/>
              </a:rPr>
              <a:t>впливу</a:t>
            </a:r>
            <a:r>
              <a:rPr lang="ru-RU" dirty="0">
                <a:latin typeface="Calibri"/>
                <a:cs typeface="Calibri"/>
              </a:rPr>
              <a:t> та </a:t>
            </a:r>
            <a:r>
              <a:rPr lang="ru-RU" dirty="0" err="1">
                <a:latin typeface="Calibri"/>
                <a:cs typeface="Calibri"/>
              </a:rPr>
              <a:t>лікування</a:t>
            </a:r>
            <a:r>
              <a:rPr lang="ru-RU" dirty="0">
                <a:latin typeface="Calibri"/>
                <a:cs typeface="Calibri"/>
              </a:rPr>
              <a:t>. Були </a:t>
            </a:r>
            <a:r>
              <a:rPr lang="ru-RU" dirty="0" err="1">
                <a:latin typeface="Calibri"/>
                <a:cs typeface="Calibri"/>
              </a:rPr>
              <a:t>представлені</a:t>
            </a:r>
            <a:r>
              <a:rPr lang="ru-RU" dirty="0">
                <a:latin typeface="Calibri"/>
                <a:cs typeface="Calibri"/>
              </a:rPr>
              <a:t> </a:t>
            </a:r>
            <a:r>
              <a:rPr lang="ru-RU" dirty="0" err="1">
                <a:latin typeface="Calibri"/>
                <a:cs typeface="Calibri"/>
              </a:rPr>
              <a:t>випадки</a:t>
            </a:r>
            <a:r>
              <a:rPr lang="ru-RU" dirty="0">
                <a:latin typeface="Calibri"/>
                <a:cs typeface="Calibri"/>
              </a:rPr>
              <a:t>, </a:t>
            </a:r>
            <a:r>
              <a:rPr lang="ru-RU" dirty="0" err="1">
                <a:latin typeface="Calibri"/>
                <a:cs typeface="Calibri"/>
              </a:rPr>
              <a:t>які</a:t>
            </a:r>
            <a:r>
              <a:rPr lang="ru-RU" dirty="0">
                <a:latin typeface="Calibri"/>
                <a:cs typeface="Calibri"/>
              </a:rPr>
              <a:t> </a:t>
            </a:r>
            <a:r>
              <a:rPr lang="ru-RU" dirty="0" err="1">
                <a:latin typeface="Calibri"/>
                <a:cs typeface="Calibri"/>
              </a:rPr>
              <a:t>мали</a:t>
            </a:r>
            <a:r>
              <a:rPr lang="ru-RU" dirty="0">
                <a:latin typeface="Calibri"/>
                <a:cs typeface="Calibri"/>
              </a:rPr>
              <a:t> на </a:t>
            </a:r>
            <a:r>
              <a:rPr lang="ru-RU" dirty="0" err="1">
                <a:latin typeface="Calibri"/>
                <a:cs typeface="Calibri"/>
              </a:rPr>
              <a:t>меті</a:t>
            </a:r>
            <a:r>
              <a:rPr lang="ru-RU" dirty="0">
                <a:latin typeface="Calibri"/>
                <a:cs typeface="Calibri"/>
              </a:rPr>
              <a:t> </a:t>
            </a:r>
            <a:r>
              <a:rPr lang="ru-RU" dirty="0" err="1">
                <a:latin typeface="Calibri"/>
                <a:cs typeface="Calibri"/>
              </a:rPr>
              <a:t>ознайомити</a:t>
            </a:r>
            <a:r>
              <a:rPr lang="ru-RU" dirty="0">
                <a:latin typeface="Calibri"/>
                <a:cs typeface="Calibri"/>
              </a:rPr>
              <a:t> з </a:t>
            </a:r>
            <a:r>
              <a:rPr lang="ru-RU" dirty="0" err="1">
                <a:latin typeface="Calibri"/>
                <a:cs typeface="Calibri"/>
              </a:rPr>
              <a:t>ключовими</a:t>
            </a:r>
            <a:r>
              <a:rPr lang="ru-RU" dirty="0">
                <a:latin typeface="Calibri"/>
                <a:cs typeface="Calibri"/>
              </a:rPr>
              <a:t> аспектами </a:t>
            </a:r>
            <a:r>
              <a:rPr lang="ru-RU" dirty="0" err="1">
                <a:latin typeface="Calibri"/>
                <a:cs typeface="Calibri"/>
              </a:rPr>
              <a:t>управлінням</a:t>
            </a:r>
            <a:r>
              <a:rPr lang="ru-RU" dirty="0">
                <a:latin typeface="Calibri"/>
                <a:cs typeface="Calibri"/>
              </a:rPr>
              <a:t> </a:t>
            </a:r>
            <a:r>
              <a:rPr lang="ru-RU" dirty="0" err="1">
                <a:latin typeface="Calibri"/>
                <a:cs typeface="Calibri"/>
              </a:rPr>
              <a:t>медичними</a:t>
            </a:r>
            <a:r>
              <a:rPr lang="ru-RU" dirty="0">
                <a:latin typeface="Calibri"/>
                <a:cs typeface="Calibri"/>
              </a:rPr>
              <a:t> службами і </a:t>
            </a:r>
            <a:r>
              <a:rPr lang="ru-RU" dirty="0" err="1">
                <a:latin typeface="Calibri"/>
                <a:cs typeface="Calibri"/>
              </a:rPr>
              <a:t>впливом</a:t>
            </a:r>
            <a:r>
              <a:rPr lang="ru-RU" dirty="0">
                <a:latin typeface="Calibri"/>
                <a:cs typeface="Calibri"/>
              </a:rPr>
              <a:t> </a:t>
            </a:r>
            <a:r>
              <a:rPr lang="ru-RU" dirty="0" err="1">
                <a:latin typeface="Calibri"/>
                <a:cs typeface="Calibri"/>
              </a:rPr>
              <a:t>неочікуваних</a:t>
            </a:r>
            <a:r>
              <a:rPr lang="ru-RU" dirty="0">
                <a:latin typeface="Calibri"/>
                <a:cs typeface="Calibri"/>
              </a:rPr>
              <a:t> </a:t>
            </a:r>
            <a:r>
              <a:rPr lang="ru-RU" dirty="0" err="1">
                <a:latin typeface="Calibri"/>
                <a:cs typeface="Calibri"/>
              </a:rPr>
              <a:t>інцидентів</a:t>
            </a:r>
            <a:r>
              <a:rPr lang="ru-RU" dirty="0">
                <a:latin typeface="Calibri"/>
                <a:cs typeface="Calibri"/>
              </a:rPr>
              <a:t> </a:t>
            </a:r>
            <a:r>
              <a:rPr lang="ru-RU" dirty="0" err="1">
                <a:latin typeface="Calibri"/>
                <a:cs typeface="Calibri"/>
              </a:rPr>
              <a:t>із</a:t>
            </a:r>
            <a:r>
              <a:rPr lang="ru-RU" dirty="0">
                <a:latin typeface="Calibri"/>
                <a:cs typeface="Calibri"/>
              </a:rPr>
              <a:t> </a:t>
            </a:r>
            <a:r>
              <a:rPr lang="ru-RU" dirty="0" err="1">
                <a:latin typeface="Calibri"/>
                <a:cs typeface="Calibri"/>
              </a:rPr>
              <a:t>масовими</a:t>
            </a:r>
            <a:r>
              <a:rPr lang="ru-RU" dirty="0">
                <a:latin typeface="Calibri"/>
                <a:cs typeface="Calibri"/>
              </a:rPr>
              <a:t> жертвами, </a:t>
            </a:r>
            <a:r>
              <a:rPr lang="ru-RU" dirty="0" err="1">
                <a:latin typeface="Calibri"/>
                <a:cs typeface="Calibri"/>
              </a:rPr>
              <a:t>оскільки</a:t>
            </a:r>
            <a:r>
              <a:rPr lang="ru-RU" dirty="0">
                <a:latin typeface="Calibri"/>
                <a:cs typeface="Calibri"/>
              </a:rPr>
              <a:t> </a:t>
            </a:r>
            <a:r>
              <a:rPr lang="ru-RU" dirty="0" err="1">
                <a:latin typeface="Calibri"/>
                <a:cs typeface="Calibri"/>
              </a:rPr>
              <a:t>такі</a:t>
            </a:r>
            <a:r>
              <a:rPr lang="ru-RU" dirty="0">
                <a:latin typeface="Calibri"/>
                <a:cs typeface="Calibri"/>
              </a:rPr>
              <a:t> </a:t>
            </a:r>
            <a:r>
              <a:rPr lang="ru-RU" dirty="0" err="1">
                <a:latin typeface="Calibri"/>
                <a:cs typeface="Calibri"/>
              </a:rPr>
              <a:t>інциденти</a:t>
            </a:r>
            <a:r>
              <a:rPr lang="ru-RU" dirty="0">
                <a:latin typeface="Calibri"/>
                <a:cs typeface="Calibri"/>
              </a:rPr>
              <a:t> </a:t>
            </a:r>
            <a:r>
              <a:rPr lang="ru-RU" dirty="0" err="1">
                <a:latin typeface="Calibri"/>
                <a:cs typeface="Calibri"/>
              </a:rPr>
              <a:t>створюють</a:t>
            </a:r>
            <a:r>
              <a:rPr lang="ru-RU" dirty="0">
                <a:latin typeface="Calibri"/>
                <a:cs typeface="Calibri"/>
              </a:rPr>
              <a:t> </a:t>
            </a:r>
            <a:r>
              <a:rPr lang="ru-RU" dirty="0" err="1">
                <a:latin typeface="Calibri"/>
                <a:cs typeface="Calibri"/>
              </a:rPr>
              <a:t>навантаження</a:t>
            </a:r>
            <a:r>
              <a:rPr lang="ru-RU" dirty="0">
                <a:latin typeface="Calibri"/>
                <a:cs typeface="Calibri"/>
              </a:rPr>
              <a:t> на систему </a:t>
            </a:r>
            <a:r>
              <a:rPr lang="ru-RU" dirty="0" err="1">
                <a:latin typeface="Calibri"/>
                <a:cs typeface="Calibri"/>
              </a:rPr>
              <a:t>охорони</a:t>
            </a:r>
            <a:r>
              <a:rPr lang="ru-RU" dirty="0">
                <a:latin typeface="Calibri"/>
                <a:cs typeface="Calibri"/>
              </a:rPr>
              <a:t> </a:t>
            </a:r>
            <a:r>
              <a:rPr lang="ru-RU" dirty="0" err="1">
                <a:latin typeface="Calibri"/>
                <a:cs typeface="Calibri"/>
              </a:rPr>
              <a:t>здоров’я</a:t>
            </a:r>
            <a:r>
              <a:rPr lang="ru-RU" dirty="0">
                <a:latin typeface="Calibri"/>
                <a:cs typeface="Calibri"/>
              </a:rPr>
              <a:t> та </a:t>
            </a:r>
            <a:r>
              <a:rPr lang="ru-RU" dirty="0" err="1">
                <a:latin typeface="Calibri"/>
                <a:cs typeface="Calibri"/>
              </a:rPr>
              <a:t>становлять</a:t>
            </a:r>
            <a:r>
              <a:rPr lang="ru-RU" dirty="0">
                <a:latin typeface="Calibri"/>
                <a:cs typeface="Calibri"/>
              </a:rPr>
              <a:t> </a:t>
            </a:r>
            <a:r>
              <a:rPr lang="ru-RU" dirty="0" err="1">
                <a:latin typeface="Calibri"/>
                <a:cs typeface="Calibri"/>
              </a:rPr>
              <a:t>загрозу</a:t>
            </a:r>
            <a:r>
              <a:rPr lang="ru-RU" dirty="0">
                <a:latin typeface="Calibri"/>
                <a:cs typeface="Calibri"/>
              </a:rPr>
              <a:t> </a:t>
            </a:r>
            <a:r>
              <a:rPr lang="ru-RU" dirty="0" err="1">
                <a:latin typeface="Calibri"/>
                <a:cs typeface="Calibri"/>
              </a:rPr>
              <a:t>хімічного</a:t>
            </a:r>
            <a:r>
              <a:rPr lang="ru-RU" dirty="0">
                <a:latin typeface="Calibri"/>
                <a:cs typeface="Calibri"/>
              </a:rPr>
              <a:t> </a:t>
            </a:r>
            <a:r>
              <a:rPr lang="ru-RU" dirty="0" err="1">
                <a:latin typeface="Calibri"/>
                <a:cs typeface="Calibri"/>
              </a:rPr>
              <a:t>впливу</a:t>
            </a:r>
            <a:r>
              <a:rPr lang="ru-RU" dirty="0">
                <a:latin typeface="Calibri"/>
                <a:cs typeface="Calibri"/>
              </a:rPr>
              <a:t> на </a:t>
            </a:r>
            <a:r>
              <a:rPr lang="ru-RU" dirty="0" err="1">
                <a:latin typeface="Calibri"/>
                <a:cs typeface="Calibri"/>
              </a:rPr>
              <a:t>медичних</a:t>
            </a:r>
            <a:r>
              <a:rPr lang="ru-RU" dirty="0">
                <a:latin typeface="Calibri"/>
                <a:cs typeface="Calibri"/>
              </a:rPr>
              <a:t> </a:t>
            </a:r>
            <a:r>
              <a:rPr lang="ru-RU" dirty="0" err="1">
                <a:latin typeface="Calibri"/>
                <a:cs typeface="Calibri"/>
              </a:rPr>
              <a:t>працівників</a:t>
            </a:r>
            <a:r>
              <a:rPr lang="ru-RU" dirty="0">
                <a:latin typeface="Calibri"/>
                <a:cs typeface="Calibri"/>
              </a:rPr>
              <a:t> поза зоною </a:t>
            </a:r>
            <a:r>
              <a:rPr lang="ru-RU" dirty="0" err="1">
                <a:latin typeface="Calibri"/>
                <a:cs typeface="Calibri"/>
              </a:rPr>
              <a:t>зараження</a:t>
            </a:r>
            <a:r>
              <a:rPr lang="ru-RU" dirty="0">
                <a:latin typeface="Calibri"/>
                <a:cs typeface="Calibri"/>
              </a:rPr>
              <a:t>. </a:t>
            </a:r>
            <a:r>
              <a:rPr lang="ru-RU" dirty="0" err="1">
                <a:latin typeface="Calibri"/>
                <a:cs typeface="Calibri"/>
              </a:rPr>
              <a:t>Профілактичні</a:t>
            </a:r>
            <a:r>
              <a:rPr lang="ru-RU" dirty="0">
                <a:latin typeface="Calibri"/>
                <a:cs typeface="Calibri"/>
              </a:rPr>
              <a:t> заходи </a:t>
            </a:r>
            <a:r>
              <a:rPr lang="ru-RU" dirty="0" err="1">
                <a:latin typeface="Calibri"/>
                <a:cs typeface="Calibri"/>
              </a:rPr>
              <a:t>щодо</a:t>
            </a:r>
            <a:r>
              <a:rPr lang="ru-RU" dirty="0">
                <a:latin typeface="Calibri"/>
                <a:cs typeface="Calibri"/>
              </a:rPr>
              <a:t> </a:t>
            </a:r>
            <a:r>
              <a:rPr lang="ru-RU" dirty="0" err="1">
                <a:latin typeface="Calibri"/>
                <a:cs typeface="Calibri"/>
              </a:rPr>
              <a:t>готовності</a:t>
            </a:r>
            <a:r>
              <a:rPr lang="ru-RU" dirty="0">
                <a:latin typeface="Calibri"/>
                <a:cs typeface="Calibri"/>
              </a:rPr>
              <a:t> </a:t>
            </a:r>
            <a:r>
              <a:rPr lang="ru-RU" dirty="0" err="1">
                <a:latin typeface="Calibri"/>
                <a:cs typeface="Calibri"/>
              </a:rPr>
              <a:t>системи</a:t>
            </a:r>
            <a:r>
              <a:rPr lang="ru-RU" dirty="0">
                <a:latin typeface="Calibri"/>
                <a:cs typeface="Calibri"/>
              </a:rPr>
              <a:t> </a:t>
            </a:r>
            <a:r>
              <a:rPr lang="ru-RU" dirty="0" err="1">
                <a:latin typeface="Calibri"/>
                <a:cs typeface="Calibri"/>
              </a:rPr>
              <a:t>охорони</a:t>
            </a:r>
            <a:r>
              <a:rPr lang="ru-RU" dirty="0">
                <a:latin typeface="Calibri"/>
                <a:cs typeface="Calibri"/>
              </a:rPr>
              <a:t> </a:t>
            </a:r>
            <a:r>
              <a:rPr lang="ru-RU" dirty="0" err="1">
                <a:latin typeface="Calibri"/>
                <a:cs typeface="Calibri"/>
              </a:rPr>
              <a:t>здоров’я</a:t>
            </a:r>
            <a:r>
              <a:rPr lang="ru-RU" dirty="0">
                <a:latin typeface="Calibri"/>
                <a:cs typeface="Calibri"/>
              </a:rPr>
              <a:t> </a:t>
            </a:r>
            <a:r>
              <a:rPr lang="ru-RU" dirty="0" err="1">
                <a:latin typeface="Calibri"/>
                <a:cs typeface="Calibri"/>
              </a:rPr>
              <a:t>можуть</a:t>
            </a:r>
            <a:r>
              <a:rPr lang="ru-RU" dirty="0">
                <a:latin typeface="Calibri"/>
                <a:cs typeface="Calibri"/>
              </a:rPr>
              <a:t> </a:t>
            </a:r>
            <a:r>
              <a:rPr lang="ru-RU" dirty="0" err="1">
                <a:latin typeface="Calibri"/>
                <a:cs typeface="Calibri"/>
              </a:rPr>
              <a:t>допомогти</a:t>
            </a:r>
            <a:r>
              <a:rPr lang="ru-RU" dirty="0">
                <a:latin typeface="Calibri"/>
                <a:cs typeface="Calibri"/>
              </a:rPr>
              <a:t> </a:t>
            </a:r>
            <a:r>
              <a:rPr lang="ru-RU" dirty="0" err="1">
                <a:latin typeface="Calibri"/>
                <a:cs typeface="Calibri"/>
              </a:rPr>
              <a:t>обмежити</a:t>
            </a:r>
            <a:r>
              <a:rPr lang="ru-RU" dirty="0">
                <a:latin typeface="Calibri"/>
                <a:cs typeface="Calibri"/>
              </a:rPr>
              <a:t> </a:t>
            </a:r>
            <a:r>
              <a:rPr lang="ru-RU" dirty="0" err="1">
                <a:latin typeface="Calibri"/>
                <a:cs typeface="Calibri"/>
              </a:rPr>
              <a:t>надмірну</a:t>
            </a:r>
            <a:r>
              <a:rPr lang="ru-RU" dirty="0">
                <a:latin typeface="Calibri"/>
                <a:cs typeface="Calibri"/>
              </a:rPr>
              <a:t> </a:t>
            </a:r>
            <a:r>
              <a:rPr lang="ru-RU" dirty="0" err="1">
                <a:latin typeface="Calibri"/>
                <a:cs typeface="Calibri"/>
              </a:rPr>
              <a:t>смертність</a:t>
            </a:r>
            <a:r>
              <a:rPr lang="ru-RU" dirty="0">
                <a:latin typeface="Calibri"/>
                <a:cs typeface="Calibri"/>
              </a:rPr>
              <a:t>, </a:t>
            </a:r>
            <a:r>
              <a:rPr lang="ru-RU" dirty="0" err="1">
                <a:latin typeface="Calibri"/>
                <a:cs typeface="Calibri"/>
              </a:rPr>
              <a:t>причиної</a:t>
            </a:r>
            <a:r>
              <a:rPr lang="ru-RU" dirty="0">
                <a:latin typeface="Calibri"/>
                <a:cs typeface="Calibri"/>
              </a:rPr>
              <a:t> </a:t>
            </a:r>
            <a:r>
              <a:rPr lang="ru-RU" dirty="0" err="1">
                <a:latin typeface="Calibri"/>
                <a:cs typeface="Calibri"/>
              </a:rPr>
              <a:t>якої</a:t>
            </a:r>
            <a:r>
              <a:rPr lang="ru-RU" dirty="0">
                <a:latin typeface="Calibri"/>
                <a:cs typeface="Calibri"/>
              </a:rPr>
              <a:t> є </a:t>
            </a:r>
            <a:r>
              <a:rPr lang="ru-RU" dirty="0" err="1">
                <a:latin typeface="Calibri"/>
                <a:cs typeface="Calibri"/>
              </a:rPr>
              <a:t>неготовність</a:t>
            </a:r>
            <a:r>
              <a:rPr lang="ru-RU" dirty="0">
                <a:latin typeface="Calibri"/>
                <a:cs typeface="Calibri"/>
              </a:rPr>
              <a:t> </a:t>
            </a:r>
            <a:r>
              <a:rPr lang="ru-RU" dirty="0" err="1">
                <a:latin typeface="Calibri"/>
                <a:cs typeface="Calibri"/>
              </a:rPr>
              <a:t>системи</a:t>
            </a:r>
            <a:r>
              <a:rPr lang="ru-RU" dirty="0">
                <a:latin typeface="Calibri"/>
                <a:cs typeface="Calibri"/>
              </a:rPr>
              <a:t> </a:t>
            </a:r>
            <a:r>
              <a:rPr lang="ru-RU" dirty="0" err="1">
                <a:latin typeface="Calibri"/>
                <a:cs typeface="Calibri"/>
              </a:rPr>
              <a:t>охорони</a:t>
            </a:r>
            <a:r>
              <a:rPr lang="ru-RU" dirty="0">
                <a:latin typeface="Calibri"/>
                <a:cs typeface="Calibri"/>
              </a:rPr>
              <a:t> </a:t>
            </a:r>
            <a:r>
              <a:rPr lang="ru-RU" dirty="0" err="1">
                <a:latin typeface="Calibri"/>
                <a:cs typeface="Calibri"/>
              </a:rPr>
              <a:t>здоров’я</a:t>
            </a:r>
            <a:r>
              <a:rPr lang="ru-RU" dirty="0">
                <a:latin typeface="Calibri"/>
                <a:cs typeface="Calibri"/>
              </a:rPr>
              <a:t> до </a:t>
            </a:r>
            <a:r>
              <a:rPr lang="ru-RU" dirty="0" err="1">
                <a:latin typeface="Calibri"/>
                <a:cs typeface="Calibri"/>
              </a:rPr>
              <a:t>подібних</a:t>
            </a:r>
            <a:r>
              <a:rPr lang="ru-RU" dirty="0">
                <a:latin typeface="Calibri"/>
                <a:cs typeface="Calibri"/>
              </a:rPr>
              <a:t> </a:t>
            </a:r>
            <a:r>
              <a:rPr lang="ru-RU" dirty="0" err="1">
                <a:latin typeface="Calibri"/>
                <a:cs typeface="Calibri"/>
              </a:rPr>
              <a:t>інцидентів</a:t>
            </a:r>
            <a:r>
              <a:rPr lang="ru-RU" dirty="0">
                <a:latin typeface="Calibri"/>
                <a:cs typeface="Calibri"/>
              </a:rPr>
              <a:t>.</a:t>
            </a:r>
            <a:endParaRPr dirty="0">
              <a:latin typeface="Calibri"/>
              <a:cs typeface="Calibri"/>
            </a:endParaRPr>
          </a:p>
        </p:txBody>
      </p:sp>
      <p:grpSp>
        <p:nvGrpSpPr>
          <p:cNvPr id="4" name="object 4"/>
          <p:cNvGrpSpPr/>
          <p:nvPr/>
        </p:nvGrpSpPr>
        <p:grpSpPr>
          <a:xfrm>
            <a:off x="1991867" y="5818632"/>
            <a:ext cx="7062470" cy="744220"/>
            <a:chOff x="1991867" y="5818632"/>
            <a:chExt cx="7062470" cy="744220"/>
          </a:xfrm>
        </p:grpSpPr>
        <p:pic>
          <p:nvPicPr>
            <p:cNvPr id="5" name="object 5"/>
            <p:cNvPicPr/>
            <p:nvPr/>
          </p:nvPicPr>
          <p:blipFill>
            <a:blip r:embed="rId2" cstate="print"/>
            <a:stretch>
              <a:fillRect/>
            </a:stretch>
          </p:blipFill>
          <p:spPr>
            <a:xfrm>
              <a:off x="7018020" y="5844540"/>
              <a:ext cx="2036076" cy="693419"/>
            </a:xfrm>
            <a:prstGeom prst="rect">
              <a:avLst/>
            </a:prstGeom>
          </p:spPr>
        </p:pic>
        <p:pic>
          <p:nvPicPr>
            <p:cNvPr id="6" name="object 6"/>
            <p:cNvPicPr/>
            <p:nvPr/>
          </p:nvPicPr>
          <p:blipFill>
            <a:blip r:embed="rId3" cstate="print"/>
            <a:stretch>
              <a:fillRect/>
            </a:stretch>
          </p:blipFill>
          <p:spPr>
            <a:xfrm>
              <a:off x="1991867" y="5818632"/>
              <a:ext cx="5701283" cy="743712"/>
            </a:xfrm>
            <a:prstGeom prst="rect">
              <a:avLst/>
            </a:prstGeom>
          </p:spPr>
        </p:pic>
      </p:grpSp>
      <p:pic>
        <p:nvPicPr>
          <p:cNvPr id="7" name="object 7"/>
          <p:cNvPicPr/>
          <p:nvPr/>
        </p:nvPicPr>
        <p:blipFill>
          <a:blip r:embed="rId4" cstate="print"/>
          <a:stretch>
            <a:fillRect/>
          </a:stretch>
        </p:blipFill>
        <p:spPr>
          <a:xfrm>
            <a:off x="650197" y="5921827"/>
            <a:ext cx="1158194" cy="718553"/>
          </a:xfrm>
          <a:prstGeom prst="rect">
            <a:avLst/>
          </a:prstGeom>
        </p:spPr>
      </p:pic>
      <p:pic>
        <p:nvPicPr>
          <p:cNvPr id="8" name="object 8"/>
          <p:cNvPicPr/>
          <p:nvPr/>
        </p:nvPicPr>
        <p:blipFill>
          <a:blip r:embed="rId5" cstate="print"/>
          <a:stretch>
            <a:fillRect/>
          </a:stretch>
        </p:blipFill>
        <p:spPr>
          <a:xfrm>
            <a:off x="9560052" y="5838444"/>
            <a:ext cx="2215896" cy="704088"/>
          </a:xfrm>
          <a:prstGeom prst="rect">
            <a:avLst/>
          </a:prstGeom>
        </p:spPr>
      </p:pic>
      <p:sp>
        <p:nvSpPr>
          <p:cNvPr id="9" name="object 2">
            <a:extLst>
              <a:ext uri="{FF2B5EF4-FFF2-40B4-BE49-F238E27FC236}">
                <a16:creationId xmlns:a16="http://schemas.microsoft.com/office/drawing/2014/main" id="{158E1571-CA55-64B7-2CB3-534D5449F51C}"/>
              </a:ext>
            </a:extLst>
          </p:cNvPr>
          <p:cNvSpPr txBox="1">
            <a:spLocks/>
          </p:cNvSpPr>
          <p:nvPr/>
        </p:nvSpPr>
        <p:spPr>
          <a:xfrm>
            <a:off x="3556695" y="6099002"/>
            <a:ext cx="3277849" cy="364202"/>
          </a:xfrm>
          <a:prstGeom prst="rect">
            <a:avLst/>
          </a:prstGeom>
          <a:solidFill>
            <a:schemeClr val="bg1"/>
          </a:solidFill>
        </p:spPr>
        <p:txBody>
          <a:bodyPr vert="horz" wrap="square" lIns="0" tIns="12700" rIns="0" bIns="0" rtlCol="0">
            <a:spAutoFit/>
          </a:bodyPr>
          <a:lstStyle>
            <a:lvl1pPr>
              <a:defRPr sz="5400" b="0" i="0">
                <a:solidFill>
                  <a:schemeClr val="tx1"/>
                </a:solidFill>
                <a:latin typeface="Calibri Light"/>
                <a:ea typeface="+mj-ea"/>
                <a:cs typeface="Calibri Light"/>
              </a:defRPr>
            </a:lvl1pPr>
          </a:lstStyle>
          <a:p>
            <a:pPr marL="12700" algn="l">
              <a:spcBef>
                <a:spcPts val="100"/>
              </a:spcBef>
            </a:pPr>
            <a:r>
              <a:rPr lang="en-US" sz="1100" b="1" spc="-20" dirty="0">
                <a:latin typeface="Times New Roman" panose="02020603050405020304" pitchFamily="18" charset="0"/>
                <a:cs typeface="Times New Roman" panose="02020603050405020304" pitchFamily="18" charset="0"/>
              </a:rPr>
              <a:t>Ukrainian Medical Association of North America</a:t>
            </a:r>
          </a:p>
          <a:p>
            <a:pPr marL="12700" algn="l">
              <a:spcBef>
                <a:spcPts val="100"/>
              </a:spcBef>
            </a:pPr>
            <a:r>
              <a:rPr lang="ru-RU" sz="1100" b="1" spc="-20" dirty="0" err="1">
                <a:latin typeface="Times New Roman" panose="02020603050405020304" pitchFamily="18" charset="0"/>
                <a:cs typeface="Times New Roman" panose="02020603050405020304" pitchFamily="18" charset="0"/>
              </a:rPr>
              <a:t>Українська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медична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асоціація</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Північної</a:t>
            </a:r>
            <a:r>
              <a:rPr lang="ru-RU" sz="1100" b="1" spc="-20" dirty="0">
                <a:latin typeface="Times New Roman" panose="02020603050405020304" pitchFamily="18" charset="0"/>
                <a:cs typeface="Times New Roman" panose="02020603050405020304" pitchFamily="18" charset="0"/>
              </a:rPr>
              <a:t> Америки</a:t>
            </a:r>
            <a:endParaRPr lang="ru-RU" sz="11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2787" y="609676"/>
            <a:ext cx="2454275" cy="567463"/>
          </a:xfrm>
          <a:prstGeom prst="rect">
            <a:avLst/>
          </a:prstGeom>
        </p:spPr>
        <p:txBody>
          <a:bodyPr vert="horz" wrap="square" lIns="0" tIns="13335" rIns="0" bIns="0" rtlCol="0">
            <a:spAutoFit/>
          </a:bodyPr>
          <a:lstStyle/>
          <a:p>
            <a:pPr marL="12700">
              <a:lnSpc>
                <a:spcPct val="100000"/>
              </a:lnSpc>
              <a:spcBef>
                <a:spcPts val="105"/>
              </a:spcBef>
            </a:pPr>
            <a:r>
              <a:rPr sz="3600" b="1" spc="-65" dirty="0"/>
              <a:t>References</a:t>
            </a:r>
            <a:endParaRPr sz="3600" b="1" dirty="0"/>
          </a:p>
        </p:txBody>
      </p:sp>
      <p:sp>
        <p:nvSpPr>
          <p:cNvPr id="3" name="object 3"/>
          <p:cNvSpPr txBox="1"/>
          <p:nvPr/>
        </p:nvSpPr>
        <p:spPr>
          <a:xfrm>
            <a:off x="462787" y="1600200"/>
            <a:ext cx="11161395" cy="4272280"/>
          </a:xfrm>
          <a:prstGeom prst="rect">
            <a:avLst/>
          </a:prstGeom>
        </p:spPr>
        <p:txBody>
          <a:bodyPr vert="horz" wrap="square" lIns="0" tIns="12700" rIns="0" bIns="0" rtlCol="0">
            <a:spAutoFit/>
          </a:bodyPr>
          <a:lstStyle/>
          <a:p>
            <a:pPr marL="12700">
              <a:lnSpc>
                <a:spcPts val="2050"/>
              </a:lnSpc>
              <a:spcBef>
                <a:spcPts val="100"/>
              </a:spcBef>
            </a:pPr>
            <a:r>
              <a:rPr dirty="0">
                <a:latin typeface="Calibri"/>
                <a:cs typeface="Calibri"/>
              </a:rPr>
              <a:t>Churpek</a:t>
            </a:r>
            <a:r>
              <a:rPr spc="-30" dirty="0">
                <a:latin typeface="Calibri"/>
                <a:cs typeface="Calibri"/>
              </a:rPr>
              <a:t> </a:t>
            </a:r>
            <a:r>
              <a:rPr dirty="0">
                <a:latin typeface="Calibri"/>
                <a:cs typeface="Calibri"/>
              </a:rPr>
              <a:t>MM,</a:t>
            </a:r>
            <a:r>
              <a:rPr spc="-20" dirty="0">
                <a:latin typeface="Calibri"/>
                <a:cs typeface="Calibri"/>
              </a:rPr>
              <a:t> </a:t>
            </a:r>
            <a:r>
              <a:rPr dirty="0">
                <a:latin typeface="Calibri"/>
                <a:cs typeface="Calibri"/>
              </a:rPr>
              <a:t>Gupta</a:t>
            </a:r>
            <a:r>
              <a:rPr spc="-15" dirty="0">
                <a:latin typeface="Calibri"/>
                <a:cs typeface="Calibri"/>
              </a:rPr>
              <a:t> </a:t>
            </a:r>
            <a:r>
              <a:rPr dirty="0">
                <a:latin typeface="Calibri"/>
                <a:cs typeface="Calibri"/>
              </a:rPr>
              <a:t>S,</a:t>
            </a:r>
            <a:r>
              <a:rPr spc="-20" dirty="0">
                <a:latin typeface="Calibri"/>
                <a:cs typeface="Calibri"/>
              </a:rPr>
              <a:t> </a:t>
            </a:r>
            <a:r>
              <a:rPr dirty="0">
                <a:latin typeface="Calibri"/>
                <a:cs typeface="Calibri"/>
              </a:rPr>
              <a:t>Spicer</a:t>
            </a:r>
            <a:r>
              <a:rPr spc="-15" dirty="0">
                <a:latin typeface="Calibri"/>
                <a:cs typeface="Calibri"/>
              </a:rPr>
              <a:t> </a:t>
            </a:r>
            <a:r>
              <a:rPr dirty="0">
                <a:latin typeface="Calibri"/>
                <a:cs typeface="Calibri"/>
              </a:rPr>
              <a:t>AB,</a:t>
            </a:r>
            <a:r>
              <a:rPr spc="-40" dirty="0">
                <a:latin typeface="Calibri"/>
                <a:cs typeface="Calibri"/>
              </a:rPr>
              <a:t> </a:t>
            </a:r>
            <a:r>
              <a:rPr dirty="0">
                <a:latin typeface="Calibri"/>
                <a:cs typeface="Calibri"/>
              </a:rPr>
              <a:t>Parker</a:t>
            </a:r>
            <a:r>
              <a:rPr spc="-15" dirty="0">
                <a:latin typeface="Calibri"/>
                <a:cs typeface="Calibri"/>
              </a:rPr>
              <a:t> </a:t>
            </a:r>
            <a:r>
              <a:rPr spc="-45" dirty="0">
                <a:latin typeface="Calibri"/>
                <a:cs typeface="Calibri"/>
              </a:rPr>
              <a:t>WF,</a:t>
            </a:r>
            <a:r>
              <a:rPr spc="-20" dirty="0">
                <a:latin typeface="Calibri"/>
                <a:cs typeface="Calibri"/>
              </a:rPr>
              <a:t> </a:t>
            </a:r>
            <a:r>
              <a:rPr dirty="0">
                <a:latin typeface="Calibri"/>
                <a:cs typeface="Calibri"/>
              </a:rPr>
              <a:t>et</a:t>
            </a:r>
            <a:r>
              <a:rPr spc="-25" dirty="0">
                <a:latin typeface="Calibri"/>
                <a:cs typeface="Calibri"/>
              </a:rPr>
              <a:t> </a:t>
            </a:r>
            <a:r>
              <a:rPr dirty="0">
                <a:latin typeface="Calibri"/>
                <a:cs typeface="Calibri"/>
              </a:rPr>
              <a:t>al.</a:t>
            </a:r>
            <a:r>
              <a:rPr spc="365" dirty="0">
                <a:latin typeface="Calibri"/>
                <a:cs typeface="Calibri"/>
              </a:rPr>
              <a:t> </a:t>
            </a:r>
            <a:r>
              <a:rPr spc="-10" dirty="0">
                <a:latin typeface="Calibri"/>
                <a:cs typeface="Calibri"/>
              </a:rPr>
              <a:t>Hospital-</a:t>
            </a:r>
            <a:r>
              <a:rPr dirty="0">
                <a:latin typeface="Calibri"/>
                <a:cs typeface="Calibri"/>
              </a:rPr>
              <a:t>level</a:t>
            </a:r>
            <a:r>
              <a:rPr spc="-15" dirty="0">
                <a:latin typeface="Calibri"/>
                <a:cs typeface="Calibri"/>
              </a:rPr>
              <a:t> </a:t>
            </a:r>
            <a:r>
              <a:rPr dirty="0">
                <a:latin typeface="Calibri"/>
                <a:cs typeface="Calibri"/>
              </a:rPr>
              <a:t>variation</a:t>
            </a:r>
            <a:r>
              <a:rPr spc="-15" dirty="0">
                <a:latin typeface="Calibri"/>
                <a:cs typeface="Calibri"/>
              </a:rPr>
              <a:t> </a:t>
            </a:r>
            <a:r>
              <a:rPr dirty="0">
                <a:latin typeface="Calibri"/>
                <a:cs typeface="Calibri"/>
              </a:rPr>
              <a:t>in</a:t>
            </a:r>
            <a:r>
              <a:rPr spc="-15" dirty="0">
                <a:latin typeface="Calibri"/>
                <a:cs typeface="Calibri"/>
              </a:rPr>
              <a:t> </a:t>
            </a:r>
            <a:r>
              <a:rPr dirty="0">
                <a:latin typeface="Calibri"/>
                <a:cs typeface="Calibri"/>
              </a:rPr>
              <a:t>death</a:t>
            </a:r>
            <a:r>
              <a:rPr spc="-25" dirty="0">
                <a:latin typeface="Calibri"/>
                <a:cs typeface="Calibri"/>
              </a:rPr>
              <a:t> </a:t>
            </a:r>
            <a:r>
              <a:rPr dirty="0">
                <a:latin typeface="Calibri"/>
                <a:cs typeface="Calibri"/>
              </a:rPr>
              <a:t>for</a:t>
            </a:r>
            <a:r>
              <a:rPr spc="-30" dirty="0">
                <a:latin typeface="Calibri"/>
                <a:cs typeface="Calibri"/>
              </a:rPr>
              <a:t> </a:t>
            </a:r>
            <a:r>
              <a:rPr dirty="0">
                <a:latin typeface="Calibri"/>
                <a:cs typeface="Calibri"/>
              </a:rPr>
              <a:t>critically</a:t>
            </a:r>
            <a:r>
              <a:rPr spc="-5" dirty="0">
                <a:latin typeface="Calibri"/>
                <a:cs typeface="Calibri"/>
              </a:rPr>
              <a:t> </a:t>
            </a:r>
            <a:r>
              <a:rPr dirty="0">
                <a:latin typeface="Calibri"/>
                <a:cs typeface="Calibri"/>
              </a:rPr>
              <a:t>ill</a:t>
            </a:r>
            <a:r>
              <a:rPr spc="-15" dirty="0">
                <a:latin typeface="Calibri"/>
                <a:cs typeface="Calibri"/>
              </a:rPr>
              <a:t> </a:t>
            </a:r>
            <a:r>
              <a:rPr dirty="0">
                <a:latin typeface="Calibri"/>
                <a:cs typeface="Calibri"/>
              </a:rPr>
              <a:t>patients</a:t>
            </a:r>
            <a:r>
              <a:rPr spc="-20" dirty="0">
                <a:latin typeface="Calibri"/>
                <a:cs typeface="Calibri"/>
              </a:rPr>
              <a:t> </a:t>
            </a:r>
            <a:r>
              <a:rPr dirty="0">
                <a:latin typeface="Calibri"/>
                <a:cs typeface="Calibri"/>
              </a:rPr>
              <a:t>with</a:t>
            </a:r>
            <a:r>
              <a:rPr spc="-15" dirty="0">
                <a:latin typeface="Calibri"/>
                <a:cs typeface="Calibri"/>
              </a:rPr>
              <a:t> </a:t>
            </a:r>
            <a:r>
              <a:rPr spc="-10" dirty="0">
                <a:latin typeface="Calibri"/>
                <a:cs typeface="Calibri"/>
              </a:rPr>
              <a:t>COVID-</a:t>
            </a:r>
            <a:endParaRPr dirty="0">
              <a:latin typeface="Calibri"/>
              <a:cs typeface="Calibri"/>
            </a:endParaRPr>
          </a:p>
          <a:p>
            <a:pPr marL="12700">
              <a:lnSpc>
                <a:spcPts val="2050"/>
              </a:lnSpc>
            </a:pPr>
            <a:r>
              <a:rPr dirty="0">
                <a:latin typeface="Calibri"/>
                <a:cs typeface="Calibri"/>
              </a:rPr>
              <a:t>19.</a:t>
            </a:r>
            <a:r>
              <a:rPr spc="385" dirty="0">
                <a:latin typeface="Calibri"/>
                <a:cs typeface="Calibri"/>
              </a:rPr>
              <a:t> </a:t>
            </a:r>
            <a:r>
              <a:rPr dirty="0">
                <a:latin typeface="Calibri"/>
                <a:cs typeface="Calibri"/>
              </a:rPr>
              <a:t>Am</a:t>
            </a:r>
            <a:r>
              <a:rPr spc="-5" dirty="0">
                <a:latin typeface="Calibri"/>
                <a:cs typeface="Calibri"/>
              </a:rPr>
              <a:t> </a:t>
            </a:r>
            <a:r>
              <a:rPr dirty="0">
                <a:latin typeface="Calibri"/>
                <a:cs typeface="Calibri"/>
              </a:rPr>
              <a:t>J</a:t>
            </a:r>
            <a:r>
              <a:rPr spc="-10" dirty="0">
                <a:latin typeface="Calibri"/>
                <a:cs typeface="Calibri"/>
              </a:rPr>
              <a:t> </a:t>
            </a:r>
            <a:r>
              <a:rPr dirty="0">
                <a:latin typeface="Calibri"/>
                <a:cs typeface="Calibri"/>
              </a:rPr>
              <a:t>Respir</a:t>
            </a:r>
            <a:r>
              <a:rPr spc="-5" dirty="0">
                <a:latin typeface="Calibri"/>
                <a:cs typeface="Calibri"/>
              </a:rPr>
              <a:t> </a:t>
            </a:r>
            <a:r>
              <a:rPr dirty="0">
                <a:latin typeface="Calibri"/>
                <a:cs typeface="Calibri"/>
              </a:rPr>
              <a:t>Crit</a:t>
            </a:r>
            <a:r>
              <a:rPr spc="5" dirty="0">
                <a:latin typeface="Calibri"/>
                <a:cs typeface="Calibri"/>
              </a:rPr>
              <a:t> </a:t>
            </a:r>
            <a:r>
              <a:rPr dirty="0">
                <a:latin typeface="Calibri"/>
                <a:cs typeface="Calibri"/>
              </a:rPr>
              <a:t>Care Med 2021;</a:t>
            </a:r>
            <a:r>
              <a:rPr spc="-5" dirty="0">
                <a:latin typeface="Calibri"/>
                <a:cs typeface="Calibri"/>
              </a:rPr>
              <a:t> </a:t>
            </a:r>
            <a:r>
              <a:rPr spc="-10" dirty="0">
                <a:latin typeface="Calibri"/>
                <a:cs typeface="Calibri"/>
              </a:rPr>
              <a:t>204:403-</a:t>
            </a:r>
            <a:r>
              <a:rPr dirty="0">
                <a:latin typeface="Calibri"/>
                <a:cs typeface="Calibri"/>
              </a:rPr>
              <a:t>411.</a:t>
            </a:r>
            <a:r>
              <a:rPr spc="-10" dirty="0">
                <a:latin typeface="Calibri"/>
                <a:cs typeface="Calibri"/>
              </a:rPr>
              <a:t> </a:t>
            </a:r>
            <a:r>
              <a:rPr dirty="0">
                <a:latin typeface="Calibri"/>
                <a:cs typeface="Calibri"/>
              </a:rPr>
              <a:t>[PMID:</a:t>
            </a:r>
            <a:r>
              <a:rPr spc="10" dirty="0">
                <a:latin typeface="Calibri"/>
                <a:cs typeface="Calibri"/>
              </a:rPr>
              <a:t> </a:t>
            </a:r>
            <a:r>
              <a:rPr spc="-10" dirty="0">
                <a:latin typeface="Calibri"/>
                <a:cs typeface="Calibri"/>
              </a:rPr>
              <a:t>33891529]</a:t>
            </a:r>
            <a:endParaRPr dirty="0">
              <a:latin typeface="Calibri"/>
              <a:cs typeface="Calibri"/>
            </a:endParaRPr>
          </a:p>
          <a:p>
            <a:pPr marL="12700" marR="5080">
              <a:lnSpc>
                <a:spcPts val="1939"/>
              </a:lnSpc>
              <a:spcBef>
                <a:spcPts val="1040"/>
              </a:spcBef>
            </a:pPr>
            <a:r>
              <a:rPr dirty="0">
                <a:latin typeface="Calibri"/>
                <a:cs typeface="Calibri"/>
              </a:rPr>
              <a:t>Florida</a:t>
            </a:r>
            <a:r>
              <a:rPr spc="-15" dirty="0">
                <a:latin typeface="Calibri"/>
                <a:cs typeface="Calibri"/>
              </a:rPr>
              <a:t> </a:t>
            </a:r>
            <a:r>
              <a:rPr dirty="0">
                <a:latin typeface="Calibri"/>
                <a:cs typeface="Calibri"/>
              </a:rPr>
              <a:t>Department</a:t>
            </a:r>
            <a:r>
              <a:rPr spc="-30" dirty="0">
                <a:latin typeface="Calibri"/>
                <a:cs typeface="Calibri"/>
              </a:rPr>
              <a:t> </a:t>
            </a:r>
            <a:r>
              <a:rPr dirty="0">
                <a:latin typeface="Calibri"/>
                <a:cs typeface="Calibri"/>
              </a:rPr>
              <a:t>of</a:t>
            </a:r>
            <a:r>
              <a:rPr spc="-30" dirty="0">
                <a:latin typeface="Calibri"/>
                <a:cs typeface="Calibri"/>
              </a:rPr>
              <a:t> </a:t>
            </a:r>
            <a:r>
              <a:rPr dirty="0">
                <a:latin typeface="Calibri"/>
                <a:cs typeface="Calibri"/>
              </a:rPr>
              <a:t>Health-</a:t>
            </a:r>
            <a:r>
              <a:rPr spc="-10" dirty="0">
                <a:latin typeface="Calibri"/>
                <a:cs typeface="Calibri"/>
              </a:rPr>
              <a:t> </a:t>
            </a:r>
            <a:r>
              <a:rPr dirty="0">
                <a:latin typeface="Calibri"/>
                <a:cs typeface="Calibri"/>
              </a:rPr>
              <a:t>Hospital</a:t>
            </a:r>
            <a:r>
              <a:rPr spc="-25" dirty="0">
                <a:latin typeface="Calibri"/>
                <a:cs typeface="Calibri"/>
              </a:rPr>
              <a:t> </a:t>
            </a:r>
            <a:r>
              <a:rPr dirty="0">
                <a:latin typeface="Calibri"/>
                <a:cs typeface="Calibri"/>
              </a:rPr>
              <a:t>medical</a:t>
            </a:r>
            <a:r>
              <a:rPr spc="-20" dirty="0">
                <a:latin typeface="Calibri"/>
                <a:cs typeface="Calibri"/>
              </a:rPr>
              <a:t> </a:t>
            </a:r>
            <a:r>
              <a:rPr dirty="0">
                <a:latin typeface="Calibri"/>
                <a:cs typeface="Calibri"/>
              </a:rPr>
              <a:t>surge</a:t>
            </a:r>
            <a:r>
              <a:rPr spc="-40" dirty="0">
                <a:latin typeface="Calibri"/>
                <a:cs typeface="Calibri"/>
              </a:rPr>
              <a:t> </a:t>
            </a:r>
            <a:r>
              <a:rPr dirty="0">
                <a:latin typeface="Calibri"/>
                <a:cs typeface="Calibri"/>
              </a:rPr>
              <a:t>planning</a:t>
            </a:r>
            <a:r>
              <a:rPr spc="-10" dirty="0">
                <a:latin typeface="Calibri"/>
                <a:cs typeface="Calibri"/>
              </a:rPr>
              <a:t> </a:t>
            </a:r>
            <a:r>
              <a:rPr dirty="0">
                <a:latin typeface="Calibri"/>
                <a:cs typeface="Calibri"/>
              </a:rPr>
              <a:t>for</a:t>
            </a:r>
            <a:r>
              <a:rPr spc="-35" dirty="0">
                <a:latin typeface="Calibri"/>
                <a:cs typeface="Calibri"/>
              </a:rPr>
              <a:t> </a:t>
            </a:r>
            <a:r>
              <a:rPr dirty="0">
                <a:latin typeface="Calibri"/>
                <a:cs typeface="Calibri"/>
              </a:rPr>
              <a:t>mass</a:t>
            </a:r>
            <a:r>
              <a:rPr spc="-35" dirty="0">
                <a:latin typeface="Calibri"/>
                <a:cs typeface="Calibri"/>
              </a:rPr>
              <a:t> </a:t>
            </a:r>
            <a:r>
              <a:rPr dirty="0">
                <a:latin typeface="Calibri"/>
                <a:cs typeface="Calibri"/>
              </a:rPr>
              <a:t>casualty</a:t>
            </a:r>
            <a:r>
              <a:rPr spc="-40" dirty="0">
                <a:latin typeface="Calibri"/>
                <a:cs typeface="Calibri"/>
              </a:rPr>
              <a:t> </a:t>
            </a:r>
            <a:r>
              <a:rPr dirty="0">
                <a:latin typeface="Calibri"/>
                <a:cs typeface="Calibri"/>
              </a:rPr>
              <a:t>incidents.</a:t>
            </a:r>
            <a:r>
              <a:rPr spc="-30" dirty="0">
                <a:latin typeface="Calibri"/>
                <a:cs typeface="Calibri"/>
              </a:rPr>
              <a:t> </a:t>
            </a:r>
            <a:r>
              <a:rPr dirty="0">
                <a:latin typeface="Calibri"/>
                <a:cs typeface="Calibri"/>
              </a:rPr>
              <a:t>Available</a:t>
            </a:r>
            <a:r>
              <a:rPr spc="-20" dirty="0">
                <a:latin typeface="Calibri"/>
                <a:cs typeface="Calibri"/>
              </a:rPr>
              <a:t> </a:t>
            </a:r>
            <a:r>
              <a:rPr spc="-25" dirty="0">
                <a:latin typeface="Calibri"/>
                <a:cs typeface="Calibri"/>
              </a:rPr>
              <a:t>at: </a:t>
            </a:r>
            <a:r>
              <a:rPr spc="-10" dirty="0">
                <a:latin typeface="Calibri"/>
                <a:cs typeface="Calibri"/>
              </a:rPr>
              <a:t>https://www.urmc.rochester.edu/medialibraries/urmcmedia/flrtc/documents/wny-hospital-medical-surge-planning-</a:t>
            </a:r>
            <a:r>
              <a:rPr spc="-20" dirty="0">
                <a:latin typeface="Calibri"/>
                <a:cs typeface="Calibri"/>
              </a:rPr>
              <a:t>for- </a:t>
            </a:r>
            <a:r>
              <a:rPr dirty="0">
                <a:latin typeface="Calibri"/>
                <a:cs typeface="Calibri"/>
              </a:rPr>
              <a:t>mass-</a:t>
            </a:r>
            <a:r>
              <a:rPr spc="-10" dirty="0">
                <a:latin typeface="Calibri"/>
                <a:cs typeface="Calibri"/>
              </a:rPr>
              <a:t>casualty-</a:t>
            </a:r>
            <a:r>
              <a:rPr dirty="0">
                <a:latin typeface="Calibri"/>
                <a:cs typeface="Calibri"/>
              </a:rPr>
              <a:t>incidents.pdf</a:t>
            </a:r>
            <a:r>
              <a:rPr spc="-25" dirty="0">
                <a:latin typeface="Calibri"/>
                <a:cs typeface="Calibri"/>
              </a:rPr>
              <a:t> </a:t>
            </a:r>
            <a:r>
              <a:rPr dirty="0">
                <a:latin typeface="Calibri"/>
                <a:cs typeface="Calibri"/>
              </a:rPr>
              <a:t>[Accessed:</a:t>
            </a:r>
            <a:r>
              <a:rPr spc="20" dirty="0">
                <a:latin typeface="Calibri"/>
                <a:cs typeface="Calibri"/>
              </a:rPr>
              <a:t> </a:t>
            </a:r>
            <a:r>
              <a:rPr spc="-10" dirty="0">
                <a:latin typeface="Calibri"/>
                <a:cs typeface="Calibri"/>
              </a:rPr>
              <a:t>4/1/2022]</a:t>
            </a:r>
            <a:endParaRPr dirty="0">
              <a:latin typeface="Calibri"/>
              <a:cs typeface="Calibri"/>
            </a:endParaRPr>
          </a:p>
          <a:p>
            <a:pPr marL="12700">
              <a:lnSpc>
                <a:spcPts val="2050"/>
              </a:lnSpc>
              <a:spcBef>
                <a:spcPts val="760"/>
              </a:spcBef>
            </a:pPr>
            <a:r>
              <a:rPr dirty="0">
                <a:latin typeface="Calibri"/>
                <a:cs typeface="Calibri"/>
              </a:rPr>
              <a:t>Galloway G,</a:t>
            </a:r>
            <a:r>
              <a:rPr spc="-20" dirty="0">
                <a:latin typeface="Calibri"/>
                <a:cs typeface="Calibri"/>
              </a:rPr>
              <a:t> </a:t>
            </a:r>
            <a:r>
              <a:rPr dirty="0">
                <a:latin typeface="Calibri"/>
                <a:cs typeface="Calibri"/>
              </a:rPr>
              <a:t>Wertheim</a:t>
            </a:r>
            <a:r>
              <a:rPr spc="-10" dirty="0">
                <a:latin typeface="Calibri"/>
                <a:cs typeface="Calibri"/>
              </a:rPr>
              <a:t> </a:t>
            </a:r>
            <a:r>
              <a:rPr dirty="0">
                <a:latin typeface="Calibri"/>
                <a:cs typeface="Calibri"/>
              </a:rPr>
              <a:t>M,</a:t>
            </a:r>
            <a:r>
              <a:rPr spc="-20" dirty="0">
                <a:latin typeface="Calibri"/>
                <a:cs typeface="Calibri"/>
              </a:rPr>
              <a:t> </a:t>
            </a:r>
            <a:r>
              <a:rPr dirty="0">
                <a:latin typeface="Calibri"/>
                <a:cs typeface="Calibri"/>
              </a:rPr>
              <a:t>Broadway</a:t>
            </a:r>
            <a:r>
              <a:rPr spc="-25" dirty="0">
                <a:latin typeface="Calibri"/>
                <a:cs typeface="Calibri"/>
              </a:rPr>
              <a:t> </a:t>
            </a:r>
            <a:r>
              <a:rPr dirty="0">
                <a:latin typeface="Calibri"/>
                <a:cs typeface="Calibri"/>
              </a:rPr>
              <a:t>D.</a:t>
            </a:r>
            <a:r>
              <a:rPr spc="-25" dirty="0">
                <a:latin typeface="Calibri"/>
                <a:cs typeface="Calibri"/>
              </a:rPr>
              <a:t> </a:t>
            </a:r>
            <a:r>
              <a:rPr dirty="0">
                <a:latin typeface="Calibri"/>
                <a:cs typeface="Calibri"/>
              </a:rPr>
              <a:t>Acute</a:t>
            </a:r>
            <a:r>
              <a:rPr spc="-5" dirty="0">
                <a:latin typeface="Calibri"/>
                <a:cs typeface="Calibri"/>
              </a:rPr>
              <a:t> </a:t>
            </a:r>
            <a:r>
              <a:rPr dirty="0">
                <a:latin typeface="Calibri"/>
                <a:cs typeface="Calibri"/>
              </a:rPr>
              <a:t>glaucoma</a:t>
            </a:r>
            <a:r>
              <a:rPr spc="-10" dirty="0">
                <a:latin typeface="Calibri"/>
                <a:cs typeface="Calibri"/>
              </a:rPr>
              <a:t> </a:t>
            </a:r>
            <a:r>
              <a:rPr dirty="0">
                <a:latin typeface="Calibri"/>
                <a:cs typeface="Calibri"/>
              </a:rPr>
              <a:t>with</a:t>
            </a:r>
            <a:r>
              <a:rPr spc="-15" dirty="0">
                <a:latin typeface="Calibri"/>
                <a:cs typeface="Calibri"/>
              </a:rPr>
              <a:t> </a:t>
            </a:r>
            <a:r>
              <a:rPr dirty="0">
                <a:latin typeface="Calibri"/>
                <a:cs typeface="Calibri"/>
              </a:rPr>
              <a:t>abdominal</a:t>
            </a:r>
            <a:r>
              <a:rPr spc="-20" dirty="0">
                <a:latin typeface="Calibri"/>
                <a:cs typeface="Calibri"/>
              </a:rPr>
              <a:t> </a:t>
            </a:r>
            <a:r>
              <a:rPr dirty="0">
                <a:latin typeface="Calibri"/>
                <a:cs typeface="Calibri"/>
              </a:rPr>
              <a:t>pain.</a:t>
            </a:r>
            <a:r>
              <a:rPr spc="-10" dirty="0">
                <a:latin typeface="Calibri"/>
                <a:cs typeface="Calibri"/>
              </a:rPr>
              <a:t> </a:t>
            </a:r>
            <a:r>
              <a:rPr dirty="0">
                <a:latin typeface="Calibri"/>
                <a:cs typeface="Calibri"/>
              </a:rPr>
              <a:t>J</a:t>
            </a:r>
            <a:r>
              <a:rPr spc="-20" dirty="0">
                <a:latin typeface="Calibri"/>
                <a:cs typeface="Calibri"/>
              </a:rPr>
              <a:t> </a:t>
            </a:r>
            <a:r>
              <a:rPr dirty="0">
                <a:latin typeface="Calibri"/>
                <a:cs typeface="Calibri"/>
              </a:rPr>
              <a:t>R</a:t>
            </a:r>
            <a:r>
              <a:rPr spc="10" dirty="0">
                <a:latin typeface="Calibri"/>
                <a:cs typeface="Calibri"/>
              </a:rPr>
              <a:t> </a:t>
            </a:r>
            <a:r>
              <a:rPr dirty="0">
                <a:latin typeface="Calibri"/>
                <a:cs typeface="Calibri"/>
              </a:rPr>
              <a:t>Soc</a:t>
            </a:r>
            <a:r>
              <a:rPr spc="-15" dirty="0">
                <a:latin typeface="Calibri"/>
                <a:cs typeface="Calibri"/>
              </a:rPr>
              <a:t> </a:t>
            </a:r>
            <a:r>
              <a:rPr dirty="0">
                <a:latin typeface="Calibri"/>
                <a:cs typeface="Calibri"/>
              </a:rPr>
              <a:t>Med</a:t>
            </a:r>
            <a:r>
              <a:rPr spc="-25" dirty="0">
                <a:latin typeface="Calibri"/>
                <a:cs typeface="Calibri"/>
              </a:rPr>
              <a:t> </a:t>
            </a:r>
            <a:r>
              <a:rPr dirty="0">
                <a:latin typeface="Calibri"/>
                <a:cs typeface="Calibri"/>
              </a:rPr>
              <a:t>2002;</a:t>
            </a:r>
            <a:r>
              <a:rPr spc="-10" dirty="0">
                <a:latin typeface="Calibri"/>
                <a:cs typeface="Calibri"/>
              </a:rPr>
              <a:t> 95:555-</a:t>
            </a:r>
            <a:r>
              <a:rPr dirty="0">
                <a:latin typeface="Calibri"/>
                <a:cs typeface="Calibri"/>
              </a:rPr>
              <a:t>6.</a:t>
            </a:r>
            <a:r>
              <a:rPr spc="-10" dirty="0">
                <a:latin typeface="Calibri"/>
                <a:cs typeface="Calibri"/>
              </a:rPr>
              <a:t> [PMID:</a:t>
            </a:r>
            <a:endParaRPr dirty="0">
              <a:latin typeface="Calibri"/>
              <a:cs typeface="Calibri"/>
            </a:endParaRPr>
          </a:p>
          <a:p>
            <a:pPr marL="12700">
              <a:lnSpc>
                <a:spcPts val="2050"/>
              </a:lnSpc>
            </a:pPr>
            <a:r>
              <a:rPr spc="-10" dirty="0">
                <a:latin typeface="Calibri"/>
                <a:cs typeface="Calibri"/>
              </a:rPr>
              <a:t>12411624]</a:t>
            </a:r>
            <a:endParaRPr dirty="0">
              <a:latin typeface="Calibri"/>
              <a:cs typeface="Calibri"/>
            </a:endParaRPr>
          </a:p>
          <a:p>
            <a:pPr marL="12700" marR="471170">
              <a:lnSpc>
                <a:spcPts val="1939"/>
              </a:lnSpc>
              <a:spcBef>
                <a:spcPts val="1030"/>
              </a:spcBef>
            </a:pPr>
            <a:r>
              <a:rPr dirty="0">
                <a:latin typeface="Calibri"/>
                <a:cs typeface="Calibri"/>
              </a:rPr>
              <a:t>Koplovitz I,</a:t>
            </a:r>
            <a:r>
              <a:rPr spc="-20" dirty="0">
                <a:latin typeface="Calibri"/>
                <a:cs typeface="Calibri"/>
              </a:rPr>
              <a:t> </a:t>
            </a:r>
            <a:r>
              <a:rPr dirty="0">
                <a:latin typeface="Calibri"/>
                <a:cs typeface="Calibri"/>
              </a:rPr>
              <a:t>Schulz</a:t>
            </a:r>
            <a:r>
              <a:rPr spc="-10" dirty="0">
                <a:latin typeface="Calibri"/>
                <a:cs typeface="Calibri"/>
              </a:rPr>
              <a:t> </a:t>
            </a:r>
            <a:r>
              <a:rPr dirty="0">
                <a:latin typeface="Calibri"/>
                <a:cs typeface="Calibri"/>
              </a:rPr>
              <a:t>S.</a:t>
            </a:r>
            <a:r>
              <a:rPr spc="360" dirty="0">
                <a:latin typeface="Calibri"/>
                <a:cs typeface="Calibri"/>
              </a:rPr>
              <a:t> </a:t>
            </a:r>
            <a:r>
              <a:rPr dirty="0">
                <a:latin typeface="Calibri"/>
                <a:cs typeface="Calibri"/>
              </a:rPr>
              <a:t>Perspectives</a:t>
            </a:r>
            <a:r>
              <a:rPr spc="-20" dirty="0">
                <a:latin typeface="Calibri"/>
                <a:cs typeface="Calibri"/>
              </a:rPr>
              <a:t> </a:t>
            </a:r>
            <a:r>
              <a:rPr dirty="0">
                <a:latin typeface="Calibri"/>
                <a:cs typeface="Calibri"/>
              </a:rPr>
              <a:t>on</a:t>
            </a:r>
            <a:r>
              <a:rPr spc="-25" dirty="0">
                <a:latin typeface="Calibri"/>
                <a:cs typeface="Calibri"/>
              </a:rPr>
              <a:t> </a:t>
            </a:r>
            <a:r>
              <a:rPr dirty="0">
                <a:latin typeface="Calibri"/>
                <a:cs typeface="Calibri"/>
              </a:rPr>
              <a:t>the</a:t>
            </a:r>
            <a:r>
              <a:rPr spc="-10" dirty="0">
                <a:latin typeface="Calibri"/>
                <a:cs typeface="Calibri"/>
              </a:rPr>
              <a:t> </a:t>
            </a:r>
            <a:r>
              <a:rPr dirty="0">
                <a:latin typeface="Calibri"/>
                <a:cs typeface="Calibri"/>
              </a:rPr>
              <a:t>use</a:t>
            </a:r>
            <a:r>
              <a:rPr spc="-25" dirty="0">
                <a:latin typeface="Calibri"/>
                <a:cs typeface="Calibri"/>
              </a:rPr>
              <a:t> </a:t>
            </a:r>
            <a:r>
              <a:rPr dirty="0">
                <a:latin typeface="Calibri"/>
                <a:cs typeface="Calibri"/>
              </a:rPr>
              <a:t>of</a:t>
            </a:r>
            <a:r>
              <a:rPr spc="-25" dirty="0">
                <a:latin typeface="Calibri"/>
                <a:cs typeface="Calibri"/>
              </a:rPr>
              <a:t> </a:t>
            </a:r>
            <a:r>
              <a:rPr dirty="0">
                <a:latin typeface="Calibri"/>
                <a:cs typeface="Calibri"/>
              </a:rPr>
              <a:t>scopolamine</a:t>
            </a:r>
            <a:r>
              <a:rPr spc="-5" dirty="0">
                <a:latin typeface="Calibri"/>
                <a:cs typeface="Calibri"/>
              </a:rPr>
              <a:t> </a:t>
            </a:r>
            <a:r>
              <a:rPr dirty="0">
                <a:latin typeface="Calibri"/>
                <a:cs typeface="Calibri"/>
              </a:rPr>
              <a:t>as</a:t>
            </a:r>
            <a:r>
              <a:rPr spc="-25" dirty="0">
                <a:latin typeface="Calibri"/>
                <a:cs typeface="Calibri"/>
              </a:rPr>
              <a:t> </a:t>
            </a:r>
            <a:r>
              <a:rPr dirty="0">
                <a:latin typeface="Calibri"/>
                <a:cs typeface="Calibri"/>
              </a:rPr>
              <a:t>an</a:t>
            </a:r>
            <a:r>
              <a:rPr spc="-25" dirty="0">
                <a:latin typeface="Calibri"/>
                <a:cs typeface="Calibri"/>
              </a:rPr>
              <a:t> </a:t>
            </a:r>
            <a:r>
              <a:rPr dirty="0">
                <a:latin typeface="Calibri"/>
                <a:cs typeface="Calibri"/>
              </a:rPr>
              <a:t>adjunct</a:t>
            </a:r>
            <a:r>
              <a:rPr spc="-15" dirty="0">
                <a:latin typeface="Calibri"/>
                <a:cs typeface="Calibri"/>
              </a:rPr>
              <a:t> </a:t>
            </a:r>
            <a:r>
              <a:rPr dirty="0">
                <a:latin typeface="Calibri"/>
                <a:cs typeface="Calibri"/>
              </a:rPr>
              <a:t>treatment</a:t>
            </a:r>
            <a:r>
              <a:rPr spc="-40" dirty="0">
                <a:latin typeface="Calibri"/>
                <a:cs typeface="Calibri"/>
              </a:rPr>
              <a:t> </a:t>
            </a:r>
            <a:r>
              <a:rPr dirty="0">
                <a:latin typeface="Calibri"/>
                <a:cs typeface="Calibri"/>
              </a:rPr>
              <a:t>to</a:t>
            </a:r>
            <a:r>
              <a:rPr spc="-20" dirty="0">
                <a:latin typeface="Calibri"/>
                <a:cs typeface="Calibri"/>
              </a:rPr>
              <a:t> </a:t>
            </a:r>
            <a:r>
              <a:rPr dirty="0">
                <a:latin typeface="Calibri"/>
                <a:cs typeface="Calibri"/>
              </a:rPr>
              <a:t>enhance</a:t>
            </a:r>
            <a:r>
              <a:rPr spc="-5" dirty="0">
                <a:latin typeface="Calibri"/>
                <a:cs typeface="Calibri"/>
              </a:rPr>
              <a:t> </a:t>
            </a:r>
            <a:r>
              <a:rPr dirty="0">
                <a:latin typeface="Calibri"/>
                <a:cs typeface="Calibri"/>
              </a:rPr>
              <a:t>survival</a:t>
            </a:r>
            <a:r>
              <a:rPr spc="-30" dirty="0">
                <a:latin typeface="Calibri"/>
                <a:cs typeface="Calibri"/>
              </a:rPr>
              <a:t> </a:t>
            </a:r>
            <a:r>
              <a:rPr spc="-10" dirty="0">
                <a:latin typeface="Calibri"/>
                <a:cs typeface="Calibri"/>
              </a:rPr>
              <a:t>following </a:t>
            </a:r>
            <a:r>
              <a:rPr dirty="0">
                <a:latin typeface="Calibri"/>
                <a:cs typeface="Calibri"/>
              </a:rPr>
              <a:t>organophosphorus</a:t>
            </a:r>
            <a:r>
              <a:rPr spc="-20" dirty="0">
                <a:latin typeface="Calibri"/>
                <a:cs typeface="Calibri"/>
              </a:rPr>
              <a:t> </a:t>
            </a:r>
            <a:r>
              <a:rPr dirty="0">
                <a:latin typeface="Calibri"/>
                <a:cs typeface="Calibri"/>
              </a:rPr>
              <a:t>nerve</a:t>
            </a:r>
            <a:r>
              <a:rPr spc="-10" dirty="0">
                <a:latin typeface="Calibri"/>
                <a:cs typeface="Calibri"/>
              </a:rPr>
              <a:t> </a:t>
            </a:r>
            <a:r>
              <a:rPr dirty="0">
                <a:latin typeface="Calibri"/>
                <a:cs typeface="Calibri"/>
              </a:rPr>
              <a:t>agent</a:t>
            </a:r>
            <a:r>
              <a:rPr spc="-15" dirty="0">
                <a:latin typeface="Calibri"/>
                <a:cs typeface="Calibri"/>
              </a:rPr>
              <a:t> </a:t>
            </a:r>
            <a:r>
              <a:rPr dirty="0">
                <a:latin typeface="Calibri"/>
                <a:cs typeface="Calibri"/>
              </a:rPr>
              <a:t>poisoning.</a:t>
            </a:r>
            <a:r>
              <a:rPr spc="385" dirty="0">
                <a:latin typeface="Calibri"/>
                <a:cs typeface="Calibri"/>
              </a:rPr>
              <a:t> </a:t>
            </a:r>
            <a:r>
              <a:rPr dirty="0">
                <a:latin typeface="Calibri"/>
                <a:cs typeface="Calibri"/>
              </a:rPr>
              <a:t>Mil</a:t>
            </a:r>
            <a:r>
              <a:rPr spc="-10" dirty="0">
                <a:latin typeface="Calibri"/>
                <a:cs typeface="Calibri"/>
              </a:rPr>
              <a:t> </a:t>
            </a:r>
            <a:r>
              <a:rPr dirty="0">
                <a:latin typeface="Calibri"/>
                <a:cs typeface="Calibri"/>
              </a:rPr>
              <a:t>Med</a:t>
            </a:r>
            <a:r>
              <a:rPr spc="-5" dirty="0">
                <a:latin typeface="Calibri"/>
                <a:cs typeface="Calibri"/>
              </a:rPr>
              <a:t> </a:t>
            </a:r>
            <a:r>
              <a:rPr dirty="0">
                <a:latin typeface="Calibri"/>
                <a:cs typeface="Calibri"/>
              </a:rPr>
              <a:t>2010;</a:t>
            </a:r>
            <a:r>
              <a:rPr spc="-10" dirty="0">
                <a:latin typeface="Calibri"/>
                <a:cs typeface="Calibri"/>
              </a:rPr>
              <a:t> </a:t>
            </a:r>
            <a:r>
              <a:rPr dirty="0">
                <a:latin typeface="Calibri"/>
                <a:cs typeface="Calibri"/>
              </a:rPr>
              <a:t>175:878-82.</a:t>
            </a:r>
            <a:r>
              <a:rPr spc="-15" dirty="0">
                <a:latin typeface="Calibri"/>
                <a:cs typeface="Calibri"/>
              </a:rPr>
              <a:t> </a:t>
            </a:r>
            <a:r>
              <a:rPr dirty="0">
                <a:latin typeface="Calibri"/>
                <a:cs typeface="Calibri"/>
              </a:rPr>
              <a:t>[PMID: </a:t>
            </a:r>
            <a:r>
              <a:rPr spc="-10" dirty="0">
                <a:latin typeface="Calibri"/>
                <a:cs typeface="Calibri"/>
              </a:rPr>
              <a:t>21121499]</a:t>
            </a:r>
            <a:endParaRPr dirty="0">
              <a:latin typeface="Calibri"/>
              <a:cs typeface="Calibri"/>
            </a:endParaRPr>
          </a:p>
          <a:p>
            <a:pPr marL="12700">
              <a:lnSpc>
                <a:spcPts val="2050"/>
              </a:lnSpc>
              <a:spcBef>
                <a:spcPts val="770"/>
              </a:spcBef>
            </a:pPr>
            <a:r>
              <a:rPr dirty="0">
                <a:latin typeface="Calibri"/>
                <a:cs typeface="Calibri"/>
              </a:rPr>
              <a:t>Nerve</a:t>
            </a:r>
            <a:r>
              <a:rPr spc="-35" dirty="0">
                <a:latin typeface="Calibri"/>
                <a:cs typeface="Calibri"/>
              </a:rPr>
              <a:t> </a:t>
            </a:r>
            <a:r>
              <a:rPr dirty="0">
                <a:latin typeface="Calibri"/>
                <a:cs typeface="Calibri"/>
              </a:rPr>
              <a:t>Agents.</a:t>
            </a:r>
            <a:r>
              <a:rPr spc="-30" dirty="0">
                <a:latin typeface="Calibri"/>
                <a:cs typeface="Calibri"/>
              </a:rPr>
              <a:t> </a:t>
            </a:r>
            <a:r>
              <a:rPr dirty="0">
                <a:latin typeface="Calibri"/>
                <a:cs typeface="Calibri"/>
              </a:rPr>
              <a:t>In:</a:t>
            </a:r>
            <a:r>
              <a:rPr spc="-5" dirty="0">
                <a:latin typeface="Calibri"/>
                <a:cs typeface="Calibri"/>
              </a:rPr>
              <a:t> </a:t>
            </a:r>
            <a:r>
              <a:rPr dirty="0">
                <a:latin typeface="Calibri"/>
                <a:cs typeface="Calibri"/>
              </a:rPr>
              <a:t>Hurst</a:t>
            </a:r>
            <a:r>
              <a:rPr spc="-10" dirty="0">
                <a:latin typeface="Calibri"/>
                <a:cs typeface="Calibri"/>
              </a:rPr>
              <a:t> </a:t>
            </a:r>
            <a:r>
              <a:rPr dirty="0">
                <a:latin typeface="Calibri"/>
                <a:cs typeface="Calibri"/>
              </a:rPr>
              <a:t>G,</a:t>
            </a:r>
            <a:r>
              <a:rPr spc="-5" dirty="0">
                <a:latin typeface="Calibri"/>
                <a:cs typeface="Calibri"/>
              </a:rPr>
              <a:t> </a:t>
            </a:r>
            <a:r>
              <a:rPr dirty="0">
                <a:latin typeface="Calibri"/>
                <a:cs typeface="Calibri"/>
              </a:rPr>
              <a:t>Stich</a:t>
            </a:r>
            <a:r>
              <a:rPr spc="-5" dirty="0">
                <a:latin typeface="Calibri"/>
                <a:cs typeface="Calibri"/>
              </a:rPr>
              <a:t> </a:t>
            </a:r>
            <a:r>
              <a:rPr dirty="0">
                <a:latin typeface="Calibri"/>
                <a:cs typeface="Calibri"/>
              </a:rPr>
              <a:t>J,</a:t>
            </a:r>
            <a:r>
              <a:rPr spc="-10" dirty="0">
                <a:latin typeface="Calibri"/>
                <a:cs typeface="Calibri"/>
              </a:rPr>
              <a:t> </a:t>
            </a:r>
            <a:r>
              <a:rPr dirty="0">
                <a:latin typeface="Calibri"/>
                <a:cs typeface="Calibri"/>
              </a:rPr>
              <a:t>Byrne</a:t>
            </a:r>
            <a:r>
              <a:rPr spc="-20" dirty="0">
                <a:latin typeface="Calibri"/>
                <a:cs typeface="Calibri"/>
              </a:rPr>
              <a:t> </a:t>
            </a:r>
            <a:r>
              <a:rPr spc="-90" dirty="0">
                <a:latin typeface="Calibri"/>
                <a:cs typeface="Calibri"/>
              </a:rPr>
              <a:t>T,</a:t>
            </a:r>
            <a:r>
              <a:rPr spc="-35" dirty="0">
                <a:latin typeface="Calibri"/>
                <a:cs typeface="Calibri"/>
              </a:rPr>
              <a:t> </a:t>
            </a:r>
            <a:r>
              <a:rPr dirty="0">
                <a:latin typeface="Calibri"/>
                <a:cs typeface="Calibri"/>
              </a:rPr>
              <a:t>Lenhart</a:t>
            </a:r>
            <a:r>
              <a:rPr spc="10" dirty="0">
                <a:latin typeface="Calibri"/>
                <a:cs typeface="Calibri"/>
              </a:rPr>
              <a:t> </a:t>
            </a:r>
            <a:r>
              <a:rPr dirty="0">
                <a:latin typeface="Calibri"/>
                <a:cs typeface="Calibri"/>
              </a:rPr>
              <a:t>MK</a:t>
            </a:r>
            <a:r>
              <a:rPr spc="-20" dirty="0">
                <a:latin typeface="Calibri"/>
                <a:cs typeface="Calibri"/>
              </a:rPr>
              <a:t> </a:t>
            </a:r>
            <a:r>
              <a:rPr dirty="0">
                <a:latin typeface="Calibri"/>
                <a:cs typeface="Calibri"/>
              </a:rPr>
              <a:t>et</a:t>
            </a:r>
            <a:r>
              <a:rPr spc="-5" dirty="0">
                <a:latin typeface="Calibri"/>
                <a:cs typeface="Calibri"/>
              </a:rPr>
              <a:t> </a:t>
            </a:r>
            <a:r>
              <a:rPr dirty="0">
                <a:latin typeface="Calibri"/>
                <a:cs typeface="Calibri"/>
              </a:rPr>
              <a:t>al.</a:t>
            </a:r>
            <a:r>
              <a:rPr spc="-20" dirty="0">
                <a:latin typeface="Calibri"/>
                <a:cs typeface="Calibri"/>
              </a:rPr>
              <a:t> </a:t>
            </a:r>
            <a:r>
              <a:rPr dirty="0">
                <a:latin typeface="Calibri"/>
                <a:cs typeface="Calibri"/>
              </a:rPr>
              <a:t>(eds.)</a:t>
            </a:r>
            <a:r>
              <a:rPr spc="-15" dirty="0">
                <a:latin typeface="Calibri"/>
                <a:cs typeface="Calibri"/>
              </a:rPr>
              <a:t> </a:t>
            </a:r>
            <a:r>
              <a:rPr dirty="0">
                <a:latin typeface="Calibri"/>
                <a:cs typeface="Calibri"/>
              </a:rPr>
              <a:t>Medical</a:t>
            </a:r>
            <a:r>
              <a:rPr spc="5" dirty="0">
                <a:latin typeface="Calibri"/>
                <a:cs typeface="Calibri"/>
              </a:rPr>
              <a:t> </a:t>
            </a:r>
            <a:r>
              <a:rPr dirty="0">
                <a:latin typeface="Calibri"/>
                <a:cs typeface="Calibri"/>
              </a:rPr>
              <a:t>management</a:t>
            </a:r>
            <a:r>
              <a:rPr spc="-30" dirty="0">
                <a:latin typeface="Calibri"/>
                <a:cs typeface="Calibri"/>
              </a:rPr>
              <a:t> </a:t>
            </a:r>
            <a:r>
              <a:rPr dirty="0">
                <a:latin typeface="Calibri"/>
                <a:cs typeface="Calibri"/>
              </a:rPr>
              <a:t>of</a:t>
            </a:r>
            <a:r>
              <a:rPr spc="-15" dirty="0">
                <a:latin typeface="Calibri"/>
                <a:cs typeface="Calibri"/>
              </a:rPr>
              <a:t> </a:t>
            </a:r>
            <a:r>
              <a:rPr dirty="0">
                <a:latin typeface="Calibri"/>
                <a:cs typeface="Calibri"/>
              </a:rPr>
              <a:t>chemical casualties.</a:t>
            </a:r>
            <a:r>
              <a:rPr spc="-30" dirty="0">
                <a:latin typeface="Calibri"/>
                <a:cs typeface="Calibri"/>
              </a:rPr>
              <a:t> </a:t>
            </a:r>
            <a:r>
              <a:rPr dirty="0">
                <a:latin typeface="Calibri"/>
                <a:cs typeface="Calibri"/>
              </a:rPr>
              <a:t>5th </a:t>
            </a:r>
            <a:r>
              <a:rPr spc="-25" dirty="0">
                <a:latin typeface="Calibri"/>
                <a:cs typeface="Calibri"/>
              </a:rPr>
              <a:t>Ed.</a:t>
            </a:r>
            <a:endParaRPr dirty="0">
              <a:latin typeface="Calibri"/>
              <a:cs typeface="Calibri"/>
            </a:endParaRPr>
          </a:p>
          <a:p>
            <a:pPr marL="12700">
              <a:lnSpc>
                <a:spcPts val="2050"/>
              </a:lnSpc>
            </a:pPr>
            <a:r>
              <a:rPr dirty="0">
                <a:latin typeface="Calibri"/>
                <a:cs typeface="Calibri"/>
              </a:rPr>
              <a:t>Ft.</a:t>
            </a:r>
            <a:r>
              <a:rPr spc="-35" dirty="0">
                <a:latin typeface="Calibri"/>
                <a:cs typeface="Calibri"/>
              </a:rPr>
              <a:t> </a:t>
            </a:r>
            <a:r>
              <a:rPr dirty="0">
                <a:latin typeface="Calibri"/>
                <a:cs typeface="Calibri"/>
              </a:rPr>
              <a:t>Sam</a:t>
            </a:r>
            <a:r>
              <a:rPr spc="-45" dirty="0">
                <a:latin typeface="Calibri"/>
                <a:cs typeface="Calibri"/>
              </a:rPr>
              <a:t> </a:t>
            </a:r>
            <a:r>
              <a:rPr dirty="0">
                <a:latin typeface="Calibri"/>
                <a:cs typeface="Calibri"/>
              </a:rPr>
              <a:t>Houston,</a:t>
            </a:r>
            <a:r>
              <a:rPr spc="-15" dirty="0">
                <a:latin typeface="Calibri"/>
                <a:cs typeface="Calibri"/>
              </a:rPr>
              <a:t> </a:t>
            </a:r>
            <a:r>
              <a:rPr dirty="0">
                <a:latin typeface="Calibri"/>
                <a:cs typeface="Calibri"/>
              </a:rPr>
              <a:t>TX:</a:t>
            </a:r>
            <a:r>
              <a:rPr spc="-25" dirty="0">
                <a:latin typeface="Calibri"/>
                <a:cs typeface="Calibri"/>
              </a:rPr>
              <a:t> </a:t>
            </a:r>
            <a:r>
              <a:rPr dirty="0">
                <a:latin typeface="Calibri"/>
                <a:cs typeface="Calibri"/>
              </a:rPr>
              <a:t>Borden</a:t>
            </a:r>
            <a:r>
              <a:rPr spc="-25" dirty="0">
                <a:latin typeface="Calibri"/>
                <a:cs typeface="Calibri"/>
              </a:rPr>
              <a:t> </a:t>
            </a:r>
            <a:r>
              <a:rPr spc="-10" dirty="0">
                <a:latin typeface="Calibri"/>
                <a:cs typeface="Calibri"/>
              </a:rPr>
              <a:t>Institute.</a:t>
            </a:r>
            <a:endParaRPr dirty="0">
              <a:latin typeface="Calibri"/>
              <a:cs typeface="Calibri"/>
            </a:endParaRPr>
          </a:p>
          <a:p>
            <a:pPr marL="12700" marR="155575">
              <a:lnSpc>
                <a:spcPts val="1939"/>
              </a:lnSpc>
              <a:spcBef>
                <a:spcPts val="1030"/>
              </a:spcBef>
            </a:pPr>
            <a:r>
              <a:rPr dirty="0">
                <a:latin typeface="Calibri"/>
                <a:cs typeface="Calibri"/>
              </a:rPr>
              <a:t>Nerve</a:t>
            </a:r>
            <a:r>
              <a:rPr spc="-30" dirty="0">
                <a:latin typeface="Calibri"/>
                <a:cs typeface="Calibri"/>
              </a:rPr>
              <a:t> </a:t>
            </a:r>
            <a:r>
              <a:rPr dirty="0">
                <a:latin typeface="Calibri"/>
                <a:cs typeface="Calibri"/>
              </a:rPr>
              <a:t>Agents.</a:t>
            </a:r>
            <a:r>
              <a:rPr spc="-40" dirty="0">
                <a:latin typeface="Calibri"/>
                <a:cs typeface="Calibri"/>
              </a:rPr>
              <a:t> </a:t>
            </a:r>
            <a:r>
              <a:rPr dirty="0">
                <a:latin typeface="Calibri"/>
                <a:cs typeface="Calibri"/>
              </a:rPr>
              <a:t>In:</a:t>
            </a:r>
            <a:r>
              <a:rPr spc="-30" dirty="0">
                <a:latin typeface="Calibri"/>
                <a:cs typeface="Calibri"/>
              </a:rPr>
              <a:t> </a:t>
            </a:r>
            <a:r>
              <a:rPr dirty="0">
                <a:latin typeface="Calibri"/>
                <a:cs typeface="Calibri"/>
              </a:rPr>
              <a:t>Sidell</a:t>
            </a:r>
            <a:r>
              <a:rPr spc="-15" dirty="0">
                <a:latin typeface="Calibri"/>
                <a:cs typeface="Calibri"/>
              </a:rPr>
              <a:t> </a:t>
            </a:r>
            <a:r>
              <a:rPr dirty="0">
                <a:latin typeface="Calibri"/>
                <a:cs typeface="Calibri"/>
              </a:rPr>
              <a:t>FR,</a:t>
            </a:r>
            <a:r>
              <a:rPr spc="-15" dirty="0">
                <a:latin typeface="Calibri"/>
                <a:cs typeface="Calibri"/>
              </a:rPr>
              <a:t> </a:t>
            </a:r>
            <a:r>
              <a:rPr spc="-20" dirty="0">
                <a:latin typeface="Calibri"/>
                <a:cs typeface="Calibri"/>
              </a:rPr>
              <a:t>Takafuji </a:t>
            </a:r>
            <a:r>
              <a:rPr spc="-45" dirty="0">
                <a:latin typeface="Calibri"/>
                <a:cs typeface="Calibri"/>
              </a:rPr>
              <a:t>ET,</a:t>
            </a:r>
            <a:r>
              <a:rPr spc="-15" dirty="0">
                <a:latin typeface="Calibri"/>
                <a:cs typeface="Calibri"/>
              </a:rPr>
              <a:t> </a:t>
            </a:r>
            <a:r>
              <a:rPr dirty="0">
                <a:latin typeface="Calibri"/>
                <a:cs typeface="Calibri"/>
              </a:rPr>
              <a:t>Franz</a:t>
            </a:r>
            <a:r>
              <a:rPr spc="-25" dirty="0">
                <a:latin typeface="Calibri"/>
                <a:cs typeface="Calibri"/>
              </a:rPr>
              <a:t> </a:t>
            </a:r>
            <a:r>
              <a:rPr dirty="0">
                <a:latin typeface="Calibri"/>
                <a:cs typeface="Calibri"/>
              </a:rPr>
              <a:t>DR</a:t>
            </a:r>
            <a:r>
              <a:rPr spc="-10" dirty="0">
                <a:latin typeface="Calibri"/>
                <a:cs typeface="Calibri"/>
              </a:rPr>
              <a:t> </a:t>
            </a:r>
            <a:r>
              <a:rPr dirty="0">
                <a:latin typeface="Calibri"/>
                <a:cs typeface="Calibri"/>
              </a:rPr>
              <a:t>(eds.)</a:t>
            </a:r>
            <a:r>
              <a:rPr spc="-15" dirty="0">
                <a:latin typeface="Calibri"/>
                <a:cs typeface="Calibri"/>
              </a:rPr>
              <a:t> </a:t>
            </a:r>
            <a:r>
              <a:rPr dirty="0">
                <a:latin typeface="Calibri"/>
                <a:cs typeface="Calibri"/>
              </a:rPr>
              <a:t>Medical</a:t>
            </a:r>
            <a:r>
              <a:rPr spc="-15" dirty="0">
                <a:latin typeface="Calibri"/>
                <a:cs typeface="Calibri"/>
              </a:rPr>
              <a:t> </a:t>
            </a:r>
            <a:r>
              <a:rPr dirty="0">
                <a:latin typeface="Calibri"/>
                <a:cs typeface="Calibri"/>
              </a:rPr>
              <a:t>aspects</a:t>
            </a:r>
            <a:r>
              <a:rPr spc="-15" dirty="0">
                <a:latin typeface="Calibri"/>
                <a:cs typeface="Calibri"/>
              </a:rPr>
              <a:t> </a:t>
            </a:r>
            <a:r>
              <a:rPr dirty="0">
                <a:latin typeface="Calibri"/>
                <a:cs typeface="Calibri"/>
              </a:rPr>
              <a:t>of</a:t>
            </a:r>
            <a:r>
              <a:rPr spc="-20" dirty="0">
                <a:latin typeface="Calibri"/>
                <a:cs typeface="Calibri"/>
              </a:rPr>
              <a:t> </a:t>
            </a:r>
            <a:r>
              <a:rPr dirty="0">
                <a:latin typeface="Calibri"/>
                <a:cs typeface="Calibri"/>
              </a:rPr>
              <a:t>chemical</a:t>
            </a:r>
            <a:r>
              <a:rPr spc="-5" dirty="0">
                <a:latin typeface="Calibri"/>
                <a:cs typeface="Calibri"/>
              </a:rPr>
              <a:t> </a:t>
            </a:r>
            <a:r>
              <a:rPr dirty="0">
                <a:latin typeface="Calibri"/>
                <a:cs typeface="Calibri"/>
              </a:rPr>
              <a:t>and</a:t>
            </a:r>
            <a:r>
              <a:rPr spc="-10" dirty="0">
                <a:latin typeface="Calibri"/>
                <a:cs typeface="Calibri"/>
              </a:rPr>
              <a:t> </a:t>
            </a:r>
            <a:r>
              <a:rPr dirty="0">
                <a:latin typeface="Calibri"/>
                <a:cs typeface="Calibri"/>
              </a:rPr>
              <a:t>biological warfare.</a:t>
            </a:r>
            <a:r>
              <a:rPr spc="-25" dirty="0">
                <a:latin typeface="Calibri"/>
                <a:cs typeface="Calibri"/>
              </a:rPr>
              <a:t> </a:t>
            </a:r>
            <a:r>
              <a:rPr spc="-10" dirty="0">
                <a:latin typeface="Calibri"/>
                <a:cs typeface="Calibri"/>
              </a:rPr>
              <a:t>Washington </a:t>
            </a:r>
            <a:r>
              <a:rPr dirty="0">
                <a:latin typeface="Calibri"/>
                <a:cs typeface="Calibri"/>
              </a:rPr>
              <a:t>DC:</a:t>
            </a:r>
            <a:r>
              <a:rPr spc="-10" dirty="0">
                <a:latin typeface="Calibri"/>
                <a:cs typeface="Calibri"/>
              </a:rPr>
              <a:t> </a:t>
            </a:r>
            <a:r>
              <a:rPr dirty="0">
                <a:latin typeface="Calibri"/>
                <a:cs typeface="Calibri"/>
              </a:rPr>
              <a:t>Office</a:t>
            </a:r>
            <a:r>
              <a:rPr spc="-15" dirty="0">
                <a:latin typeface="Calibri"/>
                <a:cs typeface="Calibri"/>
              </a:rPr>
              <a:t> </a:t>
            </a:r>
            <a:r>
              <a:rPr dirty="0">
                <a:latin typeface="Calibri"/>
                <a:cs typeface="Calibri"/>
              </a:rPr>
              <a:t>of</a:t>
            </a:r>
            <a:r>
              <a:rPr spc="-10" dirty="0">
                <a:latin typeface="Calibri"/>
                <a:cs typeface="Calibri"/>
              </a:rPr>
              <a:t> </a:t>
            </a:r>
            <a:r>
              <a:rPr dirty="0">
                <a:latin typeface="Calibri"/>
                <a:cs typeface="Calibri"/>
              </a:rPr>
              <a:t>the</a:t>
            </a:r>
            <a:r>
              <a:rPr spc="-15" dirty="0">
                <a:latin typeface="Calibri"/>
                <a:cs typeface="Calibri"/>
              </a:rPr>
              <a:t> </a:t>
            </a:r>
            <a:r>
              <a:rPr dirty="0">
                <a:latin typeface="Calibri"/>
                <a:cs typeface="Calibri"/>
              </a:rPr>
              <a:t>Surgeon</a:t>
            </a:r>
            <a:r>
              <a:rPr spc="-5" dirty="0">
                <a:latin typeface="Calibri"/>
                <a:cs typeface="Calibri"/>
              </a:rPr>
              <a:t> </a:t>
            </a:r>
            <a:r>
              <a:rPr spc="-10" dirty="0">
                <a:latin typeface="Calibri"/>
                <a:cs typeface="Calibri"/>
              </a:rPr>
              <a:t>General.</a:t>
            </a:r>
            <a:endParaRPr dirty="0">
              <a:latin typeface="Calibri"/>
              <a:cs typeface="Calibri"/>
            </a:endParaRPr>
          </a:p>
          <a:p>
            <a:pPr marL="12700">
              <a:lnSpc>
                <a:spcPct val="100000"/>
              </a:lnSpc>
              <a:spcBef>
                <a:spcPts val="755"/>
              </a:spcBef>
            </a:pPr>
            <a:r>
              <a:rPr dirty="0">
                <a:latin typeface="Calibri"/>
                <a:cs typeface="Calibri"/>
              </a:rPr>
              <a:t>Okudera</a:t>
            </a:r>
            <a:r>
              <a:rPr spc="-35" dirty="0">
                <a:latin typeface="Calibri"/>
                <a:cs typeface="Calibri"/>
              </a:rPr>
              <a:t> </a:t>
            </a:r>
            <a:r>
              <a:rPr dirty="0">
                <a:latin typeface="Calibri"/>
                <a:cs typeface="Calibri"/>
              </a:rPr>
              <a:t>H.</a:t>
            </a:r>
            <a:r>
              <a:rPr spc="-15" dirty="0">
                <a:latin typeface="Calibri"/>
                <a:cs typeface="Calibri"/>
              </a:rPr>
              <a:t> </a:t>
            </a:r>
            <a:r>
              <a:rPr dirty="0">
                <a:latin typeface="Calibri"/>
                <a:cs typeface="Calibri"/>
              </a:rPr>
              <a:t>Clinical</a:t>
            </a:r>
            <a:r>
              <a:rPr spc="-10" dirty="0">
                <a:latin typeface="Calibri"/>
                <a:cs typeface="Calibri"/>
              </a:rPr>
              <a:t> </a:t>
            </a:r>
            <a:r>
              <a:rPr dirty="0">
                <a:latin typeface="Calibri"/>
                <a:cs typeface="Calibri"/>
              </a:rPr>
              <a:t>features</a:t>
            </a:r>
            <a:r>
              <a:rPr spc="-25" dirty="0">
                <a:latin typeface="Calibri"/>
                <a:cs typeface="Calibri"/>
              </a:rPr>
              <a:t> </a:t>
            </a:r>
            <a:r>
              <a:rPr dirty="0">
                <a:latin typeface="Calibri"/>
                <a:cs typeface="Calibri"/>
              </a:rPr>
              <a:t>on</a:t>
            </a:r>
            <a:r>
              <a:rPr spc="-15" dirty="0">
                <a:latin typeface="Calibri"/>
                <a:cs typeface="Calibri"/>
              </a:rPr>
              <a:t> </a:t>
            </a:r>
            <a:r>
              <a:rPr dirty="0">
                <a:latin typeface="Calibri"/>
                <a:cs typeface="Calibri"/>
              </a:rPr>
              <a:t>nerve</a:t>
            </a:r>
            <a:r>
              <a:rPr spc="-25" dirty="0">
                <a:latin typeface="Calibri"/>
                <a:cs typeface="Calibri"/>
              </a:rPr>
              <a:t> </a:t>
            </a:r>
            <a:r>
              <a:rPr dirty="0">
                <a:latin typeface="Calibri"/>
                <a:cs typeface="Calibri"/>
              </a:rPr>
              <a:t>gas</a:t>
            </a:r>
            <a:r>
              <a:rPr spc="-25" dirty="0">
                <a:latin typeface="Calibri"/>
                <a:cs typeface="Calibri"/>
              </a:rPr>
              <a:t> </a:t>
            </a:r>
            <a:r>
              <a:rPr dirty="0">
                <a:latin typeface="Calibri"/>
                <a:cs typeface="Calibri"/>
              </a:rPr>
              <a:t>terrorism</a:t>
            </a:r>
            <a:r>
              <a:rPr spc="-25" dirty="0">
                <a:latin typeface="Calibri"/>
                <a:cs typeface="Calibri"/>
              </a:rPr>
              <a:t> </a:t>
            </a:r>
            <a:r>
              <a:rPr dirty="0">
                <a:latin typeface="Calibri"/>
                <a:cs typeface="Calibri"/>
              </a:rPr>
              <a:t>in</a:t>
            </a:r>
            <a:r>
              <a:rPr spc="-20" dirty="0">
                <a:latin typeface="Calibri"/>
                <a:cs typeface="Calibri"/>
              </a:rPr>
              <a:t> </a:t>
            </a:r>
            <a:r>
              <a:rPr dirty="0">
                <a:latin typeface="Calibri"/>
                <a:cs typeface="Calibri"/>
              </a:rPr>
              <a:t>Matsumoto.</a:t>
            </a:r>
            <a:r>
              <a:rPr spc="340" dirty="0">
                <a:latin typeface="Calibri"/>
                <a:cs typeface="Calibri"/>
              </a:rPr>
              <a:t> </a:t>
            </a:r>
            <a:r>
              <a:rPr dirty="0">
                <a:latin typeface="Calibri"/>
                <a:cs typeface="Calibri"/>
              </a:rPr>
              <a:t>J</a:t>
            </a:r>
            <a:r>
              <a:rPr spc="10" dirty="0">
                <a:latin typeface="Calibri"/>
                <a:cs typeface="Calibri"/>
              </a:rPr>
              <a:t> </a:t>
            </a:r>
            <a:r>
              <a:rPr dirty="0">
                <a:latin typeface="Calibri"/>
                <a:cs typeface="Calibri"/>
              </a:rPr>
              <a:t>Clin</a:t>
            </a:r>
            <a:r>
              <a:rPr spc="-5" dirty="0">
                <a:latin typeface="Calibri"/>
                <a:cs typeface="Calibri"/>
              </a:rPr>
              <a:t> </a:t>
            </a:r>
            <a:r>
              <a:rPr dirty="0">
                <a:latin typeface="Calibri"/>
                <a:cs typeface="Calibri"/>
              </a:rPr>
              <a:t>Neurosci</a:t>
            </a:r>
            <a:r>
              <a:rPr spc="-30" dirty="0">
                <a:latin typeface="Calibri"/>
                <a:cs typeface="Calibri"/>
              </a:rPr>
              <a:t> </a:t>
            </a:r>
            <a:r>
              <a:rPr dirty="0">
                <a:latin typeface="Calibri"/>
                <a:cs typeface="Calibri"/>
              </a:rPr>
              <a:t>2002;</a:t>
            </a:r>
            <a:r>
              <a:rPr spc="-20" dirty="0">
                <a:latin typeface="Calibri"/>
                <a:cs typeface="Calibri"/>
              </a:rPr>
              <a:t> </a:t>
            </a:r>
            <a:r>
              <a:rPr spc="-10" dirty="0">
                <a:latin typeface="Calibri"/>
                <a:cs typeface="Calibri"/>
              </a:rPr>
              <a:t>9:17-</a:t>
            </a:r>
            <a:r>
              <a:rPr dirty="0">
                <a:latin typeface="Calibri"/>
                <a:cs typeface="Calibri"/>
              </a:rPr>
              <a:t>21.</a:t>
            </a:r>
            <a:r>
              <a:rPr spc="-15" dirty="0">
                <a:latin typeface="Calibri"/>
                <a:cs typeface="Calibri"/>
              </a:rPr>
              <a:t> </a:t>
            </a:r>
            <a:r>
              <a:rPr dirty="0">
                <a:latin typeface="Calibri"/>
                <a:cs typeface="Calibri"/>
              </a:rPr>
              <a:t>[PMID:</a:t>
            </a:r>
            <a:r>
              <a:rPr spc="-20" dirty="0">
                <a:latin typeface="Calibri"/>
                <a:cs typeface="Calibri"/>
              </a:rPr>
              <a:t> </a:t>
            </a:r>
            <a:r>
              <a:rPr spc="-10" dirty="0">
                <a:latin typeface="Calibri"/>
                <a:cs typeface="Calibri"/>
              </a:rPr>
              <a:t>11749011]</a:t>
            </a:r>
            <a:endParaRPr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
        <p:nvSpPr>
          <p:cNvPr id="6" name="object 2">
            <a:extLst>
              <a:ext uri="{FF2B5EF4-FFF2-40B4-BE49-F238E27FC236}">
                <a16:creationId xmlns:a16="http://schemas.microsoft.com/office/drawing/2014/main" id="{12377E71-E5F3-F8DB-CBDC-CECCCEADE3BF}"/>
              </a:ext>
            </a:extLst>
          </p:cNvPr>
          <p:cNvSpPr txBox="1">
            <a:spLocks/>
          </p:cNvSpPr>
          <p:nvPr/>
        </p:nvSpPr>
        <p:spPr>
          <a:xfrm>
            <a:off x="3581400" y="609676"/>
            <a:ext cx="2454275" cy="567463"/>
          </a:xfrm>
          <a:prstGeom prst="rect">
            <a:avLst/>
          </a:prstGeom>
        </p:spPr>
        <p:txBody>
          <a:bodyPr vert="horz" wrap="square" lIns="0" tIns="13335" rIns="0" bIns="0" rtlCol="0">
            <a:spAutoFit/>
          </a:bodyPr>
          <a:lstStyle>
            <a:lvl1pPr>
              <a:defRPr sz="5400" b="0" i="0">
                <a:solidFill>
                  <a:schemeClr val="tx1"/>
                </a:solidFill>
                <a:latin typeface="Calibri Light"/>
                <a:ea typeface="+mj-ea"/>
                <a:cs typeface="Calibri Light"/>
              </a:defRPr>
            </a:lvl1pPr>
          </a:lstStyle>
          <a:p>
            <a:pPr marL="12700">
              <a:spcBef>
                <a:spcPts val="105"/>
              </a:spcBef>
            </a:pPr>
            <a:r>
              <a:rPr lang="ru-RU" sz="3600" b="1" spc="-65" dirty="0" err="1"/>
              <a:t>Література</a:t>
            </a:r>
            <a:endParaRPr lang="ro-RO" sz="3600" b="1"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2787" y="609676"/>
            <a:ext cx="2454275" cy="567463"/>
          </a:xfrm>
          <a:prstGeom prst="rect">
            <a:avLst/>
          </a:prstGeom>
        </p:spPr>
        <p:txBody>
          <a:bodyPr vert="horz" wrap="square" lIns="0" tIns="13335" rIns="0" bIns="0" rtlCol="0">
            <a:spAutoFit/>
          </a:bodyPr>
          <a:lstStyle/>
          <a:p>
            <a:pPr marL="12700">
              <a:lnSpc>
                <a:spcPct val="100000"/>
              </a:lnSpc>
              <a:spcBef>
                <a:spcPts val="105"/>
              </a:spcBef>
            </a:pPr>
            <a:r>
              <a:rPr sz="3600" b="1" spc="-65" dirty="0"/>
              <a:t>References</a:t>
            </a:r>
            <a:endParaRPr sz="3600" b="1" dirty="0"/>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12700" marR="8255">
              <a:lnSpc>
                <a:spcPct val="100000"/>
              </a:lnSpc>
              <a:spcBef>
                <a:spcPts val="100"/>
              </a:spcBef>
            </a:pPr>
            <a:r>
              <a:rPr dirty="0"/>
              <a:t>Rosman</a:t>
            </a:r>
            <a:r>
              <a:rPr spc="90" dirty="0"/>
              <a:t> </a:t>
            </a:r>
            <a:r>
              <a:rPr spc="-25" dirty="0"/>
              <a:t>Y,</a:t>
            </a:r>
            <a:r>
              <a:rPr spc="85" dirty="0"/>
              <a:t> </a:t>
            </a:r>
            <a:r>
              <a:rPr dirty="0"/>
              <a:t>Makarovsky</a:t>
            </a:r>
            <a:r>
              <a:rPr spc="90" dirty="0"/>
              <a:t> </a:t>
            </a:r>
            <a:r>
              <a:rPr dirty="0"/>
              <a:t>I,</a:t>
            </a:r>
            <a:r>
              <a:rPr spc="80" dirty="0"/>
              <a:t> </a:t>
            </a:r>
            <a:r>
              <a:rPr dirty="0"/>
              <a:t>Bentur</a:t>
            </a:r>
            <a:r>
              <a:rPr spc="95" dirty="0"/>
              <a:t> </a:t>
            </a:r>
            <a:r>
              <a:rPr spc="-25" dirty="0"/>
              <a:t>Y,</a:t>
            </a:r>
            <a:r>
              <a:rPr spc="80" dirty="0"/>
              <a:t> </a:t>
            </a:r>
            <a:r>
              <a:rPr dirty="0"/>
              <a:t>Shrot</a:t>
            </a:r>
            <a:r>
              <a:rPr spc="85" dirty="0"/>
              <a:t> </a:t>
            </a:r>
            <a:r>
              <a:rPr dirty="0"/>
              <a:t>S,</a:t>
            </a:r>
            <a:r>
              <a:rPr spc="90" dirty="0"/>
              <a:t> </a:t>
            </a:r>
            <a:r>
              <a:rPr dirty="0"/>
              <a:t>et</a:t>
            </a:r>
            <a:r>
              <a:rPr spc="85" dirty="0"/>
              <a:t> </a:t>
            </a:r>
            <a:r>
              <a:rPr dirty="0"/>
              <a:t>al.</a:t>
            </a:r>
            <a:r>
              <a:rPr spc="100" dirty="0"/>
              <a:t> </a:t>
            </a:r>
            <a:r>
              <a:rPr dirty="0"/>
              <a:t>Carbamate</a:t>
            </a:r>
            <a:r>
              <a:rPr spc="90" dirty="0"/>
              <a:t> </a:t>
            </a:r>
            <a:r>
              <a:rPr dirty="0"/>
              <a:t>poisoning:</a:t>
            </a:r>
            <a:r>
              <a:rPr spc="95" dirty="0"/>
              <a:t> </a:t>
            </a:r>
            <a:r>
              <a:rPr dirty="0"/>
              <a:t>treatment</a:t>
            </a:r>
            <a:r>
              <a:rPr spc="85" dirty="0"/>
              <a:t> </a:t>
            </a:r>
            <a:r>
              <a:rPr dirty="0"/>
              <a:t>recommendations</a:t>
            </a:r>
            <a:r>
              <a:rPr spc="105" dirty="0"/>
              <a:t> </a:t>
            </a:r>
            <a:r>
              <a:rPr dirty="0"/>
              <a:t>in</a:t>
            </a:r>
            <a:r>
              <a:rPr spc="100" dirty="0"/>
              <a:t> </a:t>
            </a:r>
            <a:r>
              <a:rPr dirty="0"/>
              <a:t>the</a:t>
            </a:r>
            <a:r>
              <a:rPr spc="100" dirty="0"/>
              <a:t> </a:t>
            </a:r>
            <a:r>
              <a:rPr dirty="0"/>
              <a:t>setting</a:t>
            </a:r>
            <a:r>
              <a:rPr spc="90" dirty="0"/>
              <a:t> </a:t>
            </a:r>
            <a:r>
              <a:rPr dirty="0"/>
              <a:t>of</a:t>
            </a:r>
            <a:r>
              <a:rPr spc="95" dirty="0"/>
              <a:t> </a:t>
            </a:r>
            <a:r>
              <a:rPr spc="-50" dirty="0"/>
              <a:t>a </a:t>
            </a:r>
            <a:r>
              <a:rPr dirty="0"/>
              <a:t>mass</a:t>
            </a:r>
            <a:r>
              <a:rPr spc="-25" dirty="0"/>
              <a:t> </a:t>
            </a:r>
            <a:r>
              <a:rPr dirty="0"/>
              <a:t>casualties</a:t>
            </a:r>
            <a:r>
              <a:rPr spc="5" dirty="0"/>
              <a:t> </a:t>
            </a:r>
            <a:r>
              <a:rPr dirty="0"/>
              <a:t>event.</a:t>
            </a:r>
            <a:r>
              <a:rPr spc="375" dirty="0"/>
              <a:t> </a:t>
            </a:r>
            <a:r>
              <a:rPr dirty="0"/>
              <a:t>Am</a:t>
            </a:r>
            <a:r>
              <a:rPr spc="-15" dirty="0"/>
              <a:t> </a:t>
            </a:r>
            <a:r>
              <a:rPr dirty="0"/>
              <a:t>J</a:t>
            </a:r>
            <a:r>
              <a:rPr spc="-10" dirty="0"/>
              <a:t> </a:t>
            </a:r>
            <a:r>
              <a:rPr dirty="0"/>
              <a:t>Emerg</a:t>
            </a:r>
            <a:r>
              <a:rPr spc="-5" dirty="0"/>
              <a:t> </a:t>
            </a:r>
            <a:r>
              <a:rPr dirty="0"/>
              <a:t>Med 2009; </a:t>
            </a:r>
            <a:r>
              <a:rPr spc="-10" dirty="0"/>
              <a:t>27:1117-</a:t>
            </a:r>
            <a:r>
              <a:rPr dirty="0"/>
              <a:t>24. [PMID: </a:t>
            </a:r>
            <a:r>
              <a:rPr spc="-10" dirty="0"/>
              <a:t>19931761]</a:t>
            </a:r>
          </a:p>
          <a:p>
            <a:pPr marL="12700">
              <a:lnSpc>
                <a:spcPct val="100000"/>
              </a:lnSpc>
              <a:tabLst>
                <a:tab pos="2609850" algn="l"/>
                <a:tab pos="8565515" algn="l"/>
              </a:tabLst>
            </a:pPr>
            <a:r>
              <a:rPr dirty="0"/>
              <a:t>Rotenberg</a:t>
            </a:r>
            <a:r>
              <a:rPr spc="135" dirty="0"/>
              <a:t> </a:t>
            </a:r>
            <a:r>
              <a:rPr dirty="0"/>
              <a:t>JS,</a:t>
            </a:r>
            <a:r>
              <a:rPr spc="125" dirty="0"/>
              <a:t> </a:t>
            </a:r>
            <a:r>
              <a:rPr dirty="0"/>
              <a:t>Newmark</a:t>
            </a:r>
            <a:r>
              <a:rPr spc="130" dirty="0"/>
              <a:t> </a:t>
            </a:r>
            <a:r>
              <a:rPr spc="-25" dirty="0"/>
              <a:t>J.</a:t>
            </a:r>
            <a:r>
              <a:rPr dirty="0"/>
              <a:t>	Nerve</a:t>
            </a:r>
            <a:r>
              <a:rPr spc="130" dirty="0"/>
              <a:t> </a:t>
            </a:r>
            <a:r>
              <a:rPr dirty="0"/>
              <a:t>agent</a:t>
            </a:r>
            <a:r>
              <a:rPr spc="135" dirty="0"/>
              <a:t> </a:t>
            </a:r>
            <a:r>
              <a:rPr dirty="0"/>
              <a:t>attacks</a:t>
            </a:r>
            <a:r>
              <a:rPr spc="135" dirty="0"/>
              <a:t> </a:t>
            </a:r>
            <a:r>
              <a:rPr dirty="0"/>
              <a:t>on</a:t>
            </a:r>
            <a:r>
              <a:rPr spc="145" dirty="0"/>
              <a:t> </a:t>
            </a:r>
            <a:r>
              <a:rPr dirty="0"/>
              <a:t>children:</a:t>
            </a:r>
            <a:r>
              <a:rPr spc="140" dirty="0"/>
              <a:t> </a:t>
            </a:r>
            <a:r>
              <a:rPr dirty="0"/>
              <a:t>diagnosis</a:t>
            </a:r>
            <a:r>
              <a:rPr spc="150" dirty="0"/>
              <a:t> </a:t>
            </a:r>
            <a:r>
              <a:rPr dirty="0"/>
              <a:t>and</a:t>
            </a:r>
            <a:r>
              <a:rPr spc="150" dirty="0"/>
              <a:t> </a:t>
            </a:r>
            <a:r>
              <a:rPr spc="-10" dirty="0"/>
              <a:t>management.</a:t>
            </a:r>
            <a:r>
              <a:rPr dirty="0"/>
              <a:t>	Pediatrics</a:t>
            </a:r>
            <a:r>
              <a:rPr spc="135" dirty="0"/>
              <a:t> </a:t>
            </a:r>
            <a:r>
              <a:rPr dirty="0"/>
              <a:t>2003;</a:t>
            </a:r>
            <a:r>
              <a:rPr spc="150" dirty="0"/>
              <a:t> </a:t>
            </a:r>
            <a:r>
              <a:rPr spc="-10" dirty="0"/>
              <a:t>112:648-</a:t>
            </a:r>
            <a:r>
              <a:rPr spc="-25" dirty="0"/>
              <a:t>58.</a:t>
            </a:r>
          </a:p>
          <a:p>
            <a:pPr marL="12700">
              <a:lnSpc>
                <a:spcPct val="100000"/>
              </a:lnSpc>
            </a:pPr>
            <a:r>
              <a:rPr dirty="0"/>
              <a:t>[PMID:</a:t>
            </a:r>
            <a:r>
              <a:rPr spc="-10" dirty="0"/>
              <a:t> 12949297]</a:t>
            </a:r>
          </a:p>
          <a:p>
            <a:pPr marL="12700" marR="8890">
              <a:lnSpc>
                <a:spcPct val="100000"/>
              </a:lnSpc>
              <a:tabLst>
                <a:tab pos="1032510" algn="l"/>
                <a:tab pos="10902950" algn="l"/>
              </a:tabLst>
            </a:pPr>
            <a:r>
              <a:rPr dirty="0"/>
              <a:t>Sidell</a:t>
            </a:r>
            <a:r>
              <a:rPr spc="185" dirty="0"/>
              <a:t> </a:t>
            </a:r>
            <a:r>
              <a:rPr spc="-25" dirty="0"/>
              <a:t>FR.</a:t>
            </a:r>
            <a:r>
              <a:rPr dirty="0"/>
              <a:t>	Soman</a:t>
            </a:r>
            <a:r>
              <a:rPr spc="170" dirty="0"/>
              <a:t> </a:t>
            </a:r>
            <a:r>
              <a:rPr dirty="0"/>
              <a:t>and</a:t>
            </a:r>
            <a:r>
              <a:rPr spc="190" dirty="0"/>
              <a:t> </a:t>
            </a:r>
            <a:r>
              <a:rPr dirty="0"/>
              <a:t>sarin:</a:t>
            </a:r>
            <a:r>
              <a:rPr spc="195" dirty="0"/>
              <a:t> </a:t>
            </a:r>
            <a:r>
              <a:rPr dirty="0"/>
              <a:t>clinical</a:t>
            </a:r>
            <a:r>
              <a:rPr spc="185" dirty="0"/>
              <a:t> </a:t>
            </a:r>
            <a:r>
              <a:rPr dirty="0"/>
              <a:t>manifestations</a:t>
            </a:r>
            <a:r>
              <a:rPr spc="180" dirty="0"/>
              <a:t> </a:t>
            </a:r>
            <a:r>
              <a:rPr dirty="0"/>
              <a:t>and</a:t>
            </a:r>
            <a:r>
              <a:rPr spc="175" dirty="0"/>
              <a:t> </a:t>
            </a:r>
            <a:r>
              <a:rPr dirty="0"/>
              <a:t>treatment</a:t>
            </a:r>
            <a:r>
              <a:rPr spc="175" dirty="0"/>
              <a:t> </a:t>
            </a:r>
            <a:r>
              <a:rPr dirty="0"/>
              <a:t>of</a:t>
            </a:r>
            <a:r>
              <a:rPr spc="175" dirty="0"/>
              <a:t> </a:t>
            </a:r>
            <a:r>
              <a:rPr dirty="0"/>
              <a:t>accidental</a:t>
            </a:r>
            <a:r>
              <a:rPr spc="185" dirty="0"/>
              <a:t> </a:t>
            </a:r>
            <a:r>
              <a:rPr dirty="0"/>
              <a:t>poisoning</a:t>
            </a:r>
            <a:r>
              <a:rPr spc="200" dirty="0"/>
              <a:t> </a:t>
            </a:r>
            <a:r>
              <a:rPr dirty="0"/>
              <a:t>by</a:t>
            </a:r>
            <a:r>
              <a:rPr spc="175" dirty="0"/>
              <a:t> </a:t>
            </a:r>
            <a:r>
              <a:rPr spc="-10" dirty="0"/>
              <a:t>organophosphates.</a:t>
            </a:r>
            <a:r>
              <a:rPr dirty="0"/>
              <a:t>	</a:t>
            </a:r>
            <a:r>
              <a:rPr spc="-20" dirty="0"/>
              <a:t>Clin </a:t>
            </a:r>
            <a:r>
              <a:rPr spc="-25" dirty="0"/>
              <a:t>Toxicol</a:t>
            </a:r>
            <a:r>
              <a:rPr spc="-15" dirty="0"/>
              <a:t> </a:t>
            </a:r>
            <a:r>
              <a:rPr dirty="0"/>
              <a:t>1974;</a:t>
            </a:r>
            <a:r>
              <a:rPr spc="-10" dirty="0"/>
              <a:t> 7:1-</a:t>
            </a:r>
            <a:r>
              <a:rPr dirty="0"/>
              <a:t>17.</a:t>
            </a:r>
            <a:r>
              <a:rPr spc="-10" dirty="0"/>
              <a:t> </a:t>
            </a:r>
            <a:r>
              <a:rPr dirty="0"/>
              <a:t>[PMID:</a:t>
            </a:r>
            <a:r>
              <a:rPr spc="-5" dirty="0"/>
              <a:t> </a:t>
            </a:r>
            <a:r>
              <a:rPr spc="-10" dirty="0"/>
              <a:t>4838227]</a:t>
            </a:r>
          </a:p>
          <a:p>
            <a:pPr marL="12700" marR="7620">
              <a:lnSpc>
                <a:spcPct val="100000"/>
              </a:lnSpc>
              <a:tabLst>
                <a:tab pos="4044315" algn="l"/>
                <a:tab pos="10067925" algn="l"/>
              </a:tabLst>
            </a:pPr>
            <a:r>
              <a:rPr dirty="0"/>
              <a:t>Syrian</a:t>
            </a:r>
            <a:r>
              <a:rPr spc="315" dirty="0"/>
              <a:t> </a:t>
            </a:r>
            <a:r>
              <a:rPr dirty="0"/>
              <a:t>American</a:t>
            </a:r>
            <a:r>
              <a:rPr spc="335" dirty="0"/>
              <a:t> </a:t>
            </a:r>
            <a:r>
              <a:rPr dirty="0"/>
              <a:t>Medical</a:t>
            </a:r>
            <a:r>
              <a:rPr spc="335" dirty="0"/>
              <a:t> </a:t>
            </a:r>
            <a:r>
              <a:rPr dirty="0"/>
              <a:t>Society,</a:t>
            </a:r>
            <a:r>
              <a:rPr spc="325" dirty="0"/>
              <a:t> </a:t>
            </a:r>
            <a:r>
              <a:rPr spc="-10" dirty="0"/>
              <a:t>2016.</a:t>
            </a:r>
            <a:r>
              <a:rPr dirty="0"/>
              <a:t>	A</a:t>
            </a:r>
            <a:r>
              <a:rPr spc="360" dirty="0"/>
              <a:t> </a:t>
            </a:r>
            <a:r>
              <a:rPr dirty="0"/>
              <a:t>new</a:t>
            </a:r>
            <a:r>
              <a:rPr spc="360" dirty="0"/>
              <a:t> </a:t>
            </a:r>
            <a:r>
              <a:rPr dirty="0"/>
              <a:t>normal-</a:t>
            </a:r>
            <a:r>
              <a:rPr spc="360" dirty="0"/>
              <a:t> </a:t>
            </a:r>
            <a:r>
              <a:rPr dirty="0"/>
              <a:t>ongoing</a:t>
            </a:r>
            <a:r>
              <a:rPr spc="385" dirty="0"/>
              <a:t> </a:t>
            </a:r>
            <a:r>
              <a:rPr dirty="0"/>
              <a:t>chemical</a:t>
            </a:r>
            <a:r>
              <a:rPr spc="385" dirty="0"/>
              <a:t> </a:t>
            </a:r>
            <a:r>
              <a:rPr dirty="0"/>
              <a:t>weapons</a:t>
            </a:r>
            <a:r>
              <a:rPr spc="370" dirty="0"/>
              <a:t> </a:t>
            </a:r>
            <a:r>
              <a:rPr dirty="0"/>
              <a:t>attacks</a:t>
            </a:r>
            <a:r>
              <a:rPr spc="380" dirty="0"/>
              <a:t> </a:t>
            </a:r>
            <a:r>
              <a:rPr dirty="0"/>
              <a:t>in</a:t>
            </a:r>
            <a:r>
              <a:rPr spc="370" dirty="0"/>
              <a:t> </a:t>
            </a:r>
            <a:r>
              <a:rPr spc="-10" dirty="0"/>
              <a:t>Syria.</a:t>
            </a:r>
            <a:r>
              <a:rPr dirty="0"/>
              <a:t>	Available</a:t>
            </a:r>
            <a:r>
              <a:rPr spc="295" dirty="0"/>
              <a:t> </a:t>
            </a:r>
            <a:r>
              <a:rPr spc="-25" dirty="0"/>
              <a:t>at: </a:t>
            </a:r>
            <a:r>
              <a:rPr u="sng" spc="-20" dirty="0">
                <a:solidFill>
                  <a:srgbClr val="0462C1"/>
                </a:solidFill>
                <a:uFill>
                  <a:solidFill>
                    <a:srgbClr val="0462C1"/>
                  </a:solidFill>
                </a:uFill>
              </a:rPr>
              <a:t>https://www.sams-</a:t>
            </a:r>
            <a:r>
              <a:rPr u="sng" spc="-10" dirty="0">
                <a:solidFill>
                  <a:srgbClr val="0462C1"/>
                </a:solidFill>
                <a:uFill>
                  <a:solidFill>
                    <a:srgbClr val="0462C1"/>
                  </a:solidFill>
                </a:uFill>
              </a:rPr>
              <a:t>usa.net/wp-content/uploads/2016/09/A-New-Normal_Ongoing-Chemical-Weapons-</a:t>
            </a:r>
            <a:r>
              <a:rPr u="sng" spc="-25" dirty="0">
                <a:solidFill>
                  <a:srgbClr val="0462C1"/>
                </a:solidFill>
                <a:uFill>
                  <a:solidFill>
                    <a:srgbClr val="0462C1"/>
                  </a:solidFill>
                </a:uFill>
              </a:rPr>
              <a:t>Attacks-in-</a:t>
            </a:r>
            <a:r>
              <a:rPr spc="-25" dirty="0">
                <a:solidFill>
                  <a:srgbClr val="0462C1"/>
                </a:solidFill>
              </a:rPr>
              <a:t> </a:t>
            </a:r>
            <a:r>
              <a:rPr u="sng" spc="-10" dirty="0">
                <a:solidFill>
                  <a:srgbClr val="0462C1"/>
                </a:solidFill>
                <a:uFill>
                  <a:solidFill>
                    <a:srgbClr val="0462C1"/>
                  </a:solidFill>
                </a:uFill>
              </a:rPr>
              <a:t>Syria.compressed.pdf</a:t>
            </a:r>
            <a:r>
              <a:rPr spc="15" dirty="0">
                <a:solidFill>
                  <a:srgbClr val="0462C1"/>
                </a:solidFill>
              </a:rPr>
              <a:t> </a:t>
            </a:r>
            <a:r>
              <a:rPr dirty="0"/>
              <a:t>[Accessed:</a:t>
            </a:r>
            <a:r>
              <a:rPr spc="35" dirty="0"/>
              <a:t> </a:t>
            </a:r>
            <a:r>
              <a:rPr spc="-10" dirty="0"/>
              <a:t>4/1/2022]</a:t>
            </a:r>
            <a:endParaRPr spc="-10" dirty="0">
              <a:hlinkClick r:id="rId2"/>
            </a:endParaRPr>
          </a:p>
          <a:p>
            <a:pPr marL="12700" marR="7620">
              <a:lnSpc>
                <a:spcPct val="100000"/>
              </a:lnSpc>
              <a:spcBef>
                <a:spcPts val="5"/>
              </a:spcBef>
            </a:pPr>
            <a:r>
              <a:rPr spc="-20" dirty="0"/>
              <a:t>Tsao</a:t>
            </a:r>
            <a:r>
              <a:rPr spc="-30" dirty="0"/>
              <a:t> </a:t>
            </a:r>
            <a:r>
              <a:rPr dirty="0"/>
              <a:t>TC,</a:t>
            </a:r>
            <a:r>
              <a:rPr spc="-35" dirty="0"/>
              <a:t> </a:t>
            </a:r>
            <a:r>
              <a:rPr dirty="0"/>
              <a:t>Juang</a:t>
            </a:r>
            <a:r>
              <a:rPr spc="-25" dirty="0"/>
              <a:t> </a:t>
            </a:r>
            <a:r>
              <a:rPr dirty="0"/>
              <a:t>YC,</a:t>
            </a:r>
            <a:r>
              <a:rPr spc="-25" dirty="0"/>
              <a:t> </a:t>
            </a:r>
            <a:r>
              <a:rPr dirty="0"/>
              <a:t>Lan</a:t>
            </a:r>
            <a:r>
              <a:rPr spc="-15" dirty="0"/>
              <a:t> </a:t>
            </a:r>
            <a:r>
              <a:rPr dirty="0"/>
              <a:t>RS,</a:t>
            </a:r>
            <a:r>
              <a:rPr spc="-35" dirty="0"/>
              <a:t> </a:t>
            </a:r>
            <a:r>
              <a:rPr dirty="0"/>
              <a:t>Shieh</a:t>
            </a:r>
            <a:r>
              <a:rPr spc="-10" dirty="0"/>
              <a:t> </a:t>
            </a:r>
            <a:r>
              <a:rPr dirty="0"/>
              <a:t>WB,</a:t>
            </a:r>
            <a:r>
              <a:rPr spc="-35" dirty="0"/>
              <a:t> </a:t>
            </a:r>
            <a:r>
              <a:rPr dirty="0"/>
              <a:t>et</a:t>
            </a:r>
            <a:r>
              <a:rPr spc="-30" dirty="0"/>
              <a:t> </a:t>
            </a:r>
            <a:r>
              <a:rPr dirty="0"/>
              <a:t>al.</a:t>
            </a:r>
            <a:r>
              <a:rPr spc="-20" dirty="0"/>
              <a:t> </a:t>
            </a:r>
            <a:r>
              <a:rPr spc="-10" dirty="0"/>
              <a:t>Respiratory</a:t>
            </a:r>
            <a:r>
              <a:rPr spc="-25" dirty="0"/>
              <a:t> </a:t>
            </a:r>
            <a:r>
              <a:rPr dirty="0"/>
              <a:t>failure</a:t>
            </a:r>
            <a:r>
              <a:rPr spc="-25" dirty="0"/>
              <a:t> </a:t>
            </a:r>
            <a:r>
              <a:rPr dirty="0"/>
              <a:t>of</a:t>
            </a:r>
            <a:r>
              <a:rPr spc="-30" dirty="0"/>
              <a:t> </a:t>
            </a:r>
            <a:r>
              <a:rPr dirty="0"/>
              <a:t>acute</a:t>
            </a:r>
            <a:r>
              <a:rPr spc="-20" dirty="0"/>
              <a:t> </a:t>
            </a:r>
            <a:r>
              <a:rPr dirty="0"/>
              <a:t>organophosphate</a:t>
            </a:r>
            <a:r>
              <a:rPr spc="-20" dirty="0"/>
              <a:t> </a:t>
            </a:r>
            <a:r>
              <a:rPr dirty="0"/>
              <a:t>and</a:t>
            </a:r>
            <a:r>
              <a:rPr spc="-20" dirty="0"/>
              <a:t> </a:t>
            </a:r>
            <a:r>
              <a:rPr dirty="0"/>
              <a:t>carbamate</a:t>
            </a:r>
            <a:r>
              <a:rPr spc="-25" dirty="0"/>
              <a:t> </a:t>
            </a:r>
            <a:r>
              <a:rPr dirty="0"/>
              <a:t>poisoning.</a:t>
            </a:r>
            <a:r>
              <a:rPr spc="350" dirty="0"/>
              <a:t> </a:t>
            </a:r>
            <a:r>
              <a:rPr spc="-10" dirty="0"/>
              <a:t>Chest </a:t>
            </a:r>
            <a:r>
              <a:rPr dirty="0"/>
              <a:t>1990; </a:t>
            </a:r>
            <a:r>
              <a:rPr spc="-10" dirty="0"/>
              <a:t>98:631-</a:t>
            </a:r>
            <a:r>
              <a:rPr dirty="0"/>
              <a:t>6.</a:t>
            </a:r>
            <a:r>
              <a:rPr spc="10" dirty="0"/>
              <a:t> </a:t>
            </a:r>
            <a:r>
              <a:rPr dirty="0"/>
              <a:t>[PMID:</a:t>
            </a:r>
            <a:r>
              <a:rPr spc="15" dirty="0"/>
              <a:t> </a:t>
            </a:r>
            <a:r>
              <a:rPr spc="-10" dirty="0"/>
              <a:t>2394141]</a:t>
            </a:r>
          </a:p>
          <a:p>
            <a:pPr marL="12700" marR="6350">
              <a:lnSpc>
                <a:spcPct val="100000"/>
              </a:lnSpc>
            </a:pPr>
            <a:r>
              <a:rPr dirty="0"/>
              <a:t>Wang</a:t>
            </a:r>
            <a:r>
              <a:rPr spc="285" dirty="0"/>
              <a:t> </a:t>
            </a:r>
            <a:r>
              <a:rPr dirty="0"/>
              <a:t>CY,</a:t>
            </a:r>
            <a:r>
              <a:rPr spc="275" dirty="0"/>
              <a:t> </a:t>
            </a:r>
            <a:r>
              <a:rPr dirty="0"/>
              <a:t>Wu</a:t>
            </a:r>
            <a:r>
              <a:rPr spc="280" dirty="0"/>
              <a:t> </a:t>
            </a:r>
            <a:r>
              <a:rPr dirty="0"/>
              <a:t>CL,</a:t>
            </a:r>
            <a:r>
              <a:rPr spc="285" dirty="0"/>
              <a:t> </a:t>
            </a:r>
            <a:r>
              <a:rPr dirty="0"/>
              <a:t>Tsan</a:t>
            </a:r>
            <a:r>
              <a:rPr spc="285" dirty="0"/>
              <a:t> </a:t>
            </a:r>
            <a:r>
              <a:rPr dirty="0"/>
              <a:t>YT,</a:t>
            </a:r>
            <a:r>
              <a:rPr spc="275" dirty="0"/>
              <a:t> </a:t>
            </a:r>
            <a:r>
              <a:rPr dirty="0"/>
              <a:t>Hsu</a:t>
            </a:r>
            <a:r>
              <a:rPr spc="285" dirty="0"/>
              <a:t> </a:t>
            </a:r>
            <a:r>
              <a:rPr dirty="0"/>
              <a:t>JY,</a:t>
            </a:r>
            <a:r>
              <a:rPr spc="280" dirty="0"/>
              <a:t> </a:t>
            </a:r>
            <a:r>
              <a:rPr dirty="0"/>
              <a:t>et</a:t>
            </a:r>
            <a:r>
              <a:rPr spc="275" dirty="0"/>
              <a:t> </a:t>
            </a:r>
            <a:r>
              <a:rPr dirty="0"/>
              <a:t>al.</a:t>
            </a:r>
            <a:r>
              <a:rPr spc="280" dirty="0"/>
              <a:t> </a:t>
            </a:r>
            <a:r>
              <a:rPr dirty="0"/>
              <a:t>Early</a:t>
            </a:r>
            <a:r>
              <a:rPr spc="295" dirty="0"/>
              <a:t> </a:t>
            </a:r>
            <a:r>
              <a:rPr dirty="0"/>
              <a:t>onset</a:t>
            </a:r>
            <a:r>
              <a:rPr spc="280" dirty="0"/>
              <a:t> </a:t>
            </a:r>
            <a:r>
              <a:rPr dirty="0"/>
              <a:t>pneumonia</a:t>
            </a:r>
            <a:r>
              <a:rPr spc="285" dirty="0"/>
              <a:t> </a:t>
            </a:r>
            <a:r>
              <a:rPr dirty="0"/>
              <a:t>in</a:t>
            </a:r>
            <a:r>
              <a:rPr spc="280" dirty="0"/>
              <a:t> </a:t>
            </a:r>
            <a:r>
              <a:rPr dirty="0"/>
              <a:t>patients</a:t>
            </a:r>
            <a:r>
              <a:rPr spc="280" dirty="0"/>
              <a:t> </a:t>
            </a:r>
            <a:r>
              <a:rPr dirty="0"/>
              <a:t>with</a:t>
            </a:r>
            <a:r>
              <a:rPr spc="285" dirty="0"/>
              <a:t> </a:t>
            </a:r>
            <a:r>
              <a:rPr dirty="0"/>
              <a:t>cholinesterase</a:t>
            </a:r>
            <a:r>
              <a:rPr spc="295" dirty="0"/>
              <a:t> </a:t>
            </a:r>
            <a:r>
              <a:rPr dirty="0"/>
              <a:t>inhibitor</a:t>
            </a:r>
            <a:r>
              <a:rPr spc="285" dirty="0"/>
              <a:t> </a:t>
            </a:r>
            <a:r>
              <a:rPr spc="-10" dirty="0"/>
              <a:t>poisoning. </a:t>
            </a:r>
            <a:r>
              <a:rPr dirty="0"/>
              <a:t>Respirology</a:t>
            </a:r>
            <a:r>
              <a:rPr spc="-20" dirty="0"/>
              <a:t> </a:t>
            </a:r>
            <a:r>
              <a:rPr dirty="0"/>
              <a:t>2010;</a:t>
            </a:r>
            <a:r>
              <a:rPr spc="-20" dirty="0"/>
              <a:t> </a:t>
            </a:r>
            <a:r>
              <a:rPr spc="-10" dirty="0"/>
              <a:t>15:961-</a:t>
            </a:r>
            <a:r>
              <a:rPr dirty="0"/>
              <a:t>8.</a:t>
            </a:r>
            <a:r>
              <a:rPr spc="-20" dirty="0"/>
              <a:t> </a:t>
            </a:r>
            <a:r>
              <a:rPr spc="-10" dirty="0"/>
              <a:t>[PMID:20663095]</a:t>
            </a:r>
          </a:p>
          <a:p>
            <a:pPr marL="12700">
              <a:lnSpc>
                <a:spcPct val="100000"/>
              </a:lnSpc>
            </a:pPr>
            <a:r>
              <a:rPr spc="-10" dirty="0"/>
              <a:t>Yanagisawa</a:t>
            </a:r>
            <a:r>
              <a:rPr spc="40" dirty="0"/>
              <a:t> </a:t>
            </a:r>
            <a:r>
              <a:rPr dirty="0"/>
              <a:t>N,</a:t>
            </a:r>
            <a:r>
              <a:rPr spc="40" dirty="0"/>
              <a:t> </a:t>
            </a:r>
            <a:r>
              <a:rPr dirty="0"/>
              <a:t>Morita</a:t>
            </a:r>
            <a:r>
              <a:rPr spc="40" dirty="0"/>
              <a:t> </a:t>
            </a:r>
            <a:r>
              <a:rPr dirty="0"/>
              <a:t>H,</a:t>
            </a:r>
            <a:r>
              <a:rPr spc="35" dirty="0"/>
              <a:t> </a:t>
            </a:r>
            <a:r>
              <a:rPr dirty="0"/>
              <a:t>Nakajima</a:t>
            </a:r>
            <a:r>
              <a:rPr spc="35" dirty="0"/>
              <a:t> </a:t>
            </a:r>
            <a:r>
              <a:rPr spc="-10" dirty="0"/>
              <a:t>T.</a:t>
            </a:r>
            <a:r>
              <a:rPr spc="35" dirty="0"/>
              <a:t> </a:t>
            </a:r>
            <a:r>
              <a:rPr dirty="0"/>
              <a:t>Sarin</a:t>
            </a:r>
            <a:r>
              <a:rPr spc="40" dirty="0"/>
              <a:t> </a:t>
            </a:r>
            <a:r>
              <a:rPr dirty="0"/>
              <a:t>experiences</a:t>
            </a:r>
            <a:r>
              <a:rPr spc="40" dirty="0"/>
              <a:t> </a:t>
            </a:r>
            <a:r>
              <a:rPr dirty="0"/>
              <a:t>in</a:t>
            </a:r>
            <a:r>
              <a:rPr spc="35" dirty="0"/>
              <a:t> </a:t>
            </a:r>
            <a:r>
              <a:rPr dirty="0"/>
              <a:t>Japan:</a:t>
            </a:r>
            <a:r>
              <a:rPr spc="45" dirty="0"/>
              <a:t> </a:t>
            </a:r>
            <a:r>
              <a:rPr dirty="0"/>
              <a:t>acute</a:t>
            </a:r>
            <a:r>
              <a:rPr spc="40" dirty="0"/>
              <a:t> </a:t>
            </a:r>
            <a:r>
              <a:rPr dirty="0"/>
              <a:t>toxicity</a:t>
            </a:r>
            <a:r>
              <a:rPr spc="35" dirty="0"/>
              <a:t> </a:t>
            </a:r>
            <a:r>
              <a:rPr dirty="0"/>
              <a:t>and</a:t>
            </a:r>
            <a:r>
              <a:rPr spc="40" dirty="0"/>
              <a:t> </a:t>
            </a:r>
            <a:r>
              <a:rPr spc="-10" dirty="0"/>
              <a:t>long-</a:t>
            </a:r>
            <a:r>
              <a:rPr dirty="0"/>
              <a:t>term</a:t>
            </a:r>
            <a:r>
              <a:rPr spc="35" dirty="0"/>
              <a:t> </a:t>
            </a:r>
            <a:r>
              <a:rPr dirty="0"/>
              <a:t>effects.</a:t>
            </a:r>
            <a:r>
              <a:rPr spc="480" dirty="0"/>
              <a:t> </a:t>
            </a:r>
            <a:r>
              <a:rPr dirty="0"/>
              <a:t>J</a:t>
            </a:r>
            <a:r>
              <a:rPr spc="35" dirty="0"/>
              <a:t> </a:t>
            </a:r>
            <a:r>
              <a:rPr dirty="0"/>
              <a:t>Neurol</a:t>
            </a:r>
            <a:r>
              <a:rPr spc="25" dirty="0"/>
              <a:t> </a:t>
            </a:r>
            <a:r>
              <a:rPr dirty="0"/>
              <a:t>Sci</a:t>
            </a:r>
            <a:r>
              <a:rPr spc="35" dirty="0"/>
              <a:t> </a:t>
            </a:r>
            <a:r>
              <a:rPr spc="-10" dirty="0"/>
              <a:t>2006;</a:t>
            </a:r>
          </a:p>
          <a:p>
            <a:pPr marL="12700">
              <a:lnSpc>
                <a:spcPct val="100000"/>
              </a:lnSpc>
            </a:pPr>
            <a:r>
              <a:rPr spc="-10" dirty="0"/>
              <a:t>249:76-</a:t>
            </a:r>
            <a:r>
              <a:rPr dirty="0"/>
              <a:t>85.</a:t>
            </a:r>
            <a:r>
              <a:rPr spc="10" dirty="0"/>
              <a:t> </a:t>
            </a:r>
            <a:r>
              <a:rPr dirty="0"/>
              <a:t>[PMID:</a:t>
            </a:r>
            <a:r>
              <a:rPr spc="20" dirty="0"/>
              <a:t> </a:t>
            </a:r>
            <a:r>
              <a:rPr spc="-10" dirty="0"/>
              <a:t>16962140]</a:t>
            </a:r>
          </a:p>
        </p:txBody>
      </p:sp>
      <p:pic>
        <p:nvPicPr>
          <p:cNvPr id="4" name="object 4"/>
          <p:cNvPicPr/>
          <p:nvPr/>
        </p:nvPicPr>
        <p:blipFill>
          <a:blip r:embed="rId3" cstate="print"/>
          <a:stretch>
            <a:fillRect/>
          </a:stretch>
        </p:blipFill>
        <p:spPr>
          <a:xfrm>
            <a:off x="9561576" y="5838444"/>
            <a:ext cx="2217420" cy="704088"/>
          </a:xfrm>
          <a:prstGeom prst="rect">
            <a:avLst/>
          </a:prstGeom>
        </p:spPr>
      </p:pic>
      <p:sp>
        <p:nvSpPr>
          <p:cNvPr id="5" name="object 2">
            <a:extLst>
              <a:ext uri="{FF2B5EF4-FFF2-40B4-BE49-F238E27FC236}">
                <a16:creationId xmlns:a16="http://schemas.microsoft.com/office/drawing/2014/main" id="{5D43CFB6-564C-54A3-FE75-EBA7C4A81B1C}"/>
              </a:ext>
            </a:extLst>
          </p:cNvPr>
          <p:cNvSpPr txBox="1">
            <a:spLocks/>
          </p:cNvSpPr>
          <p:nvPr/>
        </p:nvSpPr>
        <p:spPr>
          <a:xfrm>
            <a:off x="3581400" y="609676"/>
            <a:ext cx="2454275" cy="567463"/>
          </a:xfrm>
          <a:prstGeom prst="rect">
            <a:avLst/>
          </a:prstGeom>
        </p:spPr>
        <p:txBody>
          <a:bodyPr vert="horz" wrap="square" lIns="0" tIns="13335" rIns="0" bIns="0" rtlCol="0">
            <a:spAutoFit/>
          </a:bodyPr>
          <a:lstStyle>
            <a:lvl1pPr>
              <a:defRPr sz="5400" b="0" i="0">
                <a:solidFill>
                  <a:schemeClr val="tx1"/>
                </a:solidFill>
                <a:latin typeface="Calibri Light"/>
                <a:ea typeface="+mj-ea"/>
                <a:cs typeface="Calibri Light"/>
              </a:defRPr>
            </a:lvl1pPr>
          </a:lstStyle>
          <a:p>
            <a:pPr marL="12700">
              <a:spcBef>
                <a:spcPts val="105"/>
              </a:spcBef>
            </a:pPr>
            <a:r>
              <a:rPr lang="ru-RU" sz="3600" b="1" spc="-65" dirty="0" err="1"/>
              <a:t>Література</a:t>
            </a:r>
            <a:endParaRPr lang="ro-RO" sz="36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9362" y="609676"/>
            <a:ext cx="10702037" cy="1121461"/>
          </a:xfrm>
          <a:prstGeom prst="rect">
            <a:avLst/>
          </a:prstGeom>
        </p:spPr>
        <p:txBody>
          <a:bodyPr vert="horz" wrap="square" lIns="0" tIns="13335" rIns="0" bIns="0" rtlCol="0">
            <a:spAutoFit/>
          </a:bodyPr>
          <a:lstStyle/>
          <a:p>
            <a:pPr marL="12700">
              <a:lnSpc>
                <a:spcPct val="100000"/>
              </a:lnSpc>
              <a:spcBef>
                <a:spcPts val="105"/>
              </a:spcBef>
            </a:pPr>
            <a:r>
              <a:rPr sz="3600" b="1" spc="-55" dirty="0"/>
              <a:t>Pathophysiology:</a:t>
            </a:r>
            <a:r>
              <a:rPr sz="3600" b="1" spc="-100" dirty="0"/>
              <a:t> </a:t>
            </a:r>
            <a:r>
              <a:rPr sz="3600" b="1" spc="-10" dirty="0"/>
              <a:t>Aging</a:t>
            </a:r>
            <a:br>
              <a:rPr lang="en-US" sz="3600" b="1" spc="-10" dirty="0"/>
            </a:br>
            <a:r>
              <a:rPr lang="ru-RU" sz="3600" b="1" spc="-10" dirty="0" err="1"/>
              <a:t>Патофізіологія</a:t>
            </a:r>
            <a:r>
              <a:rPr lang="ru-RU" sz="3600" b="1" spc="-10" dirty="0"/>
              <a:t>: </a:t>
            </a:r>
            <a:r>
              <a:rPr lang="ru-RU" sz="3600" b="1" spc="-10" dirty="0" err="1"/>
              <a:t>Набуття</a:t>
            </a:r>
            <a:r>
              <a:rPr lang="ru-RU" sz="3600" b="1" spc="-10" dirty="0"/>
              <a:t> </a:t>
            </a:r>
            <a:r>
              <a:rPr lang="ru-RU" sz="3600" b="1" spc="-10" dirty="0" err="1"/>
              <a:t>невідворотного</a:t>
            </a:r>
            <a:r>
              <a:rPr lang="ru-RU" sz="3600" b="1" spc="-10" dirty="0"/>
              <a:t> характеру</a:t>
            </a:r>
            <a:endParaRPr sz="3600" b="1" dirty="0"/>
          </a:p>
        </p:txBody>
      </p:sp>
      <p:sp>
        <p:nvSpPr>
          <p:cNvPr id="3" name="object 3"/>
          <p:cNvSpPr txBox="1"/>
          <p:nvPr/>
        </p:nvSpPr>
        <p:spPr>
          <a:xfrm>
            <a:off x="499363" y="1798066"/>
            <a:ext cx="10840720" cy="4014561"/>
          </a:xfrm>
          <a:prstGeom prst="rect">
            <a:avLst/>
          </a:prstGeom>
        </p:spPr>
        <p:txBody>
          <a:bodyPr vert="horz" wrap="square" lIns="0" tIns="13335" rIns="0" bIns="0" rtlCol="0">
            <a:spAutoFit/>
          </a:bodyPr>
          <a:lstStyle/>
          <a:p>
            <a:pPr marL="241300" indent="-228600">
              <a:buFont typeface="Arial"/>
              <a:buChar char="•"/>
              <a:tabLst>
                <a:tab pos="241300" algn="l"/>
              </a:tabLst>
            </a:pPr>
            <a:r>
              <a:rPr dirty="0">
                <a:latin typeface="Calibri"/>
                <a:cs typeface="Calibri"/>
              </a:rPr>
              <a:t>Aging</a:t>
            </a:r>
            <a:r>
              <a:rPr spc="-50" dirty="0">
                <a:latin typeface="Calibri"/>
                <a:cs typeface="Calibri"/>
              </a:rPr>
              <a:t> </a:t>
            </a:r>
            <a:r>
              <a:rPr dirty="0">
                <a:latin typeface="Calibri"/>
                <a:cs typeface="Calibri"/>
              </a:rPr>
              <a:t>is</a:t>
            </a:r>
            <a:r>
              <a:rPr spc="-35" dirty="0">
                <a:latin typeface="Calibri"/>
                <a:cs typeface="Calibri"/>
              </a:rPr>
              <a:t> </a:t>
            </a:r>
            <a:r>
              <a:rPr dirty="0">
                <a:latin typeface="Calibri"/>
                <a:cs typeface="Calibri"/>
              </a:rPr>
              <a:t>the</a:t>
            </a:r>
            <a:r>
              <a:rPr spc="-35" dirty="0">
                <a:latin typeface="Calibri"/>
                <a:cs typeface="Calibri"/>
              </a:rPr>
              <a:t> </a:t>
            </a:r>
            <a:r>
              <a:rPr dirty="0">
                <a:latin typeface="Calibri"/>
                <a:cs typeface="Calibri"/>
              </a:rPr>
              <a:t>time</a:t>
            </a:r>
            <a:r>
              <a:rPr spc="-40" dirty="0">
                <a:latin typeface="Calibri"/>
                <a:cs typeface="Calibri"/>
              </a:rPr>
              <a:t> </a:t>
            </a:r>
            <a:r>
              <a:rPr dirty="0">
                <a:latin typeface="Calibri"/>
                <a:cs typeface="Calibri"/>
              </a:rPr>
              <a:t>required</a:t>
            </a:r>
            <a:r>
              <a:rPr spc="-60" dirty="0">
                <a:latin typeface="Calibri"/>
                <a:cs typeface="Calibri"/>
              </a:rPr>
              <a:t> </a:t>
            </a:r>
            <a:r>
              <a:rPr dirty="0">
                <a:latin typeface="Calibri"/>
                <a:cs typeface="Calibri"/>
              </a:rPr>
              <a:t>for</a:t>
            </a:r>
            <a:r>
              <a:rPr spc="-25" dirty="0">
                <a:latin typeface="Calibri"/>
                <a:cs typeface="Calibri"/>
              </a:rPr>
              <a:t> </a:t>
            </a:r>
            <a:r>
              <a:rPr dirty="0">
                <a:latin typeface="Calibri"/>
                <a:cs typeface="Calibri"/>
              </a:rPr>
              <a:t>an</a:t>
            </a:r>
            <a:r>
              <a:rPr spc="-25" dirty="0">
                <a:latin typeface="Calibri"/>
                <a:cs typeface="Calibri"/>
              </a:rPr>
              <a:t> </a:t>
            </a:r>
            <a:r>
              <a:rPr spc="-20" dirty="0">
                <a:latin typeface="Calibri"/>
                <a:cs typeface="Calibri"/>
              </a:rPr>
              <a:t>agent-</a:t>
            </a:r>
            <a:r>
              <a:rPr dirty="0">
                <a:latin typeface="Calibri"/>
                <a:cs typeface="Calibri"/>
              </a:rPr>
              <a:t>enzyme</a:t>
            </a:r>
            <a:r>
              <a:rPr spc="-60" dirty="0">
                <a:latin typeface="Calibri"/>
                <a:cs typeface="Calibri"/>
              </a:rPr>
              <a:t> </a:t>
            </a:r>
            <a:r>
              <a:rPr dirty="0">
                <a:latin typeface="Calibri"/>
                <a:cs typeface="Calibri"/>
              </a:rPr>
              <a:t>complex</a:t>
            </a:r>
            <a:r>
              <a:rPr spc="-40" dirty="0">
                <a:latin typeface="Calibri"/>
                <a:cs typeface="Calibri"/>
              </a:rPr>
              <a:t> </a:t>
            </a:r>
            <a:r>
              <a:rPr dirty="0">
                <a:latin typeface="Calibri"/>
                <a:cs typeface="Calibri"/>
              </a:rPr>
              <a:t>to</a:t>
            </a:r>
            <a:r>
              <a:rPr spc="-30" dirty="0">
                <a:latin typeface="Calibri"/>
                <a:cs typeface="Calibri"/>
              </a:rPr>
              <a:t> </a:t>
            </a:r>
            <a:r>
              <a:rPr dirty="0">
                <a:latin typeface="Calibri"/>
                <a:cs typeface="Calibri"/>
              </a:rPr>
              <a:t>become</a:t>
            </a:r>
            <a:r>
              <a:rPr spc="-50" dirty="0">
                <a:latin typeface="Calibri"/>
                <a:cs typeface="Calibri"/>
              </a:rPr>
              <a:t> </a:t>
            </a:r>
            <a:r>
              <a:rPr spc="-10" dirty="0">
                <a:latin typeface="Calibri"/>
                <a:cs typeface="Calibri"/>
              </a:rPr>
              <a:t>irreversible</a:t>
            </a:r>
            <a:endParaRPr lang="en-US" spc="-10" dirty="0">
              <a:latin typeface="Calibri"/>
              <a:cs typeface="Calibri"/>
            </a:endParaRPr>
          </a:p>
          <a:p>
            <a:pPr marL="265113" lvl="0" algn="l">
              <a:buClr>
                <a:srgbClr val="000000"/>
              </a:buClr>
              <a:buSzPts val="2600"/>
              <a:tabLst>
                <a:tab pos="213360" algn="l"/>
              </a:tabLst>
            </a:pPr>
            <a:r>
              <a:rPr lang="ru-UA"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Старіння</a:t>
            </a:r>
            <a:r>
              <a:rPr lang="ru-UA"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ru-UA"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a:t>
            </a:r>
            <a:r>
              <a:rPr lang="ru-UA"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час, </a:t>
            </a:r>
            <a:r>
              <a:rPr lang="ru-UA"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необхідний</a:t>
            </a:r>
            <a:r>
              <a:rPr lang="ru-UA"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для того, </a:t>
            </a:r>
            <a:r>
              <a:rPr lang="ru-UA"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щоб</a:t>
            </a:r>
            <a:r>
              <a:rPr lang="ru-UA"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комплекс «агент-фермент» </a:t>
            </a:r>
            <a:r>
              <a:rPr lang="ru-UA"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набув</a:t>
            </a:r>
            <a:r>
              <a:rPr lang="ru-UA"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невідворотного</a:t>
            </a:r>
            <a:r>
              <a:rPr lang="ru-UA"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характеру</a:t>
            </a:r>
            <a:endParaRPr lang="en-US" dirty="0">
              <a:latin typeface="Calibri"/>
              <a:cs typeface="Calibri"/>
            </a:endParaRPr>
          </a:p>
          <a:p>
            <a:pPr marL="241300" indent="-228600">
              <a:buFont typeface="Arial"/>
              <a:buChar char="•"/>
              <a:tabLst>
                <a:tab pos="241300" algn="l"/>
              </a:tabLst>
            </a:pPr>
            <a:r>
              <a:rPr lang="en-US" spc="-10" dirty="0">
                <a:latin typeface="Calibri"/>
                <a:cs typeface="Calibri"/>
              </a:rPr>
              <a:t>Before</a:t>
            </a:r>
            <a:r>
              <a:rPr lang="en-US" spc="-45" dirty="0">
                <a:latin typeface="Calibri"/>
                <a:cs typeface="Calibri"/>
              </a:rPr>
              <a:t> </a:t>
            </a:r>
            <a:r>
              <a:rPr lang="en-US" dirty="0">
                <a:latin typeface="Calibri"/>
                <a:cs typeface="Calibri"/>
              </a:rPr>
              <a:t>aging</a:t>
            </a:r>
            <a:r>
              <a:rPr lang="en-US" spc="-25" dirty="0">
                <a:latin typeface="Calibri"/>
                <a:cs typeface="Calibri"/>
              </a:rPr>
              <a:t> </a:t>
            </a:r>
            <a:r>
              <a:rPr lang="en-US" dirty="0">
                <a:latin typeface="Calibri"/>
                <a:cs typeface="Calibri"/>
              </a:rPr>
              <a:t>has</a:t>
            </a:r>
            <a:r>
              <a:rPr lang="en-US" spc="-40" dirty="0">
                <a:latin typeface="Calibri"/>
                <a:cs typeface="Calibri"/>
              </a:rPr>
              <a:t> </a:t>
            </a:r>
            <a:r>
              <a:rPr lang="en-US" dirty="0">
                <a:latin typeface="Calibri"/>
                <a:cs typeface="Calibri"/>
              </a:rPr>
              <a:t>completed,</a:t>
            </a:r>
            <a:r>
              <a:rPr lang="en-US" spc="-55" dirty="0">
                <a:latin typeface="Calibri"/>
                <a:cs typeface="Calibri"/>
              </a:rPr>
              <a:t> </a:t>
            </a:r>
            <a:r>
              <a:rPr lang="en-US" dirty="0">
                <a:latin typeface="Calibri"/>
                <a:cs typeface="Calibri"/>
              </a:rPr>
              <a:t>the</a:t>
            </a:r>
            <a:r>
              <a:rPr lang="en-US" spc="-45" dirty="0">
                <a:latin typeface="Calibri"/>
                <a:cs typeface="Calibri"/>
              </a:rPr>
              <a:t> </a:t>
            </a:r>
            <a:r>
              <a:rPr lang="en-US" dirty="0">
                <a:latin typeface="Calibri"/>
                <a:cs typeface="Calibri"/>
              </a:rPr>
              <a:t>agent</a:t>
            </a:r>
            <a:r>
              <a:rPr lang="en-US" spc="-25" dirty="0">
                <a:latin typeface="Calibri"/>
                <a:cs typeface="Calibri"/>
              </a:rPr>
              <a:t> </a:t>
            </a:r>
            <a:r>
              <a:rPr lang="en-US" dirty="0">
                <a:latin typeface="Calibri"/>
                <a:cs typeface="Calibri"/>
              </a:rPr>
              <a:t>can</a:t>
            </a:r>
            <a:r>
              <a:rPr lang="en-US" spc="-35" dirty="0">
                <a:latin typeface="Calibri"/>
                <a:cs typeface="Calibri"/>
              </a:rPr>
              <a:t> </a:t>
            </a:r>
            <a:r>
              <a:rPr lang="en-US" dirty="0">
                <a:latin typeface="Calibri"/>
                <a:cs typeface="Calibri"/>
              </a:rPr>
              <a:t>be</a:t>
            </a:r>
            <a:r>
              <a:rPr lang="en-US" spc="-40" dirty="0">
                <a:latin typeface="Calibri"/>
                <a:cs typeface="Calibri"/>
              </a:rPr>
              <a:t> </a:t>
            </a:r>
            <a:r>
              <a:rPr lang="en-US" spc="-20" dirty="0">
                <a:latin typeface="Calibri"/>
                <a:cs typeface="Calibri"/>
              </a:rPr>
              <a:t>reversed/enzyme</a:t>
            </a:r>
            <a:r>
              <a:rPr lang="en-US" spc="-55" dirty="0">
                <a:latin typeface="Calibri"/>
                <a:cs typeface="Calibri"/>
              </a:rPr>
              <a:t> </a:t>
            </a:r>
            <a:r>
              <a:rPr lang="en-US" spc="-10" dirty="0">
                <a:latin typeface="Calibri"/>
                <a:cs typeface="Calibri"/>
              </a:rPr>
              <a:t>reactivated </a:t>
            </a:r>
          </a:p>
          <a:p>
            <a:pPr marL="265113">
              <a:tabLst>
                <a:tab pos="241300" algn="l"/>
              </a:tabLst>
            </a:pPr>
            <a:r>
              <a:rPr lang="ru-RU" spc="-10" dirty="0">
                <a:latin typeface="Calibri"/>
                <a:cs typeface="Calibri"/>
              </a:rPr>
              <a:t>Перед </a:t>
            </a:r>
            <a:r>
              <a:rPr lang="ru-RU" spc="-10" dirty="0" err="1">
                <a:latin typeface="Calibri"/>
                <a:cs typeface="Calibri"/>
              </a:rPr>
              <a:t>настанням</a:t>
            </a:r>
            <a:r>
              <a:rPr lang="ru-RU" spc="-10" dirty="0">
                <a:latin typeface="Calibri"/>
                <a:cs typeface="Calibri"/>
              </a:rPr>
              <a:t> </a:t>
            </a:r>
            <a:r>
              <a:rPr lang="ru-RU" spc="-10" dirty="0" err="1">
                <a:latin typeface="Calibri"/>
                <a:cs typeface="Calibri"/>
              </a:rPr>
              <a:t>невідворотного</a:t>
            </a:r>
            <a:r>
              <a:rPr lang="ru-RU" spc="-10" dirty="0">
                <a:latin typeface="Calibri"/>
                <a:cs typeface="Calibri"/>
              </a:rPr>
              <a:t> характеру </a:t>
            </a:r>
            <a:r>
              <a:rPr lang="ru-RU" spc="-10" dirty="0" err="1">
                <a:latin typeface="Calibri"/>
                <a:cs typeface="Calibri"/>
              </a:rPr>
              <a:t>речовину</a:t>
            </a:r>
            <a:r>
              <a:rPr lang="ru-RU" spc="-10" dirty="0">
                <a:latin typeface="Calibri"/>
                <a:cs typeface="Calibri"/>
              </a:rPr>
              <a:t> </a:t>
            </a:r>
            <a:r>
              <a:rPr lang="ru-RU" spc="-10" dirty="0" err="1">
                <a:latin typeface="Calibri"/>
                <a:cs typeface="Calibri"/>
              </a:rPr>
              <a:t>можна</a:t>
            </a:r>
            <a:r>
              <a:rPr lang="ru-RU" spc="-10" dirty="0">
                <a:latin typeface="Calibri"/>
                <a:cs typeface="Calibri"/>
              </a:rPr>
              <a:t> </a:t>
            </a:r>
            <a:r>
              <a:rPr lang="ru-RU" spc="-10" dirty="0" err="1">
                <a:latin typeface="Calibri"/>
                <a:cs typeface="Calibri"/>
              </a:rPr>
              <a:t>знешкодити</a:t>
            </a:r>
            <a:r>
              <a:rPr lang="ru-RU" spc="-10" dirty="0">
                <a:latin typeface="Calibri"/>
                <a:cs typeface="Calibri"/>
              </a:rPr>
              <a:t>/</a:t>
            </a:r>
            <a:r>
              <a:rPr lang="ru-RU" spc="-10" dirty="0" err="1">
                <a:latin typeface="Calibri"/>
                <a:cs typeface="Calibri"/>
              </a:rPr>
              <a:t>реактивувати</a:t>
            </a:r>
            <a:r>
              <a:rPr lang="ru-RU" spc="-10" dirty="0">
                <a:latin typeface="Calibri"/>
                <a:cs typeface="Calibri"/>
              </a:rPr>
              <a:t> фермент</a:t>
            </a:r>
            <a:endParaRPr lang="en-US" dirty="0">
              <a:latin typeface="Calibri"/>
              <a:cs typeface="Calibri"/>
            </a:endParaRPr>
          </a:p>
          <a:p>
            <a:pPr marL="241300" marR="546735" indent="-228600">
              <a:buFont typeface="Arial"/>
              <a:buChar char="•"/>
              <a:tabLst>
                <a:tab pos="241300" algn="l"/>
              </a:tabLst>
            </a:pPr>
            <a:r>
              <a:rPr spc="-10" dirty="0">
                <a:latin typeface="Calibri"/>
                <a:cs typeface="Calibri"/>
              </a:rPr>
              <a:t>Reversal</a:t>
            </a:r>
            <a:r>
              <a:rPr spc="-60" dirty="0">
                <a:latin typeface="Calibri"/>
                <a:cs typeface="Calibri"/>
              </a:rPr>
              <a:t> </a:t>
            </a:r>
            <a:r>
              <a:rPr dirty="0">
                <a:latin typeface="Calibri"/>
                <a:cs typeface="Calibri"/>
              </a:rPr>
              <a:t>can</a:t>
            </a:r>
            <a:r>
              <a:rPr spc="-20" dirty="0">
                <a:latin typeface="Calibri"/>
                <a:cs typeface="Calibri"/>
              </a:rPr>
              <a:t> </a:t>
            </a:r>
            <a:r>
              <a:rPr dirty="0">
                <a:latin typeface="Calibri"/>
                <a:cs typeface="Calibri"/>
              </a:rPr>
              <a:t>be</a:t>
            </a:r>
            <a:r>
              <a:rPr spc="-50" dirty="0">
                <a:latin typeface="Calibri"/>
                <a:cs typeface="Calibri"/>
              </a:rPr>
              <a:t> </a:t>
            </a:r>
            <a:r>
              <a:rPr dirty="0">
                <a:latin typeface="Calibri"/>
                <a:cs typeface="Calibri"/>
              </a:rPr>
              <a:t>achieved</a:t>
            </a:r>
            <a:r>
              <a:rPr spc="-55" dirty="0">
                <a:latin typeface="Calibri"/>
                <a:cs typeface="Calibri"/>
              </a:rPr>
              <a:t> </a:t>
            </a:r>
            <a:r>
              <a:rPr dirty="0">
                <a:latin typeface="Calibri"/>
                <a:cs typeface="Calibri"/>
              </a:rPr>
              <a:t>with</a:t>
            </a:r>
            <a:r>
              <a:rPr spc="-30" dirty="0">
                <a:latin typeface="Calibri"/>
                <a:cs typeface="Calibri"/>
              </a:rPr>
              <a:t> </a:t>
            </a:r>
            <a:r>
              <a:rPr u="sng" dirty="0">
                <a:uFill>
                  <a:solidFill>
                    <a:srgbClr val="000000"/>
                  </a:solidFill>
                </a:uFill>
                <a:latin typeface="Calibri"/>
                <a:cs typeface="Calibri"/>
              </a:rPr>
              <a:t>Oximes</a:t>
            </a:r>
            <a:r>
              <a:rPr dirty="0">
                <a:latin typeface="Calibri"/>
                <a:cs typeface="Calibri"/>
              </a:rPr>
              <a:t>,</a:t>
            </a:r>
            <a:r>
              <a:rPr spc="-45" dirty="0">
                <a:latin typeface="Calibri"/>
                <a:cs typeface="Calibri"/>
              </a:rPr>
              <a:t> </a:t>
            </a:r>
            <a:r>
              <a:rPr dirty="0">
                <a:latin typeface="Calibri"/>
                <a:cs typeface="Calibri"/>
              </a:rPr>
              <a:t>such</a:t>
            </a:r>
            <a:r>
              <a:rPr spc="-45" dirty="0">
                <a:latin typeface="Calibri"/>
                <a:cs typeface="Calibri"/>
              </a:rPr>
              <a:t> </a:t>
            </a:r>
            <a:r>
              <a:rPr dirty="0">
                <a:latin typeface="Calibri"/>
                <a:cs typeface="Calibri"/>
              </a:rPr>
              <a:t>as</a:t>
            </a:r>
            <a:r>
              <a:rPr spc="-25" dirty="0">
                <a:latin typeface="Calibri"/>
                <a:cs typeface="Calibri"/>
              </a:rPr>
              <a:t> </a:t>
            </a:r>
            <a:r>
              <a:rPr spc="-10" dirty="0">
                <a:latin typeface="Calibri"/>
                <a:cs typeface="Calibri"/>
              </a:rPr>
              <a:t>Pralid</a:t>
            </a:r>
            <a:r>
              <a:rPr u="sng" spc="-10" dirty="0">
                <a:uFill>
                  <a:solidFill>
                    <a:srgbClr val="000000"/>
                  </a:solidFill>
                </a:uFill>
                <a:latin typeface="Calibri"/>
                <a:cs typeface="Calibri"/>
              </a:rPr>
              <a:t>oxime</a:t>
            </a:r>
            <a:r>
              <a:rPr spc="-10" dirty="0">
                <a:latin typeface="Calibri"/>
                <a:cs typeface="Calibri"/>
              </a:rPr>
              <a:t>,</a:t>
            </a:r>
            <a:r>
              <a:rPr spc="-45" dirty="0">
                <a:latin typeface="Calibri"/>
                <a:cs typeface="Calibri"/>
              </a:rPr>
              <a:t> </a:t>
            </a:r>
            <a:r>
              <a:rPr dirty="0">
                <a:latin typeface="Calibri"/>
                <a:cs typeface="Calibri"/>
              </a:rPr>
              <a:t>if</a:t>
            </a:r>
            <a:r>
              <a:rPr spc="-20" dirty="0">
                <a:latin typeface="Calibri"/>
                <a:cs typeface="Calibri"/>
              </a:rPr>
              <a:t> </a:t>
            </a:r>
            <a:r>
              <a:rPr spc="-10" dirty="0">
                <a:latin typeface="Calibri"/>
                <a:cs typeface="Calibri"/>
              </a:rPr>
              <a:t>administered before</a:t>
            </a:r>
            <a:r>
              <a:rPr spc="-50" dirty="0">
                <a:latin typeface="Calibri"/>
                <a:cs typeface="Calibri"/>
              </a:rPr>
              <a:t> </a:t>
            </a:r>
            <a:r>
              <a:rPr dirty="0">
                <a:latin typeface="Calibri"/>
                <a:cs typeface="Calibri"/>
              </a:rPr>
              <a:t>aging</a:t>
            </a:r>
            <a:r>
              <a:rPr spc="-30" dirty="0">
                <a:latin typeface="Calibri"/>
                <a:cs typeface="Calibri"/>
              </a:rPr>
              <a:t> </a:t>
            </a:r>
            <a:r>
              <a:rPr dirty="0">
                <a:latin typeface="Calibri"/>
                <a:cs typeface="Calibri"/>
              </a:rPr>
              <a:t>of</a:t>
            </a:r>
            <a:r>
              <a:rPr spc="-45" dirty="0">
                <a:latin typeface="Calibri"/>
                <a:cs typeface="Calibri"/>
              </a:rPr>
              <a:t> </a:t>
            </a:r>
            <a:r>
              <a:rPr dirty="0">
                <a:latin typeface="Calibri"/>
                <a:cs typeface="Calibri"/>
              </a:rPr>
              <a:t>the</a:t>
            </a:r>
            <a:r>
              <a:rPr spc="-40" dirty="0">
                <a:latin typeface="Calibri"/>
                <a:cs typeface="Calibri"/>
              </a:rPr>
              <a:t> </a:t>
            </a:r>
            <a:r>
              <a:rPr spc="-10" dirty="0">
                <a:latin typeface="Calibri"/>
                <a:cs typeface="Calibri"/>
              </a:rPr>
              <a:t>agent-</a:t>
            </a:r>
            <a:r>
              <a:rPr dirty="0">
                <a:latin typeface="Calibri"/>
                <a:cs typeface="Calibri"/>
              </a:rPr>
              <a:t>enzyme</a:t>
            </a:r>
            <a:r>
              <a:rPr spc="-65" dirty="0">
                <a:latin typeface="Calibri"/>
                <a:cs typeface="Calibri"/>
              </a:rPr>
              <a:t> </a:t>
            </a:r>
            <a:r>
              <a:rPr dirty="0">
                <a:latin typeface="Calibri"/>
                <a:cs typeface="Calibri"/>
              </a:rPr>
              <a:t>complex</a:t>
            </a:r>
            <a:r>
              <a:rPr spc="-45" dirty="0">
                <a:latin typeface="Calibri"/>
                <a:cs typeface="Calibri"/>
              </a:rPr>
              <a:t> </a:t>
            </a:r>
            <a:r>
              <a:rPr dirty="0">
                <a:latin typeface="Calibri"/>
                <a:cs typeface="Calibri"/>
              </a:rPr>
              <a:t>has</a:t>
            </a:r>
            <a:r>
              <a:rPr spc="-35" dirty="0">
                <a:latin typeface="Calibri"/>
                <a:cs typeface="Calibri"/>
              </a:rPr>
              <a:t> </a:t>
            </a:r>
            <a:r>
              <a:rPr spc="-10" dirty="0">
                <a:latin typeface="Calibri"/>
                <a:cs typeface="Calibri"/>
              </a:rPr>
              <a:t>completed.</a:t>
            </a:r>
            <a:r>
              <a:rPr lang="en-US" spc="-10" dirty="0">
                <a:latin typeface="Calibri"/>
                <a:cs typeface="Calibri"/>
              </a:rPr>
              <a:t> </a:t>
            </a:r>
          </a:p>
          <a:p>
            <a:pPr marL="265113" marR="546735">
              <a:tabLst>
                <a:tab pos="241300" algn="l"/>
              </a:tabLst>
            </a:pPr>
            <a:r>
              <a:rPr lang="ru-RU" spc="-10" dirty="0" err="1">
                <a:latin typeface="Calibri"/>
                <a:cs typeface="Calibri"/>
              </a:rPr>
              <a:t>Зворотного</a:t>
            </a:r>
            <a:r>
              <a:rPr lang="ru-RU" spc="-10" dirty="0">
                <a:latin typeface="Calibri"/>
                <a:cs typeface="Calibri"/>
              </a:rPr>
              <a:t> </a:t>
            </a:r>
            <a:r>
              <a:rPr lang="ru-RU" spc="-10" dirty="0" err="1">
                <a:latin typeface="Calibri"/>
                <a:cs typeface="Calibri"/>
              </a:rPr>
              <a:t>впливу</a:t>
            </a:r>
            <a:r>
              <a:rPr lang="ru-RU" spc="-10" dirty="0">
                <a:latin typeface="Calibri"/>
                <a:cs typeface="Calibri"/>
              </a:rPr>
              <a:t> </a:t>
            </a:r>
            <a:r>
              <a:rPr lang="ru-RU" spc="-10" dirty="0" err="1">
                <a:latin typeface="Calibri"/>
                <a:cs typeface="Calibri"/>
              </a:rPr>
              <a:t>можна</a:t>
            </a:r>
            <a:r>
              <a:rPr lang="ru-RU" spc="-10" dirty="0">
                <a:latin typeface="Calibri"/>
                <a:cs typeface="Calibri"/>
              </a:rPr>
              <a:t> </a:t>
            </a:r>
            <a:r>
              <a:rPr lang="ru-RU" spc="-10" dirty="0" err="1">
                <a:latin typeface="Calibri"/>
                <a:cs typeface="Calibri"/>
              </a:rPr>
              <a:t>досягти</a:t>
            </a:r>
            <a:r>
              <a:rPr lang="ru-RU" spc="-10" dirty="0">
                <a:latin typeface="Calibri"/>
                <a:cs typeface="Calibri"/>
              </a:rPr>
              <a:t> за </a:t>
            </a:r>
            <a:r>
              <a:rPr lang="ru-RU" spc="-10" dirty="0" err="1">
                <a:latin typeface="Calibri"/>
                <a:cs typeface="Calibri"/>
              </a:rPr>
              <a:t>допомогою</a:t>
            </a:r>
            <a:r>
              <a:rPr lang="ru-RU" spc="-10" dirty="0">
                <a:latin typeface="Calibri"/>
                <a:cs typeface="Calibri"/>
              </a:rPr>
              <a:t> </a:t>
            </a:r>
            <a:r>
              <a:rPr lang="ru-RU" spc="-10" dirty="0" err="1">
                <a:latin typeface="Calibri"/>
                <a:cs typeface="Calibri"/>
              </a:rPr>
              <a:t>речовин</a:t>
            </a:r>
            <a:r>
              <a:rPr lang="ru-RU" spc="-10" dirty="0">
                <a:latin typeface="Calibri"/>
                <a:cs typeface="Calibri"/>
              </a:rPr>
              <a:t> з ряду </a:t>
            </a:r>
            <a:r>
              <a:rPr lang="ru-RU" spc="-10" dirty="0" err="1">
                <a:latin typeface="Calibri"/>
                <a:cs typeface="Calibri"/>
              </a:rPr>
              <a:t>оксимів</a:t>
            </a:r>
            <a:r>
              <a:rPr lang="ru-RU" spc="-10" dirty="0">
                <a:latin typeface="Calibri"/>
                <a:cs typeface="Calibri"/>
              </a:rPr>
              <a:t>, таких як </a:t>
            </a:r>
            <a:r>
              <a:rPr lang="ru-RU" spc="-10" dirty="0" err="1">
                <a:latin typeface="Calibri"/>
                <a:cs typeface="Calibri"/>
              </a:rPr>
              <a:t>пралідоксим</a:t>
            </a:r>
            <a:r>
              <a:rPr lang="ru-RU" spc="-10" dirty="0">
                <a:latin typeface="Calibri"/>
                <a:cs typeface="Calibri"/>
              </a:rPr>
              <a:t>, </a:t>
            </a:r>
            <a:r>
              <a:rPr lang="ru-RU" spc="-10" dirty="0" err="1">
                <a:latin typeface="Calibri"/>
                <a:cs typeface="Calibri"/>
              </a:rPr>
              <a:t>якщо</a:t>
            </a:r>
            <a:r>
              <a:rPr lang="en-US" spc="-10" dirty="0">
                <a:latin typeface="Calibri"/>
                <a:cs typeface="Calibri"/>
              </a:rPr>
              <a:t> </a:t>
            </a:r>
            <a:r>
              <a:rPr lang="ru-RU" spc="-10" dirty="0" err="1">
                <a:latin typeface="Calibri"/>
                <a:cs typeface="Calibri"/>
              </a:rPr>
              <a:t>їх</a:t>
            </a:r>
            <a:r>
              <a:rPr lang="ru-RU" spc="-10" dirty="0">
                <a:latin typeface="Calibri"/>
                <a:cs typeface="Calibri"/>
              </a:rPr>
              <a:t> ввести до </a:t>
            </a:r>
            <a:r>
              <a:rPr lang="ru-RU" spc="-10" dirty="0" err="1">
                <a:latin typeface="Calibri"/>
                <a:cs typeface="Calibri"/>
              </a:rPr>
              <a:t>набуття</a:t>
            </a:r>
            <a:r>
              <a:rPr lang="ru-RU" spc="-10" dirty="0">
                <a:latin typeface="Calibri"/>
                <a:cs typeface="Calibri"/>
              </a:rPr>
              <a:t> комплексом «агент-фермент» </a:t>
            </a:r>
            <a:r>
              <a:rPr lang="ru-RU" spc="-10" dirty="0" err="1">
                <a:latin typeface="Calibri"/>
                <a:cs typeface="Calibri"/>
              </a:rPr>
              <a:t>невідворотного</a:t>
            </a:r>
            <a:r>
              <a:rPr lang="ru-RU" spc="-10" dirty="0">
                <a:latin typeface="Calibri"/>
                <a:cs typeface="Calibri"/>
              </a:rPr>
              <a:t> характеру.</a:t>
            </a:r>
            <a:endParaRPr dirty="0">
              <a:latin typeface="Calibri"/>
              <a:cs typeface="Calibri"/>
            </a:endParaRPr>
          </a:p>
          <a:p>
            <a:pPr marL="241300" indent="-228600">
              <a:buFont typeface="Arial"/>
              <a:buChar char="•"/>
              <a:tabLst>
                <a:tab pos="241300" algn="l"/>
              </a:tabLst>
            </a:pPr>
            <a:r>
              <a:rPr dirty="0">
                <a:latin typeface="Calibri"/>
                <a:cs typeface="Calibri"/>
              </a:rPr>
              <a:t>Some</a:t>
            </a:r>
            <a:r>
              <a:rPr spc="-30" dirty="0">
                <a:latin typeface="Calibri"/>
                <a:cs typeface="Calibri"/>
              </a:rPr>
              <a:t> </a:t>
            </a:r>
            <a:r>
              <a:rPr dirty="0">
                <a:latin typeface="Calibri"/>
                <a:cs typeface="Calibri"/>
              </a:rPr>
              <a:t>nerve</a:t>
            </a:r>
            <a:r>
              <a:rPr spc="-50" dirty="0">
                <a:latin typeface="Calibri"/>
                <a:cs typeface="Calibri"/>
              </a:rPr>
              <a:t> </a:t>
            </a:r>
            <a:r>
              <a:rPr dirty="0">
                <a:latin typeface="Calibri"/>
                <a:cs typeface="Calibri"/>
              </a:rPr>
              <a:t>agents</a:t>
            </a:r>
            <a:r>
              <a:rPr spc="-45" dirty="0">
                <a:latin typeface="Calibri"/>
                <a:cs typeface="Calibri"/>
              </a:rPr>
              <a:t> </a:t>
            </a:r>
            <a:r>
              <a:rPr dirty="0">
                <a:latin typeface="Calibri"/>
                <a:cs typeface="Calibri"/>
              </a:rPr>
              <a:t>have</a:t>
            </a:r>
            <a:r>
              <a:rPr spc="-40" dirty="0">
                <a:latin typeface="Calibri"/>
                <a:cs typeface="Calibri"/>
              </a:rPr>
              <a:t> </a:t>
            </a:r>
            <a:r>
              <a:rPr dirty="0">
                <a:latin typeface="Calibri"/>
                <a:cs typeface="Calibri"/>
              </a:rPr>
              <a:t>long,</a:t>
            </a:r>
            <a:r>
              <a:rPr spc="-30" dirty="0">
                <a:latin typeface="Calibri"/>
                <a:cs typeface="Calibri"/>
              </a:rPr>
              <a:t> </a:t>
            </a:r>
            <a:r>
              <a:rPr dirty="0">
                <a:latin typeface="Calibri"/>
                <a:cs typeface="Calibri"/>
              </a:rPr>
              <a:t>delayed</a:t>
            </a:r>
            <a:r>
              <a:rPr spc="-55" dirty="0">
                <a:latin typeface="Calibri"/>
                <a:cs typeface="Calibri"/>
              </a:rPr>
              <a:t> </a:t>
            </a:r>
            <a:r>
              <a:rPr dirty="0">
                <a:latin typeface="Calibri"/>
                <a:cs typeface="Calibri"/>
              </a:rPr>
              <a:t>aging</a:t>
            </a:r>
            <a:r>
              <a:rPr spc="-35" dirty="0">
                <a:latin typeface="Calibri"/>
                <a:cs typeface="Calibri"/>
              </a:rPr>
              <a:t> </a:t>
            </a:r>
            <a:r>
              <a:rPr dirty="0">
                <a:latin typeface="Calibri"/>
                <a:cs typeface="Calibri"/>
              </a:rPr>
              <a:t>times</a:t>
            </a:r>
            <a:r>
              <a:rPr spc="-45" dirty="0">
                <a:latin typeface="Calibri"/>
                <a:cs typeface="Calibri"/>
              </a:rPr>
              <a:t> </a:t>
            </a:r>
            <a:r>
              <a:rPr dirty="0">
                <a:latin typeface="Calibri"/>
                <a:cs typeface="Calibri"/>
              </a:rPr>
              <a:t>such</a:t>
            </a:r>
            <a:r>
              <a:rPr spc="-55" dirty="0">
                <a:latin typeface="Calibri"/>
                <a:cs typeface="Calibri"/>
              </a:rPr>
              <a:t> </a:t>
            </a:r>
            <a:r>
              <a:rPr dirty="0">
                <a:latin typeface="Calibri"/>
                <a:cs typeface="Calibri"/>
              </a:rPr>
              <a:t>as</a:t>
            </a:r>
            <a:r>
              <a:rPr spc="-25" dirty="0">
                <a:latin typeface="Calibri"/>
                <a:cs typeface="Calibri"/>
              </a:rPr>
              <a:t> </a:t>
            </a:r>
            <a:r>
              <a:rPr dirty="0">
                <a:latin typeface="Calibri"/>
                <a:cs typeface="Calibri"/>
              </a:rPr>
              <a:t>VX</a:t>
            </a:r>
            <a:r>
              <a:rPr spc="-40" dirty="0">
                <a:latin typeface="Calibri"/>
                <a:cs typeface="Calibri"/>
              </a:rPr>
              <a:t> </a:t>
            </a:r>
            <a:r>
              <a:rPr dirty="0">
                <a:latin typeface="Calibri"/>
                <a:cs typeface="Calibri"/>
              </a:rPr>
              <a:t>(48</a:t>
            </a:r>
            <a:r>
              <a:rPr spc="-40" dirty="0">
                <a:latin typeface="Calibri"/>
                <a:cs typeface="Calibri"/>
              </a:rPr>
              <a:t> </a:t>
            </a:r>
            <a:r>
              <a:rPr spc="-10" dirty="0">
                <a:latin typeface="Calibri"/>
                <a:cs typeface="Calibri"/>
              </a:rPr>
              <a:t>hours).</a:t>
            </a:r>
            <a:endParaRPr lang="en-US" spc="-10" dirty="0">
              <a:latin typeface="Calibri"/>
              <a:cs typeface="Calibri"/>
            </a:endParaRPr>
          </a:p>
          <a:p>
            <a:pPr marL="265113">
              <a:tabLst>
                <a:tab pos="241300" algn="l"/>
              </a:tabLst>
            </a:pPr>
            <a:r>
              <a:rPr lang="ru-RU" dirty="0" err="1">
                <a:latin typeface="Calibri"/>
                <a:cs typeface="Calibri"/>
              </a:rPr>
              <a:t>Деякі</a:t>
            </a:r>
            <a:r>
              <a:rPr lang="ru-RU" dirty="0">
                <a:latin typeface="Calibri"/>
                <a:cs typeface="Calibri"/>
              </a:rPr>
              <a:t> </a:t>
            </a:r>
            <a:r>
              <a:rPr lang="ru-RU" dirty="0" err="1">
                <a:latin typeface="Calibri"/>
                <a:cs typeface="Calibri"/>
              </a:rPr>
              <a:t>речовини</a:t>
            </a:r>
            <a:r>
              <a:rPr lang="ru-RU" dirty="0">
                <a:latin typeface="Calibri"/>
                <a:cs typeface="Calibri"/>
              </a:rPr>
              <a:t> </a:t>
            </a:r>
            <a:r>
              <a:rPr lang="ru-RU" dirty="0" err="1">
                <a:latin typeface="Calibri"/>
                <a:cs typeface="Calibri"/>
              </a:rPr>
              <a:t>нервово-паралітичної</a:t>
            </a:r>
            <a:r>
              <a:rPr lang="ru-RU" dirty="0">
                <a:latin typeface="Calibri"/>
                <a:cs typeface="Calibri"/>
              </a:rPr>
              <a:t> </a:t>
            </a:r>
            <a:r>
              <a:rPr lang="ru-RU" dirty="0" err="1">
                <a:latin typeface="Calibri"/>
                <a:cs typeface="Calibri"/>
              </a:rPr>
              <a:t>дії</a:t>
            </a:r>
            <a:r>
              <a:rPr lang="ru-RU" dirty="0">
                <a:latin typeface="Calibri"/>
                <a:cs typeface="Calibri"/>
              </a:rPr>
              <a:t> </a:t>
            </a:r>
            <a:r>
              <a:rPr lang="ru-RU" dirty="0" err="1">
                <a:latin typeface="Calibri"/>
                <a:cs typeface="Calibri"/>
              </a:rPr>
              <a:t>мають</a:t>
            </a:r>
            <a:r>
              <a:rPr lang="ru-RU" dirty="0">
                <a:latin typeface="Calibri"/>
                <a:cs typeface="Calibri"/>
              </a:rPr>
              <a:t> </a:t>
            </a:r>
            <a:r>
              <a:rPr lang="ru-RU" dirty="0" err="1">
                <a:latin typeface="Calibri"/>
                <a:cs typeface="Calibri"/>
              </a:rPr>
              <a:t>тривалий</a:t>
            </a:r>
            <a:r>
              <a:rPr lang="ru-RU" dirty="0">
                <a:latin typeface="Calibri"/>
                <a:cs typeface="Calibri"/>
              </a:rPr>
              <a:t> </a:t>
            </a:r>
            <a:r>
              <a:rPr lang="ru-RU" dirty="0" err="1">
                <a:latin typeface="Calibri"/>
                <a:cs typeface="Calibri"/>
              </a:rPr>
              <a:t>уповільнений</a:t>
            </a:r>
            <a:r>
              <a:rPr lang="ru-RU" dirty="0">
                <a:latin typeface="Calibri"/>
                <a:cs typeface="Calibri"/>
              </a:rPr>
              <a:t> час </a:t>
            </a:r>
            <a:r>
              <a:rPr lang="ru-RU" dirty="0" err="1">
                <a:latin typeface="Calibri"/>
                <a:cs typeface="Calibri"/>
              </a:rPr>
              <a:t>набуття</a:t>
            </a:r>
            <a:r>
              <a:rPr lang="ru-RU" dirty="0">
                <a:latin typeface="Calibri"/>
                <a:cs typeface="Calibri"/>
              </a:rPr>
              <a:t> </a:t>
            </a:r>
            <a:r>
              <a:rPr lang="ru-RU" dirty="0" err="1">
                <a:latin typeface="Calibri"/>
                <a:cs typeface="Calibri"/>
              </a:rPr>
              <a:t>невідворотного</a:t>
            </a:r>
            <a:r>
              <a:rPr lang="ru-RU" dirty="0">
                <a:latin typeface="Calibri"/>
                <a:cs typeface="Calibri"/>
              </a:rPr>
              <a:t> характеру, </a:t>
            </a:r>
            <a:r>
              <a:rPr lang="ru-RU" dirty="0" err="1">
                <a:latin typeface="Calibri"/>
                <a:cs typeface="Calibri"/>
              </a:rPr>
              <a:t>наприклад</a:t>
            </a:r>
            <a:r>
              <a:rPr lang="ru-RU" dirty="0">
                <a:latin typeface="Calibri"/>
                <a:cs typeface="Calibri"/>
              </a:rPr>
              <a:t> </a:t>
            </a:r>
            <a:r>
              <a:rPr lang="ru-RU" dirty="0" err="1">
                <a:latin typeface="Calibri"/>
                <a:cs typeface="Calibri"/>
              </a:rPr>
              <a:t>VX</a:t>
            </a:r>
            <a:r>
              <a:rPr lang="ru-RU" dirty="0">
                <a:latin typeface="Calibri"/>
                <a:cs typeface="Calibri"/>
              </a:rPr>
              <a:t> (48 годин).</a:t>
            </a:r>
            <a:endParaRPr dirty="0">
              <a:latin typeface="Calibri"/>
              <a:cs typeface="Calibri"/>
            </a:endParaRPr>
          </a:p>
          <a:p>
            <a:pPr marL="241300" indent="-228600">
              <a:buFont typeface="Arial"/>
              <a:buChar char="•"/>
              <a:tabLst>
                <a:tab pos="241300" algn="l"/>
              </a:tabLst>
            </a:pPr>
            <a:r>
              <a:rPr dirty="0">
                <a:latin typeface="Calibri"/>
                <a:cs typeface="Calibri"/>
              </a:rPr>
              <a:t>Other</a:t>
            </a:r>
            <a:r>
              <a:rPr spc="-45" dirty="0">
                <a:latin typeface="Calibri"/>
                <a:cs typeface="Calibri"/>
              </a:rPr>
              <a:t> </a:t>
            </a:r>
            <a:r>
              <a:rPr dirty="0">
                <a:latin typeface="Calibri"/>
                <a:cs typeface="Calibri"/>
              </a:rPr>
              <a:t>nerve</a:t>
            </a:r>
            <a:r>
              <a:rPr spc="-50" dirty="0">
                <a:latin typeface="Calibri"/>
                <a:cs typeface="Calibri"/>
              </a:rPr>
              <a:t> </a:t>
            </a:r>
            <a:r>
              <a:rPr dirty="0">
                <a:latin typeface="Calibri"/>
                <a:cs typeface="Calibri"/>
              </a:rPr>
              <a:t>agents</a:t>
            </a:r>
            <a:r>
              <a:rPr spc="-25" dirty="0">
                <a:latin typeface="Calibri"/>
                <a:cs typeface="Calibri"/>
              </a:rPr>
              <a:t> </a:t>
            </a:r>
            <a:r>
              <a:rPr dirty="0">
                <a:latin typeface="Calibri"/>
                <a:cs typeface="Calibri"/>
              </a:rPr>
              <a:t>have</a:t>
            </a:r>
            <a:r>
              <a:rPr spc="-35" dirty="0">
                <a:latin typeface="Calibri"/>
                <a:cs typeface="Calibri"/>
              </a:rPr>
              <a:t> </a:t>
            </a:r>
            <a:r>
              <a:rPr dirty="0">
                <a:latin typeface="Calibri"/>
                <a:cs typeface="Calibri"/>
              </a:rPr>
              <a:t>nearly</a:t>
            </a:r>
            <a:r>
              <a:rPr spc="-40" dirty="0">
                <a:latin typeface="Calibri"/>
                <a:cs typeface="Calibri"/>
              </a:rPr>
              <a:t> </a:t>
            </a:r>
            <a:r>
              <a:rPr dirty="0">
                <a:latin typeface="Calibri"/>
                <a:cs typeface="Calibri"/>
              </a:rPr>
              <a:t>immediate</a:t>
            </a:r>
            <a:r>
              <a:rPr spc="-50" dirty="0">
                <a:latin typeface="Calibri"/>
                <a:cs typeface="Calibri"/>
              </a:rPr>
              <a:t> </a:t>
            </a:r>
            <a:r>
              <a:rPr dirty="0">
                <a:latin typeface="Calibri"/>
                <a:cs typeface="Calibri"/>
              </a:rPr>
              <a:t>aging</a:t>
            </a:r>
            <a:r>
              <a:rPr spc="-25" dirty="0">
                <a:latin typeface="Calibri"/>
                <a:cs typeface="Calibri"/>
              </a:rPr>
              <a:t> </a:t>
            </a:r>
            <a:r>
              <a:rPr dirty="0">
                <a:latin typeface="Calibri"/>
                <a:cs typeface="Calibri"/>
              </a:rPr>
              <a:t>times</a:t>
            </a:r>
            <a:r>
              <a:rPr spc="-55" dirty="0">
                <a:latin typeface="Calibri"/>
                <a:cs typeface="Calibri"/>
              </a:rPr>
              <a:t> </a:t>
            </a:r>
            <a:r>
              <a:rPr dirty="0">
                <a:latin typeface="Calibri"/>
                <a:cs typeface="Calibri"/>
              </a:rPr>
              <a:t>such</a:t>
            </a:r>
            <a:r>
              <a:rPr spc="-45" dirty="0">
                <a:latin typeface="Calibri"/>
                <a:cs typeface="Calibri"/>
              </a:rPr>
              <a:t> </a:t>
            </a:r>
            <a:r>
              <a:rPr dirty="0">
                <a:latin typeface="Calibri"/>
                <a:cs typeface="Calibri"/>
              </a:rPr>
              <a:t>as</a:t>
            </a:r>
            <a:r>
              <a:rPr spc="5" dirty="0">
                <a:latin typeface="Calibri"/>
                <a:cs typeface="Calibri"/>
              </a:rPr>
              <a:t> </a:t>
            </a:r>
            <a:r>
              <a:rPr dirty="0">
                <a:latin typeface="Calibri"/>
                <a:cs typeface="Calibri"/>
              </a:rPr>
              <a:t>Soman</a:t>
            </a:r>
            <a:r>
              <a:rPr spc="-35" dirty="0">
                <a:latin typeface="Calibri"/>
                <a:cs typeface="Calibri"/>
              </a:rPr>
              <a:t> </a:t>
            </a:r>
            <a:r>
              <a:rPr dirty="0">
                <a:latin typeface="Calibri"/>
                <a:cs typeface="Calibri"/>
              </a:rPr>
              <a:t>(2</a:t>
            </a:r>
            <a:r>
              <a:rPr spc="-35" dirty="0">
                <a:latin typeface="Calibri"/>
                <a:cs typeface="Calibri"/>
              </a:rPr>
              <a:t> </a:t>
            </a:r>
            <a:r>
              <a:rPr spc="-10" dirty="0">
                <a:latin typeface="Calibri"/>
                <a:cs typeface="Calibri"/>
              </a:rPr>
              <a:t>min).</a:t>
            </a:r>
            <a:endParaRPr lang="en-US" spc="-10" dirty="0">
              <a:latin typeface="Calibri"/>
              <a:cs typeface="Calibri"/>
            </a:endParaRPr>
          </a:p>
          <a:p>
            <a:pPr marL="265113">
              <a:tabLst>
                <a:tab pos="241300" algn="l"/>
              </a:tabLst>
            </a:pPr>
            <a:r>
              <a:rPr lang="ru-RU" spc="-10" dirty="0" err="1">
                <a:latin typeface="Calibri"/>
                <a:cs typeface="Calibri"/>
              </a:rPr>
              <a:t>Інші</a:t>
            </a:r>
            <a:r>
              <a:rPr lang="ru-RU" spc="-10" dirty="0">
                <a:latin typeface="Calibri"/>
                <a:cs typeface="Calibri"/>
              </a:rPr>
              <a:t> </a:t>
            </a:r>
            <a:r>
              <a:rPr lang="ru-RU" spc="-10" dirty="0" err="1">
                <a:latin typeface="Calibri"/>
                <a:cs typeface="Calibri"/>
              </a:rPr>
              <a:t>речовини</a:t>
            </a:r>
            <a:r>
              <a:rPr lang="ru-RU" spc="-10" dirty="0">
                <a:latin typeface="Calibri"/>
                <a:cs typeface="Calibri"/>
              </a:rPr>
              <a:t> </a:t>
            </a:r>
            <a:r>
              <a:rPr lang="ru-RU" spc="-10" dirty="0" err="1">
                <a:latin typeface="Calibri"/>
                <a:cs typeface="Calibri"/>
              </a:rPr>
              <a:t>нервово-паралітичної</a:t>
            </a:r>
            <a:r>
              <a:rPr lang="ru-RU" spc="-10" dirty="0">
                <a:latin typeface="Calibri"/>
                <a:cs typeface="Calibri"/>
              </a:rPr>
              <a:t> </a:t>
            </a:r>
            <a:r>
              <a:rPr lang="ru-RU" spc="-10" dirty="0" err="1">
                <a:latin typeface="Calibri"/>
                <a:cs typeface="Calibri"/>
              </a:rPr>
              <a:t>дії</a:t>
            </a:r>
            <a:r>
              <a:rPr lang="ru-RU" spc="-10" dirty="0">
                <a:latin typeface="Calibri"/>
                <a:cs typeface="Calibri"/>
              </a:rPr>
              <a:t> </a:t>
            </a:r>
            <a:r>
              <a:rPr lang="ru-RU" spc="-10" dirty="0" err="1">
                <a:latin typeface="Calibri"/>
                <a:cs typeface="Calibri"/>
              </a:rPr>
              <a:t>мають</a:t>
            </a:r>
            <a:r>
              <a:rPr lang="ru-RU" spc="-10" dirty="0">
                <a:latin typeface="Calibri"/>
                <a:cs typeface="Calibri"/>
              </a:rPr>
              <a:t> </a:t>
            </a:r>
            <a:r>
              <a:rPr lang="ru-RU" spc="-10" dirty="0" err="1">
                <a:latin typeface="Calibri"/>
                <a:cs typeface="Calibri"/>
              </a:rPr>
              <a:t>майже</a:t>
            </a:r>
            <a:r>
              <a:rPr lang="ru-RU" spc="-10" dirty="0">
                <a:latin typeface="Calibri"/>
                <a:cs typeface="Calibri"/>
              </a:rPr>
              <a:t> </a:t>
            </a:r>
            <a:r>
              <a:rPr lang="ru-RU" spc="-10" dirty="0" err="1">
                <a:latin typeface="Calibri"/>
                <a:cs typeface="Calibri"/>
              </a:rPr>
              <a:t>негайний</a:t>
            </a:r>
            <a:r>
              <a:rPr lang="ru-RU" spc="-10" dirty="0">
                <a:latin typeface="Calibri"/>
                <a:cs typeface="Calibri"/>
              </a:rPr>
              <a:t> час </a:t>
            </a:r>
            <a:r>
              <a:rPr lang="ru-RU" spc="-10" dirty="0" err="1">
                <a:latin typeface="Calibri"/>
                <a:cs typeface="Calibri"/>
              </a:rPr>
              <a:t>набуття</a:t>
            </a:r>
            <a:r>
              <a:rPr lang="ru-RU" spc="-10" dirty="0">
                <a:latin typeface="Calibri"/>
                <a:cs typeface="Calibri"/>
              </a:rPr>
              <a:t> </a:t>
            </a:r>
            <a:r>
              <a:rPr lang="ru-RU" spc="-10" dirty="0" err="1">
                <a:latin typeface="Calibri"/>
                <a:cs typeface="Calibri"/>
              </a:rPr>
              <a:t>невідворотного</a:t>
            </a:r>
            <a:r>
              <a:rPr lang="ru-RU" spc="-10" dirty="0">
                <a:latin typeface="Calibri"/>
                <a:cs typeface="Calibri"/>
              </a:rPr>
              <a:t> характеру, </a:t>
            </a:r>
            <a:r>
              <a:rPr lang="ru-RU" spc="-10" dirty="0" err="1">
                <a:latin typeface="Calibri"/>
                <a:cs typeface="Calibri"/>
              </a:rPr>
              <a:t>наприклад</a:t>
            </a:r>
            <a:r>
              <a:rPr lang="ru-RU" spc="-10" dirty="0">
                <a:latin typeface="Calibri"/>
                <a:cs typeface="Calibri"/>
              </a:rPr>
              <a:t> Зоман (2 </a:t>
            </a:r>
            <a:r>
              <a:rPr lang="ru-RU" spc="-10" dirty="0" err="1">
                <a:latin typeface="Calibri"/>
                <a:cs typeface="Calibri"/>
              </a:rPr>
              <a:t>хв</a:t>
            </a:r>
            <a:r>
              <a:rPr lang="ru-RU" spc="-10" dirty="0">
                <a:latin typeface="Calibri"/>
                <a:cs typeface="Calibri"/>
              </a:rPr>
              <a:t>).</a:t>
            </a:r>
            <a:endParaRPr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97046" y="2489072"/>
            <a:ext cx="4598035" cy="939800"/>
          </a:xfrm>
          <a:prstGeom prst="rect">
            <a:avLst/>
          </a:prstGeom>
        </p:spPr>
        <p:txBody>
          <a:bodyPr vert="horz" wrap="square" lIns="0" tIns="12700" rIns="0" bIns="0" rtlCol="0">
            <a:spAutoFit/>
          </a:bodyPr>
          <a:lstStyle/>
          <a:p>
            <a:pPr marL="12700">
              <a:lnSpc>
                <a:spcPct val="100000"/>
              </a:lnSpc>
              <a:spcBef>
                <a:spcPts val="100"/>
              </a:spcBef>
            </a:pPr>
            <a:r>
              <a:rPr sz="6000" i="1" dirty="0">
                <a:solidFill>
                  <a:srgbClr val="006FC0"/>
                </a:solidFill>
                <a:latin typeface="Calibri Light"/>
                <a:cs typeface="Calibri Light"/>
              </a:rPr>
              <a:t>Слава </a:t>
            </a:r>
            <a:r>
              <a:rPr sz="6000" i="1" spc="-10" dirty="0" err="1">
                <a:solidFill>
                  <a:srgbClr val="006FC0"/>
                </a:solidFill>
                <a:latin typeface="Calibri Light"/>
                <a:cs typeface="Calibri Light"/>
              </a:rPr>
              <a:t>Україні</a:t>
            </a:r>
            <a:r>
              <a:rPr sz="6000" i="1" spc="-10" dirty="0">
                <a:solidFill>
                  <a:srgbClr val="006FC0"/>
                </a:solidFill>
                <a:latin typeface="Calibri Light"/>
                <a:cs typeface="Calibri Light"/>
              </a:rPr>
              <a:t>!</a:t>
            </a:r>
            <a:endParaRPr sz="6000" dirty="0">
              <a:latin typeface="Calibri Light"/>
              <a:cs typeface="Calibri Light"/>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2197100" cy="697230"/>
          </a:xfrm>
          <a:prstGeom prst="rect">
            <a:avLst/>
          </a:prstGeom>
        </p:spPr>
        <p:txBody>
          <a:bodyPr vert="horz" wrap="square" lIns="0" tIns="13335" rIns="0" bIns="0" rtlCol="0">
            <a:spAutoFit/>
          </a:bodyPr>
          <a:lstStyle/>
          <a:p>
            <a:pPr marL="12700">
              <a:lnSpc>
                <a:spcPct val="100000"/>
              </a:lnSpc>
              <a:spcBef>
                <a:spcPts val="105"/>
              </a:spcBef>
            </a:pPr>
            <a:r>
              <a:rPr sz="4400" dirty="0"/>
              <a:t>QR</a:t>
            </a:r>
            <a:r>
              <a:rPr sz="4400" spc="-5" dirty="0"/>
              <a:t> </a:t>
            </a:r>
            <a:r>
              <a:rPr sz="4400" spc="-10" dirty="0"/>
              <a:t>Codes</a:t>
            </a:r>
            <a:endParaRPr sz="4400" dirty="0"/>
          </a:p>
        </p:txBody>
      </p:sp>
      <p:pic>
        <p:nvPicPr>
          <p:cNvPr id="3" name="object 3"/>
          <p:cNvPicPr/>
          <p:nvPr/>
        </p:nvPicPr>
        <p:blipFill>
          <a:blip r:embed="rId2" cstate="print"/>
          <a:stretch>
            <a:fillRect/>
          </a:stretch>
        </p:blipFill>
        <p:spPr>
          <a:xfrm>
            <a:off x="838200" y="1943100"/>
            <a:ext cx="4062984" cy="4064276"/>
          </a:xfrm>
          <a:prstGeom prst="rect">
            <a:avLst/>
          </a:prstGeom>
        </p:spPr>
      </p:pic>
      <p:pic>
        <p:nvPicPr>
          <p:cNvPr id="4" name="object 4"/>
          <p:cNvPicPr/>
          <p:nvPr/>
        </p:nvPicPr>
        <p:blipFill>
          <a:blip r:embed="rId3" cstate="print"/>
          <a:stretch>
            <a:fillRect/>
          </a:stretch>
        </p:blipFill>
        <p:spPr>
          <a:xfrm>
            <a:off x="7644383" y="2154935"/>
            <a:ext cx="2903220" cy="2905166"/>
          </a:xfrm>
          <a:prstGeom prst="rect">
            <a:avLst/>
          </a:prstGeom>
        </p:spPr>
      </p:pic>
      <p:sp>
        <p:nvSpPr>
          <p:cNvPr id="5" name="object 5"/>
          <p:cNvSpPr txBox="1"/>
          <p:nvPr/>
        </p:nvSpPr>
        <p:spPr>
          <a:xfrm>
            <a:off x="1826766" y="6174130"/>
            <a:ext cx="3074417" cy="579646"/>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PDF</a:t>
            </a:r>
            <a:r>
              <a:rPr sz="1800" spc="-10" dirty="0">
                <a:latin typeface="Calibri"/>
                <a:cs typeface="Calibri"/>
              </a:rPr>
              <a:t> </a:t>
            </a:r>
            <a:r>
              <a:rPr sz="1800" dirty="0">
                <a:latin typeface="Calibri"/>
                <a:cs typeface="Calibri"/>
              </a:rPr>
              <a:t>of</a:t>
            </a:r>
            <a:r>
              <a:rPr sz="1800" spc="-10" dirty="0">
                <a:latin typeface="Calibri"/>
                <a:cs typeface="Calibri"/>
              </a:rPr>
              <a:t> </a:t>
            </a:r>
            <a:r>
              <a:rPr sz="1800" dirty="0">
                <a:latin typeface="Calibri"/>
                <a:cs typeface="Calibri"/>
              </a:rPr>
              <a:t>Full</a:t>
            </a:r>
            <a:r>
              <a:rPr sz="1800" spc="-10" dirty="0">
                <a:latin typeface="Calibri"/>
                <a:cs typeface="Calibri"/>
              </a:rPr>
              <a:t> Presentation</a:t>
            </a:r>
            <a:endParaRPr lang="ru-RU" sz="1800" spc="-10" dirty="0">
              <a:latin typeface="Calibri"/>
              <a:cs typeface="Calibri"/>
            </a:endParaRPr>
          </a:p>
          <a:p>
            <a:pPr marL="12700">
              <a:lnSpc>
                <a:spcPct val="100000"/>
              </a:lnSpc>
              <a:spcBef>
                <a:spcPts val="100"/>
              </a:spcBef>
            </a:pPr>
            <a:r>
              <a:rPr lang="ru-RU" sz="1800" dirty="0" err="1">
                <a:latin typeface="Calibri"/>
                <a:cs typeface="Calibri"/>
              </a:rPr>
              <a:t>Повна</a:t>
            </a:r>
            <a:r>
              <a:rPr lang="ru-RU" sz="1800" dirty="0">
                <a:latin typeface="Calibri"/>
                <a:cs typeface="Calibri"/>
              </a:rPr>
              <a:t> </a:t>
            </a:r>
            <a:r>
              <a:rPr lang="ru-RU" sz="1800" dirty="0" err="1">
                <a:latin typeface="Calibri"/>
                <a:cs typeface="Calibri"/>
              </a:rPr>
              <a:t>презентація</a:t>
            </a:r>
            <a:r>
              <a:rPr lang="ru-RU" sz="1800" dirty="0">
                <a:latin typeface="Calibri"/>
                <a:cs typeface="Calibri"/>
              </a:rPr>
              <a:t> в </a:t>
            </a:r>
            <a:r>
              <a:rPr lang="ro-RO" sz="1800" dirty="0">
                <a:latin typeface="Calibri"/>
                <a:cs typeface="Calibri"/>
              </a:rPr>
              <a:t>PDF</a:t>
            </a:r>
            <a:endParaRPr sz="1800" dirty="0">
              <a:latin typeface="Calibri"/>
              <a:cs typeface="Calibri"/>
            </a:endParaRPr>
          </a:p>
        </p:txBody>
      </p:sp>
      <p:sp>
        <p:nvSpPr>
          <p:cNvPr id="6" name="object 6"/>
          <p:cNvSpPr txBox="1"/>
          <p:nvPr/>
        </p:nvSpPr>
        <p:spPr>
          <a:xfrm>
            <a:off x="8047735" y="5220461"/>
            <a:ext cx="3229865" cy="579646"/>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PDF</a:t>
            </a:r>
            <a:r>
              <a:rPr sz="1800" spc="-25" dirty="0">
                <a:latin typeface="Calibri"/>
                <a:cs typeface="Calibri"/>
              </a:rPr>
              <a:t> </a:t>
            </a:r>
            <a:r>
              <a:rPr sz="1800" dirty="0">
                <a:latin typeface="Calibri"/>
                <a:cs typeface="Calibri"/>
              </a:rPr>
              <a:t>of</a:t>
            </a:r>
            <a:r>
              <a:rPr sz="1800" spc="-30" dirty="0">
                <a:latin typeface="Calibri"/>
                <a:cs typeface="Calibri"/>
              </a:rPr>
              <a:t> </a:t>
            </a:r>
            <a:r>
              <a:rPr sz="1800" spc="-10" dirty="0">
                <a:latin typeface="Calibri"/>
                <a:cs typeface="Calibri"/>
              </a:rPr>
              <a:t>Treatment</a:t>
            </a:r>
            <a:r>
              <a:rPr sz="1800" spc="-30" dirty="0">
                <a:latin typeface="Calibri"/>
                <a:cs typeface="Calibri"/>
              </a:rPr>
              <a:t> </a:t>
            </a:r>
            <a:r>
              <a:rPr sz="1800" dirty="0">
                <a:latin typeface="Calibri"/>
                <a:cs typeface="Calibri"/>
              </a:rPr>
              <a:t>Slides</a:t>
            </a:r>
            <a:r>
              <a:rPr sz="1800" spc="-25" dirty="0">
                <a:latin typeface="Calibri"/>
                <a:cs typeface="Calibri"/>
              </a:rPr>
              <a:t> </a:t>
            </a:r>
            <a:r>
              <a:rPr sz="1800" spc="-20" dirty="0">
                <a:latin typeface="Calibri"/>
                <a:cs typeface="Calibri"/>
              </a:rPr>
              <a:t>Only</a:t>
            </a:r>
            <a:endParaRPr lang="ru-RU" sz="1800" spc="-20" dirty="0">
              <a:latin typeface="Calibri"/>
              <a:cs typeface="Calibri"/>
            </a:endParaRPr>
          </a:p>
          <a:p>
            <a:pPr marL="12700">
              <a:lnSpc>
                <a:spcPct val="100000"/>
              </a:lnSpc>
              <a:spcBef>
                <a:spcPts val="100"/>
              </a:spcBef>
            </a:pPr>
            <a:r>
              <a:rPr lang="ru-RU" sz="1800" dirty="0" err="1">
                <a:latin typeface="Calibri"/>
                <a:cs typeface="Calibri"/>
              </a:rPr>
              <a:t>Слайди</a:t>
            </a:r>
            <a:r>
              <a:rPr lang="ru-RU" sz="1800" dirty="0">
                <a:latin typeface="Calibri"/>
                <a:cs typeface="Calibri"/>
              </a:rPr>
              <a:t> </a:t>
            </a:r>
            <a:r>
              <a:rPr lang="ru-RU" sz="1800" dirty="0" err="1">
                <a:latin typeface="Calibri"/>
                <a:cs typeface="Calibri"/>
              </a:rPr>
              <a:t>щодо</a:t>
            </a:r>
            <a:r>
              <a:rPr lang="ru-RU" sz="1800" dirty="0">
                <a:latin typeface="Calibri"/>
                <a:cs typeface="Calibri"/>
              </a:rPr>
              <a:t> </a:t>
            </a:r>
            <a:r>
              <a:rPr lang="ru-RU" sz="1800" dirty="0" err="1">
                <a:latin typeface="Calibri"/>
                <a:cs typeface="Calibri"/>
              </a:rPr>
              <a:t>лікування</a:t>
            </a:r>
            <a:r>
              <a:rPr lang="ru-RU" sz="1800" dirty="0">
                <a:latin typeface="Calibri"/>
                <a:cs typeface="Calibri"/>
              </a:rPr>
              <a:t> в </a:t>
            </a:r>
            <a:r>
              <a:rPr lang="ru-RU" sz="1800" dirty="0" err="1">
                <a:latin typeface="Calibri"/>
                <a:cs typeface="Calibri"/>
              </a:rPr>
              <a:t>PDF</a:t>
            </a:r>
            <a:endParaRPr sz="1800" dirty="0">
              <a:latin typeface="Calibri"/>
              <a:cs typeface="Calibri"/>
            </a:endParaRPr>
          </a:p>
        </p:txBody>
      </p:sp>
      <p:sp>
        <p:nvSpPr>
          <p:cNvPr id="7" name="object 2">
            <a:extLst>
              <a:ext uri="{FF2B5EF4-FFF2-40B4-BE49-F238E27FC236}">
                <a16:creationId xmlns:a16="http://schemas.microsoft.com/office/drawing/2014/main" id="{8FED7669-FDCF-87AF-94EB-315F292EECB6}"/>
              </a:ext>
            </a:extLst>
          </p:cNvPr>
          <p:cNvSpPr txBox="1">
            <a:spLocks/>
          </p:cNvSpPr>
          <p:nvPr/>
        </p:nvSpPr>
        <p:spPr>
          <a:xfrm>
            <a:off x="4038600" y="609676"/>
            <a:ext cx="2197100" cy="697230"/>
          </a:xfrm>
          <a:prstGeom prst="rect">
            <a:avLst/>
          </a:prstGeom>
        </p:spPr>
        <p:txBody>
          <a:bodyPr vert="horz" wrap="square" lIns="0" tIns="13335" rIns="0" bIns="0" rtlCol="0">
            <a:spAutoFit/>
          </a:bodyPr>
          <a:lstStyle>
            <a:lvl1pPr>
              <a:defRPr sz="5400" b="0" i="0">
                <a:solidFill>
                  <a:schemeClr val="tx1"/>
                </a:solidFill>
                <a:latin typeface="Calibri Light"/>
                <a:ea typeface="+mj-ea"/>
                <a:cs typeface="Calibri Light"/>
              </a:defRPr>
            </a:lvl1pPr>
          </a:lstStyle>
          <a:p>
            <a:pPr marL="12700">
              <a:spcBef>
                <a:spcPts val="105"/>
              </a:spcBef>
            </a:pPr>
            <a:r>
              <a:rPr lang="ru-RU" sz="4400" dirty="0" err="1"/>
              <a:t>Коди</a:t>
            </a:r>
            <a:r>
              <a:rPr lang="ru-RU" sz="4400" dirty="0"/>
              <a:t> </a:t>
            </a:r>
            <a:r>
              <a:rPr lang="ro-RO" sz="4400" dirty="0"/>
              <a:t>QR</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7412" y="373761"/>
            <a:ext cx="10717530" cy="2166619"/>
          </a:xfrm>
          <a:prstGeom prst="rect">
            <a:avLst/>
          </a:prstGeom>
        </p:spPr>
        <p:txBody>
          <a:bodyPr vert="horz" wrap="square" lIns="0" tIns="12065" rIns="0" bIns="0" rtlCol="0">
            <a:spAutoFit/>
          </a:bodyPr>
          <a:lstStyle/>
          <a:p>
            <a:pPr algn="ctr">
              <a:spcBef>
                <a:spcPts val="95"/>
              </a:spcBef>
            </a:pPr>
            <a:r>
              <a:rPr sz="2800" spc="-10" dirty="0"/>
              <a:t>Feedback</a:t>
            </a:r>
            <a:r>
              <a:rPr sz="2800" spc="-170" dirty="0"/>
              <a:t> </a:t>
            </a:r>
            <a:r>
              <a:rPr sz="2800" spc="-10" dirty="0"/>
              <a:t>Please!</a:t>
            </a:r>
            <a:endParaRPr sz="2800" dirty="0"/>
          </a:p>
          <a:p>
            <a:pPr algn="ctr"/>
            <a:r>
              <a:rPr sz="2800" dirty="0"/>
              <a:t>A</a:t>
            </a:r>
            <a:r>
              <a:rPr sz="2800" spc="-114" dirty="0"/>
              <a:t> </a:t>
            </a:r>
            <a:r>
              <a:rPr sz="2800" dirty="0"/>
              <a:t>quick,</a:t>
            </a:r>
            <a:r>
              <a:rPr sz="2800" spc="-110" dirty="0"/>
              <a:t> </a:t>
            </a:r>
            <a:r>
              <a:rPr sz="2800" dirty="0"/>
              <a:t>free,</a:t>
            </a:r>
            <a:r>
              <a:rPr sz="2800" spc="-120" dirty="0"/>
              <a:t> </a:t>
            </a:r>
            <a:r>
              <a:rPr sz="2800" dirty="0"/>
              <a:t>and</a:t>
            </a:r>
            <a:r>
              <a:rPr sz="2800" spc="-105" dirty="0"/>
              <a:t> </a:t>
            </a:r>
            <a:r>
              <a:rPr sz="2800" dirty="0"/>
              <a:t>helpful</a:t>
            </a:r>
            <a:r>
              <a:rPr sz="2800" spc="-110" dirty="0"/>
              <a:t> </a:t>
            </a:r>
            <a:r>
              <a:rPr sz="2800" dirty="0"/>
              <a:t>way</a:t>
            </a:r>
            <a:r>
              <a:rPr sz="2800" spc="-110" dirty="0"/>
              <a:t> </a:t>
            </a:r>
            <a:r>
              <a:rPr sz="2800" dirty="0"/>
              <a:t>to</a:t>
            </a:r>
            <a:r>
              <a:rPr sz="2800" spc="-110" dirty="0"/>
              <a:t> </a:t>
            </a:r>
            <a:r>
              <a:rPr sz="2800" dirty="0"/>
              <a:t>support</a:t>
            </a:r>
            <a:r>
              <a:rPr sz="2800" spc="-120" dirty="0"/>
              <a:t> </a:t>
            </a:r>
            <a:r>
              <a:rPr sz="2800" dirty="0"/>
              <a:t>the</a:t>
            </a:r>
            <a:r>
              <a:rPr sz="2800" spc="-110" dirty="0"/>
              <a:t> </a:t>
            </a:r>
            <a:r>
              <a:rPr sz="2800" spc="-10" dirty="0"/>
              <a:t>creator.</a:t>
            </a:r>
            <a:br>
              <a:rPr lang="ru-RU" sz="2800" spc="-10" dirty="0"/>
            </a:br>
            <a:r>
              <a:rPr lang="ru-RU" sz="2800" spc="-10" dirty="0"/>
              <a:t>Будь-ласка, </a:t>
            </a:r>
            <a:r>
              <a:rPr lang="ru-RU" sz="2800" spc="-10" dirty="0" err="1"/>
              <a:t>надайте</a:t>
            </a:r>
            <a:r>
              <a:rPr lang="ru-RU" sz="2800" spc="-10" dirty="0"/>
              <a:t> ваш </a:t>
            </a:r>
            <a:r>
              <a:rPr lang="ru-RU" sz="2800" spc="-10" dirty="0" err="1"/>
              <a:t>відгук</a:t>
            </a:r>
            <a:r>
              <a:rPr lang="ru-RU" sz="2800" spc="-10" dirty="0"/>
              <a:t>!</a:t>
            </a:r>
            <a:br>
              <a:rPr lang="ru-RU" sz="2800" spc="-10" dirty="0"/>
            </a:br>
            <a:r>
              <a:rPr lang="ru-RU" sz="2800" spc="-10" dirty="0" err="1"/>
              <a:t>Швидкий</a:t>
            </a:r>
            <a:r>
              <a:rPr lang="ru-RU" sz="2800" spc="-10" dirty="0"/>
              <a:t>, </a:t>
            </a:r>
            <a:r>
              <a:rPr lang="ru-RU" sz="2800" spc="-10" dirty="0" err="1"/>
              <a:t>безкоштовний</a:t>
            </a:r>
            <a:r>
              <a:rPr lang="ru-RU" sz="2800" spc="-10" dirty="0"/>
              <a:t> і </a:t>
            </a:r>
            <a:r>
              <a:rPr lang="ru-RU" sz="2800" spc="-10" dirty="0" err="1"/>
              <a:t>корисний</a:t>
            </a:r>
            <a:r>
              <a:rPr lang="ru-RU" sz="2800" spc="-10" dirty="0"/>
              <a:t> </a:t>
            </a:r>
            <a:r>
              <a:rPr lang="ru-RU" sz="2800" spc="-10" dirty="0" err="1"/>
              <a:t>спосіб</a:t>
            </a:r>
            <a:r>
              <a:rPr lang="ru-RU" sz="2800" spc="-10" dirty="0"/>
              <a:t> </a:t>
            </a:r>
            <a:r>
              <a:rPr lang="ru-RU" sz="2800" spc="-10" dirty="0" err="1"/>
              <a:t>підтримати</a:t>
            </a:r>
            <a:r>
              <a:rPr lang="ru-RU" sz="2800" spc="-10" dirty="0"/>
              <a:t> автора.</a:t>
            </a:r>
            <a:br>
              <a:rPr lang="ru-RU" sz="2800" spc="-10" dirty="0"/>
            </a:br>
            <a:endParaRPr sz="2800" dirty="0"/>
          </a:p>
        </p:txBody>
      </p:sp>
      <p:grpSp>
        <p:nvGrpSpPr>
          <p:cNvPr id="3" name="object 3"/>
          <p:cNvGrpSpPr/>
          <p:nvPr/>
        </p:nvGrpSpPr>
        <p:grpSpPr>
          <a:xfrm>
            <a:off x="1991867" y="5818632"/>
            <a:ext cx="7062470" cy="744220"/>
            <a:chOff x="1991867" y="5818632"/>
            <a:chExt cx="7062470" cy="744220"/>
          </a:xfrm>
        </p:grpSpPr>
        <p:pic>
          <p:nvPicPr>
            <p:cNvPr id="4" name="object 4"/>
            <p:cNvPicPr/>
            <p:nvPr/>
          </p:nvPicPr>
          <p:blipFill>
            <a:blip r:embed="rId2" cstate="print"/>
            <a:stretch>
              <a:fillRect/>
            </a:stretch>
          </p:blipFill>
          <p:spPr>
            <a:xfrm>
              <a:off x="7018020" y="5844540"/>
              <a:ext cx="2036076" cy="693419"/>
            </a:xfrm>
            <a:prstGeom prst="rect">
              <a:avLst/>
            </a:prstGeom>
          </p:spPr>
        </p:pic>
        <p:pic>
          <p:nvPicPr>
            <p:cNvPr id="5" name="object 5"/>
            <p:cNvPicPr/>
            <p:nvPr/>
          </p:nvPicPr>
          <p:blipFill>
            <a:blip r:embed="rId3" cstate="print"/>
            <a:stretch>
              <a:fillRect/>
            </a:stretch>
          </p:blipFill>
          <p:spPr>
            <a:xfrm>
              <a:off x="1991867" y="5818632"/>
              <a:ext cx="5701283" cy="743712"/>
            </a:xfrm>
            <a:prstGeom prst="rect">
              <a:avLst/>
            </a:prstGeom>
          </p:spPr>
        </p:pic>
      </p:grpSp>
      <p:pic>
        <p:nvPicPr>
          <p:cNvPr id="6" name="object 6"/>
          <p:cNvPicPr/>
          <p:nvPr/>
        </p:nvPicPr>
        <p:blipFill>
          <a:blip r:embed="rId4" cstate="print"/>
          <a:stretch>
            <a:fillRect/>
          </a:stretch>
        </p:blipFill>
        <p:spPr>
          <a:xfrm>
            <a:off x="650197" y="5921827"/>
            <a:ext cx="1158194" cy="718553"/>
          </a:xfrm>
          <a:prstGeom prst="rect">
            <a:avLst/>
          </a:prstGeom>
        </p:spPr>
      </p:pic>
      <p:pic>
        <p:nvPicPr>
          <p:cNvPr id="7" name="object 7"/>
          <p:cNvPicPr/>
          <p:nvPr/>
        </p:nvPicPr>
        <p:blipFill>
          <a:blip r:embed="rId5" cstate="print"/>
          <a:stretch>
            <a:fillRect/>
          </a:stretch>
        </p:blipFill>
        <p:spPr>
          <a:xfrm>
            <a:off x="9561576" y="5838444"/>
            <a:ext cx="2217420" cy="704088"/>
          </a:xfrm>
          <a:prstGeom prst="rect">
            <a:avLst/>
          </a:prstGeom>
        </p:spPr>
      </p:pic>
      <p:pic>
        <p:nvPicPr>
          <p:cNvPr id="8" name="object 8"/>
          <p:cNvPicPr/>
          <p:nvPr/>
        </p:nvPicPr>
        <p:blipFill>
          <a:blip r:embed="rId6" cstate="print"/>
          <a:stretch>
            <a:fillRect/>
          </a:stretch>
        </p:blipFill>
        <p:spPr>
          <a:xfrm>
            <a:off x="5024628" y="2467355"/>
            <a:ext cx="2139696" cy="2630442"/>
          </a:xfrm>
          <a:prstGeom prst="rect">
            <a:avLst/>
          </a:prstGeom>
        </p:spPr>
      </p:pic>
      <p:sp>
        <p:nvSpPr>
          <p:cNvPr id="9" name="object 2">
            <a:extLst>
              <a:ext uri="{FF2B5EF4-FFF2-40B4-BE49-F238E27FC236}">
                <a16:creationId xmlns:a16="http://schemas.microsoft.com/office/drawing/2014/main" id="{634AE558-5D71-5E6F-A354-C423DF53812E}"/>
              </a:ext>
            </a:extLst>
          </p:cNvPr>
          <p:cNvSpPr txBox="1">
            <a:spLocks/>
          </p:cNvSpPr>
          <p:nvPr/>
        </p:nvSpPr>
        <p:spPr>
          <a:xfrm>
            <a:off x="3556695" y="6099002"/>
            <a:ext cx="3277849" cy="364202"/>
          </a:xfrm>
          <a:prstGeom prst="rect">
            <a:avLst/>
          </a:prstGeom>
          <a:solidFill>
            <a:schemeClr val="bg1"/>
          </a:solidFill>
        </p:spPr>
        <p:txBody>
          <a:bodyPr vert="horz" wrap="square" lIns="0" tIns="12700" rIns="0" bIns="0" rtlCol="0">
            <a:spAutoFit/>
          </a:bodyPr>
          <a:lstStyle>
            <a:lvl1pPr>
              <a:defRPr sz="5400" b="0" i="0">
                <a:solidFill>
                  <a:schemeClr val="tx1"/>
                </a:solidFill>
                <a:latin typeface="Calibri Light"/>
                <a:ea typeface="+mj-ea"/>
                <a:cs typeface="Calibri Light"/>
              </a:defRPr>
            </a:lvl1pPr>
          </a:lstStyle>
          <a:p>
            <a:pPr marL="12700" algn="l">
              <a:spcBef>
                <a:spcPts val="100"/>
              </a:spcBef>
            </a:pPr>
            <a:r>
              <a:rPr lang="en-US" sz="1100" b="1" spc="-20" dirty="0">
                <a:latin typeface="Times New Roman" panose="02020603050405020304" pitchFamily="18" charset="0"/>
                <a:cs typeface="Times New Roman" panose="02020603050405020304" pitchFamily="18" charset="0"/>
              </a:rPr>
              <a:t>Ukrainian Medical Association of North America</a:t>
            </a:r>
          </a:p>
          <a:p>
            <a:pPr marL="12700" algn="l">
              <a:spcBef>
                <a:spcPts val="100"/>
              </a:spcBef>
            </a:pPr>
            <a:r>
              <a:rPr lang="ru-RU" sz="1100" b="1" spc="-20" dirty="0" err="1">
                <a:latin typeface="Times New Roman" panose="02020603050405020304" pitchFamily="18" charset="0"/>
                <a:cs typeface="Times New Roman" panose="02020603050405020304" pitchFamily="18" charset="0"/>
              </a:rPr>
              <a:t>Українська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медична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асоціація</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Північної</a:t>
            </a:r>
            <a:r>
              <a:rPr lang="ru-RU" sz="1100" b="1" spc="-20" dirty="0">
                <a:latin typeface="Times New Roman" panose="02020603050405020304" pitchFamily="18" charset="0"/>
                <a:cs typeface="Times New Roman" panose="02020603050405020304" pitchFamily="18" charset="0"/>
              </a:rPr>
              <a:t> Америки</a:t>
            </a:r>
            <a:endParaRPr lang="ru-RU" sz="11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83CC585-313A-0B36-6B59-CAB70366DC69}"/>
              </a:ext>
            </a:extLst>
          </p:cNvPr>
          <p:cNvSpPr txBox="1"/>
          <p:nvPr/>
        </p:nvSpPr>
        <p:spPr>
          <a:xfrm>
            <a:off x="5346954" y="5171923"/>
            <a:ext cx="1677162" cy="584775"/>
          </a:xfrm>
          <a:prstGeom prst="rect">
            <a:avLst/>
          </a:prstGeom>
          <a:solidFill>
            <a:schemeClr val="bg1"/>
          </a:solidFill>
        </p:spPr>
        <p:txBody>
          <a:bodyPr wrap="square">
            <a:spAutoFit/>
          </a:bodyPr>
          <a:lstStyle/>
          <a:p>
            <a:r>
              <a:rPr lang="ru-RU" sz="3200" dirty="0" err="1"/>
              <a:t>Відгуки</a:t>
            </a:r>
            <a:endParaRPr lang="ru-UA" sz="3200" dirty="0"/>
          </a:p>
        </p:txBody>
      </p:sp>
      <p:pic>
        <p:nvPicPr>
          <p:cNvPr id="10" name="Picture 9" descr="A picture containing logo&#10;&#10;Description automatically generated">
            <a:extLst>
              <a:ext uri="{FF2B5EF4-FFF2-40B4-BE49-F238E27FC236}">
                <a16:creationId xmlns:a16="http://schemas.microsoft.com/office/drawing/2014/main" id="{49E7F97D-D90B-3BF6-E3E6-FCB884BB42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4353" y="4959091"/>
            <a:ext cx="1224236" cy="866136"/>
          </a:xfrm>
          <a:prstGeom prst="rect">
            <a:avLst/>
          </a:prstGeom>
        </p:spPr>
      </p:pic>
      <p:pic>
        <p:nvPicPr>
          <p:cNvPr id="12" name="Picture 11" descr="Logo, icon&#10;&#10;Description automatically generated">
            <a:extLst>
              <a:ext uri="{FF2B5EF4-FFF2-40B4-BE49-F238E27FC236}">
                <a16:creationId xmlns:a16="http://schemas.microsoft.com/office/drawing/2014/main" id="{FF0A776A-09F0-9B95-4AFD-2DFAA81017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18589" y="4949396"/>
            <a:ext cx="889048" cy="8890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3419475" cy="697230"/>
          </a:xfrm>
          <a:prstGeom prst="rect">
            <a:avLst/>
          </a:prstGeom>
        </p:spPr>
        <p:txBody>
          <a:bodyPr vert="horz" wrap="square" lIns="0" tIns="13335" rIns="0" bIns="0" rtlCol="0">
            <a:spAutoFit/>
          </a:bodyPr>
          <a:lstStyle/>
          <a:p>
            <a:pPr marL="12700">
              <a:lnSpc>
                <a:spcPct val="100000"/>
              </a:lnSpc>
              <a:spcBef>
                <a:spcPts val="105"/>
              </a:spcBef>
            </a:pPr>
            <a:r>
              <a:rPr sz="4400" b="1" spc="-30" dirty="0"/>
              <a:t>Exposure</a:t>
            </a:r>
            <a:r>
              <a:rPr sz="4400" b="1" spc="-190" dirty="0"/>
              <a:t> </a:t>
            </a:r>
            <a:r>
              <a:rPr sz="4400" b="1" spc="-60" dirty="0"/>
              <a:t>Types</a:t>
            </a:r>
            <a:endParaRPr sz="4400" b="1" dirty="0"/>
          </a:p>
        </p:txBody>
      </p:sp>
      <p:sp>
        <p:nvSpPr>
          <p:cNvPr id="3" name="object 3"/>
          <p:cNvSpPr txBox="1"/>
          <p:nvPr/>
        </p:nvSpPr>
        <p:spPr>
          <a:xfrm>
            <a:off x="497840" y="1694078"/>
            <a:ext cx="2931795" cy="1560830"/>
          </a:xfrm>
          <a:prstGeom prst="rect">
            <a:avLst/>
          </a:prstGeom>
        </p:spPr>
        <p:txBody>
          <a:bodyPr vert="horz" wrap="square" lIns="0" tIns="98425" rIns="0" bIns="0" rtlCol="0">
            <a:spAutoFit/>
          </a:bodyPr>
          <a:lstStyle/>
          <a:p>
            <a:pPr marL="527685" indent="-515620">
              <a:lnSpc>
                <a:spcPct val="100000"/>
              </a:lnSpc>
              <a:spcBef>
                <a:spcPts val="775"/>
              </a:spcBef>
              <a:buAutoNum type="arabicPeriod"/>
              <a:tabLst>
                <a:tab pos="527685" algn="l"/>
                <a:tab pos="528320" algn="l"/>
              </a:tabLst>
            </a:pPr>
            <a:r>
              <a:rPr sz="2800" spc="-20" dirty="0">
                <a:latin typeface="Calibri"/>
                <a:cs typeface="Calibri"/>
              </a:rPr>
              <a:t>Vapor</a:t>
            </a:r>
            <a:r>
              <a:rPr sz="2800" spc="-120" dirty="0">
                <a:latin typeface="Calibri"/>
                <a:cs typeface="Calibri"/>
              </a:rPr>
              <a:t> </a:t>
            </a:r>
            <a:r>
              <a:rPr sz="2800" spc="-10" dirty="0">
                <a:latin typeface="Calibri"/>
                <a:cs typeface="Calibri"/>
              </a:rPr>
              <a:t>Exposures</a:t>
            </a:r>
            <a:endParaRPr sz="2800" dirty="0">
              <a:latin typeface="Calibri"/>
              <a:cs typeface="Calibri"/>
            </a:endParaRPr>
          </a:p>
          <a:p>
            <a:pPr marL="527685" indent="-515620">
              <a:lnSpc>
                <a:spcPct val="100000"/>
              </a:lnSpc>
              <a:spcBef>
                <a:spcPts val="675"/>
              </a:spcBef>
              <a:buAutoNum type="arabicPeriod"/>
              <a:tabLst>
                <a:tab pos="527685" algn="l"/>
                <a:tab pos="528320" algn="l"/>
              </a:tabLst>
            </a:pPr>
            <a:r>
              <a:rPr sz="2800" spc="-10" dirty="0">
                <a:latin typeface="Calibri"/>
                <a:cs typeface="Calibri"/>
              </a:rPr>
              <a:t>Droplet/Liquid</a:t>
            </a:r>
            <a:endParaRPr sz="2800" dirty="0">
              <a:latin typeface="Calibri"/>
              <a:cs typeface="Calibri"/>
            </a:endParaRPr>
          </a:p>
          <a:p>
            <a:pPr marL="527685" indent="-515620">
              <a:lnSpc>
                <a:spcPct val="100000"/>
              </a:lnSpc>
              <a:spcBef>
                <a:spcPts val="660"/>
              </a:spcBef>
              <a:buAutoNum type="arabicPeriod"/>
              <a:tabLst>
                <a:tab pos="527685" algn="l"/>
                <a:tab pos="528320" algn="l"/>
              </a:tabLst>
            </a:pPr>
            <a:r>
              <a:rPr sz="2800" spc="-10" dirty="0">
                <a:latin typeface="Calibri"/>
                <a:cs typeface="Calibri"/>
              </a:rPr>
              <a:t>Powder</a:t>
            </a:r>
            <a:endParaRPr sz="2800" dirty="0">
              <a:latin typeface="Calibri"/>
              <a:cs typeface="Calibri"/>
            </a:endParaRPr>
          </a:p>
        </p:txBody>
      </p:sp>
      <p:sp>
        <p:nvSpPr>
          <p:cNvPr id="4" name="object 4"/>
          <p:cNvSpPr txBox="1"/>
          <p:nvPr/>
        </p:nvSpPr>
        <p:spPr>
          <a:xfrm>
            <a:off x="497841" y="3351859"/>
            <a:ext cx="6853554" cy="1093248"/>
          </a:xfrm>
          <a:prstGeom prst="rect">
            <a:avLst/>
          </a:prstGeom>
        </p:spPr>
        <p:txBody>
          <a:bodyPr vert="horz" wrap="square" lIns="0" tIns="46355" rIns="0" bIns="0" rtlCol="0">
            <a:spAutoFit/>
          </a:bodyPr>
          <a:lstStyle/>
          <a:p>
            <a:pPr marL="12700">
              <a:lnSpc>
                <a:spcPct val="100000"/>
              </a:lnSpc>
            </a:pPr>
            <a:r>
              <a:rPr dirty="0">
                <a:latin typeface="Calibri"/>
                <a:cs typeface="Calibri"/>
              </a:rPr>
              <a:t>In</a:t>
            </a:r>
            <a:r>
              <a:rPr spc="-85" dirty="0">
                <a:latin typeface="Calibri"/>
                <a:cs typeface="Calibri"/>
              </a:rPr>
              <a:t> </a:t>
            </a:r>
            <a:r>
              <a:rPr spc="-10" dirty="0">
                <a:latin typeface="Calibri"/>
                <a:cs typeface="Calibri"/>
              </a:rPr>
              <a:t>general,</a:t>
            </a:r>
            <a:r>
              <a:rPr spc="-85" dirty="0">
                <a:latin typeface="Calibri"/>
                <a:cs typeface="Calibri"/>
              </a:rPr>
              <a:t> </a:t>
            </a:r>
            <a:r>
              <a:rPr dirty="0">
                <a:latin typeface="Calibri"/>
                <a:cs typeface="Calibri"/>
              </a:rPr>
              <a:t>nerve</a:t>
            </a:r>
            <a:r>
              <a:rPr spc="-85" dirty="0">
                <a:latin typeface="Calibri"/>
                <a:cs typeface="Calibri"/>
              </a:rPr>
              <a:t> </a:t>
            </a:r>
            <a:r>
              <a:rPr dirty="0">
                <a:latin typeface="Calibri"/>
                <a:cs typeface="Calibri"/>
              </a:rPr>
              <a:t>agents</a:t>
            </a:r>
            <a:r>
              <a:rPr spc="-85" dirty="0">
                <a:latin typeface="Calibri"/>
                <a:cs typeface="Calibri"/>
              </a:rPr>
              <a:t> </a:t>
            </a:r>
            <a:r>
              <a:rPr spc="-20" dirty="0">
                <a:latin typeface="Calibri"/>
                <a:cs typeface="Calibri"/>
              </a:rPr>
              <a:t>are:</a:t>
            </a:r>
            <a:endParaRPr lang="en-US" spc="-20" dirty="0">
              <a:latin typeface="Calibri"/>
              <a:cs typeface="Calibri"/>
            </a:endParaRPr>
          </a:p>
          <a:p>
            <a:pPr marL="12700">
              <a:lnSpc>
                <a:spcPct val="100000"/>
              </a:lnSpc>
            </a:pPr>
            <a:r>
              <a:rPr lang="ru-RU" dirty="0" err="1">
                <a:latin typeface="Calibri"/>
                <a:cs typeface="Calibri"/>
              </a:rPr>
              <a:t>Загалом</a:t>
            </a:r>
            <a:r>
              <a:rPr lang="ru-RU" dirty="0">
                <a:latin typeface="Calibri"/>
                <a:cs typeface="Calibri"/>
              </a:rPr>
              <a:t>, </a:t>
            </a:r>
            <a:r>
              <a:rPr lang="ru-RU" dirty="0" err="1">
                <a:latin typeface="Calibri"/>
                <a:cs typeface="Calibri"/>
              </a:rPr>
              <a:t>речовини</a:t>
            </a:r>
            <a:r>
              <a:rPr lang="ru-RU" dirty="0">
                <a:latin typeface="Calibri"/>
                <a:cs typeface="Calibri"/>
              </a:rPr>
              <a:t> </a:t>
            </a:r>
            <a:r>
              <a:rPr lang="ru-RU" dirty="0" err="1">
                <a:latin typeface="Calibri"/>
                <a:cs typeface="Calibri"/>
              </a:rPr>
              <a:t>нервово-паралітичної</a:t>
            </a:r>
            <a:r>
              <a:rPr lang="ru-RU" dirty="0">
                <a:latin typeface="Calibri"/>
                <a:cs typeface="Calibri"/>
              </a:rPr>
              <a:t> </a:t>
            </a:r>
            <a:r>
              <a:rPr lang="ru-RU" dirty="0" err="1">
                <a:latin typeface="Calibri"/>
                <a:cs typeface="Calibri"/>
              </a:rPr>
              <a:t>дії</a:t>
            </a:r>
            <a:r>
              <a:rPr lang="ru-RU" dirty="0">
                <a:latin typeface="Calibri"/>
                <a:cs typeface="Calibri"/>
              </a:rPr>
              <a:t>:</a:t>
            </a:r>
            <a:endParaRPr dirty="0">
              <a:latin typeface="Calibri"/>
              <a:cs typeface="Calibri"/>
            </a:endParaRPr>
          </a:p>
          <a:p>
            <a:pPr marL="698500" indent="-228600">
              <a:lnSpc>
                <a:spcPct val="100000"/>
              </a:lnSpc>
              <a:buFont typeface="Arial"/>
              <a:buChar char="•"/>
              <a:tabLst>
                <a:tab pos="698500" algn="l"/>
              </a:tabLst>
            </a:pPr>
            <a:r>
              <a:rPr sz="1600" dirty="0">
                <a:latin typeface="Calibri"/>
                <a:cs typeface="Calibri"/>
              </a:rPr>
              <a:t>Designed</a:t>
            </a:r>
            <a:r>
              <a:rPr sz="1600" spc="-40" dirty="0">
                <a:latin typeface="Calibri"/>
                <a:cs typeface="Calibri"/>
              </a:rPr>
              <a:t> </a:t>
            </a:r>
            <a:r>
              <a:rPr sz="1600" dirty="0">
                <a:latin typeface="Calibri"/>
                <a:cs typeface="Calibri"/>
              </a:rPr>
              <a:t>to</a:t>
            </a:r>
            <a:r>
              <a:rPr sz="1600" spc="-30" dirty="0">
                <a:latin typeface="Calibri"/>
                <a:cs typeface="Calibri"/>
              </a:rPr>
              <a:t> </a:t>
            </a:r>
            <a:r>
              <a:rPr sz="1600" dirty="0">
                <a:latin typeface="Calibri"/>
                <a:cs typeface="Calibri"/>
              </a:rPr>
              <a:t>attack</a:t>
            </a:r>
            <a:r>
              <a:rPr sz="1600" spc="-55" dirty="0">
                <a:latin typeface="Calibri"/>
                <a:cs typeface="Calibri"/>
              </a:rPr>
              <a:t> </a:t>
            </a:r>
            <a:r>
              <a:rPr sz="1600" dirty="0">
                <a:latin typeface="Calibri"/>
                <a:cs typeface="Calibri"/>
              </a:rPr>
              <a:t>via</a:t>
            </a:r>
            <a:r>
              <a:rPr sz="1600" spc="-25" dirty="0">
                <a:latin typeface="Calibri"/>
                <a:cs typeface="Calibri"/>
              </a:rPr>
              <a:t> </a:t>
            </a:r>
            <a:r>
              <a:rPr sz="1600" dirty="0">
                <a:latin typeface="Calibri"/>
                <a:cs typeface="Calibri"/>
              </a:rPr>
              <a:t>inhalation</a:t>
            </a:r>
            <a:r>
              <a:rPr sz="1600" spc="-25" dirty="0">
                <a:latin typeface="Calibri"/>
                <a:cs typeface="Calibri"/>
              </a:rPr>
              <a:t> </a:t>
            </a:r>
            <a:r>
              <a:rPr sz="1600" dirty="0">
                <a:latin typeface="Calibri"/>
                <a:cs typeface="Calibri"/>
              </a:rPr>
              <a:t>of</a:t>
            </a:r>
            <a:r>
              <a:rPr sz="1600" spc="-25" dirty="0">
                <a:latin typeface="Calibri"/>
                <a:cs typeface="Calibri"/>
              </a:rPr>
              <a:t> </a:t>
            </a:r>
            <a:r>
              <a:rPr sz="1600" spc="-10" dirty="0">
                <a:latin typeface="Calibri"/>
                <a:cs typeface="Calibri"/>
              </a:rPr>
              <a:t>vapors</a:t>
            </a:r>
            <a:endParaRPr lang="en-US" sz="1600" spc="-10" dirty="0">
              <a:latin typeface="Calibri"/>
              <a:cs typeface="Calibri"/>
            </a:endParaRPr>
          </a:p>
          <a:p>
            <a:pPr marL="714375">
              <a:lnSpc>
                <a:spcPct val="100000"/>
              </a:lnSpc>
              <a:tabLst>
                <a:tab pos="698500" algn="l"/>
              </a:tabLst>
            </a:pPr>
            <a:r>
              <a:rPr lang="ru-RU" sz="1600" dirty="0" err="1">
                <a:latin typeface="Calibri"/>
                <a:cs typeface="Calibri"/>
              </a:rPr>
              <a:t>Мають</a:t>
            </a:r>
            <a:r>
              <a:rPr lang="ru-RU" sz="1600" dirty="0">
                <a:latin typeface="Calibri"/>
                <a:cs typeface="Calibri"/>
              </a:rPr>
              <a:t> </a:t>
            </a:r>
            <a:r>
              <a:rPr lang="ru-RU" sz="1600" dirty="0" err="1">
                <a:latin typeface="Calibri"/>
                <a:cs typeface="Calibri"/>
              </a:rPr>
              <a:t>вражати</a:t>
            </a:r>
            <a:r>
              <a:rPr lang="ru-RU" sz="1600" dirty="0">
                <a:latin typeface="Calibri"/>
                <a:cs typeface="Calibri"/>
              </a:rPr>
              <a:t> через </a:t>
            </a:r>
            <a:r>
              <a:rPr lang="ru-RU" sz="1600" dirty="0" err="1">
                <a:latin typeface="Calibri"/>
                <a:cs typeface="Calibri"/>
              </a:rPr>
              <a:t>вдихання</a:t>
            </a:r>
            <a:r>
              <a:rPr lang="ru-RU" sz="1600" dirty="0">
                <a:latin typeface="Calibri"/>
                <a:cs typeface="Calibri"/>
              </a:rPr>
              <a:t> </a:t>
            </a:r>
            <a:r>
              <a:rPr lang="ru-RU" sz="1600" dirty="0" err="1">
                <a:latin typeface="Calibri"/>
                <a:cs typeface="Calibri"/>
              </a:rPr>
              <a:t>парів</a:t>
            </a:r>
            <a:endParaRPr sz="1600" dirty="0">
              <a:latin typeface="Calibri"/>
              <a:cs typeface="Calibri"/>
            </a:endParaRPr>
          </a:p>
        </p:txBody>
      </p:sp>
      <p:sp>
        <p:nvSpPr>
          <p:cNvPr id="5" name="object 5"/>
          <p:cNvSpPr txBox="1"/>
          <p:nvPr/>
        </p:nvSpPr>
        <p:spPr>
          <a:xfrm>
            <a:off x="955039" y="4419600"/>
            <a:ext cx="6664961" cy="1025281"/>
          </a:xfrm>
          <a:prstGeom prst="rect">
            <a:avLst/>
          </a:prstGeom>
        </p:spPr>
        <p:txBody>
          <a:bodyPr vert="horz" wrap="square" lIns="0" tIns="40005" rIns="0" bIns="0" rtlCol="0">
            <a:spAutoFit/>
          </a:bodyPr>
          <a:lstStyle/>
          <a:p>
            <a:pPr marL="241300" indent="-228600">
              <a:lnSpc>
                <a:spcPct val="100000"/>
              </a:lnSpc>
              <a:buFont typeface="Arial"/>
              <a:buChar char="•"/>
              <a:tabLst>
                <a:tab pos="241300" algn="l"/>
              </a:tabLst>
            </a:pPr>
            <a:r>
              <a:rPr sz="1600" dirty="0">
                <a:latin typeface="Calibri"/>
                <a:cs typeface="Calibri"/>
              </a:rPr>
              <a:t>As</a:t>
            </a:r>
            <a:r>
              <a:rPr sz="1600" spc="-30" dirty="0">
                <a:latin typeface="Calibri"/>
                <a:cs typeface="Calibri"/>
              </a:rPr>
              <a:t> </a:t>
            </a:r>
            <a:r>
              <a:rPr sz="1600" spc="-10" dirty="0">
                <a:latin typeface="Calibri"/>
                <a:cs typeface="Calibri"/>
              </a:rPr>
              <a:t>evaporative</a:t>
            </a:r>
            <a:r>
              <a:rPr sz="1600" spc="-30" dirty="0">
                <a:latin typeface="Calibri"/>
                <a:cs typeface="Calibri"/>
              </a:rPr>
              <a:t> </a:t>
            </a:r>
            <a:r>
              <a:rPr sz="1600" dirty="0">
                <a:latin typeface="Calibri"/>
                <a:cs typeface="Calibri"/>
              </a:rPr>
              <a:t>as</a:t>
            </a:r>
            <a:r>
              <a:rPr sz="1600" spc="-35" dirty="0">
                <a:latin typeface="Calibri"/>
                <a:cs typeface="Calibri"/>
              </a:rPr>
              <a:t> </a:t>
            </a:r>
            <a:r>
              <a:rPr sz="1600" dirty="0">
                <a:latin typeface="Calibri"/>
                <a:cs typeface="Calibri"/>
              </a:rPr>
              <a:t>water</a:t>
            </a:r>
            <a:r>
              <a:rPr sz="1600" spc="-45" dirty="0">
                <a:latin typeface="Calibri"/>
                <a:cs typeface="Calibri"/>
              </a:rPr>
              <a:t> </a:t>
            </a:r>
            <a:r>
              <a:rPr sz="1600" dirty="0">
                <a:latin typeface="Calibri"/>
                <a:cs typeface="Calibri"/>
              </a:rPr>
              <a:t>(not</a:t>
            </a:r>
            <a:r>
              <a:rPr sz="1600" spc="-35" dirty="0">
                <a:latin typeface="Calibri"/>
                <a:cs typeface="Calibri"/>
              </a:rPr>
              <a:t> </a:t>
            </a:r>
            <a:r>
              <a:rPr sz="1600" dirty="0">
                <a:latin typeface="Calibri"/>
                <a:cs typeface="Calibri"/>
              </a:rPr>
              <a:t>like</a:t>
            </a:r>
            <a:r>
              <a:rPr sz="1600" spc="-45" dirty="0">
                <a:latin typeface="Calibri"/>
                <a:cs typeface="Calibri"/>
              </a:rPr>
              <a:t> </a:t>
            </a:r>
            <a:r>
              <a:rPr sz="1600" dirty="0">
                <a:latin typeface="Calibri"/>
                <a:cs typeface="Calibri"/>
              </a:rPr>
              <a:t>gasoline</a:t>
            </a:r>
            <a:r>
              <a:rPr sz="1600" spc="-25" dirty="0">
                <a:latin typeface="Calibri"/>
                <a:cs typeface="Calibri"/>
              </a:rPr>
              <a:t> </a:t>
            </a:r>
            <a:r>
              <a:rPr sz="1600" dirty="0">
                <a:latin typeface="Calibri"/>
                <a:cs typeface="Calibri"/>
              </a:rPr>
              <a:t>as</a:t>
            </a:r>
            <a:r>
              <a:rPr sz="1600" spc="-35" dirty="0">
                <a:latin typeface="Calibri"/>
                <a:cs typeface="Calibri"/>
              </a:rPr>
              <a:t> </a:t>
            </a:r>
            <a:r>
              <a:rPr sz="1600" dirty="0">
                <a:latin typeface="Calibri"/>
                <a:cs typeface="Calibri"/>
              </a:rPr>
              <a:t>is</a:t>
            </a:r>
            <a:r>
              <a:rPr sz="1600" spc="-30" dirty="0">
                <a:latin typeface="Calibri"/>
                <a:cs typeface="Calibri"/>
              </a:rPr>
              <a:t> </a:t>
            </a:r>
            <a:r>
              <a:rPr sz="1600" dirty="0">
                <a:latin typeface="Calibri"/>
                <a:cs typeface="Calibri"/>
              </a:rPr>
              <a:t>frequently</a:t>
            </a:r>
            <a:r>
              <a:rPr sz="1600" spc="-20" dirty="0">
                <a:latin typeface="Calibri"/>
                <a:cs typeface="Calibri"/>
              </a:rPr>
              <a:t> </a:t>
            </a:r>
            <a:r>
              <a:rPr sz="1600" spc="-10" dirty="0">
                <a:latin typeface="Calibri"/>
                <a:cs typeface="Calibri"/>
              </a:rPr>
              <a:t>assumed</a:t>
            </a:r>
            <a:endParaRPr lang="en-US" sz="1600" spc="-10" dirty="0">
              <a:latin typeface="Calibri"/>
              <a:cs typeface="Calibri"/>
            </a:endParaRPr>
          </a:p>
          <a:p>
            <a:pPr marL="266700">
              <a:lnSpc>
                <a:spcPct val="100000"/>
              </a:lnSpc>
              <a:tabLst>
                <a:tab pos="241300" algn="l"/>
              </a:tabLst>
            </a:pPr>
            <a:r>
              <a:rPr lang="ru-RU" sz="1600" dirty="0" err="1">
                <a:latin typeface="Calibri"/>
                <a:cs typeface="Calibri"/>
              </a:rPr>
              <a:t>Випаровуються</a:t>
            </a:r>
            <a:r>
              <a:rPr lang="ru-RU" sz="1600" dirty="0">
                <a:latin typeface="Calibri"/>
                <a:cs typeface="Calibri"/>
              </a:rPr>
              <a:t> як вода (а не як бензин, як часто </a:t>
            </a:r>
            <a:r>
              <a:rPr lang="ru-RU" sz="1600" dirty="0" err="1">
                <a:latin typeface="Calibri"/>
                <a:cs typeface="Calibri"/>
              </a:rPr>
              <a:t>вважають</a:t>
            </a:r>
            <a:r>
              <a:rPr lang="ru-RU" sz="1600" dirty="0">
                <a:latin typeface="Calibri"/>
                <a:cs typeface="Calibri"/>
              </a:rPr>
              <a:t>)</a:t>
            </a:r>
            <a:endParaRPr sz="1600" dirty="0">
              <a:latin typeface="Calibri"/>
              <a:cs typeface="Calibri"/>
            </a:endParaRPr>
          </a:p>
          <a:p>
            <a:pPr marL="241300" indent="-228600">
              <a:lnSpc>
                <a:spcPct val="100000"/>
              </a:lnSpc>
              <a:buFont typeface="Arial"/>
              <a:buChar char="•"/>
              <a:tabLst>
                <a:tab pos="241300" algn="l"/>
              </a:tabLst>
            </a:pPr>
            <a:r>
              <a:rPr sz="1600" dirty="0">
                <a:latin typeface="Calibri"/>
                <a:cs typeface="Calibri"/>
              </a:rPr>
              <a:t>Slightly</a:t>
            </a:r>
            <a:r>
              <a:rPr sz="1600" spc="-60" dirty="0">
                <a:latin typeface="Calibri"/>
                <a:cs typeface="Calibri"/>
              </a:rPr>
              <a:t> </a:t>
            </a:r>
            <a:r>
              <a:rPr sz="1600" dirty="0">
                <a:latin typeface="Calibri"/>
                <a:cs typeface="Calibri"/>
              </a:rPr>
              <a:t>less</a:t>
            </a:r>
            <a:r>
              <a:rPr sz="1600" spc="-40" dirty="0">
                <a:latin typeface="Calibri"/>
                <a:cs typeface="Calibri"/>
              </a:rPr>
              <a:t> </a:t>
            </a:r>
            <a:r>
              <a:rPr sz="1600" dirty="0">
                <a:latin typeface="Calibri"/>
                <a:cs typeface="Calibri"/>
              </a:rPr>
              <a:t>able</a:t>
            </a:r>
            <a:r>
              <a:rPr sz="1600" spc="-40" dirty="0">
                <a:latin typeface="Calibri"/>
                <a:cs typeface="Calibri"/>
              </a:rPr>
              <a:t> </a:t>
            </a:r>
            <a:r>
              <a:rPr sz="1600" dirty="0">
                <a:latin typeface="Calibri"/>
                <a:cs typeface="Calibri"/>
              </a:rPr>
              <a:t>to</a:t>
            </a:r>
            <a:r>
              <a:rPr sz="1600" spc="-55" dirty="0">
                <a:latin typeface="Calibri"/>
                <a:cs typeface="Calibri"/>
              </a:rPr>
              <a:t> </a:t>
            </a:r>
            <a:r>
              <a:rPr sz="1600" dirty="0">
                <a:latin typeface="Calibri"/>
                <a:cs typeface="Calibri"/>
              </a:rPr>
              <a:t>penetrate</a:t>
            </a:r>
            <a:r>
              <a:rPr sz="1600" spc="-35" dirty="0">
                <a:latin typeface="Calibri"/>
                <a:cs typeface="Calibri"/>
              </a:rPr>
              <a:t> </a:t>
            </a:r>
            <a:r>
              <a:rPr sz="1600" spc="-10" dirty="0">
                <a:latin typeface="Calibri"/>
                <a:cs typeface="Calibri"/>
              </a:rPr>
              <a:t>skin.</a:t>
            </a:r>
            <a:endParaRPr lang="en-US" sz="1600" spc="-10" dirty="0">
              <a:latin typeface="Calibri"/>
              <a:cs typeface="Calibri"/>
            </a:endParaRPr>
          </a:p>
          <a:p>
            <a:pPr marL="266700">
              <a:lnSpc>
                <a:spcPct val="100000"/>
              </a:lnSpc>
              <a:tabLst>
                <a:tab pos="241300" algn="l"/>
              </a:tabLst>
            </a:pPr>
            <a:r>
              <a:rPr lang="ru-RU" sz="1600" dirty="0" err="1">
                <a:latin typeface="Calibri"/>
                <a:cs typeface="Calibri"/>
              </a:rPr>
              <a:t>Трохи</a:t>
            </a:r>
            <a:r>
              <a:rPr lang="ru-RU" sz="1600" dirty="0">
                <a:latin typeface="Calibri"/>
                <a:cs typeface="Calibri"/>
              </a:rPr>
              <a:t> </a:t>
            </a:r>
            <a:r>
              <a:rPr lang="ru-RU" sz="1600" dirty="0" err="1">
                <a:latin typeface="Calibri"/>
                <a:cs typeface="Calibri"/>
              </a:rPr>
              <a:t>менше</a:t>
            </a:r>
            <a:r>
              <a:rPr lang="ru-RU" sz="1600" dirty="0">
                <a:latin typeface="Calibri"/>
                <a:cs typeface="Calibri"/>
              </a:rPr>
              <a:t> </a:t>
            </a:r>
            <a:r>
              <a:rPr lang="ru-RU" sz="1600" dirty="0" err="1">
                <a:latin typeface="Calibri"/>
                <a:cs typeface="Calibri"/>
              </a:rPr>
              <a:t>проникають</a:t>
            </a:r>
            <a:r>
              <a:rPr lang="ru-RU" sz="1600" dirty="0">
                <a:latin typeface="Calibri"/>
                <a:cs typeface="Calibri"/>
              </a:rPr>
              <a:t> через </a:t>
            </a:r>
            <a:r>
              <a:rPr lang="ru-RU" sz="1600" dirty="0" err="1">
                <a:latin typeface="Calibri"/>
                <a:cs typeface="Calibri"/>
              </a:rPr>
              <a:t>шкіру</a:t>
            </a:r>
            <a:r>
              <a:rPr lang="ru-RU" sz="1600" dirty="0">
                <a:latin typeface="Calibri"/>
                <a:cs typeface="Calibri"/>
              </a:rPr>
              <a:t>.</a:t>
            </a:r>
            <a:endParaRPr sz="1600" dirty="0">
              <a:latin typeface="Calibri"/>
              <a:cs typeface="Calibri"/>
            </a:endParaRPr>
          </a:p>
        </p:txBody>
      </p:sp>
      <p:grpSp>
        <p:nvGrpSpPr>
          <p:cNvPr id="6" name="object 6"/>
          <p:cNvGrpSpPr/>
          <p:nvPr/>
        </p:nvGrpSpPr>
        <p:grpSpPr>
          <a:xfrm>
            <a:off x="7808721" y="2002282"/>
            <a:ext cx="3274060" cy="2056764"/>
            <a:chOff x="7808721" y="2002282"/>
            <a:chExt cx="3274060" cy="2056764"/>
          </a:xfrm>
        </p:grpSpPr>
        <p:sp>
          <p:nvSpPr>
            <p:cNvPr id="7" name="object 7"/>
            <p:cNvSpPr/>
            <p:nvPr/>
          </p:nvSpPr>
          <p:spPr>
            <a:xfrm>
              <a:off x="7815071" y="2008632"/>
              <a:ext cx="3261360" cy="2044064"/>
            </a:xfrm>
            <a:custGeom>
              <a:avLst/>
              <a:gdLst/>
              <a:ahLst/>
              <a:cxnLst/>
              <a:rect l="l" t="t" r="r" b="b"/>
              <a:pathLst>
                <a:path w="3261359" h="2044064">
                  <a:moveTo>
                    <a:pt x="0" y="0"/>
                  </a:moveTo>
                  <a:lnTo>
                    <a:pt x="0" y="2043683"/>
                  </a:lnTo>
                  <a:lnTo>
                    <a:pt x="3261359" y="2043683"/>
                  </a:lnTo>
                  <a:lnTo>
                    <a:pt x="0" y="0"/>
                  </a:lnTo>
                  <a:close/>
                </a:path>
              </a:pathLst>
            </a:custGeom>
            <a:solidFill>
              <a:srgbClr val="5B9BD4"/>
            </a:solidFill>
          </p:spPr>
          <p:txBody>
            <a:bodyPr wrap="square" lIns="0" tIns="0" rIns="0" bIns="0" rtlCol="0"/>
            <a:lstStyle/>
            <a:p>
              <a:endParaRPr/>
            </a:p>
          </p:txBody>
        </p:sp>
        <p:sp>
          <p:nvSpPr>
            <p:cNvPr id="8" name="object 8"/>
            <p:cNvSpPr/>
            <p:nvPr/>
          </p:nvSpPr>
          <p:spPr>
            <a:xfrm>
              <a:off x="7815071" y="2008632"/>
              <a:ext cx="3261360" cy="2044064"/>
            </a:xfrm>
            <a:custGeom>
              <a:avLst/>
              <a:gdLst/>
              <a:ahLst/>
              <a:cxnLst/>
              <a:rect l="l" t="t" r="r" b="b"/>
              <a:pathLst>
                <a:path w="3261359" h="2044064">
                  <a:moveTo>
                    <a:pt x="0" y="2043683"/>
                  </a:moveTo>
                  <a:lnTo>
                    <a:pt x="3261359" y="2043683"/>
                  </a:lnTo>
                  <a:lnTo>
                    <a:pt x="0" y="0"/>
                  </a:lnTo>
                  <a:lnTo>
                    <a:pt x="0" y="2043683"/>
                  </a:lnTo>
                  <a:close/>
                </a:path>
              </a:pathLst>
            </a:custGeom>
            <a:ln w="12700">
              <a:solidFill>
                <a:srgbClr val="41709C"/>
              </a:solidFill>
            </a:ln>
          </p:spPr>
          <p:txBody>
            <a:bodyPr wrap="square" lIns="0" tIns="0" rIns="0" bIns="0" rtlCol="0"/>
            <a:lstStyle/>
            <a:p>
              <a:endParaRPr/>
            </a:p>
          </p:txBody>
        </p:sp>
      </p:grpSp>
      <p:sp>
        <p:nvSpPr>
          <p:cNvPr id="9" name="object 9"/>
          <p:cNvSpPr txBox="1"/>
          <p:nvPr/>
        </p:nvSpPr>
        <p:spPr>
          <a:xfrm>
            <a:off x="7516367" y="3085971"/>
            <a:ext cx="230832" cy="990796"/>
          </a:xfrm>
          <a:prstGeom prst="rect">
            <a:avLst/>
          </a:prstGeom>
        </p:spPr>
        <p:txBody>
          <a:bodyPr vert="vert270" wrap="square" lIns="0" tIns="0" rIns="0" bIns="0" rtlCol="0">
            <a:spAutoFit/>
          </a:bodyPr>
          <a:lstStyle/>
          <a:p>
            <a:pPr marL="12700">
              <a:lnSpc>
                <a:spcPts val="1810"/>
              </a:lnSpc>
            </a:pPr>
            <a:r>
              <a:rPr sz="1600" spc="-10" dirty="0">
                <a:latin typeface="Calibri"/>
                <a:cs typeface="Calibri"/>
              </a:rPr>
              <a:t>Volatility</a:t>
            </a:r>
            <a:endParaRPr sz="1600" dirty="0">
              <a:latin typeface="Calibri"/>
              <a:cs typeface="Calibri"/>
            </a:endParaRPr>
          </a:p>
        </p:txBody>
      </p:sp>
      <p:sp>
        <p:nvSpPr>
          <p:cNvPr id="10" name="object 10"/>
          <p:cNvSpPr txBox="1"/>
          <p:nvPr/>
        </p:nvSpPr>
        <p:spPr>
          <a:xfrm>
            <a:off x="7894066" y="4196537"/>
            <a:ext cx="4145534" cy="518091"/>
          </a:xfrm>
          <a:prstGeom prst="rect">
            <a:avLst/>
          </a:prstGeom>
        </p:spPr>
        <p:txBody>
          <a:bodyPr vert="horz" wrap="square" lIns="0" tIns="12700" rIns="0" bIns="0" rtlCol="0">
            <a:spAutoFit/>
          </a:bodyPr>
          <a:lstStyle/>
          <a:p>
            <a:pPr marL="12700">
              <a:lnSpc>
                <a:spcPct val="100000"/>
              </a:lnSpc>
              <a:spcBef>
                <a:spcPts val="100"/>
              </a:spcBef>
            </a:pPr>
            <a:r>
              <a:rPr sz="1600" spc="-10" dirty="0">
                <a:latin typeface="Calibri"/>
                <a:cs typeface="Calibri"/>
              </a:rPr>
              <a:t>Environmental</a:t>
            </a:r>
            <a:r>
              <a:rPr sz="1600" spc="-5" dirty="0">
                <a:latin typeface="Calibri"/>
                <a:cs typeface="Calibri"/>
              </a:rPr>
              <a:t> </a:t>
            </a:r>
            <a:r>
              <a:rPr sz="1600" spc="-10" dirty="0">
                <a:latin typeface="Calibri"/>
                <a:cs typeface="Calibri"/>
              </a:rPr>
              <a:t>Persistence</a:t>
            </a:r>
            <a:endParaRPr lang="en-US" sz="1600" spc="-10" dirty="0">
              <a:latin typeface="Calibri"/>
              <a:cs typeface="Calibri"/>
            </a:endParaRPr>
          </a:p>
          <a:p>
            <a:pPr marL="12700">
              <a:lnSpc>
                <a:spcPct val="100000"/>
              </a:lnSpc>
              <a:spcBef>
                <a:spcPts val="100"/>
              </a:spcBef>
            </a:pPr>
            <a:r>
              <a:rPr lang="ru-RU" sz="1600" dirty="0" err="1">
                <a:latin typeface="Calibri"/>
                <a:cs typeface="Calibri"/>
              </a:rPr>
              <a:t>Стійкість</a:t>
            </a:r>
            <a:r>
              <a:rPr lang="ru-RU" sz="1600" dirty="0">
                <a:latin typeface="Calibri"/>
                <a:cs typeface="Calibri"/>
              </a:rPr>
              <a:t> до умов </a:t>
            </a:r>
            <a:r>
              <a:rPr lang="ru-RU" sz="1600" dirty="0" err="1">
                <a:latin typeface="Calibri"/>
                <a:cs typeface="Calibri"/>
              </a:rPr>
              <a:t>навколишнього</a:t>
            </a:r>
            <a:r>
              <a:rPr lang="ru-RU" sz="1600" dirty="0">
                <a:latin typeface="Calibri"/>
                <a:cs typeface="Calibri"/>
              </a:rPr>
              <a:t> </a:t>
            </a:r>
            <a:r>
              <a:rPr lang="ru-RU" sz="1600" dirty="0" err="1">
                <a:latin typeface="Calibri"/>
                <a:cs typeface="Calibri"/>
              </a:rPr>
              <a:t>середовища</a:t>
            </a:r>
            <a:endParaRPr sz="1600" dirty="0">
              <a:latin typeface="Calibri"/>
              <a:cs typeface="Calibri"/>
            </a:endParaRPr>
          </a:p>
        </p:txBody>
      </p:sp>
      <p:grpSp>
        <p:nvGrpSpPr>
          <p:cNvPr id="11" name="object 11"/>
          <p:cNvGrpSpPr/>
          <p:nvPr/>
        </p:nvGrpSpPr>
        <p:grpSpPr>
          <a:xfrm>
            <a:off x="10393426" y="4247134"/>
            <a:ext cx="1148080" cy="128905"/>
            <a:chOff x="10393426" y="4247134"/>
            <a:chExt cx="1148080" cy="128905"/>
          </a:xfrm>
        </p:grpSpPr>
        <p:sp>
          <p:nvSpPr>
            <p:cNvPr id="12" name="object 12"/>
            <p:cNvSpPr/>
            <p:nvPr/>
          </p:nvSpPr>
          <p:spPr>
            <a:xfrm>
              <a:off x="10399776" y="4253484"/>
              <a:ext cx="1135380" cy="116205"/>
            </a:xfrm>
            <a:custGeom>
              <a:avLst/>
              <a:gdLst/>
              <a:ahLst/>
              <a:cxnLst/>
              <a:rect l="l" t="t" r="r" b="b"/>
              <a:pathLst>
                <a:path w="1135379" h="116204">
                  <a:moveTo>
                    <a:pt x="1077468" y="0"/>
                  </a:moveTo>
                  <a:lnTo>
                    <a:pt x="1077468" y="28956"/>
                  </a:lnTo>
                  <a:lnTo>
                    <a:pt x="0" y="28956"/>
                  </a:lnTo>
                  <a:lnTo>
                    <a:pt x="0" y="86868"/>
                  </a:lnTo>
                  <a:lnTo>
                    <a:pt x="1077468" y="86868"/>
                  </a:lnTo>
                  <a:lnTo>
                    <a:pt x="1077468" y="115824"/>
                  </a:lnTo>
                  <a:lnTo>
                    <a:pt x="1135379" y="57912"/>
                  </a:lnTo>
                  <a:lnTo>
                    <a:pt x="1077468" y="0"/>
                  </a:lnTo>
                  <a:close/>
                </a:path>
              </a:pathLst>
            </a:custGeom>
            <a:solidFill>
              <a:srgbClr val="5B9BD4"/>
            </a:solidFill>
          </p:spPr>
          <p:txBody>
            <a:bodyPr wrap="square" lIns="0" tIns="0" rIns="0" bIns="0" rtlCol="0"/>
            <a:lstStyle/>
            <a:p>
              <a:endParaRPr/>
            </a:p>
          </p:txBody>
        </p:sp>
        <p:sp>
          <p:nvSpPr>
            <p:cNvPr id="13" name="object 13"/>
            <p:cNvSpPr/>
            <p:nvPr/>
          </p:nvSpPr>
          <p:spPr>
            <a:xfrm>
              <a:off x="10399776" y="4253484"/>
              <a:ext cx="1135380" cy="116205"/>
            </a:xfrm>
            <a:custGeom>
              <a:avLst/>
              <a:gdLst/>
              <a:ahLst/>
              <a:cxnLst/>
              <a:rect l="l" t="t" r="r" b="b"/>
              <a:pathLst>
                <a:path w="1135379" h="116204">
                  <a:moveTo>
                    <a:pt x="0" y="28956"/>
                  </a:moveTo>
                  <a:lnTo>
                    <a:pt x="1077468" y="28956"/>
                  </a:lnTo>
                  <a:lnTo>
                    <a:pt x="1077468" y="0"/>
                  </a:lnTo>
                  <a:lnTo>
                    <a:pt x="1135379" y="57912"/>
                  </a:lnTo>
                  <a:lnTo>
                    <a:pt x="1077468" y="115824"/>
                  </a:lnTo>
                  <a:lnTo>
                    <a:pt x="1077468" y="86868"/>
                  </a:lnTo>
                  <a:lnTo>
                    <a:pt x="0" y="86868"/>
                  </a:lnTo>
                  <a:lnTo>
                    <a:pt x="0" y="28956"/>
                  </a:lnTo>
                  <a:close/>
                </a:path>
              </a:pathLst>
            </a:custGeom>
            <a:ln w="12700">
              <a:solidFill>
                <a:srgbClr val="41709C"/>
              </a:solidFill>
            </a:ln>
          </p:spPr>
          <p:txBody>
            <a:bodyPr wrap="square" lIns="0" tIns="0" rIns="0" bIns="0" rtlCol="0"/>
            <a:lstStyle/>
            <a:p>
              <a:endParaRPr/>
            </a:p>
          </p:txBody>
        </p:sp>
      </p:grpSp>
      <p:grpSp>
        <p:nvGrpSpPr>
          <p:cNvPr id="14" name="object 14"/>
          <p:cNvGrpSpPr/>
          <p:nvPr/>
        </p:nvGrpSpPr>
        <p:grpSpPr>
          <a:xfrm>
            <a:off x="7235697" y="1983994"/>
            <a:ext cx="287020" cy="1300480"/>
            <a:chOff x="7235697" y="1983994"/>
            <a:chExt cx="287020" cy="1300480"/>
          </a:xfrm>
        </p:grpSpPr>
        <p:sp>
          <p:nvSpPr>
            <p:cNvPr id="15" name="object 15"/>
            <p:cNvSpPr/>
            <p:nvPr/>
          </p:nvSpPr>
          <p:spPr>
            <a:xfrm>
              <a:off x="7242047" y="1990344"/>
              <a:ext cx="274320" cy="1287780"/>
            </a:xfrm>
            <a:custGeom>
              <a:avLst/>
              <a:gdLst/>
              <a:ahLst/>
              <a:cxnLst/>
              <a:rect l="l" t="t" r="r" b="b"/>
              <a:pathLst>
                <a:path w="274320" h="1287779">
                  <a:moveTo>
                    <a:pt x="137159" y="0"/>
                  </a:moveTo>
                  <a:lnTo>
                    <a:pt x="0" y="137159"/>
                  </a:lnTo>
                  <a:lnTo>
                    <a:pt x="68579" y="137159"/>
                  </a:lnTo>
                  <a:lnTo>
                    <a:pt x="68579" y="1287779"/>
                  </a:lnTo>
                  <a:lnTo>
                    <a:pt x="205740" y="1287779"/>
                  </a:lnTo>
                  <a:lnTo>
                    <a:pt x="205740" y="137159"/>
                  </a:lnTo>
                  <a:lnTo>
                    <a:pt x="274320" y="137159"/>
                  </a:lnTo>
                  <a:lnTo>
                    <a:pt x="137159" y="0"/>
                  </a:lnTo>
                  <a:close/>
                </a:path>
              </a:pathLst>
            </a:custGeom>
            <a:solidFill>
              <a:srgbClr val="5B9BD4"/>
            </a:solidFill>
          </p:spPr>
          <p:txBody>
            <a:bodyPr wrap="square" lIns="0" tIns="0" rIns="0" bIns="0" rtlCol="0"/>
            <a:lstStyle/>
            <a:p>
              <a:endParaRPr/>
            </a:p>
          </p:txBody>
        </p:sp>
        <p:sp>
          <p:nvSpPr>
            <p:cNvPr id="16" name="object 16"/>
            <p:cNvSpPr/>
            <p:nvPr/>
          </p:nvSpPr>
          <p:spPr>
            <a:xfrm>
              <a:off x="7242047" y="1990344"/>
              <a:ext cx="274320" cy="1287780"/>
            </a:xfrm>
            <a:custGeom>
              <a:avLst/>
              <a:gdLst/>
              <a:ahLst/>
              <a:cxnLst/>
              <a:rect l="l" t="t" r="r" b="b"/>
              <a:pathLst>
                <a:path w="274320" h="1287779">
                  <a:moveTo>
                    <a:pt x="274320" y="137159"/>
                  </a:moveTo>
                  <a:lnTo>
                    <a:pt x="205740" y="137159"/>
                  </a:lnTo>
                  <a:lnTo>
                    <a:pt x="205740" y="1287779"/>
                  </a:lnTo>
                  <a:lnTo>
                    <a:pt x="68579" y="1287779"/>
                  </a:lnTo>
                  <a:lnTo>
                    <a:pt x="68579" y="137159"/>
                  </a:lnTo>
                  <a:lnTo>
                    <a:pt x="0" y="137159"/>
                  </a:lnTo>
                  <a:lnTo>
                    <a:pt x="137159" y="0"/>
                  </a:lnTo>
                  <a:lnTo>
                    <a:pt x="274320" y="137159"/>
                  </a:lnTo>
                  <a:close/>
                </a:path>
              </a:pathLst>
            </a:custGeom>
            <a:ln w="12699">
              <a:solidFill>
                <a:srgbClr val="41709C"/>
              </a:solidFill>
            </a:ln>
          </p:spPr>
          <p:txBody>
            <a:bodyPr wrap="square" lIns="0" tIns="0" rIns="0" bIns="0" rtlCol="0"/>
            <a:lstStyle/>
            <a:p>
              <a:endParaRPr/>
            </a:p>
          </p:txBody>
        </p:sp>
      </p:grpSp>
      <p:sp>
        <p:nvSpPr>
          <p:cNvPr id="17" name="object 17"/>
          <p:cNvSpPr txBox="1"/>
          <p:nvPr/>
        </p:nvSpPr>
        <p:spPr>
          <a:xfrm>
            <a:off x="10967719" y="3750309"/>
            <a:ext cx="273685"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VX</a:t>
            </a:r>
            <a:endParaRPr sz="1800">
              <a:latin typeface="Calibri"/>
              <a:cs typeface="Calibri"/>
            </a:endParaRPr>
          </a:p>
        </p:txBody>
      </p:sp>
      <p:sp>
        <p:nvSpPr>
          <p:cNvPr id="18" name="object 18"/>
          <p:cNvSpPr txBox="1"/>
          <p:nvPr/>
        </p:nvSpPr>
        <p:spPr>
          <a:xfrm>
            <a:off x="7888985" y="1830704"/>
            <a:ext cx="49085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Calibri"/>
                <a:cs typeface="Calibri"/>
              </a:rPr>
              <a:t>Sarin</a:t>
            </a:r>
            <a:endParaRPr sz="1600" dirty="0">
              <a:latin typeface="Calibri"/>
              <a:cs typeface="Calibri"/>
            </a:endParaRPr>
          </a:p>
        </p:txBody>
      </p:sp>
      <p:sp>
        <p:nvSpPr>
          <p:cNvPr id="19" name="object 19"/>
          <p:cNvSpPr txBox="1"/>
          <p:nvPr/>
        </p:nvSpPr>
        <p:spPr>
          <a:xfrm>
            <a:off x="8410446" y="2130933"/>
            <a:ext cx="2181353" cy="553720"/>
          </a:xfrm>
          <a:prstGeom prst="rect">
            <a:avLst/>
          </a:prstGeom>
        </p:spPr>
        <p:txBody>
          <a:bodyPr vert="horz" wrap="square" lIns="0" tIns="12700" rIns="0" bIns="0" rtlCol="0">
            <a:spAutoFit/>
          </a:bodyPr>
          <a:lstStyle/>
          <a:p>
            <a:pPr marL="12700">
              <a:lnSpc>
                <a:spcPts val="2080"/>
              </a:lnSpc>
              <a:spcBef>
                <a:spcPts val="100"/>
              </a:spcBef>
            </a:pPr>
            <a:r>
              <a:rPr sz="1600" spc="-10" dirty="0">
                <a:latin typeface="Calibri"/>
                <a:cs typeface="Calibri"/>
              </a:rPr>
              <a:t>Soman</a:t>
            </a:r>
            <a:r>
              <a:rPr lang="en-US" sz="1600" spc="-10" dirty="0">
                <a:latin typeface="Calibri"/>
                <a:cs typeface="Calibri"/>
              </a:rPr>
              <a:t>   </a:t>
            </a:r>
            <a:r>
              <a:rPr lang="ru-RU" sz="1600" spc="-10" dirty="0">
                <a:latin typeface="Calibri"/>
                <a:cs typeface="Calibri"/>
              </a:rPr>
              <a:t>Зоман</a:t>
            </a:r>
            <a:endParaRPr sz="1600" dirty="0">
              <a:latin typeface="Calibri"/>
              <a:cs typeface="Calibri"/>
            </a:endParaRPr>
          </a:p>
          <a:p>
            <a:pPr marL="317500">
              <a:lnSpc>
                <a:spcPts val="2080"/>
              </a:lnSpc>
            </a:pPr>
            <a:r>
              <a:rPr sz="1600" spc="-25" dirty="0">
                <a:latin typeface="Calibri"/>
                <a:cs typeface="Calibri"/>
              </a:rPr>
              <a:t>Tabun</a:t>
            </a:r>
            <a:r>
              <a:rPr lang="en-US" sz="1600" spc="-25" dirty="0">
                <a:latin typeface="Calibri"/>
                <a:cs typeface="Calibri"/>
              </a:rPr>
              <a:t>   </a:t>
            </a:r>
            <a:r>
              <a:rPr lang="ru-RU" sz="1600" spc="-25" dirty="0">
                <a:latin typeface="Calibri"/>
                <a:cs typeface="Calibri"/>
              </a:rPr>
              <a:t>Табун</a:t>
            </a:r>
            <a:endParaRPr sz="1600" dirty="0">
              <a:latin typeface="Calibri"/>
              <a:cs typeface="Calibri"/>
            </a:endParaRPr>
          </a:p>
        </p:txBody>
      </p:sp>
      <p:sp>
        <p:nvSpPr>
          <p:cNvPr id="20" name="object 20"/>
          <p:cNvSpPr txBox="1"/>
          <p:nvPr/>
        </p:nvSpPr>
        <p:spPr>
          <a:xfrm>
            <a:off x="1008125" y="5599938"/>
            <a:ext cx="10068306" cy="892552"/>
          </a:xfrm>
          <a:prstGeom prst="rect">
            <a:avLst/>
          </a:prstGeom>
          <a:ln w="38100">
            <a:solidFill>
              <a:srgbClr val="000000"/>
            </a:solidFill>
          </a:ln>
        </p:spPr>
        <p:txBody>
          <a:bodyPr vert="horz" wrap="square" lIns="0" tIns="30480" rIns="0" bIns="0" rtlCol="0">
            <a:spAutoFit/>
          </a:bodyPr>
          <a:lstStyle/>
          <a:p>
            <a:pPr algn="ctr">
              <a:lnSpc>
                <a:spcPct val="100000"/>
              </a:lnSpc>
              <a:spcBef>
                <a:spcPts val="240"/>
              </a:spcBef>
            </a:pPr>
            <a:r>
              <a:rPr sz="1400" spc="-20" dirty="0">
                <a:latin typeface="Calibri"/>
                <a:cs typeface="Calibri"/>
              </a:rPr>
              <a:t>However,</a:t>
            </a:r>
            <a:r>
              <a:rPr sz="1400" spc="-40" dirty="0">
                <a:latin typeface="Calibri"/>
                <a:cs typeface="Calibri"/>
              </a:rPr>
              <a:t> </a:t>
            </a:r>
            <a:r>
              <a:rPr sz="1400" dirty="0">
                <a:latin typeface="Calibri"/>
                <a:cs typeface="Calibri"/>
              </a:rPr>
              <a:t>if</a:t>
            </a:r>
            <a:r>
              <a:rPr sz="1400" spc="-45" dirty="0">
                <a:latin typeface="Calibri"/>
                <a:cs typeface="Calibri"/>
              </a:rPr>
              <a:t> </a:t>
            </a:r>
            <a:r>
              <a:rPr sz="1400" dirty="0">
                <a:latin typeface="Calibri"/>
                <a:cs typeface="Calibri"/>
              </a:rPr>
              <a:t>droplets/liquid</a:t>
            </a:r>
            <a:r>
              <a:rPr sz="1400" spc="-10" dirty="0">
                <a:latin typeface="Calibri"/>
                <a:cs typeface="Calibri"/>
              </a:rPr>
              <a:t> </a:t>
            </a:r>
            <a:r>
              <a:rPr sz="1400" dirty="0">
                <a:latin typeface="Calibri"/>
                <a:cs typeface="Calibri"/>
              </a:rPr>
              <a:t>are</a:t>
            </a:r>
            <a:r>
              <a:rPr sz="1400" spc="-40" dirty="0">
                <a:latin typeface="Calibri"/>
                <a:cs typeface="Calibri"/>
              </a:rPr>
              <a:t> </a:t>
            </a:r>
            <a:r>
              <a:rPr sz="1400" dirty="0">
                <a:latin typeface="Calibri"/>
                <a:cs typeface="Calibri"/>
              </a:rPr>
              <a:t>trapped</a:t>
            </a:r>
            <a:r>
              <a:rPr sz="1400" spc="-25" dirty="0">
                <a:latin typeface="Calibri"/>
                <a:cs typeface="Calibri"/>
              </a:rPr>
              <a:t> </a:t>
            </a:r>
            <a:r>
              <a:rPr sz="1400" dirty="0">
                <a:latin typeface="Calibri"/>
                <a:cs typeface="Calibri"/>
              </a:rPr>
              <a:t>underneath</a:t>
            </a:r>
            <a:r>
              <a:rPr sz="1400" spc="-30" dirty="0">
                <a:latin typeface="Calibri"/>
                <a:cs typeface="Calibri"/>
              </a:rPr>
              <a:t> </a:t>
            </a:r>
            <a:r>
              <a:rPr sz="1400" dirty="0">
                <a:latin typeface="Calibri"/>
                <a:cs typeface="Calibri"/>
              </a:rPr>
              <a:t>clothing, thus</a:t>
            </a:r>
            <a:r>
              <a:rPr sz="1400" spc="-35" dirty="0">
                <a:latin typeface="Calibri"/>
                <a:cs typeface="Calibri"/>
              </a:rPr>
              <a:t> </a:t>
            </a:r>
            <a:r>
              <a:rPr sz="1400" dirty="0">
                <a:latin typeface="Calibri"/>
                <a:cs typeface="Calibri"/>
              </a:rPr>
              <a:t>preventing</a:t>
            </a:r>
            <a:r>
              <a:rPr sz="1400" spc="-40" dirty="0">
                <a:latin typeface="Calibri"/>
                <a:cs typeface="Calibri"/>
              </a:rPr>
              <a:t> </a:t>
            </a:r>
            <a:r>
              <a:rPr sz="1400" dirty="0">
                <a:latin typeface="Calibri"/>
                <a:cs typeface="Calibri"/>
              </a:rPr>
              <a:t>effective</a:t>
            </a:r>
            <a:r>
              <a:rPr sz="1400" spc="-40" dirty="0">
                <a:latin typeface="Calibri"/>
                <a:cs typeface="Calibri"/>
              </a:rPr>
              <a:t> </a:t>
            </a:r>
            <a:r>
              <a:rPr sz="1400" spc="-10" dirty="0">
                <a:latin typeface="Calibri"/>
                <a:cs typeface="Calibri"/>
              </a:rPr>
              <a:t>evaporation,</a:t>
            </a:r>
            <a:r>
              <a:rPr lang="en-US" sz="1400" spc="-10" dirty="0">
                <a:latin typeface="Calibri"/>
                <a:cs typeface="Calibri"/>
              </a:rPr>
              <a:t> </a:t>
            </a:r>
            <a:r>
              <a:rPr sz="1400" dirty="0">
                <a:latin typeface="Calibri"/>
                <a:cs typeface="Calibri"/>
              </a:rPr>
              <a:t>they</a:t>
            </a:r>
            <a:r>
              <a:rPr sz="1400" spc="-35" dirty="0">
                <a:latin typeface="Calibri"/>
                <a:cs typeface="Calibri"/>
              </a:rPr>
              <a:t> </a:t>
            </a:r>
            <a:r>
              <a:rPr sz="1400" dirty="0">
                <a:latin typeface="Calibri"/>
                <a:cs typeface="Calibri"/>
              </a:rPr>
              <a:t>will</a:t>
            </a:r>
            <a:r>
              <a:rPr sz="1400" spc="-15" dirty="0">
                <a:latin typeface="Calibri"/>
                <a:cs typeface="Calibri"/>
              </a:rPr>
              <a:t> </a:t>
            </a:r>
            <a:r>
              <a:rPr sz="1400" dirty="0">
                <a:latin typeface="Calibri"/>
                <a:cs typeface="Calibri"/>
              </a:rPr>
              <a:t>readily</a:t>
            </a:r>
            <a:r>
              <a:rPr sz="1400" spc="-20" dirty="0">
                <a:latin typeface="Calibri"/>
                <a:cs typeface="Calibri"/>
              </a:rPr>
              <a:t> </a:t>
            </a:r>
            <a:r>
              <a:rPr sz="1400" dirty="0">
                <a:latin typeface="Calibri"/>
                <a:cs typeface="Calibri"/>
              </a:rPr>
              <a:t>absorb</a:t>
            </a:r>
            <a:r>
              <a:rPr sz="1400" spc="-25" dirty="0">
                <a:latin typeface="Calibri"/>
                <a:cs typeface="Calibri"/>
              </a:rPr>
              <a:t> </a:t>
            </a:r>
            <a:r>
              <a:rPr sz="1400" dirty="0">
                <a:latin typeface="Calibri"/>
                <a:cs typeface="Calibri"/>
              </a:rPr>
              <a:t>through</a:t>
            </a:r>
            <a:r>
              <a:rPr sz="1400" spc="-35" dirty="0">
                <a:latin typeface="Calibri"/>
                <a:cs typeface="Calibri"/>
              </a:rPr>
              <a:t> </a:t>
            </a:r>
            <a:r>
              <a:rPr sz="1400" spc="-20" dirty="0">
                <a:latin typeface="Calibri"/>
                <a:cs typeface="Calibri"/>
              </a:rPr>
              <a:t>skin.</a:t>
            </a:r>
            <a:endParaRPr sz="1400" dirty="0">
              <a:latin typeface="Calibri"/>
              <a:cs typeface="Calibri"/>
            </a:endParaRPr>
          </a:p>
          <a:p>
            <a:pPr algn="ctr">
              <a:lnSpc>
                <a:spcPct val="100000"/>
              </a:lnSpc>
              <a:spcBef>
                <a:spcPts val="5"/>
              </a:spcBef>
            </a:pPr>
            <a:r>
              <a:rPr sz="1400" dirty="0">
                <a:latin typeface="Calibri"/>
                <a:cs typeface="Calibri"/>
              </a:rPr>
              <a:t>Eg:</a:t>
            </a:r>
            <a:r>
              <a:rPr sz="1400" spc="-15" dirty="0">
                <a:latin typeface="Calibri"/>
                <a:cs typeface="Calibri"/>
              </a:rPr>
              <a:t> </a:t>
            </a:r>
            <a:r>
              <a:rPr sz="1400" dirty="0">
                <a:latin typeface="Calibri"/>
                <a:cs typeface="Calibri"/>
              </a:rPr>
              <a:t>liquid</a:t>
            </a:r>
            <a:r>
              <a:rPr sz="1400" spc="5" dirty="0">
                <a:latin typeface="Calibri"/>
                <a:cs typeface="Calibri"/>
              </a:rPr>
              <a:t> </a:t>
            </a:r>
            <a:r>
              <a:rPr sz="1400" dirty="0">
                <a:latin typeface="Calibri"/>
                <a:cs typeface="Calibri"/>
              </a:rPr>
              <a:t>sarin</a:t>
            </a:r>
            <a:r>
              <a:rPr sz="1400" spc="-25" dirty="0">
                <a:latin typeface="Calibri"/>
                <a:cs typeface="Calibri"/>
              </a:rPr>
              <a:t> </a:t>
            </a:r>
            <a:r>
              <a:rPr sz="1400" dirty="0">
                <a:latin typeface="Calibri"/>
                <a:cs typeface="Calibri"/>
              </a:rPr>
              <a:t>is</a:t>
            </a:r>
            <a:r>
              <a:rPr sz="1400" spc="-20" dirty="0">
                <a:latin typeface="Calibri"/>
                <a:cs typeface="Calibri"/>
              </a:rPr>
              <a:t> </a:t>
            </a:r>
            <a:r>
              <a:rPr sz="1400" dirty="0">
                <a:latin typeface="Calibri"/>
                <a:cs typeface="Calibri"/>
              </a:rPr>
              <a:t>more</a:t>
            </a:r>
            <a:r>
              <a:rPr sz="1400" spc="-5" dirty="0">
                <a:latin typeface="Calibri"/>
                <a:cs typeface="Calibri"/>
              </a:rPr>
              <a:t> </a:t>
            </a:r>
            <a:r>
              <a:rPr sz="1400" dirty="0">
                <a:latin typeface="Calibri"/>
                <a:cs typeface="Calibri"/>
              </a:rPr>
              <a:t>likely</a:t>
            </a:r>
            <a:r>
              <a:rPr sz="1400" spc="-10" dirty="0">
                <a:latin typeface="Calibri"/>
                <a:cs typeface="Calibri"/>
              </a:rPr>
              <a:t> </a:t>
            </a:r>
            <a:r>
              <a:rPr sz="1400" dirty="0">
                <a:latin typeface="Calibri"/>
                <a:cs typeface="Calibri"/>
              </a:rPr>
              <a:t>to</a:t>
            </a:r>
            <a:r>
              <a:rPr sz="1400" spc="-25" dirty="0">
                <a:latin typeface="Calibri"/>
                <a:cs typeface="Calibri"/>
              </a:rPr>
              <a:t> </a:t>
            </a:r>
            <a:r>
              <a:rPr sz="1400" spc="-10" dirty="0">
                <a:latin typeface="Calibri"/>
                <a:cs typeface="Calibri"/>
              </a:rPr>
              <a:t>evaporate</a:t>
            </a:r>
            <a:r>
              <a:rPr sz="1400" spc="-20" dirty="0">
                <a:latin typeface="Calibri"/>
                <a:cs typeface="Calibri"/>
              </a:rPr>
              <a:t> </a:t>
            </a:r>
            <a:r>
              <a:rPr sz="1400" dirty="0">
                <a:latin typeface="Calibri"/>
                <a:cs typeface="Calibri"/>
              </a:rPr>
              <a:t>off</a:t>
            </a:r>
            <a:r>
              <a:rPr sz="1400" spc="-25" dirty="0">
                <a:latin typeface="Calibri"/>
                <a:cs typeface="Calibri"/>
              </a:rPr>
              <a:t> </a:t>
            </a:r>
            <a:r>
              <a:rPr sz="1400" dirty="0">
                <a:latin typeface="Calibri"/>
                <a:cs typeface="Calibri"/>
              </a:rPr>
              <a:t>of</a:t>
            </a:r>
            <a:r>
              <a:rPr sz="1400" spc="-25" dirty="0">
                <a:latin typeface="Calibri"/>
                <a:cs typeface="Calibri"/>
              </a:rPr>
              <a:t> </a:t>
            </a:r>
            <a:r>
              <a:rPr sz="1400" dirty="0">
                <a:latin typeface="Calibri"/>
                <a:cs typeface="Calibri"/>
              </a:rPr>
              <a:t>skin</a:t>
            </a:r>
            <a:r>
              <a:rPr sz="1400" spc="-25" dirty="0">
                <a:latin typeface="Calibri"/>
                <a:cs typeface="Calibri"/>
              </a:rPr>
              <a:t> </a:t>
            </a:r>
            <a:r>
              <a:rPr sz="1400" dirty="0">
                <a:latin typeface="Calibri"/>
                <a:cs typeface="Calibri"/>
              </a:rPr>
              <a:t>than</a:t>
            </a:r>
            <a:r>
              <a:rPr sz="1400" spc="-10" dirty="0">
                <a:latin typeface="Calibri"/>
                <a:cs typeface="Calibri"/>
              </a:rPr>
              <a:t> </a:t>
            </a:r>
            <a:r>
              <a:rPr sz="1400" dirty="0">
                <a:latin typeface="Calibri"/>
                <a:cs typeface="Calibri"/>
              </a:rPr>
              <a:t>absorb</a:t>
            </a:r>
            <a:r>
              <a:rPr sz="1400" spc="-25" dirty="0">
                <a:latin typeface="Calibri"/>
                <a:cs typeface="Calibri"/>
              </a:rPr>
              <a:t> </a:t>
            </a:r>
            <a:r>
              <a:rPr sz="1400" dirty="0">
                <a:latin typeface="Calibri"/>
                <a:cs typeface="Calibri"/>
              </a:rPr>
              <a:t>through</a:t>
            </a:r>
            <a:r>
              <a:rPr sz="1400" spc="-10" dirty="0">
                <a:latin typeface="Calibri"/>
                <a:cs typeface="Calibri"/>
              </a:rPr>
              <a:t> </a:t>
            </a:r>
            <a:r>
              <a:rPr sz="1400" spc="-25" dirty="0">
                <a:latin typeface="Calibri"/>
                <a:cs typeface="Calibri"/>
              </a:rPr>
              <a:t>it.</a:t>
            </a:r>
            <a:endParaRPr lang="en-US" sz="1400" spc="-25" dirty="0">
              <a:latin typeface="Calibri"/>
              <a:cs typeface="Calibri"/>
            </a:endParaRPr>
          </a:p>
          <a:p>
            <a:pPr algn="ctr">
              <a:lnSpc>
                <a:spcPct val="100000"/>
              </a:lnSpc>
              <a:spcBef>
                <a:spcPts val="5"/>
              </a:spcBef>
            </a:pPr>
            <a:r>
              <a:rPr lang="ru-RU" sz="1400" dirty="0" err="1">
                <a:latin typeface="Calibri"/>
                <a:cs typeface="Calibri"/>
              </a:rPr>
              <a:t>Однак</a:t>
            </a:r>
            <a:r>
              <a:rPr lang="ru-RU" sz="1400" dirty="0">
                <a:latin typeface="Calibri"/>
                <a:cs typeface="Calibri"/>
              </a:rPr>
              <a:t>, </a:t>
            </a:r>
            <a:r>
              <a:rPr lang="ru-RU" sz="1400" dirty="0" err="1">
                <a:latin typeface="Calibri"/>
                <a:cs typeface="Calibri"/>
              </a:rPr>
              <a:t>якщо</a:t>
            </a:r>
            <a:r>
              <a:rPr lang="ru-RU" sz="1400" dirty="0">
                <a:latin typeface="Calibri"/>
                <a:cs typeface="Calibri"/>
              </a:rPr>
              <a:t> </a:t>
            </a:r>
            <a:r>
              <a:rPr lang="ru-RU" sz="1400" dirty="0" err="1">
                <a:latin typeface="Calibri"/>
                <a:cs typeface="Calibri"/>
              </a:rPr>
              <a:t>краплі</a:t>
            </a:r>
            <a:r>
              <a:rPr lang="ru-RU" sz="1400" dirty="0">
                <a:latin typeface="Calibri"/>
                <a:cs typeface="Calibri"/>
              </a:rPr>
              <a:t>/</a:t>
            </a:r>
            <a:r>
              <a:rPr lang="ru-RU" sz="1400" dirty="0" err="1">
                <a:latin typeface="Calibri"/>
                <a:cs typeface="Calibri"/>
              </a:rPr>
              <a:t>рідина</a:t>
            </a:r>
            <a:r>
              <a:rPr lang="ru-RU" sz="1400" dirty="0">
                <a:latin typeface="Calibri"/>
                <a:cs typeface="Calibri"/>
              </a:rPr>
              <a:t> </a:t>
            </a:r>
            <a:r>
              <a:rPr lang="ru-RU" sz="1400" dirty="0" err="1">
                <a:latin typeface="Calibri"/>
                <a:cs typeface="Calibri"/>
              </a:rPr>
              <a:t>потрапили</a:t>
            </a:r>
            <a:r>
              <a:rPr lang="ru-RU" sz="1400" dirty="0">
                <a:latin typeface="Calibri"/>
                <a:cs typeface="Calibri"/>
              </a:rPr>
              <a:t> </a:t>
            </a:r>
            <a:r>
              <a:rPr lang="ru-RU" sz="1400" dirty="0" err="1">
                <a:latin typeface="Calibri"/>
                <a:cs typeface="Calibri"/>
              </a:rPr>
              <a:t>під</a:t>
            </a:r>
            <a:r>
              <a:rPr lang="ru-RU" sz="1400" dirty="0">
                <a:latin typeface="Calibri"/>
                <a:cs typeface="Calibri"/>
              </a:rPr>
              <a:t> </a:t>
            </a:r>
            <a:r>
              <a:rPr lang="ru-RU" sz="1400" dirty="0" err="1">
                <a:latin typeface="Calibri"/>
                <a:cs typeface="Calibri"/>
              </a:rPr>
              <a:t>одяг</a:t>
            </a:r>
            <a:r>
              <a:rPr lang="ru-RU" sz="1400" dirty="0">
                <a:latin typeface="Calibri"/>
                <a:cs typeface="Calibri"/>
              </a:rPr>
              <a:t>, </a:t>
            </a:r>
            <a:r>
              <a:rPr lang="ru-RU" sz="1400" dirty="0" err="1">
                <a:latin typeface="Calibri"/>
                <a:cs typeface="Calibri"/>
              </a:rPr>
              <a:t>що</a:t>
            </a:r>
            <a:r>
              <a:rPr lang="ru-RU" sz="1400" dirty="0">
                <a:latin typeface="Calibri"/>
                <a:cs typeface="Calibri"/>
              </a:rPr>
              <a:t> </a:t>
            </a:r>
            <a:r>
              <a:rPr lang="ru-RU" sz="1400" dirty="0" err="1">
                <a:latin typeface="Calibri"/>
                <a:cs typeface="Calibri"/>
              </a:rPr>
              <a:t>перешкоджає</a:t>
            </a:r>
            <a:r>
              <a:rPr lang="ru-RU" sz="1400" dirty="0">
                <a:latin typeface="Calibri"/>
                <a:cs typeface="Calibri"/>
              </a:rPr>
              <a:t> </a:t>
            </a:r>
            <a:r>
              <a:rPr lang="ru-RU" sz="1400" dirty="0" err="1">
                <a:latin typeface="Calibri"/>
                <a:cs typeface="Calibri"/>
              </a:rPr>
              <a:t>ефективному</a:t>
            </a:r>
            <a:r>
              <a:rPr lang="ru-RU" sz="1400" dirty="0">
                <a:latin typeface="Calibri"/>
                <a:cs typeface="Calibri"/>
              </a:rPr>
              <a:t> </a:t>
            </a:r>
            <a:r>
              <a:rPr lang="ru-RU" sz="1400" dirty="0" err="1">
                <a:latin typeface="Calibri"/>
                <a:cs typeface="Calibri"/>
              </a:rPr>
              <a:t>випаровуванню</a:t>
            </a:r>
            <a:r>
              <a:rPr lang="ru-RU" sz="1400" dirty="0">
                <a:latin typeface="Calibri"/>
                <a:cs typeface="Calibri"/>
              </a:rPr>
              <a:t>, вони легко </a:t>
            </a:r>
            <a:r>
              <a:rPr lang="ru-RU" sz="1400" dirty="0" err="1">
                <a:latin typeface="Calibri"/>
                <a:cs typeface="Calibri"/>
              </a:rPr>
              <a:t>поглинаються</a:t>
            </a:r>
            <a:r>
              <a:rPr lang="ru-RU" sz="1400" dirty="0">
                <a:latin typeface="Calibri"/>
                <a:cs typeface="Calibri"/>
              </a:rPr>
              <a:t> </a:t>
            </a:r>
            <a:r>
              <a:rPr lang="ru-RU" sz="1400" dirty="0" err="1">
                <a:latin typeface="Calibri"/>
                <a:cs typeface="Calibri"/>
              </a:rPr>
              <a:t>шкірою</a:t>
            </a:r>
            <a:r>
              <a:rPr lang="ru-RU" sz="1400" dirty="0">
                <a:latin typeface="Calibri"/>
                <a:cs typeface="Calibri"/>
              </a:rPr>
              <a:t>.</a:t>
            </a:r>
          </a:p>
          <a:p>
            <a:pPr algn="ctr">
              <a:lnSpc>
                <a:spcPct val="100000"/>
              </a:lnSpc>
              <a:spcBef>
                <a:spcPts val="5"/>
              </a:spcBef>
            </a:pPr>
            <a:r>
              <a:rPr lang="ru-RU" sz="1400" dirty="0" err="1">
                <a:latin typeface="Calibri"/>
                <a:cs typeface="Calibri"/>
              </a:rPr>
              <a:t>Наприклад</a:t>
            </a:r>
            <a:r>
              <a:rPr lang="ru-RU" sz="1400" dirty="0">
                <a:latin typeface="Calibri"/>
                <a:cs typeface="Calibri"/>
              </a:rPr>
              <a:t>: </a:t>
            </a:r>
            <a:r>
              <a:rPr lang="ru-RU" sz="1400" dirty="0" err="1">
                <a:latin typeface="Calibri"/>
                <a:cs typeface="Calibri"/>
              </a:rPr>
              <a:t>рідкий</a:t>
            </a:r>
            <a:r>
              <a:rPr lang="ru-RU" sz="1400" dirty="0">
                <a:latin typeface="Calibri"/>
                <a:cs typeface="Calibri"/>
              </a:rPr>
              <a:t> зарин </a:t>
            </a:r>
            <a:r>
              <a:rPr lang="ru-RU" sz="1400" dirty="0" err="1">
                <a:latin typeface="Calibri"/>
                <a:cs typeface="Calibri"/>
              </a:rPr>
              <a:t>швидше</a:t>
            </a:r>
            <a:r>
              <a:rPr lang="ru-RU" sz="1400" dirty="0">
                <a:latin typeface="Calibri"/>
                <a:cs typeface="Calibri"/>
              </a:rPr>
              <a:t> </a:t>
            </a:r>
            <a:r>
              <a:rPr lang="ru-RU" sz="1400" dirty="0" err="1">
                <a:latin typeface="Calibri"/>
                <a:cs typeface="Calibri"/>
              </a:rPr>
              <a:t>випаровується</a:t>
            </a:r>
            <a:r>
              <a:rPr lang="ru-RU" sz="1400" dirty="0">
                <a:latin typeface="Calibri"/>
                <a:cs typeface="Calibri"/>
              </a:rPr>
              <a:t> </a:t>
            </a:r>
            <a:r>
              <a:rPr lang="ru-RU" sz="1400" dirty="0" err="1">
                <a:latin typeface="Calibri"/>
                <a:cs typeface="Calibri"/>
              </a:rPr>
              <a:t>зі</a:t>
            </a:r>
            <a:r>
              <a:rPr lang="ru-RU" sz="1400" dirty="0">
                <a:latin typeface="Calibri"/>
                <a:cs typeface="Calibri"/>
              </a:rPr>
              <a:t> </a:t>
            </a:r>
            <a:r>
              <a:rPr lang="ru-RU" sz="1400" dirty="0" err="1">
                <a:latin typeface="Calibri"/>
                <a:cs typeface="Calibri"/>
              </a:rPr>
              <a:t>шкіри</a:t>
            </a:r>
            <a:r>
              <a:rPr lang="ru-RU" sz="1400" dirty="0">
                <a:latin typeface="Calibri"/>
                <a:cs typeface="Calibri"/>
              </a:rPr>
              <a:t>, </a:t>
            </a:r>
            <a:r>
              <a:rPr lang="ru-RU" sz="1400" dirty="0" err="1">
                <a:latin typeface="Calibri"/>
                <a:cs typeface="Calibri"/>
              </a:rPr>
              <a:t>ніж</a:t>
            </a:r>
            <a:r>
              <a:rPr lang="ru-RU" sz="1400" dirty="0">
                <a:latin typeface="Calibri"/>
                <a:cs typeface="Calibri"/>
              </a:rPr>
              <a:t> </a:t>
            </a:r>
            <a:r>
              <a:rPr lang="ru-RU" sz="1400" dirty="0" err="1">
                <a:latin typeface="Calibri"/>
                <a:cs typeface="Calibri"/>
              </a:rPr>
              <a:t>вбирається</a:t>
            </a:r>
            <a:r>
              <a:rPr lang="ru-RU" sz="1400" dirty="0">
                <a:latin typeface="Calibri"/>
                <a:cs typeface="Calibri"/>
              </a:rPr>
              <a:t> через </a:t>
            </a:r>
            <a:r>
              <a:rPr lang="ru-RU" sz="1400" dirty="0" err="1">
                <a:latin typeface="Calibri"/>
                <a:cs typeface="Calibri"/>
              </a:rPr>
              <a:t>неї</a:t>
            </a:r>
            <a:r>
              <a:rPr lang="ru-RU" sz="1400" dirty="0">
                <a:latin typeface="Calibri"/>
                <a:cs typeface="Calibri"/>
              </a:rPr>
              <a:t>.</a:t>
            </a:r>
            <a:endParaRPr sz="1400" dirty="0">
              <a:latin typeface="Calibri"/>
              <a:cs typeface="Calibri"/>
            </a:endParaRPr>
          </a:p>
        </p:txBody>
      </p:sp>
      <p:pic>
        <p:nvPicPr>
          <p:cNvPr id="21" name="object 21"/>
          <p:cNvPicPr/>
          <p:nvPr/>
        </p:nvPicPr>
        <p:blipFill>
          <a:blip r:embed="rId2" cstate="print"/>
          <a:stretch>
            <a:fillRect/>
          </a:stretch>
        </p:blipFill>
        <p:spPr>
          <a:xfrm>
            <a:off x="9485376" y="324611"/>
            <a:ext cx="2217420" cy="702564"/>
          </a:xfrm>
          <a:prstGeom prst="rect">
            <a:avLst/>
          </a:prstGeom>
        </p:spPr>
      </p:pic>
      <p:sp>
        <p:nvSpPr>
          <p:cNvPr id="22" name="object 2">
            <a:extLst>
              <a:ext uri="{FF2B5EF4-FFF2-40B4-BE49-F238E27FC236}">
                <a16:creationId xmlns:a16="http://schemas.microsoft.com/office/drawing/2014/main" id="{EEDD6F3E-A64A-EF1E-3B53-FB361A8733BE}"/>
              </a:ext>
            </a:extLst>
          </p:cNvPr>
          <p:cNvSpPr txBox="1">
            <a:spLocks/>
          </p:cNvSpPr>
          <p:nvPr/>
        </p:nvSpPr>
        <p:spPr>
          <a:xfrm>
            <a:off x="4191000" y="599694"/>
            <a:ext cx="3419475" cy="697230"/>
          </a:xfrm>
          <a:prstGeom prst="rect">
            <a:avLst/>
          </a:prstGeom>
        </p:spPr>
        <p:txBody>
          <a:bodyPr vert="horz" wrap="square" lIns="0" tIns="13335" rIns="0" bIns="0" rtlCol="0">
            <a:spAutoFit/>
          </a:bodyPr>
          <a:lstStyle>
            <a:lvl1pPr>
              <a:defRPr sz="5400" b="0" i="0">
                <a:solidFill>
                  <a:schemeClr val="tx1"/>
                </a:solidFill>
                <a:latin typeface="Calibri Light"/>
                <a:ea typeface="+mj-ea"/>
                <a:cs typeface="Calibri Light"/>
              </a:defRPr>
            </a:lvl1pPr>
          </a:lstStyle>
          <a:p>
            <a:pPr marL="12700">
              <a:spcBef>
                <a:spcPts val="105"/>
              </a:spcBef>
            </a:pPr>
            <a:r>
              <a:rPr lang="ru-RU" sz="4400" b="1" spc="-30" dirty="0"/>
              <a:t>Типи </a:t>
            </a:r>
            <a:r>
              <a:rPr lang="ru-RU" sz="4400" b="1" spc="-30" dirty="0" err="1"/>
              <a:t>впливу</a:t>
            </a:r>
            <a:endParaRPr lang="ro-RO" sz="4400" b="1" dirty="0"/>
          </a:p>
        </p:txBody>
      </p:sp>
      <p:sp>
        <p:nvSpPr>
          <p:cNvPr id="23" name="object 3">
            <a:extLst>
              <a:ext uri="{FF2B5EF4-FFF2-40B4-BE49-F238E27FC236}">
                <a16:creationId xmlns:a16="http://schemas.microsoft.com/office/drawing/2014/main" id="{87018C76-E9E9-88A4-6A79-D743FFE85EBD}"/>
              </a:ext>
            </a:extLst>
          </p:cNvPr>
          <p:cNvSpPr txBox="1"/>
          <p:nvPr/>
        </p:nvSpPr>
        <p:spPr>
          <a:xfrm>
            <a:off x="4231005" y="1717294"/>
            <a:ext cx="2931795" cy="1597232"/>
          </a:xfrm>
          <a:prstGeom prst="rect">
            <a:avLst/>
          </a:prstGeom>
        </p:spPr>
        <p:txBody>
          <a:bodyPr vert="horz" wrap="square" lIns="0" tIns="98425" rIns="0" bIns="0" rtlCol="0">
            <a:spAutoFit/>
          </a:bodyPr>
          <a:lstStyle/>
          <a:p>
            <a:pPr marL="527685" indent="-515620">
              <a:lnSpc>
                <a:spcPct val="100000"/>
              </a:lnSpc>
              <a:spcBef>
                <a:spcPts val="775"/>
              </a:spcBef>
              <a:buAutoNum type="arabicPeriod"/>
              <a:tabLst>
                <a:tab pos="527685" algn="l"/>
                <a:tab pos="528320" algn="l"/>
              </a:tabLst>
            </a:pPr>
            <a:r>
              <a:rPr lang="ru-RU" sz="2800" spc="-20" dirty="0" err="1">
                <a:latin typeface="Calibri"/>
                <a:cs typeface="Calibri"/>
              </a:rPr>
              <a:t>Випари</a:t>
            </a:r>
            <a:endParaRPr lang="ru-RU" sz="2800" spc="-20" dirty="0">
              <a:latin typeface="Calibri"/>
              <a:cs typeface="Calibri"/>
            </a:endParaRPr>
          </a:p>
          <a:p>
            <a:pPr marL="527685" indent="-515620">
              <a:lnSpc>
                <a:spcPct val="100000"/>
              </a:lnSpc>
              <a:spcBef>
                <a:spcPts val="775"/>
              </a:spcBef>
              <a:buAutoNum type="arabicPeriod"/>
              <a:tabLst>
                <a:tab pos="527685" algn="l"/>
                <a:tab pos="528320" algn="l"/>
              </a:tabLst>
            </a:pPr>
            <a:r>
              <a:rPr lang="ru-RU" sz="2800" spc="-20" dirty="0" err="1">
                <a:latin typeface="Calibri"/>
                <a:cs typeface="Calibri"/>
              </a:rPr>
              <a:t>Краплі</a:t>
            </a:r>
            <a:r>
              <a:rPr lang="ru-RU" sz="2800" spc="-20" dirty="0">
                <a:latin typeface="Calibri"/>
                <a:cs typeface="Calibri"/>
              </a:rPr>
              <a:t>/</a:t>
            </a:r>
            <a:r>
              <a:rPr lang="ru-RU" sz="2800" spc="-20" dirty="0" err="1">
                <a:latin typeface="Calibri"/>
                <a:cs typeface="Calibri"/>
              </a:rPr>
              <a:t>рідина</a:t>
            </a:r>
            <a:endParaRPr lang="ru-RU" sz="2800" spc="-20" dirty="0">
              <a:latin typeface="Calibri"/>
              <a:cs typeface="Calibri"/>
            </a:endParaRPr>
          </a:p>
          <a:p>
            <a:pPr marL="527685" indent="-515620">
              <a:lnSpc>
                <a:spcPct val="100000"/>
              </a:lnSpc>
              <a:spcBef>
                <a:spcPts val="775"/>
              </a:spcBef>
              <a:buAutoNum type="arabicPeriod"/>
              <a:tabLst>
                <a:tab pos="527685" algn="l"/>
                <a:tab pos="528320" algn="l"/>
              </a:tabLst>
            </a:pPr>
            <a:r>
              <a:rPr lang="ru-RU" sz="2800" spc="-20" dirty="0">
                <a:latin typeface="Calibri"/>
                <a:cs typeface="Calibri"/>
              </a:rPr>
              <a:t>Порошок</a:t>
            </a:r>
          </a:p>
        </p:txBody>
      </p:sp>
      <p:sp>
        <p:nvSpPr>
          <p:cNvPr id="24" name="object 9">
            <a:extLst>
              <a:ext uri="{FF2B5EF4-FFF2-40B4-BE49-F238E27FC236}">
                <a16:creationId xmlns:a16="http://schemas.microsoft.com/office/drawing/2014/main" id="{B265B542-A8C0-3F54-B2CB-B547F1BF61CC}"/>
              </a:ext>
            </a:extLst>
          </p:cNvPr>
          <p:cNvSpPr txBox="1"/>
          <p:nvPr/>
        </p:nvSpPr>
        <p:spPr>
          <a:xfrm>
            <a:off x="7523612" y="2172232"/>
            <a:ext cx="230832" cy="990796"/>
          </a:xfrm>
          <a:prstGeom prst="rect">
            <a:avLst/>
          </a:prstGeom>
        </p:spPr>
        <p:txBody>
          <a:bodyPr vert="vert270" wrap="square" lIns="0" tIns="0" rIns="0" bIns="0" rtlCol="0">
            <a:spAutoFit/>
          </a:bodyPr>
          <a:lstStyle/>
          <a:p>
            <a:pPr marL="12700">
              <a:lnSpc>
                <a:spcPts val="1810"/>
              </a:lnSpc>
            </a:pPr>
            <a:r>
              <a:rPr lang="ru-RU" sz="1600" spc="-10" dirty="0" err="1">
                <a:latin typeface="Calibri"/>
                <a:cs typeface="Calibri"/>
              </a:rPr>
              <a:t>Леткість</a:t>
            </a:r>
            <a:endParaRPr sz="1600" dirty="0">
              <a:latin typeface="Calibri"/>
              <a:cs typeface="Calibri"/>
            </a:endParaRPr>
          </a:p>
        </p:txBody>
      </p:sp>
      <p:sp>
        <p:nvSpPr>
          <p:cNvPr id="25" name="object 18">
            <a:extLst>
              <a:ext uri="{FF2B5EF4-FFF2-40B4-BE49-F238E27FC236}">
                <a16:creationId xmlns:a16="http://schemas.microsoft.com/office/drawing/2014/main" id="{AC46A9C4-07D6-61C7-AF58-669D8C2F0858}"/>
              </a:ext>
            </a:extLst>
          </p:cNvPr>
          <p:cNvSpPr txBox="1"/>
          <p:nvPr/>
        </p:nvSpPr>
        <p:spPr>
          <a:xfrm>
            <a:off x="8460253" y="1830704"/>
            <a:ext cx="844274" cy="259045"/>
          </a:xfrm>
          <a:prstGeom prst="rect">
            <a:avLst/>
          </a:prstGeom>
        </p:spPr>
        <p:txBody>
          <a:bodyPr vert="horz" wrap="square" lIns="0" tIns="12700" rIns="0" bIns="0" rtlCol="0">
            <a:spAutoFit/>
          </a:bodyPr>
          <a:lstStyle/>
          <a:p>
            <a:pPr marL="12700">
              <a:lnSpc>
                <a:spcPct val="100000"/>
              </a:lnSpc>
              <a:spcBef>
                <a:spcPts val="100"/>
              </a:spcBef>
            </a:pPr>
            <a:r>
              <a:rPr lang="ru-RU" sz="1600" spc="-10" dirty="0">
                <a:latin typeface="Calibri"/>
                <a:cs typeface="Calibri"/>
              </a:rPr>
              <a:t>Зарин</a:t>
            </a:r>
            <a:endParaRPr sz="16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5003165" cy="567463"/>
          </a:xfrm>
          <a:prstGeom prst="rect">
            <a:avLst/>
          </a:prstGeom>
        </p:spPr>
        <p:txBody>
          <a:bodyPr vert="horz" wrap="square" lIns="0" tIns="13335" rIns="0" bIns="0" rtlCol="0">
            <a:spAutoFit/>
          </a:bodyPr>
          <a:lstStyle/>
          <a:p>
            <a:pPr marL="12700">
              <a:lnSpc>
                <a:spcPct val="100000"/>
              </a:lnSpc>
              <a:spcBef>
                <a:spcPts val="105"/>
              </a:spcBef>
            </a:pPr>
            <a:endParaRPr lang="ru-RU" sz="3600" dirty="0"/>
          </a:p>
        </p:txBody>
      </p:sp>
      <p:sp>
        <p:nvSpPr>
          <p:cNvPr id="3" name="object 3"/>
          <p:cNvSpPr txBox="1"/>
          <p:nvPr/>
        </p:nvSpPr>
        <p:spPr>
          <a:xfrm>
            <a:off x="497840" y="1828800"/>
            <a:ext cx="5445760" cy="935513"/>
          </a:xfrm>
          <a:prstGeom prst="rect">
            <a:avLst/>
          </a:prstGeom>
        </p:spPr>
        <p:txBody>
          <a:bodyPr vert="horz" wrap="square" lIns="0" tIns="12065" rIns="0" bIns="0" rtlCol="0">
            <a:spAutoFit/>
          </a:bodyPr>
          <a:lstStyle/>
          <a:p>
            <a:pPr marR="49530" algn="l">
              <a:spcBef>
                <a:spcPts val="95"/>
              </a:spcBef>
            </a:pPr>
            <a:r>
              <a:rPr sz="2000" b="1" dirty="0">
                <a:latin typeface="Calibri"/>
                <a:cs typeface="Calibri"/>
              </a:rPr>
              <a:t>Small</a:t>
            </a:r>
            <a:r>
              <a:rPr sz="2000" b="1" spc="-80" dirty="0">
                <a:latin typeface="Calibri"/>
                <a:cs typeface="Calibri"/>
              </a:rPr>
              <a:t> </a:t>
            </a:r>
            <a:r>
              <a:rPr sz="2000" b="1" dirty="0">
                <a:latin typeface="Calibri"/>
                <a:cs typeface="Calibri"/>
              </a:rPr>
              <a:t>/</a:t>
            </a:r>
            <a:r>
              <a:rPr sz="2000" b="1" spc="-85" dirty="0">
                <a:latin typeface="Calibri"/>
                <a:cs typeface="Calibri"/>
              </a:rPr>
              <a:t> </a:t>
            </a:r>
            <a:r>
              <a:rPr sz="2000" b="1" dirty="0">
                <a:latin typeface="Calibri"/>
                <a:cs typeface="Calibri"/>
              </a:rPr>
              <a:t>Dilute</a:t>
            </a:r>
            <a:r>
              <a:rPr sz="2000" b="1" spc="-70" dirty="0">
                <a:latin typeface="Calibri"/>
                <a:cs typeface="Calibri"/>
              </a:rPr>
              <a:t> </a:t>
            </a:r>
            <a:r>
              <a:rPr sz="2000" b="1" spc="-20" dirty="0">
                <a:latin typeface="Calibri"/>
                <a:cs typeface="Calibri"/>
              </a:rPr>
              <a:t>Vapor</a:t>
            </a:r>
            <a:r>
              <a:rPr sz="2000" b="1" spc="-75" dirty="0">
                <a:latin typeface="Calibri"/>
                <a:cs typeface="Calibri"/>
              </a:rPr>
              <a:t> </a:t>
            </a:r>
            <a:r>
              <a:rPr sz="2000" b="1" spc="-10" dirty="0">
                <a:latin typeface="Calibri"/>
                <a:cs typeface="Calibri"/>
              </a:rPr>
              <a:t>Exposures</a:t>
            </a:r>
            <a:r>
              <a:rPr lang="en-US" sz="2000" b="1" spc="-10" dirty="0">
                <a:latin typeface="Calibri"/>
                <a:cs typeface="Calibri"/>
              </a:rPr>
              <a:t> </a:t>
            </a:r>
            <a:r>
              <a:rPr sz="2000" b="1" dirty="0">
                <a:latin typeface="Calibri"/>
                <a:cs typeface="Calibri"/>
              </a:rPr>
              <a:t>without</a:t>
            </a:r>
            <a:r>
              <a:rPr sz="2000" b="1" spc="-114" dirty="0">
                <a:latin typeface="Calibri"/>
                <a:cs typeface="Calibri"/>
              </a:rPr>
              <a:t> </a:t>
            </a:r>
            <a:r>
              <a:rPr sz="2000" b="1" spc="-10" dirty="0">
                <a:latin typeface="Calibri"/>
                <a:cs typeface="Calibri"/>
              </a:rPr>
              <a:t>Inhalation</a:t>
            </a:r>
            <a:endParaRPr lang="en-US" sz="2000" b="1" spc="-10" dirty="0">
              <a:latin typeface="Calibri"/>
              <a:cs typeface="Calibri"/>
            </a:endParaRPr>
          </a:p>
          <a:p>
            <a:pPr marR="5080" algn="l"/>
            <a:r>
              <a:rPr lang="ru-RU" sz="2000" b="1" dirty="0">
                <a:latin typeface="Calibri"/>
                <a:cs typeface="Calibri"/>
              </a:rPr>
              <a:t>Невелика </a:t>
            </a:r>
            <a:r>
              <a:rPr lang="ru-RU" sz="2000" b="1" dirty="0" err="1">
                <a:latin typeface="Calibri"/>
                <a:cs typeface="Calibri"/>
              </a:rPr>
              <a:t>кількість</a:t>
            </a:r>
            <a:r>
              <a:rPr lang="ru-RU" sz="2000" b="1" dirty="0">
                <a:latin typeface="Calibri"/>
                <a:cs typeface="Calibri"/>
              </a:rPr>
              <a:t> / </a:t>
            </a:r>
            <a:r>
              <a:rPr lang="ru-RU" sz="2000" b="1" dirty="0" err="1">
                <a:latin typeface="Calibri"/>
                <a:cs typeface="Calibri"/>
              </a:rPr>
              <a:t>розріджені</a:t>
            </a:r>
            <a:r>
              <a:rPr lang="ru-RU" sz="2000" b="1" dirty="0">
                <a:latin typeface="Calibri"/>
                <a:cs typeface="Calibri"/>
              </a:rPr>
              <a:t> пари з</a:t>
            </a:r>
            <a:r>
              <a:rPr lang="en-US" sz="2000" b="1" dirty="0">
                <a:latin typeface="Calibri"/>
                <a:cs typeface="Calibri"/>
              </a:rPr>
              <a:t> </a:t>
            </a:r>
            <a:r>
              <a:rPr lang="ru-RU" sz="2000" b="1" dirty="0" err="1">
                <a:latin typeface="Calibri"/>
                <a:cs typeface="Calibri"/>
              </a:rPr>
              <a:t>обмеженим</a:t>
            </a:r>
            <a:r>
              <a:rPr lang="ru-RU" sz="2000" b="1" dirty="0">
                <a:latin typeface="Calibri"/>
                <a:cs typeface="Calibri"/>
              </a:rPr>
              <a:t> </a:t>
            </a:r>
            <a:r>
              <a:rPr lang="ru-RU" sz="2000" b="1" dirty="0" err="1">
                <a:latin typeface="Calibri"/>
                <a:cs typeface="Calibri"/>
              </a:rPr>
              <a:t>вдиханням</a:t>
            </a:r>
            <a:endParaRPr sz="2000" b="1" dirty="0">
              <a:latin typeface="Calibri"/>
              <a:cs typeface="Calibri"/>
            </a:endParaRPr>
          </a:p>
        </p:txBody>
      </p:sp>
      <p:sp>
        <p:nvSpPr>
          <p:cNvPr id="4" name="object 4"/>
          <p:cNvSpPr txBox="1"/>
          <p:nvPr/>
        </p:nvSpPr>
        <p:spPr>
          <a:xfrm>
            <a:off x="955039" y="2862834"/>
            <a:ext cx="5032375" cy="978473"/>
          </a:xfrm>
          <a:prstGeom prst="rect">
            <a:avLst/>
          </a:prstGeom>
        </p:spPr>
        <p:txBody>
          <a:bodyPr vert="horz" wrap="square" lIns="0" tIns="85725" rIns="0" bIns="0" rtlCol="0">
            <a:spAutoFit/>
          </a:bodyPr>
          <a:lstStyle/>
          <a:p>
            <a:pPr marL="241300" marR="5080" indent="-228600">
              <a:lnSpc>
                <a:spcPct val="80000"/>
              </a:lnSpc>
              <a:buFont typeface="Arial"/>
              <a:buChar char="•"/>
              <a:tabLst>
                <a:tab pos="241300" algn="l"/>
              </a:tabLst>
            </a:pPr>
            <a:r>
              <a:rPr dirty="0">
                <a:latin typeface="Calibri"/>
                <a:cs typeface="Calibri"/>
              </a:rPr>
              <a:t>Small</a:t>
            </a:r>
            <a:r>
              <a:rPr spc="-60" dirty="0">
                <a:latin typeface="Calibri"/>
                <a:cs typeface="Calibri"/>
              </a:rPr>
              <a:t> </a:t>
            </a:r>
            <a:r>
              <a:rPr dirty="0">
                <a:latin typeface="Calibri"/>
                <a:cs typeface="Calibri"/>
              </a:rPr>
              <a:t>amount</a:t>
            </a:r>
            <a:r>
              <a:rPr spc="-40" dirty="0">
                <a:latin typeface="Calibri"/>
                <a:cs typeface="Calibri"/>
              </a:rPr>
              <a:t> </a:t>
            </a:r>
            <a:r>
              <a:rPr dirty="0">
                <a:latin typeface="Calibri"/>
                <a:cs typeface="Calibri"/>
              </a:rPr>
              <a:t>of</a:t>
            </a:r>
            <a:r>
              <a:rPr spc="-40" dirty="0">
                <a:latin typeface="Calibri"/>
                <a:cs typeface="Calibri"/>
              </a:rPr>
              <a:t> </a:t>
            </a:r>
            <a:r>
              <a:rPr dirty="0">
                <a:latin typeface="Calibri"/>
                <a:cs typeface="Calibri"/>
              </a:rPr>
              <a:t>vapor</a:t>
            </a:r>
            <a:r>
              <a:rPr spc="-30" dirty="0">
                <a:latin typeface="Calibri"/>
                <a:cs typeface="Calibri"/>
              </a:rPr>
              <a:t> </a:t>
            </a:r>
            <a:r>
              <a:rPr dirty="0">
                <a:latin typeface="Calibri"/>
                <a:cs typeface="Calibri"/>
              </a:rPr>
              <a:t>exposure</a:t>
            </a:r>
            <a:r>
              <a:rPr spc="-30" dirty="0">
                <a:latin typeface="Calibri"/>
                <a:cs typeface="Calibri"/>
              </a:rPr>
              <a:t> </a:t>
            </a:r>
            <a:r>
              <a:rPr spc="-10" dirty="0">
                <a:latin typeface="Calibri"/>
                <a:cs typeface="Calibri"/>
              </a:rPr>
              <a:t>cause </a:t>
            </a:r>
            <a:r>
              <a:rPr u="sng" dirty="0">
                <a:uFill>
                  <a:solidFill>
                    <a:srgbClr val="000000"/>
                  </a:solidFill>
                </a:uFill>
                <a:latin typeface="Calibri"/>
                <a:cs typeface="Calibri"/>
              </a:rPr>
              <a:t>direct,</a:t>
            </a:r>
            <a:r>
              <a:rPr u="sng" spc="-55" dirty="0">
                <a:uFill>
                  <a:solidFill>
                    <a:srgbClr val="000000"/>
                  </a:solidFill>
                </a:uFill>
                <a:latin typeface="Calibri"/>
                <a:cs typeface="Calibri"/>
              </a:rPr>
              <a:t> </a:t>
            </a:r>
            <a:r>
              <a:rPr u="sng" dirty="0">
                <a:uFill>
                  <a:solidFill>
                    <a:srgbClr val="000000"/>
                  </a:solidFill>
                </a:uFill>
                <a:latin typeface="Calibri"/>
                <a:cs typeface="Calibri"/>
              </a:rPr>
              <a:t>local</a:t>
            </a:r>
            <a:r>
              <a:rPr u="sng" spc="-50" dirty="0">
                <a:uFill>
                  <a:solidFill>
                    <a:srgbClr val="000000"/>
                  </a:solidFill>
                </a:uFill>
                <a:latin typeface="Calibri"/>
                <a:cs typeface="Calibri"/>
              </a:rPr>
              <a:t> </a:t>
            </a:r>
            <a:r>
              <a:rPr u="sng" dirty="0">
                <a:uFill>
                  <a:solidFill>
                    <a:srgbClr val="000000"/>
                  </a:solidFill>
                </a:uFill>
                <a:latin typeface="Calibri"/>
                <a:cs typeface="Calibri"/>
              </a:rPr>
              <a:t>effects</a:t>
            </a:r>
            <a:r>
              <a:rPr u="sng" spc="-40" dirty="0">
                <a:uFill>
                  <a:solidFill>
                    <a:srgbClr val="000000"/>
                  </a:solidFill>
                </a:uFill>
                <a:latin typeface="Calibri"/>
                <a:cs typeface="Calibri"/>
              </a:rPr>
              <a:t> </a:t>
            </a:r>
            <a:r>
              <a:rPr u="sng" dirty="0">
                <a:uFill>
                  <a:solidFill>
                    <a:srgbClr val="000000"/>
                  </a:solidFill>
                </a:uFill>
                <a:latin typeface="Calibri"/>
                <a:cs typeface="Calibri"/>
              </a:rPr>
              <a:t>on</a:t>
            </a:r>
            <a:r>
              <a:rPr u="sng" spc="-35" dirty="0">
                <a:uFill>
                  <a:solidFill>
                    <a:srgbClr val="000000"/>
                  </a:solidFill>
                </a:uFill>
                <a:latin typeface="Calibri"/>
                <a:cs typeface="Calibri"/>
              </a:rPr>
              <a:t> </a:t>
            </a:r>
            <a:r>
              <a:rPr u="sng" dirty="0">
                <a:uFill>
                  <a:solidFill>
                    <a:srgbClr val="000000"/>
                  </a:solidFill>
                </a:uFill>
                <a:latin typeface="Calibri"/>
                <a:cs typeface="Calibri"/>
              </a:rPr>
              <a:t>exposed</a:t>
            </a:r>
            <a:r>
              <a:rPr u="sng" spc="-35" dirty="0">
                <a:uFill>
                  <a:solidFill>
                    <a:srgbClr val="000000"/>
                  </a:solidFill>
                </a:uFill>
                <a:latin typeface="Calibri"/>
                <a:cs typeface="Calibri"/>
              </a:rPr>
              <a:t> </a:t>
            </a:r>
            <a:r>
              <a:rPr u="sng" spc="-10" dirty="0">
                <a:uFill>
                  <a:solidFill>
                    <a:srgbClr val="000000"/>
                  </a:solidFill>
                </a:uFill>
                <a:latin typeface="Calibri"/>
                <a:cs typeface="Calibri"/>
              </a:rPr>
              <a:t>tissues</a:t>
            </a:r>
            <a:endParaRPr lang="en-US" u="sng" spc="-10" dirty="0">
              <a:uFill>
                <a:solidFill>
                  <a:srgbClr val="000000"/>
                </a:solidFill>
              </a:uFill>
              <a:latin typeface="Calibri"/>
              <a:cs typeface="Calibri"/>
            </a:endParaRPr>
          </a:p>
          <a:p>
            <a:pPr marL="266700" marR="5080">
              <a:lnSpc>
                <a:spcPct val="80000"/>
              </a:lnSpc>
              <a:tabLst>
                <a:tab pos="241300" algn="l"/>
              </a:tabLst>
            </a:pPr>
            <a:r>
              <a:rPr lang="ru-RU" dirty="0" err="1">
                <a:latin typeface="Calibri"/>
                <a:cs typeface="Calibri"/>
              </a:rPr>
              <a:t>Ймовірно</a:t>
            </a:r>
            <a:r>
              <a:rPr lang="ru-RU" dirty="0">
                <a:latin typeface="Calibri"/>
                <a:cs typeface="Calibri"/>
              </a:rPr>
              <a:t>, </a:t>
            </a:r>
            <a:r>
              <a:rPr lang="ru-RU" dirty="0" err="1">
                <a:latin typeface="Calibri"/>
                <a:cs typeface="Calibri"/>
              </a:rPr>
              <a:t>спричинить</a:t>
            </a:r>
            <a:r>
              <a:rPr lang="ru-RU" dirty="0">
                <a:latin typeface="Calibri"/>
                <a:cs typeface="Calibri"/>
              </a:rPr>
              <a:t> </a:t>
            </a:r>
            <a:r>
              <a:rPr lang="ru-RU" dirty="0" err="1">
                <a:latin typeface="Calibri"/>
                <a:cs typeface="Calibri"/>
              </a:rPr>
              <a:t>вплив</a:t>
            </a:r>
            <a:r>
              <a:rPr lang="ru-RU" dirty="0">
                <a:latin typeface="Calibri"/>
                <a:cs typeface="Calibri"/>
              </a:rPr>
              <a:t> </a:t>
            </a:r>
            <a:r>
              <a:rPr lang="ru-RU" u="sng" dirty="0" err="1">
                <a:latin typeface="Calibri"/>
                <a:cs typeface="Calibri"/>
              </a:rPr>
              <a:t>виділень</a:t>
            </a:r>
            <a:r>
              <a:rPr lang="ru-RU" u="sng" dirty="0">
                <a:latin typeface="Calibri"/>
                <a:cs typeface="Calibri"/>
              </a:rPr>
              <a:t> з очей, носа та </a:t>
            </a:r>
            <a:r>
              <a:rPr lang="ru-RU" u="sng" dirty="0" err="1">
                <a:latin typeface="Calibri"/>
                <a:cs typeface="Calibri"/>
              </a:rPr>
              <a:t>дихальних</a:t>
            </a:r>
            <a:r>
              <a:rPr lang="ru-RU" u="sng" dirty="0">
                <a:latin typeface="Calibri"/>
                <a:cs typeface="Calibri"/>
              </a:rPr>
              <a:t> </a:t>
            </a:r>
            <a:r>
              <a:rPr lang="ru-RU" u="sng" dirty="0" err="1">
                <a:latin typeface="Calibri"/>
                <a:cs typeface="Calibri"/>
              </a:rPr>
              <a:t>шляхів</a:t>
            </a:r>
            <a:endParaRPr u="sng" dirty="0">
              <a:latin typeface="Calibri"/>
              <a:cs typeface="Calibri"/>
            </a:endParaRPr>
          </a:p>
        </p:txBody>
      </p:sp>
      <p:sp>
        <p:nvSpPr>
          <p:cNvPr id="5" name="object 5"/>
          <p:cNvSpPr txBox="1"/>
          <p:nvPr/>
        </p:nvSpPr>
        <p:spPr>
          <a:xfrm>
            <a:off x="955039" y="3868928"/>
            <a:ext cx="5144770" cy="978473"/>
          </a:xfrm>
          <a:prstGeom prst="rect">
            <a:avLst/>
          </a:prstGeom>
        </p:spPr>
        <p:txBody>
          <a:bodyPr vert="horz" wrap="square" lIns="0" tIns="85725" rIns="0" bIns="0" rtlCol="0">
            <a:spAutoFit/>
          </a:bodyPr>
          <a:lstStyle/>
          <a:p>
            <a:pPr marL="241300" marR="5080" indent="-228600">
              <a:lnSpc>
                <a:spcPct val="80000"/>
              </a:lnSpc>
              <a:buFont typeface="Arial"/>
              <a:buChar char="•"/>
              <a:tabLst>
                <a:tab pos="241300" algn="l"/>
              </a:tabLst>
            </a:pPr>
            <a:r>
              <a:rPr dirty="0">
                <a:latin typeface="Calibri"/>
                <a:cs typeface="Calibri"/>
              </a:rPr>
              <a:t>Local</a:t>
            </a:r>
            <a:r>
              <a:rPr spc="-45" dirty="0">
                <a:latin typeface="Calibri"/>
                <a:cs typeface="Calibri"/>
              </a:rPr>
              <a:t> </a:t>
            </a:r>
            <a:r>
              <a:rPr dirty="0">
                <a:latin typeface="Calibri"/>
                <a:cs typeface="Calibri"/>
              </a:rPr>
              <a:t>effects</a:t>
            </a:r>
            <a:r>
              <a:rPr spc="-25" dirty="0">
                <a:latin typeface="Calibri"/>
                <a:cs typeface="Calibri"/>
              </a:rPr>
              <a:t> </a:t>
            </a:r>
            <a:r>
              <a:rPr dirty="0">
                <a:latin typeface="Calibri"/>
                <a:cs typeface="Calibri"/>
              </a:rPr>
              <a:t>do</a:t>
            </a:r>
            <a:r>
              <a:rPr spc="-35" dirty="0">
                <a:latin typeface="Calibri"/>
                <a:cs typeface="Calibri"/>
              </a:rPr>
              <a:t> </a:t>
            </a:r>
            <a:r>
              <a:rPr dirty="0">
                <a:latin typeface="Calibri"/>
                <a:cs typeface="Calibri"/>
              </a:rPr>
              <a:t>not</a:t>
            </a:r>
            <a:r>
              <a:rPr spc="-60" dirty="0">
                <a:latin typeface="Calibri"/>
                <a:cs typeface="Calibri"/>
              </a:rPr>
              <a:t> </a:t>
            </a:r>
            <a:r>
              <a:rPr dirty="0">
                <a:latin typeface="Calibri"/>
                <a:cs typeface="Calibri"/>
              </a:rPr>
              <a:t>necessarily</a:t>
            </a:r>
            <a:r>
              <a:rPr spc="-35" dirty="0">
                <a:latin typeface="Calibri"/>
                <a:cs typeface="Calibri"/>
              </a:rPr>
              <a:t> </a:t>
            </a:r>
            <a:r>
              <a:rPr spc="-10" dirty="0">
                <a:latin typeface="Calibri"/>
                <a:cs typeface="Calibri"/>
              </a:rPr>
              <a:t>indicate </a:t>
            </a:r>
            <a:r>
              <a:rPr dirty="0">
                <a:latin typeface="Calibri"/>
                <a:cs typeface="Calibri"/>
              </a:rPr>
              <a:t>systemic</a:t>
            </a:r>
            <a:r>
              <a:rPr spc="-135" dirty="0">
                <a:latin typeface="Calibri"/>
                <a:cs typeface="Calibri"/>
              </a:rPr>
              <a:t> </a:t>
            </a:r>
            <a:r>
              <a:rPr spc="-10" dirty="0">
                <a:latin typeface="Calibri"/>
                <a:cs typeface="Calibri"/>
              </a:rPr>
              <a:t>absorption.</a:t>
            </a:r>
            <a:endParaRPr lang="en-US" spc="-10" dirty="0">
              <a:latin typeface="Calibri"/>
              <a:cs typeface="Calibri"/>
            </a:endParaRPr>
          </a:p>
          <a:p>
            <a:pPr marL="266700" marR="5080">
              <a:lnSpc>
                <a:spcPct val="80000"/>
              </a:lnSpc>
              <a:tabLst>
                <a:tab pos="241300" algn="l"/>
              </a:tabLst>
            </a:pPr>
            <a:r>
              <a:rPr lang="ru-RU" dirty="0" err="1">
                <a:latin typeface="Calibri"/>
                <a:cs typeface="Calibri"/>
              </a:rPr>
              <a:t>Можливе</a:t>
            </a:r>
            <a:r>
              <a:rPr lang="ru-RU" dirty="0">
                <a:latin typeface="Calibri"/>
                <a:cs typeface="Calibri"/>
              </a:rPr>
              <a:t> </a:t>
            </a:r>
            <a:r>
              <a:rPr lang="ru-RU" dirty="0" err="1">
                <a:latin typeface="Calibri"/>
                <a:cs typeface="Calibri"/>
              </a:rPr>
              <a:t>прогресування</a:t>
            </a:r>
            <a:r>
              <a:rPr lang="ru-RU" dirty="0">
                <a:latin typeface="Calibri"/>
                <a:cs typeface="Calibri"/>
              </a:rPr>
              <a:t> до головного болю, </a:t>
            </a:r>
            <a:r>
              <a:rPr lang="ru-RU" dirty="0" err="1">
                <a:latin typeface="Calibri"/>
                <a:cs typeface="Calibri"/>
              </a:rPr>
              <a:t>нудоти</a:t>
            </a:r>
            <a:r>
              <a:rPr lang="ru-RU" dirty="0">
                <a:latin typeface="Calibri"/>
                <a:cs typeface="Calibri"/>
              </a:rPr>
              <a:t> </a:t>
            </a:r>
            <a:r>
              <a:rPr lang="ru-RU" dirty="0" err="1">
                <a:latin typeface="Calibri"/>
                <a:cs typeface="Calibri"/>
              </a:rPr>
              <a:t>або</a:t>
            </a:r>
            <a:r>
              <a:rPr lang="ru-RU" dirty="0">
                <a:latin typeface="Calibri"/>
                <a:cs typeface="Calibri"/>
              </a:rPr>
              <a:t> болю в </a:t>
            </a:r>
            <a:r>
              <a:rPr lang="ru-RU" dirty="0" err="1">
                <a:latin typeface="Calibri"/>
                <a:cs typeface="Calibri"/>
              </a:rPr>
              <a:t>животі</a:t>
            </a:r>
            <a:endParaRPr dirty="0">
              <a:latin typeface="Calibri"/>
              <a:cs typeface="Calibri"/>
            </a:endParaRPr>
          </a:p>
        </p:txBody>
      </p:sp>
      <p:sp>
        <p:nvSpPr>
          <p:cNvPr id="6" name="object 6"/>
          <p:cNvSpPr txBox="1"/>
          <p:nvPr/>
        </p:nvSpPr>
        <p:spPr>
          <a:xfrm>
            <a:off x="955039" y="4872939"/>
            <a:ext cx="5260975" cy="1733039"/>
          </a:xfrm>
          <a:prstGeom prst="rect">
            <a:avLst/>
          </a:prstGeom>
        </p:spPr>
        <p:txBody>
          <a:bodyPr vert="horz" wrap="square" lIns="0" tIns="85725" rIns="0" bIns="0" rtlCol="0">
            <a:spAutoFit/>
          </a:bodyPr>
          <a:lstStyle/>
          <a:p>
            <a:pPr marL="12700" marR="5080">
              <a:lnSpc>
                <a:spcPct val="80000"/>
              </a:lnSpc>
              <a:spcBef>
                <a:spcPts val="675"/>
              </a:spcBef>
            </a:pPr>
            <a:r>
              <a:rPr u="sng" dirty="0">
                <a:uFill>
                  <a:solidFill>
                    <a:srgbClr val="000000"/>
                  </a:solidFill>
                </a:uFill>
                <a:latin typeface="Calibri"/>
                <a:cs typeface="Calibri"/>
              </a:rPr>
              <a:t>Example</a:t>
            </a:r>
            <a:r>
              <a:rPr dirty="0">
                <a:latin typeface="Calibri"/>
                <a:cs typeface="Calibri"/>
              </a:rPr>
              <a:t>:</a:t>
            </a:r>
            <a:r>
              <a:rPr spc="-60" dirty="0">
                <a:latin typeface="Calibri"/>
                <a:cs typeface="Calibri"/>
              </a:rPr>
              <a:t> </a:t>
            </a:r>
            <a:r>
              <a:rPr dirty="0">
                <a:latin typeface="Calibri"/>
                <a:cs typeface="Calibri"/>
              </a:rPr>
              <a:t>brief</a:t>
            </a:r>
            <a:r>
              <a:rPr spc="-40" dirty="0">
                <a:latin typeface="Calibri"/>
                <a:cs typeface="Calibri"/>
              </a:rPr>
              <a:t> </a:t>
            </a:r>
            <a:r>
              <a:rPr dirty="0">
                <a:latin typeface="Calibri"/>
                <a:cs typeface="Calibri"/>
              </a:rPr>
              <a:t>exposure</a:t>
            </a:r>
            <a:r>
              <a:rPr spc="-35" dirty="0">
                <a:latin typeface="Calibri"/>
                <a:cs typeface="Calibri"/>
              </a:rPr>
              <a:t> </a:t>
            </a:r>
            <a:r>
              <a:rPr dirty="0">
                <a:latin typeface="Calibri"/>
                <a:cs typeface="Calibri"/>
              </a:rPr>
              <a:t>of</a:t>
            </a:r>
            <a:r>
              <a:rPr spc="-45" dirty="0">
                <a:latin typeface="Calibri"/>
                <a:cs typeface="Calibri"/>
              </a:rPr>
              <a:t> </a:t>
            </a:r>
            <a:r>
              <a:rPr dirty="0">
                <a:latin typeface="Calibri"/>
                <a:cs typeface="Calibri"/>
              </a:rPr>
              <a:t>eyes</a:t>
            </a:r>
            <a:r>
              <a:rPr spc="-50" dirty="0">
                <a:latin typeface="Calibri"/>
                <a:cs typeface="Calibri"/>
              </a:rPr>
              <a:t> </a:t>
            </a:r>
            <a:r>
              <a:rPr dirty="0">
                <a:latin typeface="Calibri"/>
                <a:cs typeface="Calibri"/>
              </a:rPr>
              <a:t>and</a:t>
            </a:r>
            <a:r>
              <a:rPr spc="-35" dirty="0">
                <a:latin typeface="Calibri"/>
                <a:cs typeface="Calibri"/>
              </a:rPr>
              <a:t> </a:t>
            </a:r>
            <a:r>
              <a:rPr spc="-20" dirty="0">
                <a:latin typeface="Calibri"/>
                <a:cs typeface="Calibri"/>
              </a:rPr>
              <a:t>nose </a:t>
            </a:r>
            <a:r>
              <a:rPr dirty="0">
                <a:latin typeface="Calibri"/>
                <a:cs typeface="Calibri"/>
              </a:rPr>
              <a:t>without</a:t>
            </a:r>
            <a:r>
              <a:rPr spc="-45" dirty="0">
                <a:latin typeface="Calibri"/>
                <a:cs typeface="Calibri"/>
              </a:rPr>
              <a:t> </a:t>
            </a:r>
            <a:r>
              <a:rPr dirty="0">
                <a:latin typeface="Calibri"/>
                <a:cs typeface="Calibri"/>
              </a:rPr>
              <a:t>inhalation</a:t>
            </a:r>
            <a:r>
              <a:rPr spc="-25" dirty="0">
                <a:latin typeface="Calibri"/>
                <a:cs typeface="Calibri"/>
              </a:rPr>
              <a:t> </a:t>
            </a:r>
            <a:r>
              <a:rPr dirty="0">
                <a:latin typeface="Calibri"/>
                <a:cs typeface="Calibri"/>
              </a:rPr>
              <a:t>results</a:t>
            </a:r>
            <a:r>
              <a:rPr spc="-40" dirty="0">
                <a:latin typeface="Calibri"/>
                <a:cs typeface="Calibri"/>
              </a:rPr>
              <a:t> </a:t>
            </a:r>
            <a:r>
              <a:rPr dirty="0">
                <a:latin typeface="Calibri"/>
                <a:cs typeface="Calibri"/>
              </a:rPr>
              <a:t>in</a:t>
            </a:r>
            <a:r>
              <a:rPr spc="-15" dirty="0">
                <a:latin typeface="Calibri"/>
                <a:cs typeface="Calibri"/>
              </a:rPr>
              <a:t> </a:t>
            </a:r>
            <a:r>
              <a:rPr dirty="0">
                <a:latin typeface="Calibri"/>
                <a:cs typeface="Calibri"/>
              </a:rPr>
              <a:t>local</a:t>
            </a:r>
            <a:r>
              <a:rPr spc="-30" dirty="0">
                <a:latin typeface="Calibri"/>
                <a:cs typeface="Calibri"/>
              </a:rPr>
              <a:t> </a:t>
            </a:r>
            <a:r>
              <a:rPr spc="-10" dirty="0">
                <a:latin typeface="Calibri"/>
                <a:cs typeface="Calibri"/>
              </a:rPr>
              <a:t>miosis, </a:t>
            </a:r>
            <a:r>
              <a:rPr dirty="0">
                <a:latin typeface="Calibri"/>
                <a:cs typeface="Calibri"/>
              </a:rPr>
              <a:t>rhinorrhea,</a:t>
            </a:r>
            <a:r>
              <a:rPr spc="-40" dirty="0">
                <a:latin typeface="Calibri"/>
                <a:cs typeface="Calibri"/>
              </a:rPr>
              <a:t> </a:t>
            </a:r>
            <a:r>
              <a:rPr dirty="0">
                <a:latin typeface="Calibri"/>
                <a:cs typeface="Calibri"/>
              </a:rPr>
              <a:t>salivation</a:t>
            </a:r>
            <a:r>
              <a:rPr spc="-30" dirty="0">
                <a:latin typeface="Calibri"/>
                <a:cs typeface="Calibri"/>
              </a:rPr>
              <a:t> </a:t>
            </a:r>
            <a:r>
              <a:rPr dirty="0">
                <a:latin typeface="Calibri"/>
                <a:cs typeface="Calibri"/>
              </a:rPr>
              <a:t>but</a:t>
            </a:r>
            <a:r>
              <a:rPr spc="-30" dirty="0">
                <a:latin typeface="Calibri"/>
                <a:cs typeface="Calibri"/>
              </a:rPr>
              <a:t> </a:t>
            </a:r>
            <a:r>
              <a:rPr dirty="0">
                <a:latin typeface="Calibri"/>
                <a:cs typeface="Calibri"/>
              </a:rPr>
              <a:t>not</a:t>
            </a:r>
            <a:r>
              <a:rPr spc="-35" dirty="0">
                <a:latin typeface="Calibri"/>
                <a:cs typeface="Calibri"/>
              </a:rPr>
              <a:t> </a:t>
            </a:r>
            <a:r>
              <a:rPr dirty="0">
                <a:latin typeface="Calibri"/>
                <a:cs typeface="Calibri"/>
              </a:rPr>
              <a:t>in</a:t>
            </a:r>
            <a:r>
              <a:rPr spc="-20" dirty="0">
                <a:latin typeface="Calibri"/>
                <a:cs typeface="Calibri"/>
              </a:rPr>
              <a:t> </a:t>
            </a:r>
            <a:r>
              <a:rPr spc="-10" dirty="0">
                <a:latin typeface="Calibri"/>
                <a:cs typeface="Calibri"/>
              </a:rPr>
              <a:t>systemic </a:t>
            </a:r>
            <a:r>
              <a:rPr dirty="0">
                <a:latin typeface="Calibri"/>
                <a:cs typeface="Calibri"/>
              </a:rPr>
              <a:t>effects</a:t>
            </a:r>
            <a:r>
              <a:rPr spc="-35" dirty="0">
                <a:latin typeface="Calibri"/>
                <a:cs typeface="Calibri"/>
              </a:rPr>
              <a:t> </a:t>
            </a:r>
            <a:r>
              <a:rPr dirty="0">
                <a:latin typeface="Calibri"/>
                <a:cs typeface="Calibri"/>
              </a:rPr>
              <a:t>such</a:t>
            </a:r>
            <a:r>
              <a:rPr spc="-30" dirty="0">
                <a:latin typeface="Calibri"/>
                <a:cs typeface="Calibri"/>
              </a:rPr>
              <a:t> </a:t>
            </a:r>
            <a:r>
              <a:rPr dirty="0">
                <a:latin typeface="Calibri"/>
                <a:cs typeface="Calibri"/>
              </a:rPr>
              <a:t>as</a:t>
            </a:r>
            <a:r>
              <a:rPr spc="-30" dirty="0">
                <a:latin typeface="Calibri"/>
                <a:cs typeface="Calibri"/>
              </a:rPr>
              <a:t> </a:t>
            </a:r>
            <a:r>
              <a:rPr dirty="0">
                <a:latin typeface="Calibri"/>
                <a:cs typeface="Calibri"/>
              </a:rPr>
              <a:t>abdominal</a:t>
            </a:r>
            <a:r>
              <a:rPr spc="-40" dirty="0">
                <a:latin typeface="Calibri"/>
                <a:cs typeface="Calibri"/>
              </a:rPr>
              <a:t> </a:t>
            </a:r>
            <a:r>
              <a:rPr dirty="0">
                <a:latin typeface="Calibri"/>
                <a:cs typeface="Calibri"/>
              </a:rPr>
              <a:t>pain</a:t>
            </a:r>
            <a:r>
              <a:rPr spc="-30" dirty="0">
                <a:latin typeface="Calibri"/>
                <a:cs typeface="Calibri"/>
              </a:rPr>
              <a:t> </a:t>
            </a:r>
            <a:r>
              <a:rPr dirty="0">
                <a:latin typeface="Calibri"/>
                <a:cs typeface="Calibri"/>
              </a:rPr>
              <a:t>or</a:t>
            </a:r>
            <a:r>
              <a:rPr spc="-25" dirty="0">
                <a:latin typeface="Calibri"/>
                <a:cs typeface="Calibri"/>
              </a:rPr>
              <a:t> </a:t>
            </a:r>
            <a:r>
              <a:rPr spc="-10" dirty="0">
                <a:latin typeface="Calibri"/>
                <a:cs typeface="Calibri"/>
              </a:rPr>
              <a:t>diarrhea </a:t>
            </a:r>
            <a:r>
              <a:rPr dirty="0">
                <a:latin typeface="Calibri"/>
                <a:cs typeface="Calibri"/>
              </a:rPr>
              <a:t>or</a:t>
            </a:r>
            <a:r>
              <a:rPr spc="-10" dirty="0">
                <a:latin typeface="Calibri"/>
                <a:cs typeface="Calibri"/>
              </a:rPr>
              <a:t> bradycardia.</a:t>
            </a:r>
            <a:endParaRPr lang="en-US" spc="-10" dirty="0">
              <a:latin typeface="Calibri"/>
              <a:cs typeface="Calibri"/>
            </a:endParaRPr>
          </a:p>
          <a:p>
            <a:pPr marL="12700" marR="5080">
              <a:lnSpc>
                <a:spcPct val="80000"/>
              </a:lnSpc>
              <a:spcBef>
                <a:spcPts val="675"/>
              </a:spcBef>
            </a:pPr>
            <a:r>
              <a:rPr lang="ru-RU" u="sng" dirty="0">
                <a:latin typeface="Calibri"/>
                <a:cs typeface="Calibri"/>
              </a:rPr>
              <a:t>Будь-</a:t>
            </a:r>
            <a:r>
              <a:rPr lang="ru-RU" u="sng" dirty="0" err="1">
                <a:latin typeface="Calibri"/>
                <a:cs typeface="Calibri"/>
              </a:rPr>
              <a:t>які</a:t>
            </a:r>
            <a:r>
              <a:rPr lang="ru-RU" dirty="0">
                <a:latin typeface="Calibri"/>
                <a:cs typeface="Calibri"/>
              </a:rPr>
              <a:t> </a:t>
            </a:r>
            <a:r>
              <a:rPr lang="ru-RU" dirty="0" err="1">
                <a:latin typeface="Calibri"/>
                <a:cs typeface="Calibri"/>
              </a:rPr>
              <a:t>більш</a:t>
            </a:r>
            <a:r>
              <a:rPr lang="ru-RU" dirty="0">
                <a:latin typeface="Calibri"/>
                <a:cs typeface="Calibri"/>
              </a:rPr>
              <a:t> </a:t>
            </a:r>
            <a:r>
              <a:rPr lang="ru-RU" dirty="0" err="1">
                <a:latin typeface="Calibri"/>
                <a:cs typeface="Calibri"/>
              </a:rPr>
              <a:t>запущені</a:t>
            </a:r>
            <a:r>
              <a:rPr lang="ru-RU" dirty="0">
                <a:latin typeface="Calibri"/>
                <a:cs typeface="Calibri"/>
              </a:rPr>
              <a:t> </a:t>
            </a:r>
            <a:r>
              <a:rPr lang="ru-RU" dirty="0" err="1">
                <a:latin typeface="Calibri"/>
                <a:cs typeface="Calibri"/>
              </a:rPr>
              <a:t>симптоми</a:t>
            </a:r>
            <a:r>
              <a:rPr lang="ru-RU" dirty="0">
                <a:latin typeface="Calibri"/>
                <a:cs typeface="Calibri"/>
              </a:rPr>
              <a:t> </a:t>
            </a:r>
            <a:r>
              <a:rPr lang="ru-RU" dirty="0" err="1">
                <a:latin typeface="Calibri"/>
                <a:cs typeface="Calibri"/>
              </a:rPr>
              <a:t>вказують</a:t>
            </a:r>
            <a:r>
              <a:rPr lang="ru-RU" dirty="0">
                <a:latin typeface="Calibri"/>
                <a:cs typeface="Calibri"/>
              </a:rPr>
              <a:t> на </a:t>
            </a:r>
            <a:r>
              <a:rPr lang="ru-RU" dirty="0" err="1">
                <a:latin typeface="Calibri"/>
                <a:cs typeface="Calibri"/>
              </a:rPr>
              <a:t>більш</a:t>
            </a:r>
            <a:r>
              <a:rPr lang="ru-RU" dirty="0">
                <a:latin typeface="Calibri"/>
                <a:cs typeface="Calibri"/>
              </a:rPr>
              <a:t> </a:t>
            </a:r>
            <a:r>
              <a:rPr lang="ru-RU" dirty="0" err="1">
                <a:latin typeface="Calibri"/>
                <a:cs typeface="Calibri"/>
              </a:rPr>
              <a:t>інтенсивне</a:t>
            </a:r>
            <a:r>
              <a:rPr lang="ru-RU" dirty="0">
                <a:latin typeface="Calibri"/>
                <a:cs typeface="Calibri"/>
              </a:rPr>
              <a:t> </a:t>
            </a:r>
            <a:r>
              <a:rPr lang="ru-RU" dirty="0" err="1">
                <a:latin typeface="Calibri"/>
                <a:cs typeface="Calibri"/>
              </a:rPr>
              <a:t>вдихання</a:t>
            </a:r>
            <a:r>
              <a:rPr lang="ru-RU" dirty="0">
                <a:latin typeface="Calibri"/>
                <a:cs typeface="Calibri"/>
              </a:rPr>
              <a:t> </a:t>
            </a:r>
            <a:r>
              <a:rPr lang="ru-RU" dirty="0" err="1">
                <a:latin typeface="Calibri"/>
                <a:cs typeface="Calibri"/>
              </a:rPr>
              <a:t>або</a:t>
            </a:r>
            <a:r>
              <a:rPr lang="ru-RU" dirty="0">
                <a:latin typeface="Calibri"/>
                <a:cs typeface="Calibri"/>
              </a:rPr>
              <a:t> </a:t>
            </a:r>
            <a:r>
              <a:rPr lang="ru-RU" dirty="0" err="1">
                <a:latin typeface="Calibri"/>
                <a:cs typeface="Calibri"/>
              </a:rPr>
              <a:t>вплив</a:t>
            </a:r>
            <a:r>
              <a:rPr lang="ru-RU" dirty="0">
                <a:latin typeface="Calibri"/>
                <a:cs typeface="Calibri"/>
              </a:rPr>
              <a:t> і </a:t>
            </a:r>
            <a:r>
              <a:rPr lang="ru-RU" dirty="0" err="1">
                <a:latin typeface="Calibri"/>
                <a:cs typeface="Calibri"/>
              </a:rPr>
              <a:t>вимагають</a:t>
            </a:r>
            <a:r>
              <a:rPr lang="ru-RU" dirty="0">
                <a:latin typeface="Calibri"/>
                <a:cs typeface="Calibri"/>
              </a:rPr>
              <a:t> </a:t>
            </a:r>
            <a:r>
              <a:rPr lang="ru-RU" dirty="0" err="1">
                <a:latin typeface="Calibri"/>
                <a:cs typeface="Calibri"/>
              </a:rPr>
              <a:t>негайного</a:t>
            </a:r>
            <a:r>
              <a:rPr lang="ru-RU" dirty="0">
                <a:latin typeface="Calibri"/>
                <a:cs typeface="Calibri"/>
              </a:rPr>
              <a:t> </a:t>
            </a:r>
            <a:r>
              <a:rPr lang="ru-RU" dirty="0" err="1">
                <a:latin typeface="Calibri"/>
                <a:cs typeface="Calibri"/>
              </a:rPr>
              <a:t>обстеження</a:t>
            </a:r>
            <a:r>
              <a:rPr lang="ru-RU" dirty="0">
                <a:latin typeface="Calibri"/>
                <a:cs typeface="Calibri"/>
              </a:rPr>
              <a:t> та </a:t>
            </a:r>
            <a:r>
              <a:rPr lang="ru-RU" dirty="0" err="1">
                <a:latin typeface="Calibri"/>
                <a:cs typeface="Calibri"/>
              </a:rPr>
              <a:t>лікування</a:t>
            </a:r>
            <a:r>
              <a:rPr lang="ru-RU" dirty="0">
                <a:latin typeface="Calibri"/>
                <a:cs typeface="Calibri"/>
              </a:rPr>
              <a:t>.</a:t>
            </a:r>
            <a:endParaRPr dirty="0">
              <a:latin typeface="Calibri"/>
              <a:cs typeface="Calibri"/>
            </a:endParaRPr>
          </a:p>
        </p:txBody>
      </p:sp>
      <p:grpSp>
        <p:nvGrpSpPr>
          <p:cNvPr id="7" name="object 7"/>
          <p:cNvGrpSpPr/>
          <p:nvPr/>
        </p:nvGrpSpPr>
        <p:grpSpPr>
          <a:xfrm>
            <a:off x="7808721" y="2002282"/>
            <a:ext cx="3274060" cy="2056764"/>
            <a:chOff x="7808721" y="2002282"/>
            <a:chExt cx="3274060" cy="2056764"/>
          </a:xfrm>
        </p:grpSpPr>
        <p:sp>
          <p:nvSpPr>
            <p:cNvPr id="8" name="object 8"/>
            <p:cNvSpPr/>
            <p:nvPr/>
          </p:nvSpPr>
          <p:spPr>
            <a:xfrm>
              <a:off x="7815071" y="2008632"/>
              <a:ext cx="3261360" cy="2044064"/>
            </a:xfrm>
            <a:custGeom>
              <a:avLst/>
              <a:gdLst/>
              <a:ahLst/>
              <a:cxnLst/>
              <a:rect l="l" t="t" r="r" b="b"/>
              <a:pathLst>
                <a:path w="3261359" h="2044064">
                  <a:moveTo>
                    <a:pt x="0" y="0"/>
                  </a:moveTo>
                  <a:lnTo>
                    <a:pt x="0" y="2043683"/>
                  </a:lnTo>
                  <a:lnTo>
                    <a:pt x="3261359" y="2043683"/>
                  </a:lnTo>
                  <a:lnTo>
                    <a:pt x="0" y="0"/>
                  </a:lnTo>
                  <a:close/>
                </a:path>
              </a:pathLst>
            </a:custGeom>
            <a:solidFill>
              <a:srgbClr val="5B9BD4"/>
            </a:solidFill>
          </p:spPr>
          <p:txBody>
            <a:bodyPr wrap="square" lIns="0" tIns="0" rIns="0" bIns="0" rtlCol="0"/>
            <a:lstStyle/>
            <a:p>
              <a:endParaRPr/>
            </a:p>
          </p:txBody>
        </p:sp>
        <p:sp>
          <p:nvSpPr>
            <p:cNvPr id="9" name="object 9"/>
            <p:cNvSpPr/>
            <p:nvPr/>
          </p:nvSpPr>
          <p:spPr>
            <a:xfrm>
              <a:off x="7815071" y="2008632"/>
              <a:ext cx="3261360" cy="2044064"/>
            </a:xfrm>
            <a:custGeom>
              <a:avLst/>
              <a:gdLst/>
              <a:ahLst/>
              <a:cxnLst/>
              <a:rect l="l" t="t" r="r" b="b"/>
              <a:pathLst>
                <a:path w="3261359" h="2044064">
                  <a:moveTo>
                    <a:pt x="0" y="2043683"/>
                  </a:moveTo>
                  <a:lnTo>
                    <a:pt x="3261359" y="2043683"/>
                  </a:lnTo>
                  <a:lnTo>
                    <a:pt x="0" y="0"/>
                  </a:lnTo>
                  <a:lnTo>
                    <a:pt x="0" y="2043683"/>
                  </a:lnTo>
                  <a:close/>
                </a:path>
              </a:pathLst>
            </a:custGeom>
            <a:ln w="12700">
              <a:solidFill>
                <a:srgbClr val="41709C"/>
              </a:solidFill>
            </a:ln>
          </p:spPr>
          <p:txBody>
            <a:bodyPr wrap="square" lIns="0" tIns="0" rIns="0" bIns="0" rtlCol="0"/>
            <a:lstStyle/>
            <a:p>
              <a:endParaRPr/>
            </a:p>
          </p:txBody>
        </p:sp>
      </p:grpSp>
      <p:grpSp>
        <p:nvGrpSpPr>
          <p:cNvPr id="12" name="object 12"/>
          <p:cNvGrpSpPr/>
          <p:nvPr/>
        </p:nvGrpSpPr>
        <p:grpSpPr>
          <a:xfrm>
            <a:off x="10393426" y="4247134"/>
            <a:ext cx="1148080" cy="128905"/>
            <a:chOff x="10393426" y="4247134"/>
            <a:chExt cx="1148080" cy="128905"/>
          </a:xfrm>
        </p:grpSpPr>
        <p:sp>
          <p:nvSpPr>
            <p:cNvPr id="13" name="object 13"/>
            <p:cNvSpPr/>
            <p:nvPr/>
          </p:nvSpPr>
          <p:spPr>
            <a:xfrm>
              <a:off x="10399776" y="4253484"/>
              <a:ext cx="1135380" cy="116205"/>
            </a:xfrm>
            <a:custGeom>
              <a:avLst/>
              <a:gdLst/>
              <a:ahLst/>
              <a:cxnLst/>
              <a:rect l="l" t="t" r="r" b="b"/>
              <a:pathLst>
                <a:path w="1135379" h="116204">
                  <a:moveTo>
                    <a:pt x="1077468" y="0"/>
                  </a:moveTo>
                  <a:lnTo>
                    <a:pt x="1077468" y="28956"/>
                  </a:lnTo>
                  <a:lnTo>
                    <a:pt x="0" y="28956"/>
                  </a:lnTo>
                  <a:lnTo>
                    <a:pt x="0" y="86868"/>
                  </a:lnTo>
                  <a:lnTo>
                    <a:pt x="1077468" y="86868"/>
                  </a:lnTo>
                  <a:lnTo>
                    <a:pt x="1077468" y="115824"/>
                  </a:lnTo>
                  <a:lnTo>
                    <a:pt x="1135379" y="57912"/>
                  </a:lnTo>
                  <a:lnTo>
                    <a:pt x="1077468" y="0"/>
                  </a:lnTo>
                  <a:close/>
                </a:path>
              </a:pathLst>
            </a:custGeom>
            <a:solidFill>
              <a:srgbClr val="5B9BD4"/>
            </a:solidFill>
          </p:spPr>
          <p:txBody>
            <a:bodyPr wrap="square" lIns="0" tIns="0" rIns="0" bIns="0" rtlCol="0"/>
            <a:lstStyle/>
            <a:p>
              <a:endParaRPr/>
            </a:p>
          </p:txBody>
        </p:sp>
        <p:sp>
          <p:nvSpPr>
            <p:cNvPr id="14" name="object 14"/>
            <p:cNvSpPr/>
            <p:nvPr/>
          </p:nvSpPr>
          <p:spPr>
            <a:xfrm>
              <a:off x="10399776" y="4253484"/>
              <a:ext cx="1135380" cy="116205"/>
            </a:xfrm>
            <a:custGeom>
              <a:avLst/>
              <a:gdLst/>
              <a:ahLst/>
              <a:cxnLst/>
              <a:rect l="l" t="t" r="r" b="b"/>
              <a:pathLst>
                <a:path w="1135379" h="116204">
                  <a:moveTo>
                    <a:pt x="0" y="28956"/>
                  </a:moveTo>
                  <a:lnTo>
                    <a:pt x="1077468" y="28956"/>
                  </a:lnTo>
                  <a:lnTo>
                    <a:pt x="1077468" y="0"/>
                  </a:lnTo>
                  <a:lnTo>
                    <a:pt x="1135379" y="57912"/>
                  </a:lnTo>
                  <a:lnTo>
                    <a:pt x="1077468" y="115824"/>
                  </a:lnTo>
                  <a:lnTo>
                    <a:pt x="1077468" y="86868"/>
                  </a:lnTo>
                  <a:lnTo>
                    <a:pt x="0" y="86868"/>
                  </a:lnTo>
                  <a:lnTo>
                    <a:pt x="0" y="28956"/>
                  </a:lnTo>
                  <a:close/>
                </a:path>
              </a:pathLst>
            </a:custGeom>
            <a:ln w="12700">
              <a:solidFill>
                <a:srgbClr val="41709C"/>
              </a:solidFill>
            </a:ln>
          </p:spPr>
          <p:txBody>
            <a:bodyPr wrap="square" lIns="0" tIns="0" rIns="0" bIns="0" rtlCol="0"/>
            <a:lstStyle/>
            <a:p>
              <a:endParaRPr/>
            </a:p>
          </p:txBody>
        </p:sp>
      </p:grpSp>
      <p:grpSp>
        <p:nvGrpSpPr>
          <p:cNvPr id="15" name="object 15"/>
          <p:cNvGrpSpPr/>
          <p:nvPr/>
        </p:nvGrpSpPr>
        <p:grpSpPr>
          <a:xfrm>
            <a:off x="7235697" y="1983994"/>
            <a:ext cx="287020" cy="1300480"/>
            <a:chOff x="7235697" y="1983994"/>
            <a:chExt cx="287020" cy="1300480"/>
          </a:xfrm>
        </p:grpSpPr>
        <p:sp>
          <p:nvSpPr>
            <p:cNvPr id="16" name="object 16"/>
            <p:cNvSpPr/>
            <p:nvPr/>
          </p:nvSpPr>
          <p:spPr>
            <a:xfrm>
              <a:off x="7242047" y="1990344"/>
              <a:ext cx="274320" cy="1287780"/>
            </a:xfrm>
            <a:custGeom>
              <a:avLst/>
              <a:gdLst/>
              <a:ahLst/>
              <a:cxnLst/>
              <a:rect l="l" t="t" r="r" b="b"/>
              <a:pathLst>
                <a:path w="274320" h="1287779">
                  <a:moveTo>
                    <a:pt x="137159" y="0"/>
                  </a:moveTo>
                  <a:lnTo>
                    <a:pt x="0" y="137159"/>
                  </a:lnTo>
                  <a:lnTo>
                    <a:pt x="68579" y="137159"/>
                  </a:lnTo>
                  <a:lnTo>
                    <a:pt x="68579" y="1287779"/>
                  </a:lnTo>
                  <a:lnTo>
                    <a:pt x="205740" y="1287779"/>
                  </a:lnTo>
                  <a:lnTo>
                    <a:pt x="205740" y="137159"/>
                  </a:lnTo>
                  <a:lnTo>
                    <a:pt x="274320" y="137159"/>
                  </a:lnTo>
                  <a:lnTo>
                    <a:pt x="137159" y="0"/>
                  </a:lnTo>
                  <a:close/>
                </a:path>
              </a:pathLst>
            </a:custGeom>
            <a:solidFill>
              <a:srgbClr val="5B9BD4"/>
            </a:solidFill>
          </p:spPr>
          <p:txBody>
            <a:bodyPr wrap="square" lIns="0" tIns="0" rIns="0" bIns="0" rtlCol="0"/>
            <a:lstStyle/>
            <a:p>
              <a:endParaRPr/>
            </a:p>
          </p:txBody>
        </p:sp>
        <p:sp>
          <p:nvSpPr>
            <p:cNvPr id="17" name="object 17"/>
            <p:cNvSpPr/>
            <p:nvPr/>
          </p:nvSpPr>
          <p:spPr>
            <a:xfrm>
              <a:off x="7242047" y="1990344"/>
              <a:ext cx="274320" cy="1287780"/>
            </a:xfrm>
            <a:custGeom>
              <a:avLst/>
              <a:gdLst/>
              <a:ahLst/>
              <a:cxnLst/>
              <a:rect l="l" t="t" r="r" b="b"/>
              <a:pathLst>
                <a:path w="274320" h="1287779">
                  <a:moveTo>
                    <a:pt x="274320" y="137159"/>
                  </a:moveTo>
                  <a:lnTo>
                    <a:pt x="205740" y="137159"/>
                  </a:lnTo>
                  <a:lnTo>
                    <a:pt x="205740" y="1287779"/>
                  </a:lnTo>
                  <a:lnTo>
                    <a:pt x="68579" y="1287779"/>
                  </a:lnTo>
                  <a:lnTo>
                    <a:pt x="68579" y="137159"/>
                  </a:lnTo>
                  <a:lnTo>
                    <a:pt x="0" y="137159"/>
                  </a:lnTo>
                  <a:lnTo>
                    <a:pt x="137159" y="0"/>
                  </a:lnTo>
                  <a:lnTo>
                    <a:pt x="274320" y="137159"/>
                  </a:lnTo>
                  <a:close/>
                </a:path>
              </a:pathLst>
            </a:custGeom>
            <a:ln w="12699">
              <a:solidFill>
                <a:srgbClr val="41709C"/>
              </a:solidFill>
            </a:ln>
          </p:spPr>
          <p:txBody>
            <a:bodyPr wrap="square" lIns="0" tIns="0" rIns="0" bIns="0" rtlCol="0"/>
            <a:lstStyle/>
            <a:p>
              <a:endParaRPr/>
            </a:p>
          </p:txBody>
        </p:sp>
      </p:grpSp>
      <p:sp>
        <p:nvSpPr>
          <p:cNvPr id="18" name="object 18"/>
          <p:cNvSpPr txBox="1"/>
          <p:nvPr/>
        </p:nvSpPr>
        <p:spPr>
          <a:xfrm>
            <a:off x="10967719" y="3750309"/>
            <a:ext cx="273685"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VX</a:t>
            </a:r>
            <a:endParaRPr sz="1800">
              <a:latin typeface="Calibri"/>
              <a:cs typeface="Calibri"/>
            </a:endParaRPr>
          </a:p>
        </p:txBody>
      </p:sp>
      <p:pic>
        <p:nvPicPr>
          <p:cNvPr id="21" name="object 21"/>
          <p:cNvPicPr/>
          <p:nvPr/>
        </p:nvPicPr>
        <p:blipFill>
          <a:blip r:embed="rId2" cstate="print"/>
          <a:stretch>
            <a:fillRect/>
          </a:stretch>
        </p:blipFill>
        <p:spPr>
          <a:xfrm>
            <a:off x="9561576" y="5838444"/>
            <a:ext cx="2217420" cy="704088"/>
          </a:xfrm>
          <a:prstGeom prst="rect">
            <a:avLst/>
          </a:prstGeom>
        </p:spPr>
      </p:pic>
      <p:sp>
        <p:nvSpPr>
          <p:cNvPr id="22" name="object 9">
            <a:extLst>
              <a:ext uri="{FF2B5EF4-FFF2-40B4-BE49-F238E27FC236}">
                <a16:creationId xmlns:a16="http://schemas.microsoft.com/office/drawing/2014/main" id="{0D7DBA3C-DF8D-B521-14F0-9ABDDB9117D9}"/>
              </a:ext>
            </a:extLst>
          </p:cNvPr>
          <p:cNvSpPr txBox="1"/>
          <p:nvPr/>
        </p:nvSpPr>
        <p:spPr>
          <a:xfrm>
            <a:off x="7516367" y="3085971"/>
            <a:ext cx="230832" cy="990796"/>
          </a:xfrm>
          <a:prstGeom prst="rect">
            <a:avLst/>
          </a:prstGeom>
        </p:spPr>
        <p:txBody>
          <a:bodyPr vert="vert270" wrap="square" lIns="0" tIns="0" rIns="0" bIns="0" rtlCol="0">
            <a:spAutoFit/>
          </a:bodyPr>
          <a:lstStyle/>
          <a:p>
            <a:pPr marL="12700">
              <a:lnSpc>
                <a:spcPts val="1810"/>
              </a:lnSpc>
            </a:pPr>
            <a:r>
              <a:rPr sz="1600" spc="-10" dirty="0">
                <a:latin typeface="Calibri"/>
                <a:cs typeface="Calibri"/>
              </a:rPr>
              <a:t>Volatility</a:t>
            </a:r>
            <a:endParaRPr sz="1600" dirty="0">
              <a:latin typeface="Calibri"/>
              <a:cs typeface="Calibri"/>
            </a:endParaRPr>
          </a:p>
        </p:txBody>
      </p:sp>
      <p:sp>
        <p:nvSpPr>
          <p:cNvPr id="23" name="object 10">
            <a:extLst>
              <a:ext uri="{FF2B5EF4-FFF2-40B4-BE49-F238E27FC236}">
                <a16:creationId xmlns:a16="http://schemas.microsoft.com/office/drawing/2014/main" id="{2BF33E06-A792-9D21-3B06-626F5460908B}"/>
              </a:ext>
            </a:extLst>
          </p:cNvPr>
          <p:cNvSpPr txBox="1"/>
          <p:nvPr/>
        </p:nvSpPr>
        <p:spPr>
          <a:xfrm>
            <a:off x="7894066" y="4196537"/>
            <a:ext cx="4297934" cy="518091"/>
          </a:xfrm>
          <a:prstGeom prst="rect">
            <a:avLst/>
          </a:prstGeom>
        </p:spPr>
        <p:txBody>
          <a:bodyPr vert="horz" wrap="square" lIns="0" tIns="12700" rIns="0" bIns="0" rtlCol="0">
            <a:spAutoFit/>
          </a:bodyPr>
          <a:lstStyle/>
          <a:p>
            <a:pPr marL="12700">
              <a:lnSpc>
                <a:spcPct val="100000"/>
              </a:lnSpc>
              <a:spcBef>
                <a:spcPts val="100"/>
              </a:spcBef>
            </a:pPr>
            <a:r>
              <a:rPr sz="1600" spc="-10" dirty="0">
                <a:latin typeface="Calibri"/>
                <a:cs typeface="Calibri"/>
              </a:rPr>
              <a:t>Environmental</a:t>
            </a:r>
            <a:r>
              <a:rPr sz="1600" spc="-5" dirty="0">
                <a:latin typeface="Calibri"/>
                <a:cs typeface="Calibri"/>
              </a:rPr>
              <a:t> </a:t>
            </a:r>
            <a:r>
              <a:rPr sz="1600" spc="-10" dirty="0">
                <a:latin typeface="Calibri"/>
                <a:cs typeface="Calibri"/>
              </a:rPr>
              <a:t>Persistence</a:t>
            </a:r>
            <a:endParaRPr lang="en-US" sz="1600" spc="-10" dirty="0">
              <a:latin typeface="Calibri"/>
              <a:cs typeface="Calibri"/>
            </a:endParaRPr>
          </a:p>
          <a:p>
            <a:pPr marL="12700">
              <a:lnSpc>
                <a:spcPct val="100000"/>
              </a:lnSpc>
              <a:spcBef>
                <a:spcPts val="100"/>
              </a:spcBef>
            </a:pPr>
            <a:r>
              <a:rPr lang="ru-RU" sz="1600" dirty="0" err="1">
                <a:latin typeface="Calibri"/>
                <a:cs typeface="Calibri"/>
              </a:rPr>
              <a:t>Стійкість</a:t>
            </a:r>
            <a:r>
              <a:rPr lang="ru-RU" sz="1600" dirty="0">
                <a:latin typeface="Calibri"/>
                <a:cs typeface="Calibri"/>
              </a:rPr>
              <a:t> до умов </a:t>
            </a:r>
            <a:r>
              <a:rPr lang="ru-RU" sz="1600" dirty="0" err="1">
                <a:latin typeface="Calibri"/>
                <a:cs typeface="Calibri"/>
              </a:rPr>
              <a:t>навколишнього</a:t>
            </a:r>
            <a:r>
              <a:rPr lang="ru-RU" sz="1600" dirty="0">
                <a:latin typeface="Calibri"/>
                <a:cs typeface="Calibri"/>
              </a:rPr>
              <a:t> </a:t>
            </a:r>
            <a:r>
              <a:rPr lang="ru-RU" sz="1600" dirty="0" err="1">
                <a:latin typeface="Calibri"/>
                <a:cs typeface="Calibri"/>
              </a:rPr>
              <a:t>середовища</a:t>
            </a:r>
            <a:endParaRPr sz="1600" dirty="0">
              <a:latin typeface="Calibri"/>
              <a:cs typeface="Calibri"/>
            </a:endParaRPr>
          </a:p>
        </p:txBody>
      </p:sp>
      <p:sp>
        <p:nvSpPr>
          <p:cNvPr id="24" name="object 18">
            <a:extLst>
              <a:ext uri="{FF2B5EF4-FFF2-40B4-BE49-F238E27FC236}">
                <a16:creationId xmlns:a16="http://schemas.microsoft.com/office/drawing/2014/main" id="{389BF4A8-8F08-830D-BB61-9E1F01157EAA}"/>
              </a:ext>
            </a:extLst>
          </p:cNvPr>
          <p:cNvSpPr txBox="1"/>
          <p:nvPr/>
        </p:nvSpPr>
        <p:spPr>
          <a:xfrm>
            <a:off x="7888985" y="1830704"/>
            <a:ext cx="49085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Calibri"/>
                <a:cs typeface="Calibri"/>
              </a:rPr>
              <a:t>Sarin</a:t>
            </a:r>
            <a:endParaRPr sz="1600" dirty="0">
              <a:latin typeface="Calibri"/>
              <a:cs typeface="Calibri"/>
            </a:endParaRPr>
          </a:p>
        </p:txBody>
      </p:sp>
      <p:sp>
        <p:nvSpPr>
          <p:cNvPr id="25" name="object 19">
            <a:extLst>
              <a:ext uri="{FF2B5EF4-FFF2-40B4-BE49-F238E27FC236}">
                <a16:creationId xmlns:a16="http://schemas.microsoft.com/office/drawing/2014/main" id="{8BE2D512-68BB-CB74-E39E-C7866C2C9185}"/>
              </a:ext>
            </a:extLst>
          </p:cNvPr>
          <p:cNvSpPr txBox="1"/>
          <p:nvPr/>
        </p:nvSpPr>
        <p:spPr>
          <a:xfrm>
            <a:off x="8410446" y="2130933"/>
            <a:ext cx="2181353" cy="553720"/>
          </a:xfrm>
          <a:prstGeom prst="rect">
            <a:avLst/>
          </a:prstGeom>
        </p:spPr>
        <p:txBody>
          <a:bodyPr vert="horz" wrap="square" lIns="0" tIns="12700" rIns="0" bIns="0" rtlCol="0">
            <a:spAutoFit/>
          </a:bodyPr>
          <a:lstStyle/>
          <a:p>
            <a:pPr marL="12700">
              <a:lnSpc>
                <a:spcPts val="2080"/>
              </a:lnSpc>
              <a:spcBef>
                <a:spcPts val="100"/>
              </a:spcBef>
            </a:pPr>
            <a:r>
              <a:rPr sz="1600" spc="-10" dirty="0">
                <a:latin typeface="Calibri"/>
                <a:cs typeface="Calibri"/>
              </a:rPr>
              <a:t>Soman</a:t>
            </a:r>
            <a:r>
              <a:rPr lang="en-US" sz="1600" spc="-10" dirty="0">
                <a:latin typeface="Calibri"/>
                <a:cs typeface="Calibri"/>
              </a:rPr>
              <a:t>   </a:t>
            </a:r>
            <a:r>
              <a:rPr lang="ru-RU" sz="1600" spc="-10" dirty="0">
                <a:latin typeface="Calibri"/>
                <a:cs typeface="Calibri"/>
              </a:rPr>
              <a:t>Зоман</a:t>
            </a:r>
            <a:endParaRPr sz="1600" dirty="0">
              <a:latin typeface="Calibri"/>
              <a:cs typeface="Calibri"/>
            </a:endParaRPr>
          </a:p>
          <a:p>
            <a:pPr marL="317500">
              <a:lnSpc>
                <a:spcPts val="2080"/>
              </a:lnSpc>
            </a:pPr>
            <a:r>
              <a:rPr sz="1600" spc="-25" dirty="0">
                <a:latin typeface="Calibri"/>
                <a:cs typeface="Calibri"/>
              </a:rPr>
              <a:t>Tabun</a:t>
            </a:r>
            <a:r>
              <a:rPr lang="en-US" sz="1600" spc="-25" dirty="0">
                <a:latin typeface="Calibri"/>
                <a:cs typeface="Calibri"/>
              </a:rPr>
              <a:t>   </a:t>
            </a:r>
            <a:r>
              <a:rPr lang="ru-RU" sz="1600" spc="-25" dirty="0">
                <a:latin typeface="Calibri"/>
                <a:cs typeface="Calibri"/>
              </a:rPr>
              <a:t>Табун</a:t>
            </a:r>
            <a:endParaRPr sz="1600" dirty="0">
              <a:latin typeface="Calibri"/>
              <a:cs typeface="Calibri"/>
            </a:endParaRPr>
          </a:p>
        </p:txBody>
      </p:sp>
      <p:sp>
        <p:nvSpPr>
          <p:cNvPr id="26" name="object 9">
            <a:extLst>
              <a:ext uri="{FF2B5EF4-FFF2-40B4-BE49-F238E27FC236}">
                <a16:creationId xmlns:a16="http://schemas.microsoft.com/office/drawing/2014/main" id="{AC86E32D-F93E-6723-ED79-49E42BD9E305}"/>
              </a:ext>
            </a:extLst>
          </p:cNvPr>
          <p:cNvSpPr txBox="1"/>
          <p:nvPr/>
        </p:nvSpPr>
        <p:spPr>
          <a:xfrm>
            <a:off x="7523612" y="2172232"/>
            <a:ext cx="230832" cy="990796"/>
          </a:xfrm>
          <a:prstGeom prst="rect">
            <a:avLst/>
          </a:prstGeom>
        </p:spPr>
        <p:txBody>
          <a:bodyPr vert="vert270" wrap="square" lIns="0" tIns="0" rIns="0" bIns="0" rtlCol="0">
            <a:spAutoFit/>
          </a:bodyPr>
          <a:lstStyle/>
          <a:p>
            <a:pPr marL="12700">
              <a:lnSpc>
                <a:spcPts val="1810"/>
              </a:lnSpc>
            </a:pPr>
            <a:r>
              <a:rPr lang="ru-RU" sz="1600" spc="-10" dirty="0" err="1">
                <a:latin typeface="Calibri"/>
                <a:cs typeface="Calibri"/>
              </a:rPr>
              <a:t>Леткість</a:t>
            </a:r>
            <a:endParaRPr sz="1600" dirty="0">
              <a:latin typeface="Calibri"/>
              <a:cs typeface="Calibri"/>
            </a:endParaRPr>
          </a:p>
        </p:txBody>
      </p:sp>
      <p:sp>
        <p:nvSpPr>
          <p:cNvPr id="27" name="object 18">
            <a:extLst>
              <a:ext uri="{FF2B5EF4-FFF2-40B4-BE49-F238E27FC236}">
                <a16:creationId xmlns:a16="http://schemas.microsoft.com/office/drawing/2014/main" id="{1D3E8CAC-149A-144E-6B9D-BAB31F14F02F}"/>
              </a:ext>
            </a:extLst>
          </p:cNvPr>
          <p:cNvSpPr txBox="1"/>
          <p:nvPr/>
        </p:nvSpPr>
        <p:spPr>
          <a:xfrm>
            <a:off x="8460253" y="1830704"/>
            <a:ext cx="844274" cy="259045"/>
          </a:xfrm>
          <a:prstGeom prst="rect">
            <a:avLst/>
          </a:prstGeom>
        </p:spPr>
        <p:txBody>
          <a:bodyPr vert="horz" wrap="square" lIns="0" tIns="12700" rIns="0" bIns="0" rtlCol="0">
            <a:spAutoFit/>
          </a:bodyPr>
          <a:lstStyle/>
          <a:p>
            <a:pPr marL="12700">
              <a:lnSpc>
                <a:spcPct val="100000"/>
              </a:lnSpc>
              <a:spcBef>
                <a:spcPts val="100"/>
              </a:spcBef>
            </a:pPr>
            <a:r>
              <a:rPr lang="ru-RU" sz="1600" spc="-10" dirty="0">
                <a:latin typeface="Calibri"/>
                <a:cs typeface="Calibri"/>
              </a:rPr>
              <a:t>Зарин</a:t>
            </a:r>
            <a:endParaRPr sz="1600" dirty="0">
              <a:latin typeface="Calibri"/>
              <a:cs typeface="Calibri"/>
            </a:endParaRPr>
          </a:p>
        </p:txBody>
      </p:sp>
      <p:sp>
        <p:nvSpPr>
          <p:cNvPr id="30" name="object 2">
            <a:extLst>
              <a:ext uri="{FF2B5EF4-FFF2-40B4-BE49-F238E27FC236}">
                <a16:creationId xmlns:a16="http://schemas.microsoft.com/office/drawing/2014/main" id="{FDB99642-D06F-A8E8-5366-B4C5A8190BDE}"/>
              </a:ext>
            </a:extLst>
          </p:cNvPr>
          <p:cNvSpPr txBox="1">
            <a:spLocks/>
          </p:cNvSpPr>
          <p:nvPr/>
        </p:nvSpPr>
        <p:spPr>
          <a:xfrm>
            <a:off x="497840" y="609676"/>
            <a:ext cx="5003165" cy="697230"/>
          </a:xfrm>
          <a:prstGeom prst="rect">
            <a:avLst/>
          </a:prstGeom>
          <a:solidFill>
            <a:schemeClr val="bg1"/>
          </a:solidFill>
        </p:spPr>
        <p:txBody>
          <a:bodyPr vert="horz" wrap="square" lIns="0" tIns="13335" rIns="0" bIns="0" rtlCol="0">
            <a:spAutoFit/>
          </a:bodyPr>
          <a:lstStyle>
            <a:lvl1pPr>
              <a:defRPr sz="5400" b="0" i="0">
                <a:solidFill>
                  <a:schemeClr val="tx1"/>
                </a:solidFill>
                <a:latin typeface="Calibri Light"/>
                <a:ea typeface="+mj-ea"/>
                <a:cs typeface="Calibri Light"/>
              </a:defRPr>
            </a:lvl1pPr>
          </a:lstStyle>
          <a:p>
            <a:pPr marL="12700">
              <a:spcBef>
                <a:spcPts val="105"/>
              </a:spcBef>
            </a:pPr>
            <a:r>
              <a:rPr lang="ro-RO" sz="4400" b="1" spc="-30" dirty="0"/>
              <a:t>Exposure</a:t>
            </a:r>
            <a:r>
              <a:rPr lang="ro-RO" sz="4400" b="1" spc="-175" dirty="0"/>
              <a:t> </a:t>
            </a:r>
            <a:r>
              <a:rPr lang="ro-RO" sz="4400" b="1" spc="-60" dirty="0"/>
              <a:t>Types-</a:t>
            </a:r>
            <a:r>
              <a:rPr lang="ro-RO" sz="4400" b="1" spc="-160" dirty="0"/>
              <a:t> </a:t>
            </a:r>
            <a:r>
              <a:rPr lang="ro-RO" sz="4400" b="1" spc="-55" dirty="0"/>
              <a:t>Vapor</a:t>
            </a:r>
            <a:endParaRPr lang="ro-RO" sz="4400" b="1" dirty="0"/>
          </a:p>
        </p:txBody>
      </p:sp>
      <p:sp>
        <p:nvSpPr>
          <p:cNvPr id="31" name="object 2">
            <a:extLst>
              <a:ext uri="{FF2B5EF4-FFF2-40B4-BE49-F238E27FC236}">
                <a16:creationId xmlns:a16="http://schemas.microsoft.com/office/drawing/2014/main" id="{8517C3FC-F0CC-3F3D-AF40-2D0BC9553ABE}"/>
              </a:ext>
            </a:extLst>
          </p:cNvPr>
          <p:cNvSpPr txBox="1">
            <a:spLocks/>
          </p:cNvSpPr>
          <p:nvPr/>
        </p:nvSpPr>
        <p:spPr>
          <a:xfrm>
            <a:off x="6266814" y="604164"/>
            <a:ext cx="5003165" cy="690574"/>
          </a:xfrm>
          <a:prstGeom prst="rect">
            <a:avLst/>
          </a:prstGeom>
          <a:solidFill>
            <a:schemeClr val="bg1"/>
          </a:solidFill>
        </p:spPr>
        <p:txBody>
          <a:bodyPr vert="horz" wrap="square" lIns="0" tIns="13335" rIns="0" bIns="0" rtlCol="0">
            <a:spAutoFit/>
          </a:bodyPr>
          <a:lstStyle>
            <a:lvl1pPr>
              <a:defRPr sz="5400" b="0" i="0">
                <a:solidFill>
                  <a:schemeClr val="tx1"/>
                </a:solidFill>
                <a:latin typeface="Calibri Light"/>
                <a:ea typeface="+mj-ea"/>
                <a:cs typeface="Calibri Light"/>
              </a:defRPr>
            </a:lvl1pPr>
          </a:lstStyle>
          <a:p>
            <a:pPr marL="12700">
              <a:spcBef>
                <a:spcPts val="105"/>
              </a:spcBef>
            </a:pPr>
            <a:r>
              <a:rPr lang="ru-RU" sz="4400" b="1" spc="-30" dirty="0"/>
              <a:t>Типи </a:t>
            </a:r>
            <a:r>
              <a:rPr lang="ru-RU" sz="4400" b="1" spc="-30" dirty="0" err="1"/>
              <a:t>впливу</a:t>
            </a:r>
            <a:r>
              <a:rPr lang="ru-RU" sz="4400" b="1" spc="-30" dirty="0"/>
              <a:t> - </a:t>
            </a:r>
            <a:r>
              <a:rPr lang="ru-RU" sz="4400" b="1" spc="-30" dirty="0" err="1"/>
              <a:t>випари</a:t>
            </a:r>
            <a:endParaRPr lang="ro-RO" sz="4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5003165" cy="567463"/>
          </a:xfrm>
          <a:prstGeom prst="rect">
            <a:avLst/>
          </a:prstGeom>
        </p:spPr>
        <p:txBody>
          <a:bodyPr vert="horz" wrap="square" lIns="0" tIns="13335" rIns="0" bIns="0" rtlCol="0">
            <a:spAutoFit/>
          </a:bodyPr>
          <a:lstStyle/>
          <a:p>
            <a:pPr marL="12700">
              <a:lnSpc>
                <a:spcPct val="100000"/>
              </a:lnSpc>
              <a:spcBef>
                <a:spcPts val="105"/>
              </a:spcBef>
            </a:pPr>
            <a:endParaRPr sz="3600" dirty="0"/>
          </a:p>
        </p:txBody>
      </p:sp>
      <p:sp>
        <p:nvSpPr>
          <p:cNvPr id="3" name="object 3"/>
          <p:cNvSpPr txBox="1"/>
          <p:nvPr/>
        </p:nvSpPr>
        <p:spPr>
          <a:xfrm>
            <a:off x="497840" y="1746885"/>
            <a:ext cx="6309360" cy="763671"/>
          </a:xfrm>
          <a:prstGeom prst="rect">
            <a:avLst/>
          </a:prstGeom>
        </p:spPr>
        <p:txBody>
          <a:bodyPr vert="horz" wrap="square" lIns="0" tIns="12065" rIns="0" bIns="0" rtlCol="0">
            <a:spAutoFit/>
          </a:bodyPr>
          <a:lstStyle/>
          <a:p>
            <a:pPr marL="12700">
              <a:lnSpc>
                <a:spcPct val="100000"/>
              </a:lnSpc>
              <a:spcBef>
                <a:spcPts val="95"/>
              </a:spcBef>
            </a:pPr>
            <a:r>
              <a:rPr sz="2400" b="1" dirty="0">
                <a:latin typeface="Calibri"/>
                <a:cs typeface="Calibri"/>
              </a:rPr>
              <a:t>Larger</a:t>
            </a:r>
            <a:r>
              <a:rPr sz="2400" b="1" spc="-120" dirty="0">
                <a:latin typeface="Calibri"/>
                <a:cs typeface="Calibri"/>
              </a:rPr>
              <a:t> </a:t>
            </a:r>
            <a:r>
              <a:rPr sz="2400" b="1" spc="-20" dirty="0">
                <a:latin typeface="Calibri"/>
                <a:cs typeface="Calibri"/>
              </a:rPr>
              <a:t>Vapor</a:t>
            </a:r>
            <a:r>
              <a:rPr sz="2400" b="1" spc="-130" dirty="0">
                <a:latin typeface="Calibri"/>
                <a:cs typeface="Calibri"/>
              </a:rPr>
              <a:t> </a:t>
            </a:r>
            <a:r>
              <a:rPr sz="2400" b="1" dirty="0">
                <a:latin typeface="Calibri"/>
                <a:cs typeface="Calibri"/>
              </a:rPr>
              <a:t>Exposures</a:t>
            </a:r>
            <a:r>
              <a:rPr sz="2400" b="1" spc="-130" dirty="0">
                <a:latin typeface="Calibri"/>
                <a:cs typeface="Calibri"/>
              </a:rPr>
              <a:t> </a:t>
            </a:r>
            <a:r>
              <a:rPr sz="2400" b="1" dirty="0">
                <a:latin typeface="Calibri"/>
                <a:cs typeface="Calibri"/>
              </a:rPr>
              <a:t>without</a:t>
            </a:r>
            <a:r>
              <a:rPr sz="2400" b="1" spc="-130" dirty="0">
                <a:latin typeface="Calibri"/>
                <a:cs typeface="Calibri"/>
              </a:rPr>
              <a:t> </a:t>
            </a:r>
            <a:r>
              <a:rPr sz="2400" b="1" spc="-10" dirty="0">
                <a:latin typeface="Calibri"/>
                <a:cs typeface="Calibri"/>
              </a:rPr>
              <a:t>Inhalation</a:t>
            </a:r>
            <a:endParaRPr lang="en-US" sz="2400" b="1" spc="-10" dirty="0">
              <a:latin typeface="Calibri"/>
              <a:cs typeface="Calibri"/>
            </a:endParaRPr>
          </a:p>
          <a:p>
            <a:pPr marL="12700">
              <a:lnSpc>
                <a:spcPct val="100000"/>
              </a:lnSpc>
              <a:spcBef>
                <a:spcPts val="95"/>
              </a:spcBef>
            </a:pPr>
            <a:r>
              <a:rPr lang="ru-RU" sz="2400" b="1" dirty="0">
                <a:latin typeface="Calibri"/>
                <a:cs typeface="Calibri"/>
              </a:rPr>
              <a:t>Велика </a:t>
            </a:r>
            <a:r>
              <a:rPr lang="ru-RU" sz="2400" b="1" dirty="0" err="1">
                <a:latin typeface="Calibri"/>
                <a:cs typeface="Calibri"/>
              </a:rPr>
              <a:t>кількість</a:t>
            </a:r>
            <a:r>
              <a:rPr lang="ru-RU" sz="2400" b="1" dirty="0">
                <a:latin typeface="Calibri"/>
                <a:cs typeface="Calibri"/>
              </a:rPr>
              <a:t> </a:t>
            </a:r>
            <a:r>
              <a:rPr lang="ru-RU" sz="2400" b="1" dirty="0" err="1">
                <a:latin typeface="Calibri"/>
                <a:cs typeface="Calibri"/>
              </a:rPr>
              <a:t>парів</a:t>
            </a:r>
            <a:r>
              <a:rPr lang="ru-RU" sz="2400" b="1" dirty="0">
                <a:latin typeface="Calibri"/>
                <a:cs typeface="Calibri"/>
              </a:rPr>
              <a:t> без </a:t>
            </a:r>
            <a:r>
              <a:rPr lang="ru-RU" sz="2400" b="1" dirty="0" err="1">
                <a:latin typeface="Calibri"/>
                <a:cs typeface="Calibri"/>
              </a:rPr>
              <a:t>вдихання</a:t>
            </a:r>
            <a:endParaRPr sz="2400" b="1" dirty="0">
              <a:latin typeface="Calibri"/>
              <a:cs typeface="Calibri"/>
            </a:endParaRPr>
          </a:p>
        </p:txBody>
      </p:sp>
      <p:sp>
        <p:nvSpPr>
          <p:cNvPr id="4" name="object 4"/>
          <p:cNvSpPr txBox="1"/>
          <p:nvPr/>
        </p:nvSpPr>
        <p:spPr>
          <a:xfrm>
            <a:off x="955039" y="2521458"/>
            <a:ext cx="6089650" cy="1317668"/>
          </a:xfrm>
          <a:prstGeom prst="rect">
            <a:avLst/>
          </a:prstGeom>
        </p:spPr>
        <p:txBody>
          <a:bodyPr vert="horz" wrap="square" lIns="0" tIns="85725" rIns="0" bIns="0" rtlCol="0">
            <a:spAutoFit/>
          </a:bodyPr>
          <a:lstStyle/>
          <a:p>
            <a:pPr marL="241300" marR="5080" indent="-228600">
              <a:buFont typeface="Arial"/>
              <a:buChar char="•"/>
              <a:tabLst>
                <a:tab pos="241300" algn="l"/>
              </a:tabLst>
            </a:pPr>
            <a:r>
              <a:rPr sz="1600" dirty="0">
                <a:latin typeface="Calibri"/>
                <a:cs typeface="Calibri"/>
              </a:rPr>
              <a:t>Larger</a:t>
            </a:r>
            <a:r>
              <a:rPr sz="1600" spc="-60" dirty="0">
                <a:latin typeface="Calibri"/>
                <a:cs typeface="Calibri"/>
              </a:rPr>
              <a:t> </a:t>
            </a:r>
            <a:r>
              <a:rPr sz="1600" dirty="0">
                <a:latin typeface="Calibri"/>
                <a:cs typeface="Calibri"/>
              </a:rPr>
              <a:t>vapors</a:t>
            </a:r>
            <a:r>
              <a:rPr sz="1600" spc="-50" dirty="0">
                <a:latin typeface="Calibri"/>
                <a:cs typeface="Calibri"/>
              </a:rPr>
              <a:t> </a:t>
            </a:r>
            <a:r>
              <a:rPr sz="1600" dirty="0">
                <a:latin typeface="Calibri"/>
                <a:cs typeface="Calibri"/>
              </a:rPr>
              <a:t>to</a:t>
            </a:r>
            <a:r>
              <a:rPr sz="1600" spc="-55" dirty="0">
                <a:latin typeface="Calibri"/>
                <a:cs typeface="Calibri"/>
              </a:rPr>
              <a:t> </a:t>
            </a:r>
            <a:r>
              <a:rPr sz="1600" dirty="0">
                <a:latin typeface="Calibri"/>
                <a:cs typeface="Calibri"/>
              </a:rPr>
              <a:t>exposed</a:t>
            </a:r>
            <a:r>
              <a:rPr sz="1600" spc="-50" dirty="0">
                <a:latin typeface="Calibri"/>
                <a:cs typeface="Calibri"/>
              </a:rPr>
              <a:t> </a:t>
            </a:r>
            <a:r>
              <a:rPr sz="1600" dirty="0">
                <a:latin typeface="Calibri"/>
                <a:cs typeface="Calibri"/>
              </a:rPr>
              <a:t>skin</a:t>
            </a:r>
            <a:r>
              <a:rPr sz="1600" spc="-60" dirty="0">
                <a:latin typeface="Calibri"/>
                <a:cs typeface="Calibri"/>
              </a:rPr>
              <a:t> </a:t>
            </a:r>
            <a:r>
              <a:rPr sz="1600" dirty="0">
                <a:latin typeface="Calibri"/>
                <a:cs typeface="Calibri"/>
              </a:rPr>
              <a:t>have</a:t>
            </a:r>
            <a:r>
              <a:rPr sz="1600" spc="-40" dirty="0">
                <a:latin typeface="Calibri"/>
                <a:cs typeface="Calibri"/>
              </a:rPr>
              <a:t> </a:t>
            </a:r>
            <a:r>
              <a:rPr sz="1600" dirty="0">
                <a:latin typeface="Calibri"/>
                <a:cs typeface="Calibri"/>
              </a:rPr>
              <a:t>much</a:t>
            </a:r>
            <a:r>
              <a:rPr sz="1600" spc="-60" dirty="0">
                <a:latin typeface="Calibri"/>
                <a:cs typeface="Calibri"/>
              </a:rPr>
              <a:t> </a:t>
            </a:r>
            <a:r>
              <a:rPr sz="1600" spc="-10" dirty="0">
                <a:latin typeface="Calibri"/>
                <a:cs typeface="Calibri"/>
              </a:rPr>
              <a:t>lower </a:t>
            </a:r>
            <a:r>
              <a:rPr sz="1600" dirty="0">
                <a:latin typeface="Calibri"/>
                <a:cs typeface="Calibri"/>
              </a:rPr>
              <a:t>lethality</a:t>
            </a:r>
            <a:r>
              <a:rPr sz="1600" spc="-50" dirty="0">
                <a:latin typeface="Calibri"/>
                <a:cs typeface="Calibri"/>
              </a:rPr>
              <a:t> </a:t>
            </a:r>
            <a:r>
              <a:rPr sz="1600" dirty="0">
                <a:latin typeface="Calibri"/>
                <a:cs typeface="Calibri"/>
              </a:rPr>
              <a:t>as</a:t>
            </a:r>
            <a:r>
              <a:rPr sz="1600" spc="-25" dirty="0">
                <a:latin typeface="Calibri"/>
                <a:cs typeface="Calibri"/>
              </a:rPr>
              <a:t> </a:t>
            </a:r>
            <a:r>
              <a:rPr sz="1600" dirty="0">
                <a:latin typeface="Calibri"/>
                <a:cs typeface="Calibri"/>
              </a:rPr>
              <a:t>vapors</a:t>
            </a:r>
            <a:r>
              <a:rPr sz="1600" spc="-30" dirty="0">
                <a:latin typeface="Calibri"/>
                <a:cs typeface="Calibri"/>
              </a:rPr>
              <a:t> </a:t>
            </a:r>
            <a:r>
              <a:rPr sz="1600" dirty="0">
                <a:latin typeface="Calibri"/>
                <a:cs typeface="Calibri"/>
              </a:rPr>
              <a:t>do</a:t>
            </a:r>
            <a:r>
              <a:rPr sz="1600" spc="-25" dirty="0">
                <a:latin typeface="Calibri"/>
                <a:cs typeface="Calibri"/>
              </a:rPr>
              <a:t> </a:t>
            </a:r>
            <a:r>
              <a:rPr sz="1600" dirty="0">
                <a:latin typeface="Calibri"/>
                <a:cs typeface="Calibri"/>
              </a:rPr>
              <a:t>not</a:t>
            </a:r>
            <a:r>
              <a:rPr sz="1600" spc="-60" dirty="0">
                <a:latin typeface="Calibri"/>
                <a:cs typeface="Calibri"/>
              </a:rPr>
              <a:t> </a:t>
            </a:r>
            <a:r>
              <a:rPr sz="1600" dirty="0">
                <a:latin typeface="Calibri"/>
                <a:cs typeface="Calibri"/>
              </a:rPr>
              <a:t>as</a:t>
            </a:r>
            <a:r>
              <a:rPr sz="1600" spc="-25" dirty="0">
                <a:latin typeface="Calibri"/>
                <a:cs typeface="Calibri"/>
              </a:rPr>
              <a:t> </a:t>
            </a:r>
            <a:r>
              <a:rPr sz="1600" dirty="0">
                <a:latin typeface="Calibri"/>
                <a:cs typeface="Calibri"/>
              </a:rPr>
              <a:t>readily</a:t>
            </a:r>
            <a:r>
              <a:rPr sz="1600" spc="-25" dirty="0">
                <a:latin typeface="Calibri"/>
                <a:cs typeface="Calibri"/>
              </a:rPr>
              <a:t> </a:t>
            </a:r>
            <a:r>
              <a:rPr sz="1600" spc="-10" dirty="0">
                <a:latin typeface="Calibri"/>
                <a:cs typeface="Calibri"/>
              </a:rPr>
              <a:t>absorb </a:t>
            </a:r>
            <a:r>
              <a:rPr sz="1600" dirty="0">
                <a:latin typeface="Calibri"/>
                <a:cs typeface="Calibri"/>
              </a:rPr>
              <a:t>through</a:t>
            </a:r>
            <a:r>
              <a:rPr sz="1600" spc="-70" dirty="0">
                <a:latin typeface="Calibri"/>
                <a:cs typeface="Calibri"/>
              </a:rPr>
              <a:t> </a:t>
            </a:r>
            <a:r>
              <a:rPr sz="1600" spc="-20" dirty="0">
                <a:latin typeface="Calibri"/>
                <a:cs typeface="Calibri"/>
              </a:rPr>
              <a:t>skin.</a:t>
            </a:r>
            <a:endParaRPr lang="en-US" sz="1600" spc="-20" dirty="0">
              <a:latin typeface="Calibri"/>
              <a:cs typeface="Calibri"/>
            </a:endParaRPr>
          </a:p>
          <a:p>
            <a:pPr marL="266700" marR="5080">
              <a:tabLst>
                <a:tab pos="542925" algn="l"/>
              </a:tabLst>
            </a:pPr>
            <a:r>
              <a:rPr lang="ru-RU" sz="1600" dirty="0" err="1">
                <a:latin typeface="Calibri"/>
                <a:cs typeface="Calibri"/>
              </a:rPr>
              <a:t>Більші</a:t>
            </a:r>
            <a:r>
              <a:rPr lang="ru-RU" sz="1600" dirty="0">
                <a:latin typeface="Calibri"/>
                <a:cs typeface="Calibri"/>
              </a:rPr>
              <a:t> </a:t>
            </a:r>
            <a:r>
              <a:rPr lang="ru-RU" sz="1600" dirty="0" err="1">
                <a:latin typeface="Calibri"/>
                <a:cs typeface="Calibri"/>
              </a:rPr>
              <a:t>випари</a:t>
            </a:r>
            <a:r>
              <a:rPr lang="ru-RU" sz="1600" dirty="0">
                <a:latin typeface="Calibri"/>
                <a:cs typeface="Calibri"/>
              </a:rPr>
              <a:t>, </a:t>
            </a:r>
            <a:r>
              <a:rPr lang="ru-RU" sz="1600" dirty="0" err="1">
                <a:latin typeface="Calibri"/>
                <a:cs typeface="Calibri"/>
              </a:rPr>
              <a:t>які</a:t>
            </a:r>
            <a:r>
              <a:rPr lang="ru-RU" sz="1600" dirty="0">
                <a:latin typeface="Calibri"/>
                <a:cs typeface="Calibri"/>
              </a:rPr>
              <a:t> </a:t>
            </a:r>
            <a:r>
              <a:rPr lang="ru-RU" sz="1600" dirty="0" err="1">
                <a:latin typeface="Calibri"/>
                <a:cs typeface="Calibri"/>
              </a:rPr>
              <a:t>потрапляють</a:t>
            </a:r>
            <a:r>
              <a:rPr lang="ru-RU" sz="1600" dirty="0">
                <a:latin typeface="Calibri"/>
                <a:cs typeface="Calibri"/>
              </a:rPr>
              <a:t> на </a:t>
            </a:r>
            <a:r>
              <a:rPr lang="ru-RU" sz="1600" dirty="0" err="1">
                <a:latin typeface="Calibri"/>
                <a:cs typeface="Calibri"/>
              </a:rPr>
              <a:t>відкриту</a:t>
            </a:r>
            <a:r>
              <a:rPr lang="ru-RU" sz="1600" dirty="0">
                <a:latin typeface="Calibri"/>
                <a:cs typeface="Calibri"/>
              </a:rPr>
              <a:t> </a:t>
            </a:r>
            <a:r>
              <a:rPr lang="ru-RU" sz="1600" dirty="0" err="1">
                <a:latin typeface="Calibri"/>
                <a:cs typeface="Calibri"/>
              </a:rPr>
              <a:t>шкіру</a:t>
            </a:r>
            <a:r>
              <a:rPr lang="ru-RU" sz="1600" dirty="0">
                <a:latin typeface="Calibri"/>
                <a:cs typeface="Calibri"/>
              </a:rPr>
              <a:t>, </a:t>
            </a:r>
            <a:r>
              <a:rPr lang="ru-RU" sz="1600" dirty="0" err="1">
                <a:latin typeface="Calibri"/>
                <a:cs typeface="Calibri"/>
              </a:rPr>
              <a:t>мають</a:t>
            </a:r>
            <a:r>
              <a:rPr lang="ru-RU" sz="1600" dirty="0">
                <a:latin typeface="Calibri"/>
                <a:cs typeface="Calibri"/>
              </a:rPr>
              <a:t> </a:t>
            </a:r>
            <a:r>
              <a:rPr lang="ru-RU" sz="1600" dirty="0" err="1">
                <a:latin typeface="Calibri"/>
                <a:cs typeface="Calibri"/>
              </a:rPr>
              <a:t>набагато</a:t>
            </a:r>
            <a:r>
              <a:rPr lang="ru-RU" sz="1600" dirty="0">
                <a:latin typeface="Calibri"/>
                <a:cs typeface="Calibri"/>
              </a:rPr>
              <a:t> </a:t>
            </a:r>
            <a:r>
              <a:rPr lang="ru-RU" sz="1600" dirty="0" err="1">
                <a:latin typeface="Calibri"/>
                <a:cs typeface="Calibri"/>
              </a:rPr>
              <a:t>нижчу</a:t>
            </a:r>
            <a:r>
              <a:rPr lang="ru-RU" sz="1600" dirty="0">
                <a:latin typeface="Calibri"/>
                <a:cs typeface="Calibri"/>
              </a:rPr>
              <a:t> </a:t>
            </a:r>
            <a:r>
              <a:rPr lang="ru-RU" sz="1600" dirty="0" err="1">
                <a:latin typeface="Calibri"/>
                <a:cs typeface="Calibri"/>
              </a:rPr>
              <a:t>летальність</a:t>
            </a:r>
            <a:r>
              <a:rPr lang="ru-RU" sz="1600" dirty="0">
                <a:latin typeface="Calibri"/>
                <a:cs typeface="Calibri"/>
              </a:rPr>
              <a:t>, </a:t>
            </a:r>
            <a:r>
              <a:rPr lang="ru-RU" sz="1600" dirty="0" err="1">
                <a:latin typeface="Calibri"/>
                <a:cs typeface="Calibri"/>
              </a:rPr>
              <a:t>оскільки</a:t>
            </a:r>
            <a:r>
              <a:rPr lang="ru-RU" sz="1600" dirty="0">
                <a:latin typeface="Calibri"/>
                <a:cs typeface="Calibri"/>
              </a:rPr>
              <a:t> </a:t>
            </a:r>
            <a:r>
              <a:rPr lang="ru-RU" sz="1600" dirty="0" err="1">
                <a:latin typeface="Calibri"/>
                <a:cs typeface="Calibri"/>
              </a:rPr>
              <a:t>випари</a:t>
            </a:r>
            <a:r>
              <a:rPr lang="ru-RU" sz="1600" dirty="0">
                <a:latin typeface="Calibri"/>
                <a:cs typeface="Calibri"/>
              </a:rPr>
              <a:t> не так легко </a:t>
            </a:r>
            <a:r>
              <a:rPr lang="ru-RU" sz="1600" dirty="0" err="1">
                <a:latin typeface="Calibri"/>
                <a:cs typeface="Calibri"/>
              </a:rPr>
              <a:t>поглинаються</a:t>
            </a:r>
            <a:r>
              <a:rPr lang="ru-RU" sz="1600" dirty="0">
                <a:latin typeface="Calibri"/>
                <a:cs typeface="Calibri"/>
              </a:rPr>
              <a:t> </a:t>
            </a:r>
            <a:r>
              <a:rPr lang="ru-RU" sz="1600" dirty="0" err="1">
                <a:latin typeface="Calibri"/>
                <a:cs typeface="Calibri"/>
              </a:rPr>
              <a:t>шкірою</a:t>
            </a:r>
            <a:r>
              <a:rPr lang="ru-RU" sz="1600" dirty="0">
                <a:latin typeface="Calibri"/>
                <a:cs typeface="Calibri"/>
              </a:rPr>
              <a:t>.</a:t>
            </a:r>
            <a:endParaRPr sz="1600" dirty="0">
              <a:latin typeface="Calibri"/>
              <a:cs typeface="Calibri"/>
            </a:endParaRPr>
          </a:p>
        </p:txBody>
      </p:sp>
      <p:sp>
        <p:nvSpPr>
          <p:cNvPr id="5" name="object 5"/>
          <p:cNvSpPr txBox="1"/>
          <p:nvPr/>
        </p:nvSpPr>
        <p:spPr>
          <a:xfrm>
            <a:off x="955039" y="3820159"/>
            <a:ext cx="6172835" cy="1069524"/>
          </a:xfrm>
          <a:prstGeom prst="rect">
            <a:avLst/>
          </a:prstGeom>
        </p:spPr>
        <p:txBody>
          <a:bodyPr vert="horz" wrap="square" lIns="0" tIns="83820" rIns="0" bIns="0" rtlCol="0">
            <a:spAutoFit/>
          </a:bodyPr>
          <a:lstStyle/>
          <a:p>
            <a:pPr marL="241300" marR="5080" indent="-228600">
              <a:buFont typeface="Arial"/>
              <a:buChar char="•"/>
              <a:tabLst>
                <a:tab pos="241300" algn="l"/>
              </a:tabLst>
            </a:pPr>
            <a:r>
              <a:rPr sz="1600" spc="-10" dirty="0">
                <a:latin typeface="Calibri"/>
                <a:cs typeface="Calibri"/>
              </a:rPr>
              <a:t>Vapor</a:t>
            </a:r>
            <a:r>
              <a:rPr sz="1600" spc="-60" dirty="0">
                <a:latin typeface="Calibri"/>
                <a:cs typeface="Calibri"/>
              </a:rPr>
              <a:t> </a:t>
            </a:r>
            <a:r>
              <a:rPr sz="1600" dirty="0">
                <a:latin typeface="Calibri"/>
                <a:cs typeface="Calibri"/>
              </a:rPr>
              <a:t>exposure</a:t>
            </a:r>
            <a:r>
              <a:rPr sz="1600" spc="-50" dirty="0">
                <a:latin typeface="Calibri"/>
                <a:cs typeface="Calibri"/>
              </a:rPr>
              <a:t> </a:t>
            </a:r>
            <a:r>
              <a:rPr sz="1600" dirty="0">
                <a:latin typeface="Calibri"/>
                <a:cs typeface="Calibri"/>
              </a:rPr>
              <a:t>as</a:t>
            </a:r>
            <a:r>
              <a:rPr sz="1600" spc="-50" dirty="0">
                <a:latin typeface="Calibri"/>
                <a:cs typeface="Calibri"/>
              </a:rPr>
              <a:t> </a:t>
            </a:r>
            <a:r>
              <a:rPr sz="1600" dirty="0">
                <a:latin typeface="Calibri"/>
                <a:cs typeface="Calibri"/>
              </a:rPr>
              <a:t>cause</a:t>
            </a:r>
            <a:r>
              <a:rPr sz="1600" spc="-55" dirty="0">
                <a:latin typeface="Calibri"/>
                <a:cs typeface="Calibri"/>
              </a:rPr>
              <a:t> </a:t>
            </a:r>
            <a:r>
              <a:rPr sz="1600" dirty="0">
                <a:latin typeface="Calibri"/>
                <a:cs typeface="Calibri"/>
              </a:rPr>
              <a:t>a</a:t>
            </a:r>
            <a:r>
              <a:rPr sz="1600" spc="-60" dirty="0">
                <a:latin typeface="Calibri"/>
                <a:cs typeface="Calibri"/>
              </a:rPr>
              <a:t> </a:t>
            </a:r>
            <a:r>
              <a:rPr sz="1600" u="sng" dirty="0">
                <a:uFill>
                  <a:solidFill>
                    <a:srgbClr val="000000"/>
                  </a:solidFill>
                </a:uFill>
                <a:latin typeface="Calibri"/>
                <a:cs typeface="Calibri"/>
              </a:rPr>
              <a:t>direct,</a:t>
            </a:r>
            <a:r>
              <a:rPr sz="1600" u="sng" spc="-60" dirty="0">
                <a:uFill>
                  <a:solidFill>
                    <a:srgbClr val="000000"/>
                  </a:solidFill>
                </a:uFill>
                <a:latin typeface="Calibri"/>
                <a:cs typeface="Calibri"/>
              </a:rPr>
              <a:t> </a:t>
            </a:r>
            <a:r>
              <a:rPr sz="1600" u="sng" dirty="0">
                <a:uFill>
                  <a:solidFill>
                    <a:srgbClr val="000000"/>
                  </a:solidFill>
                </a:uFill>
                <a:latin typeface="Calibri"/>
                <a:cs typeface="Calibri"/>
              </a:rPr>
              <a:t>local</a:t>
            </a:r>
            <a:r>
              <a:rPr sz="1600" u="sng" spc="-55" dirty="0">
                <a:uFill>
                  <a:solidFill>
                    <a:srgbClr val="000000"/>
                  </a:solidFill>
                </a:uFill>
                <a:latin typeface="Calibri"/>
                <a:cs typeface="Calibri"/>
              </a:rPr>
              <a:t> </a:t>
            </a:r>
            <a:r>
              <a:rPr sz="1600" u="sng" dirty="0">
                <a:uFill>
                  <a:solidFill>
                    <a:srgbClr val="000000"/>
                  </a:solidFill>
                </a:uFill>
                <a:latin typeface="Calibri"/>
                <a:cs typeface="Calibri"/>
              </a:rPr>
              <a:t>effect</a:t>
            </a:r>
            <a:r>
              <a:rPr sz="1600" u="sng" spc="-45" dirty="0">
                <a:uFill>
                  <a:solidFill>
                    <a:srgbClr val="000000"/>
                  </a:solidFill>
                </a:uFill>
                <a:latin typeface="Calibri"/>
                <a:cs typeface="Calibri"/>
              </a:rPr>
              <a:t> </a:t>
            </a:r>
            <a:r>
              <a:rPr sz="1600" u="sng" spc="-25" dirty="0">
                <a:uFill>
                  <a:solidFill>
                    <a:srgbClr val="000000"/>
                  </a:solidFill>
                </a:uFill>
                <a:latin typeface="Calibri"/>
                <a:cs typeface="Calibri"/>
              </a:rPr>
              <a:t>on</a:t>
            </a:r>
            <a:r>
              <a:rPr sz="1600" spc="-25" dirty="0">
                <a:latin typeface="Calibri"/>
                <a:cs typeface="Calibri"/>
              </a:rPr>
              <a:t> </a:t>
            </a:r>
            <a:r>
              <a:rPr sz="1600" u="sng" dirty="0">
                <a:uFill>
                  <a:solidFill>
                    <a:srgbClr val="000000"/>
                  </a:solidFill>
                </a:uFill>
                <a:latin typeface="Calibri"/>
                <a:cs typeface="Calibri"/>
              </a:rPr>
              <a:t>exposed</a:t>
            </a:r>
            <a:r>
              <a:rPr sz="1600" u="sng" spc="-50" dirty="0">
                <a:uFill>
                  <a:solidFill>
                    <a:srgbClr val="000000"/>
                  </a:solidFill>
                </a:uFill>
                <a:latin typeface="Calibri"/>
                <a:cs typeface="Calibri"/>
              </a:rPr>
              <a:t> </a:t>
            </a:r>
            <a:r>
              <a:rPr sz="1600" u="sng" dirty="0">
                <a:uFill>
                  <a:solidFill>
                    <a:srgbClr val="000000"/>
                  </a:solidFill>
                </a:uFill>
                <a:latin typeface="Calibri"/>
                <a:cs typeface="Calibri"/>
              </a:rPr>
              <a:t>tissues</a:t>
            </a:r>
            <a:r>
              <a:rPr sz="1600" dirty="0">
                <a:latin typeface="Calibri"/>
                <a:cs typeface="Calibri"/>
              </a:rPr>
              <a:t>,</a:t>
            </a:r>
            <a:r>
              <a:rPr sz="1600" spc="-25" dirty="0">
                <a:latin typeface="Calibri"/>
                <a:cs typeface="Calibri"/>
              </a:rPr>
              <a:t> </a:t>
            </a:r>
            <a:r>
              <a:rPr sz="1600" dirty="0">
                <a:latin typeface="Calibri"/>
                <a:cs typeface="Calibri"/>
              </a:rPr>
              <a:t>particularly</a:t>
            </a:r>
            <a:r>
              <a:rPr sz="1600" spc="-60" dirty="0">
                <a:latin typeface="Calibri"/>
                <a:cs typeface="Calibri"/>
              </a:rPr>
              <a:t> </a:t>
            </a:r>
            <a:r>
              <a:rPr sz="1600" dirty="0">
                <a:latin typeface="Calibri"/>
                <a:cs typeface="Calibri"/>
              </a:rPr>
              <a:t>on</a:t>
            </a:r>
            <a:r>
              <a:rPr sz="1600" spc="-30" dirty="0">
                <a:latin typeface="Calibri"/>
                <a:cs typeface="Calibri"/>
              </a:rPr>
              <a:t> </a:t>
            </a:r>
            <a:r>
              <a:rPr sz="1600" spc="-10" dirty="0">
                <a:latin typeface="Calibri"/>
                <a:cs typeface="Calibri"/>
              </a:rPr>
              <a:t>exposed </a:t>
            </a:r>
            <a:r>
              <a:rPr sz="1600" dirty="0">
                <a:latin typeface="Calibri"/>
                <a:cs typeface="Calibri"/>
              </a:rPr>
              <a:t>mucosal</a:t>
            </a:r>
            <a:r>
              <a:rPr sz="1600" spc="-40" dirty="0">
                <a:latin typeface="Calibri"/>
                <a:cs typeface="Calibri"/>
              </a:rPr>
              <a:t> </a:t>
            </a:r>
            <a:r>
              <a:rPr sz="1600" spc="-10" dirty="0">
                <a:latin typeface="Calibri"/>
                <a:cs typeface="Calibri"/>
              </a:rPr>
              <a:t>membranes.</a:t>
            </a:r>
            <a:endParaRPr lang="en-US" sz="1600" spc="-10" dirty="0">
              <a:latin typeface="Calibri"/>
              <a:cs typeface="Calibri"/>
            </a:endParaRPr>
          </a:p>
          <a:p>
            <a:pPr marL="266700" marR="5080">
              <a:tabLst>
                <a:tab pos="241300" algn="l"/>
              </a:tabLst>
            </a:pPr>
            <a:r>
              <a:rPr lang="ru-RU" sz="1600" dirty="0" err="1">
                <a:latin typeface="Calibri"/>
                <a:cs typeface="Calibri"/>
              </a:rPr>
              <a:t>Вплив</a:t>
            </a:r>
            <a:r>
              <a:rPr lang="ru-RU" sz="1600" dirty="0">
                <a:latin typeface="Calibri"/>
                <a:cs typeface="Calibri"/>
              </a:rPr>
              <a:t> </a:t>
            </a:r>
            <a:r>
              <a:rPr lang="ru-RU" sz="1600" dirty="0" err="1">
                <a:latin typeface="Calibri"/>
                <a:cs typeface="Calibri"/>
              </a:rPr>
              <a:t>парів</a:t>
            </a:r>
            <a:r>
              <a:rPr lang="ru-RU" sz="1600" dirty="0">
                <a:latin typeface="Calibri"/>
                <a:cs typeface="Calibri"/>
              </a:rPr>
              <a:t> </a:t>
            </a:r>
            <a:r>
              <a:rPr lang="ru-RU" sz="1600" dirty="0" err="1">
                <a:latin typeface="Calibri"/>
                <a:cs typeface="Calibri"/>
              </a:rPr>
              <a:t>спричиняє</a:t>
            </a:r>
            <a:r>
              <a:rPr lang="ru-RU" sz="1600" dirty="0">
                <a:latin typeface="Calibri"/>
                <a:cs typeface="Calibri"/>
              </a:rPr>
              <a:t> </a:t>
            </a:r>
            <a:r>
              <a:rPr lang="ru-RU" sz="1600" u="sng" dirty="0" err="1">
                <a:latin typeface="Calibri"/>
                <a:cs typeface="Calibri"/>
              </a:rPr>
              <a:t>пряму</a:t>
            </a:r>
            <a:r>
              <a:rPr lang="ru-RU" sz="1600" u="sng" dirty="0">
                <a:latin typeface="Calibri"/>
                <a:cs typeface="Calibri"/>
              </a:rPr>
              <a:t> </a:t>
            </a:r>
            <a:r>
              <a:rPr lang="ru-RU" sz="1600" u="sng" dirty="0" err="1">
                <a:latin typeface="Calibri"/>
                <a:cs typeface="Calibri"/>
              </a:rPr>
              <a:t>місцеву</a:t>
            </a:r>
            <a:r>
              <a:rPr lang="ru-RU" sz="1600" u="sng" dirty="0">
                <a:latin typeface="Calibri"/>
                <a:cs typeface="Calibri"/>
              </a:rPr>
              <a:t> </a:t>
            </a:r>
            <a:r>
              <a:rPr lang="ru-RU" sz="1600" u="sng" dirty="0" err="1">
                <a:latin typeface="Calibri"/>
                <a:cs typeface="Calibri"/>
              </a:rPr>
              <a:t>дію</a:t>
            </a:r>
            <a:r>
              <a:rPr lang="ru-RU" sz="1600" u="sng" dirty="0">
                <a:latin typeface="Calibri"/>
                <a:cs typeface="Calibri"/>
              </a:rPr>
              <a:t> на </a:t>
            </a:r>
            <a:r>
              <a:rPr lang="ru-RU" sz="1600" u="sng" dirty="0" err="1">
                <a:latin typeface="Calibri"/>
                <a:cs typeface="Calibri"/>
              </a:rPr>
              <a:t>відкриті</a:t>
            </a:r>
            <a:r>
              <a:rPr lang="ru-RU" sz="1600" u="sng" dirty="0">
                <a:latin typeface="Calibri"/>
                <a:cs typeface="Calibri"/>
              </a:rPr>
              <a:t> </a:t>
            </a:r>
            <a:r>
              <a:rPr lang="ru-RU" sz="1600" u="sng" dirty="0" err="1">
                <a:latin typeface="Calibri"/>
                <a:cs typeface="Calibri"/>
              </a:rPr>
              <a:t>тканини</a:t>
            </a:r>
            <a:r>
              <a:rPr lang="ru-RU" sz="1600" dirty="0">
                <a:latin typeface="Calibri"/>
                <a:cs typeface="Calibri"/>
              </a:rPr>
              <a:t>, </a:t>
            </a:r>
            <a:r>
              <a:rPr lang="ru-RU" sz="1600" dirty="0" err="1">
                <a:latin typeface="Calibri"/>
                <a:cs typeface="Calibri"/>
              </a:rPr>
              <a:t>зокрема</a:t>
            </a:r>
            <a:r>
              <a:rPr lang="ru-RU" sz="1600" dirty="0">
                <a:latin typeface="Calibri"/>
                <a:cs typeface="Calibri"/>
              </a:rPr>
              <a:t> на </a:t>
            </a:r>
            <a:r>
              <a:rPr lang="ru-RU" sz="1600" dirty="0" err="1">
                <a:latin typeface="Calibri"/>
                <a:cs typeface="Calibri"/>
              </a:rPr>
              <a:t>відкриті</a:t>
            </a:r>
            <a:r>
              <a:rPr lang="ru-RU" sz="1600" dirty="0">
                <a:latin typeface="Calibri"/>
                <a:cs typeface="Calibri"/>
              </a:rPr>
              <a:t> </a:t>
            </a:r>
            <a:r>
              <a:rPr lang="ru-RU" sz="1600" dirty="0" err="1">
                <a:latin typeface="Calibri"/>
                <a:cs typeface="Calibri"/>
              </a:rPr>
              <a:t>слизові</a:t>
            </a:r>
            <a:r>
              <a:rPr lang="ru-RU" sz="1600" dirty="0">
                <a:latin typeface="Calibri"/>
                <a:cs typeface="Calibri"/>
              </a:rPr>
              <a:t> </a:t>
            </a:r>
            <a:r>
              <a:rPr lang="ru-RU" sz="1600" dirty="0" err="1">
                <a:latin typeface="Calibri"/>
                <a:cs typeface="Calibri"/>
              </a:rPr>
              <a:t>оболонки</a:t>
            </a:r>
            <a:r>
              <a:rPr lang="ru-RU" sz="1600" dirty="0">
                <a:latin typeface="Calibri"/>
                <a:cs typeface="Calibri"/>
              </a:rPr>
              <a:t>.</a:t>
            </a:r>
            <a:endParaRPr sz="1600" dirty="0">
              <a:latin typeface="Calibri"/>
              <a:cs typeface="Calibri"/>
            </a:endParaRPr>
          </a:p>
        </p:txBody>
      </p:sp>
      <p:sp>
        <p:nvSpPr>
          <p:cNvPr id="6" name="object 6"/>
          <p:cNvSpPr txBox="1"/>
          <p:nvPr/>
        </p:nvSpPr>
        <p:spPr>
          <a:xfrm>
            <a:off x="955039" y="4953000"/>
            <a:ext cx="5829935" cy="505267"/>
          </a:xfrm>
          <a:prstGeom prst="rect">
            <a:avLst/>
          </a:prstGeom>
        </p:spPr>
        <p:txBody>
          <a:bodyPr vert="horz" wrap="square" lIns="0" tIns="12700" rIns="0" bIns="0" rtlCol="0">
            <a:spAutoFit/>
          </a:bodyPr>
          <a:lstStyle/>
          <a:p>
            <a:pPr marL="241300" indent="-228600">
              <a:lnSpc>
                <a:spcPct val="100000"/>
              </a:lnSpc>
              <a:buFont typeface="Arial"/>
              <a:buChar char="•"/>
              <a:tabLst>
                <a:tab pos="241300" algn="l"/>
              </a:tabLst>
            </a:pPr>
            <a:r>
              <a:rPr sz="1600" dirty="0">
                <a:latin typeface="Calibri"/>
                <a:cs typeface="Calibri"/>
              </a:rPr>
              <a:t>Much</a:t>
            </a:r>
            <a:r>
              <a:rPr sz="1600" spc="-55" dirty="0">
                <a:latin typeface="Calibri"/>
                <a:cs typeface="Calibri"/>
              </a:rPr>
              <a:t> </a:t>
            </a:r>
            <a:r>
              <a:rPr sz="1600" dirty="0">
                <a:latin typeface="Calibri"/>
                <a:cs typeface="Calibri"/>
              </a:rPr>
              <a:t>less</a:t>
            </a:r>
            <a:r>
              <a:rPr sz="1600" spc="-30" dirty="0">
                <a:latin typeface="Calibri"/>
                <a:cs typeface="Calibri"/>
              </a:rPr>
              <a:t> </a:t>
            </a:r>
            <a:r>
              <a:rPr sz="1600" dirty="0">
                <a:latin typeface="Calibri"/>
                <a:cs typeface="Calibri"/>
              </a:rPr>
              <a:t>local</a:t>
            </a:r>
            <a:r>
              <a:rPr sz="1600" spc="-30" dirty="0">
                <a:latin typeface="Calibri"/>
                <a:cs typeface="Calibri"/>
              </a:rPr>
              <a:t> </a:t>
            </a:r>
            <a:r>
              <a:rPr sz="1600" dirty="0">
                <a:latin typeface="Calibri"/>
                <a:cs typeface="Calibri"/>
              </a:rPr>
              <a:t>effect</a:t>
            </a:r>
            <a:r>
              <a:rPr sz="1600" spc="-25" dirty="0">
                <a:latin typeface="Calibri"/>
                <a:cs typeface="Calibri"/>
              </a:rPr>
              <a:t> </a:t>
            </a:r>
            <a:r>
              <a:rPr sz="1600" dirty="0">
                <a:latin typeface="Calibri"/>
                <a:cs typeface="Calibri"/>
              </a:rPr>
              <a:t>on</a:t>
            </a:r>
            <a:r>
              <a:rPr sz="1600" spc="-30" dirty="0">
                <a:latin typeface="Calibri"/>
                <a:cs typeface="Calibri"/>
              </a:rPr>
              <a:t> </a:t>
            </a:r>
            <a:r>
              <a:rPr sz="1600" dirty="0">
                <a:latin typeface="Calibri"/>
                <a:cs typeface="Calibri"/>
              </a:rPr>
              <a:t>exposed</a:t>
            </a:r>
            <a:r>
              <a:rPr sz="1600" spc="-25" dirty="0">
                <a:latin typeface="Calibri"/>
                <a:cs typeface="Calibri"/>
              </a:rPr>
              <a:t> </a:t>
            </a:r>
            <a:r>
              <a:rPr sz="1600" dirty="0">
                <a:latin typeface="Calibri"/>
                <a:cs typeface="Calibri"/>
              </a:rPr>
              <a:t>skin</a:t>
            </a:r>
            <a:r>
              <a:rPr sz="1600" spc="-40" dirty="0">
                <a:latin typeface="Calibri"/>
                <a:cs typeface="Calibri"/>
              </a:rPr>
              <a:t> </a:t>
            </a:r>
            <a:r>
              <a:rPr sz="1600" spc="-10" dirty="0">
                <a:latin typeface="Calibri"/>
                <a:cs typeface="Calibri"/>
              </a:rPr>
              <a:t>tissue.</a:t>
            </a:r>
            <a:endParaRPr lang="en-US" sz="1600" spc="-10" dirty="0">
              <a:latin typeface="Calibri"/>
              <a:cs typeface="Calibri"/>
            </a:endParaRPr>
          </a:p>
          <a:p>
            <a:pPr marL="266700">
              <a:lnSpc>
                <a:spcPct val="100000"/>
              </a:lnSpc>
              <a:tabLst>
                <a:tab pos="241300" algn="l"/>
              </a:tabLst>
            </a:pPr>
            <a:r>
              <a:rPr lang="ru-RU" sz="1600" dirty="0" err="1">
                <a:latin typeface="Calibri"/>
                <a:cs typeface="Calibri"/>
              </a:rPr>
              <a:t>Набагато</a:t>
            </a:r>
            <a:r>
              <a:rPr lang="ru-RU" sz="1600" dirty="0">
                <a:latin typeface="Calibri"/>
                <a:cs typeface="Calibri"/>
              </a:rPr>
              <a:t> </a:t>
            </a:r>
            <a:r>
              <a:rPr lang="ru-RU" sz="1600" dirty="0" err="1">
                <a:latin typeface="Calibri"/>
                <a:cs typeface="Calibri"/>
              </a:rPr>
              <a:t>менший</a:t>
            </a:r>
            <a:r>
              <a:rPr lang="ru-RU" sz="1600" dirty="0">
                <a:latin typeface="Calibri"/>
                <a:cs typeface="Calibri"/>
              </a:rPr>
              <a:t> </a:t>
            </a:r>
            <a:r>
              <a:rPr lang="ru-RU" sz="1600" dirty="0" err="1">
                <a:latin typeface="Calibri"/>
                <a:cs typeface="Calibri"/>
              </a:rPr>
              <a:t>місцевий</a:t>
            </a:r>
            <a:r>
              <a:rPr lang="ru-RU" sz="1600" dirty="0">
                <a:latin typeface="Calibri"/>
                <a:cs typeface="Calibri"/>
              </a:rPr>
              <a:t> </a:t>
            </a:r>
            <a:r>
              <a:rPr lang="ru-RU" sz="1600" dirty="0" err="1">
                <a:latin typeface="Calibri"/>
                <a:cs typeface="Calibri"/>
              </a:rPr>
              <a:t>вплив</a:t>
            </a:r>
            <a:r>
              <a:rPr lang="ru-RU" sz="1600" dirty="0">
                <a:latin typeface="Calibri"/>
                <a:cs typeface="Calibri"/>
              </a:rPr>
              <a:t> на </a:t>
            </a:r>
            <a:r>
              <a:rPr lang="ru-RU" sz="1600" dirty="0" err="1">
                <a:latin typeface="Calibri"/>
                <a:cs typeface="Calibri"/>
              </a:rPr>
              <a:t>відкриті</a:t>
            </a:r>
            <a:r>
              <a:rPr lang="ru-RU" sz="1600" dirty="0">
                <a:latin typeface="Calibri"/>
                <a:cs typeface="Calibri"/>
              </a:rPr>
              <a:t> </a:t>
            </a:r>
            <a:r>
              <a:rPr lang="ru-RU" sz="1600" dirty="0" err="1">
                <a:latin typeface="Calibri"/>
                <a:cs typeface="Calibri"/>
              </a:rPr>
              <a:t>тканини</a:t>
            </a:r>
            <a:r>
              <a:rPr lang="ru-RU" sz="1600" dirty="0">
                <a:latin typeface="Calibri"/>
                <a:cs typeface="Calibri"/>
              </a:rPr>
              <a:t> </a:t>
            </a:r>
            <a:r>
              <a:rPr lang="ru-RU" sz="1600" dirty="0" err="1">
                <a:latin typeface="Calibri"/>
                <a:cs typeface="Calibri"/>
              </a:rPr>
              <a:t>шкіри</a:t>
            </a:r>
            <a:r>
              <a:rPr lang="ru-RU" sz="1600" dirty="0">
                <a:latin typeface="Calibri"/>
                <a:cs typeface="Calibri"/>
              </a:rPr>
              <a:t>.</a:t>
            </a:r>
            <a:endParaRPr sz="1600" dirty="0">
              <a:latin typeface="Calibri"/>
              <a:cs typeface="Calibri"/>
            </a:endParaRPr>
          </a:p>
        </p:txBody>
      </p:sp>
      <p:sp>
        <p:nvSpPr>
          <p:cNvPr id="7" name="object 7"/>
          <p:cNvSpPr txBox="1"/>
          <p:nvPr/>
        </p:nvSpPr>
        <p:spPr>
          <a:xfrm>
            <a:off x="955039" y="5486400"/>
            <a:ext cx="6085205" cy="1071447"/>
          </a:xfrm>
          <a:prstGeom prst="rect">
            <a:avLst/>
          </a:prstGeom>
        </p:spPr>
        <p:txBody>
          <a:bodyPr vert="horz" wrap="square" lIns="0" tIns="85725" rIns="0" bIns="0" rtlCol="0">
            <a:spAutoFit/>
          </a:bodyPr>
          <a:lstStyle/>
          <a:p>
            <a:pPr marL="241300" marR="5080" indent="-228600">
              <a:buFont typeface="Arial"/>
              <a:buChar char="•"/>
              <a:tabLst>
                <a:tab pos="241300" algn="l"/>
              </a:tabLst>
            </a:pPr>
            <a:r>
              <a:rPr sz="1600" dirty="0">
                <a:latin typeface="Calibri"/>
                <a:cs typeface="Calibri"/>
              </a:rPr>
              <a:t>High</a:t>
            </a:r>
            <a:r>
              <a:rPr sz="1600" spc="-65" dirty="0">
                <a:latin typeface="Calibri"/>
                <a:cs typeface="Calibri"/>
              </a:rPr>
              <a:t> </a:t>
            </a:r>
            <a:r>
              <a:rPr sz="1600" dirty="0">
                <a:latin typeface="Calibri"/>
                <a:cs typeface="Calibri"/>
              </a:rPr>
              <a:t>concentrations</a:t>
            </a:r>
            <a:r>
              <a:rPr sz="1600" spc="-70" dirty="0">
                <a:latin typeface="Calibri"/>
                <a:cs typeface="Calibri"/>
              </a:rPr>
              <a:t> </a:t>
            </a:r>
            <a:r>
              <a:rPr sz="1600" dirty="0">
                <a:latin typeface="Calibri"/>
                <a:cs typeface="Calibri"/>
              </a:rPr>
              <a:t>trapped</a:t>
            </a:r>
            <a:r>
              <a:rPr sz="1600" spc="-65" dirty="0">
                <a:latin typeface="Calibri"/>
                <a:cs typeface="Calibri"/>
              </a:rPr>
              <a:t> </a:t>
            </a:r>
            <a:r>
              <a:rPr sz="1600" spc="-10" dirty="0">
                <a:latin typeface="Calibri"/>
                <a:cs typeface="Calibri"/>
              </a:rPr>
              <a:t>underneath </a:t>
            </a:r>
            <a:r>
              <a:rPr sz="1600" dirty="0">
                <a:latin typeface="Calibri"/>
                <a:cs typeface="Calibri"/>
              </a:rPr>
              <a:t>clothing</a:t>
            </a:r>
            <a:r>
              <a:rPr sz="1600" spc="-65" dirty="0">
                <a:latin typeface="Calibri"/>
                <a:cs typeface="Calibri"/>
              </a:rPr>
              <a:t> </a:t>
            </a:r>
            <a:r>
              <a:rPr sz="1600" dirty="0">
                <a:latin typeface="Calibri"/>
                <a:cs typeface="Calibri"/>
              </a:rPr>
              <a:t>may</a:t>
            </a:r>
            <a:r>
              <a:rPr sz="1600" spc="-55" dirty="0">
                <a:latin typeface="Calibri"/>
                <a:cs typeface="Calibri"/>
              </a:rPr>
              <a:t> </a:t>
            </a:r>
            <a:r>
              <a:rPr sz="1600" dirty="0">
                <a:latin typeface="Calibri"/>
                <a:cs typeface="Calibri"/>
              </a:rPr>
              <a:t>produce</a:t>
            </a:r>
            <a:r>
              <a:rPr sz="1600" spc="-55" dirty="0">
                <a:latin typeface="Calibri"/>
                <a:cs typeface="Calibri"/>
              </a:rPr>
              <a:t> </a:t>
            </a:r>
            <a:r>
              <a:rPr sz="1600" dirty="0">
                <a:latin typeface="Calibri"/>
                <a:cs typeface="Calibri"/>
              </a:rPr>
              <a:t>local</a:t>
            </a:r>
            <a:r>
              <a:rPr sz="1600" spc="-50" dirty="0">
                <a:latin typeface="Calibri"/>
                <a:cs typeface="Calibri"/>
              </a:rPr>
              <a:t> </a:t>
            </a:r>
            <a:r>
              <a:rPr sz="1600" dirty="0">
                <a:latin typeface="Calibri"/>
                <a:cs typeface="Calibri"/>
              </a:rPr>
              <a:t>topical</a:t>
            </a:r>
            <a:r>
              <a:rPr sz="1600" spc="-55" dirty="0">
                <a:latin typeface="Calibri"/>
                <a:cs typeface="Calibri"/>
              </a:rPr>
              <a:t> </a:t>
            </a:r>
            <a:r>
              <a:rPr sz="1600" dirty="0">
                <a:latin typeface="Calibri"/>
                <a:cs typeface="Calibri"/>
              </a:rPr>
              <a:t>effects</a:t>
            </a:r>
            <a:r>
              <a:rPr sz="1600" spc="-45" dirty="0">
                <a:latin typeface="Calibri"/>
                <a:cs typeface="Calibri"/>
              </a:rPr>
              <a:t> </a:t>
            </a:r>
            <a:r>
              <a:rPr sz="1600" spc="-25" dirty="0">
                <a:latin typeface="Calibri"/>
                <a:cs typeface="Calibri"/>
              </a:rPr>
              <a:t>but </a:t>
            </a:r>
            <a:r>
              <a:rPr sz="1600" dirty="0">
                <a:latin typeface="Calibri"/>
                <a:cs typeface="Calibri"/>
              </a:rPr>
              <a:t>do</a:t>
            </a:r>
            <a:r>
              <a:rPr sz="1600" spc="-50" dirty="0">
                <a:latin typeface="Calibri"/>
                <a:cs typeface="Calibri"/>
              </a:rPr>
              <a:t> </a:t>
            </a:r>
            <a:r>
              <a:rPr sz="1600" dirty="0">
                <a:latin typeface="Calibri"/>
                <a:cs typeface="Calibri"/>
              </a:rPr>
              <a:t>not</a:t>
            </a:r>
            <a:r>
              <a:rPr sz="1600" spc="-40" dirty="0">
                <a:latin typeface="Calibri"/>
                <a:cs typeface="Calibri"/>
              </a:rPr>
              <a:t> </a:t>
            </a:r>
            <a:r>
              <a:rPr sz="1600" dirty="0">
                <a:latin typeface="Calibri"/>
                <a:cs typeface="Calibri"/>
              </a:rPr>
              <a:t>result</a:t>
            </a:r>
            <a:r>
              <a:rPr sz="1600" spc="-40" dirty="0">
                <a:latin typeface="Calibri"/>
                <a:cs typeface="Calibri"/>
              </a:rPr>
              <a:t> </a:t>
            </a:r>
            <a:r>
              <a:rPr sz="1600" dirty="0">
                <a:latin typeface="Calibri"/>
                <a:cs typeface="Calibri"/>
              </a:rPr>
              <a:t>in</a:t>
            </a:r>
            <a:r>
              <a:rPr sz="1600" spc="-40" dirty="0">
                <a:latin typeface="Calibri"/>
                <a:cs typeface="Calibri"/>
              </a:rPr>
              <a:t> </a:t>
            </a:r>
            <a:r>
              <a:rPr sz="1600" dirty="0">
                <a:latin typeface="Calibri"/>
                <a:cs typeface="Calibri"/>
              </a:rPr>
              <a:t>significant</a:t>
            </a:r>
            <a:r>
              <a:rPr sz="1600" spc="-55" dirty="0">
                <a:latin typeface="Calibri"/>
                <a:cs typeface="Calibri"/>
              </a:rPr>
              <a:t> </a:t>
            </a:r>
            <a:r>
              <a:rPr sz="1600" dirty="0">
                <a:latin typeface="Calibri"/>
                <a:cs typeface="Calibri"/>
              </a:rPr>
              <a:t>systemic</a:t>
            </a:r>
            <a:r>
              <a:rPr sz="1600" spc="-60" dirty="0">
                <a:latin typeface="Calibri"/>
                <a:cs typeface="Calibri"/>
              </a:rPr>
              <a:t> </a:t>
            </a:r>
            <a:r>
              <a:rPr sz="1600" spc="-10" dirty="0">
                <a:latin typeface="Calibri"/>
                <a:cs typeface="Calibri"/>
              </a:rPr>
              <a:t>absorption.</a:t>
            </a:r>
            <a:endParaRPr lang="en-US" sz="1600" spc="-10" dirty="0">
              <a:latin typeface="Calibri"/>
              <a:cs typeface="Calibri"/>
            </a:endParaRPr>
          </a:p>
          <a:p>
            <a:pPr marL="266700" marR="5080">
              <a:tabLst>
                <a:tab pos="241300" algn="l"/>
              </a:tabLst>
            </a:pPr>
            <a:r>
              <a:rPr lang="ru-RU" sz="1600" dirty="0" err="1">
                <a:latin typeface="Calibri"/>
                <a:cs typeface="Calibri"/>
              </a:rPr>
              <a:t>Високі</a:t>
            </a:r>
            <a:r>
              <a:rPr lang="ru-RU" sz="1600" dirty="0">
                <a:latin typeface="Calibri"/>
                <a:cs typeface="Calibri"/>
              </a:rPr>
              <a:t> </a:t>
            </a:r>
            <a:r>
              <a:rPr lang="ru-RU" sz="1600" dirty="0" err="1">
                <a:latin typeface="Calibri"/>
                <a:cs typeface="Calibri"/>
              </a:rPr>
              <a:t>концентрації</a:t>
            </a:r>
            <a:r>
              <a:rPr lang="ru-RU" sz="1600" dirty="0">
                <a:latin typeface="Calibri"/>
                <a:cs typeface="Calibri"/>
              </a:rPr>
              <a:t> </a:t>
            </a:r>
            <a:r>
              <a:rPr lang="ru-RU" sz="1600" dirty="0" err="1">
                <a:latin typeface="Calibri"/>
                <a:cs typeface="Calibri"/>
              </a:rPr>
              <a:t>під</a:t>
            </a:r>
            <a:r>
              <a:rPr lang="ru-RU" sz="1600" dirty="0">
                <a:latin typeface="Calibri"/>
                <a:cs typeface="Calibri"/>
              </a:rPr>
              <a:t> </a:t>
            </a:r>
            <a:r>
              <a:rPr lang="ru-RU" sz="1600" dirty="0" err="1">
                <a:latin typeface="Calibri"/>
                <a:cs typeface="Calibri"/>
              </a:rPr>
              <a:t>одягом</a:t>
            </a:r>
            <a:r>
              <a:rPr lang="ru-RU" sz="1600" dirty="0">
                <a:latin typeface="Calibri"/>
                <a:cs typeface="Calibri"/>
              </a:rPr>
              <a:t> </a:t>
            </a:r>
            <a:r>
              <a:rPr lang="ru-RU" sz="1600" dirty="0" err="1">
                <a:latin typeface="Calibri"/>
                <a:cs typeface="Calibri"/>
              </a:rPr>
              <a:t>можуть</a:t>
            </a:r>
            <a:r>
              <a:rPr lang="ru-RU" sz="1600" dirty="0">
                <a:latin typeface="Calibri"/>
                <a:cs typeface="Calibri"/>
              </a:rPr>
              <a:t> </a:t>
            </a:r>
            <a:r>
              <a:rPr lang="ru-RU" sz="1600" dirty="0" err="1">
                <a:latin typeface="Calibri"/>
                <a:cs typeface="Calibri"/>
              </a:rPr>
              <a:t>спричиняти</a:t>
            </a:r>
            <a:r>
              <a:rPr lang="ru-RU" sz="1600" dirty="0">
                <a:latin typeface="Calibri"/>
                <a:cs typeface="Calibri"/>
              </a:rPr>
              <a:t> </a:t>
            </a:r>
            <a:r>
              <a:rPr lang="ru-RU" sz="1600" dirty="0" err="1">
                <a:latin typeface="Calibri"/>
                <a:cs typeface="Calibri"/>
              </a:rPr>
              <a:t>місцеві</a:t>
            </a:r>
            <a:r>
              <a:rPr lang="ru-RU" sz="1600" dirty="0">
                <a:latin typeface="Calibri"/>
                <a:cs typeface="Calibri"/>
              </a:rPr>
              <a:t> </a:t>
            </a:r>
            <a:r>
              <a:rPr lang="ru-RU" sz="1600" dirty="0" err="1">
                <a:latin typeface="Calibri"/>
                <a:cs typeface="Calibri"/>
              </a:rPr>
              <a:t>ефекти</a:t>
            </a:r>
            <a:r>
              <a:rPr lang="ru-RU" sz="1600" dirty="0">
                <a:latin typeface="Calibri"/>
                <a:cs typeface="Calibri"/>
              </a:rPr>
              <a:t>, але не </a:t>
            </a:r>
            <a:r>
              <a:rPr lang="ru-RU" sz="1600" dirty="0" err="1">
                <a:latin typeface="Calibri"/>
                <a:cs typeface="Calibri"/>
              </a:rPr>
              <a:t>призводять</a:t>
            </a:r>
            <a:r>
              <a:rPr lang="ru-RU" sz="1600" dirty="0">
                <a:latin typeface="Calibri"/>
                <a:cs typeface="Calibri"/>
              </a:rPr>
              <a:t> до </a:t>
            </a:r>
            <a:r>
              <a:rPr lang="ru-RU" sz="1600" dirty="0" err="1">
                <a:latin typeface="Calibri"/>
                <a:cs typeface="Calibri"/>
              </a:rPr>
              <a:t>значного</a:t>
            </a:r>
            <a:r>
              <a:rPr lang="ru-RU" sz="1600" dirty="0">
                <a:latin typeface="Calibri"/>
                <a:cs typeface="Calibri"/>
              </a:rPr>
              <a:t> системного </a:t>
            </a:r>
            <a:r>
              <a:rPr lang="ru-RU" sz="1600" dirty="0" err="1">
                <a:latin typeface="Calibri"/>
                <a:cs typeface="Calibri"/>
              </a:rPr>
              <a:t>всмоктування</a:t>
            </a:r>
            <a:r>
              <a:rPr lang="ru-RU" sz="1600" dirty="0">
                <a:latin typeface="Calibri"/>
                <a:cs typeface="Calibri"/>
              </a:rPr>
              <a:t>.</a:t>
            </a:r>
            <a:endParaRPr sz="1600" dirty="0">
              <a:latin typeface="Calibri"/>
              <a:cs typeface="Calibri"/>
            </a:endParaRPr>
          </a:p>
        </p:txBody>
      </p:sp>
      <p:grpSp>
        <p:nvGrpSpPr>
          <p:cNvPr id="8" name="object 8"/>
          <p:cNvGrpSpPr/>
          <p:nvPr/>
        </p:nvGrpSpPr>
        <p:grpSpPr>
          <a:xfrm>
            <a:off x="7808721" y="2002282"/>
            <a:ext cx="3274060" cy="2056764"/>
            <a:chOff x="7808721" y="2002282"/>
            <a:chExt cx="3274060" cy="2056764"/>
          </a:xfrm>
        </p:grpSpPr>
        <p:sp>
          <p:nvSpPr>
            <p:cNvPr id="9" name="object 9"/>
            <p:cNvSpPr/>
            <p:nvPr/>
          </p:nvSpPr>
          <p:spPr>
            <a:xfrm>
              <a:off x="7815071" y="2008632"/>
              <a:ext cx="3261360" cy="2044064"/>
            </a:xfrm>
            <a:custGeom>
              <a:avLst/>
              <a:gdLst/>
              <a:ahLst/>
              <a:cxnLst/>
              <a:rect l="l" t="t" r="r" b="b"/>
              <a:pathLst>
                <a:path w="3261359" h="2044064">
                  <a:moveTo>
                    <a:pt x="0" y="0"/>
                  </a:moveTo>
                  <a:lnTo>
                    <a:pt x="0" y="2043683"/>
                  </a:lnTo>
                  <a:lnTo>
                    <a:pt x="3261359" y="2043683"/>
                  </a:lnTo>
                  <a:lnTo>
                    <a:pt x="0" y="0"/>
                  </a:lnTo>
                  <a:close/>
                </a:path>
              </a:pathLst>
            </a:custGeom>
            <a:solidFill>
              <a:srgbClr val="5B9BD4"/>
            </a:solidFill>
          </p:spPr>
          <p:txBody>
            <a:bodyPr wrap="square" lIns="0" tIns="0" rIns="0" bIns="0" rtlCol="0"/>
            <a:lstStyle/>
            <a:p>
              <a:endParaRPr/>
            </a:p>
          </p:txBody>
        </p:sp>
        <p:sp>
          <p:nvSpPr>
            <p:cNvPr id="10" name="object 10"/>
            <p:cNvSpPr/>
            <p:nvPr/>
          </p:nvSpPr>
          <p:spPr>
            <a:xfrm>
              <a:off x="7815071" y="2008632"/>
              <a:ext cx="3261360" cy="2044064"/>
            </a:xfrm>
            <a:custGeom>
              <a:avLst/>
              <a:gdLst/>
              <a:ahLst/>
              <a:cxnLst/>
              <a:rect l="l" t="t" r="r" b="b"/>
              <a:pathLst>
                <a:path w="3261359" h="2044064">
                  <a:moveTo>
                    <a:pt x="0" y="2043683"/>
                  </a:moveTo>
                  <a:lnTo>
                    <a:pt x="3261359" y="2043683"/>
                  </a:lnTo>
                  <a:lnTo>
                    <a:pt x="0" y="0"/>
                  </a:lnTo>
                  <a:lnTo>
                    <a:pt x="0" y="2043683"/>
                  </a:lnTo>
                  <a:close/>
                </a:path>
              </a:pathLst>
            </a:custGeom>
            <a:ln w="12700">
              <a:solidFill>
                <a:srgbClr val="41709C"/>
              </a:solidFill>
            </a:ln>
          </p:spPr>
          <p:txBody>
            <a:bodyPr wrap="square" lIns="0" tIns="0" rIns="0" bIns="0" rtlCol="0"/>
            <a:lstStyle/>
            <a:p>
              <a:endParaRPr/>
            </a:p>
          </p:txBody>
        </p:sp>
      </p:grpSp>
      <p:grpSp>
        <p:nvGrpSpPr>
          <p:cNvPr id="13" name="object 13"/>
          <p:cNvGrpSpPr/>
          <p:nvPr/>
        </p:nvGrpSpPr>
        <p:grpSpPr>
          <a:xfrm>
            <a:off x="10393426" y="4247134"/>
            <a:ext cx="1148080" cy="128905"/>
            <a:chOff x="10393426" y="4247134"/>
            <a:chExt cx="1148080" cy="128905"/>
          </a:xfrm>
        </p:grpSpPr>
        <p:sp>
          <p:nvSpPr>
            <p:cNvPr id="14" name="object 14"/>
            <p:cNvSpPr/>
            <p:nvPr/>
          </p:nvSpPr>
          <p:spPr>
            <a:xfrm>
              <a:off x="10399776" y="4253484"/>
              <a:ext cx="1135380" cy="116205"/>
            </a:xfrm>
            <a:custGeom>
              <a:avLst/>
              <a:gdLst/>
              <a:ahLst/>
              <a:cxnLst/>
              <a:rect l="l" t="t" r="r" b="b"/>
              <a:pathLst>
                <a:path w="1135379" h="116204">
                  <a:moveTo>
                    <a:pt x="1077468" y="0"/>
                  </a:moveTo>
                  <a:lnTo>
                    <a:pt x="1077468" y="28956"/>
                  </a:lnTo>
                  <a:lnTo>
                    <a:pt x="0" y="28956"/>
                  </a:lnTo>
                  <a:lnTo>
                    <a:pt x="0" y="86868"/>
                  </a:lnTo>
                  <a:lnTo>
                    <a:pt x="1077468" y="86868"/>
                  </a:lnTo>
                  <a:lnTo>
                    <a:pt x="1077468" y="115824"/>
                  </a:lnTo>
                  <a:lnTo>
                    <a:pt x="1135379" y="57912"/>
                  </a:lnTo>
                  <a:lnTo>
                    <a:pt x="1077468" y="0"/>
                  </a:lnTo>
                  <a:close/>
                </a:path>
              </a:pathLst>
            </a:custGeom>
            <a:solidFill>
              <a:srgbClr val="5B9BD4"/>
            </a:solidFill>
          </p:spPr>
          <p:txBody>
            <a:bodyPr wrap="square" lIns="0" tIns="0" rIns="0" bIns="0" rtlCol="0"/>
            <a:lstStyle/>
            <a:p>
              <a:endParaRPr/>
            </a:p>
          </p:txBody>
        </p:sp>
        <p:sp>
          <p:nvSpPr>
            <p:cNvPr id="15" name="object 15"/>
            <p:cNvSpPr/>
            <p:nvPr/>
          </p:nvSpPr>
          <p:spPr>
            <a:xfrm>
              <a:off x="10399776" y="4253484"/>
              <a:ext cx="1135380" cy="116205"/>
            </a:xfrm>
            <a:custGeom>
              <a:avLst/>
              <a:gdLst/>
              <a:ahLst/>
              <a:cxnLst/>
              <a:rect l="l" t="t" r="r" b="b"/>
              <a:pathLst>
                <a:path w="1135379" h="116204">
                  <a:moveTo>
                    <a:pt x="0" y="28956"/>
                  </a:moveTo>
                  <a:lnTo>
                    <a:pt x="1077468" y="28956"/>
                  </a:lnTo>
                  <a:lnTo>
                    <a:pt x="1077468" y="0"/>
                  </a:lnTo>
                  <a:lnTo>
                    <a:pt x="1135379" y="57912"/>
                  </a:lnTo>
                  <a:lnTo>
                    <a:pt x="1077468" y="115824"/>
                  </a:lnTo>
                  <a:lnTo>
                    <a:pt x="1077468" y="86868"/>
                  </a:lnTo>
                  <a:lnTo>
                    <a:pt x="0" y="86868"/>
                  </a:lnTo>
                  <a:lnTo>
                    <a:pt x="0" y="28956"/>
                  </a:lnTo>
                  <a:close/>
                </a:path>
              </a:pathLst>
            </a:custGeom>
            <a:ln w="12700">
              <a:solidFill>
                <a:srgbClr val="41709C"/>
              </a:solidFill>
            </a:ln>
          </p:spPr>
          <p:txBody>
            <a:bodyPr wrap="square" lIns="0" tIns="0" rIns="0" bIns="0" rtlCol="0"/>
            <a:lstStyle/>
            <a:p>
              <a:endParaRPr/>
            </a:p>
          </p:txBody>
        </p:sp>
      </p:grpSp>
      <p:grpSp>
        <p:nvGrpSpPr>
          <p:cNvPr id="16" name="object 16"/>
          <p:cNvGrpSpPr/>
          <p:nvPr/>
        </p:nvGrpSpPr>
        <p:grpSpPr>
          <a:xfrm>
            <a:off x="7235697" y="1983994"/>
            <a:ext cx="287020" cy="1300480"/>
            <a:chOff x="7235697" y="1983994"/>
            <a:chExt cx="287020" cy="1300480"/>
          </a:xfrm>
        </p:grpSpPr>
        <p:sp>
          <p:nvSpPr>
            <p:cNvPr id="17" name="object 17"/>
            <p:cNvSpPr/>
            <p:nvPr/>
          </p:nvSpPr>
          <p:spPr>
            <a:xfrm>
              <a:off x="7242047" y="1990344"/>
              <a:ext cx="274320" cy="1287780"/>
            </a:xfrm>
            <a:custGeom>
              <a:avLst/>
              <a:gdLst/>
              <a:ahLst/>
              <a:cxnLst/>
              <a:rect l="l" t="t" r="r" b="b"/>
              <a:pathLst>
                <a:path w="274320" h="1287779">
                  <a:moveTo>
                    <a:pt x="137159" y="0"/>
                  </a:moveTo>
                  <a:lnTo>
                    <a:pt x="0" y="137159"/>
                  </a:lnTo>
                  <a:lnTo>
                    <a:pt x="68579" y="137159"/>
                  </a:lnTo>
                  <a:lnTo>
                    <a:pt x="68579" y="1287779"/>
                  </a:lnTo>
                  <a:lnTo>
                    <a:pt x="205740" y="1287779"/>
                  </a:lnTo>
                  <a:lnTo>
                    <a:pt x="205740" y="137159"/>
                  </a:lnTo>
                  <a:lnTo>
                    <a:pt x="274320" y="137159"/>
                  </a:lnTo>
                  <a:lnTo>
                    <a:pt x="137159" y="0"/>
                  </a:lnTo>
                  <a:close/>
                </a:path>
              </a:pathLst>
            </a:custGeom>
            <a:solidFill>
              <a:srgbClr val="5B9BD4"/>
            </a:solidFill>
          </p:spPr>
          <p:txBody>
            <a:bodyPr wrap="square" lIns="0" tIns="0" rIns="0" bIns="0" rtlCol="0"/>
            <a:lstStyle/>
            <a:p>
              <a:endParaRPr/>
            </a:p>
          </p:txBody>
        </p:sp>
        <p:sp>
          <p:nvSpPr>
            <p:cNvPr id="18" name="object 18"/>
            <p:cNvSpPr/>
            <p:nvPr/>
          </p:nvSpPr>
          <p:spPr>
            <a:xfrm>
              <a:off x="7242047" y="1990344"/>
              <a:ext cx="274320" cy="1287780"/>
            </a:xfrm>
            <a:custGeom>
              <a:avLst/>
              <a:gdLst/>
              <a:ahLst/>
              <a:cxnLst/>
              <a:rect l="l" t="t" r="r" b="b"/>
              <a:pathLst>
                <a:path w="274320" h="1287779">
                  <a:moveTo>
                    <a:pt x="274320" y="137159"/>
                  </a:moveTo>
                  <a:lnTo>
                    <a:pt x="205740" y="137159"/>
                  </a:lnTo>
                  <a:lnTo>
                    <a:pt x="205740" y="1287779"/>
                  </a:lnTo>
                  <a:lnTo>
                    <a:pt x="68579" y="1287779"/>
                  </a:lnTo>
                  <a:lnTo>
                    <a:pt x="68579" y="137159"/>
                  </a:lnTo>
                  <a:lnTo>
                    <a:pt x="0" y="137159"/>
                  </a:lnTo>
                  <a:lnTo>
                    <a:pt x="137159" y="0"/>
                  </a:lnTo>
                  <a:lnTo>
                    <a:pt x="274320" y="137159"/>
                  </a:lnTo>
                  <a:close/>
                </a:path>
              </a:pathLst>
            </a:custGeom>
            <a:ln w="12699">
              <a:solidFill>
                <a:srgbClr val="41709C"/>
              </a:solidFill>
            </a:ln>
          </p:spPr>
          <p:txBody>
            <a:bodyPr wrap="square" lIns="0" tIns="0" rIns="0" bIns="0" rtlCol="0"/>
            <a:lstStyle/>
            <a:p>
              <a:endParaRPr/>
            </a:p>
          </p:txBody>
        </p:sp>
      </p:grpSp>
      <p:sp>
        <p:nvSpPr>
          <p:cNvPr id="19" name="object 19"/>
          <p:cNvSpPr txBox="1"/>
          <p:nvPr/>
        </p:nvSpPr>
        <p:spPr>
          <a:xfrm>
            <a:off x="10967719" y="3750309"/>
            <a:ext cx="273685"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VX</a:t>
            </a:r>
            <a:endParaRPr sz="1800">
              <a:latin typeface="Calibri"/>
              <a:cs typeface="Calibri"/>
            </a:endParaRPr>
          </a:p>
        </p:txBody>
      </p:sp>
      <p:sp>
        <p:nvSpPr>
          <p:cNvPr id="22" name="object 22"/>
          <p:cNvSpPr txBox="1"/>
          <p:nvPr/>
        </p:nvSpPr>
        <p:spPr>
          <a:xfrm>
            <a:off x="7497317" y="4874016"/>
            <a:ext cx="4352925" cy="877804"/>
          </a:xfrm>
          <a:prstGeom prst="rect">
            <a:avLst/>
          </a:prstGeom>
          <a:ln w="38100">
            <a:solidFill>
              <a:srgbClr val="000000"/>
            </a:solidFill>
          </a:ln>
        </p:spPr>
        <p:txBody>
          <a:bodyPr vert="horz" wrap="square" lIns="0" tIns="31115" rIns="0" bIns="0" rtlCol="0">
            <a:spAutoFit/>
          </a:bodyPr>
          <a:lstStyle/>
          <a:p>
            <a:pPr marL="91440" marR="84455" algn="just">
              <a:lnSpc>
                <a:spcPct val="100000"/>
              </a:lnSpc>
            </a:pPr>
            <a:r>
              <a:rPr sz="1100" dirty="0">
                <a:latin typeface="Calibri"/>
                <a:cs typeface="Calibri"/>
              </a:rPr>
              <a:t>Vapor</a:t>
            </a:r>
            <a:r>
              <a:rPr sz="1100" spc="85" dirty="0">
                <a:latin typeface="Calibri"/>
                <a:cs typeface="Calibri"/>
              </a:rPr>
              <a:t> </a:t>
            </a:r>
            <a:r>
              <a:rPr sz="1100" dirty="0">
                <a:latin typeface="Calibri"/>
                <a:cs typeface="Calibri"/>
              </a:rPr>
              <a:t>has</a:t>
            </a:r>
            <a:r>
              <a:rPr sz="1100" spc="90" dirty="0">
                <a:latin typeface="Calibri"/>
                <a:cs typeface="Calibri"/>
              </a:rPr>
              <a:t> </a:t>
            </a:r>
            <a:r>
              <a:rPr sz="1100" dirty="0">
                <a:latin typeface="Calibri"/>
                <a:cs typeface="Calibri"/>
              </a:rPr>
              <a:t>very</a:t>
            </a:r>
            <a:r>
              <a:rPr sz="1100" spc="85" dirty="0">
                <a:latin typeface="Calibri"/>
                <a:cs typeface="Calibri"/>
              </a:rPr>
              <a:t> </a:t>
            </a:r>
            <a:r>
              <a:rPr sz="1100" dirty="0">
                <a:latin typeface="Calibri"/>
                <a:cs typeface="Calibri"/>
              </a:rPr>
              <a:t>little</a:t>
            </a:r>
            <a:r>
              <a:rPr sz="1100" spc="95" dirty="0">
                <a:latin typeface="Calibri"/>
                <a:cs typeface="Calibri"/>
              </a:rPr>
              <a:t> </a:t>
            </a:r>
            <a:r>
              <a:rPr sz="1100" dirty="0">
                <a:latin typeface="Calibri"/>
                <a:cs typeface="Calibri"/>
              </a:rPr>
              <a:t>absorption</a:t>
            </a:r>
            <a:r>
              <a:rPr sz="1100" spc="95" dirty="0">
                <a:latin typeface="Calibri"/>
                <a:cs typeface="Calibri"/>
              </a:rPr>
              <a:t> </a:t>
            </a:r>
            <a:r>
              <a:rPr sz="1100" dirty="0">
                <a:latin typeface="Calibri"/>
                <a:cs typeface="Calibri"/>
              </a:rPr>
              <a:t>from</a:t>
            </a:r>
            <a:r>
              <a:rPr sz="1100" spc="90" dirty="0">
                <a:latin typeface="Calibri"/>
                <a:cs typeface="Calibri"/>
              </a:rPr>
              <a:t> </a:t>
            </a:r>
            <a:r>
              <a:rPr sz="1100" dirty="0">
                <a:latin typeface="Calibri"/>
                <a:cs typeface="Calibri"/>
              </a:rPr>
              <a:t>the</a:t>
            </a:r>
            <a:r>
              <a:rPr sz="1100" spc="90" dirty="0">
                <a:latin typeface="Calibri"/>
                <a:cs typeface="Calibri"/>
              </a:rPr>
              <a:t> </a:t>
            </a:r>
            <a:r>
              <a:rPr sz="1100" spc="-25" dirty="0">
                <a:latin typeface="Calibri"/>
                <a:cs typeface="Calibri"/>
              </a:rPr>
              <a:t>air </a:t>
            </a:r>
            <a:r>
              <a:rPr sz="1100" dirty="0">
                <a:latin typeface="Calibri"/>
                <a:cs typeface="Calibri"/>
              </a:rPr>
              <a:t>through</a:t>
            </a:r>
            <a:r>
              <a:rPr sz="1100" spc="80" dirty="0">
                <a:latin typeface="Calibri"/>
                <a:cs typeface="Calibri"/>
              </a:rPr>
              <a:t> </a:t>
            </a:r>
            <a:r>
              <a:rPr sz="1100" dirty="0">
                <a:latin typeface="Calibri"/>
                <a:cs typeface="Calibri"/>
              </a:rPr>
              <a:t>the</a:t>
            </a:r>
            <a:r>
              <a:rPr sz="1100" spc="80" dirty="0">
                <a:latin typeface="Calibri"/>
                <a:cs typeface="Calibri"/>
              </a:rPr>
              <a:t> </a:t>
            </a:r>
            <a:r>
              <a:rPr sz="1100" dirty="0">
                <a:latin typeface="Calibri"/>
                <a:cs typeface="Calibri"/>
              </a:rPr>
              <a:t>skin.</a:t>
            </a:r>
            <a:r>
              <a:rPr sz="1100" spc="80" dirty="0">
                <a:latin typeface="Calibri"/>
                <a:cs typeface="Calibri"/>
              </a:rPr>
              <a:t>  </a:t>
            </a:r>
            <a:r>
              <a:rPr sz="1100" dirty="0">
                <a:latin typeface="Calibri"/>
                <a:cs typeface="Calibri"/>
              </a:rPr>
              <a:t>If</a:t>
            </a:r>
            <a:r>
              <a:rPr sz="1100" spc="80" dirty="0">
                <a:latin typeface="Calibri"/>
                <a:cs typeface="Calibri"/>
              </a:rPr>
              <a:t> </a:t>
            </a:r>
            <a:r>
              <a:rPr sz="1100" dirty="0">
                <a:latin typeface="Calibri"/>
                <a:cs typeface="Calibri"/>
              </a:rPr>
              <a:t>wearing</a:t>
            </a:r>
            <a:r>
              <a:rPr sz="1100" spc="75" dirty="0">
                <a:latin typeface="Calibri"/>
                <a:cs typeface="Calibri"/>
              </a:rPr>
              <a:t> </a:t>
            </a:r>
            <a:r>
              <a:rPr sz="1100" dirty="0">
                <a:latin typeface="Calibri"/>
                <a:cs typeface="Calibri"/>
              </a:rPr>
              <a:t>a</a:t>
            </a:r>
            <a:r>
              <a:rPr sz="1100" spc="80" dirty="0">
                <a:latin typeface="Calibri"/>
                <a:cs typeface="Calibri"/>
              </a:rPr>
              <a:t> </a:t>
            </a:r>
            <a:r>
              <a:rPr sz="1100" dirty="0">
                <a:latin typeface="Calibri"/>
                <a:cs typeface="Calibri"/>
              </a:rPr>
              <a:t>mask,</a:t>
            </a:r>
            <a:r>
              <a:rPr sz="1100" spc="75" dirty="0">
                <a:latin typeface="Calibri"/>
                <a:cs typeface="Calibri"/>
              </a:rPr>
              <a:t> </a:t>
            </a:r>
            <a:r>
              <a:rPr sz="1100" dirty="0">
                <a:latin typeface="Calibri"/>
                <a:cs typeface="Calibri"/>
              </a:rPr>
              <a:t>as</a:t>
            </a:r>
            <a:r>
              <a:rPr sz="1100" spc="80" dirty="0">
                <a:latin typeface="Calibri"/>
                <a:cs typeface="Calibri"/>
              </a:rPr>
              <a:t> </a:t>
            </a:r>
            <a:r>
              <a:rPr sz="1100" spc="-20" dirty="0">
                <a:latin typeface="Calibri"/>
                <a:cs typeface="Calibri"/>
              </a:rPr>
              <a:t>long </a:t>
            </a:r>
            <a:r>
              <a:rPr sz="1100" dirty="0">
                <a:latin typeface="Calibri"/>
                <a:cs typeface="Calibri"/>
              </a:rPr>
              <a:t>as</a:t>
            </a:r>
            <a:r>
              <a:rPr sz="1100" spc="420" dirty="0">
                <a:latin typeface="Calibri"/>
                <a:cs typeface="Calibri"/>
              </a:rPr>
              <a:t> </a:t>
            </a:r>
            <a:r>
              <a:rPr sz="1100" dirty="0">
                <a:latin typeface="Calibri"/>
                <a:cs typeface="Calibri"/>
              </a:rPr>
              <a:t>you</a:t>
            </a:r>
            <a:r>
              <a:rPr sz="1100" spc="430" dirty="0">
                <a:latin typeface="Calibri"/>
                <a:cs typeface="Calibri"/>
              </a:rPr>
              <a:t> </a:t>
            </a:r>
            <a:r>
              <a:rPr sz="1100" dirty="0">
                <a:latin typeface="Calibri"/>
                <a:cs typeface="Calibri"/>
              </a:rPr>
              <a:t>don’t</a:t>
            </a:r>
            <a:r>
              <a:rPr sz="1100" spc="434" dirty="0">
                <a:latin typeface="Calibri"/>
                <a:cs typeface="Calibri"/>
              </a:rPr>
              <a:t> </a:t>
            </a:r>
            <a:r>
              <a:rPr sz="1100" dirty="0">
                <a:latin typeface="Calibri"/>
                <a:cs typeface="Calibri"/>
              </a:rPr>
              <a:t>touch</a:t>
            </a:r>
            <a:r>
              <a:rPr sz="1100" spc="434" dirty="0">
                <a:latin typeface="Calibri"/>
                <a:cs typeface="Calibri"/>
              </a:rPr>
              <a:t> </a:t>
            </a:r>
            <a:r>
              <a:rPr sz="1100" dirty="0">
                <a:latin typeface="Calibri"/>
                <a:cs typeface="Calibri"/>
              </a:rPr>
              <a:t>the</a:t>
            </a:r>
            <a:r>
              <a:rPr sz="1100" spc="440" dirty="0">
                <a:latin typeface="Calibri"/>
                <a:cs typeface="Calibri"/>
              </a:rPr>
              <a:t> </a:t>
            </a:r>
            <a:r>
              <a:rPr sz="1100" dirty="0">
                <a:latin typeface="Calibri"/>
                <a:cs typeface="Calibri"/>
              </a:rPr>
              <a:t>liquid</a:t>
            </a:r>
            <a:r>
              <a:rPr sz="1100" spc="445" dirty="0">
                <a:latin typeface="Calibri"/>
                <a:cs typeface="Calibri"/>
              </a:rPr>
              <a:t> </a:t>
            </a:r>
            <a:r>
              <a:rPr sz="1100" dirty="0">
                <a:latin typeface="Calibri"/>
                <a:cs typeface="Calibri"/>
              </a:rPr>
              <a:t>you</a:t>
            </a:r>
            <a:r>
              <a:rPr sz="1100" spc="430" dirty="0">
                <a:latin typeface="Calibri"/>
                <a:cs typeface="Calibri"/>
              </a:rPr>
              <a:t> </a:t>
            </a:r>
            <a:r>
              <a:rPr sz="1100" dirty="0">
                <a:latin typeface="Calibri"/>
                <a:cs typeface="Calibri"/>
              </a:rPr>
              <a:t>will</a:t>
            </a:r>
            <a:r>
              <a:rPr sz="1100" spc="434" dirty="0">
                <a:latin typeface="Calibri"/>
                <a:cs typeface="Calibri"/>
              </a:rPr>
              <a:t> </a:t>
            </a:r>
            <a:r>
              <a:rPr sz="1100" spc="-25" dirty="0">
                <a:latin typeface="Calibri"/>
                <a:cs typeface="Calibri"/>
              </a:rPr>
              <a:t>be </a:t>
            </a:r>
            <a:r>
              <a:rPr sz="1100" dirty="0">
                <a:latin typeface="Calibri"/>
                <a:cs typeface="Calibri"/>
              </a:rPr>
              <a:t>relatively</a:t>
            </a:r>
            <a:r>
              <a:rPr sz="1100" spc="-65" dirty="0">
                <a:latin typeface="Calibri"/>
                <a:cs typeface="Calibri"/>
              </a:rPr>
              <a:t> </a:t>
            </a:r>
            <a:r>
              <a:rPr sz="1100" spc="-20" dirty="0">
                <a:latin typeface="Calibri"/>
                <a:cs typeface="Calibri"/>
              </a:rPr>
              <a:t>safe.</a:t>
            </a:r>
            <a:endParaRPr lang="en-US" sz="1100" spc="-20" dirty="0">
              <a:latin typeface="Calibri"/>
              <a:cs typeface="Calibri"/>
            </a:endParaRPr>
          </a:p>
          <a:p>
            <a:pPr marL="91440" marR="84455" algn="just">
              <a:lnSpc>
                <a:spcPct val="100000"/>
              </a:lnSpc>
            </a:pPr>
            <a:r>
              <a:rPr lang="ru-RU" sz="1100" dirty="0">
                <a:latin typeface="Calibri"/>
                <a:cs typeface="Calibri"/>
              </a:rPr>
              <a:t>Пари </a:t>
            </a:r>
            <a:r>
              <a:rPr lang="ru-RU" sz="1100" dirty="0" err="1">
                <a:latin typeface="Calibri"/>
                <a:cs typeface="Calibri"/>
              </a:rPr>
              <a:t>дуже</a:t>
            </a:r>
            <a:r>
              <a:rPr lang="ru-RU" sz="1100" dirty="0">
                <a:latin typeface="Calibri"/>
                <a:cs typeface="Calibri"/>
              </a:rPr>
              <a:t> мало </a:t>
            </a:r>
            <a:r>
              <a:rPr lang="ru-RU" sz="1100" dirty="0" err="1">
                <a:latin typeface="Calibri"/>
                <a:cs typeface="Calibri"/>
              </a:rPr>
              <a:t>поглинаються</a:t>
            </a:r>
            <a:r>
              <a:rPr lang="ru-RU" sz="1100" dirty="0">
                <a:latin typeface="Calibri"/>
                <a:cs typeface="Calibri"/>
              </a:rPr>
              <a:t> з </a:t>
            </a:r>
            <a:r>
              <a:rPr lang="ru-RU" sz="1100" dirty="0" err="1">
                <a:latin typeface="Calibri"/>
                <a:cs typeface="Calibri"/>
              </a:rPr>
              <a:t>повітря</a:t>
            </a:r>
            <a:r>
              <a:rPr lang="ru-RU" sz="1100" dirty="0">
                <a:latin typeface="Calibri"/>
                <a:cs typeface="Calibri"/>
              </a:rPr>
              <a:t> через </a:t>
            </a:r>
            <a:r>
              <a:rPr lang="ru-RU" sz="1100" dirty="0" err="1">
                <a:latin typeface="Calibri"/>
                <a:cs typeface="Calibri"/>
              </a:rPr>
              <a:t>шкіру</a:t>
            </a:r>
            <a:r>
              <a:rPr lang="ru-RU" sz="1100" dirty="0">
                <a:latin typeface="Calibri"/>
                <a:cs typeface="Calibri"/>
              </a:rPr>
              <a:t>. </a:t>
            </a:r>
            <a:r>
              <a:rPr lang="ru-RU" sz="1100" dirty="0" err="1">
                <a:latin typeface="Calibri"/>
                <a:cs typeface="Calibri"/>
              </a:rPr>
              <a:t>Якщо</a:t>
            </a:r>
            <a:r>
              <a:rPr lang="ru-RU" sz="1100" dirty="0">
                <a:latin typeface="Calibri"/>
                <a:cs typeface="Calibri"/>
              </a:rPr>
              <a:t> </a:t>
            </a:r>
            <a:r>
              <a:rPr lang="ru-RU" sz="1100" dirty="0" err="1">
                <a:latin typeface="Calibri"/>
                <a:cs typeface="Calibri"/>
              </a:rPr>
              <a:t>ви</a:t>
            </a:r>
            <a:r>
              <a:rPr lang="ru-RU" sz="1100" dirty="0">
                <a:latin typeface="Calibri"/>
                <a:cs typeface="Calibri"/>
              </a:rPr>
              <a:t> носите маску, </a:t>
            </a:r>
            <a:r>
              <a:rPr lang="ru-RU" sz="1100" dirty="0" err="1">
                <a:latin typeface="Calibri"/>
                <a:cs typeface="Calibri"/>
              </a:rPr>
              <a:t>якщо</a:t>
            </a:r>
            <a:r>
              <a:rPr lang="ru-RU" sz="1100" dirty="0">
                <a:latin typeface="Calibri"/>
                <a:cs typeface="Calibri"/>
              </a:rPr>
              <a:t> </a:t>
            </a:r>
            <a:r>
              <a:rPr lang="ru-RU" sz="1100" dirty="0" err="1">
                <a:latin typeface="Calibri"/>
                <a:cs typeface="Calibri"/>
              </a:rPr>
              <a:t>ви</a:t>
            </a:r>
            <a:r>
              <a:rPr lang="ru-RU" sz="1100" dirty="0">
                <a:latin typeface="Calibri"/>
                <a:cs typeface="Calibri"/>
              </a:rPr>
              <a:t> не </a:t>
            </a:r>
            <a:r>
              <a:rPr lang="ru-RU" sz="1100" dirty="0" err="1">
                <a:latin typeface="Calibri"/>
                <a:cs typeface="Calibri"/>
              </a:rPr>
              <a:t>торкаєтеся</a:t>
            </a:r>
            <a:r>
              <a:rPr lang="ru-RU" sz="1100" dirty="0">
                <a:latin typeface="Calibri"/>
                <a:cs typeface="Calibri"/>
              </a:rPr>
              <a:t> </a:t>
            </a:r>
            <a:r>
              <a:rPr lang="ru-RU" sz="1100" dirty="0" err="1">
                <a:latin typeface="Calibri"/>
                <a:cs typeface="Calibri"/>
              </a:rPr>
              <a:t>рідини</a:t>
            </a:r>
            <a:r>
              <a:rPr lang="ru-RU" sz="1100" dirty="0">
                <a:latin typeface="Calibri"/>
                <a:cs typeface="Calibri"/>
              </a:rPr>
              <a:t>, </a:t>
            </a:r>
            <a:r>
              <a:rPr lang="ru-RU" sz="1100" dirty="0" err="1">
                <a:latin typeface="Calibri"/>
                <a:cs typeface="Calibri"/>
              </a:rPr>
              <a:t>ви</a:t>
            </a:r>
            <a:r>
              <a:rPr lang="ru-RU" sz="1100" dirty="0">
                <a:latin typeface="Calibri"/>
                <a:cs typeface="Calibri"/>
              </a:rPr>
              <a:t> будете у </a:t>
            </a:r>
            <a:r>
              <a:rPr lang="ru-RU" sz="1100" dirty="0" err="1">
                <a:latin typeface="Calibri"/>
                <a:cs typeface="Calibri"/>
              </a:rPr>
              <a:t>відносній</a:t>
            </a:r>
            <a:r>
              <a:rPr lang="ru-RU" sz="1100" dirty="0">
                <a:latin typeface="Calibri"/>
                <a:cs typeface="Calibri"/>
              </a:rPr>
              <a:t> </a:t>
            </a:r>
            <a:r>
              <a:rPr lang="ru-RU" sz="1100" dirty="0" err="1">
                <a:latin typeface="Calibri"/>
                <a:cs typeface="Calibri"/>
              </a:rPr>
              <a:t>безпеці</a:t>
            </a:r>
            <a:r>
              <a:rPr lang="ru-RU" sz="1100" dirty="0">
                <a:latin typeface="Calibri"/>
                <a:cs typeface="Calibri"/>
              </a:rPr>
              <a:t>.</a:t>
            </a:r>
            <a:endParaRPr sz="1100" dirty="0">
              <a:latin typeface="Calibri"/>
              <a:cs typeface="Calibri"/>
            </a:endParaRPr>
          </a:p>
        </p:txBody>
      </p:sp>
      <p:pic>
        <p:nvPicPr>
          <p:cNvPr id="23" name="object 23"/>
          <p:cNvPicPr/>
          <p:nvPr/>
        </p:nvPicPr>
        <p:blipFill>
          <a:blip r:embed="rId2" cstate="print"/>
          <a:stretch>
            <a:fillRect/>
          </a:stretch>
        </p:blipFill>
        <p:spPr>
          <a:xfrm>
            <a:off x="9561576" y="5838444"/>
            <a:ext cx="2217420" cy="704088"/>
          </a:xfrm>
          <a:prstGeom prst="rect">
            <a:avLst/>
          </a:prstGeom>
        </p:spPr>
      </p:pic>
      <p:sp>
        <p:nvSpPr>
          <p:cNvPr id="24" name="object 9">
            <a:extLst>
              <a:ext uri="{FF2B5EF4-FFF2-40B4-BE49-F238E27FC236}">
                <a16:creationId xmlns:a16="http://schemas.microsoft.com/office/drawing/2014/main" id="{CEF36E89-5296-BBDB-DAC2-662383A50754}"/>
              </a:ext>
            </a:extLst>
          </p:cNvPr>
          <p:cNvSpPr txBox="1"/>
          <p:nvPr/>
        </p:nvSpPr>
        <p:spPr>
          <a:xfrm>
            <a:off x="7516367" y="3085971"/>
            <a:ext cx="230832" cy="990796"/>
          </a:xfrm>
          <a:prstGeom prst="rect">
            <a:avLst/>
          </a:prstGeom>
        </p:spPr>
        <p:txBody>
          <a:bodyPr vert="vert270" wrap="square" lIns="0" tIns="0" rIns="0" bIns="0" rtlCol="0">
            <a:spAutoFit/>
          </a:bodyPr>
          <a:lstStyle/>
          <a:p>
            <a:pPr marL="12700">
              <a:lnSpc>
                <a:spcPts val="1810"/>
              </a:lnSpc>
            </a:pPr>
            <a:r>
              <a:rPr sz="1600" spc="-10" dirty="0">
                <a:latin typeface="Calibri"/>
                <a:cs typeface="Calibri"/>
              </a:rPr>
              <a:t>Volatility</a:t>
            </a:r>
            <a:endParaRPr sz="1600" dirty="0">
              <a:latin typeface="Calibri"/>
              <a:cs typeface="Calibri"/>
            </a:endParaRPr>
          </a:p>
        </p:txBody>
      </p:sp>
      <p:sp>
        <p:nvSpPr>
          <p:cNvPr id="25" name="object 10">
            <a:extLst>
              <a:ext uri="{FF2B5EF4-FFF2-40B4-BE49-F238E27FC236}">
                <a16:creationId xmlns:a16="http://schemas.microsoft.com/office/drawing/2014/main" id="{FCBD0588-6C64-C740-A005-01E14645660A}"/>
              </a:ext>
            </a:extLst>
          </p:cNvPr>
          <p:cNvSpPr txBox="1"/>
          <p:nvPr/>
        </p:nvSpPr>
        <p:spPr>
          <a:xfrm>
            <a:off x="7894066" y="4196537"/>
            <a:ext cx="4221734" cy="505267"/>
          </a:xfrm>
          <a:prstGeom prst="rect">
            <a:avLst/>
          </a:prstGeom>
        </p:spPr>
        <p:txBody>
          <a:bodyPr vert="horz" wrap="square" lIns="0" tIns="12700" rIns="0" bIns="0" rtlCol="0">
            <a:spAutoFit/>
          </a:bodyPr>
          <a:lstStyle/>
          <a:p>
            <a:pPr marL="12700">
              <a:lnSpc>
                <a:spcPct val="100000"/>
              </a:lnSpc>
            </a:pPr>
            <a:r>
              <a:rPr sz="1600" spc="-10" dirty="0">
                <a:latin typeface="Calibri"/>
                <a:cs typeface="Calibri"/>
              </a:rPr>
              <a:t>Environmental</a:t>
            </a:r>
            <a:r>
              <a:rPr sz="1600" spc="-5" dirty="0">
                <a:latin typeface="Calibri"/>
                <a:cs typeface="Calibri"/>
              </a:rPr>
              <a:t> </a:t>
            </a:r>
            <a:r>
              <a:rPr sz="1600" spc="-10" dirty="0">
                <a:latin typeface="Calibri"/>
                <a:cs typeface="Calibri"/>
              </a:rPr>
              <a:t>Persistence</a:t>
            </a:r>
            <a:endParaRPr lang="en-US" sz="1600" spc="-10" dirty="0">
              <a:latin typeface="Calibri"/>
              <a:cs typeface="Calibri"/>
            </a:endParaRPr>
          </a:p>
          <a:p>
            <a:pPr marL="12700">
              <a:lnSpc>
                <a:spcPct val="100000"/>
              </a:lnSpc>
            </a:pPr>
            <a:r>
              <a:rPr lang="ru-RU" sz="1600" dirty="0" err="1">
                <a:latin typeface="Calibri"/>
                <a:cs typeface="Calibri"/>
              </a:rPr>
              <a:t>Стійкість</a:t>
            </a:r>
            <a:r>
              <a:rPr lang="ru-RU" sz="1600" dirty="0">
                <a:latin typeface="Calibri"/>
                <a:cs typeface="Calibri"/>
              </a:rPr>
              <a:t> до умов </a:t>
            </a:r>
            <a:r>
              <a:rPr lang="ru-RU" sz="1600" dirty="0" err="1">
                <a:latin typeface="Calibri"/>
                <a:cs typeface="Calibri"/>
              </a:rPr>
              <a:t>навколишнього</a:t>
            </a:r>
            <a:r>
              <a:rPr lang="ru-RU" sz="1600" dirty="0">
                <a:latin typeface="Calibri"/>
                <a:cs typeface="Calibri"/>
              </a:rPr>
              <a:t> </a:t>
            </a:r>
            <a:r>
              <a:rPr lang="ru-RU" sz="1600" dirty="0" err="1">
                <a:latin typeface="Calibri"/>
                <a:cs typeface="Calibri"/>
              </a:rPr>
              <a:t>середовища</a:t>
            </a:r>
            <a:endParaRPr sz="1600" dirty="0">
              <a:latin typeface="Calibri"/>
              <a:cs typeface="Calibri"/>
            </a:endParaRPr>
          </a:p>
        </p:txBody>
      </p:sp>
      <p:sp>
        <p:nvSpPr>
          <p:cNvPr id="26" name="object 18">
            <a:extLst>
              <a:ext uri="{FF2B5EF4-FFF2-40B4-BE49-F238E27FC236}">
                <a16:creationId xmlns:a16="http://schemas.microsoft.com/office/drawing/2014/main" id="{E8FF1A7A-056F-CC36-C69F-2EC9BB395DF3}"/>
              </a:ext>
            </a:extLst>
          </p:cNvPr>
          <p:cNvSpPr txBox="1"/>
          <p:nvPr/>
        </p:nvSpPr>
        <p:spPr>
          <a:xfrm>
            <a:off x="7888985" y="1830704"/>
            <a:ext cx="49085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Calibri"/>
                <a:cs typeface="Calibri"/>
              </a:rPr>
              <a:t>Sarin</a:t>
            </a:r>
            <a:endParaRPr sz="1600" dirty="0">
              <a:latin typeface="Calibri"/>
              <a:cs typeface="Calibri"/>
            </a:endParaRPr>
          </a:p>
        </p:txBody>
      </p:sp>
      <p:sp>
        <p:nvSpPr>
          <p:cNvPr id="27" name="object 19">
            <a:extLst>
              <a:ext uri="{FF2B5EF4-FFF2-40B4-BE49-F238E27FC236}">
                <a16:creationId xmlns:a16="http://schemas.microsoft.com/office/drawing/2014/main" id="{47393BFA-0B6B-1B29-2152-AAEEDB06A952}"/>
              </a:ext>
            </a:extLst>
          </p:cNvPr>
          <p:cNvSpPr txBox="1"/>
          <p:nvPr/>
        </p:nvSpPr>
        <p:spPr>
          <a:xfrm>
            <a:off x="8470899" y="2114540"/>
            <a:ext cx="2181353" cy="553720"/>
          </a:xfrm>
          <a:prstGeom prst="rect">
            <a:avLst/>
          </a:prstGeom>
        </p:spPr>
        <p:txBody>
          <a:bodyPr vert="horz" wrap="square" lIns="0" tIns="12700" rIns="0" bIns="0" rtlCol="0">
            <a:spAutoFit/>
          </a:bodyPr>
          <a:lstStyle/>
          <a:p>
            <a:pPr marL="12700">
              <a:lnSpc>
                <a:spcPts val="2080"/>
              </a:lnSpc>
              <a:spcBef>
                <a:spcPts val="100"/>
              </a:spcBef>
            </a:pPr>
            <a:r>
              <a:rPr sz="1600" spc="-10" dirty="0">
                <a:latin typeface="Calibri"/>
                <a:cs typeface="Calibri"/>
              </a:rPr>
              <a:t>Soman</a:t>
            </a:r>
            <a:r>
              <a:rPr lang="en-US" sz="1600" spc="-10" dirty="0">
                <a:latin typeface="Calibri"/>
                <a:cs typeface="Calibri"/>
              </a:rPr>
              <a:t>   </a:t>
            </a:r>
            <a:r>
              <a:rPr lang="ru-RU" sz="1600" spc="-10" dirty="0">
                <a:latin typeface="Calibri"/>
                <a:cs typeface="Calibri"/>
              </a:rPr>
              <a:t>Зоман</a:t>
            </a:r>
            <a:endParaRPr sz="1600" dirty="0">
              <a:latin typeface="Calibri"/>
              <a:cs typeface="Calibri"/>
            </a:endParaRPr>
          </a:p>
          <a:p>
            <a:pPr marL="317500">
              <a:lnSpc>
                <a:spcPts val="2080"/>
              </a:lnSpc>
            </a:pPr>
            <a:r>
              <a:rPr sz="1600" spc="-25" dirty="0">
                <a:latin typeface="Calibri"/>
                <a:cs typeface="Calibri"/>
              </a:rPr>
              <a:t>Tabun</a:t>
            </a:r>
            <a:r>
              <a:rPr lang="en-US" sz="1600" spc="-25" dirty="0">
                <a:latin typeface="Calibri"/>
                <a:cs typeface="Calibri"/>
              </a:rPr>
              <a:t>   </a:t>
            </a:r>
            <a:r>
              <a:rPr lang="ru-RU" sz="1600" spc="-25" dirty="0">
                <a:latin typeface="Calibri"/>
                <a:cs typeface="Calibri"/>
              </a:rPr>
              <a:t>Табун</a:t>
            </a:r>
            <a:endParaRPr sz="1600" dirty="0">
              <a:latin typeface="Calibri"/>
              <a:cs typeface="Calibri"/>
            </a:endParaRPr>
          </a:p>
        </p:txBody>
      </p:sp>
      <p:sp>
        <p:nvSpPr>
          <p:cNvPr id="28" name="object 9">
            <a:extLst>
              <a:ext uri="{FF2B5EF4-FFF2-40B4-BE49-F238E27FC236}">
                <a16:creationId xmlns:a16="http://schemas.microsoft.com/office/drawing/2014/main" id="{3EB293F3-FD46-6CC5-A7BE-3261CE5AEBE9}"/>
              </a:ext>
            </a:extLst>
          </p:cNvPr>
          <p:cNvSpPr txBox="1"/>
          <p:nvPr/>
        </p:nvSpPr>
        <p:spPr>
          <a:xfrm>
            <a:off x="7523612" y="2172232"/>
            <a:ext cx="230832" cy="990796"/>
          </a:xfrm>
          <a:prstGeom prst="rect">
            <a:avLst/>
          </a:prstGeom>
        </p:spPr>
        <p:txBody>
          <a:bodyPr vert="vert270" wrap="square" lIns="0" tIns="0" rIns="0" bIns="0" rtlCol="0">
            <a:spAutoFit/>
          </a:bodyPr>
          <a:lstStyle/>
          <a:p>
            <a:pPr marL="12700">
              <a:lnSpc>
                <a:spcPts val="1810"/>
              </a:lnSpc>
            </a:pPr>
            <a:r>
              <a:rPr lang="ru-RU" sz="1600" spc="-10" dirty="0" err="1">
                <a:latin typeface="Calibri"/>
                <a:cs typeface="Calibri"/>
              </a:rPr>
              <a:t>Леткість</a:t>
            </a:r>
            <a:endParaRPr sz="1600" dirty="0">
              <a:latin typeface="Calibri"/>
              <a:cs typeface="Calibri"/>
            </a:endParaRPr>
          </a:p>
        </p:txBody>
      </p:sp>
      <p:sp>
        <p:nvSpPr>
          <p:cNvPr id="29" name="object 18">
            <a:extLst>
              <a:ext uri="{FF2B5EF4-FFF2-40B4-BE49-F238E27FC236}">
                <a16:creationId xmlns:a16="http://schemas.microsoft.com/office/drawing/2014/main" id="{1C8D4644-FEBC-5AD1-8FD0-8DE2B37657C3}"/>
              </a:ext>
            </a:extLst>
          </p:cNvPr>
          <p:cNvSpPr txBox="1"/>
          <p:nvPr/>
        </p:nvSpPr>
        <p:spPr>
          <a:xfrm>
            <a:off x="8460253" y="1830704"/>
            <a:ext cx="844274" cy="259045"/>
          </a:xfrm>
          <a:prstGeom prst="rect">
            <a:avLst/>
          </a:prstGeom>
        </p:spPr>
        <p:txBody>
          <a:bodyPr vert="horz" wrap="square" lIns="0" tIns="12700" rIns="0" bIns="0" rtlCol="0">
            <a:spAutoFit/>
          </a:bodyPr>
          <a:lstStyle/>
          <a:p>
            <a:pPr marL="12700">
              <a:lnSpc>
                <a:spcPct val="100000"/>
              </a:lnSpc>
              <a:spcBef>
                <a:spcPts val="100"/>
              </a:spcBef>
            </a:pPr>
            <a:r>
              <a:rPr lang="ru-RU" sz="1600" spc="-10" dirty="0">
                <a:latin typeface="Calibri"/>
                <a:cs typeface="Calibri"/>
              </a:rPr>
              <a:t>Зарин</a:t>
            </a:r>
            <a:endParaRPr sz="1600" dirty="0">
              <a:latin typeface="Calibri"/>
              <a:cs typeface="Calibri"/>
            </a:endParaRPr>
          </a:p>
        </p:txBody>
      </p:sp>
      <p:sp>
        <p:nvSpPr>
          <p:cNvPr id="30" name="object 2">
            <a:extLst>
              <a:ext uri="{FF2B5EF4-FFF2-40B4-BE49-F238E27FC236}">
                <a16:creationId xmlns:a16="http://schemas.microsoft.com/office/drawing/2014/main" id="{F740C8B1-E8C1-1F68-1E7C-F85C35D0D7E9}"/>
              </a:ext>
            </a:extLst>
          </p:cNvPr>
          <p:cNvSpPr txBox="1">
            <a:spLocks/>
          </p:cNvSpPr>
          <p:nvPr/>
        </p:nvSpPr>
        <p:spPr>
          <a:xfrm>
            <a:off x="497840" y="609676"/>
            <a:ext cx="5003165" cy="697230"/>
          </a:xfrm>
          <a:prstGeom prst="rect">
            <a:avLst/>
          </a:prstGeom>
          <a:solidFill>
            <a:schemeClr val="bg1"/>
          </a:solidFill>
        </p:spPr>
        <p:txBody>
          <a:bodyPr vert="horz" wrap="square" lIns="0" tIns="13335" rIns="0" bIns="0" rtlCol="0">
            <a:spAutoFit/>
          </a:bodyPr>
          <a:lstStyle>
            <a:lvl1pPr>
              <a:defRPr sz="5400" b="0" i="0">
                <a:solidFill>
                  <a:schemeClr val="tx1"/>
                </a:solidFill>
                <a:latin typeface="Calibri Light"/>
                <a:ea typeface="+mj-ea"/>
                <a:cs typeface="Calibri Light"/>
              </a:defRPr>
            </a:lvl1pPr>
          </a:lstStyle>
          <a:p>
            <a:pPr marL="12700">
              <a:spcBef>
                <a:spcPts val="105"/>
              </a:spcBef>
            </a:pPr>
            <a:r>
              <a:rPr lang="ro-RO" sz="4400" b="1" spc="-30" dirty="0"/>
              <a:t>Exposure</a:t>
            </a:r>
            <a:r>
              <a:rPr lang="ro-RO" sz="4400" b="1" spc="-175" dirty="0"/>
              <a:t> </a:t>
            </a:r>
            <a:r>
              <a:rPr lang="ro-RO" sz="4400" b="1" spc="-60" dirty="0"/>
              <a:t>Types-</a:t>
            </a:r>
            <a:r>
              <a:rPr lang="ro-RO" sz="4400" b="1" spc="-160" dirty="0"/>
              <a:t> </a:t>
            </a:r>
            <a:r>
              <a:rPr lang="ro-RO" sz="4400" b="1" spc="-55" dirty="0"/>
              <a:t>Vapor</a:t>
            </a:r>
            <a:endParaRPr lang="ro-RO" sz="4400" b="1" dirty="0"/>
          </a:p>
        </p:txBody>
      </p:sp>
      <p:sp>
        <p:nvSpPr>
          <p:cNvPr id="31" name="object 2">
            <a:extLst>
              <a:ext uri="{FF2B5EF4-FFF2-40B4-BE49-F238E27FC236}">
                <a16:creationId xmlns:a16="http://schemas.microsoft.com/office/drawing/2014/main" id="{0C05E2FF-62AA-3314-6F15-53AA8B31E8C0}"/>
              </a:ext>
            </a:extLst>
          </p:cNvPr>
          <p:cNvSpPr txBox="1">
            <a:spLocks/>
          </p:cNvSpPr>
          <p:nvPr/>
        </p:nvSpPr>
        <p:spPr>
          <a:xfrm>
            <a:off x="6266814" y="604164"/>
            <a:ext cx="5003165" cy="690574"/>
          </a:xfrm>
          <a:prstGeom prst="rect">
            <a:avLst/>
          </a:prstGeom>
          <a:solidFill>
            <a:schemeClr val="bg1"/>
          </a:solidFill>
        </p:spPr>
        <p:txBody>
          <a:bodyPr vert="horz" wrap="square" lIns="0" tIns="13335" rIns="0" bIns="0" rtlCol="0">
            <a:spAutoFit/>
          </a:bodyPr>
          <a:lstStyle>
            <a:lvl1pPr>
              <a:defRPr sz="5400" b="0" i="0">
                <a:solidFill>
                  <a:schemeClr val="tx1"/>
                </a:solidFill>
                <a:latin typeface="Calibri Light"/>
                <a:ea typeface="+mj-ea"/>
                <a:cs typeface="Calibri Light"/>
              </a:defRPr>
            </a:lvl1pPr>
          </a:lstStyle>
          <a:p>
            <a:pPr marL="12700">
              <a:spcBef>
                <a:spcPts val="105"/>
              </a:spcBef>
            </a:pPr>
            <a:r>
              <a:rPr lang="ru-RU" sz="4400" b="1" spc="-30" dirty="0"/>
              <a:t>Типи </a:t>
            </a:r>
            <a:r>
              <a:rPr lang="ru-RU" sz="4400" b="1" spc="-30" dirty="0" err="1"/>
              <a:t>впливу</a:t>
            </a:r>
            <a:r>
              <a:rPr lang="ru-RU" sz="4400" b="1" spc="-30" dirty="0"/>
              <a:t> - </a:t>
            </a:r>
            <a:r>
              <a:rPr lang="ru-RU" sz="4400" b="1" spc="-30" dirty="0" err="1"/>
              <a:t>випари</a:t>
            </a:r>
            <a:endParaRPr lang="ro-RO" sz="4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5003165" cy="567463"/>
          </a:xfrm>
          <a:prstGeom prst="rect">
            <a:avLst/>
          </a:prstGeom>
        </p:spPr>
        <p:txBody>
          <a:bodyPr vert="horz" wrap="square" lIns="0" tIns="13335" rIns="0" bIns="0" rtlCol="0">
            <a:spAutoFit/>
          </a:bodyPr>
          <a:lstStyle/>
          <a:p>
            <a:pPr marL="12700">
              <a:lnSpc>
                <a:spcPct val="100000"/>
              </a:lnSpc>
              <a:spcBef>
                <a:spcPts val="105"/>
              </a:spcBef>
            </a:pPr>
            <a:endParaRPr sz="3600" dirty="0"/>
          </a:p>
        </p:txBody>
      </p:sp>
      <p:sp>
        <p:nvSpPr>
          <p:cNvPr id="3" name="object 3"/>
          <p:cNvSpPr txBox="1"/>
          <p:nvPr/>
        </p:nvSpPr>
        <p:spPr>
          <a:xfrm>
            <a:off x="497840" y="1694078"/>
            <a:ext cx="5287010" cy="1330492"/>
          </a:xfrm>
          <a:prstGeom prst="rect">
            <a:avLst/>
          </a:prstGeom>
        </p:spPr>
        <p:txBody>
          <a:bodyPr vert="horz" wrap="square" lIns="0" tIns="98425" rIns="0" bIns="0" rtlCol="0">
            <a:spAutoFit/>
          </a:bodyPr>
          <a:lstStyle/>
          <a:p>
            <a:pPr>
              <a:lnSpc>
                <a:spcPct val="100000"/>
              </a:lnSpc>
            </a:pPr>
            <a:r>
              <a:rPr sz="2000" b="1" dirty="0">
                <a:latin typeface="Calibri"/>
                <a:cs typeface="Calibri"/>
              </a:rPr>
              <a:t>Small</a:t>
            </a:r>
            <a:r>
              <a:rPr sz="2000" b="1" spc="-80" dirty="0">
                <a:latin typeface="Calibri"/>
                <a:cs typeface="Calibri"/>
              </a:rPr>
              <a:t> </a:t>
            </a:r>
            <a:r>
              <a:rPr sz="2000" b="1" dirty="0">
                <a:latin typeface="Calibri"/>
                <a:cs typeface="Calibri"/>
              </a:rPr>
              <a:t>/</a:t>
            </a:r>
            <a:r>
              <a:rPr sz="2000" b="1" spc="-85" dirty="0">
                <a:latin typeface="Calibri"/>
                <a:cs typeface="Calibri"/>
              </a:rPr>
              <a:t> </a:t>
            </a:r>
            <a:r>
              <a:rPr sz="2000" b="1" dirty="0">
                <a:latin typeface="Calibri"/>
                <a:cs typeface="Calibri"/>
              </a:rPr>
              <a:t>Dilute</a:t>
            </a:r>
            <a:r>
              <a:rPr sz="2000" b="1" spc="-70" dirty="0">
                <a:latin typeface="Calibri"/>
                <a:cs typeface="Calibri"/>
              </a:rPr>
              <a:t> </a:t>
            </a:r>
            <a:r>
              <a:rPr sz="2000" b="1" spc="-20" dirty="0">
                <a:latin typeface="Calibri"/>
                <a:cs typeface="Calibri"/>
              </a:rPr>
              <a:t>Vapor</a:t>
            </a:r>
            <a:r>
              <a:rPr sz="2000" b="1" spc="-75" dirty="0">
                <a:latin typeface="Calibri"/>
                <a:cs typeface="Calibri"/>
              </a:rPr>
              <a:t> </a:t>
            </a:r>
            <a:r>
              <a:rPr sz="2000" b="1" spc="-10" dirty="0">
                <a:latin typeface="Calibri"/>
                <a:cs typeface="Calibri"/>
              </a:rPr>
              <a:t>Exposures</a:t>
            </a:r>
            <a:endParaRPr sz="2000" dirty="0">
              <a:latin typeface="Calibri"/>
              <a:cs typeface="Calibri"/>
            </a:endParaRPr>
          </a:p>
          <a:p>
            <a:pPr>
              <a:lnSpc>
                <a:spcPct val="100000"/>
              </a:lnSpc>
            </a:pPr>
            <a:r>
              <a:rPr sz="2000" b="1" dirty="0">
                <a:latin typeface="Calibri"/>
                <a:cs typeface="Calibri"/>
              </a:rPr>
              <a:t>with</a:t>
            </a:r>
            <a:r>
              <a:rPr sz="2000" b="1" spc="-90" dirty="0">
                <a:latin typeface="Calibri"/>
                <a:cs typeface="Calibri"/>
              </a:rPr>
              <a:t> </a:t>
            </a:r>
            <a:r>
              <a:rPr sz="2000" b="1" dirty="0">
                <a:latin typeface="Calibri"/>
                <a:cs typeface="Calibri"/>
              </a:rPr>
              <a:t>Limited</a:t>
            </a:r>
            <a:r>
              <a:rPr sz="2000" b="1" spc="-95" dirty="0">
                <a:latin typeface="Calibri"/>
                <a:cs typeface="Calibri"/>
              </a:rPr>
              <a:t> </a:t>
            </a:r>
            <a:r>
              <a:rPr sz="2000" b="1" spc="-10" dirty="0">
                <a:latin typeface="Calibri"/>
                <a:cs typeface="Calibri"/>
              </a:rPr>
              <a:t>Inhalation</a:t>
            </a:r>
            <a:endParaRPr lang="en-US" sz="2000" b="1" spc="-10" dirty="0">
              <a:latin typeface="Calibri"/>
              <a:cs typeface="Calibri"/>
            </a:endParaRPr>
          </a:p>
          <a:p>
            <a:pPr>
              <a:lnSpc>
                <a:spcPct val="100000"/>
              </a:lnSpc>
            </a:pPr>
            <a:r>
              <a:rPr lang="ru-RU" sz="2000" b="1" spc="-10" dirty="0">
                <a:latin typeface="Calibri"/>
                <a:cs typeface="Calibri"/>
              </a:rPr>
              <a:t>Невелика </a:t>
            </a:r>
            <a:r>
              <a:rPr lang="ru-RU" sz="2000" b="1" spc="-10" dirty="0" err="1">
                <a:latin typeface="Calibri"/>
                <a:cs typeface="Calibri"/>
              </a:rPr>
              <a:t>кількість</a:t>
            </a:r>
            <a:r>
              <a:rPr lang="ru-RU" sz="2000" b="1" spc="-10" dirty="0">
                <a:latin typeface="Calibri"/>
                <a:cs typeface="Calibri"/>
              </a:rPr>
              <a:t> / </a:t>
            </a:r>
            <a:r>
              <a:rPr lang="ru-RU" sz="2000" b="1" spc="-10" dirty="0" err="1">
                <a:latin typeface="Calibri"/>
                <a:cs typeface="Calibri"/>
              </a:rPr>
              <a:t>розріджені</a:t>
            </a:r>
            <a:r>
              <a:rPr lang="ru-RU" sz="2000" b="1" spc="-10" dirty="0">
                <a:latin typeface="Calibri"/>
                <a:cs typeface="Calibri"/>
              </a:rPr>
              <a:t> пари з </a:t>
            </a:r>
            <a:r>
              <a:rPr lang="ru-RU" sz="2000" b="1" spc="-10" dirty="0" err="1">
                <a:latin typeface="Calibri"/>
                <a:cs typeface="Calibri"/>
              </a:rPr>
              <a:t>обмеженим</a:t>
            </a:r>
            <a:r>
              <a:rPr lang="ru-RU" sz="2000" b="1" spc="-10" dirty="0">
                <a:latin typeface="Calibri"/>
                <a:cs typeface="Calibri"/>
              </a:rPr>
              <a:t> </a:t>
            </a:r>
            <a:r>
              <a:rPr lang="ru-RU" sz="2000" b="1" spc="-10" dirty="0" err="1">
                <a:latin typeface="Calibri"/>
                <a:cs typeface="Calibri"/>
              </a:rPr>
              <a:t>вдиханням</a:t>
            </a:r>
            <a:endParaRPr lang="en-US" sz="2000" b="1" spc="-10" dirty="0">
              <a:latin typeface="Calibri"/>
              <a:cs typeface="Calibri"/>
            </a:endParaRPr>
          </a:p>
        </p:txBody>
      </p:sp>
      <p:sp>
        <p:nvSpPr>
          <p:cNvPr id="4" name="object 4"/>
          <p:cNvSpPr txBox="1"/>
          <p:nvPr/>
        </p:nvSpPr>
        <p:spPr>
          <a:xfrm>
            <a:off x="955039" y="3141726"/>
            <a:ext cx="6216706" cy="885499"/>
          </a:xfrm>
          <a:prstGeom prst="rect">
            <a:avLst/>
          </a:prstGeom>
        </p:spPr>
        <p:txBody>
          <a:bodyPr vert="horz" wrap="square" lIns="0" tIns="53975" rIns="0" bIns="0" rtlCol="0">
            <a:spAutoFit/>
          </a:bodyPr>
          <a:lstStyle/>
          <a:p>
            <a:pPr marL="241300" marR="5080" indent="-228600">
              <a:buFont typeface="Arial"/>
              <a:buChar char="•"/>
              <a:tabLst>
                <a:tab pos="241300" algn="l"/>
              </a:tabLst>
            </a:pPr>
            <a:r>
              <a:rPr dirty="0">
                <a:latin typeface="Calibri"/>
                <a:cs typeface="Calibri"/>
              </a:rPr>
              <a:t>Likely</a:t>
            </a:r>
            <a:r>
              <a:rPr spc="-60" dirty="0">
                <a:latin typeface="Calibri"/>
                <a:cs typeface="Calibri"/>
              </a:rPr>
              <a:t> </a:t>
            </a:r>
            <a:r>
              <a:rPr dirty="0">
                <a:latin typeface="Calibri"/>
                <a:cs typeface="Calibri"/>
              </a:rPr>
              <a:t>to</a:t>
            </a:r>
            <a:r>
              <a:rPr spc="-70" dirty="0">
                <a:latin typeface="Calibri"/>
                <a:cs typeface="Calibri"/>
              </a:rPr>
              <a:t> </a:t>
            </a:r>
            <a:r>
              <a:rPr dirty="0">
                <a:latin typeface="Calibri"/>
                <a:cs typeface="Calibri"/>
              </a:rPr>
              <a:t>produce</a:t>
            </a:r>
            <a:r>
              <a:rPr spc="-50" dirty="0">
                <a:latin typeface="Calibri"/>
                <a:cs typeface="Calibri"/>
              </a:rPr>
              <a:t> </a:t>
            </a:r>
            <a:r>
              <a:rPr dirty="0">
                <a:latin typeface="Calibri"/>
                <a:cs typeface="Calibri"/>
              </a:rPr>
              <a:t>effects</a:t>
            </a:r>
            <a:r>
              <a:rPr spc="-50" dirty="0">
                <a:latin typeface="Calibri"/>
                <a:cs typeface="Calibri"/>
              </a:rPr>
              <a:t> </a:t>
            </a:r>
            <a:r>
              <a:rPr dirty="0">
                <a:latin typeface="Calibri"/>
                <a:cs typeface="Calibri"/>
              </a:rPr>
              <a:t>of</a:t>
            </a:r>
            <a:r>
              <a:rPr spc="-45" dirty="0">
                <a:latin typeface="Calibri"/>
                <a:cs typeface="Calibri"/>
              </a:rPr>
              <a:t> </a:t>
            </a:r>
            <a:r>
              <a:rPr dirty="0">
                <a:latin typeface="Calibri"/>
                <a:cs typeface="Calibri"/>
              </a:rPr>
              <a:t>eyes,</a:t>
            </a:r>
            <a:r>
              <a:rPr spc="-70" dirty="0">
                <a:latin typeface="Calibri"/>
                <a:cs typeface="Calibri"/>
              </a:rPr>
              <a:t> </a:t>
            </a:r>
            <a:r>
              <a:rPr dirty="0">
                <a:latin typeface="Calibri"/>
                <a:cs typeface="Calibri"/>
              </a:rPr>
              <a:t>nose,</a:t>
            </a:r>
            <a:r>
              <a:rPr spc="-35" dirty="0">
                <a:latin typeface="Calibri"/>
                <a:cs typeface="Calibri"/>
              </a:rPr>
              <a:t> </a:t>
            </a:r>
            <a:r>
              <a:rPr spc="-25" dirty="0">
                <a:latin typeface="Calibri"/>
                <a:cs typeface="Calibri"/>
              </a:rPr>
              <a:t>and </a:t>
            </a:r>
            <a:r>
              <a:rPr dirty="0">
                <a:latin typeface="Calibri"/>
                <a:cs typeface="Calibri"/>
              </a:rPr>
              <a:t>airway</a:t>
            </a:r>
            <a:r>
              <a:rPr spc="-65" dirty="0">
                <a:latin typeface="Calibri"/>
                <a:cs typeface="Calibri"/>
              </a:rPr>
              <a:t> </a:t>
            </a:r>
            <a:r>
              <a:rPr spc="-10" dirty="0">
                <a:latin typeface="Calibri"/>
                <a:cs typeface="Calibri"/>
              </a:rPr>
              <a:t>secretions</a:t>
            </a:r>
            <a:endParaRPr lang="en-US" spc="-10" dirty="0">
              <a:latin typeface="Calibri"/>
              <a:cs typeface="Calibri"/>
            </a:endParaRPr>
          </a:p>
          <a:p>
            <a:pPr marL="266700" marR="5080">
              <a:tabLst>
                <a:tab pos="241300" algn="l"/>
              </a:tabLst>
            </a:pPr>
            <a:r>
              <a:rPr lang="ru-RU" dirty="0" err="1">
                <a:latin typeface="Calibri"/>
                <a:cs typeface="Calibri"/>
              </a:rPr>
              <a:t>Ймовірно</a:t>
            </a:r>
            <a:r>
              <a:rPr lang="ru-RU" dirty="0">
                <a:latin typeface="Calibri"/>
                <a:cs typeface="Calibri"/>
              </a:rPr>
              <a:t>, </a:t>
            </a:r>
            <a:r>
              <a:rPr lang="ru-RU" dirty="0" err="1">
                <a:latin typeface="Calibri"/>
                <a:cs typeface="Calibri"/>
              </a:rPr>
              <a:t>спричинить</a:t>
            </a:r>
            <a:r>
              <a:rPr lang="ru-RU" dirty="0">
                <a:latin typeface="Calibri"/>
                <a:cs typeface="Calibri"/>
              </a:rPr>
              <a:t> </a:t>
            </a:r>
            <a:r>
              <a:rPr lang="ru-RU" dirty="0" err="1">
                <a:latin typeface="Calibri"/>
                <a:cs typeface="Calibri"/>
              </a:rPr>
              <a:t>вплив</a:t>
            </a:r>
            <a:r>
              <a:rPr lang="ru-RU" dirty="0">
                <a:latin typeface="Calibri"/>
                <a:cs typeface="Calibri"/>
              </a:rPr>
              <a:t> </a:t>
            </a:r>
            <a:r>
              <a:rPr lang="ru-RU" dirty="0" err="1">
                <a:latin typeface="Calibri"/>
                <a:cs typeface="Calibri"/>
              </a:rPr>
              <a:t>виділень</a:t>
            </a:r>
            <a:r>
              <a:rPr lang="ru-RU" dirty="0">
                <a:latin typeface="Calibri"/>
                <a:cs typeface="Calibri"/>
              </a:rPr>
              <a:t> з очей, носа та </a:t>
            </a:r>
            <a:r>
              <a:rPr lang="ru-RU" dirty="0" err="1">
                <a:latin typeface="Calibri"/>
                <a:cs typeface="Calibri"/>
              </a:rPr>
              <a:t>дихальних</a:t>
            </a:r>
            <a:r>
              <a:rPr lang="ru-RU" dirty="0">
                <a:latin typeface="Calibri"/>
                <a:cs typeface="Calibri"/>
              </a:rPr>
              <a:t> </a:t>
            </a:r>
            <a:r>
              <a:rPr lang="ru-RU" dirty="0" err="1">
                <a:latin typeface="Calibri"/>
                <a:cs typeface="Calibri"/>
              </a:rPr>
              <a:t>шляхів</a:t>
            </a:r>
            <a:endParaRPr dirty="0">
              <a:latin typeface="Calibri"/>
              <a:cs typeface="Calibri"/>
            </a:endParaRPr>
          </a:p>
        </p:txBody>
      </p:sp>
      <p:sp>
        <p:nvSpPr>
          <p:cNvPr id="5" name="object 5"/>
          <p:cNvSpPr txBox="1"/>
          <p:nvPr/>
        </p:nvSpPr>
        <p:spPr>
          <a:xfrm>
            <a:off x="955039" y="4143701"/>
            <a:ext cx="6550264" cy="885499"/>
          </a:xfrm>
          <a:prstGeom prst="rect">
            <a:avLst/>
          </a:prstGeom>
        </p:spPr>
        <p:txBody>
          <a:bodyPr vert="horz" wrap="square" lIns="0" tIns="53975" rIns="0" bIns="0" rtlCol="0">
            <a:spAutoFit/>
          </a:bodyPr>
          <a:lstStyle/>
          <a:p>
            <a:pPr marL="241300" marR="5080" indent="-228600">
              <a:buFont typeface="Arial"/>
              <a:buChar char="•"/>
              <a:tabLst>
                <a:tab pos="241300" algn="l"/>
              </a:tabLst>
            </a:pPr>
            <a:r>
              <a:rPr dirty="0">
                <a:latin typeface="Calibri"/>
                <a:cs typeface="Calibri"/>
              </a:rPr>
              <a:t>Possibly</a:t>
            </a:r>
            <a:r>
              <a:rPr spc="-55" dirty="0">
                <a:latin typeface="Calibri"/>
                <a:cs typeface="Calibri"/>
              </a:rPr>
              <a:t> </a:t>
            </a:r>
            <a:r>
              <a:rPr dirty="0">
                <a:latin typeface="Calibri"/>
                <a:cs typeface="Calibri"/>
              </a:rPr>
              <a:t>progress</a:t>
            </a:r>
            <a:r>
              <a:rPr spc="-35" dirty="0">
                <a:latin typeface="Calibri"/>
                <a:cs typeface="Calibri"/>
              </a:rPr>
              <a:t> </a:t>
            </a:r>
            <a:r>
              <a:rPr dirty="0">
                <a:latin typeface="Calibri"/>
                <a:cs typeface="Calibri"/>
              </a:rPr>
              <a:t>to</a:t>
            </a:r>
            <a:r>
              <a:rPr spc="-45" dirty="0">
                <a:latin typeface="Calibri"/>
                <a:cs typeface="Calibri"/>
              </a:rPr>
              <a:t> </a:t>
            </a:r>
            <a:r>
              <a:rPr dirty="0">
                <a:latin typeface="Calibri"/>
                <a:cs typeface="Calibri"/>
              </a:rPr>
              <a:t>headache,</a:t>
            </a:r>
            <a:r>
              <a:rPr spc="-50" dirty="0">
                <a:latin typeface="Calibri"/>
                <a:cs typeface="Calibri"/>
              </a:rPr>
              <a:t> </a:t>
            </a:r>
            <a:r>
              <a:rPr dirty="0">
                <a:latin typeface="Calibri"/>
                <a:cs typeface="Calibri"/>
              </a:rPr>
              <a:t>nausea</a:t>
            </a:r>
            <a:r>
              <a:rPr spc="-40" dirty="0">
                <a:latin typeface="Calibri"/>
                <a:cs typeface="Calibri"/>
              </a:rPr>
              <a:t> </a:t>
            </a:r>
            <a:r>
              <a:rPr spc="-25" dirty="0">
                <a:latin typeface="Calibri"/>
                <a:cs typeface="Calibri"/>
              </a:rPr>
              <a:t>or </a:t>
            </a:r>
            <a:r>
              <a:rPr dirty="0">
                <a:latin typeface="Calibri"/>
                <a:cs typeface="Calibri"/>
              </a:rPr>
              <a:t>abdominal</a:t>
            </a:r>
            <a:r>
              <a:rPr spc="-40" dirty="0">
                <a:latin typeface="Calibri"/>
                <a:cs typeface="Calibri"/>
              </a:rPr>
              <a:t> </a:t>
            </a:r>
            <a:r>
              <a:rPr spc="-20" dirty="0">
                <a:latin typeface="Calibri"/>
                <a:cs typeface="Calibri"/>
              </a:rPr>
              <a:t>pain</a:t>
            </a:r>
            <a:endParaRPr lang="en-US" spc="-20" dirty="0">
              <a:latin typeface="Calibri"/>
              <a:cs typeface="Calibri"/>
            </a:endParaRPr>
          </a:p>
          <a:p>
            <a:pPr marL="266700" marR="5080">
              <a:tabLst>
                <a:tab pos="241300" algn="l"/>
              </a:tabLst>
            </a:pPr>
            <a:r>
              <a:rPr lang="ru-RU" dirty="0" err="1">
                <a:latin typeface="Calibri"/>
                <a:cs typeface="Calibri"/>
              </a:rPr>
              <a:t>Можливе</a:t>
            </a:r>
            <a:r>
              <a:rPr lang="ru-RU" dirty="0">
                <a:latin typeface="Calibri"/>
                <a:cs typeface="Calibri"/>
              </a:rPr>
              <a:t> </a:t>
            </a:r>
            <a:r>
              <a:rPr lang="ru-RU" dirty="0" err="1">
                <a:latin typeface="Calibri"/>
                <a:cs typeface="Calibri"/>
              </a:rPr>
              <a:t>прогресування</a:t>
            </a:r>
            <a:r>
              <a:rPr lang="ru-RU" dirty="0">
                <a:latin typeface="Calibri"/>
                <a:cs typeface="Calibri"/>
              </a:rPr>
              <a:t> до головного болю, </a:t>
            </a:r>
            <a:r>
              <a:rPr lang="ru-RU" dirty="0" err="1">
                <a:latin typeface="Calibri"/>
                <a:cs typeface="Calibri"/>
              </a:rPr>
              <a:t>нудоти</a:t>
            </a:r>
            <a:r>
              <a:rPr lang="ru-RU" dirty="0">
                <a:latin typeface="Calibri"/>
                <a:cs typeface="Calibri"/>
              </a:rPr>
              <a:t> </a:t>
            </a:r>
            <a:r>
              <a:rPr lang="ru-RU" dirty="0" err="1">
                <a:latin typeface="Calibri"/>
                <a:cs typeface="Calibri"/>
              </a:rPr>
              <a:t>або</a:t>
            </a:r>
            <a:r>
              <a:rPr lang="ru-RU" dirty="0">
                <a:latin typeface="Calibri"/>
                <a:cs typeface="Calibri"/>
              </a:rPr>
              <a:t> болю в </a:t>
            </a:r>
            <a:r>
              <a:rPr lang="ru-RU" dirty="0" err="1">
                <a:latin typeface="Calibri"/>
                <a:cs typeface="Calibri"/>
              </a:rPr>
              <a:t>животі</a:t>
            </a:r>
            <a:endParaRPr dirty="0">
              <a:latin typeface="Calibri"/>
              <a:cs typeface="Calibri"/>
            </a:endParaRPr>
          </a:p>
        </p:txBody>
      </p:sp>
      <p:sp>
        <p:nvSpPr>
          <p:cNvPr id="6" name="object 6"/>
          <p:cNvSpPr txBox="1"/>
          <p:nvPr/>
        </p:nvSpPr>
        <p:spPr>
          <a:xfrm>
            <a:off x="955039" y="5181600"/>
            <a:ext cx="6550264" cy="1439497"/>
          </a:xfrm>
          <a:prstGeom prst="rect">
            <a:avLst/>
          </a:prstGeom>
        </p:spPr>
        <p:txBody>
          <a:bodyPr vert="horz" wrap="square" lIns="0" tIns="53975" rIns="0" bIns="0" rtlCol="0">
            <a:spAutoFit/>
          </a:bodyPr>
          <a:lstStyle/>
          <a:p>
            <a:pPr marL="241300" marR="5080" indent="-228600" algn="just">
              <a:buFont typeface="Arial"/>
              <a:buChar char="•"/>
              <a:tabLst>
                <a:tab pos="241300" algn="l"/>
              </a:tabLst>
            </a:pPr>
            <a:r>
              <a:rPr dirty="0">
                <a:latin typeface="Calibri"/>
                <a:cs typeface="Calibri"/>
              </a:rPr>
              <a:t>Any</a:t>
            </a:r>
            <a:r>
              <a:rPr spc="-50" dirty="0">
                <a:latin typeface="Calibri"/>
                <a:cs typeface="Calibri"/>
              </a:rPr>
              <a:t> </a:t>
            </a:r>
            <a:r>
              <a:rPr dirty="0">
                <a:latin typeface="Calibri"/>
                <a:cs typeface="Calibri"/>
              </a:rPr>
              <a:t>more</a:t>
            </a:r>
            <a:r>
              <a:rPr spc="-55" dirty="0">
                <a:latin typeface="Calibri"/>
                <a:cs typeface="Calibri"/>
              </a:rPr>
              <a:t> </a:t>
            </a:r>
            <a:r>
              <a:rPr dirty="0">
                <a:latin typeface="Calibri"/>
                <a:cs typeface="Calibri"/>
              </a:rPr>
              <a:t>advanced</a:t>
            </a:r>
            <a:r>
              <a:rPr spc="-50" dirty="0">
                <a:latin typeface="Calibri"/>
                <a:cs typeface="Calibri"/>
              </a:rPr>
              <a:t> </a:t>
            </a:r>
            <a:r>
              <a:rPr dirty="0">
                <a:latin typeface="Calibri"/>
                <a:cs typeface="Calibri"/>
              </a:rPr>
              <a:t>symptoms</a:t>
            </a:r>
            <a:r>
              <a:rPr spc="-60" dirty="0">
                <a:latin typeface="Calibri"/>
                <a:cs typeface="Calibri"/>
              </a:rPr>
              <a:t> </a:t>
            </a:r>
            <a:r>
              <a:rPr dirty="0">
                <a:latin typeface="Calibri"/>
                <a:cs typeface="Calibri"/>
              </a:rPr>
              <a:t>suggest</a:t>
            </a:r>
            <a:r>
              <a:rPr spc="-45" dirty="0">
                <a:latin typeface="Calibri"/>
                <a:cs typeface="Calibri"/>
              </a:rPr>
              <a:t> </a:t>
            </a:r>
            <a:r>
              <a:rPr spc="-20" dirty="0">
                <a:latin typeface="Calibri"/>
                <a:cs typeface="Calibri"/>
              </a:rPr>
              <a:t>more </a:t>
            </a:r>
            <a:r>
              <a:rPr dirty="0">
                <a:latin typeface="Calibri"/>
                <a:cs typeface="Calibri"/>
              </a:rPr>
              <a:t>extensive</a:t>
            </a:r>
            <a:r>
              <a:rPr spc="-60" dirty="0">
                <a:latin typeface="Calibri"/>
                <a:cs typeface="Calibri"/>
              </a:rPr>
              <a:t> </a:t>
            </a:r>
            <a:r>
              <a:rPr dirty="0">
                <a:latin typeface="Calibri"/>
                <a:cs typeface="Calibri"/>
              </a:rPr>
              <a:t>inhalation</a:t>
            </a:r>
            <a:r>
              <a:rPr spc="-40" dirty="0">
                <a:latin typeface="Calibri"/>
                <a:cs typeface="Calibri"/>
              </a:rPr>
              <a:t> </a:t>
            </a:r>
            <a:r>
              <a:rPr dirty="0">
                <a:latin typeface="Calibri"/>
                <a:cs typeface="Calibri"/>
              </a:rPr>
              <a:t>or</a:t>
            </a:r>
            <a:r>
              <a:rPr spc="-80" dirty="0">
                <a:latin typeface="Calibri"/>
                <a:cs typeface="Calibri"/>
              </a:rPr>
              <a:t> </a:t>
            </a:r>
            <a:r>
              <a:rPr dirty="0">
                <a:latin typeface="Calibri"/>
                <a:cs typeface="Calibri"/>
              </a:rPr>
              <a:t>exposure</a:t>
            </a:r>
            <a:r>
              <a:rPr spc="-40" dirty="0">
                <a:latin typeface="Calibri"/>
                <a:cs typeface="Calibri"/>
              </a:rPr>
              <a:t> </a:t>
            </a:r>
            <a:r>
              <a:rPr dirty="0">
                <a:latin typeface="Calibri"/>
                <a:cs typeface="Calibri"/>
              </a:rPr>
              <a:t>and</a:t>
            </a:r>
            <a:r>
              <a:rPr spc="-40" dirty="0">
                <a:latin typeface="Calibri"/>
                <a:cs typeface="Calibri"/>
              </a:rPr>
              <a:t> </a:t>
            </a:r>
            <a:r>
              <a:rPr spc="-10" dirty="0">
                <a:latin typeface="Calibri"/>
                <a:cs typeface="Calibri"/>
              </a:rPr>
              <a:t>warrant </a:t>
            </a:r>
            <a:r>
              <a:rPr dirty="0">
                <a:latin typeface="Calibri"/>
                <a:cs typeface="Calibri"/>
              </a:rPr>
              <a:t>prompt</a:t>
            </a:r>
            <a:r>
              <a:rPr spc="-55" dirty="0">
                <a:latin typeface="Calibri"/>
                <a:cs typeface="Calibri"/>
              </a:rPr>
              <a:t> </a:t>
            </a:r>
            <a:r>
              <a:rPr dirty="0">
                <a:latin typeface="Calibri"/>
                <a:cs typeface="Calibri"/>
              </a:rPr>
              <a:t>evaluation</a:t>
            </a:r>
            <a:r>
              <a:rPr spc="-40" dirty="0">
                <a:latin typeface="Calibri"/>
                <a:cs typeface="Calibri"/>
              </a:rPr>
              <a:t> </a:t>
            </a:r>
            <a:r>
              <a:rPr dirty="0">
                <a:latin typeface="Calibri"/>
                <a:cs typeface="Calibri"/>
              </a:rPr>
              <a:t>and</a:t>
            </a:r>
            <a:r>
              <a:rPr spc="-35" dirty="0">
                <a:latin typeface="Calibri"/>
                <a:cs typeface="Calibri"/>
              </a:rPr>
              <a:t> </a:t>
            </a:r>
            <a:r>
              <a:rPr spc="-10" dirty="0">
                <a:latin typeface="Calibri"/>
                <a:cs typeface="Calibri"/>
              </a:rPr>
              <a:t>treatment.</a:t>
            </a:r>
            <a:endParaRPr lang="en-US" spc="-10" dirty="0">
              <a:latin typeface="Calibri"/>
              <a:cs typeface="Calibri"/>
            </a:endParaRPr>
          </a:p>
          <a:p>
            <a:pPr marL="266700" marR="5080" algn="just">
              <a:tabLst>
                <a:tab pos="241300" algn="l"/>
              </a:tabLst>
            </a:pPr>
            <a:r>
              <a:rPr lang="ru-RU" dirty="0">
                <a:latin typeface="Calibri"/>
                <a:cs typeface="Calibri"/>
              </a:rPr>
              <a:t>Будь-</a:t>
            </a:r>
            <a:r>
              <a:rPr lang="ru-RU" dirty="0" err="1">
                <a:latin typeface="Calibri"/>
                <a:cs typeface="Calibri"/>
              </a:rPr>
              <a:t>які</a:t>
            </a:r>
            <a:r>
              <a:rPr lang="ru-RU" dirty="0">
                <a:latin typeface="Calibri"/>
                <a:cs typeface="Calibri"/>
              </a:rPr>
              <a:t> </a:t>
            </a:r>
            <a:r>
              <a:rPr lang="ru-RU" dirty="0" err="1">
                <a:latin typeface="Calibri"/>
                <a:cs typeface="Calibri"/>
              </a:rPr>
              <a:t>більш</a:t>
            </a:r>
            <a:r>
              <a:rPr lang="ru-RU" dirty="0">
                <a:latin typeface="Calibri"/>
                <a:cs typeface="Calibri"/>
              </a:rPr>
              <a:t> </a:t>
            </a:r>
            <a:r>
              <a:rPr lang="ru-RU" dirty="0" err="1">
                <a:latin typeface="Calibri"/>
                <a:cs typeface="Calibri"/>
              </a:rPr>
              <a:t>запущені</a:t>
            </a:r>
            <a:r>
              <a:rPr lang="ru-RU" dirty="0">
                <a:latin typeface="Calibri"/>
                <a:cs typeface="Calibri"/>
              </a:rPr>
              <a:t> </a:t>
            </a:r>
            <a:r>
              <a:rPr lang="ru-RU" dirty="0" err="1">
                <a:latin typeface="Calibri"/>
                <a:cs typeface="Calibri"/>
              </a:rPr>
              <a:t>симптоми</a:t>
            </a:r>
            <a:r>
              <a:rPr lang="ru-RU" dirty="0">
                <a:latin typeface="Calibri"/>
                <a:cs typeface="Calibri"/>
              </a:rPr>
              <a:t> </a:t>
            </a:r>
            <a:r>
              <a:rPr lang="ru-RU" dirty="0" err="1">
                <a:latin typeface="Calibri"/>
                <a:cs typeface="Calibri"/>
              </a:rPr>
              <a:t>вказують</a:t>
            </a:r>
            <a:r>
              <a:rPr lang="ru-RU" dirty="0">
                <a:latin typeface="Calibri"/>
                <a:cs typeface="Calibri"/>
              </a:rPr>
              <a:t> на </a:t>
            </a:r>
            <a:r>
              <a:rPr lang="ru-RU" dirty="0" err="1">
                <a:latin typeface="Calibri"/>
                <a:cs typeface="Calibri"/>
              </a:rPr>
              <a:t>більш</a:t>
            </a:r>
            <a:r>
              <a:rPr lang="ru-RU" dirty="0">
                <a:latin typeface="Calibri"/>
                <a:cs typeface="Calibri"/>
              </a:rPr>
              <a:t> </a:t>
            </a:r>
            <a:r>
              <a:rPr lang="ru-RU" dirty="0" err="1">
                <a:latin typeface="Calibri"/>
                <a:cs typeface="Calibri"/>
              </a:rPr>
              <a:t>інтенсивне</a:t>
            </a:r>
            <a:r>
              <a:rPr lang="ru-RU" dirty="0">
                <a:latin typeface="Calibri"/>
                <a:cs typeface="Calibri"/>
              </a:rPr>
              <a:t> </a:t>
            </a:r>
            <a:r>
              <a:rPr lang="ru-RU" dirty="0" err="1">
                <a:latin typeface="Calibri"/>
                <a:cs typeface="Calibri"/>
              </a:rPr>
              <a:t>вдихання</a:t>
            </a:r>
            <a:r>
              <a:rPr lang="ru-RU" dirty="0">
                <a:latin typeface="Calibri"/>
                <a:cs typeface="Calibri"/>
              </a:rPr>
              <a:t> </a:t>
            </a:r>
            <a:r>
              <a:rPr lang="ru-RU" dirty="0" err="1">
                <a:latin typeface="Calibri"/>
                <a:cs typeface="Calibri"/>
              </a:rPr>
              <a:t>або</a:t>
            </a:r>
            <a:r>
              <a:rPr lang="ru-RU" dirty="0">
                <a:latin typeface="Calibri"/>
                <a:cs typeface="Calibri"/>
              </a:rPr>
              <a:t> </a:t>
            </a:r>
            <a:r>
              <a:rPr lang="ru-RU" dirty="0" err="1">
                <a:latin typeface="Calibri"/>
                <a:cs typeface="Calibri"/>
              </a:rPr>
              <a:t>вплив</a:t>
            </a:r>
            <a:r>
              <a:rPr lang="ru-RU" dirty="0">
                <a:latin typeface="Calibri"/>
                <a:cs typeface="Calibri"/>
              </a:rPr>
              <a:t> і </a:t>
            </a:r>
            <a:r>
              <a:rPr lang="ru-RU" dirty="0" err="1">
                <a:latin typeface="Calibri"/>
                <a:cs typeface="Calibri"/>
              </a:rPr>
              <a:t>вимагають</a:t>
            </a:r>
            <a:r>
              <a:rPr lang="ru-RU" dirty="0">
                <a:latin typeface="Calibri"/>
                <a:cs typeface="Calibri"/>
              </a:rPr>
              <a:t> </a:t>
            </a:r>
            <a:r>
              <a:rPr lang="ru-RU" dirty="0" err="1">
                <a:latin typeface="Calibri"/>
                <a:cs typeface="Calibri"/>
              </a:rPr>
              <a:t>негайного</a:t>
            </a:r>
            <a:r>
              <a:rPr lang="ru-RU" dirty="0">
                <a:latin typeface="Calibri"/>
                <a:cs typeface="Calibri"/>
              </a:rPr>
              <a:t> </a:t>
            </a:r>
            <a:r>
              <a:rPr lang="ru-RU" dirty="0" err="1">
                <a:latin typeface="Calibri"/>
                <a:cs typeface="Calibri"/>
              </a:rPr>
              <a:t>обстеження</a:t>
            </a:r>
            <a:r>
              <a:rPr lang="ru-RU" dirty="0">
                <a:latin typeface="Calibri"/>
                <a:cs typeface="Calibri"/>
              </a:rPr>
              <a:t> та </a:t>
            </a:r>
            <a:r>
              <a:rPr lang="ru-RU" dirty="0" err="1">
                <a:latin typeface="Calibri"/>
                <a:cs typeface="Calibri"/>
              </a:rPr>
              <a:t>лікування</a:t>
            </a:r>
            <a:r>
              <a:rPr lang="ru-RU" dirty="0">
                <a:latin typeface="Calibri"/>
                <a:cs typeface="Calibri"/>
              </a:rPr>
              <a:t>.</a:t>
            </a:r>
            <a:endParaRPr dirty="0">
              <a:latin typeface="Calibri"/>
              <a:cs typeface="Calibri"/>
            </a:endParaRPr>
          </a:p>
        </p:txBody>
      </p:sp>
      <p:grpSp>
        <p:nvGrpSpPr>
          <p:cNvPr id="7" name="object 7"/>
          <p:cNvGrpSpPr/>
          <p:nvPr/>
        </p:nvGrpSpPr>
        <p:grpSpPr>
          <a:xfrm>
            <a:off x="7808721" y="2002282"/>
            <a:ext cx="3274060" cy="2056764"/>
            <a:chOff x="7808721" y="2002282"/>
            <a:chExt cx="3274060" cy="2056764"/>
          </a:xfrm>
        </p:grpSpPr>
        <p:sp>
          <p:nvSpPr>
            <p:cNvPr id="8" name="object 8"/>
            <p:cNvSpPr/>
            <p:nvPr/>
          </p:nvSpPr>
          <p:spPr>
            <a:xfrm>
              <a:off x="7815071" y="2008632"/>
              <a:ext cx="3261360" cy="2044064"/>
            </a:xfrm>
            <a:custGeom>
              <a:avLst/>
              <a:gdLst/>
              <a:ahLst/>
              <a:cxnLst/>
              <a:rect l="l" t="t" r="r" b="b"/>
              <a:pathLst>
                <a:path w="3261359" h="2044064">
                  <a:moveTo>
                    <a:pt x="0" y="0"/>
                  </a:moveTo>
                  <a:lnTo>
                    <a:pt x="0" y="2043683"/>
                  </a:lnTo>
                  <a:lnTo>
                    <a:pt x="3261359" y="2043683"/>
                  </a:lnTo>
                  <a:lnTo>
                    <a:pt x="0" y="0"/>
                  </a:lnTo>
                  <a:close/>
                </a:path>
              </a:pathLst>
            </a:custGeom>
            <a:solidFill>
              <a:srgbClr val="5B9BD4"/>
            </a:solidFill>
          </p:spPr>
          <p:txBody>
            <a:bodyPr wrap="square" lIns="0" tIns="0" rIns="0" bIns="0" rtlCol="0"/>
            <a:lstStyle/>
            <a:p>
              <a:endParaRPr/>
            </a:p>
          </p:txBody>
        </p:sp>
        <p:sp>
          <p:nvSpPr>
            <p:cNvPr id="9" name="object 9"/>
            <p:cNvSpPr/>
            <p:nvPr/>
          </p:nvSpPr>
          <p:spPr>
            <a:xfrm>
              <a:off x="7815071" y="2008632"/>
              <a:ext cx="3261360" cy="2044064"/>
            </a:xfrm>
            <a:custGeom>
              <a:avLst/>
              <a:gdLst/>
              <a:ahLst/>
              <a:cxnLst/>
              <a:rect l="l" t="t" r="r" b="b"/>
              <a:pathLst>
                <a:path w="3261359" h="2044064">
                  <a:moveTo>
                    <a:pt x="0" y="2043683"/>
                  </a:moveTo>
                  <a:lnTo>
                    <a:pt x="3261359" y="2043683"/>
                  </a:lnTo>
                  <a:lnTo>
                    <a:pt x="0" y="0"/>
                  </a:lnTo>
                  <a:lnTo>
                    <a:pt x="0" y="2043683"/>
                  </a:lnTo>
                  <a:close/>
                </a:path>
              </a:pathLst>
            </a:custGeom>
            <a:ln w="12700">
              <a:solidFill>
                <a:srgbClr val="41709C"/>
              </a:solidFill>
            </a:ln>
          </p:spPr>
          <p:txBody>
            <a:bodyPr wrap="square" lIns="0" tIns="0" rIns="0" bIns="0" rtlCol="0"/>
            <a:lstStyle/>
            <a:p>
              <a:endParaRPr/>
            </a:p>
          </p:txBody>
        </p:sp>
      </p:grpSp>
      <p:grpSp>
        <p:nvGrpSpPr>
          <p:cNvPr id="12" name="object 12"/>
          <p:cNvGrpSpPr/>
          <p:nvPr/>
        </p:nvGrpSpPr>
        <p:grpSpPr>
          <a:xfrm>
            <a:off x="10393426" y="4247134"/>
            <a:ext cx="1148080" cy="128905"/>
            <a:chOff x="10393426" y="4247134"/>
            <a:chExt cx="1148080" cy="128905"/>
          </a:xfrm>
        </p:grpSpPr>
        <p:sp>
          <p:nvSpPr>
            <p:cNvPr id="13" name="object 13"/>
            <p:cNvSpPr/>
            <p:nvPr/>
          </p:nvSpPr>
          <p:spPr>
            <a:xfrm>
              <a:off x="10399776" y="4253484"/>
              <a:ext cx="1135380" cy="116205"/>
            </a:xfrm>
            <a:custGeom>
              <a:avLst/>
              <a:gdLst/>
              <a:ahLst/>
              <a:cxnLst/>
              <a:rect l="l" t="t" r="r" b="b"/>
              <a:pathLst>
                <a:path w="1135379" h="116204">
                  <a:moveTo>
                    <a:pt x="1077468" y="0"/>
                  </a:moveTo>
                  <a:lnTo>
                    <a:pt x="1077468" y="28956"/>
                  </a:lnTo>
                  <a:lnTo>
                    <a:pt x="0" y="28956"/>
                  </a:lnTo>
                  <a:lnTo>
                    <a:pt x="0" y="86868"/>
                  </a:lnTo>
                  <a:lnTo>
                    <a:pt x="1077468" y="86868"/>
                  </a:lnTo>
                  <a:lnTo>
                    <a:pt x="1077468" y="115824"/>
                  </a:lnTo>
                  <a:lnTo>
                    <a:pt x="1135379" y="57912"/>
                  </a:lnTo>
                  <a:lnTo>
                    <a:pt x="1077468" y="0"/>
                  </a:lnTo>
                  <a:close/>
                </a:path>
              </a:pathLst>
            </a:custGeom>
            <a:solidFill>
              <a:srgbClr val="5B9BD4"/>
            </a:solidFill>
          </p:spPr>
          <p:txBody>
            <a:bodyPr wrap="square" lIns="0" tIns="0" rIns="0" bIns="0" rtlCol="0"/>
            <a:lstStyle/>
            <a:p>
              <a:endParaRPr/>
            </a:p>
          </p:txBody>
        </p:sp>
        <p:sp>
          <p:nvSpPr>
            <p:cNvPr id="14" name="object 14"/>
            <p:cNvSpPr/>
            <p:nvPr/>
          </p:nvSpPr>
          <p:spPr>
            <a:xfrm>
              <a:off x="10399776" y="4253484"/>
              <a:ext cx="1135380" cy="116205"/>
            </a:xfrm>
            <a:custGeom>
              <a:avLst/>
              <a:gdLst/>
              <a:ahLst/>
              <a:cxnLst/>
              <a:rect l="l" t="t" r="r" b="b"/>
              <a:pathLst>
                <a:path w="1135379" h="116204">
                  <a:moveTo>
                    <a:pt x="0" y="28956"/>
                  </a:moveTo>
                  <a:lnTo>
                    <a:pt x="1077468" y="28956"/>
                  </a:lnTo>
                  <a:lnTo>
                    <a:pt x="1077468" y="0"/>
                  </a:lnTo>
                  <a:lnTo>
                    <a:pt x="1135379" y="57912"/>
                  </a:lnTo>
                  <a:lnTo>
                    <a:pt x="1077468" y="115824"/>
                  </a:lnTo>
                  <a:lnTo>
                    <a:pt x="1077468" y="86868"/>
                  </a:lnTo>
                  <a:lnTo>
                    <a:pt x="0" y="86868"/>
                  </a:lnTo>
                  <a:lnTo>
                    <a:pt x="0" y="28956"/>
                  </a:lnTo>
                  <a:close/>
                </a:path>
              </a:pathLst>
            </a:custGeom>
            <a:ln w="12700">
              <a:solidFill>
                <a:srgbClr val="41709C"/>
              </a:solidFill>
            </a:ln>
          </p:spPr>
          <p:txBody>
            <a:bodyPr wrap="square" lIns="0" tIns="0" rIns="0" bIns="0" rtlCol="0"/>
            <a:lstStyle/>
            <a:p>
              <a:endParaRPr/>
            </a:p>
          </p:txBody>
        </p:sp>
      </p:grpSp>
      <p:grpSp>
        <p:nvGrpSpPr>
          <p:cNvPr id="15" name="object 15"/>
          <p:cNvGrpSpPr/>
          <p:nvPr/>
        </p:nvGrpSpPr>
        <p:grpSpPr>
          <a:xfrm>
            <a:off x="7235697" y="1983994"/>
            <a:ext cx="287020" cy="1300480"/>
            <a:chOff x="7235697" y="1983994"/>
            <a:chExt cx="287020" cy="1300480"/>
          </a:xfrm>
        </p:grpSpPr>
        <p:sp>
          <p:nvSpPr>
            <p:cNvPr id="16" name="object 16"/>
            <p:cNvSpPr/>
            <p:nvPr/>
          </p:nvSpPr>
          <p:spPr>
            <a:xfrm>
              <a:off x="7242047" y="1990344"/>
              <a:ext cx="274320" cy="1287780"/>
            </a:xfrm>
            <a:custGeom>
              <a:avLst/>
              <a:gdLst/>
              <a:ahLst/>
              <a:cxnLst/>
              <a:rect l="l" t="t" r="r" b="b"/>
              <a:pathLst>
                <a:path w="274320" h="1287779">
                  <a:moveTo>
                    <a:pt x="137159" y="0"/>
                  </a:moveTo>
                  <a:lnTo>
                    <a:pt x="0" y="137159"/>
                  </a:lnTo>
                  <a:lnTo>
                    <a:pt x="68579" y="137159"/>
                  </a:lnTo>
                  <a:lnTo>
                    <a:pt x="68579" y="1287779"/>
                  </a:lnTo>
                  <a:lnTo>
                    <a:pt x="205740" y="1287779"/>
                  </a:lnTo>
                  <a:lnTo>
                    <a:pt x="205740" y="137159"/>
                  </a:lnTo>
                  <a:lnTo>
                    <a:pt x="274320" y="137159"/>
                  </a:lnTo>
                  <a:lnTo>
                    <a:pt x="137159" y="0"/>
                  </a:lnTo>
                  <a:close/>
                </a:path>
              </a:pathLst>
            </a:custGeom>
            <a:solidFill>
              <a:srgbClr val="5B9BD4"/>
            </a:solidFill>
          </p:spPr>
          <p:txBody>
            <a:bodyPr wrap="square" lIns="0" tIns="0" rIns="0" bIns="0" rtlCol="0"/>
            <a:lstStyle/>
            <a:p>
              <a:endParaRPr/>
            </a:p>
          </p:txBody>
        </p:sp>
        <p:sp>
          <p:nvSpPr>
            <p:cNvPr id="17" name="object 17"/>
            <p:cNvSpPr/>
            <p:nvPr/>
          </p:nvSpPr>
          <p:spPr>
            <a:xfrm>
              <a:off x="7242047" y="1990344"/>
              <a:ext cx="274320" cy="1287780"/>
            </a:xfrm>
            <a:custGeom>
              <a:avLst/>
              <a:gdLst/>
              <a:ahLst/>
              <a:cxnLst/>
              <a:rect l="l" t="t" r="r" b="b"/>
              <a:pathLst>
                <a:path w="274320" h="1287779">
                  <a:moveTo>
                    <a:pt x="274320" y="137159"/>
                  </a:moveTo>
                  <a:lnTo>
                    <a:pt x="205740" y="137159"/>
                  </a:lnTo>
                  <a:lnTo>
                    <a:pt x="205740" y="1287779"/>
                  </a:lnTo>
                  <a:lnTo>
                    <a:pt x="68579" y="1287779"/>
                  </a:lnTo>
                  <a:lnTo>
                    <a:pt x="68579" y="137159"/>
                  </a:lnTo>
                  <a:lnTo>
                    <a:pt x="0" y="137159"/>
                  </a:lnTo>
                  <a:lnTo>
                    <a:pt x="137159" y="0"/>
                  </a:lnTo>
                  <a:lnTo>
                    <a:pt x="274320" y="137159"/>
                  </a:lnTo>
                  <a:close/>
                </a:path>
              </a:pathLst>
            </a:custGeom>
            <a:ln w="12699">
              <a:solidFill>
                <a:srgbClr val="41709C"/>
              </a:solidFill>
            </a:ln>
          </p:spPr>
          <p:txBody>
            <a:bodyPr wrap="square" lIns="0" tIns="0" rIns="0" bIns="0" rtlCol="0"/>
            <a:lstStyle/>
            <a:p>
              <a:endParaRPr/>
            </a:p>
          </p:txBody>
        </p:sp>
      </p:grpSp>
      <p:sp>
        <p:nvSpPr>
          <p:cNvPr id="18" name="object 18"/>
          <p:cNvSpPr txBox="1"/>
          <p:nvPr/>
        </p:nvSpPr>
        <p:spPr>
          <a:xfrm>
            <a:off x="10967719" y="3750309"/>
            <a:ext cx="273685"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VX</a:t>
            </a:r>
            <a:endParaRPr sz="1800">
              <a:latin typeface="Calibri"/>
              <a:cs typeface="Calibri"/>
            </a:endParaRPr>
          </a:p>
        </p:txBody>
      </p:sp>
      <p:pic>
        <p:nvPicPr>
          <p:cNvPr id="21" name="object 21"/>
          <p:cNvPicPr/>
          <p:nvPr/>
        </p:nvPicPr>
        <p:blipFill>
          <a:blip r:embed="rId2" cstate="print"/>
          <a:stretch>
            <a:fillRect/>
          </a:stretch>
        </p:blipFill>
        <p:spPr>
          <a:xfrm>
            <a:off x="9561576" y="5838444"/>
            <a:ext cx="2217420" cy="704088"/>
          </a:xfrm>
          <a:prstGeom prst="rect">
            <a:avLst/>
          </a:prstGeom>
        </p:spPr>
      </p:pic>
      <p:sp>
        <p:nvSpPr>
          <p:cNvPr id="22" name="object 9">
            <a:extLst>
              <a:ext uri="{FF2B5EF4-FFF2-40B4-BE49-F238E27FC236}">
                <a16:creationId xmlns:a16="http://schemas.microsoft.com/office/drawing/2014/main" id="{0B5BEB81-11EC-8BC6-E761-6DCADAB33394}"/>
              </a:ext>
            </a:extLst>
          </p:cNvPr>
          <p:cNvSpPr txBox="1"/>
          <p:nvPr/>
        </p:nvSpPr>
        <p:spPr>
          <a:xfrm>
            <a:off x="7516367" y="3085971"/>
            <a:ext cx="230832" cy="990796"/>
          </a:xfrm>
          <a:prstGeom prst="rect">
            <a:avLst/>
          </a:prstGeom>
        </p:spPr>
        <p:txBody>
          <a:bodyPr vert="vert270" wrap="square" lIns="0" tIns="0" rIns="0" bIns="0" rtlCol="0">
            <a:spAutoFit/>
          </a:bodyPr>
          <a:lstStyle/>
          <a:p>
            <a:pPr marL="12700">
              <a:lnSpc>
                <a:spcPts val="1810"/>
              </a:lnSpc>
            </a:pPr>
            <a:r>
              <a:rPr sz="1600" spc="-10" dirty="0">
                <a:latin typeface="Calibri"/>
                <a:cs typeface="Calibri"/>
              </a:rPr>
              <a:t>Volatility</a:t>
            </a:r>
            <a:endParaRPr sz="1600" dirty="0">
              <a:latin typeface="Calibri"/>
              <a:cs typeface="Calibri"/>
            </a:endParaRPr>
          </a:p>
        </p:txBody>
      </p:sp>
      <p:sp>
        <p:nvSpPr>
          <p:cNvPr id="23" name="object 10">
            <a:extLst>
              <a:ext uri="{FF2B5EF4-FFF2-40B4-BE49-F238E27FC236}">
                <a16:creationId xmlns:a16="http://schemas.microsoft.com/office/drawing/2014/main" id="{A58371FC-DE9A-52C9-3EC9-300A07C7F733}"/>
              </a:ext>
            </a:extLst>
          </p:cNvPr>
          <p:cNvSpPr txBox="1"/>
          <p:nvPr/>
        </p:nvSpPr>
        <p:spPr>
          <a:xfrm>
            <a:off x="7894066" y="4196537"/>
            <a:ext cx="4221734" cy="505267"/>
          </a:xfrm>
          <a:prstGeom prst="rect">
            <a:avLst/>
          </a:prstGeom>
        </p:spPr>
        <p:txBody>
          <a:bodyPr vert="horz" wrap="square" lIns="0" tIns="12700" rIns="0" bIns="0" rtlCol="0">
            <a:spAutoFit/>
          </a:bodyPr>
          <a:lstStyle/>
          <a:p>
            <a:pPr marL="12700">
              <a:lnSpc>
                <a:spcPct val="100000"/>
              </a:lnSpc>
            </a:pPr>
            <a:r>
              <a:rPr sz="1600" spc="-10" dirty="0">
                <a:latin typeface="Calibri"/>
                <a:cs typeface="Calibri"/>
              </a:rPr>
              <a:t>Environmental</a:t>
            </a:r>
            <a:r>
              <a:rPr sz="1600" spc="-5" dirty="0">
                <a:latin typeface="Calibri"/>
                <a:cs typeface="Calibri"/>
              </a:rPr>
              <a:t> </a:t>
            </a:r>
            <a:r>
              <a:rPr sz="1600" spc="-10" dirty="0">
                <a:latin typeface="Calibri"/>
                <a:cs typeface="Calibri"/>
              </a:rPr>
              <a:t>Persistence</a:t>
            </a:r>
            <a:endParaRPr lang="en-US" sz="1600" spc="-10" dirty="0">
              <a:latin typeface="Calibri"/>
              <a:cs typeface="Calibri"/>
            </a:endParaRPr>
          </a:p>
          <a:p>
            <a:pPr marL="12700">
              <a:lnSpc>
                <a:spcPct val="100000"/>
              </a:lnSpc>
            </a:pPr>
            <a:r>
              <a:rPr lang="ru-RU" sz="1600" dirty="0" err="1">
                <a:latin typeface="Calibri"/>
                <a:cs typeface="Calibri"/>
              </a:rPr>
              <a:t>Стійкість</a:t>
            </a:r>
            <a:r>
              <a:rPr lang="ru-RU" sz="1600" dirty="0">
                <a:latin typeface="Calibri"/>
                <a:cs typeface="Calibri"/>
              </a:rPr>
              <a:t> до умов </a:t>
            </a:r>
            <a:r>
              <a:rPr lang="ru-RU" sz="1600" dirty="0" err="1">
                <a:latin typeface="Calibri"/>
                <a:cs typeface="Calibri"/>
              </a:rPr>
              <a:t>навколишнього</a:t>
            </a:r>
            <a:r>
              <a:rPr lang="ru-RU" sz="1600" dirty="0">
                <a:latin typeface="Calibri"/>
                <a:cs typeface="Calibri"/>
              </a:rPr>
              <a:t> </a:t>
            </a:r>
            <a:r>
              <a:rPr lang="ru-RU" sz="1600" dirty="0" err="1">
                <a:latin typeface="Calibri"/>
                <a:cs typeface="Calibri"/>
              </a:rPr>
              <a:t>середовища</a:t>
            </a:r>
            <a:endParaRPr sz="1600" dirty="0">
              <a:latin typeface="Calibri"/>
              <a:cs typeface="Calibri"/>
            </a:endParaRPr>
          </a:p>
        </p:txBody>
      </p:sp>
      <p:sp>
        <p:nvSpPr>
          <p:cNvPr id="24" name="object 18">
            <a:extLst>
              <a:ext uri="{FF2B5EF4-FFF2-40B4-BE49-F238E27FC236}">
                <a16:creationId xmlns:a16="http://schemas.microsoft.com/office/drawing/2014/main" id="{AC769199-5991-45AE-C5F0-37EA46736339}"/>
              </a:ext>
            </a:extLst>
          </p:cNvPr>
          <p:cNvSpPr txBox="1"/>
          <p:nvPr/>
        </p:nvSpPr>
        <p:spPr>
          <a:xfrm>
            <a:off x="7888985" y="1830704"/>
            <a:ext cx="49085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Calibri"/>
                <a:cs typeface="Calibri"/>
              </a:rPr>
              <a:t>Sarin</a:t>
            </a:r>
            <a:endParaRPr sz="1600" dirty="0">
              <a:latin typeface="Calibri"/>
              <a:cs typeface="Calibri"/>
            </a:endParaRPr>
          </a:p>
        </p:txBody>
      </p:sp>
      <p:sp>
        <p:nvSpPr>
          <p:cNvPr id="25" name="object 19">
            <a:extLst>
              <a:ext uri="{FF2B5EF4-FFF2-40B4-BE49-F238E27FC236}">
                <a16:creationId xmlns:a16="http://schemas.microsoft.com/office/drawing/2014/main" id="{0A8E86FB-D729-1B0C-7EEF-4A5B1990BC39}"/>
              </a:ext>
            </a:extLst>
          </p:cNvPr>
          <p:cNvSpPr txBox="1"/>
          <p:nvPr/>
        </p:nvSpPr>
        <p:spPr>
          <a:xfrm>
            <a:off x="8470899" y="2114540"/>
            <a:ext cx="2181353" cy="553720"/>
          </a:xfrm>
          <a:prstGeom prst="rect">
            <a:avLst/>
          </a:prstGeom>
        </p:spPr>
        <p:txBody>
          <a:bodyPr vert="horz" wrap="square" lIns="0" tIns="12700" rIns="0" bIns="0" rtlCol="0">
            <a:spAutoFit/>
          </a:bodyPr>
          <a:lstStyle/>
          <a:p>
            <a:pPr marL="12700">
              <a:lnSpc>
                <a:spcPts val="2080"/>
              </a:lnSpc>
              <a:spcBef>
                <a:spcPts val="100"/>
              </a:spcBef>
            </a:pPr>
            <a:r>
              <a:rPr sz="1600" spc="-10" dirty="0">
                <a:latin typeface="Calibri"/>
                <a:cs typeface="Calibri"/>
              </a:rPr>
              <a:t>Soman</a:t>
            </a:r>
            <a:r>
              <a:rPr lang="en-US" sz="1600" spc="-10" dirty="0">
                <a:latin typeface="Calibri"/>
                <a:cs typeface="Calibri"/>
              </a:rPr>
              <a:t>   </a:t>
            </a:r>
            <a:r>
              <a:rPr lang="ru-RU" sz="1600" spc="-10" dirty="0">
                <a:latin typeface="Calibri"/>
                <a:cs typeface="Calibri"/>
              </a:rPr>
              <a:t>Зоман</a:t>
            </a:r>
            <a:endParaRPr sz="1600" dirty="0">
              <a:latin typeface="Calibri"/>
              <a:cs typeface="Calibri"/>
            </a:endParaRPr>
          </a:p>
          <a:p>
            <a:pPr marL="317500">
              <a:lnSpc>
                <a:spcPts val="2080"/>
              </a:lnSpc>
            </a:pPr>
            <a:r>
              <a:rPr sz="1600" spc="-25" dirty="0">
                <a:latin typeface="Calibri"/>
                <a:cs typeface="Calibri"/>
              </a:rPr>
              <a:t>Tabun</a:t>
            </a:r>
            <a:r>
              <a:rPr lang="en-US" sz="1600" spc="-25" dirty="0">
                <a:latin typeface="Calibri"/>
                <a:cs typeface="Calibri"/>
              </a:rPr>
              <a:t>   </a:t>
            </a:r>
            <a:r>
              <a:rPr lang="ru-RU" sz="1600" spc="-25" dirty="0">
                <a:latin typeface="Calibri"/>
                <a:cs typeface="Calibri"/>
              </a:rPr>
              <a:t>Табун</a:t>
            </a:r>
            <a:endParaRPr sz="1600" dirty="0">
              <a:latin typeface="Calibri"/>
              <a:cs typeface="Calibri"/>
            </a:endParaRPr>
          </a:p>
        </p:txBody>
      </p:sp>
      <p:sp>
        <p:nvSpPr>
          <p:cNvPr id="26" name="object 9">
            <a:extLst>
              <a:ext uri="{FF2B5EF4-FFF2-40B4-BE49-F238E27FC236}">
                <a16:creationId xmlns:a16="http://schemas.microsoft.com/office/drawing/2014/main" id="{F872F377-7C78-7529-14E5-9C243D666A46}"/>
              </a:ext>
            </a:extLst>
          </p:cNvPr>
          <p:cNvSpPr txBox="1"/>
          <p:nvPr/>
        </p:nvSpPr>
        <p:spPr>
          <a:xfrm>
            <a:off x="7523612" y="2172232"/>
            <a:ext cx="230832" cy="990796"/>
          </a:xfrm>
          <a:prstGeom prst="rect">
            <a:avLst/>
          </a:prstGeom>
        </p:spPr>
        <p:txBody>
          <a:bodyPr vert="vert270" wrap="square" lIns="0" tIns="0" rIns="0" bIns="0" rtlCol="0">
            <a:spAutoFit/>
          </a:bodyPr>
          <a:lstStyle/>
          <a:p>
            <a:pPr marL="12700">
              <a:lnSpc>
                <a:spcPts val="1810"/>
              </a:lnSpc>
            </a:pPr>
            <a:r>
              <a:rPr lang="ru-RU" sz="1600" spc="-10" dirty="0" err="1">
                <a:latin typeface="Calibri"/>
                <a:cs typeface="Calibri"/>
              </a:rPr>
              <a:t>Леткість</a:t>
            </a:r>
            <a:endParaRPr sz="1600" dirty="0">
              <a:latin typeface="Calibri"/>
              <a:cs typeface="Calibri"/>
            </a:endParaRPr>
          </a:p>
        </p:txBody>
      </p:sp>
      <p:sp>
        <p:nvSpPr>
          <p:cNvPr id="27" name="object 18">
            <a:extLst>
              <a:ext uri="{FF2B5EF4-FFF2-40B4-BE49-F238E27FC236}">
                <a16:creationId xmlns:a16="http://schemas.microsoft.com/office/drawing/2014/main" id="{A7062CED-8310-0694-C39A-D46873CB3952}"/>
              </a:ext>
            </a:extLst>
          </p:cNvPr>
          <p:cNvSpPr txBox="1"/>
          <p:nvPr/>
        </p:nvSpPr>
        <p:spPr>
          <a:xfrm>
            <a:off x="8460253" y="1830704"/>
            <a:ext cx="844274" cy="259045"/>
          </a:xfrm>
          <a:prstGeom prst="rect">
            <a:avLst/>
          </a:prstGeom>
        </p:spPr>
        <p:txBody>
          <a:bodyPr vert="horz" wrap="square" lIns="0" tIns="12700" rIns="0" bIns="0" rtlCol="0">
            <a:spAutoFit/>
          </a:bodyPr>
          <a:lstStyle/>
          <a:p>
            <a:pPr marL="12700">
              <a:lnSpc>
                <a:spcPct val="100000"/>
              </a:lnSpc>
              <a:spcBef>
                <a:spcPts val="100"/>
              </a:spcBef>
            </a:pPr>
            <a:r>
              <a:rPr lang="ru-RU" sz="1600" spc="-10" dirty="0">
                <a:latin typeface="Calibri"/>
                <a:cs typeface="Calibri"/>
              </a:rPr>
              <a:t>Зарин</a:t>
            </a:r>
            <a:endParaRPr sz="1600" dirty="0">
              <a:latin typeface="Calibri"/>
              <a:cs typeface="Calibri"/>
            </a:endParaRPr>
          </a:p>
        </p:txBody>
      </p:sp>
      <p:sp>
        <p:nvSpPr>
          <p:cNvPr id="30" name="object 2">
            <a:extLst>
              <a:ext uri="{FF2B5EF4-FFF2-40B4-BE49-F238E27FC236}">
                <a16:creationId xmlns:a16="http://schemas.microsoft.com/office/drawing/2014/main" id="{D5213863-A454-0F46-5294-5F2BAA586ADF}"/>
              </a:ext>
            </a:extLst>
          </p:cNvPr>
          <p:cNvSpPr txBox="1">
            <a:spLocks/>
          </p:cNvSpPr>
          <p:nvPr/>
        </p:nvSpPr>
        <p:spPr>
          <a:xfrm>
            <a:off x="497840" y="609676"/>
            <a:ext cx="5003165" cy="697230"/>
          </a:xfrm>
          <a:prstGeom prst="rect">
            <a:avLst/>
          </a:prstGeom>
          <a:solidFill>
            <a:schemeClr val="bg1"/>
          </a:solidFill>
        </p:spPr>
        <p:txBody>
          <a:bodyPr vert="horz" wrap="square" lIns="0" tIns="13335" rIns="0" bIns="0" rtlCol="0">
            <a:spAutoFit/>
          </a:bodyPr>
          <a:lstStyle>
            <a:lvl1pPr>
              <a:defRPr sz="5400" b="0" i="0">
                <a:solidFill>
                  <a:schemeClr val="tx1"/>
                </a:solidFill>
                <a:latin typeface="Calibri Light"/>
                <a:ea typeface="+mj-ea"/>
                <a:cs typeface="Calibri Light"/>
              </a:defRPr>
            </a:lvl1pPr>
          </a:lstStyle>
          <a:p>
            <a:pPr marL="12700">
              <a:spcBef>
                <a:spcPts val="105"/>
              </a:spcBef>
            </a:pPr>
            <a:r>
              <a:rPr lang="ro-RO" sz="4400" b="1" spc="-30" dirty="0"/>
              <a:t>Exposure</a:t>
            </a:r>
            <a:r>
              <a:rPr lang="ro-RO" sz="4400" b="1" spc="-175" dirty="0"/>
              <a:t> </a:t>
            </a:r>
            <a:r>
              <a:rPr lang="ro-RO" sz="4400" b="1" spc="-60" dirty="0"/>
              <a:t>Types-</a:t>
            </a:r>
            <a:r>
              <a:rPr lang="ro-RO" sz="4400" b="1" spc="-160" dirty="0"/>
              <a:t> </a:t>
            </a:r>
            <a:r>
              <a:rPr lang="ro-RO" sz="4400" b="1" spc="-55" dirty="0"/>
              <a:t>Vapor</a:t>
            </a:r>
            <a:endParaRPr lang="ro-RO" sz="4400" b="1" dirty="0"/>
          </a:p>
        </p:txBody>
      </p:sp>
      <p:sp>
        <p:nvSpPr>
          <p:cNvPr id="31" name="object 2">
            <a:extLst>
              <a:ext uri="{FF2B5EF4-FFF2-40B4-BE49-F238E27FC236}">
                <a16:creationId xmlns:a16="http://schemas.microsoft.com/office/drawing/2014/main" id="{F67A6B17-864D-8F0B-15D6-A4BFF33A5801}"/>
              </a:ext>
            </a:extLst>
          </p:cNvPr>
          <p:cNvSpPr txBox="1">
            <a:spLocks/>
          </p:cNvSpPr>
          <p:nvPr/>
        </p:nvSpPr>
        <p:spPr>
          <a:xfrm>
            <a:off x="6266814" y="604164"/>
            <a:ext cx="5003165" cy="690574"/>
          </a:xfrm>
          <a:prstGeom prst="rect">
            <a:avLst/>
          </a:prstGeom>
          <a:solidFill>
            <a:schemeClr val="bg1"/>
          </a:solidFill>
        </p:spPr>
        <p:txBody>
          <a:bodyPr vert="horz" wrap="square" lIns="0" tIns="13335" rIns="0" bIns="0" rtlCol="0">
            <a:spAutoFit/>
          </a:bodyPr>
          <a:lstStyle>
            <a:lvl1pPr>
              <a:defRPr sz="5400" b="0" i="0">
                <a:solidFill>
                  <a:schemeClr val="tx1"/>
                </a:solidFill>
                <a:latin typeface="Calibri Light"/>
                <a:ea typeface="+mj-ea"/>
                <a:cs typeface="Calibri Light"/>
              </a:defRPr>
            </a:lvl1pPr>
          </a:lstStyle>
          <a:p>
            <a:pPr marL="12700">
              <a:spcBef>
                <a:spcPts val="105"/>
              </a:spcBef>
            </a:pPr>
            <a:r>
              <a:rPr lang="ru-RU" sz="4400" b="1" spc="-30" dirty="0"/>
              <a:t>Типи </a:t>
            </a:r>
            <a:r>
              <a:rPr lang="ru-RU" sz="4400" b="1" spc="-30" dirty="0" err="1"/>
              <a:t>впливу</a:t>
            </a:r>
            <a:r>
              <a:rPr lang="ru-RU" sz="4400" b="1" spc="-30" dirty="0"/>
              <a:t> - </a:t>
            </a:r>
            <a:r>
              <a:rPr lang="ru-RU" sz="4400" b="1" spc="-30" dirty="0" err="1"/>
              <a:t>випари</a:t>
            </a:r>
            <a:endParaRPr lang="ro-RO" sz="4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5003165" cy="697230"/>
          </a:xfrm>
          <a:prstGeom prst="rect">
            <a:avLst/>
          </a:prstGeom>
        </p:spPr>
        <p:txBody>
          <a:bodyPr vert="horz" wrap="square" lIns="0" tIns="13335" rIns="0" bIns="0" rtlCol="0">
            <a:spAutoFit/>
          </a:bodyPr>
          <a:lstStyle/>
          <a:p>
            <a:pPr marL="12700">
              <a:lnSpc>
                <a:spcPct val="100000"/>
              </a:lnSpc>
              <a:spcBef>
                <a:spcPts val="105"/>
              </a:spcBef>
            </a:pPr>
            <a:r>
              <a:rPr sz="4400" b="1" spc="-30" dirty="0"/>
              <a:t>Exposure</a:t>
            </a:r>
            <a:r>
              <a:rPr sz="4400" b="1" spc="-175" dirty="0"/>
              <a:t> </a:t>
            </a:r>
            <a:r>
              <a:rPr sz="4400" b="1" spc="-60" dirty="0"/>
              <a:t>Types-</a:t>
            </a:r>
            <a:r>
              <a:rPr sz="4400" b="1" spc="-160" dirty="0"/>
              <a:t> </a:t>
            </a:r>
            <a:r>
              <a:rPr sz="4400" b="1" spc="-55" dirty="0"/>
              <a:t>Vapor</a:t>
            </a:r>
            <a:endParaRPr sz="4400" b="1" dirty="0"/>
          </a:p>
        </p:txBody>
      </p:sp>
      <p:sp>
        <p:nvSpPr>
          <p:cNvPr id="3" name="object 3"/>
          <p:cNvSpPr txBox="1"/>
          <p:nvPr/>
        </p:nvSpPr>
        <p:spPr>
          <a:xfrm>
            <a:off x="497840" y="1587555"/>
            <a:ext cx="6123306" cy="1362552"/>
          </a:xfrm>
          <a:prstGeom prst="rect">
            <a:avLst/>
          </a:prstGeom>
        </p:spPr>
        <p:txBody>
          <a:bodyPr vert="horz" wrap="square" lIns="0" tIns="53975" rIns="0" bIns="0" rtlCol="0">
            <a:spAutoFit/>
          </a:bodyPr>
          <a:lstStyle/>
          <a:p>
            <a:pPr marL="12700">
              <a:lnSpc>
                <a:spcPct val="100000"/>
              </a:lnSpc>
              <a:spcBef>
                <a:spcPts val="425"/>
              </a:spcBef>
            </a:pPr>
            <a:r>
              <a:rPr sz="2000" b="1" dirty="0">
                <a:latin typeface="Calibri"/>
                <a:cs typeface="Calibri"/>
              </a:rPr>
              <a:t>Small</a:t>
            </a:r>
            <a:r>
              <a:rPr sz="2000" b="1" spc="-80" dirty="0">
                <a:latin typeface="Calibri"/>
                <a:cs typeface="Calibri"/>
              </a:rPr>
              <a:t> </a:t>
            </a:r>
            <a:r>
              <a:rPr sz="2000" b="1" dirty="0">
                <a:latin typeface="Calibri"/>
                <a:cs typeface="Calibri"/>
              </a:rPr>
              <a:t>/</a:t>
            </a:r>
            <a:r>
              <a:rPr sz="2000" b="1" spc="-85" dirty="0">
                <a:latin typeface="Calibri"/>
                <a:cs typeface="Calibri"/>
              </a:rPr>
              <a:t> </a:t>
            </a:r>
            <a:r>
              <a:rPr sz="2000" b="1" dirty="0">
                <a:latin typeface="Calibri"/>
                <a:cs typeface="Calibri"/>
              </a:rPr>
              <a:t>Dilute</a:t>
            </a:r>
            <a:r>
              <a:rPr sz="2000" b="1" spc="-70" dirty="0">
                <a:latin typeface="Calibri"/>
                <a:cs typeface="Calibri"/>
              </a:rPr>
              <a:t> </a:t>
            </a:r>
            <a:r>
              <a:rPr sz="2000" b="1" spc="-20" dirty="0">
                <a:latin typeface="Calibri"/>
                <a:cs typeface="Calibri"/>
              </a:rPr>
              <a:t>Vapor</a:t>
            </a:r>
            <a:r>
              <a:rPr sz="2000" b="1" spc="-75" dirty="0">
                <a:latin typeface="Calibri"/>
                <a:cs typeface="Calibri"/>
              </a:rPr>
              <a:t> </a:t>
            </a:r>
            <a:r>
              <a:rPr sz="2000" b="1" spc="-10" dirty="0">
                <a:latin typeface="Calibri"/>
                <a:cs typeface="Calibri"/>
              </a:rPr>
              <a:t>Exposures</a:t>
            </a:r>
            <a:endParaRPr sz="2000" dirty="0">
              <a:latin typeface="Calibri"/>
              <a:cs typeface="Calibri"/>
            </a:endParaRPr>
          </a:p>
          <a:p>
            <a:pPr>
              <a:lnSpc>
                <a:spcPct val="100000"/>
              </a:lnSpc>
              <a:spcBef>
                <a:spcPts val="330"/>
              </a:spcBef>
            </a:pPr>
            <a:r>
              <a:rPr sz="2000" b="1" dirty="0">
                <a:latin typeface="Calibri"/>
                <a:cs typeface="Calibri"/>
              </a:rPr>
              <a:t>with</a:t>
            </a:r>
            <a:r>
              <a:rPr sz="2000" b="1" spc="-85" dirty="0">
                <a:latin typeface="Calibri"/>
                <a:cs typeface="Calibri"/>
              </a:rPr>
              <a:t> </a:t>
            </a:r>
            <a:r>
              <a:rPr sz="2000" b="1" dirty="0">
                <a:latin typeface="Calibri"/>
                <a:cs typeface="Calibri"/>
              </a:rPr>
              <a:t>Large</a:t>
            </a:r>
            <a:r>
              <a:rPr sz="2000" b="1" spc="-85" dirty="0">
                <a:latin typeface="Calibri"/>
                <a:cs typeface="Calibri"/>
              </a:rPr>
              <a:t> </a:t>
            </a:r>
            <a:r>
              <a:rPr sz="2000" b="1" spc="-10" dirty="0">
                <a:latin typeface="Calibri"/>
                <a:cs typeface="Calibri"/>
              </a:rPr>
              <a:t>Inhalation</a:t>
            </a:r>
            <a:endParaRPr lang="en-US" sz="2000" b="1" spc="-10" dirty="0">
              <a:latin typeface="Calibri"/>
              <a:cs typeface="Calibri"/>
            </a:endParaRPr>
          </a:p>
          <a:p>
            <a:pPr>
              <a:lnSpc>
                <a:spcPct val="100000"/>
              </a:lnSpc>
              <a:spcBef>
                <a:spcPts val="330"/>
              </a:spcBef>
            </a:pPr>
            <a:r>
              <a:rPr lang="ru-RU" sz="2000" b="1" dirty="0">
                <a:latin typeface="Calibri"/>
                <a:cs typeface="Calibri"/>
              </a:rPr>
              <a:t>Невелика </a:t>
            </a:r>
            <a:r>
              <a:rPr lang="ru-RU" sz="2000" b="1" dirty="0" err="1">
                <a:latin typeface="Calibri"/>
                <a:cs typeface="Calibri"/>
              </a:rPr>
              <a:t>кількість</a:t>
            </a:r>
            <a:r>
              <a:rPr lang="ru-RU" sz="2000" b="1" dirty="0">
                <a:latin typeface="Calibri"/>
                <a:cs typeface="Calibri"/>
              </a:rPr>
              <a:t> / </a:t>
            </a:r>
            <a:r>
              <a:rPr lang="ru-RU" sz="2000" b="1" dirty="0" err="1">
                <a:latin typeface="Calibri"/>
                <a:cs typeface="Calibri"/>
              </a:rPr>
              <a:t>розріджені</a:t>
            </a:r>
            <a:r>
              <a:rPr lang="ru-RU" sz="2000" b="1" dirty="0">
                <a:latin typeface="Calibri"/>
                <a:cs typeface="Calibri"/>
              </a:rPr>
              <a:t> пари з великим </a:t>
            </a:r>
            <a:r>
              <a:rPr lang="ru-RU" sz="2000" b="1" dirty="0" err="1">
                <a:latin typeface="Calibri"/>
                <a:cs typeface="Calibri"/>
              </a:rPr>
              <a:t>обсягом</a:t>
            </a:r>
            <a:r>
              <a:rPr lang="ru-RU" sz="2000" b="1" dirty="0">
                <a:latin typeface="Calibri"/>
                <a:cs typeface="Calibri"/>
              </a:rPr>
              <a:t> </a:t>
            </a:r>
            <a:r>
              <a:rPr lang="ru-RU" sz="2000" b="1" dirty="0" err="1">
                <a:latin typeface="Calibri"/>
                <a:cs typeface="Calibri"/>
              </a:rPr>
              <a:t>вдихання</a:t>
            </a:r>
            <a:endParaRPr sz="2000" b="1" dirty="0">
              <a:latin typeface="Calibri"/>
              <a:cs typeface="Calibri"/>
            </a:endParaRPr>
          </a:p>
        </p:txBody>
      </p:sp>
      <p:sp>
        <p:nvSpPr>
          <p:cNvPr id="4" name="object 4"/>
          <p:cNvSpPr txBox="1"/>
          <p:nvPr/>
        </p:nvSpPr>
        <p:spPr>
          <a:xfrm>
            <a:off x="955039" y="2990850"/>
            <a:ext cx="6123305" cy="1315745"/>
          </a:xfrm>
          <a:prstGeom prst="rect">
            <a:avLst/>
          </a:prstGeom>
        </p:spPr>
        <p:txBody>
          <a:bodyPr vert="horz" wrap="square" lIns="0" tIns="83820" rIns="0" bIns="0" rtlCol="0">
            <a:spAutoFit/>
          </a:bodyPr>
          <a:lstStyle/>
          <a:p>
            <a:pPr marL="241300" marR="920115" indent="-228600">
              <a:buFont typeface="Arial"/>
              <a:buChar char="•"/>
              <a:tabLst>
                <a:tab pos="241300" algn="l"/>
              </a:tabLst>
            </a:pPr>
            <a:r>
              <a:rPr sz="1600" b="1" dirty="0">
                <a:latin typeface="Calibri"/>
                <a:cs typeface="Calibri"/>
              </a:rPr>
              <a:t>Onset</a:t>
            </a:r>
            <a:r>
              <a:rPr sz="1600" b="1" spc="-50" dirty="0">
                <a:latin typeface="Calibri"/>
                <a:cs typeface="Calibri"/>
              </a:rPr>
              <a:t> </a:t>
            </a:r>
            <a:r>
              <a:rPr sz="1600" b="1" dirty="0">
                <a:latin typeface="Calibri"/>
                <a:cs typeface="Calibri"/>
              </a:rPr>
              <a:t>of</a:t>
            </a:r>
            <a:r>
              <a:rPr sz="1600" b="1" spc="-35" dirty="0">
                <a:latin typeface="Calibri"/>
                <a:cs typeface="Calibri"/>
              </a:rPr>
              <a:t> </a:t>
            </a:r>
            <a:r>
              <a:rPr sz="1600" b="1" dirty="0">
                <a:latin typeface="Calibri"/>
                <a:cs typeface="Calibri"/>
              </a:rPr>
              <a:t>symptoms</a:t>
            </a:r>
            <a:r>
              <a:rPr sz="1600" b="1" spc="-45" dirty="0">
                <a:latin typeface="Calibri"/>
                <a:cs typeface="Calibri"/>
              </a:rPr>
              <a:t> </a:t>
            </a:r>
            <a:r>
              <a:rPr sz="1600" b="1" dirty="0">
                <a:latin typeface="Calibri"/>
                <a:cs typeface="Calibri"/>
              </a:rPr>
              <a:t>are</a:t>
            </a:r>
            <a:r>
              <a:rPr sz="1600" b="1" spc="-35" dirty="0">
                <a:latin typeface="Calibri"/>
                <a:cs typeface="Calibri"/>
              </a:rPr>
              <a:t> </a:t>
            </a:r>
            <a:r>
              <a:rPr sz="1600" b="1" dirty="0">
                <a:latin typeface="Calibri"/>
                <a:cs typeface="Calibri"/>
              </a:rPr>
              <a:t>immediate,</a:t>
            </a:r>
            <a:r>
              <a:rPr sz="1600" b="1" spc="-40" dirty="0">
                <a:latin typeface="Calibri"/>
                <a:cs typeface="Calibri"/>
              </a:rPr>
              <a:t> </a:t>
            </a:r>
            <a:r>
              <a:rPr sz="1600" b="1" spc="-25" dirty="0">
                <a:latin typeface="Calibri"/>
                <a:cs typeface="Calibri"/>
              </a:rPr>
              <a:t>not </a:t>
            </a:r>
            <a:r>
              <a:rPr sz="1600" b="1" spc="-10" dirty="0">
                <a:latin typeface="Calibri"/>
                <a:cs typeface="Calibri"/>
              </a:rPr>
              <a:t>delayed</a:t>
            </a:r>
            <a:endParaRPr lang="en-US" sz="1600" b="1" spc="-10" dirty="0">
              <a:latin typeface="Calibri"/>
              <a:cs typeface="Calibri"/>
            </a:endParaRPr>
          </a:p>
          <a:p>
            <a:pPr marL="266700" marR="920115">
              <a:tabLst>
                <a:tab pos="241300" algn="l"/>
              </a:tabLst>
            </a:pPr>
            <a:r>
              <a:rPr lang="ru-RU" sz="1600" b="1" dirty="0" err="1">
                <a:latin typeface="Calibri"/>
                <a:cs typeface="Calibri"/>
              </a:rPr>
              <a:t>Симптоми</a:t>
            </a:r>
            <a:r>
              <a:rPr lang="ru-RU" sz="1600" b="1" dirty="0">
                <a:latin typeface="Calibri"/>
                <a:cs typeface="Calibri"/>
              </a:rPr>
              <a:t> </a:t>
            </a:r>
            <a:r>
              <a:rPr lang="ru-RU" sz="1600" b="1" dirty="0" err="1">
                <a:latin typeface="Calibri"/>
                <a:cs typeface="Calibri"/>
              </a:rPr>
              <a:t>проявляються</a:t>
            </a:r>
            <a:r>
              <a:rPr lang="ru-RU" sz="1600" b="1" dirty="0">
                <a:latin typeface="Calibri"/>
                <a:cs typeface="Calibri"/>
              </a:rPr>
              <a:t> </a:t>
            </a:r>
            <a:r>
              <a:rPr lang="ru-RU" sz="1600" b="1" dirty="0" err="1">
                <a:latin typeface="Calibri"/>
                <a:cs typeface="Calibri"/>
              </a:rPr>
              <a:t>негайно</a:t>
            </a:r>
            <a:r>
              <a:rPr lang="ru-RU" sz="1600" b="1" dirty="0">
                <a:latin typeface="Calibri"/>
                <a:cs typeface="Calibri"/>
              </a:rPr>
              <a:t>, а не з </a:t>
            </a:r>
            <a:r>
              <a:rPr lang="ru-RU" sz="1600" b="1" dirty="0" err="1">
                <a:latin typeface="Calibri"/>
                <a:cs typeface="Calibri"/>
              </a:rPr>
              <a:t>запізненням</a:t>
            </a:r>
            <a:endParaRPr sz="1600" b="1" dirty="0">
              <a:latin typeface="Calibri"/>
              <a:cs typeface="Calibri"/>
            </a:endParaRPr>
          </a:p>
          <a:p>
            <a:pPr marL="241300" marR="5080" indent="-228600">
              <a:buFont typeface="Arial"/>
              <a:buChar char="•"/>
              <a:tabLst>
                <a:tab pos="241300" algn="l"/>
              </a:tabLst>
            </a:pPr>
            <a:r>
              <a:rPr sz="1600" dirty="0">
                <a:latin typeface="Calibri"/>
                <a:cs typeface="Calibri"/>
              </a:rPr>
              <a:t>Seconds:</a:t>
            </a:r>
            <a:r>
              <a:rPr sz="1600" spc="-60" dirty="0">
                <a:latin typeface="Calibri"/>
                <a:cs typeface="Calibri"/>
              </a:rPr>
              <a:t> </a:t>
            </a:r>
            <a:r>
              <a:rPr sz="1600" dirty="0">
                <a:latin typeface="Calibri"/>
                <a:cs typeface="Calibri"/>
              </a:rPr>
              <a:t>likely</a:t>
            </a:r>
            <a:r>
              <a:rPr sz="1600" spc="-70" dirty="0">
                <a:latin typeface="Calibri"/>
                <a:cs typeface="Calibri"/>
              </a:rPr>
              <a:t> </a:t>
            </a:r>
            <a:r>
              <a:rPr sz="1600" dirty="0">
                <a:latin typeface="Calibri"/>
                <a:cs typeface="Calibri"/>
              </a:rPr>
              <a:t>to</a:t>
            </a:r>
            <a:r>
              <a:rPr sz="1600" spc="-60" dirty="0">
                <a:latin typeface="Calibri"/>
                <a:cs typeface="Calibri"/>
              </a:rPr>
              <a:t> </a:t>
            </a:r>
            <a:r>
              <a:rPr sz="1600" dirty="0">
                <a:latin typeface="Calibri"/>
                <a:cs typeface="Calibri"/>
              </a:rPr>
              <a:t>produce</a:t>
            </a:r>
            <a:r>
              <a:rPr sz="1600" spc="-65" dirty="0">
                <a:latin typeface="Calibri"/>
                <a:cs typeface="Calibri"/>
              </a:rPr>
              <a:t> </a:t>
            </a:r>
            <a:r>
              <a:rPr sz="1600" dirty="0">
                <a:latin typeface="Calibri"/>
                <a:cs typeface="Calibri"/>
              </a:rPr>
              <a:t>effects</a:t>
            </a:r>
            <a:r>
              <a:rPr sz="1600" spc="-50" dirty="0">
                <a:latin typeface="Calibri"/>
                <a:cs typeface="Calibri"/>
              </a:rPr>
              <a:t> </a:t>
            </a:r>
            <a:r>
              <a:rPr sz="1600" dirty="0">
                <a:latin typeface="Calibri"/>
                <a:cs typeface="Calibri"/>
              </a:rPr>
              <a:t>of</a:t>
            </a:r>
            <a:r>
              <a:rPr sz="1600" spc="-60" dirty="0">
                <a:latin typeface="Calibri"/>
                <a:cs typeface="Calibri"/>
              </a:rPr>
              <a:t> </a:t>
            </a:r>
            <a:r>
              <a:rPr sz="1600" dirty="0">
                <a:latin typeface="Calibri"/>
                <a:cs typeface="Calibri"/>
              </a:rPr>
              <a:t>eyes,</a:t>
            </a:r>
            <a:r>
              <a:rPr sz="1600" spc="-60" dirty="0">
                <a:latin typeface="Calibri"/>
                <a:cs typeface="Calibri"/>
              </a:rPr>
              <a:t> </a:t>
            </a:r>
            <a:r>
              <a:rPr sz="1600" spc="-10" dirty="0">
                <a:latin typeface="Calibri"/>
                <a:cs typeface="Calibri"/>
              </a:rPr>
              <a:t>nose, </a:t>
            </a:r>
            <a:r>
              <a:rPr sz="1600" dirty="0">
                <a:latin typeface="Calibri"/>
                <a:cs typeface="Calibri"/>
              </a:rPr>
              <a:t>and</a:t>
            </a:r>
            <a:r>
              <a:rPr sz="1600" spc="-35" dirty="0">
                <a:latin typeface="Calibri"/>
                <a:cs typeface="Calibri"/>
              </a:rPr>
              <a:t> </a:t>
            </a:r>
            <a:r>
              <a:rPr sz="1600" dirty="0">
                <a:latin typeface="Calibri"/>
                <a:cs typeface="Calibri"/>
              </a:rPr>
              <a:t>airway</a:t>
            </a:r>
            <a:r>
              <a:rPr sz="1600" spc="-35" dirty="0">
                <a:latin typeface="Calibri"/>
                <a:cs typeface="Calibri"/>
              </a:rPr>
              <a:t> </a:t>
            </a:r>
            <a:r>
              <a:rPr sz="1600" spc="-10" dirty="0">
                <a:latin typeface="Calibri"/>
                <a:cs typeface="Calibri"/>
              </a:rPr>
              <a:t>secretions</a:t>
            </a:r>
            <a:endParaRPr lang="en-US" sz="1600" spc="-10" dirty="0">
              <a:latin typeface="Calibri"/>
              <a:cs typeface="Calibri"/>
            </a:endParaRPr>
          </a:p>
          <a:p>
            <a:pPr marL="241300" marR="5080" indent="-228600">
              <a:buFont typeface="Arial"/>
              <a:buChar char="•"/>
              <a:tabLst>
                <a:tab pos="241300" algn="l"/>
              </a:tabLst>
            </a:pPr>
            <a:r>
              <a:rPr lang="ru-RU" sz="1600" dirty="0" err="1">
                <a:latin typeface="Calibri"/>
                <a:cs typeface="Calibri"/>
              </a:rPr>
              <a:t>Секунди</a:t>
            </a:r>
            <a:r>
              <a:rPr lang="ru-RU" sz="1600" dirty="0">
                <a:latin typeface="Calibri"/>
                <a:cs typeface="Calibri"/>
              </a:rPr>
              <a:t>: </a:t>
            </a:r>
            <a:r>
              <a:rPr lang="ru-RU" sz="1600" dirty="0" err="1">
                <a:latin typeface="Calibri"/>
                <a:cs typeface="Calibri"/>
              </a:rPr>
              <a:t>ймовірно</a:t>
            </a:r>
            <a:r>
              <a:rPr lang="ru-RU" sz="1600" dirty="0">
                <a:latin typeface="Calibri"/>
                <a:cs typeface="Calibri"/>
              </a:rPr>
              <a:t>, </a:t>
            </a:r>
            <a:r>
              <a:rPr lang="ru-RU" sz="1600" dirty="0" err="1">
                <a:latin typeface="Calibri"/>
                <a:cs typeface="Calibri"/>
              </a:rPr>
              <a:t>викличе</a:t>
            </a:r>
            <a:r>
              <a:rPr lang="ru-RU" sz="1600" dirty="0">
                <a:latin typeface="Calibri"/>
                <a:cs typeface="Calibri"/>
              </a:rPr>
              <a:t> </a:t>
            </a:r>
            <a:r>
              <a:rPr lang="ru-RU" sz="1600" dirty="0" err="1">
                <a:latin typeface="Calibri"/>
                <a:cs typeface="Calibri"/>
              </a:rPr>
              <a:t>вплив</a:t>
            </a:r>
            <a:r>
              <a:rPr lang="ru-RU" sz="1600" dirty="0">
                <a:latin typeface="Calibri"/>
                <a:cs typeface="Calibri"/>
              </a:rPr>
              <a:t> на </a:t>
            </a:r>
            <a:r>
              <a:rPr lang="ru-RU" sz="1600" dirty="0" err="1">
                <a:latin typeface="Calibri"/>
                <a:cs typeface="Calibri"/>
              </a:rPr>
              <a:t>очі</a:t>
            </a:r>
            <a:r>
              <a:rPr lang="ru-RU" sz="1600" dirty="0">
                <a:latin typeface="Calibri"/>
                <a:cs typeface="Calibri"/>
              </a:rPr>
              <a:t>, </a:t>
            </a:r>
            <a:r>
              <a:rPr lang="ru-RU" sz="1600" dirty="0" err="1">
                <a:latin typeface="Calibri"/>
                <a:cs typeface="Calibri"/>
              </a:rPr>
              <a:t>ніс</a:t>
            </a:r>
            <a:r>
              <a:rPr lang="ru-RU" sz="1600" dirty="0">
                <a:latin typeface="Calibri"/>
                <a:cs typeface="Calibri"/>
              </a:rPr>
              <a:t> і </a:t>
            </a:r>
            <a:r>
              <a:rPr lang="ru-RU" sz="1600" dirty="0" err="1">
                <a:latin typeface="Calibri"/>
                <a:cs typeface="Calibri"/>
              </a:rPr>
              <a:t>виділення</a:t>
            </a:r>
            <a:r>
              <a:rPr lang="ru-RU" sz="1600" dirty="0">
                <a:latin typeface="Calibri"/>
                <a:cs typeface="Calibri"/>
              </a:rPr>
              <a:t> </a:t>
            </a:r>
            <a:r>
              <a:rPr lang="ru-RU" sz="1600" dirty="0" err="1">
                <a:latin typeface="Calibri"/>
                <a:cs typeface="Calibri"/>
              </a:rPr>
              <a:t>дихальних</a:t>
            </a:r>
            <a:r>
              <a:rPr lang="ru-RU" sz="1600" dirty="0">
                <a:latin typeface="Calibri"/>
                <a:cs typeface="Calibri"/>
              </a:rPr>
              <a:t> </a:t>
            </a:r>
            <a:r>
              <a:rPr lang="ru-RU" sz="1600" dirty="0" err="1">
                <a:latin typeface="Calibri"/>
                <a:cs typeface="Calibri"/>
              </a:rPr>
              <a:t>шляхів</a:t>
            </a:r>
            <a:endParaRPr sz="1600" dirty="0">
              <a:latin typeface="Calibri"/>
              <a:cs typeface="Calibri"/>
            </a:endParaRPr>
          </a:p>
        </p:txBody>
      </p:sp>
      <p:sp>
        <p:nvSpPr>
          <p:cNvPr id="5" name="object 5"/>
          <p:cNvSpPr txBox="1"/>
          <p:nvPr/>
        </p:nvSpPr>
        <p:spPr>
          <a:xfrm>
            <a:off x="955039" y="4644644"/>
            <a:ext cx="6025515" cy="1561966"/>
          </a:xfrm>
          <a:prstGeom prst="rect">
            <a:avLst/>
          </a:prstGeom>
        </p:spPr>
        <p:txBody>
          <a:bodyPr vert="horz" wrap="square" lIns="0" tIns="83820" rIns="0" bIns="0" rtlCol="0">
            <a:spAutoFit/>
          </a:bodyPr>
          <a:lstStyle/>
          <a:p>
            <a:pPr marL="241300" marR="5080" indent="-228600">
              <a:buFont typeface="Arial"/>
              <a:buChar char="•"/>
              <a:tabLst>
                <a:tab pos="241300" algn="l"/>
              </a:tabLst>
            </a:pPr>
            <a:r>
              <a:rPr sz="1600" dirty="0">
                <a:latin typeface="Calibri"/>
                <a:cs typeface="Calibri"/>
              </a:rPr>
              <a:t>2</a:t>
            </a:r>
            <a:r>
              <a:rPr sz="1600" spc="-35" dirty="0">
                <a:latin typeface="Calibri"/>
                <a:cs typeface="Calibri"/>
              </a:rPr>
              <a:t> </a:t>
            </a:r>
            <a:r>
              <a:rPr sz="1600" dirty="0">
                <a:latin typeface="Calibri"/>
                <a:cs typeface="Calibri"/>
              </a:rPr>
              <a:t>minutes:</a:t>
            </a:r>
            <a:r>
              <a:rPr sz="1600" spc="-40" dirty="0">
                <a:latin typeface="Calibri"/>
                <a:cs typeface="Calibri"/>
              </a:rPr>
              <a:t> </a:t>
            </a:r>
            <a:r>
              <a:rPr sz="1600" dirty="0">
                <a:latin typeface="Calibri"/>
                <a:cs typeface="Calibri"/>
              </a:rPr>
              <a:t>progression</a:t>
            </a:r>
            <a:r>
              <a:rPr sz="1600" spc="-30" dirty="0">
                <a:latin typeface="Calibri"/>
                <a:cs typeface="Calibri"/>
              </a:rPr>
              <a:t> </a:t>
            </a:r>
            <a:r>
              <a:rPr sz="1600" dirty="0">
                <a:latin typeface="Calibri"/>
                <a:cs typeface="Calibri"/>
              </a:rPr>
              <a:t>to</a:t>
            </a:r>
            <a:r>
              <a:rPr sz="1600" spc="-35" dirty="0">
                <a:latin typeface="Calibri"/>
                <a:cs typeface="Calibri"/>
              </a:rPr>
              <a:t> </a:t>
            </a:r>
            <a:r>
              <a:rPr sz="1600" dirty="0">
                <a:latin typeface="Calibri"/>
                <a:cs typeface="Calibri"/>
              </a:rPr>
              <a:t>rapid</a:t>
            </a:r>
            <a:r>
              <a:rPr sz="1600" spc="-35" dirty="0">
                <a:latin typeface="Calibri"/>
                <a:cs typeface="Calibri"/>
              </a:rPr>
              <a:t> </a:t>
            </a:r>
            <a:r>
              <a:rPr sz="1600" dirty="0">
                <a:latin typeface="Calibri"/>
                <a:cs typeface="Calibri"/>
              </a:rPr>
              <a:t>cascade</a:t>
            </a:r>
            <a:r>
              <a:rPr sz="1600" spc="-35" dirty="0">
                <a:latin typeface="Calibri"/>
                <a:cs typeface="Calibri"/>
              </a:rPr>
              <a:t> </a:t>
            </a:r>
            <a:r>
              <a:rPr sz="1600" dirty="0">
                <a:latin typeface="Calibri"/>
                <a:cs typeface="Calibri"/>
              </a:rPr>
              <a:t>of</a:t>
            </a:r>
            <a:r>
              <a:rPr sz="1600" spc="-35" dirty="0">
                <a:latin typeface="Calibri"/>
                <a:cs typeface="Calibri"/>
              </a:rPr>
              <a:t> </a:t>
            </a:r>
            <a:r>
              <a:rPr sz="1600" spc="-20" dirty="0">
                <a:latin typeface="Calibri"/>
                <a:cs typeface="Calibri"/>
              </a:rPr>
              <a:t>loss </a:t>
            </a:r>
            <a:r>
              <a:rPr sz="1600" dirty="0">
                <a:latin typeface="Calibri"/>
                <a:cs typeface="Calibri"/>
              </a:rPr>
              <a:t>of</a:t>
            </a:r>
            <a:r>
              <a:rPr sz="1600" spc="-35" dirty="0">
                <a:latin typeface="Calibri"/>
                <a:cs typeface="Calibri"/>
              </a:rPr>
              <a:t> </a:t>
            </a:r>
            <a:r>
              <a:rPr sz="1600" dirty="0">
                <a:latin typeface="Calibri"/>
                <a:cs typeface="Calibri"/>
              </a:rPr>
              <a:t>consciousness,</a:t>
            </a:r>
            <a:r>
              <a:rPr sz="1600" spc="-25" dirty="0">
                <a:latin typeface="Calibri"/>
                <a:cs typeface="Calibri"/>
              </a:rPr>
              <a:t> </a:t>
            </a:r>
            <a:r>
              <a:rPr sz="1600" dirty="0">
                <a:latin typeface="Calibri"/>
                <a:cs typeface="Calibri"/>
              </a:rPr>
              <a:t>and</a:t>
            </a:r>
            <a:r>
              <a:rPr sz="1600" spc="-30" dirty="0">
                <a:latin typeface="Calibri"/>
                <a:cs typeface="Calibri"/>
              </a:rPr>
              <a:t> </a:t>
            </a:r>
            <a:r>
              <a:rPr sz="1600" spc="-10" dirty="0">
                <a:latin typeface="Calibri"/>
                <a:cs typeface="Calibri"/>
              </a:rPr>
              <a:t>convulsions</a:t>
            </a:r>
            <a:endParaRPr sz="1600" dirty="0">
              <a:latin typeface="Calibri"/>
              <a:cs typeface="Calibri"/>
            </a:endParaRPr>
          </a:p>
          <a:p>
            <a:pPr marL="266700"/>
            <a:r>
              <a:rPr lang="ru-RU" sz="1600" dirty="0">
                <a:latin typeface="Calibri"/>
                <a:cs typeface="Calibri"/>
              </a:rPr>
              <a:t>2 </a:t>
            </a:r>
            <a:r>
              <a:rPr lang="ru-RU" sz="1600" dirty="0" err="1">
                <a:latin typeface="Calibri"/>
                <a:cs typeface="Calibri"/>
              </a:rPr>
              <a:t>хвилини</a:t>
            </a:r>
            <a:r>
              <a:rPr lang="ru-RU" sz="1600" dirty="0">
                <a:latin typeface="Calibri"/>
                <a:cs typeface="Calibri"/>
              </a:rPr>
              <a:t>: </a:t>
            </a:r>
            <a:r>
              <a:rPr lang="ru-RU" sz="1600" dirty="0" err="1">
                <a:latin typeface="Calibri"/>
                <a:cs typeface="Calibri"/>
              </a:rPr>
              <a:t>прогресування</a:t>
            </a:r>
            <a:r>
              <a:rPr lang="ru-RU" sz="1600" dirty="0">
                <a:latin typeface="Calibri"/>
                <a:cs typeface="Calibri"/>
              </a:rPr>
              <a:t> до </a:t>
            </a:r>
            <a:r>
              <a:rPr lang="ru-RU" sz="1600" dirty="0" err="1">
                <a:latin typeface="Calibri"/>
                <a:cs typeface="Calibri"/>
              </a:rPr>
              <a:t>швидкого</a:t>
            </a:r>
            <a:r>
              <a:rPr lang="ru-RU" sz="1600" dirty="0">
                <a:latin typeface="Calibri"/>
                <a:cs typeface="Calibri"/>
              </a:rPr>
              <a:t> каскаду </a:t>
            </a:r>
            <a:r>
              <a:rPr lang="ru-RU" sz="1600" dirty="0" err="1">
                <a:latin typeface="Calibri"/>
                <a:cs typeface="Calibri"/>
              </a:rPr>
              <a:t>втрати</a:t>
            </a:r>
            <a:r>
              <a:rPr lang="ru-RU" sz="1600" dirty="0">
                <a:latin typeface="Calibri"/>
                <a:cs typeface="Calibri"/>
              </a:rPr>
              <a:t> </a:t>
            </a:r>
            <a:r>
              <a:rPr lang="ru-RU" sz="1600" dirty="0" err="1">
                <a:latin typeface="Calibri"/>
                <a:cs typeface="Calibri"/>
              </a:rPr>
              <a:t>свідомості</a:t>
            </a:r>
            <a:r>
              <a:rPr lang="ru-RU" sz="1600" dirty="0">
                <a:latin typeface="Calibri"/>
                <a:cs typeface="Calibri"/>
              </a:rPr>
              <a:t> та судом</a:t>
            </a:r>
            <a:endParaRPr sz="1600" dirty="0">
              <a:latin typeface="Calibri"/>
              <a:cs typeface="Calibri"/>
            </a:endParaRPr>
          </a:p>
          <a:p>
            <a:pPr marL="241300" indent="-228600">
              <a:buFont typeface="Arial"/>
              <a:buChar char="•"/>
              <a:tabLst>
                <a:tab pos="241300" algn="l"/>
              </a:tabLst>
            </a:pPr>
            <a:r>
              <a:rPr sz="1600" dirty="0">
                <a:latin typeface="Calibri"/>
                <a:cs typeface="Calibri"/>
              </a:rPr>
              <a:t>10</a:t>
            </a:r>
            <a:r>
              <a:rPr sz="1600" spc="-70" dirty="0">
                <a:latin typeface="Calibri"/>
                <a:cs typeface="Calibri"/>
              </a:rPr>
              <a:t> </a:t>
            </a:r>
            <a:r>
              <a:rPr sz="1600" dirty="0">
                <a:latin typeface="Calibri"/>
                <a:cs typeface="Calibri"/>
              </a:rPr>
              <a:t>minutes:</a:t>
            </a:r>
            <a:r>
              <a:rPr sz="1600" spc="-55" dirty="0">
                <a:latin typeface="Calibri"/>
                <a:cs typeface="Calibri"/>
              </a:rPr>
              <a:t> </a:t>
            </a:r>
            <a:r>
              <a:rPr sz="1600" dirty="0">
                <a:latin typeface="Calibri"/>
                <a:cs typeface="Calibri"/>
              </a:rPr>
              <a:t>respiratory</a:t>
            </a:r>
            <a:r>
              <a:rPr sz="1600" spc="-55" dirty="0">
                <a:latin typeface="Calibri"/>
                <a:cs typeface="Calibri"/>
              </a:rPr>
              <a:t> </a:t>
            </a:r>
            <a:r>
              <a:rPr sz="1600" spc="-10" dirty="0">
                <a:latin typeface="Calibri"/>
                <a:cs typeface="Calibri"/>
              </a:rPr>
              <a:t>arrest,</a:t>
            </a:r>
            <a:r>
              <a:rPr lang="en-US" sz="1600" spc="-10" dirty="0">
                <a:latin typeface="Calibri"/>
                <a:cs typeface="Calibri"/>
              </a:rPr>
              <a:t> </a:t>
            </a:r>
            <a:r>
              <a:rPr sz="1600" dirty="0">
                <a:latin typeface="Calibri"/>
                <a:cs typeface="Calibri"/>
              </a:rPr>
              <a:t>flaccid</a:t>
            </a:r>
            <a:r>
              <a:rPr sz="1600" spc="-50" dirty="0">
                <a:latin typeface="Calibri"/>
                <a:cs typeface="Calibri"/>
              </a:rPr>
              <a:t> </a:t>
            </a:r>
            <a:r>
              <a:rPr sz="1600" dirty="0">
                <a:latin typeface="Calibri"/>
                <a:cs typeface="Calibri"/>
              </a:rPr>
              <a:t>paralysis,</a:t>
            </a:r>
            <a:r>
              <a:rPr sz="1600" spc="-55" dirty="0">
                <a:latin typeface="Calibri"/>
                <a:cs typeface="Calibri"/>
              </a:rPr>
              <a:t> </a:t>
            </a:r>
            <a:r>
              <a:rPr sz="1600" dirty="0">
                <a:latin typeface="Calibri"/>
                <a:cs typeface="Calibri"/>
              </a:rPr>
              <a:t>and</a:t>
            </a:r>
            <a:r>
              <a:rPr sz="1600" spc="-40" dirty="0">
                <a:latin typeface="Calibri"/>
                <a:cs typeface="Calibri"/>
              </a:rPr>
              <a:t> </a:t>
            </a:r>
            <a:r>
              <a:rPr sz="1600" spc="-20" dirty="0">
                <a:latin typeface="Calibri"/>
                <a:cs typeface="Calibri"/>
              </a:rPr>
              <a:t>death</a:t>
            </a:r>
            <a:endParaRPr lang="en-US" sz="1600" spc="-20" dirty="0">
              <a:latin typeface="Calibri"/>
              <a:cs typeface="Calibri"/>
            </a:endParaRPr>
          </a:p>
          <a:p>
            <a:pPr marL="266700">
              <a:tabLst>
                <a:tab pos="241300" algn="l"/>
              </a:tabLst>
            </a:pPr>
            <a:r>
              <a:rPr lang="ru-RU" sz="1600" dirty="0">
                <a:latin typeface="Calibri"/>
                <a:cs typeface="Calibri"/>
              </a:rPr>
              <a:t>10 </a:t>
            </a:r>
            <a:r>
              <a:rPr lang="ru-RU" sz="1600" dirty="0" err="1">
                <a:latin typeface="Calibri"/>
                <a:cs typeface="Calibri"/>
              </a:rPr>
              <a:t>хвилин</a:t>
            </a:r>
            <a:r>
              <a:rPr lang="ru-RU" sz="1600" dirty="0">
                <a:latin typeface="Calibri"/>
                <a:cs typeface="Calibri"/>
              </a:rPr>
              <a:t>: </a:t>
            </a:r>
            <a:r>
              <a:rPr lang="ru-RU" sz="1600" dirty="0" err="1">
                <a:latin typeface="Calibri"/>
                <a:cs typeface="Calibri"/>
              </a:rPr>
              <a:t>зупинка</a:t>
            </a:r>
            <a:r>
              <a:rPr lang="ru-RU" sz="1600" dirty="0">
                <a:latin typeface="Calibri"/>
                <a:cs typeface="Calibri"/>
              </a:rPr>
              <a:t> </a:t>
            </a:r>
            <a:r>
              <a:rPr lang="ru-RU" sz="1600" dirty="0" err="1">
                <a:latin typeface="Calibri"/>
                <a:cs typeface="Calibri"/>
              </a:rPr>
              <a:t>дихання</a:t>
            </a:r>
            <a:r>
              <a:rPr lang="ru-RU" sz="1600" dirty="0">
                <a:latin typeface="Calibri"/>
                <a:cs typeface="Calibri"/>
              </a:rPr>
              <a:t>, </a:t>
            </a:r>
            <a:r>
              <a:rPr lang="ru-RU" sz="1600" dirty="0" err="1">
                <a:latin typeface="Calibri"/>
                <a:cs typeface="Calibri"/>
              </a:rPr>
              <a:t>млявий</a:t>
            </a:r>
            <a:r>
              <a:rPr lang="ru-RU" sz="1600" dirty="0">
                <a:latin typeface="Calibri"/>
                <a:cs typeface="Calibri"/>
              </a:rPr>
              <a:t> </a:t>
            </a:r>
            <a:r>
              <a:rPr lang="ru-RU" sz="1600" dirty="0" err="1">
                <a:latin typeface="Calibri"/>
                <a:cs typeface="Calibri"/>
              </a:rPr>
              <a:t>параліч</a:t>
            </a:r>
            <a:r>
              <a:rPr lang="ru-RU" sz="1600" dirty="0">
                <a:latin typeface="Calibri"/>
                <a:cs typeface="Calibri"/>
              </a:rPr>
              <a:t> і смерть</a:t>
            </a:r>
            <a:endParaRPr sz="1600" dirty="0">
              <a:latin typeface="Calibri"/>
              <a:cs typeface="Calibri"/>
            </a:endParaRPr>
          </a:p>
        </p:txBody>
      </p:sp>
      <p:grpSp>
        <p:nvGrpSpPr>
          <p:cNvPr id="6" name="object 6"/>
          <p:cNvGrpSpPr/>
          <p:nvPr/>
        </p:nvGrpSpPr>
        <p:grpSpPr>
          <a:xfrm>
            <a:off x="7808721" y="2002282"/>
            <a:ext cx="3274060" cy="2056764"/>
            <a:chOff x="7808721" y="2002282"/>
            <a:chExt cx="3274060" cy="2056764"/>
          </a:xfrm>
        </p:grpSpPr>
        <p:sp>
          <p:nvSpPr>
            <p:cNvPr id="7" name="object 7"/>
            <p:cNvSpPr/>
            <p:nvPr/>
          </p:nvSpPr>
          <p:spPr>
            <a:xfrm>
              <a:off x="7815071" y="2008632"/>
              <a:ext cx="3261360" cy="2044064"/>
            </a:xfrm>
            <a:custGeom>
              <a:avLst/>
              <a:gdLst/>
              <a:ahLst/>
              <a:cxnLst/>
              <a:rect l="l" t="t" r="r" b="b"/>
              <a:pathLst>
                <a:path w="3261359" h="2044064">
                  <a:moveTo>
                    <a:pt x="0" y="0"/>
                  </a:moveTo>
                  <a:lnTo>
                    <a:pt x="0" y="2043683"/>
                  </a:lnTo>
                  <a:lnTo>
                    <a:pt x="3261359" y="2043683"/>
                  </a:lnTo>
                  <a:lnTo>
                    <a:pt x="0" y="0"/>
                  </a:lnTo>
                  <a:close/>
                </a:path>
              </a:pathLst>
            </a:custGeom>
            <a:solidFill>
              <a:srgbClr val="5B9BD4"/>
            </a:solidFill>
          </p:spPr>
          <p:txBody>
            <a:bodyPr wrap="square" lIns="0" tIns="0" rIns="0" bIns="0" rtlCol="0"/>
            <a:lstStyle/>
            <a:p>
              <a:endParaRPr/>
            </a:p>
          </p:txBody>
        </p:sp>
        <p:sp>
          <p:nvSpPr>
            <p:cNvPr id="8" name="object 8"/>
            <p:cNvSpPr/>
            <p:nvPr/>
          </p:nvSpPr>
          <p:spPr>
            <a:xfrm>
              <a:off x="7815071" y="2008632"/>
              <a:ext cx="3261360" cy="2044064"/>
            </a:xfrm>
            <a:custGeom>
              <a:avLst/>
              <a:gdLst/>
              <a:ahLst/>
              <a:cxnLst/>
              <a:rect l="l" t="t" r="r" b="b"/>
              <a:pathLst>
                <a:path w="3261359" h="2044064">
                  <a:moveTo>
                    <a:pt x="0" y="2043683"/>
                  </a:moveTo>
                  <a:lnTo>
                    <a:pt x="3261359" y="2043683"/>
                  </a:lnTo>
                  <a:lnTo>
                    <a:pt x="0" y="0"/>
                  </a:lnTo>
                  <a:lnTo>
                    <a:pt x="0" y="2043683"/>
                  </a:lnTo>
                  <a:close/>
                </a:path>
              </a:pathLst>
            </a:custGeom>
            <a:ln w="12700">
              <a:solidFill>
                <a:srgbClr val="41709C"/>
              </a:solidFill>
            </a:ln>
          </p:spPr>
          <p:txBody>
            <a:bodyPr wrap="square" lIns="0" tIns="0" rIns="0" bIns="0" rtlCol="0"/>
            <a:lstStyle/>
            <a:p>
              <a:endParaRPr/>
            </a:p>
          </p:txBody>
        </p:sp>
      </p:grpSp>
      <p:grpSp>
        <p:nvGrpSpPr>
          <p:cNvPr id="11" name="object 11"/>
          <p:cNvGrpSpPr/>
          <p:nvPr/>
        </p:nvGrpSpPr>
        <p:grpSpPr>
          <a:xfrm>
            <a:off x="10393426" y="4247134"/>
            <a:ext cx="1148080" cy="128905"/>
            <a:chOff x="10393426" y="4247134"/>
            <a:chExt cx="1148080" cy="128905"/>
          </a:xfrm>
        </p:grpSpPr>
        <p:sp>
          <p:nvSpPr>
            <p:cNvPr id="12" name="object 12"/>
            <p:cNvSpPr/>
            <p:nvPr/>
          </p:nvSpPr>
          <p:spPr>
            <a:xfrm>
              <a:off x="10399776" y="4253484"/>
              <a:ext cx="1135380" cy="116205"/>
            </a:xfrm>
            <a:custGeom>
              <a:avLst/>
              <a:gdLst/>
              <a:ahLst/>
              <a:cxnLst/>
              <a:rect l="l" t="t" r="r" b="b"/>
              <a:pathLst>
                <a:path w="1135379" h="116204">
                  <a:moveTo>
                    <a:pt x="1077468" y="0"/>
                  </a:moveTo>
                  <a:lnTo>
                    <a:pt x="1077468" y="28956"/>
                  </a:lnTo>
                  <a:lnTo>
                    <a:pt x="0" y="28956"/>
                  </a:lnTo>
                  <a:lnTo>
                    <a:pt x="0" y="86868"/>
                  </a:lnTo>
                  <a:lnTo>
                    <a:pt x="1077468" y="86868"/>
                  </a:lnTo>
                  <a:lnTo>
                    <a:pt x="1077468" y="115824"/>
                  </a:lnTo>
                  <a:lnTo>
                    <a:pt x="1135379" y="57912"/>
                  </a:lnTo>
                  <a:lnTo>
                    <a:pt x="1077468" y="0"/>
                  </a:lnTo>
                  <a:close/>
                </a:path>
              </a:pathLst>
            </a:custGeom>
            <a:solidFill>
              <a:srgbClr val="5B9BD4"/>
            </a:solidFill>
          </p:spPr>
          <p:txBody>
            <a:bodyPr wrap="square" lIns="0" tIns="0" rIns="0" bIns="0" rtlCol="0"/>
            <a:lstStyle/>
            <a:p>
              <a:endParaRPr/>
            </a:p>
          </p:txBody>
        </p:sp>
        <p:sp>
          <p:nvSpPr>
            <p:cNvPr id="13" name="object 13"/>
            <p:cNvSpPr/>
            <p:nvPr/>
          </p:nvSpPr>
          <p:spPr>
            <a:xfrm>
              <a:off x="10399776" y="4253484"/>
              <a:ext cx="1135380" cy="116205"/>
            </a:xfrm>
            <a:custGeom>
              <a:avLst/>
              <a:gdLst/>
              <a:ahLst/>
              <a:cxnLst/>
              <a:rect l="l" t="t" r="r" b="b"/>
              <a:pathLst>
                <a:path w="1135379" h="116204">
                  <a:moveTo>
                    <a:pt x="0" y="28956"/>
                  </a:moveTo>
                  <a:lnTo>
                    <a:pt x="1077468" y="28956"/>
                  </a:lnTo>
                  <a:lnTo>
                    <a:pt x="1077468" y="0"/>
                  </a:lnTo>
                  <a:lnTo>
                    <a:pt x="1135379" y="57912"/>
                  </a:lnTo>
                  <a:lnTo>
                    <a:pt x="1077468" y="115824"/>
                  </a:lnTo>
                  <a:lnTo>
                    <a:pt x="1077468" y="86868"/>
                  </a:lnTo>
                  <a:lnTo>
                    <a:pt x="0" y="86868"/>
                  </a:lnTo>
                  <a:lnTo>
                    <a:pt x="0" y="28956"/>
                  </a:lnTo>
                  <a:close/>
                </a:path>
              </a:pathLst>
            </a:custGeom>
            <a:ln w="12700">
              <a:solidFill>
                <a:srgbClr val="41709C"/>
              </a:solidFill>
            </a:ln>
          </p:spPr>
          <p:txBody>
            <a:bodyPr wrap="square" lIns="0" tIns="0" rIns="0" bIns="0" rtlCol="0"/>
            <a:lstStyle/>
            <a:p>
              <a:endParaRPr/>
            </a:p>
          </p:txBody>
        </p:sp>
      </p:grpSp>
      <p:grpSp>
        <p:nvGrpSpPr>
          <p:cNvPr id="14" name="object 14"/>
          <p:cNvGrpSpPr/>
          <p:nvPr/>
        </p:nvGrpSpPr>
        <p:grpSpPr>
          <a:xfrm>
            <a:off x="7235697" y="1983994"/>
            <a:ext cx="287020" cy="1300480"/>
            <a:chOff x="7235697" y="1983994"/>
            <a:chExt cx="287020" cy="1300480"/>
          </a:xfrm>
        </p:grpSpPr>
        <p:sp>
          <p:nvSpPr>
            <p:cNvPr id="15" name="object 15"/>
            <p:cNvSpPr/>
            <p:nvPr/>
          </p:nvSpPr>
          <p:spPr>
            <a:xfrm>
              <a:off x="7242047" y="1990344"/>
              <a:ext cx="274320" cy="1287780"/>
            </a:xfrm>
            <a:custGeom>
              <a:avLst/>
              <a:gdLst/>
              <a:ahLst/>
              <a:cxnLst/>
              <a:rect l="l" t="t" r="r" b="b"/>
              <a:pathLst>
                <a:path w="274320" h="1287779">
                  <a:moveTo>
                    <a:pt x="137159" y="0"/>
                  </a:moveTo>
                  <a:lnTo>
                    <a:pt x="0" y="137159"/>
                  </a:lnTo>
                  <a:lnTo>
                    <a:pt x="68579" y="137159"/>
                  </a:lnTo>
                  <a:lnTo>
                    <a:pt x="68579" y="1287779"/>
                  </a:lnTo>
                  <a:lnTo>
                    <a:pt x="205740" y="1287779"/>
                  </a:lnTo>
                  <a:lnTo>
                    <a:pt x="205740" y="137159"/>
                  </a:lnTo>
                  <a:lnTo>
                    <a:pt x="274320" y="137159"/>
                  </a:lnTo>
                  <a:lnTo>
                    <a:pt x="137159" y="0"/>
                  </a:lnTo>
                  <a:close/>
                </a:path>
              </a:pathLst>
            </a:custGeom>
            <a:solidFill>
              <a:srgbClr val="5B9BD4"/>
            </a:solidFill>
          </p:spPr>
          <p:txBody>
            <a:bodyPr wrap="square" lIns="0" tIns="0" rIns="0" bIns="0" rtlCol="0"/>
            <a:lstStyle/>
            <a:p>
              <a:endParaRPr/>
            </a:p>
          </p:txBody>
        </p:sp>
        <p:sp>
          <p:nvSpPr>
            <p:cNvPr id="16" name="object 16"/>
            <p:cNvSpPr/>
            <p:nvPr/>
          </p:nvSpPr>
          <p:spPr>
            <a:xfrm>
              <a:off x="7242047" y="1990344"/>
              <a:ext cx="274320" cy="1287780"/>
            </a:xfrm>
            <a:custGeom>
              <a:avLst/>
              <a:gdLst/>
              <a:ahLst/>
              <a:cxnLst/>
              <a:rect l="l" t="t" r="r" b="b"/>
              <a:pathLst>
                <a:path w="274320" h="1287779">
                  <a:moveTo>
                    <a:pt x="274320" y="137159"/>
                  </a:moveTo>
                  <a:lnTo>
                    <a:pt x="205740" y="137159"/>
                  </a:lnTo>
                  <a:lnTo>
                    <a:pt x="205740" y="1287779"/>
                  </a:lnTo>
                  <a:lnTo>
                    <a:pt x="68579" y="1287779"/>
                  </a:lnTo>
                  <a:lnTo>
                    <a:pt x="68579" y="137159"/>
                  </a:lnTo>
                  <a:lnTo>
                    <a:pt x="0" y="137159"/>
                  </a:lnTo>
                  <a:lnTo>
                    <a:pt x="137159" y="0"/>
                  </a:lnTo>
                  <a:lnTo>
                    <a:pt x="274320" y="137159"/>
                  </a:lnTo>
                  <a:close/>
                </a:path>
              </a:pathLst>
            </a:custGeom>
            <a:ln w="12699">
              <a:solidFill>
                <a:srgbClr val="41709C"/>
              </a:solidFill>
            </a:ln>
          </p:spPr>
          <p:txBody>
            <a:bodyPr wrap="square" lIns="0" tIns="0" rIns="0" bIns="0" rtlCol="0"/>
            <a:lstStyle/>
            <a:p>
              <a:endParaRPr/>
            </a:p>
          </p:txBody>
        </p:sp>
      </p:grpSp>
      <p:sp>
        <p:nvSpPr>
          <p:cNvPr id="17" name="object 17"/>
          <p:cNvSpPr txBox="1"/>
          <p:nvPr/>
        </p:nvSpPr>
        <p:spPr>
          <a:xfrm>
            <a:off x="10967719" y="3750309"/>
            <a:ext cx="273685"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VX</a:t>
            </a:r>
            <a:endParaRPr sz="1800">
              <a:latin typeface="Calibri"/>
              <a:cs typeface="Calibri"/>
            </a:endParaRPr>
          </a:p>
        </p:txBody>
      </p:sp>
      <p:pic>
        <p:nvPicPr>
          <p:cNvPr id="20" name="object 20"/>
          <p:cNvPicPr/>
          <p:nvPr/>
        </p:nvPicPr>
        <p:blipFill>
          <a:blip r:embed="rId2" cstate="print"/>
          <a:stretch>
            <a:fillRect/>
          </a:stretch>
        </p:blipFill>
        <p:spPr>
          <a:xfrm>
            <a:off x="9561576" y="5838444"/>
            <a:ext cx="2217420" cy="704088"/>
          </a:xfrm>
          <a:prstGeom prst="rect">
            <a:avLst/>
          </a:prstGeom>
        </p:spPr>
      </p:pic>
      <p:sp>
        <p:nvSpPr>
          <p:cNvPr id="21" name="object 9">
            <a:extLst>
              <a:ext uri="{FF2B5EF4-FFF2-40B4-BE49-F238E27FC236}">
                <a16:creationId xmlns:a16="http://schemas.microsoft.com/office/drawing/2014/main" id="{50B2FC76-1444-F36B-B91F-C35C16002CB8}"/>
              </a:ext>
            </a:extLst>
          </p:cNvPr>
          <p:cNvSpPr txBox="1"/>
          <p:nvPr/>
        </p:nvSpPr>
        <p:spPr>
          <a:xfrm>
            <a:off x="7516367" y="3085971"/>
            <a:ext cx="230832" cy="990796"/>
          </a:xfrm>
          <a:prstGeom prst="rect">
            <a:avLst/>
          </a:prstGeom>
        </p:spPr>
        <p:txBody>
          <a:bodyPr vert="vert270" wrap="square" lIns="0" tIns="0" rIns="0" bIns="0" rtlCol="0">
            <a:spAutoFit/>
          </a:bodyPr>
          <a:lstStyle/>
          <a:p>
            <a:pPr marL="12700">
              <a:lnSpc>
                <a:spcPts val="1810"/>
              </a:lnSpc>
            </a:pPr>
            <a:r>
              <a:rPr sz="1600" spc="-10" dirty="0">
                <a:latin typeface="Calibri"/>
                <a:cs typeface="Calibri"/>
              </a:rPr>
              <a:t>Volatility</a:t>
            </a:r>
            <a:endParaRPr sz="1600" dirty="0">
              <a:latin typeface="Calibri"/>
              <a:cs typeface="Calibri"/>
            </a:endParaRPr>
          </a:p>
        </p:txBody>
      </p:sp>
      <p:sp>
        <p:nvSpPr>
          <p:cNvPr id="22" name="object 10">
            <a:extLst>
              <a:ext uri="{FF2B5EF4-FFF2-40B4-BE49-F238E27FC236}">
                <a16:creationId xmlns:a16="http://schemas.microsoft.com/office/drawing/2014/main" id="{436302FB-0550-E7E0-05C6-EE65690730B1}"/>
              </a:ext>
            </a:extLst>
          </p:cNvPr>
          <p:cNvSpPr txBox="1"/>
          <p:nvPr/>
        </p:nvSpPr>
        <p:spPr>
          <a:xfrm>
            <a:off x="7894066" y="4196537"/>
            <a:ext cx="4221734" cy="505267"/>
          </a:xfrm>
          <a:prstGeom prst="rect">
            <a:avLst/>
          </a:prstGeom>
        </p:spPr>
        <p:txBody>
          <a:bodyPr vert="horz" wrap="square" lIns="0" tIns="12700" rIns="0" bIns="0" rtlCol="0">
            <a:spAutoFit/>
          </a:bodyPr>
          <a:lstStyle/>
          <a:p>
            <a:pPr marL="12700">
              <a:lnSpc>
                <a:spcPct val="100000"/>
              </a:lnSpc>
            </a:pPr>
            <a:r>
              <a:rPr sz="1600" spc="-10" dirty="0">
                <a:latin typeface="Calibri"/>
                <a:cs typeface="Calibri"/>
              </a:rPr>
              <a:t>Environmental</a:t>
            </a:r>
            <a:r>
              <a:rPr sz="1600" spc="-5" dirty="0">
                <a:latin typeface="Calibri"/>
                <a:cs typeface="Calibri"/>
              </a:rPr>
              <a:t> </a:t>
            </a:r>
            <a:r>
              <a:rPr sz="1600" spc="-10" dirty="0">
                <a:latin typeface="Calibri"/>
                <a:cs typeface="Calibri"/>
              </a:rPr>
              <a:t>Persistence</a:t>
            </a:r>
            <a:endParaRPr lang="en-US" sz="1600" spc="-10" dirty="0">
              <a:latin typeface="Calibri"/>
              <a:cs typeface="Calibri"/>
            </a:endParaRPr>
          </a:p>
          <a:p>
            <a:pPr marL="12700">
              <a:lnSpc>
                <a:spcPct val="100000"/>
              </a:lnSpc>
            </a:pPr>
            <a:r>
              <a:rPr lang="ru-RU" sz="1600" dirty="0" err="1">
                <a:latin typeface="Calibri"/>
                <a:cs typeface="Calibri"/>
              </a:rPr>
              <a:t>Стійкість</a:t>
            </a:r>
            <a:r>
              <a:rPr lang="ru-RU" sz="1600" dirty="0">
                <a:latin typeface="Calibri"/>
                <a:cs typeface="Calibri"/>
              </a:rPr>
              <a:t> до умов </a:t>
            </a:r>
            <a:r>
              <a:rPr lang="ru-RU" sz="1600" dirty="0" err="1">
                <a:latin typeface="Calibri"/>
                <a:cs typeface="Calibri"/>
              </a:rPr>
              <a:t>навколишнього</a:t>
            </a:r>
            <a:r>
              <a:rPr lang="ru-RU" sz="1600" dirty="0">
                <a:latin typeface="Calibri"/>
                <a:cs typeface="Calibri"/>
              </a:rPr>
              <a:t> </a:t>
            </a:r>
            <a:r>
              <a:rPr lang="ru-RU" sz="1600" dirty="0" err="1">
                <a:latin typeface="Calibri"/>
                <a:cs typeface="Calibri"/>
              </a:rPr>
              <a:t>середовища</a:t>
            </a:r>
            <a:endParaRPr sz="1600" dirty="0">
              <a:latin typeface="Calibri"/>
              <a:cs typeface="Calibri"/>
            </a:endParaRPr>
          </a:p>
        </p:txBody>
      </p:sp>
      <p:sp>
        <p:nvSpPr>
          <p:cNvPr id="23" name="object 18">
            <a:extLst>
              <a:ext uri="{FF2B5EF4-FFF2-40B4-BE49-F238E27FC236}">
                <a16:creationId xmlns:a16="http://schemas.microsoft.com/office/drawing/2014/main" id="{F4652412-A9BD-BB02-D73C-E4A5ADCAF1A3}"/>
              </a:ext>
            </a:extLst>
          </p:cNvPr>
          <p:cNvSpPr txBox="1"/>
          <p:nvPr/>
        </p:nvSpPr>
        <p:spPr>
          <a:xfrm>
            <a:off x="7888985" y="1830704"/>
            <a:ext cx="49085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Calibri"/>
                <a:cs typeface="Calibri"/>
              </a:rPr>
              <a:t>Sarin</a:t>
            </a:r>
            <a:endParaRPr sz="1600" dirty="0">
              <a:latin typeface="Calibri"/>
              <a:cs typeface="Calibri"/>
            </a:endParaRPr>
          </a:p>
        </p:txBody>
      </p:sp>
      <p:sp>
        <p:nvSpPr>
          <p:cNvPr id="24" name="object 19">
            <a:extLst>
              <a:ext uri="{FF2B5EF4-FFF2-40B4-BE49-F238E27FC236}">
                <a16:creationId xmlns:a16="http://schemas.microsoft.com/office/drawing/2014/main" id="{22E1D536-7B5E-BBC9-61D1-BC0122C18497}"/>
              </a:ext>
            </a:extLst>
          </p:cNvPr>
          <p:cNvSpPr txBox="1"/>
          <p:nvPr/>
        </p:nvSpPr>
        <p:spPr>
          <a:xfrm>
            <a:off x="8470899" y="2114540"/>
            <a:ext cx="2181353" cy="553720"/>
          </a:xfrm>
          <a:prstGeom prst="rect">
            <a:avLst/>
          </a:prstGeom>
        </p:spPr>
        <p:txBody>
          <a:bodyPr vert="horz" wrap="square" lIns="0" tIns="12700" rIns="0" bIns="0" rtlCol="0">
            <a:spAutoFit/>
          </a:bodyPr>
          <a:lstStyle/>
          <a:p>
            <a:pPr marL="12700">
              <a:lnSpc>
                <a:spcPts val="2080"/>
              </a:lnSpc>
              <a:spcBef>
                <a:spcPts val="100"/>
              </a:spcBef>
            </a:pPr>
            <a:r>
              <a:rPr sz="1600" spc="-10" dirty="0">
                <a:latin typeface="Calibri"/>
                <a:cs typeface="Calibri"/>
              </a:rPr>
              <a:t>Soman</a:t>
            </a:r>
            <a:r>
              <a:rPr lang="en-US" sz="1600" spc="-10" dirty="0">
                <a:latin typeface="Calibri"/>
                <a:cs typeface="Calibri"/>
              </a:rPr>
              <a:t>   </a:t>
            </a:r>
            <a:r>
              <a:rPr lang="ru-RU" sz="1600" spc="-10" dirty="0">
                <a:latin typeface="Calibri"/>
                <a:cs typeface="Calibri"/>
              </a:rPr>
              <a:t>Зоман</a:t>
            </a:r>
            <a:endParaRPr sz="1600" dirty="0">
              <a:latin typeface="Calibri"/>
              <a:cs typeface="Calibri"/>
            </a:endParaRPr>
          </a:p>
          <a:p>
            <a:pPr marL="317500">
              <a:lnSpc>
                <a:spcPts val="2080"/>
              </a:lnSpc>
            </a:pPr>
            <a:r>
              <a:rPr sz="1600" spc="-25" dirty="0">
                <a:latin typeface="Calibri"/>
                <a:cs typeface="Calibri"/>
              </a:rPr>
              <a:t>Tabun</a:t>
            </a:r>
            <a:r>
              <a:rPr lang="en-US" sz="1600" spc="-25" dirty="0">
                <a:latin typeface="Calibri"/>
                <a:cs typeface="Calibri"/>
              </a:rPr>
              <a:t>   </a:t>
            </a:r>
            <a:r>
              <a:rPr lang="ru-RU" sz="1600" spc="-25" dirty="0">
                <a:latin typeface="Calibri"/>
                <a:cs typeface="Calibri"/>
              </a:rPr>
              <a:t>Табун</a:t>
            </a:r>
            <a:endParaRPr sz="1600" dirty="0">
              <a:latin typeface="Calibri"/>
              <a:cs typeface="Calibri"/>
            </a:endParaRPr>
          </a:p>
        </p:txBody>
      </p:sp>
      <p:sp>
        <p:nvSpPr>
          <p:cNvPr id="25" name="object 9">
            <a:extLst>
              <a:ext uri="{FF2B5EF4-FFF2-40B4-BE49-F238E27FC236}">
                <a16:creationId xmlns:a16="http://schemas.microsoft.com/office/drawing/2014/main" id="{F31595D3-5A31-3CE4-B954-7BFD9F0FDC52}"/>
              </a:ext>
            </a:extLst>
          </p:cNvPr>
          <p:cNvSpPr txBox="1"/>
          <p:nvPr/>
        </p:nvSpPr>
        <p:spPr>
          <a:xfrm>
            <a:off x="7523612" y="2172232"/>
            <a:ext cx="230832" cy="990796"/>
          </a:xfrm>
          <a:prstGeom prst="rect">
            <a:avLst/>
          </a:prstGeom>
        </p:spPr>
        <p:txBody>
          <a:bodyPr vert="vert270" wrap="square" lIns="0" tIns="0" rIns="0" bIns="0" rtlCol="0">
            <a:spAutoFit/>
          </a:bodyPr>
          <a:lstStyle/>
          <a:p>
            <a:pPr marL="12700">
              <a:lnSpc>
                <a:spcPts val="1810"/>
              </a:lnSpc>
            </a:pPr>
            <a:r>
              <a:rPr lang="ru-RU" sz="1600" spc="-10" dirty="0" err="1">
                <a:latin typeface="Calibri"/>
                <a:cs typeface="Calibri"/>
              </a:rPr>
              <a:t>Леткість</a:t>
            </a:r>
            <a:endParaRPr sz="1600" dirty="0">
              <a:latin typeface="Calibri"/>
              <a:cs typeface="Calibri"/>
            </a:endParaRPr>
          </a:p>
        </p:txBody>
      </p:sp>
      <p:sp>
        <p:nvSpPr>
          <p:cNvPr id="26" name="object 18">
            <a:extLst>
              <a:ext uri="{FF2B5EF4-FFF2-40B4-BE49-F238E27FC236}">
                <a16:creationId xmlns:a16="http://schemas.microsoft.com/office/drawing/2014/main" id="{34F5F85B-53DE-825D-8D5F-13E187A1B9A6}"/>
              </a:ext>
            </a:extLst>
          </p:cNvPr>
          <p:cNvSpPr txBox="1"/>
          <p:nvPr/>
        </p:nvSpPr>
        <p:spPr>
          <a:xfrm>
            <a:off x="8460253" y="1830704"/>
            <a:ext cx="844274" cy="259045"/>
          </a:xfrm>
          <a:prstGeom prst="rect">
            <a:avLst/>
          </a:prstGeom>
        </p:spPr>
        <p:txBody>
          <a:bodyPr vert="horz" wrap="square" lIns="0" tIns="12700" rIns="0" bIns="0" rtlCol="0">
            <a:spAutoFit/>
          </a:bodyPr>
          <a:lstStyle/>
          <a:p>
            <a:pPr marL="12700">
              <a:lnSpc>
                <a:spcPct val="100000"/>
              </a:lnSpc>
              <a:spcBef>
                <a:spcPts val="100"/>
              </a:spcBef>
            </a:pPr>
            <a:r>
              <a:rPr lang="ru-RU" sz="1600" spc="-10" dirty="0">
                <a:latin typeface="Calibri"/>
                <a:cs typeface="Calibri"/>
              </a:rPr>
              <a:t>Зарин</a:t>
            </a:r>
            <a:endParaRPr sz="1600" dirty="0">
              <a:latin typeface="Calibri"/>
              <a:cs typeface="Calibri"/>
            </a:endParaRPr>
          </a:p>
        </p:txBody>
      </p:sp>
      <p:sp>
        <p:nvSpPr>
          <p:cNvPr id="27" name="object 2">
            <a:extLst>
              <a:ext uri="{FF2B5EF4-FFF2-40B4-BE49-F238E27FC236}">
                <a16:creationId xmlns:a16="http://schemas.microsoft.com/office/drawing/2014/main" id="{276EF9F4-DFCD-94FF-B7A7-F0202CC8148D}"/>
              </a:ext>
            </a:extLst>
          </p:cNvPr>
          <p:cNvSpPr txBox="1">
            <a:spLocks/>
          </p:cNvSpPr>
          <p:nvPr/>
        </p:nvSpPr>
        <p:spPr>
          <a:xfrm>
            <a:off x="6266814" y="604164"/>
            <a:ext cx="5003165" cy="690574"/>
          </a:xfrm>
          <a:prstGeom prst="rect">
            <a:avLst/>
          </a:prstGeom>
        </p:spPr>
        <p:txBody>
          <a:bodyPr vert="horz" wrap="square" lIns="0" tIns="13335" rIns="0" bIns="0" rtlCol="0">
            <a:spAutoFit/>
          </a:bodyPr>
          <a:lstStyle>
            <a:lvl1pPr>
              <a:defRPr sz="5400" b="0" i="0">
                <a:solidFill>
                  <a:schemeClr val="tx1"/>
                </a:solidFill>
                <a:latin typeface="Calibri Light"/>
                <a:ea typeface="+mj-ea"/>
                <a:cs typeface="Calibri Light"/>
              </a:defRPr>
            </a:lvl1pPr>
          </a:lstStyle>
          <a:p>
            <a:pPr marL="12700">
              <a:spcBef>
                <a:spcPts val="105"/>
              </a:spcBef>
            </a:pPr>
            <a:r>
              <a:rPr lang="ru-RU" sz="4400" b="1" spc="-30" dirty="0"/>
              <a:t>Типи </a:t>
            </a:r>
            <a:r>
              <a:rPr lang="ru-RU" sz="4400" b="1" spc="-30" dirty="0" err="1"/>
              <a:t>впливу</a:t>
            </a:r>
            <a:r>
              <a:rPr lang="ru-RU" sz="4400" b="1" spc="-30" dirty="0"/>
              <a:t> - </a:t>
            </a:r>
            <a:r>
              <a:rPr lang="ru-RU" sz="4400" b="1" spc="-30" dirty="0" err="1"/>
              <a:t>випари</a:t>
            </a:r>
            <a:endParaRPr lang="ro-RO" sz="4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97840" y="1780412"/>
            <a:ext cx="2142490" cy="452120"/>
          </a:xfrm>
          <a:prstGeom prst="rect">
            <a:avLst/>
          </a:prstGeom>
        </p:spPr>
        <p:txBody>
          <a:bodyPr vert="horz" wrap="square" lIns="0" tIns="12065" rIns="0" bIns="0" rtlCol="0">
            <a:spAutoFit/>
          </a:bodyPr>
          <a:lstStyle/>
          <a:p>
            <a:pPr marL="12700">
              <a:lnSpc>
                <a:spcPct val="100000"/>
              </a:lnSpc>
              <a:spcBef>
                <a:spcPts val="95"/>
              </a:spcBef>
            </a:pPr>
            <a:r>
              <a:rPr sz="2800" b="1" spc="-20" dirty="0">
                <a:latin typeface="Calibri"/>
                <a:cs typeface="Calibri"/>
              </a:rPr>
              <a:t>Liquid-</a:t>
            </a:r>
            <a:r>
              <a:rPr sz="2800" b="1" spc="-10" dirty="0">
                <a:latin typeface="Calibri"/>
                <a:cs typeface="Calibri"/>
              </a:rPr>
              <a:t>Droplet</a:t>
            </a:r>
            <a:endParaRPr sz="2800" dirty="0">
              <a:latin typeface="Calibri"/>
              <a:cs typeface="Calibri"/>
            </a:endParaRPr>
          </a:p>
        </p:txBody>
      </p:sp>
      <p:sp>
        <p:nvSpPr>
          <p:cNvPr id="4" name="object 4"/>
          <p:cNvSpPr txBox="1"/>
          <p:nvPr/>
        </p:nvSpPr>
        <p:spPr>
          <a:xfrm>
            <a:off x="955038" y="2589207"/>
            <a:ext cx="6226381" cy="2332690"/>
          </a:xfrm>
          <a:prstGeom prst="rect">
            <a:avLst/>
          </a:prstGeom>
        </p:spPr>
        <p:txBody>
          <a:bodyPr vert="horz" wrap="square" lIns="0" tIns="54610" rIns="0" bIns="0" rtlCol="0">
            <a:spAutoFit/>
          </a:bodyPr>
          <a:lstStyle/>
          <a:p>
            <a:pPr marL="241300" indent="-228600">
              <a:buFont typeface="Arial"/>
              <a:buChar char="•"/>
              <a:tabLst>
                <a:tab pos="241300" algn="l"/>
              </a:tabLst>
            </a:pPr>
            <a:r>
              <a:rPr sz="2000" b="1" dirty="0">
                <a:latin typeface="Calibri"/>
                <a:cs typeface="Calibri"/>
              </a:rPr>
              <a:t>Onset</a:t>
            </a:r>
            <a:r>
              <a:rPr sz="2000" b="1" spc="-40" dirty="0">
                <a:latin typeface="Calibri"/>
                <a:cs typeface="Calibri"/>
              </a:rPr>
              <a:t> </a:t>
            </a:r>
            <a:r>
              <a:rPr sz="2000" b="1" dirty="0">
                <a:latin typeface="Calibri"/>
                <a:cs typeface="Calibri"/>
              </a:rPr>
              <a:t>of</a:t>
            </a:r>
            <a:r>
              <a:rPr sz="2000" b="1" spc="-30" dirty="0">
                <a:latin typeface="Calibri"/>
                <a:cs typeface="Calibri"/>
              </a:rPr>
              <a:t> </a:t>
            </a:r>
            <a:r>
              <a:rPr sz="2000" b="1" dirty="0">
                <a:latin typeface="Calibri"/>
                <a:cs typeface="Calibri"/>
              </a:rPr>
              <a:t>symptoms</a:t>
            </a:r>
            <a:r>
              <a:rPr sz="2000" b="1" spc="-35" dirty="0">
                <a:latin typeface="Calibri"/>
                <a:cs typeface="Calibri"/>
              </a:rPr>
              <a:t> </a:t>
            </a:r>
            <a:r>
              <a:rPr sz="2000" b="1" dirty="0">
                <a:latin typeface="Calibri"/>
                <a:cs typeface="Calibri"/>
              </a:rPr>
              <a:t>may</a:t>
            </a:r>
            <a:r>
              <a:rPr sz="2000" b="1" spc="-25" dirty="0">
                <a:latin typeface="Calibri"/>
                <a:cs typeface="Calibri"/>
              </a:rPr>
              <a:t> </a:t>
            </a:r>
            <a:r>
              <a:rPr sz="2000" b="1" dirty="0">
                <a:latin typeface="Calibri"/>
                <a:cs typeface="Calibri"/>
              </a:rPr>
              <a:t>be</a:t>
            </a:r>
            <a:r>
              <a:rPr sz="2000" b="1" spc="-15" dirty="0">
                <a:latin typeface="Calibri"/>
                <a:cs typeface="Calibri"/>
              </a:rPr>
              <a:t> </a:t>
            </a:r>
            <a:r>
              <a:rPr sz="2000" b="1" spc="-10" dirty="0">
                <a:latin typeface="Calibri"/>
                <a:cs typeface="Calibri"/>
              </a:rPr>
              <a:t>delayed</a:t>
            </a:r>
            <a:endParaRPr lang="en-US" sz="2000" b="1" spc="-10" dirty="0">
              <a:latin typeface="Calibri"/>
              <a:cs typeface="Calibri"/>
            </a:endParaRPr>
          </a:p>
          <a:p>
            <a:pPr marL="241300" indent="-228600">
              <a:buFont typeface="Arial"/>
              <a:buChar char="•"/>
              <a:tabLst>
                <a:tab pos="241300" algn="l"/>
              </a:tabLst>
            </a:pPr>
            <a:r>
              <a:rPr lang="ru-RU" sz="2000" b="1" dirty="0" err="1">
                <a:latin typeface="Calibri"/>
                <a:cs typeface="Calibri"/>
              </a:rPr>
              <a:t>Поява</a:t>
            </a:r>
            <a:r>
              <a:rPr lang="ru-RU" sz="2000" b="1" dirty="0">
                <a:latin typeface="Calibri"/>
                <a:cs typeface="Calibri"/>
              </a:rPr>
              <a:t> </a:t>
            </a:r>
            <a:r>
              <a:rPr lang="ru-RU" sz="2000" b="1" dirty="0" err="1">
                <a:latin typeface="Calibri"/>
                <a:cs typeface="Calibri"/>
              </a:rPr>
              <a:t>симптомів</a:t>
            </a:r>
            <a:r>
              <a:rPr lang="ru-RU" sz="2000" b="1" dirty="0">
                <a:latin typeface="Calibri"/>
                <a:cs typeface="Calibri"/>
              </a:rPr>
              <a:t> </a:t>
            </a:r>
            <a:r>
              <a:rPr lang="ru-RU" sz="2000" b="1" dirty="0" err="1">
                <a:latin typeface="Calibri"/>
                <a:cs typeface="Calibri"/>
              </a:rPr>
              <a:t>може</a:t>
            </a:r>
            <a:r>
              <a:rPr lang="ru-RU" sz="2000" b="1" dirty="0">
                <a:latin typeface="Calibri"/>
                <a:cs typeface="Calibri"/>
              </a:rPr>
              <a:t> </a:t>
            </a:r>
            <a:r>
              <a:rPr lang="ru-RU" sz="2000" b="1" dirty="0" err="1">
                <a:latin typeface="Calibri"/>
                <a:cs typeface="Calibri"/>
              </a:rPr>
              <a:t>затримуватися</a:t>
            </a:r>
            <a:endParaRPr sz="2000" b="1" dirty="0">
              <a:latin typeface="Calibri"/>
              <a:cs typeface="Calibri"/>
            </a:endParaRPr>
          </a:p>
          <a:p>
            <a:pPr marL="698500" marR="86995" lvl="1" indent="-228600">
              <a:buFont typeface="Arial"/>
              <a:buChar char="•"/>
              <a:tabLst>
                <a:tab pos="698500" algn="l"/>
                <a:tab pos="699135" algn="l"/>
              </a:tabLst>
            </a:pPr>
            <a:r>
              <a:rPr dirty="0">
                <a:latin typeface="Calibri"/>
                <a:cs typeface="Calibri"/>
              </a:rPr>
              <a:t>Some</a:t>
            </a:r>
            <a:r>
              <a:rPr spc="-20" dirty="0">
                <a:latin typeface="Calibri"/>
                <a:cs typeface="Calibri"/>
              </a:rPr>
              <a:t> </a:t>
            </a:r>
            <a:r>
              <a:rPr dirty="0">
                <a:latin typeface="Calibri"/>
                <a:cs typeface="Calibri"/>
              </a:rPr>
              <a:t>cases</a:t>
            </a:r>
            <a:r>
              <a:rPr spc="-25" dirty="0">
                <a:latin typeface="Calibri"/>
                <a:cs typeface="Calibri"/>
              </a:rPr>
              <a:t> </a:t>
            </a:r>
            <a:r>
              <a:rPr dirty="0">
                <a:latin typeface="Calibri"/>
                <a:cs typeface="Calibri"/>
              </a:rPr>
              <a:t>of</a:t>
            </a:r>
            <a:r>
              <a:rPr spc="-10" dirty="0">
                <a:latin typeface="Calibri"/>
                <a:cs typeface="Calibri"/>
              </a:rPr>
              <a:t> asymptomatic</a:t>
            </a:r>
            <a:r>
              <a:rPr spc="-5" dirty="0">
                <a:latin typeface="Calibri"/>
                <a:cs typeface="Calibri"/>
              </a:rPr>
              <a:t> </a:t>
            </a:r>
            <a:r>
              <a:rPr dirty="0">
                <a:latin typeface="Calibri"/>
                <a:cs typeface="Calibri"/>
              </a:rPr>
              <a:t>period</a:t>
            </a:r>
            <a:r>
              <a:rPr spc="-15" dirty="0">
                <a:latin typeface="Calibri"/>
                <a:cs typeface="Calibri"/>
              </a:rPr>
              <a:t> </a:t>
            </a:r>
            <a:r>
              <a:rPr spc="-25" dirty="0">
                <a:latin typeface="Calibri"/>
                <a:cs typeface="Calibri"/>
              </a:rPr>
              <a:t>of </a:t>
            </a:r>
            <a:r>
              <a:rPr spc="-10" dirty="0">
                <a:latin typeface="Calibri"/>
                <a:cs typeface="Calibri"/>
              </a:rPr>
              <a:t>15-</a:t>
            </a:r>
            <a:r>
              <a:rPr dirty="0">
                <a:latin typeface="Calibri"/>
                <a:cs typeface="Calibri"/>
              </a:rPr>
              <a:t>20</a:t>
            </a:r>
            <a:r>
              <a:rPr spc="-65" dirty="0">
                <a:latin typeface="Calibri"/>
                <a:cs typeface="Calibri"/>
              </a:rPr>
              <a:t> </a:t>
            </a:r>
            <a:r>
              <a:rPr dirty="0">
                <a:latin typeface="Calibri"/>
                <a:cs typeface="Calibri"/>
              </a:rPr>
              <a:t>minutes</a:t>
            </a:r>
            <a:r>
              <a:rPr spc="-15" dirty="0">
                <a:latin typeface="Calibri"/>
                <a:cs typeface="Calibri"/>
              </a:rPr>
              <a:t> </a:t>
            </a:r>
            <a:r>
              <a:rPr dirty="0">
                <a:latin typeface="Calibri"/>
                <a:cs typeface="Calibri"/>
              </a:rPr>
              <a:t>despite</a:t>
            </a:r>
            <a:r>
              <a:rPr spc="-20" dirty="0">
                <a:latin typeface="Calibri"/>
                <a:cs typeface="Calibri"/>
              </a:rPr>
              <a:t> </a:t>
            </a:r>
            <a:r>
              <a:rPr dirty="0">
                <a:latin typeface="Calibri"/>
                <a:cs typeface="Calibri"/>
              </a:rPr>
              <a:t>large</a:t>
            </a:r>
            <a:r>
              <a:rPr spc="-35" dirty="0">
                <a:latin typeface="Calibri"/>
                <a:cs typeface="Calibri"/>
              </a:rPr>
              <a:t> </a:t>
            </a:r>
            <a:r>
              <a:rPr spc="-10" dirty="0">
                <a:latin typeface="Calibri"/>
                <a:cs typeface="Calibri"/>
              </a:rPr>
              <a:t>exposures</a:t>
            </a:r>
            <a:endParaRPr lang="en-US" spc="-10" dirty="0">
              <a:latin typeface="Calibri"/>
              <a:cs typeface="Calibri"/>
            </a:endParaRPr>
          </a:p>
          <a:p>
            <a:pPr marL="714375" marR="86995" lvl="1">
              <a:tabLst>
                <a:tab pos="698500" algn="l"/>
                <a:tab pos="699135" algn="l"/>
              </a:tabLst>
            </a:pPr>
            <a:r>
              <a:rPr lang="ru-RU" dirty="0" err="1">
                <a:latin typeface="Calibri"/>
                <a:cs typeface="Calibri"/>
              </a:rPr>
              <a:t>Деякі</a:t>
            </a:r>
            <a:r>
              <a:rPr lang="ru-RU" dirty="0">
                <a:latin typeface="Calibri"/>
                <a:cs typeface="Calibri"/>
              </a:rPr>
              <a:t> </a:t>
            </a:r>
            <a:r>
              <a:rPr lang="ru-RU" dirty="0" err="1">
                <a:latin typeface="Calibri"/>
                <a:cs typeface="Calibri"/>
              </a:rPr>
              <a:t>випадки</a:t>
            </a:r>
            <a:r>
              <a:rPr lang="ru-RU" dirty="0">
                <a:latin typeface="Calibri"/>
                <a:cs typeface="Calibri"/>
              </a:rPr>
              <a:t> </a:t>
            </a:r>
            <a:r>
              <a:rPr lang="ru-RU" dirty="0" err="1">
                <a:latin typeface="Calibri"/>
                <a:cs typeface="Calibri"/>
              </a:rPr>
              <a:t>безсимптомного</a:t>
            </a:r>
            <a:r>
              <a:rPr lang="ru-RU" dirty="0">
                <a:latin typeface="Calibri"/>
                <a:cs typeface="Calibri"/>
              </a:rPr>
              <a:t> </a:t>
            </a:r>
            <a:r>
              <a:rPr lang="ru-RU" dirty="0" err="1">
                <a:latin typeface="Calibri"/>
                <a:cs typeface="Calibri"/>
              </a:rPr>
              <a:t>періоду</a:t>
            </a:r>
            <a:r>
              <a:rPr lang="ru-RU" dirty="0">
                <a:latin typeface="Calibri"/>
                <a:cs typeface="Calibri"/>
              </a:rPr>
              <a:t> 15-20 </a:t>
            </a:r>
            <a:r>
              <a:rPr lang="ru-RU" dirty="0" err="1">
                <a:latin typeface="Calibri"/>
                <a:cs typeface="Calibri"/>
              </a:rPr>
              <a:t>хвилин</a:t>
            </a:r>
            <a:r>
              <a:rPr lang="ru-RU" dirty="0">
                <a:latin typeface="Calibri"/>
                <a:cs typeface="Calibri"/>
              </a:rPr>
              <a:t>, </a:t>
            </a:r>
            <a:r>
              <a:rPr lang="ru-RU" dirty="0" err="1">
                <a:latin typeface="Calibri"/>
                <a:cs typeface="Calibri"/>
              </a:rPr>
              <a:t>незважаючи</a:t>
            </a:r>
            <a:r>
              <a:rPr lang="ru-RU" dirty="0">
                <a:latin typeface="Calibri"/>
                <a:cs typeface="Calibri"/>
              </a:rPr>
              <a:t> на </a:t>
            </a:r>
            <a:r>
              <a:rPr lang="ru-RU" dirty="0" err="1">
                <a:latin typeface="Calibri"/>
                <a:cs typeface="Calibri"/>
              </a:rPr>
              <a:t>великі</a:t>
            </a:r>
            <a:r>
              <a:rPr lang="ru-RU" dirty="0">
                <a:latin typeface="Calibri"/>
                <a:cs typeface="Calibri"/>
              </a:rPr>
              <a:t> </a:t>
            </a:r>
            <a:r>
              <a:rPr lang="ru-RU" dirty="0" err="1">
                <a:latin typeface="Calibri"/>
                <a:cs typeface="Calibri"/>
              </a:rPr>
              <a:t>експозиції</a:t>
            </a:r>
            <a:endParaRPr dirty="0">
              <a:latin typeface="Calibri"/>
              <a:cs typeface="Calibri"/>
            </a:endParaRPr>
          </a:p>
          <a:p>
            <a:pPr marL="698500" lvl="1" indent="-229235">
              <a:buFont typeface="Arial"/>
              <a:buChar char="•"/>
              <a:tabLst>
                <a:tab pos="698500" algn="l"/>
                <a:tab pos="699135" algn="l"/>
              </a:tabLst>
            </a:pPr>
            <a:r>
              <a:rPr b="1" dirty="0">
                <a:latin typeface="Calibri"/>
                <a:cs typeface="Calibri"/>
              </a:rPr>
              <a:t>Delay</a:t>
            </a:r>
            <a:r>
              <a:rPr b="1" spc="-35" dirty="0">
                <a:latin typeface="Calibri"/>
                <a:cs typeface="Calibri"/>
              </a:rPr>
              <a:t> </a:t>
            </a:r>
            <a:r>
              <a:rPr b="1" dirty="0">
                <a:latin typeface="Calibri"/>
                <a:cs typeface="Calibri"/>
              </a:rPr>
              <a:t>may</a:t>
            </a:r>
            <a:r>
              <a:rPr b="1" spc="-25" dirty="0">
                <a:latin typeface="Calibri"/>
                <a:cs typeface="Calibri"/>
              </a:rPr>
              <a:t> </a:t>
            </a:r>
            <a:r>
              <a:rPr b="1" dirty="0">
                <a:latin typeface="Calibri"/>
                <a:cs typeface="Calibri"/>
              </a:rPr>
              <a:t>be</a:t>
            </a:r>
            <a:r>
              <a:rPr b="1" spc="-25" dirty="0">
                <a:latin typeface="Calibri"/>
                <a:cs typeface="Calibri"/>
              </a:rPr>
              <a:t> </a:t>
            </a:r>
            <a:r>
              <a:rPr b="1" dirty="0">
                <a:latin typeface="Calibri"/>
                <a:cs typeface="Calibri"/>
              </a:rPr>
              <a:t>up</a:t>
            </a:r>
            <a:r>
              <a:rPr b="1" spc="-20" dirty="0">
                <a:latin typeface="Calibri"/>
                <a:cs typeface="Calibri"/>
              </a:rPr>
              <a:t> </a:t>
            </a:r>
            <a:r>
              <a:rPr b="1" dirty="0">
                <a:latin typeface="Calibri"/>
                <a:cs typeface="Calibri"/>
              </a:rPr>
              <a:t>to</a:t>
            </a:r>
            <a:r>
              <a:rPr b="1" spc="-45" dirty="0">
                <a:latin typeface="Calibri"/>
                <a:cs typeface="Calibri"/>
              </a:rPr>
              <a:t> </a:t>
            </a:r>
            <a:r>
              <a:rPr b="1" dirty="0">
                <a:latin typeface="Calibri"/>
                <a:cs typeface="Calibri"/>
              </a:rPr>
              <a:t>18</a:t>
            </a:r>
            <a:r>
              <a:rPr b="1" spc="-25" dirty="0">
                <a:latin typeface="Calibri"/>
                <a:cs typeface="Calibri"/>
              </a:rPr>
              <a:t> </a:t>
            </a:r>
            <a:r>
              <a:rPr b="1" spc="-20" dirty="0">
                <a:latin typeface="Calibri"/>
                <a:cs typeface="Calibri"/>
              </a:rPr>
              <a:t>hours</a:t>
            </a:r>
            <a:endParaRPr lang="en-US" b="1" spc="-20" dirty="0">
              <a:latin typeface="Calibri"/>
              <a:cs typeface="Calibri"/>
            </a:endParaRPr>
          </a:p>
          <a:p>
            <a:pPr marL="469265" lvl="1">
              <a:tabLst>
                <a:tab pos="698500" algn="l"/>
                <a:tab pos="699135" algn="l"/>
              </a:tabLst>
            </a:pPr>
            <a:r>
              <a:rPr lang="en-US" dirty="0">
                <a:latin typeface="Calibri"/>
                <a:cs typeface="Calibri"/>
              </a:rPr>
              <a:t>     </a:t>
            </a:r>
            <a:r>
              <a:rPr lang="ru-RU" dirty="0" err="1">
                <a:latin typeface="Calibri"/>
                <a:cs typeface="Calibri"/>
              </a:rPr>
              <a:t>Затримка</a:t>
            </a:r>
            <a:r>
              <a:rPr lang="ru-RU" dirty="0">
                <a:latin typeface="Calibri"/>
                <a:cs typeface="Calibri"/>
              </a:rPr>
              <a:t> </a:t>
            </a:r>
            <a:r>
              <a:rPr lang="ru-RU" dirty="0" err="1">
                <a:latin typeface="Calibri"/>
                <a:cs typeface="Calibri"/>
              </a:rPr>
              <a:t>може</a:t>
            </a:r>
            <a:r>
              <a:rPr lang="ru-RU" dirty="0">
                <a:latin typeface="Calibri"/>
                <a:cs typeface="Calibri"/>
              </a:rPr>
              <a:t> бути до 18 годин</a:t>
            </a:r>
            <a:endParaRPr dirty="0">
              <a:latin typeface="Calibri"/>
              <a:cs typeface="Calibri"/>
            </a:endParaRPr>
          </a:p>
        </p:txBody>
      </p:sp>
      <p:sp>
        <p:nvSpPr>
          <p:cNvPr id="5" name="object 5"/>
          <p:cNvSpPr txBox="1"/>
          <p:nvPr/>
        </p:nvSpPr>
        <p:spPr>
          <a:xfrm>
            <a:off x="955039" y="4953000"/>
            <a:ext cx="5674361" cy="1564531"/>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1300" algn="l"/>
              </a:tabLst>
            </a:pPr>
            <a:r>
              <a:rPr sz="2000" spc="-10" dirty="0">
                <a:latin typeface="Calibri"/>
                <a:cs typeface="Calibri"/>
              </a:rPr>
              <a:t>Effects</a:t>
            </a:r>
            <a:r>
              <a:rPr sz="2000" spc="-55" dirty="0">
                <a:latin typeface="Calibri"/>
                <a:cs typeface="Calibri"/>
              </a:rPr>
              <a:t> </a:t>
            </a:r>
            <a:r>
              <a:rPr sz="2000" dirty="0">
                <a:latin typeface="Calibri"/>
                <a:cs typeface="Calibri"/>
              </a:rPr>
              <a:t>are</a:t>
            </a:r>
            <a:r>
              <a:rPr sz="2000" spc="-35" dirty="0">
                <a:latin typeface="Calibri"/>
                <a:cs typeface="Calibri"/>
              </a:rPr>
              <a:t> </a:t>
            </a:r>
            <a:r>
              <a:rPr sz="2000" spc="-10" dirty="0">
                <a:latin typeface="Calibri"/>
                <a:cs typeface="Calibri"/>
              </a:rPr>
              <a:t>dose-</a:t>
            </a:r>
            <a:r>
              <a:rPr sz="2000" dirty="0">
                <a:latin typeface="Calibri"/>
                <a:cs typeface="Calibri"/>
              </a:rPr>
              <a:t>time</a:t>
            </a:r>
            <a:r>
              <a:rPr sz="2000" spc="-25" dirty="0">
                <a:latin typeface="Calibri"/>
                <a:cs typeface="Calibri"/>
              </a:rPr>
              <a:t> </a:t>
            </a:r>
            <a:r>
              <a:rPr sz="2000" spc="-10" dirty="0">
                <a:latin typeface="Calibri"/>
                <a:cs typeface="Calibri"/>
              </a:rPr>
              <a:t>dependent</a:t>
            </a:r>
            <a:endParaRPr lang="en-US" sz="2000" spc="-10" dirty="0">
              <a:latin typeface="Calibri"/>
              <a:cs typeface="Calibri"/>
            </a:endParaRPr>
          </a:p>
          <a:p>
            <a:pPr marL="266700">
              <a:lnSpc>
                <a:spcPct val="100000"/>
              </a:lnSpc>
              <a:spcBef>
                <a:spcPts val="100"/>
              </a:spcBef>
              <a:tabLst>
                <a:tab pos="241300" algn="l"/>
              </a:tabLst>
            </a:pPr>
            <a:r>
              <a:rPr lang="ru-RU" sz="2000" dirty="0" err="1">
                <a:latin typeface="Calibri"/>
                <a:cs typeface="Calibri"/>
              </a:rPr>
              <a:t>Ефекти</a:t>
            </a:r>
            <a:r>
              <a:rPr lang="ru-RU" sz="2000" dirty="0">
                <a:latin typeface="Calibri"/>
                <a:cs typeface="Calibri"/>
              </a:rPr>
              <a:t> </a:t>
            </a:r>
            <a:r>
              <a:rPr lang="ru-RU" sz="2000" dirty="0" err="1">
                <a:latin typeface="Calibri"/>
                <a:cs typeface="Calibri"/>
              </a:rPr>
              <a:t>залежать</a:t>
            </a:r>
            <a:r>
              <a:rPr lang="ru-RU" sz="2000" dirty="0">
                <a:latin typeface="Calibri"/>
                <a:cs typeface="Calibri"/>
              </a:rPr>
              <a:t> </a:t>
            </a:r>
            <a:r>
              <a:rPr lang="ru-RU" sz="2000" dirty="0" err="1">
                <a:latin typeface="Calibri"/>
                <a:cs typeface="Calibri"/>
              </a:rPr>
              <a:t>від</a:t>
            </a:r>
            <a:r>
              <a:rPr lang="ru-RU" sz="2000" dirty="0">
                <a:latin typeface="Calibri"/>
                <a:cs typeface="Calibri"/>
              </a:rPr>
              <a:t> </a:t>
            </a:r>
            <a:r>
              <a:rPr lang="ru-RU" sz="2000" dirty="0" err="1">
                <a:latin typeface="Calibri"/>
                <a:cs typeface="Calibri"/>
              </a:rPr>
              <a:t>дози</a:t>
            </a:r>
            <a:r>
              <a:rPr lang="ru-RU" sz="2000" dirty="0">
                <a:latin typeface="Calibri"/>
                <a:cs typeface="Calibri"/>
              </a:rPr>
              <a:t> і часу</a:t>
            </a:r>
            <a:endParaRPr sz="2000" dirty="0">
              <a:latin typeface="Calibri"/>
              <a:cs typeface="Calibri"/>
            </a:endParaRPr>
          </a:p>
          <a:p>
            <a:pPr marL="241300" indent="-228600">
              <a:lnSpc>
                <a:spcPct val="100000"/>
              </a:lnSpc>
              <a:buFont typeface="Arial"/>
              <a:buChar char="•"/>
              <a:tabLst>
                <a:tab pos="241300" algn="l"/>
              </a:tabLst>
            </a:pPr>
            <a:r>
              <a:rPr sz="2000" dirty="0">
                <a:latin typeface="Calibri"/>
                <a:cs typeface="Calibri"/>
              </a:rPr>
              <a:t>Onset</a:t>
            </a:r>
            <a:r>
              <a:rPr sz="2000" spc="-30" dirty="0">
                <a:latin typeface="Calibri"/>
                <a:cs typeface="Calibri"/>
              </a:rPr>
              <a:t> </a:t>
            </a:r>
            <a:r>
              <a:rPr sz="2000" dirty="0">
                <a:latin typeface="Calibri"/>
                <a:cs typeface="Calibri"/>
              </a:rPr>
              <a:t>may</a:t>
            </a:r>
            <a:r>
              <a:rPr sz="2000" spc="-25" dirty="0">
                <a:latin typeface="Calibri"/>
                <a:cs typeface="Calibri"/>
              </a:rPr>
              <a:t> </a:t>
            </a:r>
            <a:r>
              <a:rPr sz="2000" dirty="0">
                <a:latin typeface="Calibri"/>
                <a:cs typeface="Calibri"/>
              </a:rPr>
              <a:t>then</a:t>
            </a:r>
            <a:r>
              <a:rPr sz="2000" spc="-15" dirty="0">
                <a:latin typeface="Calibri"/>
                <a:cs typeface="Calibri"/>
              </a:rPr>
              <a:t> </a:t>
            </a:r>
            <a:r>
              <a:rPr sz="2000" dirty="0">
                <a:latin typeface="Calibri"/>
                <a:cs typeface="Calibri"/>
              </a:rPr>
              <a:t>be</a:t>
            </a:r>
            <a:r>
              <a:rPr sz="2000" spc="-10" dirty="0">
                <a:latin typeface="Calibri"/>
                <a:cs typeface="Calibri"/>
              </a:rPr>
              <a:t> </a:t>
            </a:r>
            <a:r>
              <a:rPr sz="2000" dirty="0">
                <a:latin typeface="Calibri"/>
                <a:cs typeface="Calibri"/>
              </a:rPr>
              <a:t>sudden</a:t>
            </a:r>
            <a:r>
              <a:rPr sz="2000" spc="-10" dirty="0">
                <a:latin typeface="Calibri"/>
                <a:cs typeface="Calibri"/>
              </a:rPr>
              <a:t> </a:t>
            </a:r>
            <a:r>
              <a:rPr sz="2000" dirty="0">
                <a:latin typeface="Calibri"/>
                <a:cs typeface="Calibri"/>
              </a:rPr>
              <a:t>and</a:t>
            </a:r>
            <a:r>
              <a:rPr sz="2000" spc="-15" dirty="0">
                <a:latin typeface="Calibri"/>
                <a:cs typeface="Calibri"/>
              </a:rPr>
              <a:t> </a:t>
            </a:r>
            <a:r>
              <a:rPr sz="2000" spc="-10" dirty="0">
                <a:latin typeface="Calibri"/>
                <a:cs typeface="Calibri"/>
              </a:rPr>
              <a:t>maximal</a:t>
            </a:r>
            <a:endParaRPr lang="en-US" sz="2000" spc="-10" dirty="0">
              <a:latin typeface="Calibri"/>
              <a:cs typeface="Calibri"/>
            </a:endParaRPr>
          </a:p>
          <a:p>
            <a:pPr marL="266700">
              <a:lnSpc>
                <a:spcPct val="100000"/>
              </a:lnSpc>
              <a:tabLst>
                <a:tab pos="241300" algn="l"/>
              </a:tabLst>
            </a:pPr>
            <a:r>
              <a:rPr lang="ru-RU" sz="2000" dirty="0">
                <a:latin typeface="Calibri"/>
                <a:cs typeface="Calibri"/>
              </a:rPr>
              <a:t>Тому початок </a:t>
            </a:r>
            <a:r>
              <a:rPr lang="ru-RU" sz="2000" dirty="0" err="1">
                <a:latin typeface="Calibri"/>
                <a:cs typeface="Calibri"/>
              </a:rPr>
              <a:t>симптомів</a:t>
            </a:r>
            <a:r>
              <a:rPr lang="ru-RU" sz="2000" dirty="0">
                <a:latin typeface="Calibri"/>
                <a:cs typeface="Calibri"/>
              </a:rPr>
              <a:t> </a:t>
            </a:r>
            <a:r>
              <a:rPr lang="ru-RU" sz="2000" dirty="0" err="1">
                <a:latin typeface="Calibri"/>
                <a:cs typeface="Calibri"/>
              </a:rPr>
              <a:t>може</a:t>
            </a:r>
            <a:r>
              <a:rPr lang="ru-RU" sz="2000" dirty="0">
                <a:latin typeface="Calibri"/>
                <a:cs typeface="Calibri"/>
              </a:rPr>
              <a:t> бути </a:t>
            </a:r>
            <a:r>
              <a:rPr lang="ru-RU" sz="2000" dirty="0" err="1">
                <a:latin typeface="Calibri"/>
                <a:cs typeface="Calibri"/>
              </a:rPr>
              <a:t>раптовим</a:t>
            </a:r>
            <a:r>
              <a:rPr lang="ru-RU" sz="2000" dirty="0">
                <a:latin typeface="Calibri"/>
                <a:cs typeface="Calibri"/>
              </a:rPr>
              <a:t> і </a:t>
            </a:r>
            <a:r>
              <a:rPr lang="ru-RU" sz="2000" dirty="0" err="1">
                <a:latin typeface="Calibri"/>
                <a:cs typeface="Calibri"/>
              </a:rPr>
              <a:t>максимальним</a:t>
            </a:r>
            <a:endParaRPr sz="2000" dirty="0">
              <a:latin typeface="Calibri"/>
              <a:cs typeface="Calibri"/>
            </a:endParaRPr>
          </a:p>
        </p:txBody>
      </p:sp>
      <p:grpSp>
        <p:nvGrpSpPr>
          <p:cNvPr id="6" name="object 6"/>
          <p:cNvGrpSpPr/>
          <p:nvPr/>
        </p:nvGrpSpPr>
        <p:grpSpPr>
          <a:xfrm>
            <a:off x="7808721" y="2002282"/>
            <a:ext cx="3274060" cy="2056764"/>
            <a:chOff x="7808721" y="2002282"/>
            <a:chExt cx="3274060" cy="2056764"/>
          </a:xfrm>
        </p:grpSpPr>
        <p:sp>
          <p:nvSpPr>
            <p:cNvPr id="7" name="object 7"/>
            <p:cNvSpPr/>
            <p:nvPr/>
          </p:nvSpPr>
          <p:spPr>
            <a:xfrm>
              <a:off x="7815071" y="2008632"/>
              <a:ext cx="3261360" cy="2044064"/>
            </a:xfrm>
            <a:custGeom>
              <a:avLst/>
              <a:gdLst/>
              <a:ahLst/>
              <a:cxnLst/>
              <a:rect l="l" t="t" r="r" b="b"/>
              <a:pathLst>
                <a:path w="3261359" h="2044064">
                  <a:moveTo>
                    <a:pt x="0" y="0"/>
                  </a:moveTo>
                  <a:lnTo>
                    <a:pt x="0" y="2043683"/>
                  </a:lnTo>
                  <a:lnTo>
                    <a:pt x="3261359" y="2043683"/>
                  </a:lnTo>
                  <a:lnTo>
                    <a:pt x="0" y="0"/>
                  </a:lnTo>
                  <a:close/>
                </a:path>
              </a:pathLst>
            </a:custGeom>
            <a:solidFill>
              <a:srgbClr val="5B9BD4"/>
            </a:solidFill>
          </p:spPr>
          <p:txBody>
            <a:bodyPr wrap="square" lIns="0" tIns="0" rIns="0" bIns="0" rtlCol="0"/>
            <a:lstStyle/>
            <a:p>
              <a:endParaRPr/>
            </a:p>
          </p:txBody>
        </p:sp>
        <p:sp>
          <p:nvSpPr>
            <p:cNvPr id="8" name="object 8"/>
            <p:cNvSpPr/>
            <p:nvPr/>
          </p:nvSpPr>
          <p:spPr>
            <a:xfrm>
              <a:off x="7815071" y="2008632"/>
              <a:ext cx="3261360" cy="2044064"/>
            </a:xfrm>
            <a:custGeom>
              <a:avLst/>
              <a:gdLst/>
              <a:ahLst/>
              <a:cxnLst/>
              <a:rect l="l" t="t" r="r" b="b"/>
              <a:pathLst>
                <a:path w="3261359" h="2044064">
                  <a:moveTo>
                    <a:pt x="0" y="2043683"/>
                  </a:moveTo>
                  <a:lnTo>
                    <a:pt x="3261359" y="2043683"/>
                  </a:lnTo>
                  <a:lnTo>
                    <a:pt x="0" y="0"/>
                  </a:lnTo>
                  <a:lnTo>
                    <a:pt x="0" y="2043683"/>
                  </a:lnTo>
                  <a:close/>
                </a:path>
              </a:pathLst>
            </a:custGeom>
            <a:ln w="12700">
              <a:solidFill>
                <a:srgbClr val="41709C"/>
              </a:solidFill>
            </a:ln>
          </p:spPr>
          <p:txBody>
            <a:bodyPr wrap="square" lIns="0" tIns="0" rIns="0" bIns="0" rtlCol="0"/>
            <a:lstStyle/>
            <a:p>
              <a:endParaRPr/>
            </a:p>
          </p:txBody>
        </p:sp>
      </p:grpSp>
      <p:grpSp>
        <p:nvGrpSpPr>
          <p:cNvPr id="11" name="object 11"/>
          <p:cNvGrpSpPr/>
          <p:nvPr/>
        </p:nvGrpSpPr>
        <p:grpSpPr>
          <a:xfrm>
            <a:off x="10393426" y="4247134"/>
            <a:ext cx="1148080" cy="128905"/>
            <a:chOff x="10393426" y="4247134"/>
            <a:chExt cx="1148080" cy="128905"/>
          </a:xfrm>
        </p:grpSpPr>
        <p:sp>
          <p:nvSpPr>
            <p:cNvPr id="12" name="object 12"/>
            <p:cNvSpPr/>
            <p:nvPr/>
          </p:nvSpPr>
          <p:spPr>
            <a:xfrm>
              <a:off x="10399776" y="4253484"/>
              <a:ext cx="1135380" cy="116205"/>
            </a:xfrm>
            <a:custGeom>
              <a:avLst/>
              <a:gdLst/>
              <a:ahLst/>
              <a:cxnLst/>
              <a:rect l="l" t="t" r="r" b="b"/>
              <a:pathLst>
                <a:path w="1135379" h="116204">
                  <a:moveTo>
                    <a:pt x="1077468" y="0"/>
                  </a:moveTo>
                  <a:lnTo>
                    <a:pt x="1077468" y="28956"/>
                  </a:lnTo>
                  <a:lnTo>
                    <a:pt x="0" y="28956"/>
                  </a:lnTo>
                  <a:lnTo>
                    <a:pt x="0" y="86868"/>
                  </a:lnTo>
                  <a:lnTo>
                    <a:pt x="1077468" y="86868"/>
                  </a:lnTo>
                  <a:lnTo>
                    <a:pt x="1077468" y="115824"/>
                  </a:lnTo>
                  <a:lnTo>
                    <a:pt x="1135379" y="57912"/>
                  </a:lnTo>
                  <a:lnTo>
                    <a:pt x="1077468" y="0"/>
                  </a:lnTo>
                  <a:close/>
                </a:path>
              </a:pathLst>
            </a:custGeom>
            <a:solidFill>
              <a:srgbClr val="5B9BD4"/>
            </a:solidFill>
          </p:spPr>
          <p:txBody>
            <a:bodyPr wrap="square" lIns="0" tIns="0" rIns="0" bIns="0" rtlCol="0"/>
            <a:lstStyle/>
            <a:p>
              <a:endParaRPr/>
            </a:p>
          </p:txBody>
        </p:sp>
        <p:sp>
          <p:nvSpPr>
            <p:cNvPr id="13" name="object 13"/>
            <p:cNvSpPr/>
            <p:nvPr/>
          </p:nvSpPr>
          <p:spPr>
            <a:xfrm>
              <a:off x="10399776" y="4253484"/>
              <a:ext cx="1135380" cy="116205"/>
            </a:xfrm>
            <a:custGeom>
              <a:avLst/>
              <a:gdLst/>
              <a:ahLst/>
              <a:cxnLst/>
              <a:rect l="l" t="t" r="r" b="b"/>
              <a:pathLst>
                <a:path w="1135379" h="116204">
                  <a:moveTo>
                    <a:pt x="0" y="28956"/>
                  </a:moveTo>
                  <a:lnTo>
                    <a:pt x="1077468" y="28956"/>
                  </a:lnTo>
                  <a:lnTo>
                    <a:pt x="1077468" y="0"/>
                  </a:lnTo>
                  <a:lnTo>
                    <a:pt x="1135379" y="57912"/>
                  </a:lnTo>
                  <a:lnTo>
                    <a:pt x="1077468" y="115824"/>
                  </a:lnTo>
                  <a:lnTo>
                    <a:pt x="1077468" y="86868"/>
                  </a:lnTo>
                  <a:lnTo>
                    <a:pt x="0" y="86868"/>
                  </a:lnTo>
                  <a:lnTo>
                    <a:pt x="0" y="28956"/>
                  </a:lnTo>
                  <a:close/>
                </a:path>
              </a:pathLst>
            </a:custGeom>
            <a:ln w="12700">
              <a:solidFill>
                <a:srgbClr val="41709C"/>
              </a:solidFill>
            </a:ln>
          </p:spPr>
          <p:txBody>
            <a:bodyPr wrap="square" lIns="0" tIns="0" rIns="0" bIns="0" rtlCol="0"/>
            <a:lstStyle/>
            <a:p>
              <a:endParaRPr/>
            </a:p>
          </p:txBody>
        </p:sp>
      </p:grpSp>
      <p:grpSp>
        <p:nvGrpSpPr>
          <p:cNvPr id="14" name="object 14"/>
          <p:cNvGrpSpPr/>
          <p:nvPr/>
        </p:nvGrpSpPr>
        <p:grpSpPr>
          <a:xfrm>
            <a:off x="7235697" y="1983994"/>
            <a:ext cx="287020" cy="1300480"/>
            <a:chOff x="7235697" y="1983994"/>
            <a:chExt cx="287020" cy="1300480"/>
          </a:xfrm>
        </p:grpSpPr>
        <p:sp>
          <p:nvSpPr>
            <p:cNvPr id="15" name="object 15"/>
            <p:cNvSpPr/>
            <p:nvPr/>
          </p:nvSpPr>
          <p:spPr>
            <a:xfrm>
              <a:off x="7242047" y="1990344"/>
              <a:ext cx="274320" cy="1287780"/>
            </a:xfrm>
            <a:custGeom>
              <a:avLst/>
              <a:gdLst/>
              <a:ahLst/>
              <a:cxnLst/>
              <a:rect l="l" t="t" r="r" b="b"/>
              <a:pathLst>
                <a:path w="274320" h="1287779">
                  <a:moveTo>
                    <a:pt x="137159" y="0"/>
                  </a:moveTo>
                  <a:lnTo>
                    <a:pt x="0" y="137159"/>
                  </a:lnTo>
                  <a:lnTo>
                    <a:pt x="68579" y="137159"/>
                  </a:lnTo>
                  <a:lnTo>
                    <a:pt x="68579" y="1287779"/>
                  </a:lnTo>
                  <a:lnTo>
                    <a:pt x="205740" y="1287779"/>
                  </a:lnTo>
                  <a:lnTo>
                    <a:pt x="205740" y="137159"/>
                  </a:lnTo>
                  <a:lnTo>
                    <a:pt x="274320" y="137159"/>
                  </a:lnTo>
                  <a:lnTo>
                    <a:pt x="137159" y="0"/>
                  </a:lnTo>
                  <a:close/>
                </a:path>
              </a:pathLst>
            </a:custGeom>
            <a:solidFill>
              <a:srgbClr val="5B9BD4"/>
            </a:solidFill>
          </p:spPr>
          <p:txBody>
            <a:bodyPr wrap="square" lIns="0" tIns="0" rIns="0" bIns="0" rtlCol="0"/>
            <a:lstStyle/>
            <a:p>
              <a:endParaRPr/>
            </a:p>
          </p:txBody>
        </p:sp>
        <p:sp>
          <p:nvSpPr>
            <p:cNvPr id="16" name="object 16"/>
            <p:cNvSpPr/>
            <p:nvPr/>
          </p:nvSpPr>
          <p:spPr>
            <a:xfrm>
              <a:off x="7242047" y="1990344"/>
              <a:ext cx="274320" cy="1287780"/>
            </a:xfrm>
            <a:custGeom>
              <a:avLst/>
              <a:gdLst/>
              <a:ahLst/>
              <a:cxnLst/>
              <a:rect l="l" t="t" r="r" b="b"/>
              <a:pathLst>
                <a:path w="274320" h="1287779">
                  <a:moveTo>
                    <a:pt x="274320" y="137159"/>
                  </a:moveTo>
                  <a:lnTo>
                    <a:pt x="205740" y="137159"/>
                  </a:lnTo>
                  <a:lnTo>
                    <a:pt x="205740" y="1287779"/>
                  </a:lnTo>
                  <a:lnTo>
                    <a:pt x="68579" y="1287779"/>
                  </a:lnTo>
                  <a:lnTo>
                    <a:pt x="68579" y="137159"/>
                  </a:lnTo>
                  <a:lnTo>
                    <a:pt x="0" y="137159"/>
                  </a:lnTo>
                  <a:lnTo>
                    <a:pt x="137159" y="0"/>
                  </a:lnTo>
                  <a:lnTo>
                    <a:pt x="274320" y="137159"/>
                  </a:lnTo>
                  <a:close/>
                </a:path>
              </a:pathLst>
            </a:custGeom>
            <a:ln w="12699">
              <a:solidFill>
                <a:srgbClr val="41709C"/>
              </a:solidFill>
            </a:ln>
          </p:spPr>
          <p:txBody>
            <a:bodyPr wrap="square" lIns="0" tIns="0" rIns="0" bIns="0" rtlCol="0"/>
            <a:lstStyle/>
            <a:p>
              <a:endParaRPr/>
            </a:p>
          </p:txBody>
        </p:sp>
      </p:grpSp>
      <p:sp>
        <p:nvSpPr>
          <p:cNvPr id="17" name="object 17"/>
          <p:cNvSpPr txBox="1"/>
          <p:nvPr/>
        </p:nvSpPr>
        <p:spPr>
          <a:xfrm>
            <a:off x="10967719" y="3750309"/>
            <a:ext cx="273685"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VX</a:t>
            </a:r>
            <a:endParaRPr sz="1800">
              <a:latin typeface="Calibri"/>
              <a:cs typeface="Calibri"/>
            </a:endParaRPr>
          </a:p>
        </p:txBody>
      </p:sp>
      <p:pic>
        <p:nvPicPr>
          <p:cNvPr id="19" name="object 19"/>
          <p:cNvPicPr/>
          <p:nvPr/>
        </p:nvPicPr>
        <p:blipFill>
          <a:blip r:embed="rId2" cstate="print"/>
          <a:stretch>
            <a:fillRect/>
          </a:stretch>
        </p:blipFill>
        <p:spPr>
          <a:xfrm>
            <a:off x="9561576" y="5838444"/>
            <a:ext cx="2217420" cy="704088"/>
          </a:xfrm>
          <a:prstGeom prst="rect">
            <a:avLst/>
          </a:prstGeom>
        </p:spPr>
      </p:pic>
      <p:sp>
        <p:nvSpPr>
          <p:cNvPr id="20" name="object 9">
            <a:extLst>
              <a:ext uri="{FF2B5EF4-FFF2-40B4-BE49-F238E27FC236}">
                <a16:creationId xmlns:a16="http://schemas.microsoft.com/office/drawing/2014/main" id="{266B5C99-FD90-0E5E-AFD1-ABB340D407A8}"/>
              </a:ext>
            </a:extLst>
          </p:cNvPr>
          <p:cNvSpPr txBox="1"/>
          <p:nvPr/>
        </p:nvSpPr>
        <p:spPr>
          <a:xfrm>
            <a:off x="7516367" y="3085971"/>
            <a:ext cx="230832" cy="990796"/>
          </a:xfrm>
          <a:prstGeom prst="rect">
            <a:avLst/>
          </a:prstGeom>
        </p:spPr>
        <p:txBody>
          <a:bodyPr vert="vert270" wrap="square" lIns="0" tIns="0" rIns="0" bIns="0" rtlCol="0">
            <a:spAutoFit/>
          </a:bodyPr>
          <a:lstStyle/>
          <a:p>
            <a:pPr marL="12700">
              <a:lnSpc>
                <a:spcPts val="1810"/>
              </a:lnSpc>
            </a:pPr>
            <a:r>
              <a:rPr sz="1600" spc="-10" dirty="0">
                <a:latin typeface="Calibri"/>
                <a:cs typeface="Calibri"/>
              </a:rPr>
              <a:t>Volatility</a:t>
            </a:r>
            <a:endParaRPr sz="1600" dirty="0">
              <a:latin typeface="Calibri"/>
              <a:cs typeface="Calibri"/>
            </a:endParaRPr>
          </a:p>
        </p:txBody>
      </p:sp>
      <p:sp>
        <p:nvSpPr>
          <p:cNvPr id="21" name="object 10">
            <a:extLst>
              <a:ext uri="{FF2B5EF4-FFF2-40B4-BE49-F238E27FC236}">
                <a16:creationId xmlns:a16="http://schemas.microsoft.com/office/drawing/2014/main" id="{5B45889C-5FFD-A746-C7B4-70ADBD8F94B1}"/>
              </a:ext>
            </a:extLst>
          </p:cNvPr>
          <p:cNvSpPr txBox="1"/>
          <p:nvPr/>
        </p:nvSpPr>
        <p:spPr>
          <a:xfrm>
            <a:off x="7894066" y="4196537"/>
            <a:ext cx="4221734" cy="505267"/>
          </a:xfrm>
          <a:prstGeom prst="rect">
            <a:avLst/>
          </a:prstGeom>
        </p:spPr>
        <p:txBody>
          <a:bodyPr vert="horz" wrap="square" lIns="0" tIns="12700" rIns="0" bIns="0" rtlCol="0">
            <a:spAutoFit/>
          </a:bodyPr>
          <a:lstStyle/>
          <a:p>
            <a:pPr marL="12700">
              <a:lnSpc>
                <a:spcPct val="100000"/>
              </a:lnSpc>
            </a:pPr>
            <a:r>
              <a:rPr sz="1600" spc="-10" dirty="0">
                <a:latin typeface="Calibri"/>
                <a:cs typeface="Calibri"/>
              </a:rPr>
              <a:t>Environmental</a:t>
            </a:r>
            <a:r>
              <a:rPr sz="1600" spc="-5" dirty="0">
                <a:latin typeface="Calibri"/>
                <a:cs typeface="Calibri"/>
              </a:rPr>
              <a:t> </a:t>
            </a:r>
            <a:r>
              <a:rPr sz="1600" spc="-10" dirty="0">
                <a:latin typeface="Calibri"/>
                <a:cs typeface="Calibri"/>
              </a:rPr>
              <a:t>Persistence</a:t>
            </a:r>
            <a:endParaRPr lang="en-US" sz="1600" spc="-10" dirty="0">
              <a:latin typeface="Calibri"/>
              <a:cs typeface="Calibri"/>
            </a:endParaRPr>
          </a:p>
          <a:p>
            <a:pPr marL="12700">
              <a:lnSpc>
                <a:spcPct val="100000"/>
              </a:lnSpc>
            </a:pPr>
            <a:r>
              <a:rPr lang="ru-RU" sz="1600" dirty="0" err="1">
                <a:latin typeface="Calibri"/>
                <a:cs typeface="Calibri"/>
              </a:rPr>
              <a:t>Стійкість</a:t>
            </a:r>
            <a:r>
              <a:rPr lang="ru-RU" sz="1600" dirty="0">
                <a:latin typeface="Calibri"/>
                <a:cs typeface="Calibri"/>
              </a:rPr>
              <a:t> до умов </a:t>
            </a:r>
            <a:r>
              <a:rPr lang="ru-RU" sz="1600" dirty="0" err="1">
                <a:latin typeface="Calibri"/>
                <a:cs typeface="Calibri"/>
              </a:rPr>
              <a:t>навколишнього</a:t>
            </a:r>
            <a:r>
              <a:rPr lang="ru-RU" sz="1600" dirty="0">
                <a:latin typeface="Calibri"/>
                <a:cs typeface="Calibri"/>
              </a:rPr>
              <a:t> </a:t>
            </a:r>
            <a:r>
              <a:rPr lang="ru-RU" sz="1600" dirty="0" err="1">
                <a:latin typeface="Calibri"/>
                <a:cs typeface="Calibri"/>
              </a:rPr>
              <a:t>середовища</a:t>
            </a:r>
            <a:endParaRPr sz="1600" dirty="0">
              <a:latin typeface="Calibri"/>
              <a:cs typeface="Calibri"/>
            </a:endParaRPr>
          </a:p>
        </p:txBody>
      </p:sp>
      <p:sp>
        <p:nvSpPr>
          <p:cNvPr id="22" name="object 18">
            <a:extLst>
              <a:ext uri="{FF2B5EF4-FFF2-40B4-BE49-F238E27FC236}">
                <a16:creationId xmlns:a16="http://schemas.microsoft.com/office/drawing/2014/main" id="{40DB579D-D538-393F-D0BA-0557EEDC83B8}"/>
              </a:ext>
            </a:extLst>
          </p:cNvPr>
          <p:cNvSpPr txBox="1"/>
          <p:nvPr/>
        </p:nvSpPr>
        <p:spPr>
          <a:xfrm>
            <a:off x="7888985" y="1830704"/>
            <a:ext cx="49085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Calibri"/>
                <a:cs typeface="Calibri"/>
              </a:rPr>
              <a:t>Sarin</a:t>
            </a:r>
            <a:endParaRPr sz="1600" dirty="0">
              <a:latin typeface="Calibri"/>
              <a:cs typeface="Calibri"/>
            </a:endParaRPr>
          </a:p>
        </p:txBody>
      </p:sp>
      <p:sp>
        <p:nvSpPr>
          <p:cNvPr id="23" name="object 19">
            <a:extLst>
              <a:ext uri="{FF2B5EF4-FFF2-40B4-BE49-F238E27FC236}">
                <a16:creationId xmlns:a16="http://schemas.microsoft.com/office/drawing/2014/main" id="{CDB8ADE6-0138-CE0F-715A-8EA5E8FDAD10}"/>
              </a:ext>
            </a:extLst>
          </p:cNvPr>
          <p:cNvSpPr txBox="1"/>
          <p:nvPr/>
        </p:nvSpPr>
        <p:spPr>
          <a:xfrm>
            <a:off x="8470899" y="2114540"/>
            <a:ext cx="2181353" cy="553720"/>
          </a:xfrm>
          <a:prstGeom prst="rect">
            <a:avLst/>
          </a:prstGeom>
        </p:spPr>
        <p:txBody>
          <a:bodyPr vert="horz" wrap="square" lIns="0" tIns="12700" rIns="0" bIns="0" rtlCol="0">
            <a:spAutoFit/>
          </a:bodyPr>
          <a:lstStyle/>
          <a:p>
            <a:pPr marL="12700">
              <a:lnSpc>
                <a:spcPts val="2080"/>
              </a:lnSpc>
              <a:spcBef>
                <a:spcPts val="100"/>
              </a:spcBef>
            </a:pPr>
            <a:r>
              <a:rPr sz="1600" spc="-10" dirty="0">
                <a:latin typeface="Calibri"/>
                <a:cs typeface="Calibri"/>
              </a:rPr>
              <a:t>Soman</a:t>
            </a:r>
            <a:r>
              <a:rPr lang="en-US" sz="1600" spc="-10" dirty="0">
                <a:latin typeface="Calibri"/>
                <a:cs typeface="Calibri"/>
              </a:rPr>
              <a:t>   </a:t>
            </a:r>
            <a:r>
              <a:rPr lang="ru-RU" sz="1600" spc="-10" dirty="0">
                <a:latin typeface="Calibri"/>
                <a:cs typeface="Calibri"/>
              </a:rPr>
              <a:t>Зоман</a:t>
            </a:r>
            <a:endParaRPr sz="1600" dirty="0">
              <a:latin typeface="Calibri"/>
              <a:cs typeface="Calibri"/>
            </a:endParaRPr>
          </a:p>
          <a:p>
            <a:pPr marL="317500">
              <a:lnSpc>
                <a:spcPts val="2080"/>
              </a:lnSpc>
            </a:pPr>
            <a:r>
              <a:rPr sz="1600" spc="-25" dirty="0">
                <a:latin typeface="Calibri"/>
                <a:cs typeface="Calibri"/>
              </a:rPr>
              <a:t>Tabun</a:t>
            </a:r>
            <a:r>
              <a:rPr lang="en-US" sz="1600" spc="-25" dirty="0">
                <a:latin typeface="Calibri"/>
                <a:cs typeface="Calibri"/>
              </a:rPr>
              <a:t>   </a:t>
            </a:r>
            <a:r>
              <a:rPr lang="ru-RU" sz="1600" spc="-25" dirty="0">
                <a:latin typeface="Calibri"/>
                <a:cs typeface="Calibri"/>
              </a:rPr>
              <a:t>Табун</a:t>
            </a:r>
            <a:endParaRPr sz="1600" dirty="0">
              <a:latin typeface="Calibri"/>
              <a:cs typeface="Calibri"/>
            </a:endParaRPr>
          </a:p>
        </p:txBody>
      </p:sp>
      <p:sp>
        <p:nvSpPr>
          <p:cNvPr id="24" name="object 9">
            <a:extLst>
              <a:ext uri="{FF2B5EF4-FFF2-40B4-BE49-F238E27FC236}">
                <a16:creationId xmlns:a16="http://schemas.microsoft.com/office/drawing/2014/main" id="{ABFE552E-BF4F-3B5B-7582-64BA4B632613}"/>
              </a:ext>
            </a:extLst>
          </p:cNvPr>
          <p:cNvSpPr txBox="1"/>
          <p:nvPr/>
        </p:nvSpPr>
        <p:spPr>
          <a:xfrm>
            <a:off x="7523612" y="2172232"/>
            <a:ext cx="230832" cy="990796"/>
          </a:xfrm>
          <a:prstGeom prst="rect">
            <a:avLst/>
          </a:prstGeom>
        </p:spPr>
        <p:txBody>
          <a:bodyPr vert="vert270" wrap="square" lIns="0" tIns="0" rIns="0" bIns="0" rtlCol="0">
            <a:spAutoFit/>
          </a:bodyPr>
          <a:lstStyle/>
          <a:p>
            <a:pPr marL="12700">
              <a:lnSpc>
                <a:spcPts val="1810"/>
              </a:lnSpc>
            </a:pPr>
            <a:r>
              <a:rPr lang="ru-RU" sz="1600" spc="-10" dirty="0" err="1">
                <a:latin typeface="Calibri"/>
                <a:cs typeface="Calibri"/>
              </a:rPr>
              <a:t>Леткість</a:t>
            </a:r>
            <a:endParaRPr sz="1600" dirty="0">
              <a:latin typeface="Calibri"/>
              <a:cs typeface="Calibri"/>
            </a:endParaRPr>
          </a:p>
        </p:txBody>
      </p:sp>
      <p:sp>
        <p:nvSpPr>
          <p:cNvPr id="25" name="object 18">
            <a:extLst>
              <a:ext uri="{FF2B5EF4-FFF2-40B4-BE49-F238E27FC236}">
                <a16:creationId xmlns:a16="http://schemas.microsoft.com/office/drawing/2014/main" id="{75E3C1C1-881E-77D9-B89C-799326A31915}"/>
              </a:ext>
            </a:extLst>
          </p:cNvPr>
          <p:cNvSpPr txBox="1"/>
          <p:nvPr/>
        </p:nvSpPr>
        <p:spPr>
          <a:xfrm>
            <a:off x="8460253" y="1830704"/>
            <a:ext cx="844274" cy="259045"/>
          </a:xfrm>
          <a:prstGeom prst="rect">
            <a:avLst/>
          </a:prstGeom>
        </p:spPr>
        <p:txBody>
          <a:bodyPr vert="horz" wrap="square" lIns="0" tIns="12700" rIns="0" bIns="0" rtlCol="0">
            <a:spAutoFit/>
          </a:bodyPr>
          <a:lstStyle/>
          <a:p>
            <a:pPr marL="12700">
              <a:lnSpc>
                <a:spcPct val="100000"/>
              </a:lnSpc>
              <a:spcBef>
                <a:spcPts val="100"/>
              </a:spcBef>
            </a:pPr>
            <a:r>
              <a:rPr lang="ru-RU" sz="1600" spc="-10" dirty="0">
                <a:latin typeface="Calibri"/>
                <a:cs typeface="Calibri"/>
              </a:rPr>
              <a:t>Зарин</a:t>
            </a:r>
            <a:endParaRPr sz="1600" dirty="0">
              <a:latin typeface="Calibri"/>
              <a:cs typeface="Calibri"/>
            </a:endParaRPr>
          </a:p>
        </p:txBody>
      </p:sp>
      <p:sp>
        <p:nvSpPr>
          <p:cNvPr id="31" name="object 2">
            <a:extLst>
              <a:ext uri="{FF2B5EF4-FFF2-40B4-BE49-F238E27FC236}">
                <a16:creationId xmlns:a16="http://schemas.microsoft.com/office/drawing/2014/main" id="{C4D0A7BF-9870-D141-F91E-D372554045FB}"/>
              </a:ext>
            </a:extLst>
          </p:cNvPr>
          <p:cNvSpPr txBox="1">
            <a:spLocks/>
          </p:cNvSpPr>
          <p:nvPr/>
        </p:nvSpPr>
        <p:spPr>
          <a:xfrm>
            <a:off x="5917946" y="596167"/>
            <a:ext cx="5039995" cy="697230"/>
          </a:xfrm>
          <a:prstGeom prst="rect">
            <a:avLst/>
          </a:prstGeom>
          <a:solidFill>
            <a:schemeClr val="bg1"/>
          </a:solidFill>
        </p:spPr>
        <p:txBody>
          <a:bodyPr vert="horz" wrap="square" lIns="0" tIns="13335" rIns="0" bIns="0" rtlCol="0">
            <a:spAutoFit/>
          </a:bodyPr>
          <a:lstStyle>
            <a:lvl1pPr>
              <a:defRPr sz="5400" b="0" i="0">
                <a:solidFill>
                  <a:schemeClr val="tx1"/>
                </a:solidFill>
                <a:latin typeface="Calibri Light"/>
                <a:ea typeface="+mj-ea"/>
                <a:cs typeface="Calibri Light"/>
              </a:defRPr>
            </a:lvl1pPr>
          </a:lstStyle>
          <a:p>
            <a:pPr marL="12700">
              <a:spcBef>
                <a:spcPts val="105"/>
              </a:spcBef>
            </a:pPr>
            <a:r>
              <a:rPr lang="ru-RU" sz="4400" b="1" spc="-30" dirty="0"/>
              <a:t>Типи </a:t>
            </a:r>
            <a:r>
              <a:rPr lang="ru-RU" sz="4400" b="1" spc="-30" dirty="0" err="1"/>
              <a:t>впливу</a:t>
            </a:r>
            <a:r>
              <a:rPr lang="ru-RU" sz="4400" b="1" spc="-30" dirty="0"/>
              <a:t> - </a:t>
            </a:r>
            <a:r>
              <a:rPr lang="ru-RU" sz="4400" b="1" spc="-30" dirty="0" err="1"/>
              <a:t>рідина</a:t>
            </a:r>
            <a:endParaRPr lang="ro-RO" sz="4400" b="1" dirty="0"/>
          </a:p>
        </p:txBody>
      </p:sp>
      <p:sp>
        <p:nvSpPr>
          <p:cNvPr id="32" name="object 3">
            <a:extLst>
              <a:ext uri="{FF2B5EF4-FFF2-40B4-BE49-F238E27FC236}">
                <a16:creationId xmlns:a16="http://schemas.microsoft.com/office/drawing/2014/main" id="{FCE44530-9724-4E99-772F-2DC17D0C7EC2}"/>
              </a:ext>
            </a:extLst>
          </p:cNvPr>
          <p:cNvSpPr txBox="1"/>
          <p:nvPr/>
        </p:nvSpPr>
        <p:spPr>
          <a:xfrm>
            <a:off x="478790" y="2144189"/>
            <a:ext cx="3039998" cy="443070"/>
          </a:xfrm>
          <a:prstGeom prst="rect">
            <a:avLst/>
          </a:prstGeom>
        </p:spPr>
        <p:txBody>
          <a:bodyPr vert="horz" wrap="square" lIns="0" tIns="12065" rIns="0" bIns="0" rtlCol="0">
            <a:spAutoFit/>
          </a:bodyPr>
          <a:lstStyle/>
          <a:p>
            <a:pPr marL="12700">
              <a:lnSpc>
                <a:spcPct val="100000"/>
              </a:lnSpc>
              <a:spcBef>
                <a:spcPts val="95"/>
              </a:spcBef>
            </a:pPr>
            <a:r>
              <a:rPr lang="ru-RU" sz="2800" b="1" spc="-20" dirty="0" err="1">
                <a:latin typeface="Calibri"/>
                <a:cs typeface="Calibri"/>
              </a:rPr>
              <a:t>Рідина-краплі</a:t>
            </a:r>
            <a:endParaRPr sz="2800" dirty="0">
              <a:latin typeface="Calibri"/>
              <a:cs typeface="Calibri"/>
            </a:endParaRPr>
          </a:p>
        </p:txBody>
      </p:sp>
      <p:sp>
        <p:nvSpPr>
          <p:cNvPr id="9" name="object 2">
            <a:extLst>
              <a:ext uri="{FF2B5EF4-FFF2-40B4-BE49-F238E27FC236}">
                <a16:creationId xmlns:a16="http://schemas.microsoft.com/office/drawing/2014/main" id="{1D1EC325-A605-518E-4394-F962CBBF0DA3}"/>
              </a:ext>
            </a:extLst>
          </p:cNvPr>
          <p:cNvSpPr txBox="1">
            <a:spLocks noGrp="1"/>
          </p:cNvSpPr>
          <p:nvPr>
            <p:ph type="title"/>
          </p:nvPr>
        </p:nvSpPr>
        <p:spPr>
          <a:xfrm>
            <a:off x="497840" y="609676"/>
            <a:ext cx="5039995" cy="697230"/>
          </a:xfrm>
          <a:prstGeom prst="rect">
            <a:avLst/>
          </a:prstGeom>
        </p:spPr>
        <p:txBody>
          <a:bodyPr vert="horz" wrap="square" lIns="0" tIns="13335" rIns="0" bIns="0" rtlCol="0">
            <a:spAutoFit/>
          </a:bodyPr>
          <a:lstStyle/>
          <a:p>
            <a:pPr marL="12700">
              <a:lnSpc>
                <a:spcPct val="100000"/>
              </a:lnSpc>
              <a:spcBef>
                <a:spcPts val="105"/>
              </a:spcBef>
            </a:pPr>
            <a:r>
              <a:rPr sz="4400" b="1" spc="-30" dirty="0"/>
              <a:t>Exposure</a:t>
            </a:r>
            <a:r>
              <a:rPr sz="4400" b="1" spc="-185" dirty="0"/>
              <a:t> </a:t>
            </a:r>
            <a:r>
              <a:rPr sz="4400" b="1" spc="-60" dirty="0"/>
              <a:t>Types-</a:t>
            </a:r>
            <a:r>
              <a:rPr sz="4400" b="1" spc="-160" dirty="0"/>
              <a:t> </a:t>
            </a:r>
            <a:r>
              <a:rPr sz="4400" b="1" spc="-10" dirty="0"/>
              <a:t>Liquid</a:t>
            </a:r>
            <a:endParaRPr sz="4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5039995" cy="697230"/>
          </a:xfrm>
          <a:prstGeom prst="rect">
            <a:avLst/>
          </a:prstGeom>
        </p:spPr>
        <p:txBody>
          <a:bodyPr vert="horz" wrap="square" lIns="0" tIns="13335" rIns="0" bIns="0" rtlCol="0">
            <a:spAutoFit/>
          </a:bodyPr>
          <a:lstStyle/>
          <a:p>
            <a:pPr marL="12700">
              <a:lnSpc>
                <a:spcPct val="100000"/>
              </a:lnSpc>
              <a:spcBef>
                <a:spcPts val="105"/>
              </a:spcBef>
            </a:pPr>
            <a:r>
              <a:rPr sz="4400" b="1" spc="-30" dirty="0"/>
              <a:t>Exposure</a:t>
            </a:r>
            <a:r>
              <a:rPr sz="4400" b="1" spc="-185" dirty="0"/>
              <a:t> </a:t>
            </a:r>
            <a:r>
              <a:rPr sz="4400" b="1" spc="-60" dirty="0"/>
              <a:t>Types-</a:t>
            </a:r>
            <a:r>
              <a:rPr sz="4400" b="1" spc="-160" dirty="0"/>
              <a:t> </a:t>
            </a:r>
            <a:r>
              <a:rPr sz="4400" b="1" spc="-10" dirty="0"/>
              <a:t>Liquid</a:t>
            </a:r>
            <a:endParaRPr sz="4400" b="1" dirty="0"/>
          </a:p>
        </p:txBody>
      </p:sp>
      <p:sp>
        <p:nvSpPr>
          <p:cNvPr id="3" name="object 3"/>
          <p:cNvSpPr txBox="1"/>
          <p:nvPr/>
        </p:nvSpPr>
        <p:spPr>
          <a:xfrm>
            <a:off x="472440" y="1717652"/>
            <a:ext cx="3128624" cy="684803"/>
          </a:xfrm>
          <a:prstGeom prst="rect">
            <a:avLst/>
          </a:prstGeom>
        </p:spPr>
        <p:txBody>
          <a:bodyPr vert="horz" wrap="square" lIns="0" tIns="38100" rIns="0" bIns="0" rtlCol="0">
            <a:spAutoFit/>
          </a:bodyPr>
          <a:lstStyle/>
          <a:p>
            <a:pPr marL="38100"/>
            <a:r>
              <a:rPr sz="1400" b="1" spc="-20" dirty="0">
                <a:latin typeface="Calibri"/>
                <a:cs typeface="Calibri"/>
              </a:rPr>
              <a:t>Liquid-</a:t>
            </a:r>
            <a:r>
              <a:rPr sz="1400" b="1" dirty="0">
                <a:latin typeface="Calibri"/>
                <a:cs typeface="Calibri"/>
              </a:rPr>
              <a:t>Droplet</a:t>
            </a:r>
            <a:r>
              <a:rPr sz="1400" b="1" spc="-70" dirty="0">
                <a:latin typeface="Calibri"/>
                <a:cs typeface="Calibri"/>
              </a:rPr>
              <a:t> </a:t>
            </a:r>
            <a:r>
              <a:rPr sz="1400" b="1" dirty="0">
                <a:latin typeface="Calibri"/>
                <a:cs typeface="Calibri"/>
              </a:rPr>
              <a:t>onto</a:t>
            </a:r>
            <a:r>
              <a:rPr sz="1400" b="1" spc="-55" dirty="0">
                <a:latin typeface="Calibri"/>
                <a:cs typeface="Calibri"/>
              </a:rPr>
              <a:t> </a:t>
            </a:r>
            <a:r>
              <a:rPr sz="1400" b="1" dirty="0">
                <a:latin typeface="Calibri"/>
                <a:cs typeface="Calibri"/>
              </a:rPr>
              <a:t>Exposed</a:t>
            </a:r>
            <a:r>
              <a:rPr sz="1400" b="1" spc="-70" dirty="0">
                <a:latin typeface="Calibri"/>
                <a:cs typeface="Calibri"/>
              </a:rPr>
              <a:t> </a:t>
            </a:r>
            <a:r>
              <a:rPr sz="1400" b="1" spc="-20" dirty="0">
                <a:latin typeface="Calibri"/>
                <a:cs typeface="Calibri"/>
              </a:rPr>
              <a:t>Skin</a:t>
            </a:r>
            <a:endParaRPr sz="1400" dirty="0">
              <a:latin typeface="Calibri"/>
              <a:cs typeface="Calibri"/>
            </a:endParaRPr>
          </a:p>
          <a:p>
            <a:pPr marL="38100"/>
            <a:r>
              <a:rPr sz="1400" b="1" dirty="0">
                <a:latin typeface="Calibri"/>
                <a:cs typeface="Calibri"/>
              </a:rPr>
              <a:t>Small</a:t>
            </a:r>
            <a:r>
              <a:rPr sz="1400" b="1" spc="-70" dirty="0">
                <a:latin typeface="Calibri"/>
                <a:cs typeface="Calibri"/>
              </a:rPr>
              <a:t> </a:t>
            </a:r>
            <a:r>
              <a:rPr sz="1400" b="1" dirty="0">
                <a:latin typeface="Calibri"/>
                <a:cs typeface="Calibri"/>
              </a:rPr>
              <a:t>Exposure</a:t>
            </a:r>
            <a:r>
              <a:rPr sz="1400" b="1" spc="-25" dirty="0">
                <a:latin typeface="Calibri"/>
                <a:cs typeface="Calibri"/>
              </a:rPr>
              <a:t> </a:t>
            </a:r>
            <a:r>
              <a:rPr sz="1400" b="1" dirty="0">
                <a:latin typeface="Calibri"/>
                <a:cs typeface="Calibri"/>
              </a:rPr>
              <a:t>(</a:t>
            </a:r>
            <a:r>
              <a:rPr sz="1400" b="1" spc="-55" dirty="0">
                <a:latin typeface="Calibri"/>
                <a:cs typeface="Calibri"/>
              </a:rPr>
              <a:t> </a:t>
            </a:r>
            <a:r>
              <a:rPr sz="1400" dirty="0">
                <a:latin typeface="Calibri"/>
                <a:cs typeface="Calibri"/>
              </a:rPr>
              <a:t>&lt;1/10</a:t>
            </a:r>
            <a:r>
              <a:rPr sz="1400" baseline="24904" dirty="0">
                <a:latin typeface="Calibri"/>
                <a:cs typeface="Calibri"/>
              </a:rPr>
              <a:t>th</a:t>
            </a:r>
            <a:r>
              <a:rPr sz="1400" spc="165" baseline="24904" dirty="0">
                <a:latin typeface="Calibri"/>
                <a:cs typeface="Calibri"/>
              </a:rPr>
              <a:t>  </a:t>
            </a:r>
            <a:r>
              <a:rPr sz="1400" dirty="0">
                <a:latin typeface="Calibri"/>
                <a:cs typeface="Calibri"/>
              </a:rPr>
              <a:t>drop</a:t>
            </a:r>
            <a:r>
              <a:rPr sz="1400" spc="-60" dirty="0">
                <a:latin typeface="Calibri"/>
                <a:cs typeface="Calibri"/>
              </a:rPr>
              <a:t> </a:t>
            </a:r>
            <a:r>
              <a:rPr sz="1400" dirty="0">
                <a:latin typeface="Calibri"/>
                <a:cs typeface="Calibri"/>
              </a:rPr>
              <a:t>25%</a:t>
            </a:r>
            <a:r>
              <a:rPr sz="1400" spc="-55" dirty="0">
                <a:latin typeface="Calibri"/>
                <a:cs typeface="Calibri"/>
              </a:rPr>
              <a:t> </a:t>
            </a:r>
            <a:r>
              <a:rPr sz="1400" spc="-10" dirty="0">
                <a:latin typeface="Calibri"/>
                <a:cs typeface="Calibri"/>
              </a:rPr>
              <a:t>Soman)</a:t>
            </a:r>
            <a:endParaRPr sz="1400" dirty="0">
              <a:latin typeface="Calibri"/>
              <a:cs typeface="Calibri"/>
            </a:endParaRPr>
          </a:p>
        </p:txBody>
      </p:sp>
      <p:sp>
        <p:nvSpPr>
          <p:cNvPr id="4" name="object 4"/>
          <p:cNvSpPr txBox="1"/>
          <p:nvPr/>
        </p:nvSpPr>
        <p:spPr>
          <a:xfrm>
            <a:off x="610616" y="2417825"/>
            <a:ext cx="2743103" cy="566181"/>
          </a:xfrm>
          <a:prstGeom prst="rect">
            <a:avLst/>
          </a:prstGeom>
        </p:spPr>
        <p:txBody>
          <a:bodyPr vert="horz" wrap="square" lIns="0" tIns="12065" rIns="0" bIns="0" rtlCol="0">
            <a:spAutoFit/>
          </a:bodyPr>
          <a:lstStyle/>
          <a:p>
            <a:pPr marL="469900" indent="-457200">
              <a:buAutoNum type="arabicPeriod"/>
              <a:tabLst>
                <a:tab pos="469265" algn="l"/>
                <a:tab pos="469900" algn="l"/>
              </a:tabLst>
            </a:pPr>
            <a:r>
              <a:rPr sz="1200" dirty="0">
                <a:latin typeface="Calibri"/>
                <a:cs typeface="Calibri"/>
              </a:rPr>
              <a:t>Local</a:t>
            </a:r>
            <a:r>
              <a:rPr sz="1200" spc="-75" dirty="0">
                <a:latin typeface="Calibri"/>
                <a:cs typeface="Calibri"/>
              </a:rPr>
              <a:t> </a:t>
            </a:r>
            <a:r>
              <a:rPr sz="1200" dirty="0">
                <a:latin typeface="Calibri"/>
                <a:cs typeface="Calibri"/>
              </a:rPr>
              <a:t>sweating,</a:t>
            </a:r>
            <a:r>
              <a:rPr sz="1200" spc="-60" dirty="0">
                <a:latin typeface="Calibri"/>
                <a:cs typeface="Calibri"/>
              </a:rPr>
              <a:t> </a:t>
            </a:r>
            <a:r>
              <a:rPr sz="1200" spc="-10" dirty="0">
                <a:latin typeface="Calibri"/>
                <a:cs typeface="Calibri"/>
              </a:rPr>
              <a:t>fasciculation</a:t>
            </a:r>
            <a:endParaRPr sz="1200" dirty="0">
              <a:latin typeface="Calibri"/>
              <a:cs typeface="Calibri"/>
            </a:endParaRPr>
          </a:p>
          <a:p>
            <a:pPr marL="469900" marR="5080" indent="-457200">
              <a:buAutoNum type="arabicPeriod"/>
              <a:tabLst>
                <a:tab pos="469265" algn="l"/>
                <a:tab pos="469900" algn="l"/>
              </a:tabLst>
            </a:pPr>
            <a:r>
              <a:rPr sz="1200" dirty="0">
                <a:latin typeface="Calibri"/>
                <a:cs typeface="Calibri"/>
              </a:rPr>
              <a:t>Nausea,</a:t>
            </a:r>
            <a:r>
              <a:rPr sz="1200" spc="-80" dirty="0">
                <a:latin typeface="Calibri"/>
                <a:cs typeface="Calibri"/>
              </a:rPr>
              <a:t> </a:t>
            </a:r>
            <a:r>
              <a:rPr sz="1200" dirty="0">
                <a:latin typeface="Calibri"/>
                <a:cs typeface="Calibri"/>
              </a:rPr>
              <a:t>vomiting,</a:t>
            </a:r>
            <a:r>
              <a:rPr sz="1200" spc="-40" dirty="0">
                <a:latin typeface="Calibri"/>
                <a:cs typeface="Calibri"/>
              </a:rPr>
              <a:t> </a:t>
            </a:r>
            <a:r>
              <a:rPr sz="1200" dirty="0">
                <a:latin typeface="Calibri"/>
                <a:cs typeface="Calibri"/>
              </a:rPr>
              <a:t>abdominal</a:t>
            </a:r>
            <a:r>
              <a:rPr sz="1200" spc="-55" dirty="0">
                <a:latin typeface="Calibri"/>
                <a:cs typeface="Calibri"/>
              </a:rPr>
              <a:t> </a:t>
            </a:r>
            <a:r>
              <a:rPr sz="1200" dirty="0">
                <a:latin typeface="Calibri"/>
                <a:cs typeface="Calibri"/>
              </a:rPr>
              <a:t>pain,</a:t>
            </a:r>
            <a:r>
              <a:rPr sz="1200" spc="-60" dirty="0">
                <a:latin typeface="Calibri"/>
                <a:cs typeface="Calibri"/>
              </a:rPr>
              <a:t> </a:t>
            </a:r>
            <a:r>
              <a:rPr sz="1200" dirty="0">
                <a:latin typeface="Calibri"/>
                <a:cs typeface="Calibri"/>
              </a:rPr>
              <a:t>oral</a:t>
            </a:r>
            <a:r>
              <a:rPr sz="1200" spc="-75" dirty="0">
                <a:latin typeface="Calibri"/>
                <a:cs typeface="Calibri"/>
              </a:rPr>
              <a:t> </a:t>
            </a:r>
            <a:r>
              <a:rPr sz="1200" spc="-10" dirty="0">
                <a:latin typeface="Calibri"/>
                <a:cs typeface="Calibri"/>
              </a:rPr>
              <a:t>secretions,</a:t>
            </a:r>
            <a:r>
              <a:rPr sz="1200" spc="-60" dirty="0">
                <a:latin typeface="Calibri"/>
                <a:cs typeface="Calibri"/>
              </a:rPr>
              <a:t> </a:t>
            </a:r>
            <a:r>
              <a:rPr sz="1200" spc="-10" dirty="0">
                <a:latin typeface="Calibri"/>
                <a:cs typeface="Calibri"/>
              </a:rPr>
              <a:t>chest tightness</a:t>
            </a:r>
            <a:endParaRPr sz="1200" dirty="0">
              <a:latin typeface="Calibri"/>
              <a:cs typeface="Calibri"/>
            </a:endParaRPr>
          </a:p>
        </p:txBody>
      </p:sp>
      <p:sp>
        <p:nvSpPr>
          <p:cNvPr id="5" name="object 5"/>
          <p:cNvSpPr txBox="1"/>
          <p:nvPr/>
        </p:nvSpPr>
        <p:spPr>
          <a:xfrm>
            <a:off x="497840" y="3524015"/>
            <a:ext cx="3427810" cy="196849"/>
          </a:xfrm>
          <a:prstGeom prst="rect">
            <a:avLst/>
          </a:prstGeom>
        </p:spPr>
        <p:txBody>
          <a:bodyPr vert="horz" wrap="square" lIns="0" tIns="12065" rIns="0" bIns="0" rtlCol="0">
            <a:spAutoFit/>
          </a:bodyPr>
          <a:lstStyle/>
          <a:p>
            <a:pPr marL="12700"/>
            <a:r>
              <a:rPr sz="1200" b="1" spc="-10" dirty="0">
                <a:latin typeface="Calibri"/>
                <a:cs typeface="Calibri"/>
              </a:rPr>
              <a:t>Moderately</a:t>
            </a:r>
            <a:r>
              <a:rPr sz="1200" b="1" spc="-65" dirty="0">
                <a:latin typeface="Calibri"/>
                <a:cs typeface="Calibri"/>
              </a:rPr>
              <a:t> </a:t>
            </a:r>
            <a:r>
              <a:rPr sz="1200" b="1" dirty="0">
                <a:latin typeface="Calibri"/>
                <a:cs typeface="Calibri"/>
              </a:rPr>
              <a:t>Severe</a:t>
            </a:r>
            <a:r>
              <a:rPr sz="1200" b="1" spc="-55" dirty="0">
                <a:latin typeface="Calibri"/>
                <a:cs typeface="Calibri"/>
              </a:rPr>
              <a:t> </a:t>
            </a:r>
            <a:r>
              <a:rPr sz="1200" b="1" dirty="0">
                <a:latin typeface="Calibri"/>
                <a:cs typeface="Calibri"/>
              </a:rPr>
              <a:t>Exposure</a:t>
            </a:r>
            <a:r>
              <a:rPr sz="1200" b="1" spc="-40" dirty="0">
                <a:latin typeface="Calibri"/>
                <a:cs typeface="Calibri"/>
              </a:rPr>
              <a:t> </a:t>
            </a:r>
            <a:r>
              <a:rPr sz="1200" b="1" dirty="0">
                <a:latin typeface="Calibri"/>
                <a:cs typeface="Calibri"/>
              </a:rPr>
              <a:t>(</a:t>
            </a:r>
            <a:r>
              <a:rPr sz="1200" b="1" spc="-60" dirty="0">
                <a:latin typeface="Calibri"/>
                <a:cs typeface="Calibri"/>
              </a:rPr>
              <a:t> </a:t>
            </a:r>
            <a:r>
              <a:rPr sz="1200" dirty="0">
                <a:latin typeface="Calibri"/>
                <a:cs typeface="Calibri"/>
              </a:rPr>
              <a:t>~1/2</a:t>
            </a:r>
            <a:r>
              <a:rPr sz="1200" spc="-70" dirty="0">
                <a:latin typeface="Calibri"/>
                <a:cs typeface="Calibri"/>
              </a:rPr>
              <a:t> </a:t>
            </a:r>
            <a:r>
              <a:rPr sz="1200" dirty="0">
                <a:latin typeface="Calibri"/>
                <a:cs typeface="Calibri"/>
              </a:rPr>
              <a:t>drops</a:t>
            </a:r>
            <a:r>
              <a:rPr sz="1200" spc="-55" dirty="0">
                <a:latin typeface="Calibri"/>
                <a:cs typeface="Calibri"/>
              </a:rPr>
              <a:t> </a:t>
            </a:r>
            <a:r>
              <a:rPr sz="1200" dirty="0">
                <a:latin typeface="Calibri"/>
                <a:cs typeface="Calibri"/>
              </a:rPr>
              <a:t>25%</a:t>
            </a:r>
            <a:r>
              <a:rPr sz="1200" spc="-50" dirty="0">
                <a:latin typeface="Calibri"/>
                <a:cs typeface="Calibri"/>
              </a:rPr>
              <a:t> </a:t>
            </a:r>
            <a:r>
              <a:rPr sz="1200" spc="-10" dirty="0">
                <a:latin typeface="Calibri"/>
                <a:cs typeface="Calibri"/>
              </a:rPr>
              <a:t>Soman)</a:t>
            </a:r>
            <a:endParaRPr sz="1200" dirty="0">
              <a:latin typeface="Calibri"/>
              <a:cs typeface="Calibri"/>
            </a:endParaRPr>
          </a:p>
        </p:txBody>
      </p:sp>
      <p:sp>
        <p:nvSpPr>
          <p:cNvPr id="6" name="object 6"/>
          <p:cNvSpPr txBox="1"/>
          <p:nvPr/>
        </p:nvSpPr>
        <p:spPr>
          <a:xfrm>
            <a:off x="610616" y="3788887"/>
            <a:ext cx="3012369" cy="935513"/>
          </a:xfrm>
          <a:prstGeom prst="rect">
            <a:avLst/>
          </a:prstGeom>
        </p:spPr>
        <p:txBody>
          <a:bodyPr vert="horz" wrap="square" lIns="0" tIns="12065" rIns="0" bIns="0" rtlCol="0">
            <a:spAutoFit/>
          </a:bodyPr>
          <a:lstStyle/>
          <a:p>
            <a:pPr marL="469900" indent="-457200">
              <a:buAutoNum type="arabicPeriod"/>
              <a:tabLst>
                <a:tab pos="469265" algn="l"/>
                <a:tab pos="469900" algn="l"/>
              </a:tabLst>
            </a:pPr>
            <a:r>
              <a:rPr sz="1200" dirty="0">
                <a:latin typeface="Calibri"/>
                <a:cs typeface="Calibri"/>
              </a:rPr>
              <a:t>Feeling</a:t>
            </a:r>
            <a:r>
              <a:rPr sz="1200" spc="-55" dirty="0">
                <a:latin typeface="Calibri"/>
                <a:cs typeface="Calibri"/>
              </a:rPr>
              <a:t> </a:t>
            </a:r>
            <a:r>
              <a:rPr sz="1200" dirty="0">
                <a:latin typeface="Calibri"/>
                <a:cs typeface="Calibri"/>
              </a:rPr>
              <a:t>of</a:t>
            </a:r>
            <a:r>
              <a:rPr sz="1200" spc="-85" dirty="0">
                <a:latin typeface="Calibri"/>
                <a:cs typeface="Calibri"/>
              </a:rPr>
              <a:t> </a:t>
            </a:r>
            <a:r>
              <a:rPr sz="1200" spc="-10" dirty="0">
                <a:latin typeface="Calibri"/>
                <a:cs typeface="Calibri"/>
              </a:rPr>
              <a:t>profound</a:t>
            </a:r>
            <a:r>
              <a:rPr sz="1200" spc="-45" dirty="0">
                <a:latin typeface="Calibri"/>
                <a:cs typeface="Calibri"/>
              </a:rPr>
              <a:t> </a:t>
            </a:r>
            <a:r>
              <a:rPr sz="1200" spc="-10" dirty="0">
                <a:latin typeface="Calibri"/>
                <a:cs typeface="Calibri"/>
              </a:rPr>
              <a:t>tiredness</a:t>
            </a:r>
            <a:endParaRPr sz="1200" dirty="0">
              <a:latin typeface="Calibri"/>
              <a:cs typeface="Calibri"/>
            </a:endParaRPr>
          </a:p>
          <a:p>
            <a:pPr marL="469900" indent="-457200">
              <a:buAutoNum type="arabicPeriod"/>
              <a:tabLst>
                <a:tab pos="469265" algn="l"/>
                <a:tab pos="469900" algn="l"/>
              </a:tabLst>
            </a:pPr>
            <a:r>
              <a:rPr sz="1200" spc="-10" dirty="0">
                <a:latin typeface="Calibri"/>
                <a:cs typeface="Calibri"/>
              </a:rPr>
              <a:t>Generalized</a:t>
            </a:r>
            <a:r>
              <a:rPr sz="1200" spc="-55" dirty="0">
                <a:latin typeface="Calibri"/>
                <a:cs typeface="Calibri"/>
              </a:rPr>
              <a:t> </a:t>
            </a:r>
            <a:r>
              <a:rPr sz="1200" dirty="0">
                <a:latin typeface="Calibri"/>
                <a:cs typeface="Calibri"/>
              </a:rPr>
              <a:t>sweating,</a:t>
            </a:r>
            <a:r>
              <a:rPr sz="1200" spc="-55" dirty="0">
                <a:latin typeface="Calibri"/>
                <a:cs typeface="Calibri"/>
              </a:rPr>
              <a:t> </a:t>
            </a:r>
            <a:r>
              <a:rPr sz="1200" dirty="0">
                <a:latin typeface="Calibri"/>
                <a:cs typeface="Calibri"/>
              </a:rPr>
              <a:t>Copious</a:t>
            </a:r>
            <a:r>
              <a:rPr sz="1200" spc="-65" dirty="0">
                <a:latin typeface="Calibri"/>
                <a:cs typeface="Calibri"/>
              </a:rPr>
              <a:t> </a:t>
            </a:r>
            <a:r>
              <a:rPr sz="1200" dirty="0">
                <a:latin typeface="Calibri"/>
                <a:cs typeface="Calibri"/>
              </a:rPr>
              <a:t>oral</a:t>
            </a:r>
            <a:r>
              <a:rPr sz="1200" spc="-70" dirty="0">
                <a:latin typeface="Calibri"/>
                <a:cs typeface="Calibri"/>
              </a:rPr>
              <a:t> </a:t>
            </a:r>
            <a:r>
              <a:rPr sz="1200" dirty="0">
                <a:latin typeface="Calibri"/>
                <a:cs typeface="Calibri"/>
              </a:rPr>
              <a:t>and</a:t>
            </a:r>
            <a:r>
              <a:rPr sz="1200" spc="-75" dirty="0">
                <a:latin typeface="Calibri"/>
                <a:cs typeface="Calibri"/>
              </a:rPr>
              <a:t> </a:t>
            </a:r>
            <a:r>
              <a:rPr sz="1200" spc="-10" dirty="0">
                <a:latin typeface="Calibri"/>
                <a:cs typeface="Calibri"/>
              </a:rPr>
              <a:t>respiratory</a:t>
            </a:r>
            <a:r>
              <a:rPr sz="1200" spc="-70" dirty="0">
                <a:latin typeface="Calibri"/>
                <a:cs typeface="Calibri"/>
              </a:rPr>
              <a:t> </a:t>
            </a:r>
            <a:r>
              <a:rPr sz="1200" spc="-10" dirty="0">
                <a:latin typeface="Calibri"/>
                <a:cs typeface="Calibri"/>
              </a:rPr>
              <a:t>secretions</a:t>
            </a:r>
            <a:endParaRPr sz="1200" dirty="0">
              <a:latin typeface="Calibri"/>
              <a:cs typeface="Calibri"/>
            </a:endParaRPr>
          </a:p>
          <a:p>
            <a:pPr marL="469900" indent="-457200">
              <a:buAutoNum type="arabicPeriod"/>
              <a:tabLst>
                <a:tab pos="469265" algn="l"/>
                <a:tab pos="469900" algn="l"/>
              </a:tabLst>
            </a:pPr>
            <a:r>
              <a:rPr sz="1200" dirty="0">
                <a:latin typeface="Calibri"/>
                <a:cs typeface="Calibri"/>
              </a:rPr>
              <a:t>Audible</a:t>
            </a:r>
            <a:r>
              <a:rPr sz="1200" spc="-50" dirty="0">
                <a:latin typeface="Calibri"/>
                <a:cs typeface="Calibri"/>
              </a:rPr>
              <a:t> </a:t>
            </a:r>
            <a:r>
              <a:rPr sz="1200" dirty="0">
                <a:latin typeface="Calibri"/>
                <a:cs typeface="Calibri"/>
              </a:rPr>
              <a:t>wheezing</a:t>
            </a:r>
            <a:r>
              <a:rPr sz="1200" spc="-30" dirty="0">
                <a:latin typeface="Calibri"/>
                <a:cs typeface="Calibri"/>
              </a:rPr>
              <a:t> </a:t>
            </a:r>
            <a:r>
              <a:rPr sz="1200" dirty="0">
                <a:latin typeface="Calibri"/>
                <a:cs typeface="Calibri"/>
              </a:rPr>
              <a:t>and</a:t>
            </a:r>
            <a:r>
              <a:rPr sz="1200" spc="-65" dirty="0">
                <a:latin typeface="Calibri"/>
                <a:cs typeface="Calibri"/>
              </a:rPr>
              <a:t> </a:t>
            </a:r>
            <a:r>
              <a:rPr sz="1200" spc="-10" dirty="0">
                <a:latin typeface="Calibri"/>
                <a:cs typeface="Calibri"/>
              </a:rPr>
              <a:t>respiratory</a:t>
            </a:r>
            <a:r>
              <a:rPr sz="1200" spc="-65" dirty="0">
                <a:latin typeface="Calibri"/>
                <a:cs typeface="Calibri"/>
              </a:rPr>
              <a:t> </a:t>
            </a:r>
            <a:r>
              <a:rPr sz="1200" spc="-10" dirty="0">
                <a:latin typeface="Calibri"/>
                <a:cs typeface="Calibri"/>
              </a:rPr>
              <a:t>congestion</a:t>
            </a:r>
            <a:endParaRPr sz="1200" dirty="0">
              <a:latin typeface="Calibri"/>
              <a:cs typeface="Calibri"/>
            </a:endParaRPr>
          </a:p>
        </p:txBody>
      </p:sp>
      <p:sp>
        <p:nvSpPr>
          <p:cNvPr id="7" name="object 7"/>
          <p:cNvSpPr txBox="1"/>
          <p:nvPr/>
        </p:nvSpPr>
        <p:spPr>
          <a:xfrm>
            <a:off x="497840" y="4876800"/>
            <a:ext cx="3299588" cy="1489510"/>
          </a:xfrm>
          <a:prstGeom prst="rect">
            <a:avLst/>
          </a:prstGeom>
        </p:spPr>
        <p:txBody>
          <a:bodyPr vert="horz" wrap="square" lIns="0" tIns="12065" rIns="0" bIns="0" rtlCol="0">
            <a:spAutoFit/>
          </a:bodyPr>
          <a:lstStyle/>
          <a:p>
            <a:pPr marL="12700"/>
            <a:r>
              <a:rPr sz="1200" b="1" dirty="0">
                <a:latin typeface="Calibri"/>
                <a:cs typeface="Calibri"/>
              </a:rPr>
              <a:t>Severe</a:t>
            </a:r>
            <a:r>
              <a:rPr sz="1200" b="1" spc="-65" dirty="0">
                <a:latin typeface="Calibri"/>
                <a:cs typeface="Calibri"/>
              </a:rPr>
              <a:t> </a:t>
            </a:r>
            <a:r>
              <a:rPr sz="1200" b="1" dirty="0">
                <a:latin typeface="Calibri"/>
                <a:cs typeface="Calibri"/>
              </a:rPr>
              <a:t>Exposure</a:t>
            </a:r>
            <a:r>
              <a:rPr sz="1200" b="1" spc="-45" dirty="0">
                <a:latin typeface="Calibri"/>
                <a:cs typeface="Calibri"/>
              </a:rPr>
              <a:t> </a:t>
            </a:r>
            <a:r>
              <a:rPr sz="1200" b="1" dirty="0">
                <a:latin typeface="Calibri"/>
                <a:cs typeface="Calibri"/>
              </a:rPr>
              <a:t>(</a:t>
            </a:r>
            <a:r>
              <a:rPr sz="1200" dirty="0">
                <a:latin typeface="Calibri"/>
                <a:cs typeface="Calibri"/>
              </a:rPr>
              <a:t>1</a:t>
            </a:r>
            <a:r>
              <a:rPr sz="1200" spc="-65" dirty="0">
                <a:latin typeface="Calibri"/>
                <a:cs typeface="Calibri"/>
              </a:rPr>
              <a:t> </a:t>
            </a:r>
            <a:r>
              <a:rPr sz="1200" dirty="0">
                <a:latin typeface="Calibri"/>
                <a:cs typeface="Calibri"/>
              </a:rPr>
              <a:t>drop</a:t>
            </a:r>
            <a:r>
              <a:rPr sz="1200" spc="-60" dirty="0">
                <a:latin typeface="Calibri"/>
                <a:cs typeface="Calibri"/>
              </a:rPr>
              <a:t> </a:t>
            </a:r>
            <a:r>
              <a:rPr sz="1200" dirty="0">
                <a:latin typeface="Calibri"/>
                <a:cs typeface="Calibri"/>
              </a:rPr>
              <a:t>25%</a:t>
            </a:r>
            <a:r>
              <a:rPr sz="1200" spc="-60" dirty="0">
                <a:latin typeface="Calibri"/>
                <a:cs typeface="Calibri"/>
              </a:rPr>
              <a:t> </a:t>
            </a:r>
            <a:r>
              <a:rPr sz="1200" spc="-10" dirty="0">
                <a:latin typeface="Calibri"/>
                <a:cs typeface="Calibri"/>
              </a:rPr>
              <a:t>Soman)</a:t>
            </a:r>
            <a:endParaRPr sz="1200" dirty="0">
              <a:latin typeface="Calibri"/>
              <a:cs typeface="Calibri"/>
            </a:endParaRPr>
          </a:p>
          <a:p>
            <a:pPr marL="582295" indent="-457834">
              <a:buAutoNum type="arabicPeriod"/>
              <a:tabLst>
                <a:tab pos="582295" algn="l"/>
                <a:tab pos="582930" algn="l"/>
              </a:tabLst>
            </a:pPr>
            <a:r>
              <a:rPr sz="1200" dirty="0">
                <a:latin typeface="Calibri"/>
                <a:cs typeface="Calibri"/>
              </a:rPr>
              <a:t>Sudden</a:t>
            </a:r>
            <a:r>
              <a:rPr sz="1200" spc="-45" dirty="0">
                <a:latin typeface="Calibri"/>
                <a:cs typeface="Calibri"/>
              </a:rPr>
              <a:t> </a:t>
            </a:r>
            <a:r>
              <a:rPr sz="1200" dirty="0">
                <a:latin typeface="Calibri"/>
                <a:cs typeface="Calibri"/>
              </a:rPr>
              <a:t>Collapse</a:t>
            </a:r>
            <a:r>
              <a:rPr sz="1200" spc="-35" dirty="0">
                <a:latin typeface="Calibri"/>
                <a:cs typeface="Calibri"/>
              </a:rPr>
              <a:t> </a:t>
            </a:r>
            <a:r>
              <a:rPr sz="1200" dirty="0">
                <a:latin typeface="Calibri"/>
                <a:cs typeface="Calibri"/>
              </a:rPr>
              <a:t>and</a:t>
            </a:r>
            <a:r>
              <a:rPr sz="1200" spc="-60" dirty="0">
                <a:latin typeface="Calibri"/>
                <a:cs typeface="Calibri"/>
              </a:rPr>
              <a:t> </a:t>
            </a:r>
            <a:r>
              <a:rPr sz="1200" dirty="0">
                <a:latin typeface="Calibri"/>
                <a:cs typeface="Calibri"/>
              </a:rPr>
              <a:t>Loss</a:t>
            </a:r>
            <a:r>
              <a:rPr sz="1200" spc="-50" dirty="0">
                <a:latin typeface="Calibri"/>
                <a:cs typeface="Calibri"/>
              </a:rPr>
              <a:t> </a:t>
            </a:r>
            <a:r>
              <a:rPr sz="1200" dirty="0">
                <a:latin typeface="Calibri"/>
                <a:cs typeface="Calibri"/>
              </a:rPr>
              <a:t>of</a:t>
            </a:r>
            <a:r>
              <a:rPr sz="1200" spc="-95" dirty="0">
                <a:latin typeface="Calibri"/>
                <a:cs typeface="Calibri"/>
              </a:rPr>
              <a:t> </a:t>
            </a:r>
            <a:r>
              <a:rPr sz="1200" spc="-10" dirty="0">
                <a:latin typeface="Calibri"/>
                <a:cs typeface="Calibri"/>
              </a:rPr>
              <a:t>Conciousness</a:t>
            </a:r>
            <a:endParaRPr sz="1200" dirty="0">
              <a:latin typeface="Calibri"/>
              <a:cs typeface="Calibri"/>
            </a:endParaRPr>
          </a:p>
          <a:p>
            <a:pPr marL="582295" indent="-457834">
              <a:buAutoNum type="arabicPeriod"/>
              <a:tabLst>
                <a:tab pos="582295" algn="l"/>
                <a:tab pos="582930" algn="l"/>
              </a:tabLst>
            </a:pPr>
            <a:r>
              <a:rPr sz="1200" dirty="0">
                <a:latin typeface="Calibri"/>
                <a:cs typeface="Calibri"/>
              </a:rPr>
              <a:t>Gasping,</a:t>
            </a:r>
            <a:r>
              <a:rPr sz="1200" spc="-70" dirty="0">
                <a:latin typeface="Calibri"/>
                <a:cs typeface="Calibri"/>
              </a:rPr>
              <a:t> </a:t>
            </a:r>
            <a:r>
              <a:rPr sz="1200" dirty="0">
                <a:latin typeface="Calibri"/>
                <a:cs typeface="Calibri"/>
              </a:rPr>
              <a:t>cyanosis,</a:t>
            </a:r>
            <a:r>
              <a:rPr sz="1200" spc="-80" dirty="0">
                <a:latin typeface="Calibri"/>
                <a:cs typeface="Calibri"/>
              </a:rPr>
              <a:t> </a:t>
            </a:r>
            <a:r>
              <a:rPr sz="1200" spc="-10" dirty="0">
                <a:latin typeface="Calibri"/>
                <a:cs typeface="Calibri"/>
              </a:rPr>
              <a:t>Diarrhea</a:t>
            </a:r>
            <a:endParaRPr sz="1200" dirty="0">
              <a:latin typeface="Calibri"/>
              <a:cs typeface="Calibri"/>
            </a:endParaRPr>
          </a:p>
          <a:p>
            <a:pPr marL="582295" indent="-457834">
              <a:buAutoNum type="arabicPeriod"/>
              <a:tabLst>
                <a:tab pos="582295" algn="l"/>
                <a:tab pos="582930" algn="l"/>
              </a:tabLst>
            </a:pPr>
            <a:r>
              <a:rPr sz="1200" dirty="0">
                <a:latin typeface="Calibri"/>
                <a:cs typeface="Calibri"/>
              </a:rPr>
              <a:t>Convulsions</a:t>
            </a:r>
            <a:r>
              <a:rPr sz="1200" spc="-55" dirty="0">
                <a:latin typeface="Calibri"/>
                <a:cs typeface="Calibri"/>
              </a:rPr>
              <a:t> </a:t>
            </a:r>
            <a:r>
              <a:rPr sz="1200" dirty="0">
                <a:latin typeface="Calibri"/>
                <a:cs typeface="Calibri"/>
              </a:rPr>
              <a:t>and</a:t>
            </a:r>
            <a:r>
              <a:rPr sz="1200" spc="-80" dirty="0">
                <a:latin typeface="Calibri"/>
                <a:cs typeface="Calibri"/>
              </a:rPr>
              <a:t> </a:t>
            </a:r>
            <a:r>
              <a:rPr sz="1200" spc="-10" dirty="0">
                <a:latin typeface="Calibri"/>
                <a:cs typeface="Calibri"/>
              </a:rPr>
              <a:t>generalized</a:t>
            </a:r>
            <a:r>
              <a:rPr sz="1200" spc="-55" dirty="0">
                <a:latin typeface="Calibri"/>
                <a:cs typeface="Calibri"/>
              </a:rPr>
              <a:t> </a:t>
            </a:r>
            <a:r>
              <a:rPr sz="1200" spc="-10" dirty="0">
                <a:latin typeface="Calibri"/>
                <a:cs typeface="Calibri"/>
              </a:rPr>
              <a:t>myoclonic</a:t>
            </a:r>
            <a:r>
              <a:rPr sz="1200" spc="-75" dirty="0">
                <a:latin typeface="Calibri"/>
                <a:cs typeface="Calibri"/>
              </a:rPr>
              <a:t> </a:t>
            </a:r>
            <a:r>
              <a:rPr sz="1200" spc="-10" dirty="0">
                <a:latin typeface="Calibri"/>
                <a:cs typeface="Calibri"/>
              </a:rPr>
              <a:t>spasms</a:t>
            </a:r>
            <a:endParaRPr sz="1200" dirty="0">
              <a:latin typeface="Calibri"/>
              <a:cs typeface="Calibri"/>
            </a:endParaRPr>
          </a:p>
          <a:p>
            <a:pPr marL="582295" indent="-457834">
              <a:buAutoNum type="arabicPeriod"/>
              <a:tabLst>
                <a:tab pos="582295" algn="l"/>
                <a:tab pos="582930" algn="l"/>
              </a:tabLst>
            </a:pPr>
            <a:r>
              <a:rPr sz="1200" dirty="0">
                <a:latin typeface="Calibri"/>
                <a:cs typeface="Calibri"/>
              </a:rPr>
              <a:t>Flaccid</a:t>
            </a:r>
            <a:r>
              <a:rPr sz="1200" spc="-50" dirty="0">
                <a:latin typeface="Calibri"/>
                <a:cs typeface="Calibri"/>
              </a:rPr>
              <a:t> </a:t>
            </a:r>
            <a:r>
              <a:rPr sz="1200" spc="-10" dirty="0">
                <a:latin typeface="Calibri"/>
                <a:cs typeface="Calibri"/>
              </a:rPr>
              <a:t>paralysis</a:t>
            </a:r>
            <a:endParaRPr sz="1200" dirty="0">
              <a:latin typeface="Calibri"/>
              <a:cs typeface="Calibri"/>
            </a:endParaRPr>
          </a:p>
          <a:p>
            <a:pPr marL="582295" indent="-457834">
              <a:buAutoNum type="arabicPeriod"/>
              <a:tabLst>
                <a:tab pos="582295" algn="l"/>
                <a:tab pos="582930" algn="l"/>
              </a:tabLst>
            </a:pPr>
            <a:r>
              <a:rPr sz="1200" spc="-10" dirty="0">
                <a:latin typeface="Calibri"/>
                <a:cs typeface="Calibri"/>
              </a:rPr>
              <a:t>Respiratory</a:t>
            </a:r>
            <a:r>
              <a:rPr sz="1200" spc="-80" dirty="0">
                <a:latin typeface="Calibri"/>
                <a:cs typeface="Calibri"/>
              </a:rPr>
              <a:t> </a:t>
            </a:r>
            <a:r>
              <a:rPr sz="1200" spc="-10" dirty="0">
                <a:latin typeface="Calibri"/>
                <a:cs typeface="Calibri"/>
              </a:rPr>
              <a:t>arrest</a:t>
            </a:r>
            <a:endParaRPr sz="1200" dirty="0">
              <a:latin typeface="Calibri"/>
              <a:cs typeface="Calibri"/>
            </a:endParaRPr>
          </a:p>
          <a:p>
            <a:pPr marL="582295" indent="-457834">
              <a:buAutoNum type="arabicPeriod"/>
              <a:tabLst>
                <a:tab pos="582295" algn="l"/>
                <a:tab pos="582930" algn="l"/>
              </a:tabLst>
            </a:pPr>
            <a:r>
              <a:rPr sz="1200" dirty="0">
                <a:latin typeface="Calibri"/>
                <a:cs typeface="Calibri"/>
              </a:rPr>
              <a:t>Cardiac</a:t>
            </a:r>
            <a:r>
              <a:rPr sz="1200" spc="-85" dirty="0">
                <a:latin typeface="Calibri"/>
                <a:cs typeface="Calibri"/>
              </a:rPr>
              <a:t> </a:t>
            </a:r>
            <a:r>
              <a:rPr sz="1200" dirty="0">
                <a:latin typeface="Calibri"/>
                <a:cs typeface="Calibri"/>
              </a:rPr>
              <a:t>Arrhythmias</a:t>
            </a:r>
            <a:r>
              <a:rPr sz="1200" spc="-75" dirty="0">
                <a:latin typeface="Calibri"/>
                <a:cs typeface="Calibri"/>
              </a:rPr>
              <a:t> </a:t>
            </a:r>
            <a:r>
              <a:rPr sz="1200" dirty="0">
                <a:latin typeface="Calibri"/>
                <a:cs typeface="Calibri"/>
              </a:rPr>
              <a:t>(all</a:t>
            </a:r>
            <a:r>
              <a:rPr sz="1200" spc="-85" dirty="0">
                <a:latin typeface="Calibri"/>
                <a:cs typeface="Calibri"/>
              </a:rPr>
              <a:t> </a:t>
            </a:r>
            <a:r>
              <a:rPr sz="1200" spc="-10" dirty="0">
                <a:latin typeface="Calibri"/>
                <a:cs typeface="Calibri"/>
              </a:rPr>
              <a:t>types)</a:t>
            </a:r>
            <a:endParaRPr sz="1200" dirty="0">
              <a:latin typeface="Calibri"/>
              <a:cs typeface="Calibri"/>
            </a:endParaRPr>
          </a:p>
        </p:txBody>
      </p:sp>
      <p:grpSp>
        <p:nvGrpSpPr>
          <p:cNvPr id="8" name="object 8"/>
          <p:cNvGrpSpPr/>
          <p:nvPr/>
        </p:nvGrpSpPr>
        <p:grpSpPr>
          <a:xfrm>
            <a:off x="7808721" y="2002282"/>
            <a:ext cx="3274060" cy="2056764"/>
            <a:chOff x="7808721" y="2002282"/>
            <a:chExt cx="3274060" cy="2056764"/>
          </a:xfrm>
        </p:grpSpPr>
        <p:sp>
          <p:nvSpPr>
            <p:cNvPr id="9" name="object 9"/>
            <p:cNvSpPr/>
            <p:nvPr/>
          </p:nvSpPr>
          <p:spPr>
            <a:xfrm>
              <a:off x="7815071" y="2008632"/>
              <a:ext cx="3261360" cy="2044064"/>
            </a:xfrm>
            <a:custGeom>
              <a:avLst/>
              <a:gdLst/>
              <a:ahLst/>
              <a:cxnLst/>
              <a:rect l="l" t="t" r="r" b="b"/>
              <a:pathLst>
                <a:path w="3261359" h="2044064">
                  <a:moveTo>
                    <a:pt x="0" y="0"/>
                  </a:moveTo>
                  <a:lnTo>
                    <a:pt x="0" y="2043683"/>
                  </a:lnTo>
                  <a:lnTo>
                    <a:pt x="3261359" y="2043683"/>
                  </a:lnTo>
                  <a:lnTo>
                    <a:pt x="0" y="0"/>
                  </a:lnTo>
                  <a:close/>
                </a:path>
              </a:pathLst>
            </a:custGeom>
            <a:solidFill>
              <a:srgbClr val="5B9BD4"/>
            </a:solidFill>
          </p:spPr>
          <p:txBody>
            <a:bodyPr wrap="square" lIns="0" tIns="0" rIns="0" bIns="0" rtlCol="0"/>
            <a:lstStyle/>
            <a:p>
              <a:endParaRPr/>
            </a:p>
          </p:txBody>
        </p:sp>
        <p:sp>
          <p:nvSpPr>
            <p:cNvPr id="10" name="object 10"/>
            <p:cNvSpPr/>
            <p:nvPr/>
          </p:nvSpPr>
          <p:spPr>
            <a:xfrm>
              <a:off x="7815071" y="2008632"/>
              <a:ext cx="3261360" cy="2044064"/>
            </a:xfrm>
            <a:custGeom>
              <a:avLst/>
              <a:gdLst/>
              <a:ahLst/>
              <a:cxnLst/>
              <a:rect l="l" t="t" r="r" b="b"/>
              <a:pathLst>
                <a:path w="3261359" h="2044064">
                  <a:moveTo>
                    <a:pt x="0" y="2043683"/>
                  </a:moveTo>
                  <a:lnTo>
                    <a:pt x="3261359" y="2043683"/>
                  </a:lnTo>
                  <a:lnTo>
                    <a:pt x="0" y="0"/>
                  </a:lnTo>
                  <a:lnTo>
                    <a:pt x="0" y="2043683"/>
                  </a:lnTo>
                  <a:close/>
                </a:path>
              </a:pathLst>
            </a:custGeom>
            <a:ln w="12700">
              <a:solidFill>
                <a:srgbClr val="41709C"/>
              </a:solidFill>
            </a:ln>
          </p:spPr>
          <p:txBody>
            <a:bodyPr wrap="square" lIns="0" tIns="0" rIns="0" bIns="0" rtlCol="0"/>
            <a:lstStyle/>
            <a:p>
              <a:endParaRPr/>
            </a:p>
          </p:txBody>
        </p:sp>
      </p:grpSp>
      <p:grpSp>
        <p:nvGrpSpPr>
          <p:cNvPr id="13" name="object 13"/>
          <p:cNvGrpSpPr/>
          <p:nvPr/>
        </p:nvGrpSpPr>
        <p:grpSpPr>
          <a:xfrm>
            <a:off x="10393426" y="4247134"/>
            <a:ext cx="1148080" cy="128905"/>
            <a:chOff x="10393426" y="4247134"/>
            <a:chExt cx="1148080" cy="128905"/>
          </a:xfrm>
        </p:grpSpPr>
        <p:sp>
          <p:nvSpPr>
            <p:cNvPr id="14" name="object 14"/>
            <p:cNvSpPr/>
            <p:nvPr/>
          </p:nvSpPr>
          <p:spPr>
            <a:xfrm>
              <a:off x="10399776" y="4253484"/>
              <a:ext cx="1135380" cy="116205"/>
            </a:xfrm>
            <a:custGeom>
              <a:avLst/>
              <a:gdLst/>
              <a:ahLst/>
              <a:cxnLst/>
              <a:rect l="l" t="t" r="r" b="b"/>
              <a:pathLst>
                <a:path w="1135379" h="116204">
                  <a:moveTo>
                    <a:pt x="1077468" y="0"/>
                  </a:moveTo>
                  <a:lnTo>
                    <a:pt x="1077468" y="28956"/>
                  </a:lnTo>
                  <a:lnTo>
                    <a:pt x="0" y="28956"/>
                  </a:lnTo>
                  <a:lnTo>
                    <a:pt x="0" y="86868"/>
                  </a:lnTo>
                  <a:lnTo>
                    <a:pt x="1077468" y="86868"/>
                  </a:lnTo>
                  <a:lnTo>
                    <a:pt x="1077468" y="115824"/>
                  </a:lnTo>
                  <a:lnTo>
                    <a:pt x="1135379" y="57912"/>
                  </a:lnTo>
                  <a:lnTo>
                    <a:pt x="1077468" y="0"/>
                  </a:lnTo>
                  <a:close/>
                </a:path>
              </a:pathLst>
            </a:custGeom>
            <a:solidFill>
              <a:srgbClr val="5B9BD4"/>
            </a:solidFill>
          </p:spPr>
          <p:txBody>
            <a:bodyPr wrap="square" lIns="0" tIns="0" rIns="0" bIns="0" rtlCol="0"/>
            <a:lstStyle/>
            <a:p>
              <a:endParaRPr/>
            </a:p>
          </p:txBody>
        </p:sp>
        <p:sp>
          <p:nvSpPr>
            <p:cNvPr id="15" name="object 15"/>
            <p:cNvSpPr/>
            <p:nvPr/>
          </p:nvSpPr>
          <p:spPr>
            <a:xfrm>
              <a:off x="10399776" y="4253484"/>
              <a:ext cx="1135380" cy="116205"/>
            </a:xfrm>
            <a:custGeom>
              <a:avLst/>
              <a:gdLst/>
              <a:ahLst/>
              <a:cxnLst/>
              <a:rect l="l" t="t" r="r" b="b"/>
              <a:pathLst>
                <a:path w="1135379" h="116204">
                  <a:moveTo>
                    <a:pt x="0" y="28956"/>
                  </a:moveTo>
                  <a:lnTo>
                    <a:pt x="1077468" y="28956"/>
                  </a:lnTo>
                  <a:lnTo>
                    <a:pt x="1077468" y="0"/>
                  </a:lnTo>
                  <a:lnTo>
                    <a:pt x="1135379" y="57912"/>
                  </a:lnTo>
                  <a:lnTo>
                    <a:pt x="1077468" y="115824"/>
                  </a:lnTo>
                  <a:lnTo>
                    <a:pt x="1077468" y="86868"/>
                  </a:lnTo>
                  <a:lnTo>
                    <a:pt x="0" y="86868"/>
                  </a:lnTo>
                  <a:lnTo>
                    <a:pt x="0" y="28956"/>
                  </a:lnTo>
                  <a:close/>
                </a:path>
              </a:pathLst>
            </a:custGeom>
            <a:ln w="12700">
              <a:solidFill>
                <a:srgbClr val="41709C"/>
              </a:solidFill>
            </a:ln>
          </p:spPr>
          <p:txBody>
            <a:bodyPr wrap="square" lIns="0" tIns="0" rIns="0" bIns="0" rtlCol="0"/>
            <a:lstStyle/>
            <a:p>
              <a:endParaRPr/>
            </a:p>
          </p:txBody>
        </p:sp>
      </p:grpSp>
      <p:grpSp>
        <p:nvGrpSpPr>
          <p:cNvPr id="16" name="object 16"/>
          <p:cNvGrpSpPr/>
          <p:nvPr/>
        </p:nvGrpSpPr>
        <p:grpSpPr>
          <a:xfrm>
            <a:off x="7235697" y="1983994"/>
            <a:ext cx="287020" cy="1300480"/>
            <a:chOff x="7235697" y="1983994"/>
            <a:chExt cx="287020" cy="1300480"/>
          </a:xfrm>
        </p:grpSpPr>
        <p:sp>
          <p:nvSpPr>
            <p:cNvPr id="17" name="object 17"/>
            <p:cNvSpPr/>
            <p:nvPr/>
          </p:nvSpPr>
          <p:spPr>
            <a:xfrm>
              <a:off x="7242047" y="1990344"/>
              <a:ext cx="274320" cy="1287780"/>
            </a:xfrm>
            <a:custGeom>
              <a:avLst/>
              <a:gdLst/>
              <a:ahLst/>
              <a:cxnLst/>
              <a:rect l="l" t="t" r="r" b="b"/>
              <a:pathLst>
                <a:path w="274320" h="1287779">
                  <a:moveTo>
                    <a:pt x="137159" y="0"/>
                  </a:moveTo>
                  <a:lnTo>
                    <a:pt x="0" y="137159"/>
                  </a:lnTo>
                  <a:lnTo>
                    <a:pt x="68579" y="137159"/>
                  </a:lnTo>
                  <a:lnTo>
                    <a:pt x="68579" y="1287779"/>
                  </a:lnTo>
                  <a:lnTo>
                    <a:pt x="205740" y="1287779"/>
                  </a:lnTo>
                  <a:lnTo>
                    <a:pt x="205740" y="137159"/>
                  </a:lnTo>
                  <a:lnTo>
                    <a:pt x="274320" y="137159"/>
                  </a:lnTo>
                  <a:lnTo>
                    <a:pt x="137159" y="0"/>
                  </a:lnTo>
                  <a:close/>
                </a:path>
              </a:pathLst>
            </a:custGeom>
            <a:solidFill>
              <a:srgbClr val="5B9BD4"/>
            </a:solidFill>
          </p:spPr>
          <p:txBody>
            <a:bodyPr wrap="square" lIns="0" tIns="0" rIns="0" bIns="0" rtlCol="0"/>
            <a:lstStyle/>
            <a:p>
              <a:endParaRPr/>
            </a:p>
          </p:txBody>
        </p:sp>
        <p:sp>
          <p:nvSpPr>
            <p:cNvPr id="18" name="object 18"/>
            <p:cNvSpPr/>
            <p:nvPr/>
          </p:nvSpPr>
          <p:spPr>
            <a:xfrm>
              <a:off x="7242047" y="1990344"/>
              <a:ext cx="274320" cy="1287780"/>
            </a:xfrm>
            <a:custGeom>
              <a:avLst/>
              <a:gdLst/>
              <a:ahLst/>
              <a:cxnLst/>
              <a:rect l="l" t="t" r="r" b="b"/>
              <a:pathLst>
                <a:path w="274320" h="1287779">
                  <a:moveTo>
                    <a:pt x="274320" y="137159"/>
                  </a:moveTo>
                  <a:lnTo>
                    <a:pt x="205740" y="137159"/>
                  </a:lnTo>
                  <a:lnTo>
                    <a:pt x="205740" y="1287779"/>
                  </a:lnTo>
                  <a:lnTo>
                    <a:pt x="68579" y="1287779"/>
                  </a:lnTo>
                  <a:lnTo>
                    <a:pt x="68579" y="137159"/>
                  </a:lnTo>
                  <a:lnTo>
                    <a:pt x="0" y="137159"/>
                  </a:lnTo>
                  <a:lnTo>
                    <a:pt x="137159" y="0"/>
                  </a:lnTo>
                  <a:lnTo>
                    <a:pt x="274320" y="137159"/>
                  </a:lnTo>
                  <a:close/>
                </a:path>
              </a:pathLst>
            </a:custGeom>
            <a:ln w="12699">
              <a:solidFill>
                <a:srgbClr val="41709C"/>
              </a:solidFill>
            </a:ln>
          </p:spPr>
          <p:txBody>
            <a:bodyPr wrap="square" lIns="0" tIns="0" rIns="0" bIns="0" rtlCol="0"/>
            <a:lstStyle/>
            <a:p>
              <a:endParaRPr/>
            </a:p>
          </p:txBody>
        </p:sp>
      </p:grpSp>
      <p:sp>
        <p:nvSpPr>
          <p:cNvPr id="19" name="object 19"/>
          <p:cNvSpPr txBox="1"/>
          <p:nvPr/>
        </p:nvSpPr>
        <p:spPr>
          <a:xfrm>
            <a:off x="10967719" y="3750309"/>
            <a:ext cx="273685"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VX</a:t>
            </a:r>
            <a:endParaRPr sz="1800">
              <a:latin typeface="Calibri"/>
              <a:cs typeface="Calibri"/>
            </a:endParaRPr>
          </a:p>
        </p:txBody>
      </p:sp>
      <p:pic>
        <p:nvPicPr>
          <p:cNvPr id="22" name="object 22"/>
          <p:cNvPicPr/>
          <p:nvPr/>
        </p:nvPicPr>
        <p:blipFill>
          <a:blip r:embed="rId2" cstate="print"/>
          <a:stretch>
            <a:fillRect/>
          </a:stretch>
        </p:blipFill>
        <p:spPr>
          <a:xfrm>
            <a:off x="9561576" y="5838444"/>
            <a:ext cx="2217420" cy="704088"/>
          </a:xfrm>
          <a:prstGeom prst="rect">
            <a:avLst/>
          </a:prstGeom>
        </p:spPr>
      </p:pic>
      <p:sp>
        <p:nvSpPr>
          <p:cNvPr id="23" name="object 9">
            <a:extLst>
              <a:ext uri="{FF2B5EF4-FFF2-40B4-BE49-F238E27FC236}">
                <a16:creationId xmlns:a16="http://schemas.microsoft.com/office/drawing/2014/main" id="{0BBA00B3-8729-2B4C-5137-08A9CBFF90B4}"/>
              </a:ext>
            </a:extLst>
          </p:cNvPr>
          <p:cNvSpPr txBox="1"/>
          <p:nvPr/>
        </p:nvSpPr>
        <p:spPr>
          <a:xfrm>
            <a:off x="7516367" y="3085971"/>
            <a:ext cx="230832" cy="990796"/>
          </a:xfrm>
          <a:prstGeom prst="rect">
            <a:avLst/>
          </a:prstGeom>
        </p:spPr>
        <p:txBody>
          <a:bodyPr vert="vert270" wrap="square" lIns="0" tIns="0" rIns="0" bIns="0" rtlCol="0">
            <a:spAutoFit/>
          </a:bodyPr>
          <a:lstStyle/>
          <a:p>
            <a:pPr marL="12700">
              <a:lnSpc>
                <a:spcPts val="1810"/>
              </a:lnSpc>
            </a:pPr>
            <a:r>
              <a:rPr sz="1600" spc="-10" dirty="0">
                <a:latin typeface="Calibri"/>
                <a:cs typeface="Calibri"/>
              </a:rPr>
              <a:t>Volatility</a:t>
            </a:r>
            <a:endParaRPr sz="1600" dirty="0">
              <a:latin typeface="Calibri"/>
              <a:cs typeface="Calibri"/>
            </a:endParaRPr>
          </a:p>
        </p:txBody>
      </p:sp>
      <p:sp>
        <p:nvSpPr>
          <p:cNvPr id="24" name="object 10">
            <a:extLst>
              <a:ext uri="{FF2B5EF4-FFF2-40B4-BE49-F238E27FC236}">
                <a16:creationId xmlns:a16="http://schemas.microsoft.com/office/drawing/2014/main" id="{2DAB535E-0760-0F1F-8592-20E1E6AF4CDB}"/>
              </a:ext>
            </a:extLst>
          </p:cNvPr>
          <p:cNvSpPr txBox="1"/>
          <p:nvPr/>
        </p:nvSpPr>
        <p:spPr>
          <a:xfrm>
            <a:off x="7894066" y="4196537"/>
            <a:ext cx="4221734" cy="505267"/>
          </a:xfrm>
          <a:prstGeom prst="rect">
            <a:avLst/>
          </a:prstGeom>
        </p:spPr>
        <p:txBody>
          <a:bodyPr vert="horz" wrap="square" lIns="0" tIns="12700" rIns="0" bIns="0" rtlCol="0">
            <a:spAutoFit/>
          </a:bodyPr>
          <a:lstStyle/>
          <a:p>
            <a:pPr marL="12700">
              <a:lnSpc>
                <a:spcPct val="100000"/>
              </a:lnSpc>
            </a:pPr>
            <a:r>
              <a:rPr sz="1600" spc="-10" dirty="0">
                <a:latin typeface="Calibri"/>
                <a:cs typeface="Calibri"/>
              </a:rPr>
              <a:t>Environmental</a:t>
            </a:r>
            <a:r>
              <a:rPr sz="1600" spc="-5" dirty="0">
                <a:latin typeface="Calibri"/>
                <a:cs typeface="Calibri"/>
              </a:rPr>
              <a:t> </a:t>
            </a:r>
            <a:r>
              <a:rPr sz="1600" spc="-10" dirty="0">
                <a:latin typeface="Calibri"/>
                <a:cs typeface="Calibri"/>
              </a:rPr>
              <a:t>Persistence</a:t>
            </a:r>
            <a:endParaRPr lang="en-US" sz="1600" spc="-10" dirty="0">
              <a:latin typeface="Calibri"/>
              <a:cs typeface="Calibri"/>
            </a:endParaRPr>
          </a:p>
          <a:p>
            <a:pPr marL="12700">
              <a:lnSpc>
                <a:spcPct val="100000"/>
              </a:lnSpc>
            </a:pPr>
            <a:r>
              <a:rPr lang="ru-RU" sz="1600" dirty="0" err="1">
                <a:latin typeface="Calibri"/>
                <a:cs typeface="Calibri"/>
              </a:rPr>
              <a:t>Стійкість</a:t>
            </a:r>
            <a:r>
              <a:rPr lang="ru-RU" sz="1600" dirty="0">
                <a:latin typeface="Calibri"/>
                <a:cs typeface="Calibri"/>
              </a:rPr>
              <a:t> до умов </a:t>
            </a:r>
            <a:r>
              <a:rPr lang="ru-RU" sz="1600" dirty="0" err="1">
                <a:latin typeface="Calibri"/>
                <a:cs typeface="Calibri"/>
              </a:rPr>
              <a:t>навколишнього</a:t>
            </a:r>
            <a:r>
              <a:rPr lang="ru-RU" sz="1600" dirty="0">
                <a:latin typeface="Calibri"/>
                <a:cs typeface="Calibri"/>
              </a:rPr>
              <a:t> </a:t>
            </a:r>
            <a:r>
              <a:rPr lang="ru-RU" sz="1600" dirty="0" err="1">
                <a:latin typeface="Calibri"/>
                <a:cs typeface="Calibri"/>
              </a:rPr>
              <a:t>середовища</a:t>
            </a:r>
            <a:endParaRPr sz="1600" dirty="0">
              <a:latin typeface="Calibri"/>
              <a:cs typeface="Calibri"/>
            </a:endParaRPr>
          </a:p>
        </p:txBody>
      </p:sp>
      <p:sp>
        <p:nvSpPr>
          <p:cNvPr id="25" name="object 18">
            <a:extLst>
              <a:ext uri="{FF2B5EF4-FFF2-40B4-BE49-F238E27FC236}">
                <a16:creationId xmlns:a16="http://schemas.microsoft.com/office/drawing/2014/main" id="{054FFCC8-9035-7985-00E8-E9B0D6B8E2E4}"/>
              </a:ext>
            </a:extLst>
          </p:cNvPr>
          <p:cNvSpPr txBox="1"/>
          <p:nvPr/>
        </p:nvSpPr>
        <p:spPr>
          <a:xfrm>
            <a:off x="7888985" y="1830704"/>
            <a:ext cx="49085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Calibri"/>
                <a:cs typeface="Calibri"/>
              </a:rPr>
              <a:t>Sarin</a:t>
            </a:r>
            <a:endParaRPr sz="1600" dirty="0">
              <a:latin typeface="Calibri"/>
              <a:cs typeface="Calibri"/>
            </a:endParaRPr>
          </a:p>
        </p:txBody>
      </p:sp>
      <p:sp>
        <p:nvSpPr>
          <p:cNvPr id="26" name="object 19">
            <a:extLst>
              <a:ext uri="{FF2B5EF4-FFF2-40B4-BE49-F238E27FC236}">
                <a16:creationId xmlns:a16="http://schemas.microsoft.com/office/drawing/2014/main" id="{01008EEB-C39E-4511-F0FF-FBB0F3AE9E45}"/>
              </a:ext>
            </a:extLst>
          </p:cNvPr>
          <p:cNvSpPr txBox="1"/>
          <p:nvPr/>
        </p:nvSpPr>
        <p:spPr>
          <a:xfrm>
            <a:off x="8470899" y="2114540"/>
            <a:ext cx="2181353" cy="553720"/>
          </a:xfrm>
          <a:prstGeom prst="rect">
            <a:avLst/>
          </a:prstGeom>
        </p:spPr>
        <p:txBody>
          <a:bodyPr vert="horz" wrap="square" lIns="0" tIns="12700" rIns="0" bIns="0" rtlCol="0">
            <a:spAutoFit/>
          </a:bodyPr>
          <a:lstStyle/>
          <a:p>
            <a:pPr marL="12700">
              <a:lnSpc>
                <a:spcPts val="2080"/>
              </a:lnSpc>
              <a:spcBef>
                <a:spcPts val="100"/>
              </a:spcBef>
            </a:pPr>
            <a:r>
              <a:rPr sz="1600" spc="-10" dirty="0">
                <a:latin typeface="Calibri"/>
                <a:cs typeface="Calibri"/>
              </a:rPr>
              <a:t>Soman</a:t>
            </a:r>
            <a:r>
              <a:rPr lang="en-US" sz="1600" spc="-10" dirty="0">
                <a:latin typeface="Calibri"/>
                <a:cs typeface="Calibri"/>
              </a:rPr>
              <a:t>   </a:t>
            </a:r>
            <a:r>
              <a:rPr lang="ru-RU" sz="1600" spc="-10" dirty="0">
                <a:latin typeface="Calibri"/>
                <a:cs typeface="Calibri"/>
              </a:rPr>
              <a:t>Зоман</a:t>
            </a:r>
            <a:endParaRPr sz="1600" dirty="0">
              <a:latin typeface="Calibri"/>
              <a:cs typeface="Calibri"/>
            </a:endParaRPr>
          </a:p>
          <a:p>
            <a:pPr marL="317500">
              <a:lnSpc>
                <a:spcPts val="2080"/>
              </a:lnSpc>
            </a:pPr>
            <a:r>
              <a:rPr sz="1600" spc="-25" dirty="0">
                <a:latin typeface="Calibri"/>
                <a:cs typeface="Calibri"/>
              </a:rPr>
              <a:t>Tabun</a:t>
            </a:r>
            <a:r>
              <a:rPr lang="en-US" sz="1600" spc="-25" dirty="0">
                <a:latin typeface="Calibri"/>
                <a:cs typeface="Calibri"/>
              </a:rPr>
              <a:t>   </a:t>
            </a:r>
            <a:r>
              <a:rPr lang="ru-RU" sz="1600" spc="-25" dirty="0">
                <a:latin typeface="Calibri"/>
                <a:cs typeface="Calibri"/>
              </a:rPr>
              <a:t>Табун</a:t>
            </a:r>
            <a:endParaRPr sz="1600" dirty="0">
              <a:latin typeface="Calibri"/>
              <a:cs typeface="Calibri"/>
            </a:endParaRPr>
          </a:p>
        </p:txBody>
      </p:sp>
      <p:sp>
        <p:nvSpPr>
          <p:cNvPr id="27" name="object 9">
            <a:extLst>
              <a:ext uri="{FF2B5EF4-FFF2-40B4-BE49-F238E27FC236}">
                <a16:creationId xmlns:a16="http://schemas.microsoft.com/office/drawing/2014/main" id="{6E65D2A3-A75C-31B5-B304-43A61E5F7825}"/>
              </a:ext>
            </a:extLst>
          </p:cNvPr>
          <p:cNvSpPr txBox="1"/>
          <p:nvPr/>
        </p:nvSpPr>
        <p:spPr>
          <a:xfrm>
            <a:off x="7523612" y="2172232"/>
            <a:ext cx="230832" cy="990796"/>
          </a:xfrm>
          <a:prstGeom prst="rect">
            <a:avLst/>
          </a:prstGeom>
        </p:spPr>
        <p:txBody>
          <a:bodyPr vert="vert270" wrap="square" lIns="0" tIns="0" rIns="0" bIns="0" rtlCol="0">
            <a:spAutoFit/>
          </a:bodyPr>
          <a:lstStyle/>
          <a:p>
            <a:pPr marL="12700">
              <a:lnSpc>
                <a:spcPts val="1810"/>
              </a:lnSpc>
            </a:pPr>
            <a:r>
              <a:rPr lang="ru-RU" sz="1600" spc="-10" dirty="0" err="1">
                <a:latin typeface="Calibri"/>
                <a:cs typeface="Calibri"/>
              </a:rPr>
              <a:t>Леткість</a:t>
            </a:r>
            <a:endParaRPr sz="1600" dirty="0">
              <a:latin typeface="Calibri"/>
              <a:cs typeface="Calibri"/>
            </a:endParaRPr>
          </a:p>
        </p:txBody>
      </p:sp>
      <p:sp>
        <p:nvSpPr>
          <p:cNvPr id="28" name="object 18">
            <a:extLst>
              <a:ext uri="{FF2B5EF4-FFF2-40B4-BE49-F238E27FC236}">
                <a16:creationId xmlns:a16="http://schemas.microsoft.com/office/drawing/2014/main" id="{0E134EBF-C2F3-7175-D55F-2A7FA8C6DA11}"/>
              </a:ext>
            </a:extLst>
          </p:cNvPr>
          <p:cNvSpPr txBox="1"/>
          <p:nvPr/>
        </p:nvSpPr>
        <p:spPr>
          <a:xfrm>
            <a:off x="8460253" y="1830704"/>
            <a:ext cx="844274" cy="259045"/>
          </a:xfrm>
          <a:prstGeom prst="rect">
            <a:avLst/>
          </a:prstGeom>
        </p:spPr>
        <p:txBody>
          <a:bodyPr vert="horz" wrap="square" lIns="0" tIns="12700" rIns="0" bIns="0" rtlCol="0">
            <a:spAutoFit/>
          </a:bodyPr>
          <a:lstStyle/>
          <a:p>
            <a:pPr marL="12700">
              <a:lnSpc>
                <a:spcPct val="100000"/>
              </a:lnSpc>
              <a:spcBef>
                <a:spcPts val="100"/>
              </a:spcBef>
            </a:pPr>
            <a:r>
              <a:rPr lang="ru-RU" sz="1600" spc="-10" dirty="0">
                <a:latin typeface="Calibri"/>
                <a:cs typeface="Calibri"/>
              </a:rPr>
              <a:t>Зарин</a:t>
            </a:r>
            <a:endParaRPr sz="1600" dirty="0">
              <a:latin typeface="Calibri"/>
              <a:cs typeface="Calibri"/>
            </a:endParaRPr>
          </a:p>
        </p:txBody>
      </p:sp>
      <p:sp>
        <p:nvSpPr>
          <p:cNvPr id="29" name="object 2">
            <a:extLst>
              <a:ext uri="{FF2B5EF4-FFF2-40B4-BE49-F238E27FC236}">
                <a16:creationId xmlns:a16="http://schemas.microsoft.com/office/drawing/2014/main" id="{F678DD53-556B-94E5-DA94-2E2254193449}"/>
              </a:ext>
            </a:extLst>
          </p:cNvPr>
          <p:cNvSpPr txBox="1">
            <a:spLocks/>
          </p:cNvSpPr>
          <p:nvPr/>
        </p:nvSpPr>
        <p:spPr>
          <a:xfrm>
            <a:off x="5917946" y="596167"/>
            <a:ext cx="5039995" cy="697230"/>
          </a:xfrm>
          <a:prstGeom prst="rect">
            <a:avLst/>
          </a:prstGeom>
        </p:spPr>
        <p:txBody>
          <a:bodyPr vert="horz" wrap="square" lIns="0" tIns="13335" rIns="0" bIns="0" rtlCol="0">
            <a:spAutoFit/>
          </a:bodyPr>
          <a:lstStyle>
            <a:lvl1pPr>
              <a:defRPr sz="5400" b="0" i="0">
                <a:solidFill>
                  <a:schemeClr val="tx1"/>
                </a:solidFill>
                <a:latin typeface="Calibri Light"/>
                <a:ea typeface="+mj-ea"/>
                <a:cs typeface="Calibri Light"/>
              </a:defRPr>
            </a:lvl1pPr>
          </a:lstStyle>
          <a:p>
            <a:pPr marL="12700">
              <a:spcBef>
                <a:spcPts val="105"/>
              </a:spcBef>
            </a:pPr>
            <a:r>
              <a:rPr lang="ru-RU" sz="4400" b="1" spc="-30" dirty="0"/>
              <a:t>Типи </a:t>
            </a:r>
            <a:r>
              <a:rPr lang="ru-RU" sz="4400" b="1" spc="-30" dirty="0" err="1"/>
              <a:t>впливу</a:t>
            </a:r>
            <a:r>
              <a:rPr lang="ru-RU" sz="4400" b="1" spc="-30" dirty="0"/>
              <a:t> - </a:t>
            </a:r>
            <a:r>
              <a:rPr lang="ru-RU" sz="4400" b="1" spc="-30" dirty="0" err="1"/>
              <a:t>рідина</a:t>
            </a:r>
            <a:endParaRPr lang="ro-RO" sz="4400" b="1" dirty="0"/>
          </a:p>
        </p:txBody>
      </p:sp>
      <p:sp>
        <p:nvSpPr>
          <p:cNvPr id="30" name="object 3">
            <a:extLst>
              <a:ext uri="{FF2B5EF4-FFF2-40B4-BE49-F238E27FC236}">
                <a16:creationId xmlns:a16="http://schemas.microsoft.com/office/drawing/2014/main" id="{B7957516-AB1D-F37D-D469-CC38CEC774B1}"/>
              </a:ext>
            </a:extLst>
          </p:cNvPr>
          <p:cNvSpPr txBox="1"/>
          <p:nvPr/>
        </p:nvSpPr>
        <p:spPr>
          <a:xfrm>
            <a:off x="3990213" y="1717652"/>
            <a:ext cx="3004489" cy="900246"/>
          </a:xfrm>
          <a:prstGeom prst="rect">
            <a:avLst/>
          </a:prstGeom>
        </p:spPr>
        <p:txBody>
          <a:bodyPr vert="horz" wrap="square" lIns="0" tIns="38100" rIns="0" bIns="0" rtlCol="0">
            <a:spAutoFit/>
          </a:bodyPr>
          <a:lstStyle/>
          <a:p>
            <a:pPr marL="38100"/>
            <a:r>
              <a:rPr lang="ru-RU" sz="1400" b="1" spc="-20" dirty="0" err="1">
                <a:latin typeface="Calibri"/>
                <a:cs typeface="Calibri"/>
              </a:rPr>
              <a:t>Потрапляння</a:t>
            </a:r>
            <a:r>
              <a:rPr lang="ru-RU" sz="1400" b="1" spc="-20" dirty="0">
                <a:latin typeface="Calibri"/>
                <a:cs typeface="Calibri"/>
              </a:rPr>
              <a:t> </a:t>
            </a:r>
            <a:r>
              <a:rPr lang="ru-RU" sz="1400" b="1" spc="-20" dirty="0" err="1">
                <a:latin typeface="Calibri"/>
                <a:cs typeface="Calibri"/>
              </a:rPr>
              <a:t>крапель</a:t>
            </a:r>
            <a:r>
              <a:rPr lang="ru-RU" sz="1400" b="1" spc="-20" dirty="0">
                <a:latin typeface="Calibri"/>
                <a:cs typeface="Calibri"/>
              </a:rPr>
              <a:t> </a:t>
            </a:r>
            <a:r>
              <a:rPr lang="ru-RU" sz="1400" b="1" spc="-20" dirty="0" err="1">
                <a:latin typeface="Calibri"/>
                <a:cs typeface="Calibri"/>
              </a:rPr>
              <a:t>рідини</a:t>
            </a:r>
            <a:r>
              <a:rPr lang="ru-RU" sz="1400" b="1" spc="-20" dirty="0">
                <a:latin typeface="Calibri"/>
                <a:cs typeface="Calibri"/>
              </a:rPr>
              <a:t> на </a:t>
            </a:r>
            <a:r>
              <a:rPr lang="ru-RU" sz="1400" b="1" spc="-20" dirty="0" err="1">
                <a:latin typeface="Calibri"/>
                <a:cs typeface="Calibri"/>
              </a:rPr>
              <a:t>відкриту</a:t>
            </a:r>
            <a:r>
              <a:rPr lang="ru-RU" sz="1400" b="1" spc="-20" dirty="0">
                <a:latin typeface="Calibri"/>
                <a:cs typeface="Calibri"/>
              </a:rPr>
              <a:t> </a:t>
            </a:r>
            <a:r>
              <a:rPr lang="ru-RU" sz="1400" b="1" spc="-20" dirty="0" err="1">
                <a:latin typeface="Calibri"/>
                <a:cs typeface="Calibri"/>
              </a:rPr>
              <a:t>шкіру</a:t>
            </a:r>
            <a:r>
              <a:rPr lang="en-US" sz="1400" b="1" spc="-20" dirty="0">
                <a:latin typeface="Calibri"/>
                <a:cs typeface="Calibri"/>
              </a:rPr>
              <a:t> </a:t>
            </a:r>
            <a:endParaRPr lang="ru-RU" sz="1400" b="1" spc="-20" dirty="0">
              <a:latin typeface="Calibri"/>
              <a:cs typeface="Calibri"/>
            </a:endParaRPr>
          </a:p>
          <a:p>
            <a:pPr marL="38100"/>
            <a:r>
              <a:rPr lang="ru-RU" sz="1400" b="1" spc="-20" dirty="0" err="1">
                <a:latin typeface="Calibri"/>
                <a:cs typeface="Calibri"/>
              </a:rPr>
              <a:t>Незначний</a:t>
            </a:r>
            <a:r>
              <a:rPr lang="ru-RU" sz="1400" b="1" spc="-20" dirty="0">
                <a:latin typeface="Calibri"/>
                <a:cs typeface="Calibri"/>
              </a:rPr>
              <a:t> </a:t>
            </a:r>
            <a:r>
              <a:rPr lang="ru-RU" sz="1400" b="1" spc="-20" dirty="0" err="1">
                <a:latin typeface="Calibri"/>
                <a:cs typeface="Calibri"/>
              </a:rPr>
              <a:t>вплив</a:t>
            </a:r>
            <a:r>
              <a:rPr lang="ru-RU" sz="1400" b="1" spc="-20" dirty="0">
                <a:latin typeface="Calibri"/>
                <a:cs typeface="Calibri"/>
              </a:rPr>
              <a:t> </a:t>
            </a:r>
            <a:r>
              <a:rPr lang="ru-RU" sz="1400" b="1" dirty="0">
                <a:latin typeface="Calibri"/>
                <a:cs typeface="Calibri"/>
              </a:rPr>
              <a:t>(</a:t>
            </a:r>
            <a:r>
              <a:rPr lang="ru-RU" sz="1400" spc="-55" dirty="0">
                <a:latin typeface="Calibri"/>
                <a:cs typeface="Calibri"/>
              </a:rPr>
              <a:t> &lt;1/10 </a:t>
            </a:r>
            <a:r>
              <a:rPr lang="ru-RU" sz="1400" spc="-55" dirty="0" err="1">
                <a:latin typeface="Calibri"/>
                <a:cs typeface="Calibri"/>
              </a:rPr>
              <a:t>краплі</a:t>
            </a:r>
            <a:r>
              <a:rPr lang="ru-RU" sz="1400" spc="-55" dirty="0">
                <a:latin typeface="Calibri"/>
                <a:cs typeface="Calibri"/>
              </a:rPr>
              <a:t> зоману з </a:t>
            </a:r>
            <a:r>
              <a:rPr lang="ru-RU" sz="1400" spc="-55" dirty="0" err="1">
                <a:latin typeface="Calibri"/>
                <a:cs typeface="Calibri"/>
              </a:rPr>
              <a:t>концентрацією</a:t>
            </a:r>
            <a:r>
              <a:rPr lang="ru-RU" sz="1400" spc="-55" dirty="0">
                <a:latin typeface="Calibri"/>
                <a:cs typeface="Calibri"/>
              </a:rPr>
              <a:t> 25%)</a:t>
            </a:r>
            <a:endParaRPr lang="ru-RU" sz="1400" dirty="0">
              <a:latin typeface="Calibri"/>
              <a:cs typeface="Calibri"/>
            </a:endParaRPr>
          </a:p>
        </p:txBody>
      </p:sp>
      <p:sp>
        <p:nvSpPr>
          <p:cNvPr id="31" name="object 4">
            <a:extLst>
              <a:ext uri="{FF2B5EF4-FFF2-40B4-BE49-F238E27FC236}">
                <a16:creationId xmlns:a16="http://schemas.microsoft.com/office/drawing/2014/main" id="{F468C7D5-123B-036D-177E-32057E328A02}"/>
              </a:ext>
            </a:extLst>
          </p:cNvPr>
          <p:cNvSpPr txBox="1"/>
          <p:nvPr/>
        </p:nvSpPr>
        <p:spPr>
          <a:xfrm>
            <a:off x="4128389" y="2667000"/>
            <a:ext cx="2743103" cy="750847"/>
          </a:xfrm>
          <a:prstGeom prst="rect">
            <a:avLst/>
          </a:prstGeom>
        </p:spPr>
        <p:txBody>
          <a:bodyPr vert="horz" wrap="square" lIns="0" tIns="12065" rIns="0" bIns="0" rtlCol="0">
            <a:spAutoFit/>
          </a:bodyPr>
          <a:lstStyle/>
          <a:p>
            <a:pPr marL="469900" indent="-457200">
              <a:buAutoNum type="arabicPeriod"/>
              <a:tabLst>
                <a:tab pos="469265" algn="l"/>
                <a:tab pos="469900" algn="l"/>
              </a:tabLst>
            </a:pPr>
            <a:r>
              <a:rPr lang="ru-RU" sz="1200" dirty="0">
                <a:latin typeface="Calibri"/>
                <a:cs typeface="Calibri"/>
              </a:rPr>
              <a:t>Локальна </a:t>
            </a:r>
            <a:r>
              <a:rPr lang="ru-RU" sz="1200" dirty="0" err="1">
                <a:latin typeface="Calibri"/>
                <a:cs typeface="Calibri"/>
              </a:rPr>
              <a:t>пітливість</a:t>
            </a:r>
            <a:r>
              <a:rPr lang="ru-RU" sz="1200" dirty="0">
                <a:latin typeface="Calibri"/>
                <a:cs typeface="Calibri"/>
              </a:rPr>
              <a:t>, </a:t>
            </a:r>
            <a:r>
              <a:rPr lang="ru-RU" sz="1200" dirty="0" err="1">
                <a:latin typeface="Calibri"/>
                <a:cs typeface="Calibri"/>
              </a:rPr>
              <a:t>фасцикуляція</a:t>
            </a:r>
            <a:endParaRPr lang="ru-RU" sz="1200" dirty="0">
              <a:latin typeface="Calibri"/>
              <a:cs typeface="Calibri"/>
            </a:endParaRPr>
          </a:p>
          <a:p>
            <a:pPr marL="469900" indent="-457200">
              <a:buAutoNum type="arabicPeriod"/>
              <a:tabLst>
                <a:tab pos="469265" algn="l"/>
                <a:tab pos="469900" algn="l"/>
              </a:tabLst>
            </a:pPr>
            <a:r>
              <a:rPr lang="ru-RU" sz="1200" dirty="0" err="1">
                <a:latin typeface="Calibri"/>
                <a:cs typeface="Calibri"/>
              </a:rPr>
              <a:t>Нудота</a:t>
            </a:r>
            <a:r>
              <a:rPr lang="ru-RU" sz="1200" dirty="0">
                <a:latin typeface="Calibri"/>
                <a:cs typeface="Calibri"/>
              </a:rPr>
              <a:t>, </a:t>
            </a:r>
            <a:r>
              <a:rPr lang="ru-RU" sz="1200" dirty="0" err="1">
                <a:latin typeface="Calibri"/>
                <a:cs typeface="Calibri"/>
              </a:rPr>
              <a:t>блювання</a:t>
            </a:r>
            <a:r>
              <a:rPr lang="ru-RU" sz="1200" dirty="0">
                <a:latin typeface="Calibri"/>
                <a:cs typeface="Calibri"/>
              </a:rPr>
              <a:t>, </a:t>
            </a:r>
            <a:r>
              <a:rPr lang="ru-RU" sz="1200" dirty="0" err="1">
                <a:latin typeface="Calibri"/>
                <a:cs typeface="Calibri"/>
              </a:rPr>
              <a:t>біль</a:t>
            </a:r>
            <a:r>
              <a:rPr lang="ru-RU" sz="1200" dirty="0">
                <a:latin typeface="Calibri"/>
                <a:cs typeface="Calibri"/>
              </a:rPr>
              <a:t> у </a:t>
            </a:r>
            <a:r>
              <a:rPr lang="ru-RU" sz="1200" dirty="0" err="1">
                <a:latin typeface="Calibri"/>
                <a:cs typeface="Calibri"/>
              </a:rPr>
              <a:t>животі</a:t>
            </a:r>
            <a:r>
              <a:rPr lang="ru-RU" sz="1200" dirty="0">
                <a:latin typeface="Calibri"/>
                <a:cs typeface="Calibri"/>
              </a:rPr>
              <a:t>, </a:t>
            </a:r>
            <a:r>
              <a:rPr lang="ru-RU" sz="1200" dirty="0" err="1">
                <a:latin typeface="Calibri"/>
                <a:cs typeface="Calibri"/>
              </a:rPr>
              <a:t>виділення</a:t>
            </a:r>
            <a:r>
              <a:rPr lang="ru-RU" sz="1200" dirty="0">
                <a:latin typeface="Calibri"/>
                <a:cs typeface="Calibri"/>
              </a:rPr>
              <a:t> з </a:t>
            </a:r>
            <a:r>
              <a:rPr lang="ru-RU" sz="1200" dirty="0" err="1">
                <a:latin typeface="Calibri"/>
                <a:cs typeface="Calibri"/>
              </a:rPr>
              <a:t>ротової</a:t>
            </a:r>
            <a:r>
              <a:rPr lang="ru-RU" sz="1200" dirty="0">
                <a:latin typeface="Calibri"/>
                <a:cs typeface="Calibri"/>
              </a:rPr>
              <a:t> </a:t>
            </a:r>
            <a:r>
              <a:rPr lang="ru-RU" sz="1200" dirty="0" err="1">
                <a:latin typeface="Calibri"/>
                <a:cs typeface="Calibri"/>
              </a:rPr>
              <a:t>порожнини</a:t>
            </a:r>
            <a:r>
              <a:rPr lang="ru-RU" sz="1200" dirty="0">
                <a:latin typeface="Calibri"/>
                <a:cs typeface="Calibri"/>
              </a:rPr>
              <a:t>, </a:t>
            </a:r>
            <a:r>
              <a:rPr lang="ru-RU" sz="1200" dirty="0" err="1">
                <a:latin typeface="Calibri"/>
                <a:cs typeface="Calibri"/>
              </a:rPr>
              <a:t>відчуття</a:t>
            </a:r>
            <a:r>
              <a:rPr lang="ru-RU" sz="1200" dirty="0">
                <a:latin typeface="Calibri"/>
                <a:cs typeface="Calibri"/>
              </a:rPr>
              <a:t> </a:t>
            </a:r>
            <a:r>
              <a:rPr lang="ru-RU" sz="1200" dirty="0" err="1">
                <a:latin typeface="Calibri"/>
                <a:cs typeface="Calibri"/>
              </a:rPr>
              <a:t>стиснення</a:t>
            </a:r>
            <a:r>
              <a:rPr lang="ru-RU" sz="1200" dirty="0">
                <a:latin typeface="Calibri"/>
                <a:cs typeface="Calibri"/>
              </a:rPr>
              <a:t> в грудях</a:t>
            </a:r>
          </a:p>
        </p:txBody>
      </p:sp>
      <p:sp>
        <p:nvSpPr>
          <p:cNvPr id="32" name="object 5">
            <a:extLst>
              <a:ext uri="{FF2B5EF4-FFF2-40B4-BE49-F238E27FC236}">
                <a16:creationId xmlns:a16="http://schemas.microsoft.com/office/drawing/2014/main" id="{D92BA4BD-C0BB-37A0-3E09-250E0D117539}"/>
              </a:ext>
            </a:extLst>
          </p:cNvPr>
          <p:cNvSpPr txBox="1"/>
          <p:nvPr/>
        </p:nvSpPr>
        <p:spPr>
          <a:xfrm>
            <a:off x="4015613" y="3504685"/>
            <a:ext cx="3427810" cy="381515"/>
          </a:xfrm>
          <a:prstGeom prst="rect">
            <a:avLst/>
          </a:prstGeom>
        </p:spPr>
        <p:txBody>
          <a:bodyPr vert="horz" wrap="square" lIns="0" tIns="12065" rIns="0" bIns="0" rtlCol="0">
            <a:spAutoFit/>
          </a:bodyPr>
          <a:lstStyle/>
          <a:p>
            <a:pPr marL="12700"/>
            <a:r>
              <a:rPr lang="ru-RU" sz="1200" b="1" spc="-10" dirty="0" err="1">
                <a:latin typeface="Calibri"/>
                <a:cs typeface="Calibri"/>
              </a:rPr>
              <a:t>Середньо-значний</a:t>
            </a:r>
            <a:r>
              <a:rPr lang="ru-RU" sz="1200" b="1" spc="-10" dirty="0">
                <a:latin typeface="Calibri"/>
                <a:cs typeface="Calibri"/>
              </a:rPr>
              <a:t> </a:t>
            </a:r>
            <a:r>
              <a:rPr lang="ru-RU" sz="1200" b="1" spc="-10" dirty="0" err="1">
                <a:latin typeface="Calibri"/>
                <a:cs typeface="Calibri"/>
              </a:rPr>
              <a:t>вплив</a:t>
            </a:r>
            <a:r>
              <a:rPr lang="ru-RU" sz="1200" b="1" spc="-10" dirty="0">
                <a:latin typeface="Calibri"/>
                <a:cs typeface="Calibri"/>
              </a:rPr>
              <a:t> (</a:t>
            </a:r>
            <a:r>
              <a:rPr lang="ru-RU" sz="1200" spc="-10" dirty="0">
                <a:latin typeface="Calibri"/>
                <a:cs typeface="Calibri"/>
              </a:rPr>
              <a:t> ~ 1/2 </a:t>
            </a:r>
            <a:r>
              <a:rPr lang="ru-RU" sz="1200" spc="-10" dirty="0" err="1">
                <a:latin typeface="Calibri"/>
                <a:cs typeface="Calibri"/>
              </a:rPr>
              <a:t>краплі</a:t>
            </a:r>
            <a:r>
              <a:rPr lang="ru-RU" sz="1200" spc="-10" dirty="0">
                <a:latin typeface="Calibri"/>
                <a:cs typeface="Calibri"/>
              </a:rPr>
              <a:t> зоману з </a:t>
            </a:r>
            <a:r>
              <a:rPr lang="ru-RU" sz="1200" spc="-10" dirty="0" err="1">
                <a:latin typeface="Calibri"/>
                <a:cs typeface="Calibri"/>
              </a:rPr>
              <a:t>концентрацією</a:t>
            </a:r>
            <a:r>
              <a:rPr lang="ru-RU" sz="1200" spc="-10" dirty="0">
                <a:latin typeface="Calibri"/>
                <a:cs typeface="Calibri"/>
              </a:rPr>
              <a:t> 25%)</a:t>
            </a:r>
            <a:endParaRPr sz="1200" dirty="0">
              <a:latin typeface="Calibri"/>
              <a:cs typeface="Calibri"/>
            </a:endParaRPr>
          </a:p>
        </p:txBody>
      </p:sp>
      <p:sp>
        <p:nvSpPr>
          <p:cNvPr id="33" name="object 6">
            <a:extLst>
              <a:ext uri="{FF2B5EF4-FFF2-40B4-BE49-F238E27FC236}">
                <a16:creationId xmlns:a16="http://schemas.microsoft.com/office/drawing/2014/main" id="{EC39CBA3-B22C-CF20-CA22-1EC1460D8723}"/>
              </a:ext>
            </a:extLst>
          </p:cNvPr>
          <p:cNvSpPr txBox="1"/>
          <p:nvPr/>
        </p:nvSpPr>
        <p:spPr>
          <a:xfrm>
            <a:off x="4128389" y="3973553"/>
            <a:ext cx="3012369" cy="750847"/>
          </a:xfrm>
          <a:prstGeom prst="rect">
            <a:avLst/>
          </a:prstGeom>
        </p:spPr>
        <p:txBody>
          <a:bodyPr vert="horz" wrap="square" lIns="0" tIns="12065" rIns="0" bIns="0" rtlCol="0">
            <a:spAutoFit/>
          </a:bodyPr>
          <a:lstStyle/>
          <a:p>
            <a:pPr marL="469900" indent="-457200">
              <a:buAutoNum type="arabicPeriod"/>
              <a:tabLst>
                <a:tab pos="469265" algn="l"/>
                <a:tab pos="469900" algn="l"/>
              </a:tabLst>
            </a:pPr>
            <a:r>
              <a:rPr lang="ru-RU" sz="1200" dirty="0" err="1">
                <a:latin typeface="Calibri"/>
                <a:cs typeface="Calibri"/>
              </a:rPr>
              <a:t>Відчуття</a:t>
            </a:r>
            <a:r>
              <a:rPr lang="ru-RU" sz="1200" dirty="0">
                <a:latin typeface="Calibri"/>
                <a:cs typeface="Calibri"/>
              </a:rPr>
              <a:t> </a:t>
            </a:r>
            <a:r>
              <a:rPr lang="ru-RU" sz="1200" dirty="0" err="1">
                <a:latin typeface="Calibri"/>
                <a:cs typeface="Calibri"/>
              </a:rPr>
              <a:t>глибокої</a:t>
            </a:r>
            <a:r>
              <a:rPr lang="ru-RU" sz="1200" dirty="0">
                <a:latin typeface="Calibri"/>
                <a:cs typeface="Calibri"/>
              </a:rPr>
              <a:t> </a:t>
            </a:r>
            <a:r>
              <a:rPr lang="ru-RU" sz="1200" dirty="0" err="1">
                <a:latin typeface="Calibri"/>
                <a:cs typeface="Calibri"/>
              </a:rPr>
              <a:t>втоми</a:t>
            </a:r>
            <a:endParaRPr lang="ru-RU" sz="1200" dirty="0">
              <a:latin typeface="Calibri"/>
              <a:cs typeface="Calibri"/>
            </a:endParaRPr>
          </a:p>
          <a:p>
            <a:pPr marL="469900" indent="-457200">
              <a:buAutoNum type="arabicPeriod"/>
              <a:tabLst>
                <a:tab pos="469265" algn="l"/>
                <a:tab pos="469900" algn="l"/>
              </a:tabLst>
            </a:pPr>
            <a:r>
              <a:rPr lang="ru-RU" sz="1200" dirty="0" err="1">
                <a:latin typeface="Calibri"/>
                <a:cs typeface="Calibri"/>
              </a:rPr>
              <a:t>Загальна</a:t>
            </a:r>
            <a:r>
              <a:rPr lang="ru-RU" sz="1200" dirty="0">
                <a:latin typeface="Calibri"/>
                <a:cs typeface="Calibri"/>
              </a:rPr>
              <a:t> </a:t>
            </a:r>
            <a:r>
              <a:rPr lang="ru-RU" sz="1200" dirty="0" err="1">
                <a:latin typeface="Calibri"/>
                <a:cs typeface="Calibri"/>
              </a:rPr>
              <a:t>пітливість</a:t>
            </a:r>
            <a:r>
              <a:rPr lang="ru-RU" sz="1200" dirty="0">
                <a:latin typeface="Calibri"/>
                <a:cs typeface="Calibri"/>
              </a:rPr>
              <a:t>, </a:t>
            </a:r>
            <a:r>
              <a:rPr lang="ru-RU" sz="1200" dirty="0" err="1">
                <a:latin typeface="Calibri"/>
                <a:cs typeface="Calibri"/>
              </a:rPr>
              <a:t>рясні</a:t>
            </a:r>
            <a:r>
              <a:rPr lang="ru-RU" sz="1200" dirty="0">
                <a:latin typeface="Calibri"/>
                <a:cs typeface="Calibri"/>
              </a:rPr>
              <a:t> </a:t>
            </a:r>
            <a:r>
              <a:rPr lang="ru-RU" sz="1200" dirty="0" err="1">
                <a:latin typeface="Calibri"/>
                <a:cs typeface="Calibri"/>
              </a:rPr>
              <a:t>виділення</a:t>
            </a:r>
            <a:r>
              <a:rPr lang="ru-RU" sz="1200" dirty="0">
                <a:latin typeface="Calibri"/>
                <a:cs typeface="Calibri"/>
              </a:rPr>
              <a:t> з рота та </a:t>
            </a:r>
            <a:r>
              <a:rPr lang="ru-RU" sz="1200" dirty="0" err="1">
                <a:latin typeface="Calibri"/>
                <a:cs typeface="Calibri"/>
              </a:rPr>
              <a:t>дихальних</a:t>
            </a:r>
            <a:r>
              <a:rPr lang="ru-RU" sz="1200" dirty="0">
                <a:latin typeface="Calibri"/>
                <a:cs typeface="Calibri"/>
              </a:rPr>
              <a:t> </a:t>
            </a:r>
            <a:r>
              <a:rPr lang="ru-RU" sz="1200" dirty="0" err="1">
                <a:latin typeface="Calibri"/>
                <a:cs typeface="Calibri"/>
              </a:rPr>
              <a:t>шляхів</a:t>
            </a:r>
            <a:endParaRPr lang="ru-RU" sz="1200" dirty="0">
              <a:latin typeface="Calibri"/>
              <a:cs typeface="Calibri"/>
            </a:endParaRPr>
          </a:p>
          <a:p>
            <a:pPr marL="469900" indent="-457200">
              <a:buAutoNum type="arabicPeriod"/>
              <a:tabLst>
                <a:tab pos="469265" algn="l"/>
                <a:tab pos="469900" algn="l"/>
              </a:tabLst>
            </a:pPr>
            <a:r>
              <a:rPr lang="ru-RU" sz="1200" dirty="0" err="1">
                <a:latin typeface="Calibri"/>
                <a:cs typeface="Calibri"/>
              </a:rPr>
              <a:t>Чутні</a:t>
            </a:r>
            <a:r>
              <a:rPr lang="ru-RU" sz="1200" dirty="0">
                <a:latin typeface="Calibri"/>
                <a:cs typeface="Calibri"/>
              </a:rPr>
              <a:t> хрипи та </a:t>
            </a:r>
            <a:r>
              <a:rPr lang="ru-RU" sz="1200" dirty="0" err="1">
                <a:latin typeface="Calibri"/>
                <a:cs typeface="Calibri"/>
              </a:rPr>
              <a:t>застій</a:t>
            </a:r>
            <a:r>
              <a:rPr lang="ru-RU" sz="1200" dirty="0">
                <a:latin typeface="Calibri"/>
                <a:cs typeface="Calibri"/>
              </a:rPr>
              <a:t> </a:t>
            </a:r>
            <a:r>
              <a:rPr lang="ru-RU" sz="1200" dirty="0" err="1">
                <a:latin typeface="Calibri"/>
                <a:cs typeface="Calibri"/>
              </a:rPr>
              <a:t>дихання</a:t>
            </a:r>
            <a:endParaRPr lang="ru-RU" sz="1200" dirty="0">
              <a:latin typeface="Calibri"/>
              <a:cs typeface="Calibri"/>
            </a:endParaRPr>
          </a:p>
        </p:txBody>
      </p:sp>
      <p:sp>
        <p:nvSpPr>
          <p:cNvPr id="34" name="object 7">
            <a:extLst>
              <a:ext uri="{FF2B5EF4-FFF2-40B4-BE49-F238E27FC236}">
                <a16:creationId xmlns:a16="http://schemas.microsoft.com/office/drawing/2014/main" id="{2B315409-AD0F-7BB7-154F-2BEE6BDAC16D}"/>
              </a:ext>
            </a:extLst>
          </p:cNvPr>
          <p:cNvSpPr txBox="1"/>
          <p:nvPr/>
        </p:nvSpPr>
        <p:spPr>
          <a:xfrm>
            <a:off x="4015612" y="4867356"/>
            <a:ext cx="3731587" cy="1304844"/>
          </a:xfrm>
          <a:prstGeom prst="rect">
            <a:avLst/>
          </a:prstGeom>
        </p:spPr>
        <p:txBody>
          <a:bodyPr vert="horz" wrap="square" lIns="0" tIns="12065" rIns="0" bIns="0" rtlCol="0">
            <a:spAutoFit/>
          </a:bodyPr>
          <a:lstStyle/>
          <a:p>
            <a:pPr marL="12700"/>
            <a:r>
              <a:rPr lang="ru-RU" sz="1200" b="1" dirty="0" err="1">
                <a:latin typeface="Calibri"/>
                <a:cs typeface="Calibri"/>
              </a:rPr>
              <a:t>Значний</a:t>
            </a:r>
            <a:r>
              <a:rPr lang="ru-RU" sz="1200" b="1" dirty="0">
                <a:latin typeface="Calibri"/>
                <a:cs typeface="Calibri"/>
              </a:rPr>
              <a:t> </a:t>
            </a:r>
            <a:r>
              <a:rPr lang="ru-RU" sz="1200" b="1" dirty="0" err="1">
                <a:latin typeface="Calibri"/>
                <a:cs typeface="Calibri"/>
              </a:rPr>
              <a:t>вплив</a:t>
            </a:r>
            <a:r>
              <a:rPr lang="ru-RU" sz="1200" b="1" dirty="0">
                <a:latin typeface="Calibri"/>
                <a:cs typeface="Calibri"/>
              </a:rPr>
              <a:t> ( 1 </a:t>
            </a:r>
            <a:r>
              <a:rPr lang="ru-RU" sz="1200" b="1" dirty="0" err="1">
                <a:latin typeface="Calibri"/>
                <a:cs typeface="Calibri"/>
              </a:rPr>
              <a:t>крапля</a:t>
            </a:r>
            <a:r>
              <a:rPr lang="ru-RU" sz="1200" b="1" dirty="0">
                <a:latin typeface="Calibri"/>
                <a:cs typeface="Calibri"/>
              </a:rPr>
              <a:t> зоману з </a:t>
            </a:r>
            <a:r>
              <a:rPr lang="ru-RU" sz="1200" b="1" dirty="0" err="1">
                <a:latin typeface="Calibri"/>
                <a:cs typeface="Calibri"/>
              </a:rPr>
              <a:t>концентрацією</a:t>
            </a:r>
            <a:r>
              <a:rPr lang="ru-RU" sz="1200" b="1" dirty="0">
                <a:latin typeface="Calibri"/>
                <a:cs typeface="Calibri"/>
              </a:rPr>
              <a:t> 25%)</a:t>
            </a:r>
            <a:endParaRPr lang="en-US" sz="1200" b="1" dirty="0">
              <a:latin typeface="Calibri"/>
              <a:cs typeface="Calibri"/>
            </a:endParaRPr>
          </a:p>
          <a:p>
            <a:pPr marL="85725" indent="-12700" defTabSz="542925"/>
            <a:r>
              <a:rPr lang="ru-RU" sz="1200" dirty="0">
                <a:latin typeface="Calibri"/>
                <a:cs typeface="Calibri"/>
              </a:rPr>
              <a:t>1. 	</a:t>
            </a:r>
            <a:r>
              <a:rPr lang="ru-RU" sz="1200" dirty="0" err="1">
                <a:latin typeface="Calibri"/>
                <a:cs typeface="Calibri"/>
              </a:rPr>
              <a:t>Раптовий</a:t>
            </a:r>
            <a:r>
              <a:rPr lang="ru-RU" sz="1200" dirty="0">
                <a:latin typeface="Calibri"/>
                <a:cs typeface="Calibri"/>
              </a:rPr>
              <a:t> </a:t>
            </a:r>
            <a:r>
              <a:rPr lang="ru-RU" sz="1200" dirty="0" err="1">
                <a:latin typeface="Calibri"/>
                <a:cs typeface="Calibri"/>
              </a:rPr>
              <a:t>колапс</a:t>
            </a:r>
            <a:r>
              <a:rPr lang="ru-RU" sz="1200" dirty="0">
                <a:latin typeface="Calibri"/>
                <a:cs typeface="Calibri"/>
              </a:rPr>
              <a:t> і </a:t>
            </a:r>
            <a:r>
              <a:rPr lang="ru-RU" sz="1200" dirty="0" err="1">
                <a:latin typeface="Calibri"/>
                <a:cs typeface="Calibri"/>
              </a:rPr>
              <a:t>втрата</a:t>
            </a:r>
            <a:r>
              <a:rPr lang="ru-RU" sz="1200" dirty="0">
                <a:latin typeface="Calibri"/>
                <a:cs typeface="Calibri"/>
              </a:rPr>
              <a:t> </a:t>
            </a:r>
            <a:r>
              <a:rPr lang="ru-RU" sz="1200" dirty="0" err="1">
                <a:latin typeface="Calibri"/>
                <a:cs typeface="Calibri"/>
              </a:rPr>
              <a:t>свідомості</a:t>
            </a:r>
            <a:endParaRPr lang="ru-RU" sz="1200" dirty="0">
              <a:latin typeface="Calibri"/>
              <a:cs typeface="Calibri"/>
            </a:endParaRPr>
          </a:p>
          <a:p>
            <a:pPr marL="85725" indent="-12700" defTabSz="542925"/>
            <a:r>
              <a:rPr lang="ru-RU" sz="1200" dirty="0">
                <a:latin typeface="Calibri"/>
                <a:cs typeface="Calibri"/>
              </a:rPr>
              <a:t>2.	</a:t>
            </a:r>
            <a:r>
              <a:rPr lang="ru-RU" sz="1200" dirty="0" err="1">
                <a:latin typeface="Calibri"/>
                <a:cs typeface="Calibri"/>
              </a:rPr>
              <a:t>Задишка</a:t>
            </a:r>
            <a:r>
              <a:rPr lang="ru-RU" sz="1200" dirty="0">
                <a:latin typeface="Calibri"/>
                <a:cs typeface="Calibri"/>
              </a:rPr>
              <a:t>, </a:t>
            </a:r>
            <a:r>
              <a:rPr lang="ru-RU" sz="1200" dirty="0" err="1">
                <a:latin typeface="Calibri"/>
                <a:cs typeface="Calibri"/>
              </a:rPr>
              <a:t>ціаноз</a:t>
            </a:r>
            <a:r>
              <a:rPr lang="ru-RU" sz="1200" dirty="0">
                <a:latin typeface="Calibri"/>
                <a:cs typeface="Calibri"/>
              </a:rPr>
              <a:t>, </a:t>
            </a:r>
            <a:r>
              <a:rPr lang="ru-RU" sz="1200" dirty="0" err="1">
                <a:latin typeface="Calibri"/>
                <a:cs typeface="Calibri"/>
              </a:rPr>
              <a:t>діарея</a:t>
            </a:r>
            <a:endParaRPr lang="ru-RU" sz="1200" dirty="0">
              <a:latin typeface="Calibri"/>
              <a:cs typeface="Calibri"/>
            </a:endParaRPr>
          </a:p>
          <a:p>
            <a:pPr marL="85725" indent="-12700" defTabSz="542925"/>
            <a:r>
              <a:rPr lang="ru-RU" sz="1200" dirty="0">
                <a:latin typeface="Calibri"/>
                <a:cs typeface="Calibri"/>
              </a:rPr>
              <a:t>3.	</a:t>
            </a:r>
            <a:r>
              <a:rPr lang="ru-RU" sz="1200" dirty="0" err="1">
                <a:latin typeface="Calibri"/>
                <a:cs typeface="Calibri"/>
              </a:rPr>
              <a:t>Судоми</a:t>
            </a:r>
            <a:r>
              <a:rPr lang="ru-RU" sz="1200" dirty="0">
                <a:latin typeface="Calibri"/>
                <a:cs typeface="Calibri"/>
              </a:rPr>
              <a:t> та </a:t>
            </a:r>
            <a:r>
              <a:rPr lang="ru-RU" sz="1200" dirty="0" err="1">
                <a:latin typeface="Calibri"/>
                <a:cs typeface="Calibri"/>
              </a:rPr>
              <a:t>генералізовані</a:t>
            </a:r>
            <a:r>
              <a:rPr lang="ru-RU" sz="1200" dirty="0">
                <a:latin typeface="Calibri"/>
                <a:cs typeface="Calibri"/>
              </a:rPr>
              <a:t> </a:t>
            </a:r>
            <a:r>
              <a:rPr lang="ru-RU" sz="1200" dirty="0" err="1">
                <a:latin typeface="Calibri"/>
                <a:cs typeface="Calibri"/>
              </a:rPr>
              <a:t>міоклонічні</a:t>
            </a:r>
            <a:r>
              <a:rPr lang="ru-RU" sz="1200" dirty="0">
                <a:latin typeface="Calibri"/>
                <a:cs typeface="Calibri"/>
              </a:rPr>
              <a:t> </a:t>
            </a:r>
            <a:r>
              <a:rPr lang="ru-RU" sz="1200" dirty="0" err="1">
                <a:latin typeface="Calibri"/>
                <a:cs typeface="Calibri"/>
              </a:rPr>
              <a:t>спазми</a:t>
            </a:r>
            <a:endParaRPr lang="ru-RU" sz="1200" dirty="0">
              <a:latin typeface="Calibri"/>
              <a:cs typeface="Calibri"/>
            </a:endParaRPr>
          </a:p>
          <a:p>
            <a:pPr marL="85725" indent="-12700" defTabSz="542925"/>
            <a:r>
              <a:rPr lang="ru-RU" sz="1200" dirty="0">
                <a:latin typeface="Calibri"/>
                <a:cs typeface="Calibri"/>
              </a:rPr>
              <a:t>4.	</a:t>
            </a:r>
            <a:r>
              <a:rPr lang="ru-RU" sz="1200" dirty="0" err="1">
                <a:latin typeface="Calibri"/>
                <a:cs typeface="Calibri"/>
              </a:rPr>
              <a:t>Млявий</a:t>
            </a:r>
            <a:r>
              <a:rPr lang="ru-RU" sz="1200" dirty="0">
                <a:latin typeface="Calibri"/>
                <a:cs typeface="Calibri"/>
              </a:rPr>
              <a:t> </a:t>
            </a:r>
            <a:r>
              <a:rPr lang="ru-RU" sz="1200" dirty="0" err="1">
                <a:latin typeface="Calibri"/>
                <a:cs typeface="Calibri"/>
              </a:rPr>
              <a:t>параліч</a:t>
            </a:r>
            <a:endParaRPr lang="ru-RU" sz="1200" dirty="0">
              <a:latin typeface="Calibri"/>
              <a:cs typeface="Calibri"/>
            </a:endParaRPr>
          </a:p>
          <a:p>
            <a:pPr marL="85725" indent="-12700" defTabSz="542925"/>
            <a:r>
              <a:rPr lang="ru-RU" sz="1200" dirty="0">
                <a:latin typeface="Calibri"/>
                <a:cs typeface="Calibri"/>
              </a:rPr>
              <a:t>5. 	</a:t>
            </a:r>
            <a:r>
              <a:rPr lang="ru-RU" sz="1200" dirty="0" err="1">
                <a:latin typeface="Calibri"/>
                <a:cs typeface="Calibri"/>
              </a:rPr>
              <a:t>Зупинка</a:t>
            </a:r>
            <a:r>
              <a:rPr lang="ru-RU" sz="1200" dirty="0">
                <a:latin typeface="Calibri"/>
                <a:cs typeface="Calibri"/>
              </a:rPr>
              <a:t> </a:t>
            </a:r>
            <a:r>
              <a:rPr lang="ru-RU" sz="1200" dirty="0" err="1">
                <a:latin typeface="Calibri"/>
                <a:cs typeface="Calibri"/>
              </a:rPr>
              <a:t>дихання</a:t>
            </a:r>
            <a:endParaRPr lang="ru-RU" sz="1200" dirty="0">
              <a:latin typeface="Calibri"/>
              <a:cs typeface="Calibri"/>
            </a:endParaRPr>
          </a:p>
          <a:p>
            <a:pPr marL="85725" indent="-12700" defTabSz="542925"/>
            <a:r>
              <a:rPr lang="ru-RU" sz="1200" dirty="0">
                <a:latin typeface="Calibri"/>
                <a:cs typeface="Calibri"/>
              </a:rPr>
              <a:t>6. 	</a:t>
            </a:r>
            <a:r>
              <a:rPr lang="ru-RU" sz="1200" dirty="0" err="1">
                <a:latin typeface="Calibri"/>
                <a:cs typeface="Calibri"/>
              </a:rPr>
              <a:t>Серцеві</a:t>
            </a:r>
            <a:r>
              <a:rPr lang="ru-RU" sz="1200" dirty="0">
                <a:latin typeface="Calibri"/>
                <a:cs typeface="Calibri"/>
              </a:rPr>
              <a:t> </a:t>
            </a:r>
            <a:r>
              <a:rPr lang="ru-RU" sz="1200" dirty="0" err="1">
                <a:latin typeface="Calibri"/>
                <a:cs typeface="Calibri"/>
              </a:rPr>
              <a:t>аритмії</a:t>
            </a:r>
            <a:r>
              <a:rPr lang="ru-RU" sz="1200" dirty="0">
                <a:latin typeface="Calibri"/>
                <a:cs typeface="Calibri"/>
              </a:rPr>
              <a:t> (</a:t>
            </a:r>
            <a:r>
              <a:rPr lang="ru-RU" sz="1200" dirty="0" err="1">
                <a:latin typeface="Calibri"/>
                <a:cs typeface="Calibri"/>
              </a:rPr>
              <a:t>всі</a:t>
            </a:r>
            <a:r>
              <a:rPr lang="ru-RU" sz="1200" dirty="0">
                <a:latin typeface="Calibri"/>
                <a:cs typeface="Calibri"/>
              </a:rPr>
              <a:t> </a:t>
            </a:r>
            <a:r>
              <a:rPr lang="ru-RU" sz="1200" dirty="0" err="1">
                <a:latin typeface="Calibri"/>
                <a:cs typeface="Calibri"/>
              </a:rPr>
              <a:t>види</a:t>
            </a:r>
            <a:r>
              <a:rPr lang="ru-RU" sz="1200" dirty="0">
                <a:latin typeface="Calibri"/>
                <a:cs typeface="Calibri"/>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17545" y="2489072"/>
            <a:ext cx="5761990" cy="1859483"/>
          </a:xfrm>
          <a:prstGeom prst="rect">
            <a:avLst/>
          </a:prstGeom>
        </p:spPr>
        <p:txBody>
          <a:bodyPr vert="horz" wrap="square" lIns="0" tIns="12700" rIns="0" bIns="0" rtlCol="0">
            <a:spAutoFit/>
          </a:bodyPr>
          <a:lstStyle/>
          <a:p>
            <a:pPr marL="12700" algn="ctr">
              <a:lnSpc>
                <a:spcPct val="100000"/>
              </a:lnSpc>
              <a:spcBef>
                <a:spcPts val="100"/>
              </a:spcBef>
            </a:pPr>
            <a:r>
              <a:rPr sz="6000" b="1" spc="-20" dirty="0"/>
              <a:t>Chemical</a:t>
            </a:r>
            <a:r>
              <a:rPr sz="6000" b="1" spc="-305" dirty="0"/>
              <a:t> </a:t>
            </a:r>
            <a:r>
              <a:rPr sz="6000" b="1" spc="-80" dirty="0"/>
              <a:t>Weapons</a:t>
            </a:r>
            <a:br>
              <a:rPr lang="ru-RU" sz="6000" b="1" spc="-80" dirty="0"/>
            </a:br>
            <a:r>
              <a:rPr lang="ru-RU" sz="6000" b="1" spc="-80" dirty="0" err="1"/>
              <a:t>Хімічна</a:t>
            </a:r>
            <a:r>
              <a:rPr lang="ru-RU" sz="6000" b="1" spc="-80" dirty="0"/>
              <a:t> </a:t>
            </a:r>
            <a:r>
              <a:rPr lang="ru-RU" sz="6000" b="1" spc="-80" dirty="0" err="1"/>
              <a:t>зброя</a:t>
            </a:r>
            <a:endParaRPr sz="6000" b="1" dirty="0"/>
          </a:p>
        </p:txBody>
      </p:sp>
      <p:grpSp>
        <p:nvGrpSpPr>
          <p:cNvPr id="3" name="object 3"/>
          <p:cNvGrpSpPr/>
          <p:nvPr/>
        </p:nvGrpSpPr>
        <p:grpSpPr>
          <a:xfrm>
            <a:off x="1991867" y="5818632"/>
            <a:ext cx="7062470" cy="744220"/>
            <a:chOff x="1991867" y="5818632"/>
            <a:chExt cx="7062470" cy="744220"/>
          </a:xfrm>
        </p:grpSpPr>
        <p:pic>
          <p:nvPicPr>
            <p:cNvPr id="4" name="object 4"/>
            <p:cNvPicPr/>
            <p:nvPr/>
          </p:nvPicPr>
          <p:blipFill>
            <a:blip r:embed="rId2" cstate="print"/>
            <a:stretch>
              <a:fillRect/>
            </a:stretch>
          </p:blipFill>
          <p:spPr>
            <a:xfrm>
              <a:off x="7018020" y="5844540"/>
              <a:ext cx="2036076" cy="693419"/>
            </a:xfrm>
            <a:prstGeom prst="rect">
              <a:avLst/>
            </a:prstGeom>
          </p:spPr>
        </p:pic>
        <p:pic>
          <p:nvPicPr>
            <p:cNvPr id="5" name="object 5"/>
            <p:cNvPicPr/>
            <p:nvPr/>
          </p:nvPicPr>
          <p:blipFill>
            <a:blip r:embed="rId3" cstate="print"/>
            <a:stretch>
              <a:fillRect/>
            </a:stretch>
          </p:blipFill>
          <p:spPr>
            <a:xfrm>
              <a:off x="1991867" y="5818632"/>
              <a:ext cx="5701283" cy="743712"/>
            </a:xfrm>
            <a:prstGeom prst="rect">
              <a:avLst/>
            </a:prstGeom>
          </p:spPr>
        </p:pic>
      </p:grpSp>
      <p:pic>
        <p:nvPicPr>
          <p:cNvPr id="6" name="object 6"/>
          <p:cNvPicPr/>
          <p:nvPr/>
        </p:nvPicPr>
        <p:blipFill>
          <a:blip r:embed="rId4" cstate="print"/>
          <a:stretch>
            <a:fillRect/>
          </a:stretch>
        </p:blipFill>
        <p:spPr>
          <a:xfrm>
            <a:off x="650197" y="5921827"/>
            <a:ext cx="1158194" cy="718553"/>
          </a:xfrm>
          <a:prstGeom prst="rect">
            <a:avLst/>
          </a:prstGeom>
        </p:spPr>
      </p:pic>
      <p:pic>
        <p:nvPicPr>
          <p:cNvPr id="7" name="object 7"/>
          <p:cNvPicPr/>
          <p:nvPr/>
        </p:nvPicPr>
        <p:blipFill>
          <a:blip r:embed="rId5" cstate="print"/>
          <a:stretch>
            <a:fillRect/>
          </a:stretch>
        </p:blipFill>
        <p:spPr>
          <a:xfrm>
            <a:off x="9560052" y="5838444"/>
            <a:ext cx="2215896" cy="704088"/>
          </a:xfrm>
          <a:prstGeom prst="rect">
            <a:avLst/>
          </a:prstGeom>
        </p:spPr>
      </p:pic>
      <p:pic>
        <p:nvPicPr>
          <p:cNvPr id="8" name="object 8"/>
          <p:cNvPicPr/>
          <p:nvPr/>
        </p:nvPicPr>
        <p:blipFill>
          <a:blip r:embed="rId6" cstate="print"/>
          <a:stretch>
            <a:fillRect/>
          </a:stretch>
        </p:blipFill>
        <p:spPr>
          <a:xfrm>
            <a:off x="169163" y="176784"/>
            <a:ext cx="1900427" cy="1897519"/>
          </a:xfrm>
          <a:prstGeom prst="rect">
            <a:avLst/>
          </a:prstGeom>
        </p:spPr>
      </p:pic>
      <p:sp>
        <p:nvSpPr>
          <p:cNvPr id="9" name="object 2">
            <a:extLst>
              <a:ext uri="{FF2B5EF4-FFF2-40B4-BE49-F238E27FC236}">
                <a16:creationId xmlns:a16="http://schemas.microsoft.com/office/drawing/2014/main" id="{AC0ECC9B-2864-75A1-3A2A-FA6FDEA73F7A}"/>
              </a:ext>
            </a:extLst>
          </p:cNvPr>
          <p:cNvSpPr txBox="1">
            <a:spLocks/>
          </p:cNvSpPr>
          <p:nvPr/>
        </p:nvSpPr>
        <p:spPr>
          <a:xfrm>
            <a:off x="3556695" y="6099002"/>
            <a:ext cx="3277849" cy="364202"/>
          </a:xfrm>
          <a:prstGeom prst="rect">
            <a:avLst/>
          </a:prstGeom>
          <a:solidFill>
            <a:schemeClr val="bg1"/>
          </a:solidFill>
        </p:spPr>
        <p:txBody>
          <a:bodyPr vert="horz" wrap="square" lIns="0" tIns="12700" rIns="0" bIns="0" rtlCol="0">
            <a:spAutoFit/>
          </a:bodyPr>
          <a:lstStyle>
            <a:lvl1pPr>
              <a:defRPr sz="5400" b="0" i="0">
                <a:solidFill>
                  <a:schemeClr val="tx1"/>
                </a:solidFill>
                <a:latin typeface="Calibri Light"/>
                <a:ea typeface="+mj-ea"/>
                <a:cs typeface="Calibri Light"/>
              </a:defRPr>
            </a:lvl1pPr>
          </a:lstStyle>
          <a:p>
            <a:pPr marL="12700" algn="l">
              <a:spcBef>
                <a:spcPts val="100"/>
              </a:spcBef>
            </a:pPr>
            <a:r>
              <a:rPr lang="en-US" sz="1100" b="1" spc="-20" dirty="0">
                <a:latin typeface="Times New Roman" panose="02020603050405020304" pitchFamily="18" charset="0"/>
                <a:cs typeface="Times New Roman" panose="02020603050405020304" pitchFamily="18" charset="0"/>
              </a:rPr>
              <a:t>Ukrainian Medical Association of North America</a:t>
            </a:r>
          </a:p>
          <a:p>
            <a:pPr marL="12700" algn="l">
              <a:spcBef>
                <a:spcPts val="100"/>
              </a:spcBef>
            </a:pPr>
            <a:r>
              <a:rPr lang="ru-RU" sz="1100" b="1" spc="-20" dirty="0" err="1">
                <a:latin typeface="Times New Roman" panose="02020603050405020304" pitchFamily="18" charset="0"/>
                <a:cs typeface="Times New Roman" panose="02020603050405020304" pitchFamily="18" charset="0"/>
              </a:rPr>
              <a:t>Українська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медична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асоціація</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Північної</a:t>
            </a:r>
            <a:r>
              <a:rPr lang="ru-RU" sz="1100" b="1" spc="-20" dirty="0">
                <a:latin typeface="Times New Roman" panose="02020603050405020304" pitchFamily="18" charset="0"/>
                <a:cs typeface="Times New Roman" panose="02020603050405020304" pitchFamily="18" charset="0"/>
              </a:rPr>
              <a:t> Америки</a:t>
            </a:r>
            <a:endParaRPr lang="ru-RU" sz="11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8051800" cy="1121461"/>
          </a:xfrm>
          <a:prstGeom prst="rect">
            <a:avLst/>
          </a:prstGeom>
        </p:spPr>
        <p:txBody>
          <a:bodyPr vert="horz" wrap="square" lIns="0" tIns="13335" rIns="0" bIns="0" rtlCol="0">
            <a:spAutoFit/>
          </a:bodyPr>
          <a:lstStyle/>
          <a:p>
            <a:pPr marL="12700">
              <a:lnSpc>
                <a:spcPct val="100000"/>
              </a:lnSpc>
            </a:pPr>
            <a:r>
              <a:rPr sz="3600" b="1" spc="-40" dirty="0"/>
              <a:t>Illustrative</a:t>
            </a:r>
            <a:r>
              <a:rPr sz="3600" b="1" spc="-200" dirty="0"/>
              <a:t> </a:t>
            </a:r>
            <a:r>
              <a:rPr sz="3600" b="1" dirty="0"/>
              <a:t>Case-</a:t>
            </a:r>
            <a:r>
              <a:rPr sz="3600" b="1" spc="-160" dirty="0"/>
              <a:t> </a:t>
            </a:r>
            <a:r>
              <a:rPr sz="3600" b="1" dirty="0"/>
              <a:t>One</a:t>
            </a:r>
            <a:r>
              <a:rPr sz="3600" b="1" spc="-185" dirty="0"/>
              <a:t> </a:t>
            </a:r>
            <a:r>
              <a:rPr sz="3600" b="1" spc="-20" dirty="0"/>
              <a:t>drop</a:t>
            </a:r>
            <a:r>
              <a:rPr sz="3600" b="1" spc="-195" dirty="0"/>
              <a:t> </a:t>
            </a:r>
            <a:r>
              <a:rPr sz="3600" b="1" dirty="0"/>
              <a:t>of</a:t>
            </a:r>
            <a:r>
              <a:rPr sz="3600" b="1" spc="-140" dirty="0"/>
              <a:t> </a:t>
            </a:r>
            <a:r>
              <a:rPr sz="3600" b="1" spc="-10" dirty="0"/>
              <a:t>Soman</a:t>
            </a:r>
            <a:br>
              <a:rPr lang="en-US" sz="3600" b="1" spc="-10" dirty="0"/>
            </a:br>
            <a:r>
              <a:rPr lang="ru-RU" sz="3600" b="1" spc="-10" dirty="0"/>
              <a:t>Приклад – одна </a:t>
            </a:r>
            <a:r>
              <a:rPr lang="ru-RU" sz="3600" b="1" spc="-10" dirty="0" err="1"/>
              <a:t>крапля</a:t>
            </a:r>
            <a:r>
              <a:rPr lang="ru-RU" sz="3600" b="1" spc="-10" dirty="0"/>
              <a:t> зоману</a:t>
            </a:r>
            <a:endParaRPr sz="3600" b="1" dirty="0"/>
          </a:p>
        </p:txBody>
      </p:sp>
      <p:sp>
        <p:nvSpPr>
          <p:cNvPr id="3" name="object 3"/>
          <p:cNvSpPr txBox="1"/>
          <p:nvPr/>
        </p:nvSpPr>
        <p:spPr>
          <a:xfrm>
            <a:off x="497840" y="1789557"/>
            <a:ext cx="11355705" cy="4660891"/>
          </a:xfrm>
          <a:prstGeom prst="rect">
            <a:avLst/>
          </a:prstGeom>
        </p:spPr>
        <p:txBody>
          <a:bodyPr vert="horz" wrap="square" lIns="0" tIns="48895" rIns="0" bIns="0" rtlCol="0">
            <a:spAutoFit/>
          </a:bodyPr>
          <a:lstStyle/>
          <a:p>
            <a:pPr marL="12700" marR="5080" algn="just">
              <a:lnSpc>
                <a:spcPct val="90000"/>
              </a:lnSpc>
              <a:spcBef>
                <a:spcPts val="385"/>
              </a:spcBef>
            </a:pPr>
            <a:r>
              <a:rPr sz="1600" dirty="0">
                <a:latin typeface="Calibri"/>
                <a:cs typeface="Calibri"/>
              </a:rPr>
              <a:t>33</a:t>
            </a:r>
            <a:r>
              <a:rPr sz="1600" spc="-20" dirty="0">
                <a:latin typeface="Calibri"/>
                <a:cs typeface="Calibri"/>
              </a:rPr>
              <a:t> </a:t>
            </a:r>
            <a:r>
              <a:rPr sz="1600" spc="-10" dirty="0">
                <a:latin typeface="Calibri"/>
                <a:cs typeface="Calibri"/>
              </a:rPr>
              <a:t>Year </a:t>
            </a:r>
            <a:r>
              <a:rPr sz="1600" dirty="0">
                <a:latin typeface="Calibri"/>
                <a:cs typeface="Calibri"/>
              </a:rPr>
              <a:t>old</a:t>
            </a:r>
            <a:r>
              <a:rPr sz="1600" spc="-20" dirty="0">
                <a:latin typeface="Calibri"/>
                <a:cs typeface="Calibri"/>
              </a:rPr>
              <a:t> </a:t>
            </a:r>
            <a:r>
              <a:rPr sz="1600" dirty="0">
                <a:latin typeface="Calibri"/>
                <a:cs typeface="Calibri"/>
              </a:rPr>
              <a:t>healthy</a:t>
            </a:r>
            <a:r>
              <a:rPr sz="1600" spc="-10" dirty="0">
                <a:latin typeface="Calibri"/>
                <a:cs typeface="Calibri"/>
              </a:rPr>
              <a:t> </a:t>
            </a:r>
            <a:r>
              <a:rPr sz="1600" dirty="0">
                <a:latin typeface="Calibri"/>
                <a:cs typeface="Calibri"/>
              </a:rPr>
              <a:t>male</a:t>
            </a:r>
            <a:r>
              <a:rPr sz="1600" spc="-10" dirty="0">
                <a:latin typeface="Calibri"/>
                <a:cs typeface="Calibri"/>
              </a:rPr>
              <a:t> </a:t>
            </a:r>
            <a:r>
              <a:rPr sz="1600" dirty="0">
                <a:latin typeface="Calibri"/>
                <a:cs typeface="Calibri"/>
              </a:rPr>
              <a:t>exposed</a:t>
            </a:r>
            <a:r>
              <a:rPr sz="1600" spc="-10" dirty="0">
                <a:latin typeface="Calibri"/>
                <a:cs typeface="Calibri"/>
              </a:rPr>
              <a:t> </a:t>
            </a:r>
            <a:r>
              <a:rPr sz="1600" dirty="0">
                <a:latin typeface="Calibri"/>
                <a:cs typeface="Calibri"/>
              </a:rPr>
              <a:t>to</a:t>
            </a:r>
            <a:r>
              <a:rPr sz="1600" spc="-20" dirty="0">
                <a:latin typeface="Calibri"/>
                <a:cs typeface="Calibri"/>
              </a:rPr>
              <a:t> </a:t>
            </a:r>
            <a:r>
              <a:rPr sz="1600" dirty="0">
                <a:latin typeface="Calibri"/>
                <a:cs typeface="Calibri"/>
              </a:rPr>
              <a:t>a</a:t>
            </a:r>
            <a:r>
              <a:rPr sz="1600" spc="-15" dirty="0">
                <a:latin typeface="Calibri"/>
                <a:cs typeface="Calibri"/>
              </a:rPr>
              <a:t> </a:t>
            </a:r>
            <a:r>
              <a:rPr sz="1600" dirty="0">
                <a:latin typeface="Calibri"/>
                <a:cs typeface="Calibri"/>
              </a:rPr>
              <a:t>few</a:t>
            </a:r>
            <a:r>
              <a:rPr sz="1600" spc="-20" dirty="0">
                <a:latin typeface="Calibri"/>
                <a:cs typeface="Calibri"/>
              </a:rPr>
              <a:t> </a:t>
            </a:r>
            <a:r>
              <a:rPr sz="1600" dirty="0">
                <a:latin typeface="Calibri"/>
                <a:cs typeface="Calibri"/>
              </a:rPr>
              <a:t>drops</a:t>
            </a:r>
            <a:r>
              <a:rPr sz="1600" spc="-15" dirty="0">
                <a:latin typeface="Calibri"/>
                <a:cs typeface="Calibri"/>
              </a:rPr>
              <a:t> </a:t>
            </a:r>
            <a:r>
              <a:rPr sz="1600" dirty="0">
                <a:latin typeface="Calibri"/>
                <a:cs typeface="Calibri"/>
              </a:rPr>
              <a:t>of</a:t>
            </a:r>
            <a:r>
              <a:rPr sz="1600" spc="-15" dirty="0">
                <a:latin typeface="Calibri"/>
                <a:cs typeface="Calibri"/>
              </a:rPr>
              <a:t> </a:t>
            </a:r>
            <a:r>
              <a:rPr sz="1600" dirty="0">
                <a:latin typeface="Calibri"/>
                <a:cs typeface="Calibri"/>
              </a:rPr>
              <a:t>25%</a:t>
            </a:r>
            <a:r>
              <a:rPr sz="1600" spc="-15" dirty="0">
                <a:latin typeface="Calibri"/>
                <a:cs typeface="Calibri"/>
              </a:rPr>
              <a:t> </a:t>
            </a:r>
            <a:r>
              <a:rPr sz="1600" dirty="0">
                <a:latin typeface="Calibri"/>
                <a:cs typeface="Calibri"/>
              </a:rPr>
              <a:t>Soman</a:t>
            </a:r>
            <a:r>
              <a:rPr sz="1600" spc="-10" dirty="0">
                <a:latin typeface="Calibri"/>
                <a:cs typeface="Calibri"/>
              </a:rPr>
              <a:t> </a:t>
            </a:r>
            <a:r>
              <a:rPr sz="1600" dirty="0">
                <a:latin typeface="Calibri"/>
                <a:cs typeface="Calibri"/>
              </a:rPr>
              <a:t>onto</a:t>
            </a:r>
            <a:r>
              <a:rPr sz="1600" spc="-20" dirty="0">
                <a:latin typeface="Calibri"/>
                <a:cs typeface="Calibri"/>
              </a:rPr>
              <a:t> </a:t>
            </a:r>
            <a:r>
              <a:rPr sz="1600" dirty="0">
                <a:latin typeface="Calibri"/>
                <a:cs typeface="Calibri"/>
              </a:rPr>
              <a:t>the</a:t>
            </a:r>
            <a:r>
              <a:rPr sz="1600" spc="-10" dirty="0">
                <a:latin typeface="Calibri"/>
                <a:cs typeface="Calibri"/>
              </a:rPr>
              <a:t> </a:t>
            </a:r>
            <a:r>
              <a:rPr sz="1600" dirty="0">
                <a:latin typeface="Calibri"/>
                <a:cs typeface="Calibri"/>
              </a:rPr>
              <a:t>face.</a:t>
            </a:r>
            <a:r>
              <a:rPr sz="1600" spc="509" dirty="0">
                <a:latin typeface="Calibri"/>
                <a:cs typeface="Calibri"/>
              </a:rPr>
              <a:t> </a:t>
            </a:r>
            <a:r>
              <a:rPr sz="1600" spc="-10" dirty="0">
                <a:latin typeface="Calibri"/>
                <a:cs typeface="Calibri"/>
              </a:rPr>
              <a:t>Immediately </a:t>
            </a:r>
            <a:r>
              <a:rPr sz="1600" dirty="0">
                <a:latin typeface="Calibri"/>
                <a:cs typeface="Calibri"/>
              </a:rPr>
              <a:t>washed</a:t>
            </a:r>
            <a:r>
              <a:rPr sz="1600" spc="155" dirty="0">
                <a:latin typeface="Calibri"/>
                <a:cs typeface="Calibri"/>
              </a:rPr>
              <a:t> </a:t>
            </a:r>
            <a:r>
              <a:rPr sz="1600" dirty="0">
                <a:latin typeface="Calibri"/>
                <a:cs typeface="Calibri"/>
              </a:rPr>
              <a:t>face</a:t>
            </a:r>
            <a:r>
              <a:rPr sz="1600" spc="155" dirty="0">
                <a:latin typeface="Calibri"/>
                <a:cs typeface="Calibri"/>
              </a:rPr>
              <a:t> </a:t>
            </a:r>
            <a:r>
              <a:rPr sz="1600" dirty="0">
                <a:latin typeface="Calibri"/>
                <a:cs typeface="Calibri"/>
              </a:rPr>
              <a:t>with</a:t>
            </a:r>
            <a:r>
              <a:rPr sz="1600" spc="140" dirty="0">
                <a:latin typeface="Calibri"/>
                <a:cs typeface="Calibri"/>
              </a:rPr>
              <a:t> </a:t>
            </a:r>
            <a:r>
              <a:rPr sz="1600" dirty="0">
                <a:latin typeface="Calibri"/>
                <a:cs typeface="Calibri"/>
              </a:rPr>
              <a:t>chemical</a:t>
            </a:r>
            <a:r>
              <a:rPr sz="1600" spc="145" dirty="0">
                <a:latin typeface="Calibri"/>
                <a:cs typeface="Calibri"/>
              </a:rPr>
              <a:t> </a:t>
            </a:r>
            <a:r>
              <a:rPr sz="1600" dirty="0">
                <a:latin typeface="Calibri"/>
                <a:cs typeface="Calibri"/>
              </a:rPr>
              <a:t>eye</a:t>
            </a:r>
            <a:r>
              <a:rPr sz="1600" spc="150" dirty="0">
                <a:latin typeface="Calibri"/>
                <a:cs typeface="Calibri"/>
              </a:rPr>
              <a:t> </a:t>
            </a:r>
            <a:r>
              <a:rPr sz="1600" dirty="0">
                <a:latin typeface="Calibri"/>
                <a:cs typeface="Calibri"/>
              </a:rPr>
              <a:t>wash</a:t>
            </a:r>
            <a:r>
              <a:rPr sz="1600" spc="155" dirty="0">
                <a:latin typeface="Calibri"/>
                <a:cs typeface="Calibri"/>
              </a:rPr>
              <a:t> </a:t>
            </a:r>
            <a:r>
              <a:rPr sz="1600" dirty="0">
                <a:latin typeface="Calibri"/>
                <a:cs typeface="Calibri"/>
              </a:rPr>
              <a:t>water</a:t>
            </a:r>
            <a:r>
              <a:rPr sz="1600" spc="165" dirty="0">
                <a:latin typeface="Calibri"/>
                <a:cs typeface="Calibri"/>
              </a:rPr>
              <a:t> </a:t>
            </a:r>
            <a:r>
              <a:rPr sz="1600" dirty="0">
                <a:latin typeface="Calibri"/>
                <a:cs typeface="Calibri"/>
              </a:rPr>
              <a:t>station</a:t>
            </a:r>
            <a:r>
              <a:rPr sz="1600" spc="150" dirty="0">
                <a:latin typeface="Calibri"/>
                <a:cs typeface="Calibri"/>
              </a:rPr>
              <a:t> </a:t>
            </a:r>
            <a:r>
              <a:rPr sz="1600" dirty="0">
                <a:latin typeface="Calibri"/>
                <a:cs typeface="Calibri"/>
              </a:rPr>
              <a:t>and</a:t>
            </a:r>
            <a:r>
              <a:rPr sz="1600" spc="145" dirty="0">
                <a:latin typeface="Calibri"/>
                <a:cs typeface="Calibri"/>
              </a:rPr>
              <a:t> </a:t>
            </a:r>
            <a:r>
              <a:rPr sz="1600" dirty="0">
                <a:latin typeface="Calibri"/>
                <a:cs typeface="Calibri"/>
              </a:rPr>
              <a:t>taken</a:t>
            </a:r>
            <a:r>
              <a:rPr sz="1600" spc="145" dirty="0">
                <a:latin typeface="Calibri"/>
                <a:cs typeface="Calibri"/>
              </a:rPr>
              <a:t> </a:t>
            </a:r>
            <a:r>
              <a:rPr sz="1600" dirty="0">
                <a:latin typeface="Calibri"/>
                <a:cs typeface="Calibri"/>
              </a:rPr>
              <a:t>to</a:t>
            </a:r>
            <a:r>
              <a:rPr sz="1600" spc="150" dirty="0">
                <a:latin typeface="Calibri"/>
                <a:cs typeface="Calibri"/>
              </a:rPr>
              <a:t> </a:t>
            </a:r>
            <a:r>
              <a:rPr sz="1600" dirty="0">
                <a:latin typeface="Calibri"/>
                <a:cs typeface="Calibri"/>
              </a:rPr>
              <a:t>emergency</a:t>
            </a:r>
            <a:r>
              <a:rPr sz="1600" spc="165" dirty="0">
                <a:latin typeface="Calibri"/>
                <a:cs typeface="Calibri"/>
              </a:rPr>
              <a:t> </a:t>
            </a:r>
            <a:r>
              <a:rPr sz="1600" dirty="0">
                <a:latin typeface="Calibri"/>
                <a:cs typeface="Calibri"/>
              </a:rPr>
              <a:t>unit.</a:t>
            </a:r>
            <a:r>
              <a:rPr sz="1600" spc="140" dirty="0">
                <a:latin typeface="Calibri"/>
                <a:cs typeface="Calibri"/>
              </a:rPr>
              <a:t>  </a:t>
            </a:r>
            <a:r>
              <a:rPr sz="1600" dirty="0">
                <a:latin typeface="Calibri"/>
                <a:cs typeface="Calibri"/>
              </a:rPr>
              <a:t>He</a:t>
            </a:r>
            <a:r>
              <a:rPr sz="1600" spc="155" dirty="0">
                <a:latin typeface="Calibri"/>
                <a:cs typeface="Calibri"/>
              </a:rPr>
              <a:t> </a:t>
            </a:r>
            <a:r>
              <a:rPr sz="1600" spc="-25" dirty="0">
                <a:latin typeface="Calibri"/>
                <a:cs typeface="Calibri"/>
              </a:rPr>
              <a:t>was </a:t>
            </a:r>
            <a:r>
              <a:rPr sz="1600" dirty="0">
                <a:latin typeface="Calibri"/>
                <a:cs typeface="Calibri"/>
              </a:rPr>
              <a:t>asymptomatic</a:t>
            </a:r>
            <a:r>
              <a:rPr sz="1600" spc="-15" dirty="0">
                <a:latin typeface="Calibri"/>
                <a:cs typeface="Calibri"/>
              </a:rPr>
              <a:t> </a:t>
            </a:r>
            <a:r>
              <a:rPr sz="1600" dirty="0">
                <a:latin typeface="Calibri"/>
                <a:cs typeface="Calibri"/>
              </a:rPr>
              <a:t>for</a:t>
            </a:r>
            <a:r>
              <a:rPr sz="1600" spc="-10" dirty="0">
                <a:latin typeface="Calibri"/>
                <a:cs typeface="Calibri"/>
              </a:rPr>
              <a:t> </a:t>
            </a:r>
            <a:r>
              <a:rPr sz="1600" dirty="0">
                <a:latin typeface="Calibri"/>
                <a:cs typeface="Calibri"/>
              </a:rPr>
              <a:t>~10</a:t>
            </a:r>
            <a:r>
              <a:rPr sz="1600" spc="-25" dirty="0">
                <a:latin typeface="Calibri"/>
                <a:cs typeface="Calibri"/>
              </a:rPr>
              <a:t> </a:t>
            </a:r>
            <a:r>
              <a:rPr sz="1600" dirty="0">
                <a:latin typeface="Calibri"/>
                <a:cs typeface="Calibri"/>
              </a:rPr>
              <a:t>minutes</a:t>
            </a:r>
            <a:r>
              <a:rPr sz="1600" spc="-5" dirty="0">
                <a:latin typeface="Calibri"/>
                <a:cs typeface="Calibri"/>
              </a:rPr>
              <a:t> </a:t>
            </a:r>
            <a:r>
              <a:rPr sz="1600" dirty="0">
                <a:latin typeface="Calibri"/>
                <a:cs typeface="Calibri"/>
              </a:rPr>
              <a:t>before</a:t>
            </a:r>
            <a:r>
              <a:rPr sz="1600" spc="5" dirty="0">
                <a:latin typeface="Calibri"/>
                <a:cs typeface="Calibri"/>
              </a:rPr>
              <a:t> </a:t>
            </a:r>
            <a:r>
              <a:rPr sz="1600" dirty="0">
                <a:latin typeface="Calibri"/>
                <a:cs typeface="Calibri"/>
              </a:rPr>
              <a:t>suddenly</a:t>
            </a:r>
            <a:r>
              <a:rPr sz="1600" spc="5" dirty="0">
                <a:latin typeface="Calibri"/>
                <a:cs typeface="Calibri"/>
              </a:rPr>
              <a:t> </a:t>
            </a:r>
            <a:r>
              <a:rPr sz="1600" dirty="0">
                <a:latin typeface="Calibri"/>
                <a:cs typeface="Calibri"/>
              </a:rPr>
              <a:t>feeling</a:t>
            </a:r>
            <a:r>
              <a:rPr sz="1600" spc="-15" dirty="0">
                <a:latin typeface="Calibri"/>
                <a:cs typeface="Calibri"/>
              </a:rPr>
              <a:t> </a:t>
            </a:r>
            <a:r>
              <a:rPr sz="1600" dirty="0">
                <a:latin typeface="Calibri"/>
                <a:cs typeface="Calibri"/>
              </a:rPr>
              <a:t>“sense of</a:t>
            </a:r>
            <a:r>
              <a:rPr sz="1600" spc="-5" dirty="0">
                <a:latin typeface="Calibri"/>
                <a:cs typeface="Calibri"/>
              </a:rPr>
              <a:t> </a:t>
            </a:r>
            <a:r>
              <a:rPr sz="1600" dirty="0">
                <a:latin typeface="Calibri"/>
                <a:cs typeface="Calibri"/>
              </a:rPr>
              <a:t>doom”</a:t>
            </a:r>
            <a:r>
              <a:rPr sz="1600" spc="-5" dirty="0">
                <a:latin typeface="Calibri"/>
                <a:cs typeface="Calibri"/>
              </a:rPr>
              <a:t> </a:t>
            </a:r>
            <a:r>
              <a:rPr sz="1600" dirty="0">
                <a:latin typeface="Calibri"/>
                <a:cs typeface="Calibri"/>
              </a:rPr>
              <a:t>and</a:t>
            </a:r>
            <a:r>
              <a:rPr sz="1600" spc="-5" dirty="0">
                <a:latin typeface="Calibri"/>
                <a:cs typeface="Calibri"/>
              </a:rPr>
              <a:t> </a:t>
            </a:r>
            <a:r>
              <a:rPr sz="1600" dirty="0">
                <a:latin typeface="Calibri"/>
                <a:cs typeface="Calibri"/>
              </a:rPr>
              <a:t>collapsing</a:t>
            </a:r>
            <a:r>
              <a:rPr sz="1600" spc="-5" dirty="0">
                <a:latin typeface="Calibri"/>
                <a:cs typeface="Calibri"/>
              </a:rPr>
              <a:t> </a:t>
            </a:r>
            <a:r>
              <a:rPr sz="1600" spc="-20" dirty="0">
                <a:latin typeface="Calibri"/>
                <a:cs typeface="Calibri"/>
              </a:rPr>
              <a:t>into </a:t>
            </a:r>
            <a:r>
              <a:rPr sz="1600" dirty="0">
                <a:latin typeface="Calibri"/>
                <a:cs typeface="Calibri"/>
              </a:rPr>
              <a:t>coma</a:t>
            </a:r>
            <a:r>
              <a:rPr sz="1600" spc="390" dirty="0">
                <a:latin typeface="Calibri"/>
                <a:cs typeface="Calibri"/>
              </a:rPr>
              <a:t> </a:t>
            </a:r>
            <a:r>
              <a:rPr sz="1600" dirty="0">
                <a:latin typeface="Calibri"/>
                <a:cs typeface="Calibri"/>
              </a:rPr>
              <a:t>and</a:t>
            </a:r>
            <a:r>
              <a:rPr sz="1600" spc="390" dirty="0">
                <a:latin typeface="Calibri"/>
                <a:cs typeface="Calibri"/>
              </a:rPr>
              <a:t> </a:t>
            </a:r>
            <a:r>
              <a:rPr sz="1600" dirty="0">
                <a:latin typeface="Calibri"/>
                <a:cs typeface="Calibri"/>
              </a:rPr>
              <a:t>becoming</a:t>
            </a:r>
            <a:r>
              <a:rPr sz="1600" spc="375" dirty="0">
                <a:latin typeface="Calibri"/>
                <a:cs typeface="Calibri"/>
              </a:rPr>
              <a:t> </a:t>
            </a:r>
            <a:r>
              <a:rPr sz="1600" dirty="0">
                <a:latin typeface="Calibri"/>
                <a:cs typeface="Calibri"/>
              </a:rPr>
              <a:t>cyanotic</a:t>
            </a:r>
            <a:r>
              <a:rPr sz="1600" spc="390" dirty="0">
                <a:latin typeface="Calibri"/>
                <a:cs typeface="Calibri"/>
              </a:rPr>
              <a:t> </a:t>
            </a:r>
            <a:r>
              <a:rPr sz="1600" dirty="0">
                <a:latin typeface="Calibri"/>
                <a:cs typeface="Calibri"/>
              </a:rPr>
              <a:t>with</a:t>
            </a:r>
            <a:r>
              <a:rPr sz="1600" spc="375" dirty="0">
                <a:latin typeface="Calibri"/>
                <a:cs typeface="Calibri"/>
              </a:rPr>
              <a:t> </a:t>
            </a:r>
            <a:r>
              <a:rPr sz="1600" dirty="0">
                <a:latin typeface="Calibri"/>
                <a:cs typeface="Calibri"/>
              </a:rPr>
              <a:t>slightly</a:t>
            </a:r>
            <a:r>
              <a:rPr sz="1600" spc="400" dirty="0">
                <a:latin typeface="Calibri"/>
                <a:cs typeface="Calibri"/>
              </a:rPr>
              <a:t> </a:t>
            </a:r>
            <a:r>
              <a:rPr sz="1600" dirty="0">
                <a:latin typeface="Calibri"/>
                <a:cs typeface="Calibri"/>
              </a:rPr>
              <a:t>labored</a:t>
            </a:r>
            <a:r>
              <a:rPr sz="1600" spc="390" dirty="0">
                <a:latin typeface="Calibri"/>
                <a:cs typeface="Calibri"/>
              </a:rPr>
              <a:t> </a:t>
            </a:r>
            <a:r>
              <a:rPr sz="1600" dirty="0">
                <a:latin typeface="Calibri"/>
                <a:cs typeface="Calibri"/>
              </a:rPr>
              <a:t>breathing,</a:t>
            </a:r>
            <a:r>
              <a:rPr sz="1600" spc="390" dirty="0">
                <a:latin typeface="Calibri"/>
                <a:cs typeface="Calibri"/>
              </a:rPr>
              <a:t> </a:t>
            </a:r>
            <a:r>
              <a:rPr sz="1600" dirty="0">
                <a:latin typeface="Calibri"/>
                <a:cs typeface="Calibri"/>
              </a:rPr>
              <a:t>rapidly</a:t>
            </a:r>
            <a:r>
              <a:rPr sz="1600" spc="390" dirty="0">
                <a:latin typeface="Calibri"/>
                <a:cs typeface="Calibri"/>
              </a:rPr>
              <a:t> </a:t>
            </a:r>
            <a:r>
              <a:rPr sz="1600" dirty="0">
                <a:latin typeface="Calibri"/>
                <a:cs typeface="Calibri"/>
              </a:rPr>
              <a:t>developing</a:t>
            </a:r>
            <a:r>
              <a:rPr sz="1600" spc="395" dirty="0">
                <a:latin typeface="Calibri"/>
                <a:cs typeface="Calibri"/>
              </a:rPr>
              <a:t> </a:t>
            </a:r>
            <a:r>
              <a:rPr sz="1600" spc="-10" dirty="0">
                <a:latin typeface="Calibri"/>
                <a:cs typeface="Calibri"/>
              </a:rPr>
              <a:t>miosis, </a:t>
            </a:r>
            <a:r>
              <a:rPr sz="1600" dirty="0">
                <a:latin typeface="Calibri"/>
                <a:cs typeface="Calibri"/>
              </a:rPr>
              <a:t>copious</a:t>
            </a:r>
            <a:r>
              <a:rPr sz="1600" spc="-5" dirty="0">
                <a:latin typeface="Calibri"/>
                <a:cs typeface="Calibri"/>
              </a:rPr>
              <a:t> </a:t>
            </a:r>
            <a:r>
              <a:rPr sz="1600" dirty="0">
                <a:latin typeface="Calibri"/>
                <a:cs typeface="Calibri"/>
              </a:rPr>
              <a:t>oral</a:t>
            </a:r>
            <a:r>
              <a:rPr sz="1600" spc="5" dirty="0">
                <a:latin typeface="Calibri"/>
                <a:cs typeface="Calibri"/>
              </a:rPr>
              <a:t> </a:t>
            </a:r>
            <a:r>
              <a:rPr sz="1600" dirty="0">
                <a:latin typeface="Calibri"/>
                <a:cs typeface="Calibri"/>
              </a:rPr>
              <a:t>and nasal</a:t>
            </a:r>
            <a:r>
              <a:rPr sz="1600" spc="5" dirty="0">
                <a:latin typeface="Calibri"/>
                <a:cs typeface="Calibri"/>
              </a:rPr>
              <a:t> </a:t>
            </a:r>
            <a:r>
              <a:rPr sz="1600" dirty="0">
                <a:latin typeface="Calibri"/>
                <a:cs typeface="Calibri"/>
              </a:rPr>
              <a:t>secretions.</a:t>
            </a:r>
            <a:r>
              <a:rPr sz="1600" spc="535" dirty="0">
                <a:latin typeface="Calibri"/>
                <a:cs typeface="Calibri"/>
              </a:rPr>
              <a:t> </a:t>
            </a:r>
            <a:r>
              <a:rPr sz="1600" dirty="0">
                <a:latin typeface="Calibri"/>
                <a:cs typeface="Calibri"/>
              </a:rPr>
              <a:t>Atropine 2mg</a:t>
            </a:r>
            <a:r>
              <a:rPr sz="1600" spc="-15" dirty="0">
                <a:latin typeface="Calibri"/>
                <a:cs typeface="Calibri"/>
              </a:rPr>
              <a:t> </a:t>
            </a:r>
            <a:r>
              <a:rPr sz="1600" dirty="0">
                <a:latin typeface="Calibri"/>
                <a:cs typeface="Calibri"/>
              </a:rPr>
              <a:t>IV</a:t>
            </a:r>
            <a:r>
              <a:rPr sz="1600" spc="-10" dirty="0">
                <a:latin typeface="Calibri"/>
                <a:cs typeface="Calibri"/>
              </a:rPr>
              <a:t> </a:t>
            </a:r>
            <a:r>
              <a:rPr sz="1600" dirty="0">
                <a:latin typeface="Calibri"/>
                <a:cs typeface="Calibri"/>
              </a:rPr>
              <a:t>administered</a:t>
            </a:r>
            <a:r>
              <a:rPr sz="1600" spc="15" dirty="0">
                <a:latin typeface="Calibri"/>
                <a:cs typeface="Calibri"/>
              </a:rPr>
              <a:t> </a:t>
            </a:r>
            <a:r>
              <a:rPr sz="1600" dirty="0">
                <a:latin typeface="Calibri"/>
                <a:cs typeface="Calibri"/>
              </a:rPr>
              <a:t>immediately.</a:t>
            </a:r>
            <a:r>
              <a:rPr sz="1600" spc="535" dirty="0">
                <a:latin typeface="Calibri"/>
                <a:cs typeface="Calibri"/>
              </a:rPr>
              <a:t> </a:t>
            </a:r>
            <a:r>
              <a:rPr sz="1600" spc="-10" dirty="0">
                <a:latin typeface="Calibri"/>
                <a:cs typeface="Calibri"/>
              </a:rPr>
              <a:t>HR-</a:t>
            </a:r>
            <a:r>
              <a:rPr sz="1600" dirty="0">
                <a:latin typeface="Calibri"/>
                <a:cs typeface="Calibri"/>
              </a:rPr>
              <a:t>150 </a:t>
            </a:r>
            <a:r>
              <a:rPr sz="1600" spc="-25" dirty="0">
                <a:latin typeface="Calibri"/>
                <a:cs typeface="Calibri"/>
              </a:rPr>
              <a:t>and </a:t>
            </a:r>
            <a:r>
              <a:rPr sz="1600" dirty="0">
                <a:latin typeface="Calibri"/>
                <a:cs typeface="Calibri"/>
              </a:rPr>
              <a:t>BP</a:t>
            </a:r>
            <a:r>
              <a:rPr sz="1600" spc="-50" dirty="0">
                <a:latin typeface="Calibri"/>
                <a:cs typeface="Calibri"/>
              </a:rPr>
              <a:t> </a:t>
            </a:r>
            <a:r>
              <a:rPr sz="1600" dirty="0">
                <a:latin typeface="Calibri"/>
                <a:cs typeface="Calibri"/>
              </a:rPr>
              <a:t>180/80</a:t>
            </a:r>
            <a:r>
              <a:rPr sz="1600" spc="-40" dirty="0">
                <a:latin typeface="Calibri"/>
                <a:cs typeface="Calibri"/>
              </a:rPr>
              <a:t> </a:t>
            </a:r>
            <a:r>
              <a:rPr sz="1600" dirty="0">
                <a:latin typeface="Calibri"/>
                <a:cs typeface="Calibri"/>
              </a:rPr>
              <a:t>after</a:t>
            </a:r>
            <a:r>
              <a:rPr sz="1600" spc="-25" dirty="0">
                <a:latin typeface="Calibri"/>
                <a:cs typeface="Calibri"/>
              </a:rPr>
              <a:t> </a:t>
            </a:r>
            <a:r>
              <a:rPr sz="1600" spc="-10" dirty="0">
                <a:latin typeface="Calibri"/>
                <a:cs typeface="Calibri"/>
              </a:rPr>
              <a:t>atropine.</a:t>
            </a:r>
            <a:endParaRPr lang="en-US" sz="1600" spc="-10" dirty="0">
              <a:latin typeface="Calibri"/>
              <a:cs typeface="Calibri"/>
            </a:endParaRPr>
          </a:p>
          <a:p>
            <a:pPr marL="12700" marR="5080" algn="just">
              <a:lnSpc>
                <a:spcPct val="90000"/>
              </a:lnSpc>
              <a:spcBef>
                <a:spcPts val="385"/>
              </a:spcBef>
            </a:pPr>
            <a:r>
              <a:rPr lang="ru-RU" sz="1600" dirty="0">
                <a:latin typeface="Calibri"/>
                <a:cs typeface="Calibri"/>
              </a:rPr>
              <a:t>33-річний здоровий </a:t>
            </a:r>
            <a:r>
              <a:rPr lang="ru-RU" sz="1600" dirty="0" err="1">
                <a:latin typeface="Calibri"/>
                <a:cs typeface="Calibri"/>
              </a:rPr>
              <a:t>чоловік</a:t>
            </a:r>
            <a:r>
              <a:rPr lang="ru-RU" sz="1600" dirty="0">
                <a:latin typeface="Calibri"/>
                <a:cs typeface="Calibri"/>
              </a:rPr>
              <a:t> </a:t>
            </a:r>
            <a:r>
              <a:rPr lang="ru-RU" sz="1600" dirty="0" err="1">
                <a:latin typeface="Calibri"/>
                <a:cs typeface="Calibri"/>
              </a:rPr>
              <a:t>контактував</a:t>
            </a:r>
            <a:r>
              <a:rPr lang="ru-RU" sz="1600" dirty="0">
                <a:latin typeface="Calibri"/>
                <a:cs typeface="Calibri"/>
              </a:rPr>
              <a:t> з </a:t>
            </a:r>
            <a:r>
              <a:rPr lang="ru-RU" sz="1600" dirty="0" err="1">
                <a:latin typeface="Calibri"/>
                <a:cs typeface="Calibri"/>
              </a:rPr>
              <a:t>кількома</a:t>
            </a:r>
            <a:r>
              <a:rPr lang="ru-RU" sz="1600" dirty="0">
                <a:latin typeface="Calibri"/>
                <a:cs typeface="Calibri"/>
              </a:rPr>
              <a:t> </a:t>
            </a:r>
            <a:r>
              <a:rPr lang="ru-RU" sz="1600" dirty="0" err="1">
                <a:latin typeface="Calibri"/>
                <a:cs typeface="Calibri"/>
              </a:rPr>
              <a:t>краплями</a:t>
            </a:r>
            <a:r>
              <a:rPr lang="ru-RU" sz="1600" dirty="0">
                <a:latin typeface="Calibri"/>
                <a:cs typeface="Calibri"/>
              </a:rPr>
              <a:t> Зоману </a:t>
            </a:r>
            <a:r>
              <a:rPr lang="ru-RU" sz="1600" dirty="0" err="1">
                <a:latin typeface="Calibri"/>
                <a:cs typeface="Calibri"/>
              </a:rPr>
              <a:t>конц</a:t>
            </a:r>
            <a:r>
              <a:rPr lang="ru-RU" sz="1600" dirty="0">
                <a:latin typeface="Calibri"/>
                <a:cs typeface="Calibri"/>
              </a:rPr>
              <a:t>. 25%, </a:t>
            </a:r>
            <a:r>
              <a:rPr lang="ru-RU" sz="1600" dirty="0" err="1">
                <a:latin typeface="Calibri"/>
                <a:cs typeface="Calibri"/>
              </a:rPr>
              <a:t>які</a:t>
            </a:r>
            <a:r>
              <a:rPr lang="ru-RU" sz="1600" dirty="0">
                <a:latin typeface="Calibri"/>
                <a:cs typeface="Calibri"/>
              </a:rPr>
              <a:t> </a:t>
            </a:r>
            <a:r>
              <a:rPr lang="ru-RU" sz="1600" dirty="0" err="1">
                <a:latin typeface="Calibri"/>
                <a:cs typeface="Calibri"/>
              </a:rPr>
              <a:t>потрапили</a:t>
            </a:r>
            <a:r>
              <a:rPr lang="ru-RU" sz="1600" dirty="0">
                <a:latin typeface="Calibri"/>
                <a:cs typeface="Calibri"/>
              </a:rPr>
              <a:t> на </a:t>
            </a:r>
            <a:r>
              <a:rPr lang="ru-RU" sz="1600" dirty="0" err="1">
                <a:latin typeface="Calibri"/>
                <a:cs typeface="Calibri"/>
              </a:rPr>
              <a:t>обличчя</a:t>
            </a:r>
            <a:r>
              <a:rPr lang="ru-RU" sz="1600" dirty="0">
                <a:latin typeface="Calibri"/>
                <a:cs typeface="Calibri"/>
              </a:rPr>
              <a:t>. </a:t>
            </a:r>
            <a:r>
              <a:rPr lang="ru-RU" sz="1600" dirty="0" err="1">
                <a:latin typeface="Calibri"/>
                <a:cs typeface="Calibri"/>
              </a:rPr>
              <a:t>Негайно</a:t>
            </a:r>
            <a:r>
              <a:rPr lang="ru-RU" sz="1600" dirty="0">
                <a:latin typeface="Calibri"/>
                <a:cs typeface="Calibri"/>
              </a:rPr>
              <a:t> </a:t>
            </a:r>
            <a:r>
              <a:rPr lang="ru-RU" sz="1600" dirty="0" err="1">
                <a:latin typeface="Calibri"/>
                <a:cs typeface="Calibri"/>
              </a:rPr>
              <a:t>вимив</a:t>
            </a:r>
            <a:r>
              <a:rPr lang="ru-RU" sz="1600" dirty="0">
                <a:latin typeface="Calibri"/>
                <a:cs typeface="Calibri"/>
              </a:rPr>
              <a:t> </a:t>
            </a:r>
            <a:r>
              <a:rPr lang="ru-RU" sz="1600" dirty="0" err="1">
                <a:latin typeface="Calibri"/>
                <a:cs typeface="Calibri"/>
              </a:rPr>
              <a:t>обличчя</a:t>
            </a:r>
            <a:r>
              <a:rPr lang="ru-RU" sz="1600" dirty="0">
                <a:latin typeface="Calibri"/>
                <a:cs typeface="Calibri"/>
              </a:rPr>
              <a:t> на </a:t>
            </a:r>
            <a:r>
              <a:rPr lang="ru-RU" sz="1600" dirty="0" err="1">
                <a:latin typeface="Calibri"/>
                <a:cs typeface="Calibri"/>
              </a:rPr>
              <a:t>станції</a:t>
            </a:r>
            <a:r>
              <a:rPr lang="ru-RU" sz="1600" dirty="0">
                <a:latin typeface="Calibri"/>
                <a:cs typeface="Calibri"/>
              </a:rPr>
              <a:t> для </a:t>
            </a:r>
            <a:r>
              <a:rPr lang="ru-RU" sz="1600" dirty="0" err="1">
                <a:latin typeface="Calibri"/>
                <a:cs typeface="Calibri"/>
              </a:rPr>
              <a:t>промивання</a:t>
            </a:r>
            <a:r>
              <a:rPr lang="ru-RU" sz="1600" dirty="0">
                <a:latin typeface="Calibri"/>
                <a:cs typeface="Calibri"/>
              </a:rPr>
              <a:t> очей і доставлений до </a:t>
            </a:r>
            <a:r>
              <a:rPr lang="ru-RU" sz="1600" dirty="0" err="1">
                <a:latin typeface="Calibri"/>
                <a:cs typeface="Calibri"/>
              </a:rPr>
              <a:t>відділення</a:t>
            </a:r>
            <a:r>
              <a:rPr lang="ru-RU" sz="1600" dirty="0">
                <a:latin typeface="Calibri"/>
                <a:cs typeface="Calibri"/>
              </a:rPr>
              <a:t> </a:t>
            </a:r>
            <a:r>
              <a:rPr lang="ru-RU" sz="1600" dirty="0" err="1">
                <a:latin typeface="Calibri"/>
                <a:cs typeface="Calibri"/>
              </a:rPr>
              <a:t>невідкладної</a:t>
            </a:r>
            <a:r>
              <a:rPr lang="ru-RU" sz="1600" dirty="0">
                <a:latin typeface="Calibri"/>
                <a:cs typeface="Calibri"/>
              </a:rPr>
              <a:t> </a:t>
            </a:r>
            <a:r>
              <a:rPr lang="ru-RU" sz="1600" dirty="0" err="1">
                <a:latin typeface="Calibri"/>
                <a:cs typeface="Calibri"/>
              </a:rPr>
              <a:t>допомоги</a:t>
            </a:r>
            <a:r>
              <a:rPr lang="ru-RU" sz="1600" dirty="0">
                <a:latin typeface="Calibri"/>
                <a:cs typeface="Calibri"/>
              </a:rPr>
              <a:t>. </a:t>
            </a:r>
            <a:r>
              <a:rPr lang="ru-RU" sz="1600" dirty="0" err="1">
                <a:latin typeface="Calibri"/>
                <a:cs typeface="Calibri"/>
              </a:rPr>
              <a:t>Протягом</a:t>
            </a:r>
            <a:r>
              <a:rPr lang="ru-RU" sz="1600" dirty="0">
                <a:latin typeface="Calibri"/>
                <a:cs typeface="Calibri"/>
              </a:rPr>
              <a:t> </a:t>
            </a:r>
            <a:r>
              <a:rPr lang="ru-RU" sz="1600" dirty="0" err="1">
                <a:latin typeface="Calibri"/>
                <a:cs typeface="Calibri"/>
              </a:rPr>
              <a:t>приблизно</a:t>
            </a:r>
            <a:r>
              <a:rPr lang="ru-RU" sz="1600" dirty="0">
                <a:latin typeface="Calibri"/>
                <a:cs typeface="Calibri"/>
              </a:rPr>
              <a:t> 10 </a:t>
            </a:r>
            <a:r>
              <a:rPr lang="ru-RU" sz="1600" dirty="0" err="1">
                <a:latin typeface="Calibri"/>
                <a:cs typeface="Calibri"/>
              </a:rPr>
              <a:t>хвилин</a:t>
            </a:r>
            <a:r>
              <a:rPr lang="ru-RU" sz="1600" dirty="0">
                <a:latin typeface="Calibri"/>
                <a:cs typeface="Calibri"/>
              </a:rPr>
              <a:t> </a:t>
            </a:r>
            <a:r>
              <a:rPr lang="ru-RU" sz="1600" dirty="0" err="1">
                <a:latin typeface="Calibri"/>
                <a:cs typeface="Calibri"/>
              </a:rPr>
              <a:t>він</a:t>
            </a:r>
            <a:r>
              <a:rPr lang="ru-RU" sz="1600" dirty="0">
                <a:latin typeface="Calibri"/>
                <a:cs typeface="Calibri"/>
              </a:rPr>
              <a:t> </a:t>
            </a:r>
            <a:r>
              <a:rPr lang="ru-RU" sz="1600" dirty="0" err="1">
                <a:latin typeface="Calibri"/>
                <a:cs typeface="Calibri"/>
              </a:rPr>
              <a:t>був</a:t>
            </a:r>
            <a:r>
              <a:rPr lang="ru-RU" sz="1600" dirty="0">
                <a:latin typeface="Calibri"/>
                <a:cs typeface="Calibri"/>
              </a:rPr>
              <a:t> </a:t>
            </a:r>
            <a:r>
              <a:rPr lang="ru-RU" sz="1600" dirty="0" err="1">
                <a:latin typeface="Calibri"/>
                <a:cs typeface="Calibri"/>
              </a:rPr>
              <a:t>безсимптомним</a:t>
            </a:r>
            <a:r>
              <a:rPr lang="ru-RU" sz="1600" dirty="0">
                <a:latin typeface="Calibri"/>
                <a:cs typeface="Calibri"/>
              </a:rPr>
              <a:t>, перш </a:t>
            </a:r>
            <a:r>
              <a:rPr lang="ru-RU" sz="1600" dirty="0" err="1">
                <a:latin typeface="Calibri"/>
                <a:cs typeface="Calibri"/>
              </a:rPr>
              <a:t>ніж</a:t>
            </a:r>
            <a:r>
              <a:rPr lang="ru-RU" sz="1600" dirty="0">
                <a:latin typeface="Calibri"/>
                <a:cs typeface="Calibri"/>
              </a:rPr>
              <a:t> </a:t>
            </a:r>
            <a:r>
              <a:rPr lang="ru-RU" sz="1600" dirty="0" err="1">
                <a:latin typeface="Calibri"/>
                <a:cs typeface="Calibri"/>
              </a:rPr>
              <a:t>раптово</a:t>
            </a:r>
            <a:r>
              <a:rPr lang="ru-RU" sz="1600" dirty="0">
                <a:latin typeface="Calibri"/>
                <a:cs typeface="Calibri"/>
              </a:rPr>
              <a:t> </a:t>
            </a:r>
            <a:r>
              <a:rPr lang="ru-RU" sz="1600" dirty="0" err="1">
                <a:latin typeface="Calibri"/>
                <a:cs typeface="Calibri"/>
              </a:rPr>
              <a:t>відчув</a:t>
            </a:r>
            <a:r>
              <a:rPr lang="ru-RU" sz="1600" dirty="0">
                <a:latin typeface="Calibri"/>
                <a:cs typeface="Calibri"/>
              </a:rPr>
              <a:t> «</a:t>
            </a:r>
            <a:r>
              <a:rPr lang="ru-RU" sz="1600" dirty="0" err="1">
                <a:latin typeface="Calibri"/>
                <a:cs typeface="Calibri"/>
              </a:rPr>
              <a:t>почуття</a:t>
            </a:r>
            <a:r>
              <a:rPr lang="ru-RU" sz="1600" dirty="0">
                <a:latin typeface="Calibri"/>
                <a:cs typeface="Calibri"/>
              </a:rPr>
              <a:t> </a:t>
            </a:r>
            <a:r>
              <a:rPr lang="ru-RU" sz="1600" dirty="0" err="1">
                <a:latin typeface="Calibri"/>
                <a:cs typeface="Calibri"/>
              </a:rPr>
              <a:t>приреченості</a:t>
            </a:r>
            <a:r>
              <a:rPr lang="ru-RU" sz="1600" dirty="0">
                <a:latin typeface="Calibri"/>
                <a:cs typeface="Calibri"/>
              </a:rPr>
              <a:t>», впав у кому та став </a:t>
            </a:r>
            <a:r>
              <a:rPr lang="ru-RU" sz="1600" dirty="0" err="1">
                <a:latin typeface="Calibri"/>
                <a:cs typeface="Calibri"/>
              </a:rPr>
              <a:t>ціанотичним</a:t>
            </a:r>
            <a:r>
              <a:rPr lang="ru-RU" sz="1600" dirty="0">
                <a:latin typeface="Calibri"/>
                <a:cs typeface="Calibri"/>
              </a:rPr>
              <a:t> </a:t>
            </a:r>
            <a:r>
              <a:rPr lang="ru-RU" sz="1600" dirty="0" err="1">
                <a:latin typeface="Calibri"/>
                <a:cs typeface="Calibri"/>
              </a:rPr>
              <a:t>із</a:t>
            </a:r>
            <a:r>
              <a:rPr lang="ru-RU" sz="1600" dirty="0">
                <a:latin typeface="Calibri"/>
                <a:cs typeface="Calibri"/>
              </a:rPr>
              <a:t> </a:t>
            </a:r>
            <a:r>
              <a:rPr lang="ru-RU" sz="1600" dirty="0" err="1">
                <a:latin typeface="Calibri"/>
                <a:cs typeface="Calibri"/>
              </a:rPr>
              <a:t>злегка</a:t>
            </a:r>
            <a:r>
              <a:rPr lang="ru-RU" sz="1600" dirty="0">
                <a:latin typeface="Calibri"/>
                <a:cs typeface="Calibri"/>
              </a:rPr>
              <a:t> </a:t>
            </a:r>
            <a:r>
              <a:rPr lang="ru-RU" sz="1600" dirty="0" err="1">
                <a:latin typeface="Calibri"/>
                <a:cs typeface="Calibri"/>
              </a:rPr>
              <a:t>утрудненим</a:t>
            </a:r>
            <a:r>
              <a:rPr lang="ru-RU" sz="1600" dirty="0">
                <a:latin typeface="Calibri"/>
                <a:cs typeface="Calibri"/>
              </a:rPr>
              <a:t> </a:t>
            </a:r>
            <a:r>
              <a:rPr lang="ru-RU" sz="1600" dirty="0" err="1">
                <a:latin typeface="Calibri"/>
                <a:cs typeface="Calibri"/>
              </a:rPr>
              <a:t>диханням</a:t>
            </a:r>
            <a:r>
              <a:rPr lang="ru-RU" sz="1600" dirty="0">
                <a:latin typeface="Calibri"/>
                <a:cs typeface="Calibri"/>
              </a:rPr>
              <a:t>, </a:t>
            </a:r>
            <a:r>
              <a:rPr lang="ru-RU" sz="1600" dirty="0" err="1">
                <a:latin typeface="Calibri"/>
                <a:cs typeface="Calibri"/>
              </a:rPr>
              <a:t>швидко</a:t>
            </a:r>
            <a:r>
              <a:rPr lang="ru-RU" sz="1600" dirty="0">
                <a:latin typeface="Calibri"/>
                <a:cs typeface="Calibri"/>
              </a:rPr>
              <a:t> </a:t>
            </a:r>
            <a:r>
              <a:rPr lang="ru-RU" sz="1600" dirty="0" err="1">
                <a:latin typeface="Calibri"/>
                <a:cs typeface="Calibri"/>
              </a:rPr>
              <a:t>розвивався</a:t>
            </a:r>
            <a:r>
              <a:rPr lang="ru-RU" sz="1600" dirty="0">
                <a:latin typeface="Calibri"/>
                <a:cs typeface="Calibri"/>
              </a:rPr>
              <a:t> </a:t>
            </a:r>
            <a:r>
              <a:rPr lang="ru-RU" sz="1600" dirty="0" err="1">
                <a:latin typeface="Calibri"/>
                <a:cs typeface="Calibri"/>
              </a:rPr>
              <a:t>міоз</a:t>
            </a:r>
            <a:r>
              <a:rPr lang="ru-RU" sz="1600" dirty="0">
                <a:latin typeface="Calibri"/>
                <a:cs typeface="Calibri"/>
              </a:rPr>
              <a:t>, </a:t>
            </a:r>
            <a:r>
              <a:rPr lang="ru-RU" sz="1600" dirty="0" err="1">
                <a:latin typeface="Calibri"/>
                <a:cs typeface="Calibri"/>
              </a:rPr>
              <a:t>рясні</a:t>
            </a:r>
            <a:r>
              <a:rPr lang="ru-RU" sz="1600" dirty="0">
                <a:latin typeface="Calibri"/>
                <a:cs typeface="Calibri"/>
              </a:rPr>
              <a:t> </a:t>
            </a:r>
            <a:r>
              <a:rPr lang="ru-RU" sz="1600" dirty="0" err="1">
                <a:latin typeface="Calibri"/>
                <a:cs typeface="Calibri"/>
              </a:rPr>
              <a:t>виділення</a:t>
            </a:r>
            <a:r>
              <a:rPr lang="ru-RU" sz="1600" dirty="0">
                <a:latin typeface="Calibri"/>
                <a:cs typeface="Calibri"/>
              </a:rPr>
              <a:t> з рота та носа. </a:t>
            </a:r>
            <a:r>
              <a:rPr lang="ru-RU" sz="1600" dirty="0" err="1">
                <a:latin typeface="Calibri"/>
                <a:cs typeface="Calibri"/>
              </a:rPr>
              <a:t>Атропін</a:t>
            </a:r>
            <a:r>
              <a:rPr lang="ru-RU" sz="1600" dirty="0">
                <a:latin typeface="Calibri"/>
                <a:cs typeface="Calibri"/>
              </a:rPr>
              <a:t> 2 мг </a:t>
            </a:r>
            <a:r>
              <a:rPr lang="ru-RU" sz="1600" dirty="0" err="1">
                <a:latin typeface="Calibri"/>
                <a:cs typeface="Calibri"/>
              </a:rPr>
              <a:t>негайно</a:t>
            </a:r>
            <a:r>
              <a:rPr lang="ru-RU" sz="1600" dirty="0">
                <a:latin typeface="Calibri"/>
                <a:cs typeface="Calibri"/>
              </a:rPr>
              <a:t> введений ВВ. </a:t>
            </a:r>
            <a:r>
              <a:rPr lang="ru-RU" sz="1600" dirty="0" err="1">
                <a:latin typeface="Calibri"/>
                <a:cs typeface="Calibri"/>
              </a:rPr>
              <a:t>ЧСС</a:t>
            </a:r>
            <a:r>
              <a:rPr lang="ru-RU" sz="1600" dirty="0">
                <a:latin typeface="Calibri"/>
                <a:cs typeface="Calibri"/>
              </a:rPr>
              <a:t> 150 і АТ 180/80 </a:t>
            </a:r>
            <a:r>
              <a:rPr lang="ru-RU" sz="1600" dirty="0" err="1">
                <a:latin typeface="Calibri"/>
                <a:cs typeface="Calibri"/>
              </a:rPr>
              <a:t>після</a:t>
            </a:r>
            <a:r>
              <a:rPr lang="ru-RU" sz="1600" dirty="0">
                <a:latin typeface="Calibri"/>
                <a:cs typeface="Calibri"/>
              </a:rPr>
              <a:t> </a:t>
            </a:r>
            <a:r>
              <a:rPr lang="ru-RU" sz="1600" dirty="0" err="1">
                <a:latin typeface="Calibri"/>
                <a:cs typeface="Calibri"/>
              </a:rPr>
              <a:t>атропіну</a:t>
            </a:r>
            <a:r>
              <a:rPr lang="ru-RU" sz="1600" dirty="0">
                <a:latin typeface="Calibri"/>
                <a:cs typeface="Calibri"/>
              </a:rPr>
              <a:t>.</a:t>
            </a:r>
            <a:endParaRPr sz="1600" dirty="0">
              <a:latin typeface="Calibri"/>
              <a:cs typeface="Calibri"/>
            </a:endParaRPr>
          </a:p>
          <a:p>
            <a:pPr marL="12700" marR="5080" algn="just">
              <a:lnSpc>
                <a:spcPct val="90000"/>
              </a:lnSpc>
              <a:spcBef>
                <a:spcPts val="509"/>
              </a:spcBef>
            </a:pPr>
            <a:r>
              <a:rPr sz="1600" dirty="0">
                <a:latin typeface="Calibri"/>
                <a:cs typeface="Calibri"/>
              </a:rPr>
              <a:t>His</a:t>
            </a:r>
            <a:r>
              <a:rPr sz="1600" spc="135" dirty="0">
                <a:latin typeface="Calibri"/>
                <a:cs typeface="Calibri"/>
              </a:rPr>
              <a:t> </a:t>
            </a:r>
            <a:r>
              <a:rPr sz="1600" dirty="0">
                <a:latin typeface="Calibri"/>
                <a:cs typeface="Calibri"/>
              </a:rPr>
              <a:t>mouth</a:t>
            </a:r>
            <a:r>
              <a:rPr sz="1600" spc="140" dirty="0">
                <a:latin typeface="Calibri"/>
                <a:cs typeface="Calibri"/>
              </a:rPr>
              <a:t> </a:t>
            </a:r>
            <a:r>
              <a:rPr sz="1600" dirty="0">
                <a:latin typeface="Calibri"/>
                <a:cs typeface="Calibri"/>
              </a:rPr>
              <a:t>became</a:t>
            </a:r>
            <a:r>
              <a:rPr sz="1600" spc="155" dirty="0">
                <a:latin typeface="Calibri"/>
                <a:cs typeface="Calibri"/>
              </a:rPr>
              <a:t> </a:t>
            </a:r>
            <a:r>
              <a:rPr sz="1600" dirty="0">
                <a:latin typeface="Calibri"/>
                <a:cs typeface="Calibri"/>
              </a:rPr>
              <a:t>rigid</a:t>
            </a:r>
            <a:r>
              <a:rPr sz="1600" spc="140" dirty="0">
                <a:latin typeface="Calibri"/>
                <a:cs typeface="Calibri"/>
              </a:rPr>
              <a:t> </a:t>
            </a:r>
            <a:r>
              <a:rPr sz="1600" dirty="0">
                <a:latin typeface="Calibri"/>
                <a:cs typeface="Calibri"/>
              </a:rPr>
              <a:t>with</a:t>
            </a:r>
            <a:r>
              <a:rPr sz="1600" spc="150" dirty="0">
                <a:latin typeface="Calibri"/>
                <a:cs typeface="Calibri"/>
              </a:rPr>
              <a:t> </a:t>
            </a:r>
            <a:r>
              <a:rPr sz="1600" dirty="0">
                <a:latin typeface="Calibri"/>
                <a:cs typeface="Calibri"/>
              </a:rPr>
              <a:t>trismus,</a:t>
            </a:r>
            <a:r>
              <a:rPr sz="1600" spc="140" dirty="0">
                <a:latin typeface="Calibri"/>
                <a:cs typeface="Calibri"/>
              </a:rPr>
              <a:t> </a:t>
            </a:r>
            <a:r>
              <a:rPr sz="1600" dirty="0">
                <a:latin typeface="Calibri"/>
                <a:cs typeface="Calibri"/>
              </a:rPr>
              <a:t>neck</a:t>
            </a:r>
            <a:r>
              <a:rPr sz="1600" spc="150" dirty="0">
                <a:latin typeface="Calibri"/>
                <a:cs typeface="Calibri"/>
              </a:rPr>
              <a:t> </a:t>
            </a:r>
            <a:r>
              <a:rPr sz="1600" dirty="0">
                <a:latin typeface="Calibri"/>
                <a:cs typeface="Calibri"/>
              </a:rPr>
              <a:t>stiff</a:t>
            </a:r>
            <a:r>
              <a:rPr sz="1600" spc="145" dirty="0">
                <a:latin typeface="Calibri"/>
                <a:cs typeface="Calibri"/>
              </a:rPr>
              <a:t> </a:t>
            </a:r>
            <a:r>
              <a:rPr sz="1600" dirty="0">
                <a:latin typeface="Calibri"/>
                <a:cs typeface="Calibri"/>
              </a:rPr>
              <a:t>with</a:t>
            </a:r>
            <a:r>
              <a:rPr sz="1600" spc="140" dirty="0">
                <a:latin typeface="Calibri"/>
                <a:cs typeface="Calibri"/>
              </a:rPr>
              <a:t> </a:t>
            </a:r>
            <a:r>
              <a:rPr sz="1600" dirty="0">
                <a:latin typeface="Calibri"/>
                <a:cs typeface="Calibri"/>
              </a:rPr>
              <a:t>nuchal</a:t>
            </a:r>
            <a:r>
              <a:rPr sz="1600" spc="145" dirty="0">
                <a:latin typeface="Calibri"/>
                <a:cs typeface="Calibri"/>
              </a:rPr>
              <a:t> </a:t>
            </a:r>
            <a:r>
              <a:rPr sz="1600" dirty="0">
                <a:latin typeface="Calibri"/>
                <a:cs typeface="Calibri"/>
              </a:rPr>
              <a:t>rigidity,</a:t>
            </a:r>
            <a:r>
              <a:rPr sz="1600" spc="145" dirty="0">
                <a:latin typeface="Calibri"/>
                <a:cs typeface="Calibri"/>
              </a:rPr>
              <a:t> </a:t>
            </a:r>
            <a:r>
              <a:rPr sz="1600" dirty="0">
                <a:latin typeface="Calibri"/>
                <a:cs typeface="Calibri"/>
              </a:rPr>
              <a:t>developed</a:t>
            </a:r>
            <a:r>
              <a:rPr sz="1600" spc="145" dirty="0">
                <a:latin typeface="Calibri"/>
                <a:cs typeface="Calibri"/>
              </a:rPr>
              <a:t> </a:t>
            </a:r>
            <a:r>
              <a:rPr sz="1600" spc="-10" dirty="0">
                <a:latin typeface="Calibri"/>
                <a:cs typeface="Calibri"/>
              </a:rPr>
              <a:t>prominent </a:t>
            </a:r>
            <a:r>
              <a:rPr sz="1600" dirty="0">
                <a:latin typeface="Calibri"/>
                <a:cs typeface="Calibri"/>
              </a:rPr>
              <a:t>generalized</a:t>
            </a:r>
            <a:r>
              <a:rPr sz="1600" spc="210" dirty="0">
                <a:latin typeface="Calibri"/>
                <a:cs typeface="Calibri"/>
              </a:rPr>
              <a:t> </a:t>
            </a:r>
            <a:r>
              <a:rPr sz="1600" dirty="0">
                <a:latin typeface="Calibri"/>
                <a:cs typeface="Calibri"/>
              </a:rPr>
              <a:t>myoclonic</a:t>
            </a:r>
            <a:r>
              <a:rPr sz="1600" spc="210" dirty="0">
                <a:latin typeface="Calibri"/>
                <a:cs typeface="Calibri"/>
              </a:rPr>
              <a:t> </a:t>
            </a:r>
            <a:r>
              <a:rPr sz="1600" dirty="0">
                <a:latin typeface="Calibri"/>
                <a:cs typeface="Calibri"/>
              </a:rPr>
              <a:t>fasciculations</a:t>
            </a:r>
            <a:r>
              <a:rPr sz="1600" spc="215" dirty="0">
                <a:latin typeface="Calibri"/>
                <a:cs typeface="Calibri"/>
              </a:rPr>
              <a:t> </a:t>
            </a:r>
            <a:r>
              <a:rPr sz="1600" dirty="0">
                <a:latin typeface="Calibri"/>
                <a:cs typeface="Calibri"/>
              </a:rPr>
              <a:t>with</a:t>
            </a:r>
            <a:r>
              <a:rPr sz="1600" spc="210" dirty="0">
                <a:latin typeface="Calibri"/>
                <a:cs typeface="Calibri"/>
              </a:rPr>
              <a:t> </a:t>
            </a:r>
            <a:r>
              <a:rPr sz="1600" dirty="0">
                <a:latin typeface="Calibri"/>
                <a:cs typeface="Calibri"/>
              </a:rPr>
              <a:t>hyperactive</a:t>
            </a:r>
            <a:r>
              <a:rPr sz="1600" spc="220" dirty="0">
                <a:latin typeface="Calibri"/>
                <a:cs typeface="Calibri"/>
              </a:rPr>
              <a:t> </a:t>
            </a:r>
            <a:r>
              <a:rPr sz="1600" dirty="0">
                <a:latin typeface="Calibri"/>
                <a:cs typeface="Calibri"/>
              </a:rPr>
              <a:t>reflexes.</a:t>
            </a:r>
            <a:r>
              <a:rPr sz="1600" spc="204" dirty="0">
                <a:latin typeface="Calibri"/>
                <a:cs typeface="Calibri"/>
              </a:rPr>
              <a:t>  </a:t>
            </a:r>
            <a:r>
              <a:rPr sz="1600" dirty="0">
                <a:latin typeface="Calibri"/>
                <a:cs typeface="Calibri"/>
              </a:rPr>
              <a:t>An</a:t>
            </a:r>
            <a:r>
              <a:rPr sz="1600" spc="204" dirty="0">
                <a:latin typeface="Calibri"/>
                <a:cs typeface="Calibri"/>
              </a:rPr>
              <a:t> </a:t>
            </a:r>
            <a:r>
              <a:rPr sz="1600" dirty="0">
                <a:latin typeface="Calibri"/>
                <a:cs typeface="Calibri"/>
              </a:rPr>
              <a:t>additional</a:t>
            </a:r>
            <a:r>
              <a:rPr sz="1600" spc="200" dirty="0">
                <a:latin typeface="Calibri"/>
                <a:cs typeface="Calibri"/>
              </a:rPr>
              <a:t> </a:t>
            </a:r>
            <a:r>
              <a:rPr sz="1600" dirty="0">
                <a:latin typeface="Calibri"/>
                <a:cs typeface="Calibri"/>
              </a:rPr>
              <a:t>4mg</a:t>
            </a:r>
            <a:r>
              <a:rPr sz="1600" spc="210" dirty="0">
                <a:latin typeface="Calibri"/>
                <a:cs typeface="Calibri"/>
              </a:rPr>
              <a:t> </a:t>
            </a:r>
            <a:r>
              <a:rPr sz="1600" dirty="0">
                <a:latin typeface="Calibri"/>
                <a:cs typeface="Calibri"/>
              </a:rPr>
              <a:t>IV</a:t>
            </a:r>
            <a:r>
              <a:rPr sz="1600" spc="204" dirty="0">
                <a:latin typeface="Calibri"/>
                <a:cs typeface="Calibri"/>
              </a:rPr>
              <a:t> </a:t>
            </a:r>
            <a:r>
              <a:rPr sz="1600" spc="-25" dirty="0">
                <a:latin typeface="Calibri"/>
                <a:cs typeface="Calibri"/>
              </a:rPr>
              <a:t>and </a:t>
            </a:r>
            <a:r>
              <a:rPr sz="1600" dirty="0">
                <a:latin typeface="Calibri"/>
                <a:cs typeface="Calibri"/>
              </a:rPr>
              <a:t>8mg</a:t>
            </a:r>
            <a:r>
              <a:rPr sz="1600" spc="590" dirty="0">
                <a:latin typeface="Calibri"/>
                <a:cs typeface="Calibri"/>
              </a:rPr>
              <a:t> </a:t>
            </a:r>
            <a:r>
              <a:rPr sz="1600" dirty="0">
                <a:latin typeface="Calibri"/>
                <a:cs typeface="Calibri"/>
              </a:rPr>
              <a:t>IM</a:t>
            </a:r>
            <a:r>
              <a:rPr sz="1600" spc="595" dirty="0">
                <a:latin typeface="Calibri"/>
                <a:cs typeface="Calibri"/>
              </a:rPr>
              <a:t> </a:t>
            </a:r>
            <a:r>
              <a:rPr sz="1600" dirty="0">
                <a:latin typeface="Calibri"/>
                <a:cs typeface="Calibri"/>
              </a:rPr>
              <a:t>atropine</a:t>
            </a:r>
            <a:r>
              <a:rPr sz="1600" spc="25" dirty="0">
                <a:latin typeface="Calibri"/>
                <a:cs typeface="Calibri"/>
              </a:rPr>
              <a:t>  </a:t>
            </a:r>
            <a:r>
              <a:rPr sz="1600" dirty="0">
                <a:latin typeface="Calibri"/>
                <a:cs typeface="Calibri"/>
              </a:rPr>
              <a:t>administered</a:t>
            </a:r>
            <a:r>
              <a:rPr sz="1600" spc="30" dirty="0">
                <a:latin typeface="Calibri"/>
                <a:cs typeface="Calibri"/>
              </a:rPr>
              <a:t>  </a:t>
            </a:r>
            <a:r>
              <a:rPr sz="1600" dirty="0">
                <a:latin typeface="Calibri"/>
                <a:cs typeface="Calibri"/>
              </a:rPr>
              <a:t>within</a:t>
            </a:r>
            <a:r>
              <a:rPr sz="1600" spc="25" dirty="0">
                <a:latin typeface="Calibri"/>
                <a:cs typeface="Calibri"/>
              </a:rPr>
              <a:t>  </a:t>
            </a:r>
            <a:r>
              <a:rPr sz="1600" dirty="0">
                <a:latin typeface="Calibri"/>
                <a:cs typeface="Calibri"/>
              </a:rPr>
              <a:t>15</a:t>
            </a:r>
            <a:r>
              <a:rPr sz="1600" spc="595" dirty="0">
                <a:latin typeface="Calibri"/>
                <a:cs typeface="Calibri"/>
              </a:rPr>
              <a:t> </a:t>
            </a:r>
            <a:r>
              <a:rPr sz="1600" dirty="0">
                <a:latin typeface="Calibri"/>
                <a:cs typeface="Calibri"/>
              </a:rPr>
              <a:t>minutes</a:t>
            </a:r>
            <a:r>
              <a:rPr sz="1600" spc="25" dirty="0">
                <a:latin typeface="Calibri"/>
                <a:cs typeface="Calibri"/>
              </a:rPr>
              <a:t>  </a:t>
            </a:r>
            <a:r>
              <a:rPr sz="1600" dirty="0">
                <a:latin typeface="Calibri"/>
                <a:cs typeface="Calibri"/>
              </a:rPr>
              <a:t>of</a:t>
            </a:r>
            <a:r>
              <a:rPr sz="1600" spc="25" dirty="0">
                <a:latin typeface="Calibri"/>
                <a:cs typeface="Calibri"/>
              </a:rPr>
              <a:t>  </a:t>
            </a:r>
            <a:r>
              <a:rPr sz="1600" dirty="0">
                <a:latin typeface="Calibri"/>
                <a:cs typeface="Calibri"/>
              </a:rPr>
              <a:t>collapse</a:t>
            </a:r>
            <a:r>
              <a:rPr sz="1600" spc="30" dirty="0">
                <a:latin typeface="Calibri"/>
                <a:cs typeface="Calibri"/>
              </a:rPr>
              <a:t>  </a:t>
            </a:r>
            <a:r>
              <a:rPr sz="1600" dirty="0">
                <a:latin typeface="Calibri"/>
                <a:cs typeface="Calibri"/>
              </a:rPr>
              <a:t>followed</a:t>
            </a:r>
            <a:r>
              <a:rPr sz="1600" spc="30" dirty="0">
                <a:latin typeface="Calibri"/>
                <a:cs typeface="Calibri"/>
              </a:rPr>
              <a:t>  </a:t>
            </a:r>
            <a:r>
              <a:rPr sz="1600" dirty="0">
                <a:latin typeface="Calibri"/>
                <a:cs typeface="Calibri"/>
              </a:rPr>
              <a:t>by</a:t>
            </a:r>
            <a:r>
              <a:rPr sz="1600" spc="30" dirty="0">
                <a:latin typeface="Calibri"/>
                <a:cs typeface="Calibri"/>
              </a:rPr>
              <a:t>  </a:t>
            </a:r>
            <a:r>
              <a:rPr sz="1600" dirty="0">
                <a:latin typeface="Calibri"/>
                <a:cs typeface="Calibri"/>
              </a:rPr>
              <a:t>2000mg</a:t>
            </a:r>
            <a:r>
              <a:rPr sz="1600" spc="590" dirty="0">
                <a:latin typeface="Calibri"/>
                <a:cs typeface="Calibri"/>
              </a:rPr>
              <a:t> </a:t>
            </a:r>
            <a:r>
              <a:rPr sz="1600" spc="-25" dirty="0">
                <a:latin typeface="Calibri"/>
                <a:cs typeface="Calibri"/>
              </a:rPr>
              <a:t>IV </a:t>
            </a:r>
            <a:r>
              <a:rPr sz="1600" dirty="0">
                <a:latin typeface="Calibri"/>
                <a:cs typeface="Calibri"/>
              </a:rPr>
              <a:t>Pralidoxime</a:t>
            </a:r>
            <a:r>
              <a:rPr sz="1600" spc="140" dirty="0">
                <a:latin typeface="Calibri"/>
                <a:cs typeface="Calibri"/>
              </a:rPr>
              <a:t>  </a:t>
            </a:r>
            <a:r>
              <a:rPr sz="1600" dirty="0">
                <a:latin typeface="Calibri"/>
                <a:cs typeface="Calibri"/>
              </a:rPr>
              <a:t>(pralidoxime</a:t>
            </a:r>
            <a:r>
              <a:rPr sz="1600" spc="155" dirty="0">
                <a:latin typeface="Calibri"/>
                <a:cs typeface="Calibri"/>
              </a:rPr>
              <a:t>  </a:t>
            </a:r>
            <a:r>
              <a:rPr sz="1600" dirty="0">
                <a:latin typeface="Calibri"/>
                <a:cs typeface="Calibri"/>
              </a:rPr>
              <a:t>administered</a:t>
            </a:r>
            <a:r>
              <a:rPr sz="1600" spc="145" dirty="0">
                <a:latin typeface="Calibri"/>
                <a:cs typeface="Calibri"/>
              </a:rPr>
              <a:t>  </a:t>
            </a:r>
            <a:r>
              <a:rPr sz="1600" dirty="0">
                <a:latin typeface="Calibri"/>
                <a:cs typeface="Calibri"/>
              </a:rPr>
              <a:t>25</a:t>
            </a:r>
            <a:r>
              <a:rPr sz="1600" spc="140" dirty="0">
                <a:latin typeface="Calibri"/>
                <a:cs typeface="Calibri"/>
              </a:rPr>
              <a:t>  </a:t>
            </a:r>
            <a:r>
              <a:rPr sz="1600" dirty="0">
                <a:latin typeface="Calibri"/>
                <a:cs typeface="Calibri"/>
              </a:rPr>
              <a:t>minutes</a:t>
            </a:r>
            <a:r>
              <a:rPr sz="1600" spc="145" dirty="0">
                <a:latin typeface="Calibri"/>
                <a:cs typeface="Calibri"/>
              </a:rPr>
              <a:t>  </a:t>
            </a:r>
            <a:r>
              <a:rPr sz="1600" dirty="0">
                <a:latin typeface="Calibri"/>
                <a:cs typeface="Calibri"/>
              </a:rPr>
              <a:t>after</a:t>
            </a:r>
            <a:r>
              <a:rPr sz="1600" spc="145" dirty="0">
                <a:latin typeface="Calibri"/>
                <a:cs typeface="Calibri"/>
              </a:rPr>
              <a:t>  </a:t>
            </a:r>
            <a:r>
              <a:rPr sz="1600" dirty="0">
                <a:latin typeface="Calibri"/>
                <a:cs typeface="Calibri"/>
              </a:rPr>
              <a:t>exposure).</a:t>
            </a:r>
            <a:r>
              <a:rPr sz="1600" spc="370" dirty="0">
                <a:latin typeface="Calibri"/>
                <a:cs typeface="Calibri"/>
              </a:rPr>
              <a:t>   </a:t>
            </a:r>
            <a:r>
              <a:rPr sz="1600" dirty="0">
                <a:latin typeface="Calibri"/>
                <a:cs typeface="Calibri"/>
              </a:rPr>
              <a:t>His</a:t>
            </a:r>
            <a:r>
              <a:rPr sz="1600" spc="150" dirty="0">
                <a:latin typeface="Calibri"/>
                <a:cs typeface="Calibri"/>
              </a:rPr>
              <a:t>  </a:t>
            </a:r>
            <a:r>
              <a:rPr sz="1600" spc="-10" dirty="0">
                <a:latin typeface="Calibri"/>
                <a:cs typeface="Calibri"/>
              </a:rPr>
              <a:t>respirations </a:t>
            </a:r>
            <a:r>
              <a:rPr sz="1600" dirty="0">
                <a:latin typeface="Calibri"/>
                <a:cs typeface="Calibri"/>
              </a:rPr>
              <a:t>stabilized</a:t>
            </a:r>
            <a:r>
              <a:rPr sz="1600" spc="210" dirty="0">
                <a:latin typeface="Calibri"/>
                <a:cs typeface="Calibri"/>
              </a:rPr>
              <a:t>  </a:t>
            </a:r>
            <a:r>
              <a:rPr sz="1600" dirty="0">
                <a:latin typeface="Calibri"/>
                <a:cs typeface="Calibri"/>
              </a:rPr>
              <a:t>with</a:t>
            </a:r>
            <a:r>
              <a:rPr sz="1600" spc="210" dirty="0">
                <a:latin typeface="Calibri"/>
                <a:cs typeface="Calibri"/>
              </a:rPr>
              <a:t>  </a:t>
            </a:r>
            <a:r>
              <a:rPr sz="1600" dirty="0">
                <a:latin typeface="Calibri"/>
                <a:cs typeface="Calibri"/>
              </a:rPr>
              <a:t>improvement</a:t>
            </a:r>
            <a:r>
              <a:rPr sz="1600" spc="215" dirty="0">
                <a:latin typeface="Calibri"/>
                <a:cs typeface="Calibri"/>
              </a:rPr>
              <a:t>  </a:t>
            </a:r>
            <a:r>
              <a:rPr sz="1600" dirty="0">
                <a:latin typeface="Calibri"/>
                <a:cs typeface="Calibri"/>
              </a:rPr>
              <a:t>in</a:t>
            </a:r>
            <a:r>
              <a:rPr sz="1600" spc="210" dirty="0">
                <a:latin typeface="Calibri"/>
                <a:cs typeface="Calibri"/>
              </a:rPr>
              <a:t>  </a:t>
            </a:r>
            <a:r>
              <a:rPr sz="1600" dirty="0">
                <a:latin typeface="Calibri"/>
                <a:cs typeface="Calibri"/>
              </a:rPr>
              <a:t>airway</a:t>
            </a:r>
            <a:r>
              <a:rPr sz="1600" spc="215" dirty="0">
                <a:latin typeface="Calibri"/>
                <a:cs typeface="Calibri"/>
              </a:rPr>
              <a:t>  </a:t>
            </a:r>
            <a:r>
              <a:rPr sz="1600" dirty="0">
                <a:latin typeface="Calibri"/>
                <a:cs typeface="Calibri"/>
              </a:rPr>
              <a:t>sounds</a:t>
            </a:r>
            <a:r>
              <a:rPr sz="1600" spc="210" dirty="0">
                <a:latin typeface="Calibri"/>
                <a:cs typeface="Calibri"/>
              </a:rPr>
              <a:t>  </a:t>
            </a:r>
            <a:r>
              <a:rPr sz="1600" dirty="0">
                <a:latin typeface="Calibri"/>
                <a:cs typeface="Calibri"/>
              </a:rPr>
              <a:t>and</a:t>
            </a:r>
            <a:r>
              <a:rPr sz="1600" spc="215" dirty="0">
                <a:latin typeface="Calibri"/>
                <a:cs typeface="Calibri"/>
              </a:rPr>
              <a:t>  </a:t>
            </a:r>
            <a:r>
              <a:rPr sz="1600" dirty="0">
                <a:latin typeface="Calibri"/>
                <a:cs typeface="Calibri"/>
              </a:rPr>
              <a:t>he</a:t>
            </a:r>
            <a:r>
              <a:rPr sz="1600" spc="215" dirty="0">
                <a:latin typeface="Calibri"/>
                <a:cs typeface="Calibri"/>
              </a:rPr>
              <a:t>  </a:t>
            </a:r>
            <a:r>
              <a:rPr sz="1600" dirty="0">
                <a:latin typeface="Calibri"/>
                <a:cs typeface="Calibri"/>
              </a:rPr>
              <a:t>was</a:t>
            </a:r>
            <a:r>
              <a:rPr sz="1600" spc="210" dirty="0">
                <a:latin typeface="Calibri"/>
                <a:cs typeface="Calibri"/>
              </a:rPr>
              <a:t>  </a:t>
            </a:r>
            <a:r>
              <a:rPr sz="1600" dirty="0">
                <a:latin typeface="Calibri"/>
                <a:cs typeface="Calibri"/>
              </a:rPr>
              <a:t>maintained</a:t>
            </a:r>
            <a:r>
              <a:rPr sz="1600" spc="220" dirty="0">
                <a:latin typeface="Calibri"/>
                <a:cs typeface="Calibri"/>
              </a:rPr>
              <a:t>  </a:t>
            </a:r>
            <a:r>
              <a:rPr sz="1600" dirty="0">
                <a:latin typeface="Calibri"/>
                <a:cs typeface="Calibri"/>
              </a:rPr>
              <a:t>on</a:t>
            </a:r>
            <a:r>
              <a:rPr sz="1600" spc="210" dirty="0">
                <a:latin typeface="Calibri"/>
                <a:cs typeface="Calibri"/>
              </a:rPr>
              <a:t>  </a:t>
            </a:r>
            <a:r>
              <a:rPr sz="1600" spc="-10" dirty="0">
                <a:latin typeface="Calibri"/>
                <a:cs typeface="Calibri"/>
              </a:rPr>
              <a:t>oxygen </a:t>
            </a:r>
            <a:r>
              <a:rPr sz="1600" dirty="0">
                <a:latin typeface="Calibri"/>
                <a:cs typeface="Calibri"/>
              </a:rPr>
              <a:t>supplement</a:t>
            </a:r>
            <a:r>
              <a:rPr sz="1600" spc="420" dirty="0">
                <a:latin typeface="Calibri"/>
                <a:cs typeface="Calibri"/>
              </a:rPr>
              <a:t> </a:t>
            </a:r>
            <a:r>
              <a:rPr sz="1600" dirty="0">
                <a:latin typeface="Calibri"/>
                <a:cs typeface="Calibri"/>
              </a:rPr>
              <a:t>by</a:t>
            </a:r>
            <a:r>
              <a:rPr sz="1600" spc="425" dirty="0">
                <a:latin typeface="Calibri"/>
                <a:cs typeface="Calibri"/>
              </a:rPr>
              <a:t> </a:t>
            </a:r>
            <a:r>
              <a:rPr sz="1600" dirty="0">
                <a:latin typeface="Calibri"/>
                <a:cs typeface="Calibri"/>
              </a:rPr>
              <a:t>oxygen</a:t>
            </a:r>
            <a:r>
              <a:rPr sz="1600" spc="425" dirty="0">
                <a:latin typeface="Calibri"/>
                <a:cs typeface="Calibri"/>
              </a:rPr>
              <a:t> </a:t>
            </a:r>
            <a:r>
              <a:rPr sz="1600" dirty="0">
                <a:latin typeface="Calibri"/>
                <a:cs typeface="Calibri"/>
              </a:rPr>
              <a:t>facemask-</a:t>
            </a:r>
            <a:r>
              <a:rPr sz="1600" spc="415" dirty="0">
                <a:latin typeface="Calibri"/>
                <a:cs typeface="Calibri"/>
              </a:rPr>
              <a:t> </a:t>
            </a:r>
            <a:r>
              <a:rPr sz="1600" dirty="0">
                <a:latin typeface="Calibri"/>
                <a:cs typeface="Calibri"/>
              </a:rPr>
              <a:t>he</a:t>
            </a:r>
            <a:r>
              <a:rPr sz="1600" spc="425" dirty="0">
                <a:latin typeface="Calibri"/>
                <a:cs typeface="Calibri"/>
              </a:rPr>
              <a:t> </a:t>
            </a:r>
            <a:r>
              <a:rPr sz="1600" dirty="0">
                <a:latin typeface="Calibri"/>
                <a:cs typeface="Calibri"/>
              </a:rPr>
              <a:t>could</a:t>
            </a:r>
            <a:r>
              <a:rPr sz="1600" spc="415" dirty="0">
                <a:latin typeface="Calibri"/>
                <a:cs typeface="Calibri"/>
              </a:rPr>
              <a:t> </a:t>
            </a:r>
            <a:r>
              <a:rPr sz="1600" dirty="0">
                <a:latin typeface="Calibri"/>
                <a:cs typeface="Calibri"/>
              </a:rPr>
              <a:t>not</a:t>
            </a:r>
            <a:r>
              <a:rPr sz="1600" spc="415" dirty="0">
                <a:latin typeface="Calibri"/>
                <a:cs typeface="Calibri"/>
              </a:rPr>
              <a:t> </a:t>
            </a:r>
            <a:r>
              <a:rPr sz="1600" dirty="0">
                <a:latin typeface="Calibri"/>
                <a:cs typeface="Calibri"/>
              </a:rPr>
              <a:t>be</a:t>
            </a:r>
            <a:r>
              <a:rPr sz="1600" spc="420" dirty="0">
                <a:latin typeface="Calibri"/>
                <a:cs typeface="Calibri"/>
              </a:rPr>
              <a:t> </a:t>
            </a:r>
            <a:r>
              <a:rPr sz="1600" dirty="0">
                <a:latin typeface="Calibri"/>
                <a:cs typeface="Calibri"/>
              </a:rPr>
              <a:t>intubated</a:t>
            </a:r>
            <a:r>
              <a:rPr sz="1600" spc="420" dirty="0">
                <a:latin typeface="Calibri"/>
                <a:cs typeface="Calibri"/>
              </a:rPr>
              <a:t> </a:t>
            </a:r>
            <a:r>
              <a:rPr sz="1600" dirty="0">
                <a:latin typeface="Calibri"/>
                <a:cs typeface="Calibri"/>
              </a:rPr>
              <a:t>due</a:t>
            </a:r>
            <a:r>
              <a:rPr sz="1600" spc="425" dirty="0">
                <a:latin typeface="Calibri"/>
                <a:cs typeface="Calibri"/>
              </a:rPr>
              <a:t> </a:t>
            </a:r>
            <a:r>
              <a:rPr sz="1600" dirty="0">
                <a:latin typeface="Calibri"/>
                <a:cs typeface="Calibri"/>
              </a:rPr>
              <a:t>to</a:t>
            </a:r>
            <a:r>
              <a:rPr sz="1600" spc="415" dirty="0">
                <a:latin typeface="Calibri"/>
                <a:cs typeface="Calibri"/>
              </a:rPr>
              <a:t> </a:t>
            </a:r>
            <a:r>
              <a:rPr sz="1600" dirty="0">
                <a:latin typeface="Calibri"/>
                <a:cs typeface="Calibri"/>
              </a:rPr>
              <a:t>trismus.</a:t>
            </a:r>
            <a:r>
              <a:rPr sz="1600" spc="415" dirty="0">
                <a:latin typeface="Calibri"/>
                <a:cs typeface="Calibri"/>
              </a:rPr>
              <a:t>  </a:t>
            </a:r>
            <a:r>
              <a:rPr sz="1600" dirty="0">
                <a:latin typeface="Calibri"/>
                <a:cs typeface="Calibri"/>
              </a:rPr>
              <a:t>Since</a:t>
            </a:r>
            <a:r>
              <a:rPr sz="1600" spc="434" dirty="0">
                <a:latin typeface="Calibri"/>
                <a:cs typeface="Calibri"/>
              </a:rPr>
              <a:t> </a:t>
            </a:r>
            <a:r>
              <a:rPr sz="1600" spc="-25" dirty="0">
                <a:latin typeface="Calibri"/>
                <a:cs typeface="Calibri"/>
              </a:rPr>
              <a:t>his </a:t>
            </a:r>
            <a:r>
              <a:rPr sz="1600" dirty="0">
                <a:latin typeface="Calibri"/>
                <a:cs typeface="Calibri"/>
              </a:rPr>
              <a:t>respirations</a:t>
            </a:r>
            <a:r>
              <a:rPr sz="1600" spc="30" dirty="0">
                <a:latin typeface="Calibri"/>
                <a:cs typeface="Calibri"/>
              </a:rPr>
              <a:t> </a:t>
            </a:r>
            <a:r>
              <a:rPr sz="1600" dirty="0">
                <a:latin typeface="Calibri"/>
                <a:cs typeface="Calibri"/>
              </a:rPr>
              <a:t>and</a:t>
            </a:r>
            <a:r>
              <a:rPr sz="1600" spc="55" dirty="0">
                <a:latin typeface="Calibri"/>
                <a:cs typeface="Calibri"/>
              </a:rPr>
              <a:t> </a:t>
            </a:r>
            <a:r>
              <a:rPr sz="1600" dirty="0">
                <a:latin typeface="Calibri"/>
                <a:cs typeface="Calibri"/>
              </a:rPr>
              <a:t>oxygenation</a:t>
            </a:r>
            <a:r>
              <a:rPr sz="1600" spc="45" dirty="0">
                <a:latin typeface="Calibri"/>
                <a:cs typeface="Calibri"/>
              </a:rPr>
              <a:t> </a:t>
            </a:r>
            <a:r>
              <a:rPr sz="1600" dirty="0">
                <a:latin typeface="Calibri"/>
                <a:cs typeface="Calibri"/>
              </a:rPr>
              <a:t>were</a:t>
            </a:r>
            <a:r>
              <a:rPr sz="1600" spc="55" dirty="0">
                <a:latin typeface="Calibri"/>
                <a:cs typeface="Calibri"/>
              </a:rPr>
              <a:t> </a:t>
            </a:r>
            <a:r>
              <a:rPr sz="1600" dirty="0">
                <a:latin typeface="Calibri"/>
                <a:cs typeface="Calibri"/>
              </a:rPr>
              <a:t>stabilized</a:t>
            </a:r>
            <a:r>
              <a:rPr sz="1600" spc="60" dirty="0">
                <a:latin typeface="Calibri"/>
                <a:cs typeface="Calibri"/>
              </a:rPr>
              <a:t> </a:t>
            </a:r>
            <a:r>
              <a:rPr sz="1600" dirty="0">
                <a:latin typeface="Calibri"/>
                <a:cs typeface="Calibri"/>
              </a:rPr>
              <a:t>on</a:t>
            </a:r>
            <a:r>
              <a:rPr sz="1600" spc="55" dirty="0">
                <a:latin typeface="Calibri"/>
                <a:cs typeface="Calibri"/>
              </a:rPr>
              <a:t> </a:t>
            </a:r>
            <a:r>
              <a:rPr sz="1600" dirty="0">
                <a:latin typeface="Calibri"/>
                <a:cs typeface="Calibri"/>
              </a:rPr>
              <a:t>oxygen</a:t>
            </a:r>
            <a:r>
              <a:rPr sz="1600" spc="55" dirty="0">
                <a:latin typeface="Calibri"/>
                <a:cs typeface="Calibri"/>
              </a:rPr>
              <a:t> </a:t>
            </a:r>
            <a:r>
              <a:rPr sz="1600" dirty="0">
                <a:latin typeface="Calibri"/>
                <a:cs typeface="Calibri"/>
              </a:rPr>
              <a:t>facemask,</a:t>
            </a:r>
            <a:r>
              <a:rPr sz="1600" spc="60" dirty="0">
                <a:latin typeface="Calibri"/>
                <a:cs typeface="Calibri"/>
              </a:rPr>
              <a:t> </a:t>
            </a:r>
            <a:r>
              <a:rPr sz="1600" dirty="0">
                <a:latin typeface="Calibri"/>
                <a:cs typeface="Calibri"/>
              </a:rPr>
              <a:t>a</a:t>
            </a:r>
            <a:r>
              <a:rPr sz="1600" spc="45" dirty="0">
                <a:latin typeface="Calibri"/>
                <a:cs typeface="Calibri"/>
              </a:rPr>
              <a:t> </a:t>
            </a:r>
            <a:r>
              <a:rPr sz="1600" dirty="0">
                <a:latin typeface="Calibri"/>
                <a:cs typeface="Calibri"/>
              </a:rPr>
              <a:t>tracheostomy</a:t>
            </a:r>
            <a:r>
              <a:rPr sz="1600" spc="60" dirty="0">
                <a:latin typeface="Calibri"/>
                <a:cs typeface="Calibri"/>
              </a:rPr>
              <a:t> </a:t>
            </a:r>
            <a:r>
              <a:rPr sz="1600" dirty="0">
                <a:latin typeface="Calibri"/>
                <a:cs typeface="Calibri"/>
              </a:rPr>
              <a:t>was</a:t>
            </a:r>
            <a:r>
              <a:rPr sz="1600" spc="50" dirty="0">
                <a:latin typeface="Calibri"/>
                <a:cs typeface="Calibri"/>
              </a:rPr>
              <a:t> </a:t>
            </a:r>
            <a:r>
              <a:rPr sz="1600" spc="-25" dirty="0">
                <a:latin typeface="Calibri"/>
                <a:cs typeface="Calibri"/>
              </a:rPr>
              <a:t>not </a:t>
            </a:r>
            <a:r>
              <a:rPr sz="1600" spc="-10" dirty="0">
                <a:latin typeface="Calibri"/>
                <a:cs typeface="Calibri"/>
              </a:rPr>
              <a:t>performed.</a:t>
            </a:r>
            <a:endParaRPr lang="en-US" sz="1600" spc="-10" dirty="0">
              <a:latin typeface="Calibri"/>
              <a:cs typeface="Calibri"/>
            </a:endParaRPr>
          </a:p>
          <a:p>
            <a:pPr marL="12700" marR="5080" algn="just">
              <a:lnSpc>
                <a:spcPct val="90000"/>
              </a:lnSpc>
              <a:spcBef>
                <a:spcPts val="509"/>
              </a:spcBef>
            </a:pPr>
            <a:r>
              <a:rPr lang="ru-RU" sz="1600" dirty="0" err="1">
                <a:latin typeface="Calibri"/>
                <a:cs typeface="Calibri"/>
              </a:rPr>
              <a:t>Його</a:t>
            </a:r>
            <a:r>
              <a:rPr lang="ru-RU" sz="1600" dirty="0">
                <a:latin typeface="Calibri"/>
                <a:cs typeface="Calibri"/>
              </a:rPr>
              <a:t> рот став </a:t>
            </a:r>
            <a:r>
              <a:rPr lang="ru-RU" sz="1600" dirty="0" err="1">
                <a:latin typeface="Calibri"/>
                <a:cs typeface="Calibri"/>
              </a:rPr>
              <a:t>ригідним</a:t>
            </a:r>
            <a:r>
              <a:rPr lang="ru-RU" sz="1600" dirty="0">
                <a:latin typeface="Calibri"/>
                <a:cs typeface="Calibri"/>
              </a:rPr>
              <a:t> </a:t>
            </a:r>
            <a:r>
              <a:rPr lang="ru-RU" sz="1600" dirty="0" err="1">
                <a:latin typeface="Calibri"/>
                <a:cs typeface="Calibri"/>
              </a:rPr>
              <a:t>із</a:t>
            </a:r>
            <a:r>
              <a:rPr lang="ru-RU" sz="1600" dirty="0">
                <a:latin typeface="Calibri"/>
                <a:cs typeface="Calibri"/>
              </a:rPr>
              <a:t> тризмом, шия </a:t>
            </a:r>
            <a:r>
              <a:rPr lang="ru-RU" sz="1600" dirty="0" err="1">
                <a:latin typeface="Calibri"/>
                <a:cs typeface="Calibri"/>
              </a:rPr>
              <a:t>ригідною</a:t>
            </a:r>
            <a:r>
              <a:rPr lang="ru-RU" sz="1600" dirty="0">
                <a:latin typeface="Calibri"/>
                <a:cs typeface="Calibri"/>
              </a:rPr>
              <a:t> з </a:t>
            </a:r>
            <a:r>
              <a:rPr lang="ru-RU" sz="1600" dirty="0" err="1">
                <a:latin typeface="Calibri"/>
                <a:cs typeface="Calibri"/>
              </a:rPr>
              <a:t>потиличною</a:t>
            </a:r>
            <a:r>
              <a:rPr lang="ru-RU" sz="1600" dirty="0">
                <a:latin typeface="Calibri"/>
                <a:cs typeface="Calibri"/>
              </a:rPr>
              <a:t> </a:t>
            </a:r>
            <a:r>
              <a:rPr lang="ru-RU" sz="1600" dirty="0" err="1">
                <a:latin typeface="Calibri"/>
                <a:cs typeface="Calibri"/>
              </a:rPr>
              <a:t>ригідністю</a:t>
            </a:r>
            <a:r>
              <a:rPr lang="ru-RU" sz="1600" dirty="0">
                <a:latin typeface="Calibri"/>
                <a:cs typeface="Calibri"/>
              </a:rPr>
              <a:t>, </a:t>
            </a:r>
            <a:r>
              <a:rPr lang="ru-RU" sz="1600" dirty="0" err="1">
                <a:latin typeface="Calibri"/>
                <a:cs typeface="Calibri"/>
              </a:rPr>
              <a:t>розвинулися</a:t>
            </a:r>
            <a:r>
              <a:rPr lang="ru-RU" sz="1600" dirty="0">
                <a:latin typeface="Calibri"/>
                <a:cs typeface="Calibri"/>
              </a:rPr>
              <a:t> </a:t>
            </a:r>
            <a:r>
              <a:rPr lang="ru-RU" sz="1600" dirty="0" err="1">
                <a:latin typeface="Calibri"/>
                <a:cs typeface="Calibri"/>
              </a:rPr>
              <a:t>помітні</a:t>
            </a:r>
            <a:r>
              <a:rPr lang="ru-RU" sz="1600" dirty="0">
                <a:latin typeface="Calibri"/>
                <a:cs typeface="Calibri"/>
              </a:rPr>
              <a:t> </a:t>
            </a:r>
            <a:r>
              <a:rPr lang="ru-RU" sz="1600" dirty="0" err="1">
                <a:latin typeface="Calibri"/>
                <a:cs typeface="Calibri"/>
              </a:rPr>
              <a:t>генералізовані</a:t>
            </a:r>
            <a:r>
              <a:rPr lang="ru-RU" sz="1600" dirty="0">
                <a:latin typeface="Calibri"/>
                <a:cs typeface="Calibri"/>
              </a:rPr>
              <a:t> </a:t>
            </a:r>
            <a:r>
              <a:rPr lang="ru-RU" sz="1600" dirty="0" err="1">
                <a:latin typeface="Calibri"/>
                <a:cs typeface="Calibri"/>
              </a:rPr>
              <a:t>міоклонічні</a:t>
            </a:r>
            <a:r>
              <a:rPr lang="ru-RU" sz="1600" dirty="0">
                <a:latin typeface="Calibri"/>
                <a:cs typeface="Calibri"/>
              </a:rPr>
              <a:t> </a:t>
            </a:r>
            <a:r>
              <a:rPr lang="ru-RU" sz="1600" dirty="0" err="1">
                <a:latin typeface="Calibri"/>
                <a:cs typeface="Calibri"/>
              </a:rPr>
              <a:t>фасцикуляції</a:t>
            </a:r>
            <a:r>
              <a:rPr lang="ru-RU" sz="1600" dirty="0">
                <a:latin typeface="Calibri"/>
                <a:cs typeface="Calibri"/>
              </a:rPr>
              <a:t> з </a:t>
            </a:r>
            <a:r>
              <a:rPr lang="ru-RU" sz="1600" dirty="0" err="1">
                <a:latin typeface="Calibri"/>
                <a:cs typeface="Calibri"/>
              </a:rPr>
              <a:t>гіперактивними</a:t>
            </a:r>
            <a:r>
              <a:rPr lang="ru-RU" sz="1600" dirty="0">
                <a:latin typeface="Calibri"/>
                <a:cs typeface="Calibri"/>
              </a:rPr>
              <a:t> рефлексами. </a:t>
            </a:r>
            <a:r>
              <a:rPr lang="ru-RU" sz="1600" dirty="0" err="1">
                <a:latin typeface="Calibri"/>
                <a:cs typeface="Calibri"/>
              </a:rPr>
              <a:t>Додатково</a:t>
            </a:r>
            <a:r>
              <a:rPr lang="ru-RU" sz="1600" dirty="0">
                <a:latin typeface="Calibri"/>
                <a:cs typeface="Calibri"/>
              </a:rPr>
              <a:t> 4 мг ВВ та 8 мг ВМ </a:t>
            </a:r>
            <a:r>
              <a:rPr lang="ru-RU" sz="1600" dirty="0" err="1">
                <a:latin typeface="Calibri"/>
                <a:cs typeface="Calibri"/>
              </a:rPr>
              <a:t>атропіну</a:t>
            </a:r>
            <a:r>
              <a:rPr lang="ru-RU" sz="1600" dirty="0">
                <a:latin typeface="Calibri"/>
                <a:cs typeface="Calibri"/>
              </a:rPr>
              <a:t> </a:t>
            </a:r>
            <a:r>
              <a:rPr lang="ru-RU" sz="1600" dirty="0" err="1">
                <a:latin typeface="Calibri"/>
                <a:cs typeface="Calibri"/>
              </a:rPr>
              <a:t>вводять</a:t>
            </a:r>
            <a:r>
              <a:rPr lang="ru-RU" sz="1600" dirty="0">
                <a:latin typeface="Calibri"/>
                <a:cs typeface="Calibri"/>
              </a:rPr>
              <a:t> </a:t>
            </a:r>
            <a:r>
              <a:rPr lang="ru-RU" sz="1600" dirty="0" err="1">
                <a:latin typeface="Calibri"/>
                <a:cs typeface="Calibri"/>
              </a:rPr>
              <a:t>протягом</a:t>
            </a:r>
            <a:r>
              <a:rPr lang="ru-RU" sz="1600" dirty="0">
                <a:latin typeface="Calibri"/>
                <a:cs typeface="Calibri"/>
              </a:rPr>
              <a:t> 15 </a:t>
            </a:r>
            <a:r>
              <a:rPr lang="ru-RU" sz="1600" dirty="0" err="1">
                <a:latin typeface="Calibri"/>
                <a:cs typeface="Calibri"/>
              </a:rPr>
              <a:t>хвилин</a:t>
            </a:r>
            <a:r>
              <a:rPr lang="ru-RU" sz="1600" dirty="0">
                <a:latin typeface="Calibri"/>
                <a:cs typeface="Calibri"/>
              </a:rPr>
              <a:t> </a:t>
            </a:r>
            <a:r>
              <a:rPr lang="ru-RU" sz="1600" dirty="0" err="1">
                <a:latin typeface="Calibri"/>
                <a:cs typeface="Calibri"/>
              </a:rPr>
              <a:t>після</a:t>
            </a:r>
            <a:r>
              <a:rPr lang="ru-RU" sz="1600" dirty="0">
                <a:latin typeface="Calibri"/>
                <a:cs typeface="Calibri"/>
              </a:rPr>
              <a:t> </a:t>
            </a:r>
            <a:r>
              <a:rPr lang="ru-RU" sz="1600" dirty="0" err="1">
                <a:latin typeface="Calibri"/>
                <a:cs typeface="Calibri"/>
              </a:rPr>
              <a:t>колапсу</a:t>
            </a:r>
            <a:r>
              <a:rPr lang="ru-RU" sz="1600" dirty="0">
                <a:latin typeface="Calibri"/>
                <a:cs typeface="Calibri"/>
              </a:rPr>
              <a:t>, а </a:t>
            </a:r>
            <a:r>
              <a:rPr lang="ru-RU" sz="1600" dirty="0" err="1">
                <a:latin typeface="Calibri"/>
                <a:cs typeface="Calibri"/>
              </a:rPr>
              <a:t>потім</a:t>
            </a:r>
            <a:r>
              <a:rPr lang="ru-RU" sz="1600" dirty="0">
                <a:latin typeface="Calibri"/>
                <a:cs typeface="Calibri"/>
              </a:rPr>
              <a:t> 2000 мг ВВ </a:t>
            </a:r>
            <a:r>
              <a:rPr lang="ru-RU" sz="1600" dirty="0" err="1">
                <a:latin typeface="Calibri"/>
                <a:cs typeface="Calibri"/>
              </a:rPr>
              <a:t>пралідоксиму</a:t>
            </a:r>
            <a:r>
              <a:rPr lang="ru-RU" sz="1600" dirty="0">
                <a:latin typeface="Calibri"/>
                <a:cs typeface="Calibri"/>
              </a:rPr>
              <a:t> (</a:t>
            </a:r>
            <a:r>
              <a:rPr lang="ru-RU" sz="1600" dirty="0" err="1">
                <a:latin typeface="Calibri"/>
                <a:cs typeface="Calibri"/>
              </a:rPr>
              <a:t>пралідоксим</a:t>
            </a:r>
            <a:r>
              <a:rPr lang="ru-RU" sz="1600" dirty="0">
                <a:latin typeface="Calibri"/>
                <a:cs typeface="Calibri"/>
              </a:rPr>
              <a:t> вводили через 25 </a:t>
            </a:r>
            <a:r>
              <a:rPr lang="ru-RU" sz="1600" dirty="0" err="1">
                <a:latin typeface="Calibri"/>
                <a:cs typeface="Calibri"/>
              </a:rPr>
              <a:t>хвилин</a:t>
            </a:r>
            <a:r>
              <a:rPr lang="ru-RU" sz="1600" dirty="0">
                <a:latin typeface="Calibri"/>
                <a:cs typeface="Calibri"/>
              </a:rPr>
              <a:t> </a:t>
            </a:r>
            <a:r>
              <a:rPr lang="ru-RU" sz="1600" dirty="0" err="1">
                <a:latin typeface="Calibri"/>
                <a:cs typeface="Calibri"/>
              </a:rPr>
              <a:t>після</a:t>
            </a:r>
            <a:r>
              <a:rPr lang="ru-RU" sz="1600" dirty="0">
                <a:latin typeface="Calibri"/>
                <a:cs typeface="Calibri"/>
              </a:rPr>
              <a:t> контакту). </a:t>
            </a:r>
            <a:r>
              <a:rPr lang="ru-RU" sz="1600" dirty="0" err="1">
                <a:latin typeface="Calibri"/>
                <a:cs typeface="Calibri"/>
              </a:rPr>
              <a:t>Його</a:t>
            </a:r>
            <a:r>
              <a:rPr lang="ru-RU" sz="1600" dirty="0">
                <a:latin typeface="Calibri"/>
                <a:cs typeface="Calibri"/>
              </a:rPr>
              <a:t> </a:t>
            </a:r>
            <a:r>
              <a:rPr lang="ru-RU" sz="1600" dirty="0" err="1">
                <a:latin typeface="Calibri"/>
                <a:cs typeface="Calibri"/>
              </a:rPr>
              <a:t>дихання</a:t>
            </a:r>
            <a:r>
              <a:rPr lang="ru-RU" sz="1600" dirty="0">
                <a:latin typeface="Calibri"/>
                <a:cs typeface="Calibri"/>
              </a:rPr>
              <a:t> </a:t>
            </a:r>
            <a:r>
              <a:rPr lang="ru-RU" sz="1600" dirty="0" err="1">
                <a:latin typeface="Calibri"/>
                <a:cs typeface="Calibri"/>
              </a:rPr>
              <a:t>стабілізувалося</a:t>
            </a:r>
            <a:r>
              <a:rPr lang="ru-RU" sz="1600" dirty="0">
                <a:latin typeface="Calibri"/>
                <a:cs typeface="Calibri"/>
              </a:rPr>
              <a:t> з </a:t>
            </a:r>
            <a:r>
              <a:rPr lang="ru-RU" sz="1600" dirty="0" err="1">
                <a:latin typeface="Calibri"/>
                <a:cs typeface="Calibri"/>
              </a:rPr>
              <a:t>покращенням</a:t>
            </a:r>
            <a:r>
              <a:rPr lang="ru-RU" sz="1600" dirty="0">
                <a:latin typeface="Calibri"/>
                <a:cs typeface="Calibri"/>
              </a:rPr>
              <a:t> </a:t>
            </a:r>
            <a:r>
              <a:rPr lang="ru-RU" sz="1600" dirty="0" err="1">
                <a:latin typeface="Calibri"/>
                <a:cs typeface="Calibri"/>
              </a:rPr>
              <a:t>звуків</a:t>
            </a:r>
            <a:r>
              <a:rPr lang="ru-RU" sz="1600" dirty="0">
                <a:latin typeface="Calibri"/>
                <a:cs typeface="Calibri"/>
              </a:rPr>
              <a:t> у </a:t>
            </a:r>
            <a:r>
              <a:rPr lang="ru-RU" sz="1600" dirty="0" err="1">
                <a:latin typeface="Calibri"/>
                <a:cs typeface="Calibri"/>
              </a:rPr>
              <a:t>дихальних</a:t>
            </a:r>
            <a:r>
              <a:rPr lang="ru-RU" sz="1600" dirty="0">
                <a:latin typeface="Calibri"/>
                <a:cs typeface="Calibri"/>
              </a:rPr>
              <a:t> шляхах, і </a:t>
            </a:r>
            <a:r>
              <a:rPr lang="ru-RU" sz="1600" dirty="0" err="1">
                <a:latin typeface="Calibri"/>
                <a:cs typeface="Calibri"/>
              </a:rPr>
              <a:t>він</a:t>
            </a:r>
            <a:r>
              <a:rPr lang="ru-RU" sz="1600" dirty="0">
                <a:latin typeface="Calibri"/>
                <a:cs typeface="Calibri"/>
              </a:rPr>
              <a:t> </a:t>
            </a:r>
            <a:r>
              <a:rPr lang="ru-RU" sz="1600" dirty="0" err="1">
                <a:latin typeface="Calibri"/>
                <a:cs typeface="Calibri"/>
              </a:rPr>
              <a:t>підтримував</a:t>
            </a:r>
            <a:r>
              <a:rPr lang="ru-RU" sz="1600" dirty="0">
                <a:latin typeface="Calibri"/>
                <a:cs typeface="Calibri"/>
              </a:rPr>
              <a:t> </a:t>
            </a:r>
            <a:r>
              <a:rPr lang="ru-RU" sz="1600" dirty="0" err="1">
                <a:latin typeface="Calibri"/>
                <a:cs typeface="Calibri"/>
              </a:rPr>
              <a:t>кисневу</a:t>
            </a:r>
            <a:r>
              <a:rPr lang="ru-RU" sz="1600" dirty="0">
                <a:latin typeface="Calibri"/>
                <a:cs typeface="Calibri"/>
              </a:rPr>
              <a:t> добавку за </a:t>
            </a:r>
            <a:r>
              <a:rPr lang="ru-RU" sz="1600" dirty="0" err="1">
                <a:latin typeface="Calibri"/>
                <a:cs typeface="Calibri"/>
              </a:rPr>
              <a:t>допомогою</a:t>
            </a:r>
            <a:r>
              <a:rPr lang="ru-RU" sz="1600" dirty="0">
                <a:latin typeface="Calibri"/>
                <a:cs typeface="Calibri"/>
              </a:rPr>
              <a:t> </a:t>
            </a:r>
            <a:r>
              <a:rPr lang="ru-RU" sz="1600" dirty="0" err="1">
                <a:latin typeface="Calibri"/>
                <a:cs typeface="Calibri"/>
              </a:rPr>
              <a:t>кисневої</a:t>
            </a:r>
            <a:r>
              <a:rPr lang="ru-RU" sz="1600" dirty="0">
                <a:latin typeface="Calibri"/>
                <a:cs typeface="Calibri"/>
              </a:rPr>
              <a:t> маски для </a:t>
            </a:r>
            <a:r>
              <a:rPr lang="ru-RU" sz="1600" dirty="0" err="1">
                <a:latin typeface="Calibri"/>
                <a:cs typeface="Calibri"/>
              </a:rPr>
              <a:t>обличчя</a:t>
            </a:r>
            <a:r>
              <a:rPr lang="ru-RU" sz="1600" dirty="0">
                <a:latin typeface="Calibri"/>
                <a:cs typeface="Calibri"/>
              </a:rPr>
              <a:t> – </a:t>
            </a:r>
            <a:r>
              <a:rPr lang="ru-RU" sz="1600" dirty="0" err="1">
                <a:latin typeface="Calibri"/>
                <a:cs typeface="Calibri"/>
              </a:rPr>
              <a:t>його</a:t>
            </a:r>
            <a:r>
              <a:rPr lang="ru-RU" sz="1600" dirty="0">
                <a:latin typeface="Calibri"/>
                <a:cs typeface="Calibri"/>
              </a:rPr>
              <a:t> не </a:t>
            </a:r>
            <a:r>
              <a:rPr lang="ru-RU" sz="1600" dirty="0" err="1">
                <a:latin typeface="Calibri"/>
                <a:cs typeface="Calibri"/>
              </a:rPr>
              <a:t>вдалося</a:t>
            </a:r>
            <a:r>
              <a:rPr lang="ru-RU" sz="1600" dirty="0">
                <a:latin typeface="Calibri"/>
                <a:cs typeface="Calibri"/>
              </a:rPr>
              <a:t> </a:t>
            </a:r>
            <a:r>
              <a:rPr lang="ru-RU" sz="1600" dirty="0" err="1">
                <a:latin typeface="Calibri"/>
                <a:cs typeface="Calibri"/>
              </a:rPr>
              <a:t>інтубувати</a:t>
            </a:r>
            <a:r>
              <a:rPr lang="ru-RU" sz="1600" dirty="0">
                <a:latin typeface="Calibri"/>
                <a:cs typeface="Calibri"/>
              </a:rPr>
              <a:t> через тризм. </a:t>
            </a:r>
            <a:r>
              <a:rPr lang="ru-RU" sz="1600" dirty="0" err="1">
                <a:latin typeface="Calibri"/>
                <a:cs typeface="Calibri"/>
              </a:rPr>
              <a:t>Оскільки</a:t>
            </a:r>
            <a:r>
              <a:rPr lang="ru-RU" sz="1600" dirty="0">
                <a:latin typeface="Calibri"/>
                <a:cs typeface="Calibri"/>
              </a:rPr>
              <a:t> </a:t>
            </a:r>
            <a:r>
              <a:rPr lang="ru-RU" sz="1600" dirty="0" err="1">
                <a:latin typeface="Calibri"/>
                <a:cs typeface="Calibri"/>
              </a:rPr>
              <a:t>дихання</a:t>
            </a:r>
            <a:r>
              <a:rPr lang="ru-RU" sz="1600" dirty="0">
                <a:latin typeface="Calibri"/>
                <a:cs typeface="Calibri"/>
              </a:rPr>
              <a:t> та </a:t>
            </a:r>
            <a:r>
              <a:rPr lang="ru-RU" sz="1600" dirty="0" err="1">
                <a:latin typeface="Calibri"/>
                <a:cs typeface="Calibri"/>
              </a:rPr>
              <a:t>оксигенація</a:t>
            </a:r>
            <a:r>
              <a:rPr lang="ru-RU" sz="1600" dirty="0">
                <a:latin typeface="Calibri"/>
                <a:cs typeface="Calibri"/>
              </a:rPr>
              <a:t> </a:t>
            </a:r>
            <a:r>
              <a:rPr lang="ru-RU" sz="1600" dirty="0" err="1">
                <a:latin typeface="Calibri"/>
                <a:cs typeface="Calibri"/>
              </a:rPr>
              <a:t>пацієнта</a:t>
            </a:r>
            <a:r>
              <a:rPr lang="ru-RU" sz="1600" dirty="0">
                <a:latin typeface="Calibri"/>
                <a:cs typeface="Calibri"/>
              </a:rPr>
              <a:t> </a:t>
            </a:r>
            <a:r>
              <a:rPr lang="ru-RU" sz="1600" dirty="0" err="1">
                <a:latin typeface="Calibri"/>
                <a:cs typeface="Calibri"/>
              </a:rPr>
              <a:t>стабілізувалися</a:t>
            </a:r>
            <a:r>
              <a:rPr lang="ru-RU" sz="1600" dirty="0">
                <a:latin typeface="Calibri"/>
                <a:cs typeface="Calibri"/>
              </a:rPr>
              <a:t> на </a:t>
            </a:r>
            <a:r>
              <a:rPr lang="ru-RU" sz="1600" dirty="0" err="1">
                <a:latin typeface="Calibri"/>
                <a:cs typeface="Calibri"/>
              </a:rPr>
              <a:t>кисневій</a:t>
            </a:r>
            <a:r>
              <a:rPr lang="ru-RU" sz="1600" dirty="0">
                <a:latin typeface="Calibri"/>
                <a:cs typeface="Calibri"/>
              </a:rPr>
              <a:t> </a:t>
            </a:r>
            <a:r>
              <a:rPr lang="ru-RU" sz="1600" dirty="0" err="1">
                <a:latin typeface="Calibri"/>
                <a:cs typeface="Calibri"/>
              </a:rPr>
              <a:t>масці</a:t>
            </a:r>
            <a:r>
              <a:rPr lang="ru-RU" sz="1600" dirty="0">
                <a:latin typeface="Calibri"/>
                <a:cs typeface="Calibri"/>
              </a:rPr>
              <a:t>, </a:t>
            </a:r>
            <a:r>
              <a:rPr lang="ru-RU" sz="1600" dirty="0" err="1">
                <a:latin typeface="Calibri"/>
                <a:cs typeface="Calibri"/>
              </a:rPr>
              <a:t>трахеостомію</a:t>
            </a:r>
            <a:r>
              <a:rPr lang="ru-RU" sz="1600" dirty="0">
                <a:latin typeface="Calibri"/>
                <a:cs typeface="Calibri"/>
              </a:rPr>
              <a:t> не </a:t>
            </a:r>
            <a:r>
              <a:rPr lang="ru-RU" sz="1600" dirty="0" err="1">
                <a:latin typeface="Calibri"/>
                <a:cs typeface="Calibri"/>
              </a:rPr>
              <a:t>виконували</a:t>
            </a:r>
            <a:r>
              <a:rPr lang="ru-RU" sz="1600" dirty="0">
                <a:latin typeface="Calibri"/>
                <a:cs typeface="Calibri"/>
              </a:rPr>
              <a:t>.</a:t>
            </a:r>
            <a:endParaRPr sz="1600" dirty="0">
              <a:latin typeface="Calibri"/>
              <a:cs typeface="Calibri"/>
            </a:endParaRPr>
          </a:p>
        </p:txBody>
      </p:sp>
      <p:sp>
        <p:nvSpPr>
          <p:cNvPr id="4" name="object 4"/>
          <p:cNvSpPr txBox="1"/>
          <p:nvPr/>
        </p:nvSpPr>
        <p:spPr>
          <a:xfrm>
            <a:off x="7620000" y="843533"/>
            <a:ext cx="4310761" cy="358431"/>
          </a:xfrm>
          <a:prstGeom prst="rect">
            <a:avLst/>
          </a:prstGeom>
          <a:ln w="38100">
            <a:solidFill>
              <a:srgbClr val="000000"/>
            </a:solidFill>
          </a:ln>
        </p:spPr>
        <p:txBody>
          <a:bodyPr vert="horz" wrap="square" lIns="0" tIns="29845" rIns="0" bIns="0" rtlCol="0">
            <a:spAutoFit/>
          </a:bodyPr>
          <a:lstStyle/>
          <a:p>
            <a:pPr marL="91440">
              <a:lnSpc>
                <a:spcPct val="100000"/>
              </a:lnSpc>
              <a:spcBef>
                <a:spcPts val="235"/>
              </a:spcBef>
              <a:spcAft>
                <a:spcPts val="235"/>
              </a:spcAft>
            </a:pPr>
            <a:r>
              <a:rPr sz="1600" dirty="0" err="1">
                <a:latin typeface="Calibri"/>
                <a:cs typeface="Calibri"/>
              </a:rPr>
              <a:t>PMID</a:t>
            </a:r>
            <a:r>
              <a:rPr lang="en-US" sz="1600" dirty="0">
                <a:latin typeface="Calibri"/>
                <a:cs typeface="Calibri"/>
              </a:rPr>
              <a:t>/</a:t>
            </a:r>
            <a:r>
              <a:rPr lang="ru-RU" sz="1600" dirty="0" err="1">
                <a:latin typeface="Calibri"/>
                <a:cs typeface="Calibri"/>
              </a:rPr>
              <a:t>Ідентифікатор</a:t>
            </a:r>
            <a:r>
              <a:rPr lang="ru-RU" sz="1600" dirty="0">
                <a:latin typeface="Calibri"/>
                <a:cs typeface="Calibri"/>
              </a:rPr>
              <a:t> у </a:t>
            </a:r>
            <a:r>
              <a:rPr lang="ru-RU" sz="1600" dirty="0" err="1">
                <a:latin typeface="Calibri"/>
                <a:cs typeface="Calibri"/>
              </a:rPr>
              <a:t>системі</a:t>
            </a:r>
            <a:r>
              <a:rPr lang="ru-RU" sz="1600" dirty="0">
                <a:latin typeface="Calibri"/>
                <a:cs typeface="Calibri"/>
              </a:rPr>
              <a:t> </a:t>
            </a:r>
            <a:r>
              <a:rPr lang="en-US" sz="1600" dirty="0">
                <a:latin typeface="Calibri"/>
                <a:cs typeface="Calibri"/>
              </a:rPr>
              <a:t>PubMed: </a:t>
            </a:r>
            <a:r>
              <a:rPr sz="1600" spc="-10" dirty="0">
                <a:latin typeface="Calibri"/>
                <a:cs typeface="Calibri"/>
              </a:rPr>
              <a:t>4838227</a:t>
            </a:r>
            <a:endParaRPr lang="en-US" sz="1600" spc="-10" dirty="0">
              <a:latin typeface="Calibri"/>
              <a:cs typeface="Calibri"/>
            </a:endParaRPr>
          </a:p>
          <a:p>
            <a:pPr marL="91440">
              <a:lnSpc>
                <a:spcPct val="100000"/>
              </a:lnSpc>
              <a:spcBef>
                <a:spcPts val="235"/>
              </a:spcBef>
              <a:spcAft>
                <a:spcPts val="235"/>
              </a:spcAft>
            </a:pPr>
            <a:endParaRPr sz="20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8051800" cy="1121461"/>
          </a:xfrm>
          <a:prstGeom prst="rect">
            <a:avLst/>
          </a:prstGeom>
        </p:spPr>
        <p:txBody>
          <a:bodyPr vert="horz" wrap="square" lIns="0" tIns="13335" rIns="0" bIns="0" rtlCol="0">
            <a:spAutoFit/>
          </a:bodyPr>
          <a:lstStyle/>
          <a:p>
            <a:pPr marL="12700">
              <a:lnSpc>
                <a:spcPct val="100000"/>
              </a:lnSpc>
              <a:spcBef>
                <a:spcPts val="105"/>
              </a:spcBef>
            </a:pPr>
            <a:r>
              <a:rPr sz="3600" b="1" spc="-40" dirty="0"/>
              <a:t>Illustrative</a:t>
            </a:r>
            <a:r>
              <a:rPr sz="3600" b="1" spc="-200" dirty="0"/>
              <a:t> </a:t>
            </a:r>
            <a:r>
              <a:rPr sz="3600" b="1" dirty="0"/>
              <a:t>Case-</a:t>
            </a:r>
            <a:r>
              <a:rPr sz="3600" b="1" spc="-160" dirty="0"/>
              <a:t> </a:t>
            </a:r>
            <a:r>
              <a:rPr sz="3600" b="1" dirty="0"/>
              <a:t>One</a:t>
            </a:r>
            <a:r>
              <a:rPr sz="3600" b="1" spc="-185" dirty="0"/>
              <a:t> </a:t>
            </a:r>
            <a:r>
              <a:rPr sz="3600" b="1" spc="-20" dirty="0"/>
              <a:t>drop</a:t>
            </a:r>
            <a:r>
              <a:rPr sz="3600" b="1" spc="-195" dirty="0"/>
              <a:t> </a:t>
            </a:r>
            <a:r>
              <a:rPr sz="3600" b="1" dirty="0"/>
              <a:t>of</a:t>
            </a:r>
            <a:r>
              <a:rPr sz="3600" b="1" spc="-140" dirty="0"/>
              <a:t> </a:t>
            </a:r>
            <a:r>
              <a:rPr sz="3600" b="1" spc="-10" dirty="0"/>
              <a:t>Soman</a:t>
            </a:r>
            <a:br>
              <a:rPr lang="en-US" sz="3600" b="1" spc="-10" dirty="0"/>
            </a:br>
            <a:r>
              <a:rPr lang="ru-RU" sz="3600" b="1" spc="-10" dirty="0"/>
              <a:t>Приклад – одна </a:t>
            </a:r>
            <a:r>
              <a:rPr lang="ru-RU" sz="3600" b="1" spc="-10" dirty="0" err="1"/>
              <a:t>крапля</a:t>
            </a:r>
            <a:r>
              <a:rPr lang="ru-RU" sz="3600" b="1" spc="-10" dirty="0"/>
              <a:t> зоману</a:t>
            </a:r>
            <a:endParaRPr sz="3600" b="1" dirty="0"/>
          </a:p>
        </p:txBody>
      </p:sp>
      <p:sp>
        <p:nvSpPr>
          <p:cNvPr id="3" name="object 3"/>
          <p:cNvSpPr txBox="1"/>
          <p:nvPr/>
        </p:nvSpPr>
        <p:spPr>
          <a:xfrm>
            <a:off x="497840" y="1789557"/>
            <a:ext cx="11355705" cy="3547766"/>
          </a:xfrm>
          <a:prstGeom prst="rect">
            <a:avLst/>
          </a:prstGeom>
        </p:spPr>
        <p:txBody>
          <a:bodyPr vert="horz" wrap="square" lIns="0" tIns="48895" rIns="0" bIns="0" rtlCol="0">
            <a:spAutoFit/>
          </a:bodyPr>
          <a:lstStyle/>
          <a:p>
            <a:pPr marL="12700" marR="6350" algn="just">
              <a:spcBef>
                <a:spcPts val="385"/>
              </a:spcBef>
            </a:pPr>
            <a:r>
              <a:rPr sz="1600" dirty="0">
                <a:latin typeface="Calibri"/>
                <a:cs typeface="Calibri"/>
              </a:rPr>
              <a:t>At</a:t>
            </a:r>
            <a:r>
              <a:rPr sz="1600" spc="295" dirty="0">
                <a:latin typeface="Calibri"/>
                <a:cs typeface="Calibri"/>
              </a:rPr>
              <a:t> </a:t>
            </a:r>
            <a:r>
              <a:rPr sz="1600" dirty="0">
                <a:latin typeface="Calibri"/>
                <a:cs typeface="Calibri"/>
              </a:rPr>
              <a:t>T=30</a:t>
            </a:r>
            <a:r>
              <a:rPr sz="1600" spc="290" dirty="0">
                <a:latin typeface="Calibri"/>
                <a:cs typeface="Calibri"/>
              </a:rPr>
              <a:t> </a:t>
            </a:r>
            <a:r>
              <a:rPr sz="1600" dirty="0">
                <a:latin typeface="Calibri"/>
                <a:cs typeface="Calibri"/>
              </a:rPr>
              <a:t>minutes,</a:t>
            </a:r>
            <a:r>
              <a:rPr sz="1600" spc="295" dirty="0">
                <a:latin typeface="Calibri"/>
                <a:cs typeface="Calibri"/>
              </a:rPr>
              <a:t> </a:t>
            </a:r>
            <a:r>
              <a:rPr sz="1600" dirty="0">
                <a:latin typeface="Calibri"/>
                <a:cs typeface="Calibri"/>
              </a:rPr>
              <a:t>he</a:t>
            </a:r>
            <a:r>
              <a:rPr sz="1600" spc="300" dirty="0">
                <a:latin typeface="Calibri"/>
                <a:cs typeface="Calibri"/>
              </a:rPr>
              <a:t> </a:t>
            </a:r>
            <a:r>
              <a:rPr sz="1600" dirty="0">
                <a:latin typeface="Calibri"/>
                <a:cs typeface="Calibri"/>
              </a:rPr>
              <a:t>began</a:t>
            </a:r>
            <a:r>
              <a:rPr sz="1600" spc="300" dirty="0">
                <a:latin typeface="Calibri"/>
                <a:cs typeface="Calibri"/>
              </a:rPr>
              <a:t> </a:t>
            </a:r>
            <a:r>
              <a:rPr sz="1600" dirty="0">
                <a:latin typeface="Calibri"/>
                <a:cs typeface="Calibri"/>
              </a:rPr>
              <a:t>to</a:t>
            </a:r>
            <a:r>
              <a:rPr sz="1600" spc="290" dirty="0">
                <a:latin typeface="Calibri"/>
                <a:cs typeface="Calibri"/>
              </a:rPr>
              <a:t> </a:t>
            </a:r>
            <a:r>
              <a:rPr sz="1600" dirty="0">
                <a:latin typeface="Calibri"/>
                <a:cs typeface="Calibri"/>
              </a:rPr>
              <a:t>awaken,</a:t>
            </a:r>
            <a:r>
              <a:rPr sz="1600" spc="300" dirty="0">
                <a:latin typeface="Calibri"/>
                <a:cs typeface="Calibri"/>
              </a:rPr>
              <a:t> </a:t>
            </a:r>
            <a:r>
              <a:rPr sz="1600" dirty="0">
                <a:latin typeface="Calibri"/>
                <a:cs typeface="Calibri"/>
              </a:rPr>
              <a:t>endorsing</a:t>
            </a:r>
            <a:r>
              <a:rPr sz="1600" spc="290" dirty="0">
                <a:latin typeface="Calibri"/>
                <a:cs typeface="Calibri"/>
              </a:rPr>
              <a:t> </a:t>
            </a:r>
            <a:r>
              <a:rPr sz="1600" dirty="0">
                <a:latin typeface="Calibri"/>
                <a:cs typeface="Calibri"/>
              </a:rPr>
              <a:t>generalized</a:t>
            </a:r>
            <a:r>
              <a:rPr sz="1600" spc="300" dirty="0">
                <a:latin typeface="Calibri"/>
                <a:cs typeface="Calibri"/>
              </a:rPr>
              <a:t> </a:t>
            </a:r>
            <a:r>
              <a:rPr sz="1600" dirty="0">
                <a:latin typeface="Calibri"/>
                <a:cs typeface="Calibri"/>
              </a:rPr>
              <a:t>abdominal</a:t>
            </a:r>
            <a:r>
              <a:rPr sz="1600" spc="300" dirty="0">
                <a:latin typeface="Calibri"/>
                <a:cs typeface="Calibri"/>
              </a:rPr>
              <a:t> </a:t>
            </a:r>
            <a:r>
              <a:rPr sz="1600" dirty="0">
                <a:latin typeface="Calibri"/>
                <a:cs typeface="Calibri"/>
              </a:rPr>
              <a:t>pain,</a:t>
            </a:r>
            <a:r>
              <a:rPr sz="1600" spc="300" dirty="0">
                <a:latin typeface="Calibri"/>
                <a:cs typeface="Calibri"/>
              </a:rPr>
              <a:t> </a:t>
            </a:r>
            <a:r>
              <a:rPr sz="1600" dirty="0">
                <a:latin typeface="Calibri"/>
                <a:cs typeface="Calibri"/>
              </a:rPr>
              <a:t>feeling</a:t>
            </a:r>
            <a:r>
              <a:rPr sz="1600" spc="300" dirty="0">
                <a:latin typeface="Calibri"/>
                <a:cs typeface="Calibri"/>
              </a:rPr>
              <a:t> </a:t>
            </a:r>
            <a:r>
              <a:rPr sz="1600" spc="-25" dirty="0">
                <a:latin typeface="Calibri"/>
                <a:cs typeface="Calibri"/>
              </a:rPr>
              <a:t>of </a:t>
            </a:r>
            <a:r>
              <a:rPr sz="1600" dirty="0">
                <a:latin typeface="Calibri"/>
                <a:cs typeface="Calibri"/>
              </a:rPr>
              <a:t>restlessness</a:t>
            </a:r>
            <a:r>
              <a:rPr sz="1600" spc="430" dirty="0">
                <a:latin typeface="Calibri"/>
                <a:cs typeface="Calibri"/>
              </a:rPr>
              <a:t> </a:t>
            </a:r>
            <a:r>
              <a:rPr sz="1600" dirty="0">
                <a:latin typeface="Calibri"/>
                <a:cs typeface="Calibri"/>
              </a:rPr>
              <a:t>and</a:t>
            </a:r>
            <a:r>
              <a:rPr sz="1600" spc="430" dirty="0">
                <a:latin typeface="Calibri"/>
                <a:cs typeface="Calibri"/>
              </a:rPr>
              <a:t> </a:t>
            </a:r>
            <a:r>
              <a:rPr sz="1600" dirty="0">
                <a:latin typeface="Calibri"/>
                <a:cs typeface="Calibri"/>
              </a:rPr>
              <a:t>nausea</a:t>
            </a:r>
            <a:r>
              <a:rPr sz="1600" spc="440" dirty="0">
                <a:latin typeface="Calibri"/>
                <a:cs typeface="Calibri"/>
              </a:rPr>
              <a:t> </a:t>
            </a:r>
            <a:r>
              <a:rPr sz="1600" dirty="0">
                <a:latin typeface="Calibri"/>
                <a:cs typeface="Calibri"/>
              </a:rPr>
              <a:t>throughout</a:t>
            </a:r>
            <a:r>
              <a:rPr sz="1600" spc="425" dirty="0">
                <a:latin typeface="Calibri"/>
                <a:cs typeface="Calibri"/>
              </a:rPr>
              <a:t> </a:t>
            </a:r>
            <a:r>
              <a:rPr sz="1600" dirty="0">
                <a:latin typeface="Calibri"/>
                <a:cs typeface="Calibri"/>
              </a:rPr>
              <a:t>the</a:t>
            </a:r>
            <a:r>
              <a:rPr sz="1600" spc="430" dirty="0">
                <a:latin typeface="Calibri"/>
                <a:cs typeface="Calibri"/>
              </a:rPr>
              <a:t> </a:t>
            </a:r>
            <a:r>
              <a:rPr sz="1600" dirty="0">
                <a:latin typeface="Calibri"/>
                <a:cs typeface="Calibri"/>
              </a:rPr>
              <a:t>day</a:t>
            </a:r>
            <a:r>
              <a:rPr sz="1600" spc="430" dirty="0">
                <a:latin typeface="Calibri"/>
                <a:cs typeface="Calibri"/>
              </a:rPr>
              <a:t> </a:t>
            </a:r>
            <a:r>
              <a:rPr sz="1600" dirty="0">
                <a:latin typeface="Calibri"/>
                <a:cs typeface="Calibri"/>
              </a:rPr>
              <a:t>and</a:t>
            </a:r>
            <a:r>
              <a:rPr sz="1600" spc="434" dirty="0">
                <a:latin typeface="Calibri"/>
                <a:cs typeface="Calibri"/>
              </a:rPr>
              <a:t> </a:t>
            </a:r>
            <a:r>
              <a:rPr sz="1600" dirty="0">
                <a:latin typeface="Calibri"/>
                <a:cs typeface="Calibri"/>
              </a:rPr>
              <a:t>night.</a:t>
            </a:r>
            <a:r>
              <a:rPr sz="1600" spc="430" dirty="0">
                <a:latin typeface="Calibri"/>
                <a:cs typeface="Calibri"/>
              </a:rPr>
              <a:t>  </a:t>
            </a:r>
            <a:r>
              <a:rPr sz="1600" dirty="0">
                <a:latin typeface="Calibri"/>
                <a:cs typeface="Calibri"/>
              </a:rPr>
              <a:t>Abdominal</a:t>
            </a:r>
            <a:r>
              <a:rPr sz="1600" spc="420" dirty="0">
                <a:latin typeface="Calibri"/>
                <a:cs typeface="Calibri"/>
              </a:rPr>
              <a:t> </a:t>
            </a:r>
            <a:r>
              <a:rPr sz="1600" dirty="0">
                <a:latin typeface="Calibri"/>
                <a:cs typeface="Calibri"/>
              </a:rPr>
              <a:t>pain</a:t>
            </a:r>
            <a:r>
              <a:rPr sz="1600" spc="440" dirty="0">
                <a:latin typeface="Calibri"/>
                <a:cs typeface="Calibri"/>
              </a:rPr>
              <a:t> </a:t>
            </a:r>
            <a:r>
              <a:rPr sz="1600" dirty="0">
                <a:latin typeface="Calibri"/>
                <a:cs typeface="Calibri"/>
              </a:rPr>
              <a:t>progressed</a:t>
            </a:r>
            <a:r>
              <a:rPr sz="1600" spc="434" dirty="0">
                <a:latin typeface="Calibri"/>
                <a:cs typeface="Calibri"/>
              </a:rPr>
              <a:t> </a:t>
            </a:r>
            <a:r>
              <a:rPr sz="1600" spc="-25" dirty="0">
                <a:latin typeface="Calibri"/>
                <a:cs typeface="Calibri"/>
              </a:rPr>
              <a:t>to </a:t>
            </a:r>
            <a:r>
              <a:rPr sz="1600" dirty="0">
                <a:latin typeface="Calibri"/>
                <a:cs typeface="Calibri"/>
              </a:rPr>
              <a:t>vomiting</a:t>
            </a:r>
            <a:r>
              <a:rPr sz="1600" spc="530" dirty="0">
                <a:latin typeface="Calibri"/>
                <a:cs typeface="Calibri"/>
              </a:rPr>
              <a:t> </a:t>
            </a:r>
            <a:r>
              <a:rPr sz="1600" dirty="0">
                <a:latin typeface="Calibri"/>
                <a:cs typeface="Calibri"/>
              </a:rPr>
              <a:t>at</a:t>
            </a:r>
            <a:r>
              <a:rPr sz="1600" spc="515" dirty="0">
                <a:latin typeface="Calibri"/>
                <a:cs typeface="Calibri"/>
              </a:rPr>
              <a:t> </a:t>
            </a:r>
            <a:r>
              <a:rPr sz="1600" dirty="0">
                <a:latin typeface="Calibri"/>
                <a:cs typeface="Calibri"/>
              </a:rPr>
              <a:t>T=14</a:t>
            </a:r>
            <a:r>
              <a:rPr sz="1600" spc="535" dirty="0">
                <a:latin typeface="Calibri"/>
                <a:cs typeface="Calibri"/>
              </a:rPr>
              <a:t> </a:t>
            </a:r>
            <a:r>
              <a:rPr sz="1600" dirty="0">
                <a:latin typeface="Calibri"/>
                <a:cs typeface="Calibri"/>
              </a:rPr>
              <a:t>hours</a:t>
            </a:r>
            <a:r>
              <a:rPr sz="1600" spc="525" dirty="0">
                <a:latin typeface="Calibri"/>
                <a:cs typeface="Calibri"/>
              </a:rPr>
              <a:t> </a:t>
            </a:r>
            <a:r>
              <a:rPr sz="1600" dirty="0">
                <a:latin typeface="Calibri"/>
                <a:cs typeface="Calibri"/>
              </a:rPr>
              <a:t>after</a:t>
            </a:r>
            <a:r>
              <a:rPr sz="1600" spc="535" dirty="0">
                <a:latin typeface="Calibri"/>
                <a:cs typeface="Calibri"/>
              </a:rPr>
              <a:t> </a:t>
            </a:r>
            <a:r>
              <a:rPr sz="1600" dirty="0">
                <a:latin typeface="Calibri"/>
                <a:cs typeface="Calibri"/>
              </a:rPr>
              <a:t>the</a:t>
            </a:r>
            <a:r>
              <a:rPr sz="1600" spc="530" dirty="0">
                <a:latin typeface="Calibri"/>
                <a:cs typeface="Calibri"/>
              </a:rPr>
              <a:t> </a:t>
            </a:r>
            <a:r>
              <a:rPr sz="1600" dirty="0">
                <a:latin typeface="Calibri"/>
                <a:cs typeface="Calibri"/>
              </a:rPr>
              <a:t>exposure</a:t>
            </a:r>
            <a:r>
              <a:rPr sz="1600" spc="530" dirty="0">
                <a:latin typeface="Calibri"/>
                <a:cs typeface="Calibri"/>
              </a:rPr>
              <a:t> </a:t>
            </a:r>
            <a:r>
              <a:rPr sz="1600" dirty="0">
                <a:latin typeface="Calibri"/>
                <a:cs typeface="Calibri"/>
              </a:rPr>
              <a:t>for</a:t>
            </a:r>
            <a:r>
              <a:rPr sz="1600" spc="530" dirty="0">
                <a:latin typeface="Calibri"/>
                <a:cs typeface="Calibri"/>
              </a:rPr>
              <a:t> </a:t>
            </a:r>
            <a:r>
              <a:rPr sz="1600" dirty="0">
                <a:latin typeface="Calibri"/>
                <a:cs typeface="Calibri"/>
              </a:rPr>
              <a:t>which</a:t>
            </a:r>
            <a:r>
              <a:rPr sz="1600" spc="530" dirty="0">
                <a:latin typeface="Calibri"/>
                <a:cs typeface="Calibri"/>
              </a:rPr>
              <a:t> </a:t>
            </a:r>
            <a:r>
              <a:rPr sz="1600" dirty="0">
                <a:latin typeface="Calibri"/>
                <a:cs typeface="Calibri"/>
              </a:rPr>
              <a:t>he</a:t>
            </a:r>
            <a:r>
              <a:rPr sz="1600" spc="535" dirty="0">
                <a:latin typeface="Calibri"/>
                <a:cs typeface="Calibri"/>
              </a:rPr>
              <a:t> </a:t>
            </a:r>
            <a:r>
              <a:rPr sz="1600" dirty="0">
                <a:latin typeface="Calibri"/>
                <a:cs typeface="Calibri"/>
              </a:rPr>
              <a:t>was</a:t>
            </a:r>
            <a:r>
              <a:rPr sz="1600" spc="525" dirty="0">
                <a:latin typeface="Calibri"/>
                <a:cs typeface="Calibri"/>
              </a:rPr>
              <a:t> </a:t>
            </a:r>
            <a:r>
              <a:rPr sz="1600" dirty="0">
                <a:latin typeface="Calibri"/>
                <a:cs typeface="Calibri"/>
              </a:rPr>
              <a:t>given</a:t>
            </a:r>
            <a:r>
              <a:rPr sz="1600" spc="535" dirty="0">
                <a:latin typeface="Calibri"/>
                <a:cs typeface="Calibri"/>
              </a:rPr>
              <a:t> </a:t>
            </a:r>
            <a:r>
              <a:rPr sz="1600" dirty="0">
                <a:latin typeface="Calibri"/>
                <a:cs typeface="Calibri"/>
              </a:rPr>
              <a:t>additional</a:t>
            </a:r>
            <a:r>
              <a:rPr sz="1600" spc="525" dirty="0">
                <a:latin typeface="Calibri"/>
                <a:cs typeface="Calibri"/>
              </a:rPr>
              <a:t> </a:t>
            </a:r>
            <a:r>
              <a:rPr sz="1600" dirty="0">
                <a:latin typeface="Calibri"/>
                <a:cs typeface="Calibri"/>
              </a:rPr>
              <a:t>4mg</a:t>
            </a:r>
            <a:r>
              <a:rPr sz="1600" spc="530" dirty="0">
                <a:latin typeface="Calibri"/>
                <a:cs typeface="Calibri"/>
              </a:rPr>
              <a:t> </a:t>
            </a:r>
            <a:r>
              <a:rPr sz="1600" spc="-25" dirty="0">
                <a:latin typeface="Calibri"/>
                <a:cs typeface="Calibri"/>
              </a:rPr>
              <a:t>IV </a:t>
            </a:r>
            <a:r>
              <a:rPr sz="1600" dirty="0">
                <a:latin typeface="Calibri"/>
                <a:cs typeface="Calibri"/>
              </a:rPr>
              <a:t>atropine.</a:t>
            </a:r>
            <a:r>
              <a:rPr sz="1600" spc="290" dirty="0">
                <a:latin typeface="Calibri"/>
                <a:cs typeface="Calibri"/>
              </a:rPr>
              <a:t>   </a:t>
            </a:r>
            <a:r>
              <a:rPr sz="1600" dirty="0">
                <a:latin typeface="Calibri"/>
                <a:cs typeface="Calibri"/>
              </a:rPr>
              <a:t>He</a:t>
            </a:r>
            <a:r>
              <a:rPr sz="1600" spc="85" dirty="0">
                <a:latin typeface="Calibri"/>
                <a:cs typeface="Calibri"/>
              </a:rPr>
              <a:t>  </a:t>
            </a:r>
            <a:r>
              <a:rPr sz="1600" dirty="0">
                <a:latin typeface="Calibri"/>
                <a:cs typeface="Calibri"/>
              </a:rPr>
              <a:t>then</a:t>
            </a:r>
            <a:r>
              <a:rPr sz="1600" spc="90" dirty="0">
                <a:latin typeface="Calibri"/>
                <a:cs typeface="Calibri"/>
              </a:rPr>
              <a:t>  </a:t>
            </a:r>
            <a:r>
              <a:rPr sz="1600" dirty="0">
                <a:latin typeface="Calibri"/>
                <a:cs typeface="Calibri"/>
              </a:rPr>
              <a:t>developed</a:t>
            </a:r>
            <a:r>
              <a:rPr sz="1600" spc="85" dirty="0">
                <a:latin typeface="Calibri"/>
                <a:cs typeface="Calibri"/>
              </a:rPr>
              <a:t>  </a:t>
            </a:r>
            <a:r>
              <a:rPr sz="1600" dirty="0">
                <a:latin typeface="Calibri"/>
                <a:cs typeface="Calibri"/>
              </a:rPr>
              <a:t>acute</a:t>
            </a:r>
            <a:r>
              <a:rPr sz="1600" spc="90" dirty="0">
                <a:latin typeface="Calibri"/>
                <a:cs typeface="Calibri"/>
              </a:rPr>
              <a:t>  </a:t>
            </a:r>
            <a:r>
              <a:rPr sz="1600" dirty="0">
                <a:latin typeface="Calibri"/>
                <a:cs typeface="Calibri"/>
              </a:rPr>
              <a:t>urinary</a:t>
            </a:r>
            <a:r>
              <a:rPr sz="1600" spc="85" dirty="0">
                <a:latin typeface="Calibri"/>
                <a:cs typeface="Calibri"/>
              </a:rPr>
              <a:t>  </a:t>
            </a:r>
            <a:r>
              <a:rPr sz="1600" dirty="0">
                <a:latin typeface="Calibri"/>
                <a:cs typeface="Calibri"/>
              </a:rPr>
              <a:t>retention</a:t>
            </a:r>
            <a:r>
              <a:rPr sz="1600" spc="80" dirty="0">
                <a:latin typeface="Calibri"/>
                <a:cs typeface="Calibri"/>
              </a:rPr>
              <a:t>  </a:t>
            </a:r>
            <a:r>
              <a:rPr sz="1600" dirty="0">
                <a:latin typeface="Calibri"/>
                <a:cs typeface="Calibri"/>
              </a:rPr>
              <a:t>and</a:t>
            </a:r>
            <a:r>
              <a:rPr sz="1600" spc="85" dirty="0">
                <a:latin typeface="Calibri"/>
                <a:cs typeface="Calibri"/>
              </a:rPr>
              <a:t>  </a:t>
            </a:r>
            <a:r>
              <a:rPr sz="1600" dirty="0">
                <a:latin typeface="Calibri"/>
                <a:cs typeface="Calibri"/>
              </a:rPr>
              <a:t>required</a:t>
            </a:r>
            <a:r>
              <a:rPr sz="1600" spc="85" dirty="0">
                <a:latin typeface="Calibri"/>
                <a:cs typeface="Calibri"/>
              </a:rPr>
              <a:t>  </a:t>
            </a:r>
            <a:r>
              <a:rPr sz="1600" dirty="0">
                <a:latin typeface="Calibri"/>
                <a:cs typeface="Calibri"/>
              </a:rPr>
              <a:t>urinary</a:t>
            </a:r>
            <a:r>
              <a:rPr sz="1600" spc="90" dirty="0">
                <a:latin typeface="Calibri"/>
                <a:cs typeface="Calibri"/>
              </a:rPr>
              <a:t>  </a:t>
            </a:r>
            <a:r>
              <a:rPr sz="1600" spc="-10" dirty="0">
                <a:latin typeface="Calibri"/>
                <a:cs typeface="Calibri"/>
              </a:rPr>
              <a:t>catheter placement.</a:t>
            </a:r>
            <a:endParaRPr lang="en-US" sz="1600" spc="-10" dirty="0">
              <a:latin typeface="Calibri"/>
              <a:cs typeface="Calibri"/>
            </a:endParaRPr>
          </a:p>
          <a:p>
            <a:pPr marL="12700" marR="6350" algn="just">
              <a:spcBef>
                <a:spcPts val="385"/>
              </a:spcBef>
            </a:pPr>
            <a:r>
              <a:rPr lang="ru-RU" sz="1600" dirty="0">
                <a:latin typeface="Calibri"/>
                <a:cs typeface="Calibri"/>
              </a:rPr>
              <a:t>У Т=30 </a:t>
            </a:r>
            <a:r>
              <a:rPr lang="ru-RU" sz="1600" dirty="0" err="1">
                <a:latin typeface="Calibri"/>
                <a:cs typeface="Calibri"/>
              </a:rPr>
              <a:t>хвилин</a:t>
            </a:r>
            <a:r>
              <a:rPr lang="ru-RU" sz="1600" dirty="0">
                <a:latin typeface="Calibri"/>
                <a:cs typeface="Calibri"/>
              </a:rPr>
              <a:t> </a:t>
            </a:r>
            <a:r>
              <a:rPr lang="ru-RU" sz="1600" dirty="0" err="1">
                <a:latin typeface="Calibri"/>
                <a:cs typeface="Calibri"/>
              </a:rPr>
              <a:t>він</a:t>
            </a:r>
            <a:r>
              <a:rPr lang="ru-RU" sz="1600" dirty="0">
                <a:latin typeface="Calibri"/>
                <a:cs typeface="Calibri"/>
              </a:rPr>
              <a:t> почав </a:t>
            </a:r>
            <a:r>
              <a:rPr lang="ru-RU" sz="1600" dirty="0" err="1">
                <a:latin typeface="Calibri"/>
                <a:cs typeface="Calibri"/>
              </a:rPr>
              <a:t>прокидатися</a:t>
            </a:r>
            <a:r>
              <a:rPr lang="ru-RU" sz="1600" dirty="0">
                <a:latin typeface="Calibri"/>
                <a:cs typeface="Calibri"/>
              </a:rPr>
              <a:t>, </a:t>
            </a:r>
            <a:r>
              <a:rPr lang="ru-RU" sz="1600" dirty="0" err="1">
                <a:latin typeface="Calibri"/>
                <a:cs typeface="Calibri"/>
              </a:rPr>
              <a:t>спостерігався</a:t>
            </a:r>
            <a:r>
              <a:rPr lang="ru-RU" sz="1600" dirty="0">
                <a:latin typeface="Calibri"/>
                <a:cs typeface="Calibri"/>
              </a:rPr>
              <a:t> </a:t>
            </a:r>
            <a:r>
              <a:rPr lang="ru-RU" sz="1600" dirty="0" err="1">
                <a:latin typeface="Calibri"/>
                <a:cs typeface="Calibri"/>
              </a:rPr>
              <a:t>загальний</a:t>
            </a:r>
            <a:r>
              <a:rPr lang="ru-RU" sz="1600" dirty="0">
                <a:latin typeface="Calibri"/>
                <a:cs typeface="Calibri"/>
              </a:rPr>
              <a:t> </a:t>
            </a:r>
            <a:r>
              <a:rPr lang="ru-RU" sz="1600" dirty="0" err="1">
                <a:latin typeface="Calibri"/>
                <a:cs typeface="Calibri"/>
              </a:rPr>
              <a:t>біль</a:t>
            </a:r>
            <a:r>
              <a:rPr lang="ru-RU" sz="1600" dirty="0">
                <a:latin typeface="Calibri"/>
                <a:cs typeface="Calibri"/>
              </a:rPr>
              <a:t> у </a:t>
            </a:r>
            <a:r>
              <a:rPr lang="ru-RU" sz="1600" dirty="0" err="1">
                <a:latin typeface="Calibri"/>
                <a:cs typeface="Calibri"/>
              </a:rPr>
              <a:t>животі</a:t>
            </a:r>
            <a:r>
              <a:rPr lang="ru-RU" sz="1600" dirty="0">
                <a:latin typeface="Calibri"/>
                <a:cs typeface="Calibri"/>
              </a:rPr>
              <a:t>, </a:t>
            </a:r>
            <a:r>
              <a:rPr lang="ru-RU" sz="1600" dirty="0" err="1">
                <a:latin typeface="Calibri"/>
                <a:cs typeface="Calibri"/>
              </a:rPr>
              <a:t>відчуття</a:t>
            </a:r>
            <a:r>
              <a:rPr lang="ru-RU" sz="1600" dirty="0">
                <a:latin typeface="Calibri"/>
                <a:cs typeface="Calibri"/>
              </a:rPr>
              <a:t> </a:t>
            </a:r>
            <a:r>
              <a:rPr lang="ru-RU" sz="1600" dirty="0" err="1">
                <a:latin typeface="Calibri"/>
                <a:cs typeface="Calibri"/>
              </a:rPr>
              <a:t>неспокою</a:t>
            </a:r>
            <a:r>
              <a:rPr lang="ru-RU" sz="1600" dirty="0">
                <a:latin typeface="Calibri"/>
                <a:cs typeface="Calibri"/>
              </a:rPr>
              <a:t> та </a:t>
            </a:r>
            <a:r>
              <a:rPr lang="ru-RU" sz="1600" dirty="0" err="1">
                <a:latin typeface="Calibri"/>
                <a:cs typeface="Calibri"/>
              </a:rPr>
              <a:t>нудоту</a:t>
            </a:r>
            <a:r>
              <a:rPr lang="ru-RU" sz="1600" dirty="0">
                <a:latin typeface="Calibri"/>
                <a:cs typeface="Calibri"/>
              </a:rPr>
              <a:t> </a:t>
            </a:r>
            <a:r>
              <a:rPr lang="ru-RU" sz="1600" dirty="0" err="1">
                <a:latin typeface="Calibri"/>
                <a:cs typeface="Calibri"/>
              </a:rPr>
              <a:t>протягом</a:t>
            </a:r>
            <a:r>
              <a:rPr lang="ru-RU" sz="1600" dirty="0">
                <a:latin typeface="Calibri"/>
                <a:cs typeface="Calibri"/>
              </a:rPr>
              <a:t> дня та </a:t>
            </a:r>
            <a:r>
              <a:rPr lang="ru-RU" sz="1600" dirty="0" err="1">
                <a:latin typeface="Calibri"/>
                <a:cs typeface="Calibri"/>
              </a:rPr>
              <a:t>ночі</a:t>
            </a:r>
            <a:r>
              <a:rPr lang="ru-RU" sz="1600" dirty="0">
                <a:latin typeface="Calibri"/>
                <a:cs typeface="Calibri"/>
              </a:rPr>
              <a:t>. </a:t>
            </a:r>
            <a:r>
              <a:rPr lang="ru-RU" sz="1600" dirty="0" err="1">
                <a:latin typeface="Calibri"/>
                <a:cs typeface="Calibri"/>
              </a:rPr>
              <a:t>Біль</a:t>
            </a:r>
            <a:r>
              <a:rPr lang="ru-RU" sz="1600" dirty="0">
                <a:latin typeface="Calibri"/>
                <a:cs typeface="Calibri"/>
              </a:rPr>
              <a:t> у </a:t>
            </a:r>
            <a:r>
              <a:rPr lang="ru-RU" sz="1600" dirty="0" err="1">
                <a:latin typeface="Calibri"/>
                <a:cs typeface="Calibri"/>
              </a:rPr>
              <a:t>животі</a:t>
            </a:r>
            <a:r>
              <a:rPr lang="ru-RU" sz="1600" dirty="0">
                <a:latin typeface="Calibri"/>
                <a:cs typeface="Calibri"/>
              </a:rPr>
              <a:t> </a:t>
            </a:r>
            <a:r>
              <a:rPr lang="ru-RU" sz="1600" dirty="0" err="1">
                <a:latin typeface="Calibri"/>
                <a:cs typeface="Calibri"/>
              </a:rPr>
              <a:t>прогресував</a:t>
            </a:r>
            <a:r>
              <a:rPr lang="ru-RU" sz="1600" dirty="0">
                <a:latin typeface="Calibri"/>
                <a:cs typeface="Calibri"/>
              </a:rPr>
              <a:t> до </a:t>
            </a:r>
            <a:r>
              <a:rPr lang="ru-RU" sz="1600" dirty="0" err="1">
                <a:latin typeface="Calibri"/>
                <a:cs typeface="Calibri"/>
              </a:rPr>
              <a:t>блювоти</a:t>
            </a:r>
            <a:r>
              <a:rPr lang="ru-RU" sz="1600" dirty="0">
                <a:latin typeface="Calibri"/>
                <a:cs typeface="Calibri"/>
              </a:rPr>
              <a:t> через </a:t>
            </a:r>
            <a:r>
              <a:rPr lang="ro-RO" sz="1600" dirty="0">
                <a:latin typeface="Calibri"/>
                <a:cs typeface="Calibri"/>
              </a:rPr>
              <a:t>T=14 </a:t>
            </a:r>
            <a:r>
              <a:rPr lang="ru-RU" sz="1600" dirty="0">
                <a:latin typeface="Calibri"/>
                <a:cs typeface="Calibri"/>
              </a:rPr>
              <a:t>годин </a:t>
            </a:r>
            <a:r>
              <a:rPr lang="ru-RU" sz="1600" dirty="0" err="1">
                <a:latin typeface="Calibri"/>
                <a:cs typeface="Calibri"/>
              </a:rPr>
              <a:t>після</a:t>
            </a:r>
            <a:r>
              <a:rPr lang="ru-RU" sz="1600" dirty="0">
                <a:latin typeface="Calibri"/>
                <a:cs typeface="Calibri"/>
              </a:rPr>
              <a:t> контакту, для </a:t>
            </a:r>
            <a:r>
              <a:rPr lang="ru-RU" sz="1600" dirty="0" err="1">
                <a:latin typeface="Calibri"/>
                <a:cs typeface="Calibri"/>
              </a:rPr>
              <a:t>чого</a:t>
            </a:r>
            <a:r>
              <a:rPr lang="ru-RU" sz="1600" dirty="0">
                <a:latin typeface="Calibri"/>
                <a:cs typeface="Calibri"/>
              </a:rPr>
              <a:t> </a:t>
            </a:r>
            <a:r>
              <a:rPr lang="ru-RU" sz="1600" dirty="0" err="1">
                <a:latin typeface="Calibri"/>
                <a:cs typeface="Calibri"/>
              </a:rPr>
              <a:t>йому</a:t>
            </a:r>
            <a:r>
              <a:rPr lang="ru-RU" sz="1600" dirty="0">
                <a:latin typeface="Calibri"/>
                <a:cs typeface="Calibri"/>
              </a:rPr>
              <a:t> ввели </a:t>
            </a:r>
            <a:r>
              <a:rPr lang="ru-RU" sz="1600" dirty="0" err="1">
                <a:latin typeface="Calibri"/>
                <a:cs typeface="Calibri"/>
              </a:rPr>
              <a:t>додатково</a:t>
            </a:r>
            <a:r>
              <a:rPr lang="ru-RU" sz="1600" dirty="0">
                <a:latin typeface="Calibri"/>
                <a:cs typeface="Calibri"/>
              </a:rPr>
              <a:t> 4 мг ВВ </a:t>
            </a:r>
            <a:r>
              <a:rPr lang="ru-RU" sz="1600" dirty="0" err="1">
                <a:latin typeface="Calibri"/>
                <a:cs typeface="Calibri"/>
              </a:rPr>
              <a:t>атропіну</a:t>
            </a:r>
            <a:r>
              <a:rPr lang="ru-RU" sz="1600" dirty="0">
                <a:latin typeface="Calibri"/>
                <a:cs typeface="Calibri"/>
              </a:rPr>
              <a:t>. </a:t>
            </a:r>
            <a:r>
              <a:rPr lang="ru-RU" sz="1600" dirty="0" err="1">
                <a:latin typeface="Calibri"/>
                <a:cs typeface="Calibri"/>
              </a:rPr>
              <a:t>Потім</a:t>
            </a:r>
            <a:r>
              <a:rPr lang="ru-RU" sz="1600" dirty="0">
                <a:latin typeface="Calibri"/>
                <a:cs typeface="Calibri"/>
              </a:rPr>
              <a:t> у </a:t>
            </a:r>
            <a:r>
              <a:rPr lang="ru-RU" sz="1600" dirty="0" err="1">
                <a:latin typeface="Calibri"/>
                <a:cs typeface="Calibri"/>
              </a:rPr>
              <a:t>нього</a:t>
            </a:r>
            <a:r>
              <a:rPr lang="ru-RU" sz="1600" dirty="0">
                <a:latin typeface="Calibri"/>
                <a:cs typeface="Calibri"/>
              </a:rPr>
              <a:t> </a:t>
            </a:r>
            <a:r>
              <a:rPr lang="ru-RU" sz="1600" dirty="0" err="1">
                <a:latin typeface="Calibri"/>
                <a:cs typeface="Calibri"/>
              </a:rPr>
              <a:t>розвинулася</a:t>
            </a:r>
            <a:r>
              <a:rPr lang="ru-RU" sz="1600" dirty="0">
                <a:latin typeface="Calibri"/>
                <a:cs typeface="Calibri"/>
              </a:rPr>
              <a:t> </a:t>
            </a:r>
            <a:r>
              <a:rPr lang="ru-RU" sz="1600" dirty="0" err="1">
                <a:latin typeface="Calibri"/>
                <a:cs typeface="Calibri"/>
              </a:rPr>
              <a:t>гостра</a:t>
            </a:r>
            <a:r>
              <a:rPr lang="ru-RU" sz="1600" dirty="0">
                <a:latin typeface="Calibri"/>
                <a:cs typeface="Calibri"/>
              </a:rPr>
              <a:t> </a:t>
            </a:r>
            <a:r>
              <a:rPr lang="ru-RU" sz="1600" dirty="0" err="1">
                <a:latin typeface="Calibri"/>
                <a:cs typeface="Calibri"/>
              </a:rPr>
              <a:t>затримка</a:t>
            </a:r>
            <a:r>
              <a:rPr lang="ru-RU" sz="1600" dirty="0">
                <a:latin typeface="Calibri"/>
                <a:cs typeface="Calibri"/>
              </a:rPr>
              <a:t> </a:t>
            </a:r>
            <a:r>
              <a:rPr lang="ru-RU" sz="1600" dirty="0" err="1">
                <a:latin typeface="Calibri"/>
                <a:cs typeface="Calibri"/>
              </a:rPr>
              <a:t>сечі</a:t>
            </a:r>
            <a:r>
              <a:rPr lang="ru-RU" sz="1600" dirty="0">
                <a:latin typeface="Calibri"/>
                <a:cs typeface="Calibri"/>
              </a:rPr>
              <a:t>, і </a:t>
            </a:r>
            <a:r>
              <a:rPr lang="ru-RU" sz="1600" dirty="0" err="1">
                <a:latin typeface="Calibri"/>
                <a:cs typeface="Calibri"/>
              </a:rPr>
              <a:t>йому</a:t>
            </a:r>
            <a:r>
              <a:rPr lang="ru-RU" sz="1600" dirty="0">
                <a:latin typeface="Calibri"/>
                <a:cs typeface="Calibri"/>
              </a:rPr>
              <a:t> </a:t>
            </a:r>
            <a:r>
              <a:rPr lang="ru-RU" sz="1600" dirty="0" err="1">
                <a:latin typeface="Calibri"/>
                <a:cs typeface="Calibri"/>
              </a:rPr>
              <a:t>знадобилося</a:t>
            </a:r>
            <a:r>
              <a:rPr lang="ru-RU" sz="1600" dirty="0">
                <a:latin typeface="Calibri"/>
                <a:cs typeface="Calibri"/>
              </a:rPr>
              <a:t> </a:t>
            </a:r>
            <a:r>
              <a:rPr lang="ru-RU" sz="1600" dirty="0" err="1">
                <a:latin typeface="Calibri"/>
                <a:cs typeface="Calibri"/>
              </a:rPr>
              <a:t>встановити</a:t>
            </a:r>
            <a:r>
              <a:rPr lang="ru-RU" sz="1600" dirty="0">
                <a:latin typeface="Calibri"/>
                <a:cs typeface="Calibri"/>
              </a:rPr>
              <a:t> </a:t>
            </a:r>
            <a:r>
              <a:rPr lang="ru-RU" sz="1600" dirty="0" err="1">
                <a:latin typeface="Calibri"/>
                <a:cs typeface="Calibri"/>
              </a:rPr>
              <a:t>сечовий</a:t>
            </a:r>
            <a:r>
              <a:rPr lang="ru-RU" sz="1600" dirty="0">
                <a:latin typeface="Calibri"/>
                <a:cs typeface="Calibri"/>
              </a:rPr>
              <a:t> катетер.</a:t>
            </a:r>
          </a:p>
          <a:p>
            <a:pPr marL="12700" marR="5715" algn="just"/>
            <a:r>
              <a:rPr sz="1600" dirty="0">
                <a:latin typeface="Calibri"/>
                <a:cs typeface="Calibri"/>
              </a:rPr>
              <a:t>He</a:t>
            </a:r>
            <a:r>
              <a:rPr sz="1600" spc="160" dirty="0">
                <a:latin typeface="Calibri"/>
                <a:cs typeface="Calibri"/>
              </a:rPr>
              <a:t> </a:t>
            </a:r>
            <a:r>
              <a:rPr sz="1600" dirty="0">
                <a:latin typeface="Calibri"/>
                <a:cs typeface="Calibri"/>
              </a:rPr>
              <a:t>remained</a:t>
            </a:r>
            <a:r>
              <a:rPr sz="1600" spc="165" dirty="0">
                <a:latin typeface="Calibri"/>
                <a:cs typeface="Calibri"/>
              </a:rPr>
              <a:t> </a:t>
            </a:r>
            <a:r>
              <a:rPr sz="1600" dirty="0">
                <a:latin typeface="Calibri"/>
                <a:cs typeface="Calibri"/>
              </a:rPr>
              <a:t>with</a:t>
            </a:r>
            <a:r>
              <a:rPr sz="1600" spc="170" dirty="0">
                <a:latin typeface="Calibri"/>
                <a:cs typeface="Calibri"/>
              </a:rPr>
              <a:t> </a:t>
            </a:r>
            <a:r>
              <a:rPr sz="1600" dirty="0">
                <a:latin typeface="Calibri"/>
                <a:cs typeface="Calibri"/>
              </a:rPr>
              <a:t>continuous</a:t>
            </a:r>
            <a:r>
              <a:rPr sz="1600" spc="160" dirty="0">
                <a:latin typeface="Calibri"/>
                <a:cs typeface="Calibri"/>
              </a:rPr>
              <a:t> </a:t>
            </a:r>
            <a:r>
              <a:rPr sz="1600" dirty="0">
                <a:latin typeface="Calibri"/>
                <a:cs typeface="Calibri"/>
              </a:rPr>
              <a:t>abdominal</a:t>
            </a:r>
            <a:r>
              <a:rPr sz="1600" spc="175" dirty="0">
                <a:latin typeface="Calibri"/>
                <a:cs typeface="Calibri"/>
              </a:rPr>
              <a:t> </a:t>
            </a:r>
            <a:r>
              <a:rPr sz="1600" dirty="0">
                <a:latin typeface="Calibri"/>
                <a:cs typeface="Calibri"/>
              </a:rPr>
              <a:t>pain,</a:t>
            </a:r>
            <a:r>
              <a:rPr sz="1600" spc="160" dirty="0">
                <a:latin typeface="Calibri"/>
                <a:cs typeface="Calibri"/>
              </a:rPr>
              <a:t> </a:t>
            </a:r>
            <a:r>
              <a:rPr sz="1600" dirty="0">
                <a:latin typeface="Calibri"/>
                <a:cs typeface="Calibri"/>
              </a:rPr>
              <a:t>experiencing</a:t>
            </a:r>
            <a:r>
              <a:rPr sz="1600" spc="170" dirty="0">
                <a:latin typeface="Calibri"/>
                <a:cs typeface="Calibri"/>
              </a:rPr>
              <a:t> </a:t>
            </a:r>
            <a:r>
              <a:rPr sz="1600" dirty="0">
                <a:latin typeface="Calibri"/>
                <a:cs typeface="Calibri"/>
              </a:rPr>
              <a:t>vomiting</a:t>
            </a:r>
            <a:r>
              <a:rPr sz="1600" spc="170" dirty="0">
                <a:latin typeface="Calibri"/>
                <a:cs typeface="Calibri"/>
              </a:rPr>
              <a:t> </a:t>
            </a:r>
            <a:r>
              <a:rPr sz="1600" dirty="0">
                <a:latin typeface="Calibri"/>
                <a:cs typeface="Calibri"/>
              </a:rPr>
              <a:t>at</a:t>
            </a:r>
            <a:r>
              <a:rPr sz="1600" spc="170" dirty="0">
                <a:latin typeface="Calibri"/>
                <a:cs typeface="Calibri"/>
              </a:rPr>
              <a:t> </a:t>
            </a:r>
            <a:r>
              <a:rPr sz="1600" dirty="0">
                <a:latin typeface="Calibri"/>
                <a:cs typeface="Calibri"/>
              </a:rPr>
              <a:t>T=20</a:t>
            </a:r>
            <a:r>
              <a:rPr sz="1600" spc="160" dirty="0">
                <a:latin typeface="Calibri"/>
                <a:cs typeface="Calibri"/>
              </a:rPr>
              <a:t> </a:t>
            </a:r>
            <a:r>
              <a:rPr sz="1600" dirty="0">
                <a:latin typeface="Calibri"/>
                <a:cs typeface="Calibri"/>
              </a:rPr>
              <a:t>hours,</a:t>
            </a:r>
            <a:r>
              <a:rPr sz="1600" spc="170" dirty="0">
                <a:latin typeface="Calibri"/>
                <a:cs typeface="Calibri"/>
              </a:rPr>
              <a:t> </a:t>
            </a:r>
            <a:r>
              <a:rPr sz="1600" spc="-20" dirty="0">
                <a:latin typeface="Calibri"/>
                <a:cs typeface="Calibri"/>
              </a:rPr>
              <a:t>T=22 </a:t>
            </a:r>
            <a:r>
              <a:rPr sz="1600" dirty="0">
                <a:latin typeface="Calibri"/>
                <a:cs typeface="Calibri"/>
              </a:rPr>
              <a:t>hours,</a:t>
            </a:r>
            <a:r>
              <a:rPr sz="1600" spc="300" dirty="0">
                <a:latin typeface="Calibri"/>
                <a:cs typeface="Calibri"/>
              </a:rPr>
              <a:t> </a:t>
            </a:r>
            <a:r>
              <a:rPr sz="1600" dirty="0">
                <a:latin typeface="Calibri"/>
                <a:cs typeface="Calibri"/>
              </a:rPr>
              <a:t>and</a:t>
            </a:r>
            <a:r>
              <a:rPr sz="1600" spc="300" dirty="0">
                <a:latin typeface="Calibri"/>
                <a:cs typeface="Calibri"/>
              </a:rPr>
              <a:t> </a:t>
            </a:r>
            <a:r>
              <a:rPr sz="1600" dirty="0">
                <a:latin typeface="Calibri"/>
                <a:cs typeface="Calibri"/>
              </a:rPr>
              <a:t>T=23</a:t>
            </a:r>
            <a:r>
              <a:rPr sz="1600" spc="295" dirty="0">
                <a:latin typeface="Calibri"/>
                <a:cs typeface="Calibri"/>
              </a:rPr>
              <a:t> </a:t>
            </a:r>
            <a:r>
              <a:rPr sz="1600" dirty="0">
                <a:latin typeface="Calibri"/>
                <a:cs typeface="Calibri"/>
              </a:rPr>
              <a:t>hours.</a:t>
            </a:r>
            <a:r>
              <a:rPr sz="1600" spc="305" dirty="0">
                <a:latin typeface="Calibri"/>
                <a:cs typeface="Calibri"/>
              </a:rPr>
              <a:t>  </a:t>
            </a:r>
            <a:r>
              <a:rPr sz="1600" dirty="0">
                <a:latin typeface="Calibri"/>
                <a:cs typeface="Calibri"/>
              </a:rPr>
              <a:t>At</a:t>
            </a:r>
            <a:r>
              <a:rPr sz="1600" spc="305" dirty="0">
                <a:latin typeface="Calibri"/>
                <a:cs typeface="Calibri"/>
              </a:rPr>
              <a:t> </a:t>
            </a:r>
            <a:r>
              <a:rPr sz="1600" dirty="0">
                <a:latin typeface="Calibri"/>
                <a:cs typeface="Calibri"/>
              </a:rPr>
              <a:t>each</a:t>
            </a:r>
            <a:r>
              <a:rPr sz="1600" spc="295" dirty="0">
                <a:latin typeface="Calibri"/>
                <a:cs typeface="Calibri"/>
              </a:rPr>
              <a:t> </a:t>
            </a:r>
            <a:r>
              <a:rPr sz="1600" dirty="0">
                <a:latin typeface="Calibri"/>
                <a:cs typeface="Calibri"/>
              </a:rPr>
              <a:t>episode</a:t>
            </a:r>
            <a:r>
              <a:rPr sz="1600" spc="300" dirty="0">
                <a:latin typeface="Calibri"/>
                <a:cs typeface="Calibri"/>
              </a:rPr>
              <a:t> </a:t>
            </a:r>
            <a:r>
              <a:rPr sz="1600" dirty="0">
                <a:latin typeface="Calibri"/>
                <a:cs typeface="Calibri"/>
              </a:rPr>
              <a:t>of</a:t>
            </a:r>
            <a:r>
              <a:rPr sz="1600" spc="310" dirty="0">
                <a:latin typeface="Calibri"/>
                <a:cs typeface="Calibri"/>
              </a:rPr>
              <a:t> </a:t>
            </a:r>
            <a:r>
              <a:rPr sz="1600" dirty="0">
                <a:latin typeface="Calibri"/>
                <a:cs typeface="Calibri"/>
              </a:rPr>
              <a:t>vomiting</a:t>
            </a:r>
            <a:r>
              <a:rPr sz="1600" spc="300" dirty="0">
                <a:latin typeface="Calibri"/>
                <a:cs typeface="Calibri"/>
              </a:rPr>
              <a:t> </a:t>
            </a:r>
            <a:r>
              <a:rPr sz="1600" dirty="0">
                <a:latin typeface="Calibri"/>
                <a:cs typeface="Calibri"/>
              </a:rPr>
              <a:t>he</a:t>
            </a:r>
            <a:r>
              <a:rPr sz="1600" spc="295" dirty="0">
                <a:latin typeface="Calibri"/>
                <a:cs typeface="Calibri"/>
              </a:rPr>
              <a:t> </a:t>
            </a:r>
            <a:r>
              <a:rPr sz="1600" dirty="0">
                <a:latin typeface="Calibri"/>
                <a:cs typeface="Calibri"/>
              </a:rPr>
              <a:t>was</a:t>
            </a:r>
            <a:r>
              <a:rPr sz="1600" spc="300" dirty="0">
                <a:latin typeface="Calibri"/>
                <a:cs typeface="Calibri"/>
              </a:rPr>
              <a:t> </a:t>
            </a:r>
            <a:r>
              <a:rPr sz="1600" dirty="0">
                <a:latin typeface="Calibri"/>
                <a:cs typeface="Calibri"/>
              </a:rPr>
              <a:t>administered</a:t>
            </a:r>
            <a:r>
              <a:rPr sz="1600" spc="300" dirty="0">
                <a:latin typeface="Calibri"/>
                <a:cs typeface="Calibri"/>
              </a:rPr>
              <a:t> </a:t>
            </a:r>
            <a:r>
              <a:rPr sz="1600" dirty="0">
                <a:latin typeface="Calibri"/>
                <a:cs typeface="Calibri"/>
              </a:rPr>
              <a:t>an</a:t>
            </a:r>
            <a:r>
              <a:rPr sz="1600" spc="295" dirty="0">
                <a:latin typeface="Calibri"/>
                <a:cs typeface="Calibri"/>
              </a:rPr>
              <a:t> </a:t>
            </a:r>
            <a:r>
              <a:rPr sz="1600" spc="-10" dirty="0">
                <a:latin typeface="Calibri"/>
                <a:cs typeface="Calibri"/>
              </a:rPr>
              <a:t>additional </a:t>
            </a:r>
            <a:r>
              <a:rPr sz="1600" dirty="0">
                <a:latin typeface="Calibri"/>
                <a:cs typeface="Calibri"/>
              </a:rPr>
              <a:t>dose</a:t>
            </a:r>
            <a:r>
              <a:rPr sz="1600" spc="-30" dirty="0">
                <a:latin typeface="Calibri"/>
                <a:cs typeface="Calibri"/>
              </a:rPr>
              <a:t> </a:t>
            </a:r>
            <a:r>
              <a:rPr sz="1600" dirty="0">
                <a:latin typeface="Calibri"/>
                <a:cs typeface="Calibri"/>
              </a:rPr>
              <a:t>of</a:t>
            </a:r>
            <a:r>
              <a:rPr sz="1600" spc="-25" dirty="0">
                <a:latin typeface="Calibri"/>
                <a:cs typeface="Calibri"/>
              </a:rPr>
              <a:t> </a:t>
            </a:r>
            <a:r>
              <a:rPr sz="1600" dirty="0">
                <a:latin typeface="Calibri"/>
                <a:cs typeface="Calibri"/>
              </a:rPr>
              <a:t>atropine</a:t>
            </a:r>
            <a:r>
              <a:rPr sz="1600" spc="-40" dirty="0">
                <a:latin typeface="Calibri"/>
                <a:cs typeface="Calibri"/>
              </a:rPr>
              <a:t> </a:t>
            </a:r>
            <a:r>
              <a:rPr sz="1600" dirty="0">
                <a:latin typeface="Calibri"/>
                <a:cs typeface="Calibri"/>
              </a:rPr>
              <a:t>2mg</a:t>
            </a:r>
            <a:r>
              <a:rPr sz="1600" spc="-45" dirty="0">
                <a:latin typeface="Calibri"/>
                <a:cs typeface="Calibri"/>
              </a:rPr>
              <a:t> </a:t>
            </a:r>
            <a:r>
              <a:rPr sz="1600" spc="-25" dirty="0">
                <a:latin typeface="Calibri"/>
                <a:cs typeface="Calibri"/>
              </a:rPr>
              <a:t>IV.</a:t>
            </a:r>
            <a:endParaRPr lang="en-US" sz="1600" spc="-25" dirty="0">
              <a:latin typeface="Calibri"/>
              <a:cs typeface="Calibri"/>
            </a:endParaRPr>
          </a:p>
          <a:p>
            <a:pPr marL="12700" marR="5715" algn="just"/>
            <a:r>
              <a:rPr lang="ru-RU" sz="1600" dirty="0" err="1">
                <a:latin typeface="Calibri"/>
                <a:cs typeface="Calibri"/>
              </a:rPr>
              <a:t>Залишався</a:t>
            </a:r>
            <a:r>
              <a:rPr lang="ru-RU" sz="1600" dirty="0">
                <a:latin typeface="Calibri"/>
                <a:cs typeface="Calibri"/>
              </a:rPr>
              <a:t> </a:t>
            </a:r>
            <a:r>
              <a:rPr lang="ru-RU" sz="1600" dirty="0" err="1">
                <a:latin typeface="Calibri"/>
                <a:cs typeface="Calibri"/>
              </a:rPr>
              <a:t>безперервний</a:t>
            </a:r>
            <a:r>
              <a:rPr lang="ru-RU" sz="1600" dirty="0">
                <a:latin typeface="Calibri"/>
                <a:cs typeface="Calibri"/>
              </a:rPr>
              <a:t> </a:t>
            </a:r>
            <a:r>
              <a:rPr lang="ru-RU" sz="1600" dirty="0" err="1">
                <a:latin typeface="Calibri"/>
                <a:cs typeface="Calibri"/>
              </a:rPr>
              <a:t>біль</a:t>
            </a:r>
            <a:r>
              <a:rPr lang="ru-RU" sz="1600" dirty="0">
                <a:latin typeface="Calibri"/>
                <a:cs typeface="Calibri"/>
              </a:rPr>
              <a:t> у </a:t>
            </a:r>
            <a:r>
              <a:rPr lang="ru-RU" sz="1600" dirty="0" err="1">
                <a:latin typeface="Calibri"/>
                <a:cs typeface="Calibri"/>
              </a:rPr>
              <a:t>животі</a:t>
            </a:r>
            <a:r>
              <a:rPr lang="ru-RU" sz="1600" dirty="0">
                <a:latin typeface="Calibri"/>
                <a:cs typeface="Calibri"/>
              </a:rPr>
              <a:t>, </a:t>
            </a:r>
            <a:r>
              <a:rPr lang="ru-RU" sz="1600" dirty="0" err="1">
                <a:latin typeface="Calibri"/>
                <a:cs typeface="Calibri"/>
              </a:rPr>
              <a:t>блювота</a:t>
            </a:r>
            <a:r>
              <a:rPr lang="ru-RU" sz="1600" dirty="0">
                <a:latin typeface="Calibri"/>
                <a:cs typeface="Calibri"/>
              </a:rPr>
              <a:t> через Т=20 годин, Т=22 </a:t>
            </a:r>
            <a:r>
              <a:rPr lang="ru-RU" sz="1600" dirty="0" err="1">
                <a:latin typeface="Calibri"/>
                <a:cs typeface="Calibri"/>
              </a:rPr>
              <a:t>години</a:t>
            </a:r>
            <a:r>
              <a:rPr lang="ru-RU" sz="1600" dirty="0">
                <a:latin typeface="Calibri"/>
                <a:cs typeface="Calibri"/>
              </a:rPr>
              <a:t> та Т=23 </a:t>
            </a:r>
            <a:r>
              <a:rPr lang="ru-RU" sz="1600" dirty="0" err="1">
                <a:latin typeface="Calibri"/>
                <a:cs typeface="Calibri"/>
              </a:rPr>
              <a:t>години</a:t>
            </a:r>
            <a:r>
              <a:rPr lang="ru-RU" sz="1600" dirty="0">
                <a:latin typeface="Calibri"/>
                <a:cs typeface="Calibri"/>
              </a:rPr>
              <a:t>. При кожному </a:t>
            </a:r>
            <a:r>
              <a:rPr lang="ru-RU" sz="1600" dirty="0" err="1">
                <a:latin typeface="Calibri"/>
                <a:cs typeface="Calibri"/>
              </a:rPr>
              <a:t>епізоді</a:t>
            </a:r>
            <a:r>
              <a:rPr lang="ru-RU" sz="1600" dirty="0">
                <a:latin typeface="Calibri"/>
                <a:cs typeface="Calibri"/>
              </a:rPr>
              <a:t> </a:t>
            </a:r>
            <a:r>
              <a:rPr lang="ru-RU" sz="1600" dirty="0" err="1">
                <a:latin typeface="Calibri"/>
                <a:cs typeface="Calibri"/>
              </a:rPr>
              <a:t>блювання</a:t>
            </a:r>
            <a:r>
              <a:rPr lang="ru-RU" sz="1600" dirty="0">
                <a:latin typeface="Calibri"/>
                <a:cs typeface="Calibri"/>
              </a:rPr>
              <a:t> </a:t>
            </a:r>
            <a:r>
              <a:rPr lang="ru-RU" sz="1600" dirty="0" err="1">
                <a:latin typeface="Calibri"/>
                <a:cs typeface="Calibri"/>
              </a:rPr>
              <a:t>йому</a:t>
            </a:r>
            <a:r>
              <a:rPr lang="ru-RU" sz="1600" dirty="0">
                <a:latin typeface="Calibri"/>
                <a:cs typeface="Calibri"/>
              </a:rPr>
              <a:t> вводили </a:t>
            </a:r>
            <a:r>
              <a:rPr lang="ru-RU" sz="1600" dirty="0" err="1">
                <a:latin typeface="Calibri"/>
                <a:cs typeface="Calibri"/>
              </a:rPr>
              <a:t>додаткову</a:t>
            </a:r>
            <a:r>
              <a:rPr lang="ru-RU" sz="1600" dirty="0">
                <a:latin typeface="Calibri"/>
                <a:cs typeface="Calibri"/>
              </a:rPr>
              <a:t> дозу </a:t>
            </a:r>
            <a:r>
              <a:rPr lang="ru-RU" sz="1600" dirty="0" err="1">
                <a:latin typeface="Calibri"/>
                <a:cs typeface="Calibri"/>
              </a:rPr>
              <a:t>атропіну</a:t>
            </a:r>
            <a:r>
              <a:rPr lang="ru-RU" sz="1600" dirty="0">
                <a:latin typeface="Calibri"/>
                <a:cs typeface="Calibri"/>
              </a:rPr>
              <a:t> 2 мг ВВ.</a:t>
            </a:r>
          </a:p>
          <a:p>
            <a:pPr marL="12700" marR="5080" algn="just"/>
            <a:r>
              <a:rPr sz="1600" dirty="0">
                <a:latin typeface="Calibri"/>
                <a:cs typeface="Calibri"/>
              </a:rPr>
              <a:t>At</a:t>
            </a:r>
            <a:r>
              <a:rPr sz="1600" spc="-30" dirty="0">
                <a:latin typeface="Calibri"/>
                <a:cs typeface="Calibri"/>
              </a:rPr>
              <a:t> </a:t>
            </a:r>
            <a:r>
              <a:rPr sz="1600" dirty="0">
                <a:latin typeface="Calibri"/>
                <a:cs typeface="Calibri"/>
              </a:rPr>
              <a:t>T=24</a:t>
            </a:r>
            <a:r>
              <a:rPr sz="1600" spc="-20" dirty="0">
                <a:latin typeface="Calibri"/>
                <a:cs typeface="Calibri"/>
              </a:rPr>
              <a:t> </a:t>
            </a:r>
            <a:r>
              <a:rPr sz="1600" dirty="0">
                <a:latin typeface="Calibri"/>
                <a:cs typeface="Calibri"/>
              </a:rPr>
              <a:t>hours,</a:t>
            </a:r>
            <a:r>
              <a:rPr sz="1600" spc="-15" dirty="0">
                <a:latin typeface="Calibri"/>
                <a:cs typeface="Calibri"/>
              </a:rPr>
              <a:t> </a:t>
            </a:r>
            <a:r>
              <a:rPr sz="1600" dirty="0">
                <a:latin typeface="Calibri"/>
                <a:cs typeface="Calibri"/>
              </a:rPr>
              <a:t>he</a:t>
            </a:r>
            <a:r>
              <a:rPr sz="1600" spc="-15" dirty="0">
                <a:latin typeface="Calibri"/>
                <a:cs typeface="Calibri"/>
              </a:rPr>
              <a:t> </a:t>
            </a:r>
            <a:r>
              <a:rPr sz="1600" dirty="0">
                <a:latin typeface="Calibri"/>
                <a:cs typeface="Calibri"/>
              </a:rPr>
              <a:t>developed</a:t>
            </a:r>
            <a:r>
              <a:rPr sz="1600" spc="-10" dirty="0">
                <a:latin typeface="Calibri"/>
                <a:cs typeface="Calibri"/>
              </a:rPr>
              <a:t> </a:t>
            </a:r>
            <a:r>
              <a:rPr sz="1600" dirty="0">
                <a:latin typeface="Calibri"/>
                <a:cs typeface="Calibri"/>
              </a:rPr>
              <a:t>atrial</a:t>
            </a:r>
            <a:r>
              <a:rPr sz="1600" spc="-10" dirty="0">
                <a:latin typeface="Calibri"/>
                <a:cs typeface="Calibri"/>
              </a:rPr>
              <a:t> </a:t>
            </a:r>
            <a:r>
              <a:rPr sz="1600" dirty="0">
                <a:latin typeface="Calibri"/>
                <a:cs typeface="Calibri"/>
              </a:rPr>
              <a:t>fibrillation</a:t>
            </a:r>
            <a:r>
              <a:rPr sz="1600" spc="-35" dirty="0">
                <a:latin typeface="Calibri"/>
                <a:cs typeface="Calibri"/>
              </a:rPr>
              <a:t> </a:t>
            </a:r>
            <a:r>
              <a:rPr sz="1600" dirty="0">
                <a:latin typeface="Calibri"/>
                <a:cs typeface="Calibri"/>
              </a:rPr>
              <a:t>with</a:t>
            </a:r>
            <a:r>
              <a:rPr sz="1600" spc="-20" dirty="0">
                <a:latin typeface="Calibri"/>
                <a:cs typeface="Calibri"/>
              </a:rPr>
              <a:t> </a:t>
            </a:r>
            <a:r>
              <a:rPr sz="1600" dirty="0">
                <a:latin typeface="Calibri"/>
                <a:cs typeface="Calibri"/>
              </a:rPr>
              <a:t>ventricular</a:t>
            </a:r>
            <a:r>
              <a:rPr sz="1600" spc="-5" dirty="0">
                <a:latin typeface="Calibri"/>
                <a:cs typeface="Calibri"/>
              </a:rPr>
              <a:t> </a:t>
            </a:r>
            <a:r>
              <a:rPr sz="1600" dirty="0">
                <a:latin typeface="Calibri"/>
                <a:cs typeface="Calibri"/>
              </a:rPr>
              <a:t>rate</a:t>
            </a:r>
            <a:r>
              <a:rPr sz="1600" spc="-10" dirty="0">
                <a:latin typeface="Calibri"/>
                <a:cs typeface="Calibri"/>
              </a:rPr>
              <a:t> </a:t>
            </a:r>
            <a:r>
              <a:rPr sz="1600" dirty="0">
                <a:latin typeface="Calibri"/>
                <a:cs typeface="Calibri"/>
              </a:rPr>
              <a:t>of</a:t>
            </a:r>
            <a:r>
              <a:rPr sz="1600" spc="-20" dirty="0">
                <a:latin typeface="Calibri"/>
                <a:cs typeface="Calibri"/>
              </a:rPr>
              <a:t> </a:t>
            </a:r>
            <a:r>
              <a:rPr sz="1600" dirty="0">
                <a:latin typeface="Calibri"/>
                <a:cs typeface="Calibri"/>
              </a:rPr>
              <a:t>100</a:t>
            </a:r>
            <a:r>
              <a:rPr sz="1600" spc="-20" dirty="0">
                <a:latin typeface="Calibri"/>
                <a:cs typeface="Calibri"/>
              </a:rPr>
              <a:t> </a:t>
            </a:r>
            <a:r>
              <a:rPr sz="1600" dirty="0">
                <a:latin typeface="Calibri"/>
                <a:cs typeface="Calibri"/>
              </a:rPr>
              <a:t>beats</a:t>
            </a:r>
            <a:r>
              <a:rPr sz="1600" spc="-15" dirty="0">
                <a:latin typeface="Calibri"/>
                <a:cs typeface="Calibri"/>
              </a:rPr>
              <a:t> </a:t>
            </a:r>
            <a:r>
              <a:rPr sz="1600" dirty="0">
                <a:latin typeface="Calibri"/>
                <a:cs typeface="Calibri"/>
              </a:rPr>
              <a:t>per</a:t>
            </a:r>
            <a:r>
              <a:rPr sz="1600" spc="-20" dirty="0">
                <a:latin typeface="Calibri"/>
                <a:cs typeface="Calibri"/>
              </a:rPr>
              <a:t> </a:t>
            </a:r>
            <a:r>
              <a:rPr sz="1600" spc="-10" dirty="0">
                <a:latin typeface="Calibri"/>
                <a:cs typeface="Calibri"/>
              </a:rPr>
              <a:t>minute. </a:t>
            </a:r>
            <a:r>
              <a:rPr sz="1600" dirty="0">
                <a:latin typeface="Calibri"/>
                <a:cs typeface="Calibri"/>
              </a:rPr>
              <a:t>He</a:t>
            </a:r>
            <a:r>
              <a:rPr sz="1600" spc="-55" dirty="0">
                <a:latin typeface="Calibri"/>
                <a:cs typeface="Calibri"/>
              </a:rPr>
              <a:t> </a:t>
            </a:r>
            <a:r>
              <a:rPr sz="1600" dirty="0">
                <a:latin typeface="Calibri"/>
                <a:cs typeface="Calibri"/>
              </a:rPr>
              <a:t>spontaneously</a:t>
            </a:r>
            <a:r>
              <a:rPr sz="1600" spc="-35" dirty="0">
                <a:latin typeface="Calibri"/>
                <a:cs typeface="Calibri"/>
              </a:rPr>
              <a:t> </a:t>
            </a:r>
            <a:r>
              <a:rPr sz="1600" dirty="0">
                <a:latin typeface="Calibri"/>
                <a:cs typeface="Calibri"/>
              </a:rPr>
              <a:t>converted</a:t>
            </a:r>
            <a:r>
              <a:rPr sz="1600" spc="-50" dirty="0">
                <a:latin typeface="Calibri"/>
                <a:cs typeface="Calibri"/>
              </a:rPr>
              <a:t> </a:t>
            </a:r>
            <a:r>
              <a:rPr sz="1600" dirty="0">
                <a:latin typeface="Calibri"/>
                <a:cs typeface="Calibri"/>
              </a:rPr>
              <a:t>to</a:t>
            </a:r>
            <a:r>
              <a:rPr sz="1600" spc="-50" dirty="0">
                <a:latin typeface="Calibri"/>
                <a:cs typeface="Calibri"/>
              </a:rPr>
              <a:t> </a:t>
            </a:r>
            <a:r>
              <a:rPr sz="1600" dirty="0">
                <a:latin typeface="Calibri"/>
                <a:cs typeface="Calibri"/>
              </a:rPr>
              <a:t>sinus</a:t>
            </a:r>
            <a:r>
              <a:rPr sz="1600" spc="-50" dirty="0">
                <a:latin typeface="Calibri"/>
                <a:cs typeface="Calibri"/>
              </a:rPr>
              <a:t> </a:t>
            </a:r>
            <a:r>
              <a:rPr sz="1600" dirty="0">
                <a:latin typeface="Calibri"/>
                <a:cs typeface="Calibri"/>
              </a:rPr>
              <a:t>rhythm</a:t>
            </a:r>
            <a:r>
              <a:rPr sz="1600" spc="-55" dirty="0">
                <a:latin typeface="Calibri"/>
                <a:cs typeface="Calibri"/>
              </a:rPr>
              <a:t> </a:t>
            </a:r>
            <a:r>
              <a:rPr sz="1600" dirty="0">
                <a:latin typeface="Calibri"/>
                <a:cs typeface="Calibri"/>
              </a:rPr>
              <a:t>with</a:t>
            </a:r>
            <a:r>
              <a:rPr sz="1600" spc="-45" dirty="0">
                <a:latin typeface="Calibri"/>
                <a:cs typeface="Calibri"/>
              </a:rPr>
              <a:t> </a:t>
            </a:r>
            <a:r>
              <a:rPr sz="1600" dirty="0">
                <a:latin typeface="Calibri"/>
                <a:cs typeface="Calibri"/>
              </a:rPr>
              <a:t>normal</a:t>
            </a:r>
            <a:r>
              <a:rPr sz="1600" spc="-50" dirty="0">
                <a:latin typeface="Calibri"/>
                <a:cs typeface="Calibri"/>
              </a:rPr>
              <a:t> </a:t>
            </a:r>
            <a:r>
              <a:rPr sz="1600" dirty="0">
                <a:latin typeface="Calibri"/>
                <a:cs typeface="Calibri"/>
              </a:rPr>
              <a:t>rate</a:t>
            </a:r>
            <a:r>
              <a:rPr sz="1600" spc="-50" dirty="0">
                <a:latin typeface="Calibri"/>
                <a:cs typeface="Calibri"/>
              </a:rPr>
              <a:t> </a:t>
            </a:r>
            <a:r>
              <a:rPr sz="1600" dirty="0">
                <a:latin typeface="Calibri"/>
                <a:cs typeface="Calibri"/>
              </a:rPr>
              <a:t>at</a:t>
            </a:r>
            <a:r>
              <a:rPr sz="1600" spc="-55" dirty="0">
                <a:latin typeface="Calibri"/>
                <a:cs typeface="Calibri"/>
              </a:rPr>
              <a:t> </a:t>
            </a:r>
            <a:r>
              <a:rPr sz="1600" dirty="0">
                <a:latin typeface="Calibri"/>
                <a:cs typeface="Calibri"/>
              </a:rPr>
              <a:t>T=48</a:t>
            </a:r>
            <a:r>
              <a:rPr sz="1600" spc="-35" dirty="0">
                <a:latin typeface="Calibri"/>
                <a:cs typeface="Calibri"/>
              </a:rPr>
              <a:t> </a:t>
            </a:r>
            <a:r>
              <a:rPr sz="1600" spc="-10" dirty="0">
                <a:latin typeface="Calibri"/>
                <a:cs typeface="Calibri"/>
              </a:rPr>
              <a:t>hours.</a:t>
            </a:r>
            <a:endParaRPr lang="en-US" sz="1600" spc="-10" dirty="0">
              <a:latin typeface="Calibri"/>
              <a:cs typeface="Calibri"/>
            </a:endParaRPr>
          </a:p>
          <a:p>
            <a:pPr marL="12700" marR="5080" algn="just"/>
            <a:r>
              <a:rPr lang="ru-RU" sz="1600" dirty="0">
                <a:latin typeface="Calibri"/>
                <a:cs typeface="Calibri"/>
              </a:rPr>
              <a:t>У Т=24 </a:t>
            </a:r>
            <a:r>
              <a:rPr lang="ru-RU" sz="1600" dirty="0" err="1">
                <a:latin typeface="Calibri"/>
                <a:cs typeface="Calibri"/>
              </a:rPr>
              <a:t>години</a:t>
            </a:r>
            <a:r>
              <a:rPr lang="ru-RU" sz="1600" dirty="0">
                <a:latin typeface="Calibri"/>
                <a:cs typeface="Calibri"/>
              </a:rPr>
              <a:t> </a:t>
            </a:r>
            <a:r>
              <a:rPr lang="ru-RU" sz="1600" dirty="0" err="1">
                <a:latin typeface="Calibri"/>
                <a:cs typeface="Calibri"/>
              </a:rPr>
              <a:t>розвинулася</a:t>
            </a:r>
            <a:r>
              <a:rPr lang="ru-RU" sz="1600" dirty="0">
                <a:latin typeface="Calibri"/>
                <a:cs typeface="Calibri"/>
              </a:rPr>
              <a:t> </a:t>
            </a:r>
            <a:r>
              <a:rPr lang="ru-RU" sz="1600" dirty="0" err="1">
                <a:latin typeface="Calibri"/>
                <a:cs typeface="Calibri"/>
              </a:rPr>
              <a:t>фібриляція</a:t>
            </a:r>
            <a:r>
              <a:rPr lang="ru-RU" sz="1600" dirty="0">
                <a:latin typeface="Calibri"/>
                <a:cs typeface="Calibri"/>
              </a:rPr>
              <a:t> </a:t>
            </a:r>
            <a:r>
              <a:rPr lang="ru-RU" sz="1600" dirty="0" err="1">
                <a:latin typeface="Calibri"/>
                <a:cs typeface="Calibri"/>
              </a:rPr>
              <a:t>передсердь</a:t>
            </a:r>
            <a:r>
              <a:rPr lang="ru-RU" sz="1600" dirty="0">
                <a:latin typeface="Calibri"/>
                <a:cs typeface="Calibri"/>
              </a:rPr>
              <a:t> з частотою </a:t>
            </a:r>
            <a:r>
              <a:rPr lang="ru-RU" sz="1600" dirty="0" err="1">
                <a:latin typeface="Calibri"/>
                <a:cs typeface="Calibri"/>
              </a:rPr>
              <a:t>шлуночків</a:t>
            </a:r>
            <a:r>
              <a:rPr lang="ru-RU" sz="1600" dirty="0">
                <a:latin typeface="Calibri"/>
                <a:cs typeface="Calibri"/>
              </a:rPr>
              <a:t> 100 </a:t>
            </a:r>
            <a:r>
              <a:rPr lang="ru-RU" sz="1600" dirty="0" err="1">
                <a:latin typeface="Calibri"/>
                <a:cs typeface="Calibri"/>
              </a:rPr>
              <a:t>ударів</a:t>
            </a:r>
            <a:r>
              <a:rPr lang="ru-RU" sz="1600" dirty="0">
                <a:latin typeface="Calibri"/>
                <a:cs typeface="Calibri"/>
              </a:rPr>
              <a:t> на </a:t>
            </a:r>
            <a:r>
              <a:rPr lang="ru-RU" sz="1600" dirty="0" err="1">
                <a:latin typeface="Calibri"/>
                <a:cs typeface="Calibri"/>
              </a:rPr>
              <a:t>хвилину</a:t>
            </a:r>
            <a:r>
              <a:rPr lang="ru-RU" sz="1600" dirty="0">
                <a:latin typeface="Calibri"/>
                <a:cs typeface="Calibri"/>
              </a:rPr>
              <a:t>. Спонтанно </a:t>
            </a:r>
            <a:r>
              <a:rPr lang="ru-RU" sz="1600" dirty="0" err="1">
                <a:latin typeface="Calibri"/>
                <a:cs typeface="Calibri"/>
              </a:rPr>
              <a:t>перейшов</a:t>
            </a:r>
            <a:r>
              <a:rPr lang="ru-RU" sz="1600" dirty="0">
                <a:latin typeface="Calibri"/>
                <a:cs typeface="Calibri"/>
              </a:rPr>
              <a:t> до синусового ритму з нормальною частотою на T=48 годин.</a:t>
            </a:r>
            <a:endParaRPr sz="1600" dirty="0">
              <a:latin typeface="Calibri"/>
              <a:cs typeface="Calibri"/>
            </a:endParaRPr>
          </a:p>
        </p:txBody>
      </p:sp>
      <p:pic>
        <p:nvPicPr>
          <p:cNvPr id="5" name="object 5"/>
          <p:cNvPicPr/>
          <p:nvPr/>
        </p:nvPicPr>
        <p:blipFill>
          <a:blip r:embed="rId2" cstate="print"/>
          <a:stretch>
            <a:fillRect/>
          </a:stretch>
        </p:blipFill>
        <p:spPr>
          <a:xfrm>
            <a:off x="9561576" y="5838444"/>
            <a:ext cx="2217420" cy="704088"/>
          </a:xfrm>
          <a:prstGeom prst="rect">
            <a:avLst/>
          </a:prstGeom>
        </p:spPr>
      </p:pic>
      <p:sp>
        <p:nvSpPr>
          <p:cNvPr id="6" name="object 4">
            <a:extLst>
              <a:ext uri="{FF2B5EF4-FFF2-40B4-BE49-F238E27FC236}">
                <a16:creationId xmlns:a16="http://schemas.microsoft.com/office/drawing/2014/main" id="{6C793E4B-9E4B-CA9D-D8E0-695136C4BBCC}"/>
              </a:ext>
            </a:extLst>
          </p:cNvPr>
          <p:cNvSpPr txBox="1"/>
          <p:nvPr/>
        </p:nvSpPr>
        <p:spPr>
          <a:xfrm>
            <a:off x="7620000" y="843533"/>
            <a:ext cx="4310761" cy="358431"/>
          </a:xfrm>
          <a:prstGeom prst="rect">
            <a:avLst/>
          </a:prstGeom>
          <a:ln w="38100">
            <a:solidFill>
              <a:srgbClr val="000000"/>
            </a:solidFill>
          </a:ln>
        </p:spPr>
        <p:txBody>
          <a:bodyPr vert="horz" wrap="square" lIns="0" tIns="29845" rIns="0" bIns="0" rtlCol="0">
            <a:spAutoFit/>
          </a:bodyPr>
          <a:lstStyle/>
          <a:p>
            <a:pPr marL="91440">
              <a:lnSpc>
                <a:spcPct val="100000"/>
              </a:lnSpc>
              <a:spcBef>
                <a:spcPts val="235"/>
              </a:spcBef>
              <a:spcAft>
                <a:spcPts val="235"/>
              </a:spcAft>
            </a:pPr>
            <a:r>
              <a:rPr sz="1600" dirty="0" err="1">
                <a:latin typeface="Calibri"/>
                <a:cs typeface="Calibri"/>
              </a:rPr>
              <a:t>PMID</a:t>
            </a:r>
            <a:r>
              <a:rPr lang="en-US" sz="1600" dirty="0">
                <a:latin typeface="Calibri"/>
                <a:cs typeface="Calibri"/>
              </a:rPr>
              <a:t>/</a:t>
            </a:r>
            <a:r>
              <a:rPr lang="ru-RU" sz="1600" dirty="0" err="1">
                <a:latin typeface="Calibri"/>
                <a:cs typeface="Calibri"/>
              </a:rPr>
              <a:t>Ідентифікатор</a:t>
            </a:r>
            <a:r>
              <a:rPr lang="ru-RU" sz="1600" dirty="0">
                <a:latin typeface="Calibri"/>
                <a:cs typeface="Calibri"/>
              </a:rPr>
              <a:t> у </a:t>
            </a:r>
            <a:r>
              <a:rPr lang="ru-RU" sz="1600" dirty="0" err="1">
                <a:latin typeface="Calibri"/>
                <a:cs typeface="Calibri"/>
              </a:rPr>
              <a:t>системі</a:t>
            </a:r>
            <a:r>
              <a:rPr lang="ru-RU" sz="1600" dirty="0">
                <a:latin typeface="Calibri"/>
                <a:cs typeface="Calibri"/>
              </a:rPr>
              <a:t> </a:t>
            </a:r>
            <a:r>
              <a:rPr lang="en-US" sz="1600" dirty="0">
                <a:latin typeface="Calibri"/>
                <a:cs typeface="Calibri"/>
              </a:rPr>
              <a:t>PubMed: </a:t>
            </a:r>
            <a:r>
              <a:rPr sz="1600" spc="-10" dirty="0">
                <a:latin typeface="Calibri"/>
                <a:cs typeface="Calibri"/>
              </a:rPr>
              <a:t>4838227</a:t>
            </a:r>
            <a:endParaRPr lang="en-US" sz="1600" spc="-10" dirty="0">
              <a:latin typeface="Calibri"/>
              <a:cs typeface="Calibri"/>
            </a:endParaRPr>
          </a:p>
          <a:p>
            <a:pPr marL="91440">
              <a:lnSpc>
                <a:spcPct val="100000"/>
              </a:lnSpc>
              <a:spcBef>
                <a:spcPts val="235"/>
              </a:spcBef>
              <a:spcAft>
                <a:spcPts val="235"/>
              </a:spcAft>
            </a:pPr>
            <a:endParaRPr sz="2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8051800" cy="1121461"/>
          </a:xfrm>
          <a:prstGeom prst="rect">
            <a:avLst/>
          </a:prstGeom>
        </p:spPr>
        <p:txBody>
          <a:bodyPr vert="horz" wrap="square" lIns="0" tIns="13335" rIns="0" bIns="0" rtlCol="0">
            <a:spAutoFit/>
          </a:bodyPr>
          <a:lstStyle/>
          <a:p>
            <a:pPr marL="12700">
              <a:lnSpc>
                <a:spcPct val="100000"/>
              </a:lnSpc>
              <a:spcBef>
                <a:spcPts val="105"/>
              </a:spcBef>
            </a:pPr>
            <a:r>
              <a:rPr sz="3600" b="1" spc="-40" dirty="0"/>
              <a:t>Illustrative</a:t>
            </a:r>
            <a:r>
              <a:rPr sz="3600" b="1" spc="-200" dirty="0"/>
              <a:t> </a:t>
            </a:r>
            <a:r>
              <a:rPr sz="3600" b="1" dirty="0"/>
              <a:t>Case-</a:t>
            </a:r>
            <a:r>
              <a:rPr sz="3600" b="1" spc="-160" dirty="0"/>
              <a:t> </a:t>
            </a:r>
            <a:r>
              <a:rPr sz="3600" b="1" dirty="0"/>
              <a:t>One</a:t>
            </a:r>
            <a:r>
              <a:rPr sz="3600" b="1" spc="-185" dirty="0"/>
              <a:t> </a:t>
            </a:r>
            <a:r>
              <a:rPr sz="3600" b="1" spc="-20" dirty="0"/>
              <a:t>drop</a:t>
            </a:r>
            <a:r>
              <a:rPr sz="3600" b="1" spc="-195" dirty="0"/>
              <a:t> </a:t>
            </a:r>
            <a:r>
              <a:rPr sz="3600" b="1" dirty="0"/>
              <a:t>of</a:t>
            </a:r>
            <a:r>
              <a:rPr sz="3600" b="1" spc="-140" dirty="0"/>
              <a:t> </a:t>
            </a:r>
            <a:r>
              <a:rPr sz="3600" b="1" spc="-10" dirty="0"/>
              <a:t>Soman</a:t>
            </a:r>
            <a:br>
              <a:rPr lang="en-US" sz="3600" b="1" spc="-10" dirty="0"/>
            </a:br>
            <a:r>
              <a:rPr lang="ru-RU" sz="3600" b="1" spc="-10" dirty="0"/>
              <a:t>Приклад – одна </a:t>
            </a:r>
            <a:r>
              <a:rPr lang="ru-RU" sz="3600" b="1" spc="-10" dirty="0" err="1"/>
              <a:t>крапля</a:t>
            </a:r>
            <a:r>
              <a:rPr lang="ru-RU" sz="3600" b="1" spc="-10" dirty="0"/>
              <a:t> зоману</a:t>
            </a:r>
            <a:endParaRPr sz="3600" b="1" dirty="0"/>
          </a:p>
        </p:txBody>
      </p:sp>
      <p:sp>
        <p:nvSpPr>
          <p:cNvPr id="3" name="object 3"/>
          <p:cNvSpPr txBox="1"/>
          <p:nvPr/>
        </p:nvSpPr>
        <p:spPr>
          <a:xfrm>
            <a:off x="497840" y="1760601"/>
            <a:ext cx="11355705" cy="5162952"/>
          </a:xfrm>
          <a:prstGeom prst="rect">
            <a:avLst/>
          </a:prstGeom>
        </p:spPr>
        <p:txBody>
          <a:bodyPr vert="horz" wrap="square" lIns="0" tIns="83820" rIns="0" bIns="0" rtlCol="0">
            <a:spAutoFit/>
          </a:bodyPr>
          <a:lstStyle/>
          <a:p>
            <a:pPr marL="12700" marR="7620" algn="just"/>
            <a:r>
              <a:rPr sz="1500" dirty="0">
                <a:latin typeface="Calibri"/>
                <a:cs typeface="Calibri"/>
              </a:rPr>
              <a:t>At</a:t>
            </a:r>
            <a:r>
              <a:rPr sz="1500" spc="270" dirty="0">
                <a:latin typeface="Calibri"/>
                <a:cs typeface="Calibri"/>
              </a:rPr>
              <a:t> </a:t>
            </a:r>
            <a:r>
              <a:rPr sz="1500" dirty="0">
                <a:latin typeface="Calibri"/>
                <a:cs typeface="Calibri"/>
              </a:rPr>
              <a:t>T=36</a:t>
            </a:r>
            <a:r>
              <a:rPr sz="1500" spc="265" dirty="0">
                <a:latin typeface="Calibri"/>
                <a:cs typeface="Calibri"/>
              </a:rPr>
              <a:t> </a:t>
            </a:r>
            <a:r>
              <a:rPr sz="1500" dirty="0">
                <a:latin typeface="Calibri"/>
                <a:cs typeface="Calibri"/>
              </a:rPr>
              <a:t>hours,</a:t>
            </a:r>
            <a:r>
              <a:rPr sz="1500" spc="270" dirty="0">
                <a:latin typeface="Calibri"/>
                <a:cs typeface="Calibri"/>
              </a:rPr>
              <a:t> </a:t>
            </a:r>
            <a:r>
              <a:rPr sz="1500" dirty="0">
                <a:latin typeface="Calibri"/>
                <a:cs typeface="Calibri"/>
              </a:rPr>
              <a:t>he</a:t>
            </a:r>
            <a:r>
              <a:rPr sz="1500" spc="275" dirty="0">
                <a:latin typeface="Calibri"/>
                <a:cs typeface="Calibri"/>
              </a:rPr>
              <a:t> </a:t>
            </a:r>
            <a:r>
              <a:rPr sz="1500" dirty="0">
                <a:latin typeface="Calibri"/>
                <a:cs typeface="Calibri"/>
              </a:rPr>
              <a:t>continued</a:t>
            </a:r>
            <a:r>
              <a:rPr sz="1500" spc="275" dirty="0">
                <a:latin typeface="Calibri"/>
                <a:cs typeface="Calibri"/>
              </a:rPr>
              <a:t> </a:t>
            </a:r>
            <a:r>
              <a:rPr sz="1500" dirty="0">
                <a:latin typeface="Calibri"/>
                <a:cs typeface="Calibri"/>
              </a:rPr>
              <a:t>to</a:t>
            </a:r>
            <a:r>
              <a:rPr sz="1500" spc="265" dirty="0">
                <a:latin typeface="Calibri"/>
                <a:cs typeface="Calibri"/>
              </a:rPr>
              <a:t> </a:t>
            </a:r>
            <a:r>
              <a:rPr sz="1500" dirty="0">
                <a:latin typeface="Calibri"/>
                <a:cs typeface="Calibri"/>
              </a:rPr>
              <a:t>have</a:t>
            </a:r>
            <a:r>
              <a:rPr sz="1500" spc="275" dirty="0">
                <a:latin typeface="Calibri"/>
                <a:cs typeface="Calibri"/>
              </a:rPr>
              <a:t> </a:t>
            </a:r>
            <a:r>
              <a:rPr sz="1500" dirty="0">
                <a:latin typeface="Calibri"/>
                <a:cs typeface="Calibri"/>
              </a:rPr>
              <a:t>persistent</a:t>
            </a:r>
            <a:r>
              <a:rPr sz="1500" spc="275" dirty="0">
                <a:latin typeface="Calibri"/>
                <a:cs typeface="Calibri"/>
              </a:rPr>
              <a:t> </a:t>
            </a:r>
            <a:r>
              <a:rPr sz="1500" dirty="0">
                <a:latin typeface="Calibri"/>
                <a:cs typeface="Calibri"/>
              </a:rPr>
              <a:t>nausea</a:t>
            </a:r>
            <a:r>
              <a:rPr sz="1500" spc="280" dirty="0">
                <a:latin typeface="Calibri"/>
                <a:cs typeface="Calibri"/>
              </a:rPr>
              <a:t> </a:t>
            </a:r>
            <a:r>
              <a:rPr sz="1500" dirty="0">
                <a:latin typeface="Calibri"/>
                <a:cs typeface="Calibri"/>
              </a:rPr>
              <a:t>and</a:t>
            </a:r>
            <a:r>
              <a:rPr sz="1500" spc="270" dirty="0">
                <a:latin typeface="Calibri"/>
                <a:cs typeface="Calibri"/>
              </a:rPr>
              <a:t> </a:t>
            </a:r>
            <a:r>
              <a:rPr sz="1500" dirty="0">
                <a:latin typeface="Calibri"/>
                <a:cs typeface="Calibri"/>
              </a:rPr>
              <a:t>vomiting.</a:t>
            </a:r>
            <a:r>
              <a:rPr sz="1500" spc="270" dirty="0">
                <a:latin typeface="Calibri"/>
                <a:cs typeface="Calibri"/>
              </a:rPr>
              <a:t>  </a:t>
            </a:r>
            <a:r>
              <a:rPr sz="1500" dirty="0">
                <a:latin typeface="Calibri"/>
                <a:cs typeface="Calibri"/>
              </a:rPr>
              <a:t>He</a:t>
            </a:r>
            <a:r>
              <a:rPr sz="1500" spc="280" dirty="0">
                <a:latin typeface="Calibri"/>
                <a:cs typeface="Calibri"/>
              </a:rPr>
              <a:t> </a:t>
            </a:r>
            <a:r>
              <a:rPr sz="1500" dirty="0">
                <a:latin typeface="Calibri"/>
                <a:cs typeface="Calibri"/>
              </a:rPr>
              <a:t>also</a:t>
            </a:r>
            <a:r>
              <a:rPr sz="1500" spc="265" dirty="0">
                <a:latin typeface="Calibri"/>
                <a:cs typeface="Calibri"/>
              </a:rPr>
              <a:t> </a:t>
            </a:r>
            <a:r>
              <a:rPr sz="1500" spc="-10" dirty="0">
                <a:latin typeface="Calibri"/>
                <a:cs typeface="Calibri"/>
              </a:rPr>
              <a:t>endorsed </a:t>
            </a:r>
            <a:r>
              <a:rPr sz="1500" dirty="0">
                <a:latin typeface="Calibri"/>
                <a:cs typeface="Calibri"/>
              </a:rPr>
              <a:t>diffuse</a:t>
            </a:r>
            <a:r>
              <a:rPr sz="1500" spc="-55" dirty="0">
                <a:latin typeface="Calibri"/>
                <a:cs typeface="Calibri"/>
              </a:rPr>
              <a:t> </a:t>
            </a:r>
            <a:r>
              <a:rPr sz="1500" dirty="0">
                <a:latin typeface="Calibri"/>
                <a:cs typeface="Calibri"/>
              </a:rPr>
              <a:t>sensation</a:t>
            </a:r>
            <a:r>
              <a:rPr sz="1500" spc="-55" dirty="0">
                <a:latin typeface="Calibri"/>
                <a:cs typeface="Calibri"/>
              </a:rPr>
              <a:t> </a:t>
            </a:r>
            <a:r>
              <a:rPr sz="1500" dirty="0">
                <a:latin typeface="Calibri"/>
                <a:cs typeface="Calibri"/>
              </a:rPr>
              <a:t>of</a:t>
            </a:r>
            <a:r>
              <a:rPr sz="1500" spc="-50" dirty="0">
                <a:latin typeface="Calibri"/>
                <a:cs typeface="Calibri"/>
              </a:rPr>
              <a:t> </a:t>
            </a:r>
            <a:r>
              <a:rPr sz="1500" spc="-10" dirty="0">
                <a:latin typeface="Calibri"/>
                <a:cs typeface="Calibri"/>
              </a:rPr>
              <a:t>“tingling”,</a:t>
            </a:r>
            <a:r>
              <a:rPr sz="1500" spc="-70" dirty="0">
                <a:latin typeface="Calibri"/>
                <a:cs typeface="Calibri"/>
              </a:rPr>
              <a:t> </a:t>
            </a:r>
            <a:r>
              <a:rPr sz="1500" dirty="0">
                <a:latin typeface="Calibri"/>
                <a:cs typeface="Calibri"/>
              </a:rPr>
              <a:t>but</a:t>
            </a:r>
            <a:r>
              <a:rPr sz="1500" spc="-60" dirty="0">
                <a:latin typeface="Calibri"/>
                <a:cs typeface="Calibri"/>
              </a:rPr>
              <a:t> </a:t>
            </a:r>
            <a:r>
              <a:rPr sz="1500" dirty="0">
                <a:latin typeface="Calibri"/>
                <a:cs typeface="Calibri"/>
              </a:rPr>
              <a:t>no</a:t>
            </a:r>
            <a:r>
              <a:rPr sz="1500" spc="-60" dirty="0">
                <a:latin typeface="Calibri"/>
                <a:cs typeface="Calibri"/>
              </a:rPr>
              <a:t> </a:t>
            </a:r>
            <a:r>
              <a:rPr sz="1500" dirty="0">
                <a:latin typeface="Calibri"/>
                <a:cs typeface="Calibri"/>
              </a:rPr>
              <a:t>physical</a:t>
            </a:r>
            <a:r>
              <a:rPr sz="1500" spc="-50" dirty="0">
                <a:latin typeface="Calibri"/>
                <a:cs typeface="Calibri"/>
              </a:rPr>
              <a:t> </a:t>
            </a:r>
            <a:r>
              <a:rPr sz="1500" dirty="0">
                <a:latin typeface="Calibri"/>
                <a:cs typeface="Calibri"/>
              </a:rPr>
              <a:t>exam</a:t>
            </a:r>
            <a:r>
              <a:rPr sz="1500" spc="-65" dirty="0">
                <a:latin typeface="Calibri"/>
                <a:cs typeface="Calibri"/>
              </a:rPr>
              <a:t> </a:t>
            </a:r>
            <a:r>
              <a:rPr sz="1500" dirty="0">
                <a:latin typeface="Calibri"/>
                <a:cs typeface="Calibri"/>
              </a:rPr>
              <a:t>findings</a:t>
            </a:r>
            <a:r>
              <a:rPr sz="1500" spc="-55" dirty="0">
                <a:latin typeface="Calibri"/>
                <a:cs typeface="Calibri"/>
              </a:rPr>
              <a:t> </a:t>
            </a:r>
            <a:r>
              <a:rPr sz="1500" dirty="0">
                <a:latin typeface="Calibri"/>
                <a:cs typeface="Calibri"/>
              </a:rPr>
              <a:t>were</a:t>
            </a:r>
            <a:r>
              <a:rPr sz="1500" spc="-50" dirty="0">
                <a:latin typeface="Calibri"/>
                <a:cs typeface="Calibri"/>
              </a:rPr>
              <a:t> </a:t>
            </a:r>
            <a:r>
              <a:rPr sz="1500" spc="-10" dirty="0">
                <a:latin typeface="Calibri"/>
                <a:cs typeface="Calibri"/>
              </a:rPr>
              <a:t>noted.</a:t>
            </a:r>
            <a:endParaRPr lang="en-US" sz="1500" spc="-10" dirty="0">
              <a:latin typeface="Calibri"/>
              <a:cs typeface="Calibri"/>
            </a:endParaRPr>
          </a:p>
          <a:p>
            <a:pPr marL="12700" marR="7620" algn="just"/>
            <a:r>
              <a:rPr lang="ru-RU" sz="1500" dirty="0">
                <a:latin typeface="Calibri"/>
                <a:cs typeface="Calibri"/>
              </a:rPr>
              <a:t>При Т=36 годин </a:t>
            </a:r>
            <a:r>
              <a:rPr lang="ru-RU" sz="1500" dirty="0" err="1">
                <a:latin typeface="Calibri"/>
                <a:cs typeface="Calibri"/>
              </a:rPr>
              <a:t>постійну</a:t>
            </a:r>
            <a:r>
              <a:rPr lang="ru-RU" sz="1500" dirty="0">
                <a:latin typeface="Calibri"/>
                <a:cs typeface="Calibri"/>
              </a:rPr>
              <a:t> </a:t>
            </a:r>
            <a:r>
              <a:rPr lang="ru-RU" sz="1500" dirty="0" err="1">
                <a:latin typeface="Calibri"/>
                <a:cs typeface="Calibri"/>
              </a:rPr>
              <a:t>нудота</a:t>
            </a:r>
            <a:r>
              <a:rPr lang="ru-RU" sz="1500" dirty="0">
                <a:latin typeface="Calibri"/>
                <a:cs typeface="Calibri"/>
              </a:rPr>
              <a:t> та </a:t>
            </a:r>
            <a:r>
              <a:rPr lang="ru-RU" sz="1500" dirty="0" err="1">
                <a:latin typeface="Calibri"/>
                <a:cs typeface="Calibri"/>
              </a:rPr>
              <a:t>блювання</a:t>
            </a:r>
            <a:r>
              <a:rPr lang="ru-RU" sz="1500" dirty="0">
                <a:latin typeface="Calibri"/>
                <a:cs typeface="Calibri"/>
              </a:rPr>
              <a:t> </a:t>
            </a:r>
            <a:r>
              <a:rPr lang="ru-RU" sz="1500" dirty="0" err="1">
                <a:latin typeface="Calibri"/>
                <a:cs typeface="Calibri"/>
              </a:rPr>
              <a:t>збереглися</a:t>
            </a:r>
            <a:r>
              <a:rPr lang="ru-RU" sz="1500" dirty="0">
                <a:latin typeface="Calibri"/>
                <a:cs typeface="Calibri"/>
              </a:rPr>
              <a:t>. </a:t>
            </a:r>
            <a:r>
              <a:rPr lang="ru-RU" sz="1500" dirty="0" err="1">
                <a:latin typeface="Calibri"/>
                <a:cs typeface="Calibri"/>
              </a:rPr>
              <a:t>Він</a:t>
            </a:r>
            <a:r>
              <a:rPr lang="ru-RU" sz="1500" dirty="0">
                <a:latin typeface="Calibri"/>
                <a:cs typeface="Calibri"/>
              </a:rPr>
              <a:t> </a:t>
            </a:r>
            <a:r>
              <a:rPr lang="ru-RU" sz="1500" dirty="0" err="1">
                <a:latin typeface="Calibri"/>
                <a:cs typeface="Calibri"/>
              </a:rPr>
              <a:t>також</a:t>
            </a:r>
            <a:r>
              <a:rPr lang="ru-RU" sz="1500" dirty="0">
                <a:latin typeface="Calibri"/>
                <a:cs typeface="Calibri"/>
              </a:rPr>
              <a:t> </a:t>
            </a:r>
            <a:r>
              <a:rPr lang="ru-RU" sz="1500" dirty="0" err="1">
                <a:latin typeface="Calibri"/>
                <a:cs typeface="Calibri"/>
              </a:rPr>
              <a:t>схвалив</a:t>
            </a:r>
            <a:r>
              <a:rPr lang="ru-RU" sz="1500" dirty="0">
                <a:latin typeface="Calibri"/>
                <a:cs typeface="Calibri"/>
              </a:rPr>
              <a:t> </a:t>
            </a:r>
            <a:r>
              <a:rPr lang="ru-RU" sz="1500" dirty="0" err="1">
                <a:latin typeface="Calibri"/>
                <a:cs typeface="Calibri"/>
              </a:rPr>
              <a:t>дифузне</a:t>
            </a:r>
            <a:r>
              <a:rPr lang="ru-RU" sz="1500" dirty="0">
                <a:latin typeface="Calibri"/>
                <a:cs typeface="Calibri"/>
              </a:rPr>
              <a:t> </a:t>
            </a:r>
            <a:r>
              <a:rPr lang="ru-RU" sz="1500" dirty="0" err="1">
                <a:latin typeface="Calibri"/>
                <a:cs typeface="Calibri"/>
              </a:rPr>
              <a:t>відчуття</a:t>
            </a:r>
            <a:r>
              <a:rPr lang="ru-RU" sz="1500" dirty="0">
                <a:latin typeface="Calibri"/>
                <a:cs typeface="Calibri"/>
              </a:rPr>
              <a:t> «</a:t>
            </a:r>
            <a:r>
              <a:rPr lang="ru-RU" sz="1500" dirty="0" err="1">
                <a:latin typeface="Calibri"/>
                <a:cs typeface="Calibri"/>
              </a:rPr>
              <a:t>поколювання</a:t>
            </a:r>
            <a:r>
              <a:rPr lang="ru-RU" sz="1500" dirty="0">
                <a:latin typeface="Calibri"/>
                <a:cs typeface="Calibri"/>
              </a:rPr>
              <a:t>», але </a:t>
            </a:r>
            <a:r>
              <a:rPr lang="ru-RU" sz="1500" dirty="0" err="1">
                <a:latin typeface="Calibri"/>
                <a:cs typeface="Calibri"/>
              </a:rPr>
              <a:t>фізичне</a:t>
            </a:r>
            <a:r>
              <a:rPr lang="ru-RU" sz="1500" dirty="0">
                <a:latin typeface="Calibri"/>
                <a:cs typeface="Calibri"/>
              </a:rPr>
              <a:t> </a:t>
            </a:r>
            <a:r>
              <a:rPr lang="ru-RU" sz="1500" dirty="0" err="1">
                <a:latin typeface="Calibri"/>
                <a:cs typeface="Calibri"/>
              </a:rPr>
              <a:t>обстеження</a:t>
            </a:r>
            <a:r>
              <a:rPr lang="ru-RU" sz="1500" dirty="0">
                <a:latin typeface="Calibri"/>
                <a:cs typeface="Calibri"/>
              </a:rPr>
              <a:t> причини не </a:t>
            </a:r>
            <a:r>
              <a:rPr lang="ru-RU" sz="1500" dirty="0" err="1">
                <a:latin typeface="Calibri"/>
                <a:cs typeface="Calibri"/>
              </a:rPr>
              <a:t>виявило</a:t>
            </a:r>
            <a:r>
              <a:rPr lang="ru-RU" sz="1500" dirty="0">
                <a:latin typeface="Calibri"/>
                <a:cs typeface="Calibri"/>
              </a:rPr>
              <a:t>.</a:t>
            </a:r>
          </a:p>
          <a:p>
            <a:pPr marL="12700" marR="7620" algn="just"/>
            <a:r>
              <a:rPr sz="1500" spc="-45" dirty="0">
                <a:latin typeface="Calibri"/>
                <a:cs typeface="Calibri"/>
              </a:rPr>
              <a:t>To</a:t>
            </a:r>
            <a:r>
              <a:rPr sz="1500" spc="15" dirty="0">
                <a:latin typeface="Calibri"/>
                <a:cs typeface="Calibri"/>
              </a:rPr>
              <a:t> </a:t>
            </a:r>
            <a:r>
              <a:rPr sz="1500" dirty="0">
                <a:latin typeface="Calibri"/>
                <a:cs typeface="Calibri"/>
              </a:rPr>
              <a:t>this</a:t>
            </a:r>
            <a:r>
              <a:rPr sz="1500" spc="20" dirty="0">
                <a:latin typeface="Calibri"/>
                <a:cs typeface="Calibri"/>
              </a:rPr>
              <a:t> </a:t>
            </a:r>
            <a:r>
              <a:rPr sz="1500" dirty="0">
                <a:latin typeface="Calibri"/>
                <a:cs typeface="Calibri"/>
              </a:rPr>
              <a:t>point,</a:t>
            </a:r>
            <a:r>
              <a:rPr sz="1500" spc="25" dirty="0">
                <a:latin typeface="Calibri"/>
                <a:cs typeface="Calibri"/>
              </a:rPr>
              <a:t> </a:t>
            </a:r>
            <a:r>
              <a:rPr sz="1500" dirty="0">
                <a:latin typeface="Calibri"/>
                <a:cs typeface="Calibri"/>
              </a:rPr>
              <a:t>he</a:t>
            </a:r>
            <a:r>
              <a:rPr sz="1500" spc="25" dirty="0">
                <a:latin typeface="Calibri"/>
                <a:cs typeface="Calibri"/>
              </a:rPr>
              <a:t> </a:t>
            </a:r>
            <a:r>
              <a:rPr sz="1500" dirty="0">
                <a:latin typeface="Calibri"/>
                <a:cs typeface="Calibri"/>
              </a:rPr>
              <a:t>had</a:t>
            </a:r>
            <a:r>
              <a:rPr sz="1500" spc="20" dirty="0">
                <a:latin typeface="Calibri"/>
                <a:cs typeface="Calibri"/>
              </a:rPr>
              <a:t> </a:t>
            </a:r>
            <a:r>
              <a:rPr sz="1500" dirty="0">
                <a:latin typeface="Calibri"/>
                <a:cs typeface="Calibri"/>
              </a:rPr>
              <a:t>very</a:t>
            </a:r>
            <a:r>
              <a:rPr sz="1500" spc="30" dirty="0">
                <a:latin typeface="Calibri"/>
                <a:cs typeface="Calibri"/>
              </a:rPr>
              <a:t> </a:t>
            </a:r>
            <a:r>
              <a:rPr sz="1500" dirty="0">
                <a:latin typeface="Calibri"/>
                <a:cs typeface="Calibri"/>
              </a:rPr>
              <a:t>poor</a:t>
            </a:r>
            <a:r>
              <a:rPr sz="1500" spc="15" dirty="0">
                <a:latin typeface="Calibri"/>
                <a:cs typeface="Calibri"/>
              </a:rPr>
              <a:t> </a:t>
            </a:r>
            <a:r>
              <a:rPr sz="1500" dirty="0">
                <a:latin typeface="Calibri"/>
                <a:cs typeface="Calibri"/>
              </a:rPr>
              <a:t>ability</a:t>
            </a:r>
            <a:r>
              <a:rPr sz="1500" spc="25" dirty="0">
                <a:latin typeface="Calibri"/>
                <a:cs typeface="Calibri"/>
              </a:rPr>
              <a:t> </a:t>
            </a:r>
            <a:r>
              <a:rPr sz="1500" dirty="0">
                <a:latin typeface="Calibri"/>
                <a:cs typeface="Calibri"/>
              </a:rPr>
              <a:t>to</a:t>
            </a:r>
            <a:r>
              <a:rPr sz="1500" spc="5" dirty="0">
                <a:latin typeface="Calibri"/>
                <a:cs typeface="Calibri"/>
              </a:rPr>
              <a:t> </a:t>
            </a:r>
            <a:r>
              <a:rPr sz="1500" dirty="0">
                <a:latin typeface="Calibri"/>
                <a:cs typeface="Calibri"/>
              </a:rPr>
              <a:t>sleep.</a:t>
            </a:r>
            <a:r>
              <a:rPr sz="1500" spc="555" dirty="0">
                <a:latin typeface="Calibri"/>
                <a:cs typeface="Calibri"/>
              </a:rPr>
              <a:t> </a:t>
            </a:r>
            <a:r>
              <a:rPr sz="1500" dirty="0">
                <a:latin typeface="Calibri"/>
                <a:cs typeface="Calibri"/>
              </a:rPr>
              <a:t>By</a:t>
            </a:r>
            <a:r>
              <a:rPr sz="1500" spc="20" dirty="0">
                <a:latin typeface="Calibri"/>
                <a:cs typeface="Calibri"/>
              </a:rPr>
              <a:t> </a:t>
            </a:r>
            <a:r>
              <a:rPr sz="1500" dirty="0">
                <a:latin typeface="Calibri"/>
                <a:cs typeface="Calibri"/>
              </a:rPr>
              <a:t>T=48</a:t>
            </a:r>
            <a:r>
              <a:rPr sz="1500" spc="15" dirty="0">
                <a:latin typeface="Calibri"/>
                <a:cs typeface="Calibri"/>
              </a:rPr>
              <a:t> </a:t>
            </a:r>
            <a:r>
              <a:rPr sz="1500" dirty="0">
                <a:latin typeface="Calibri"/>
                <a:cs typeface="Calibri"/>
              </a:rPr>
              <a:t>hours,</a:t>
            </a:r>
            <a:r>
              <a:rPr sz="1500" spc="20" dirty="0">
                <a:latin typeface="Calibri"/>
                <a:cs typeface="Calibri"/>
              </a:rPr>
              <a:t> </a:t>
            </a:r>
            <a:r>
              <a:rPr sz="1500" dirty="0">
                <a:latin typeface="Calibri"/>
                <a:cs typeface="Calibri"/>
              </a:rPr>
              <a:t>his</a:t>
            </a:r>
            <a:r>
              <a:rPr sz="1500" spc="5" dirty="0">
                <a:latin typeface="Calibri"/>
                <a:cs typeface="Calibri"/>
              </a:rPr>
              <a:t> </a:t>
            </a:r>
            <a:r>
              <a:rPr sz="1500" dirty="0">
                <a:latin typeface="Calibri"/>
                <a:cs typeface="Calibri"/>
              </a:rPr>
              <a:t>physical</a:t>
            </a:r>
            <a:r>
              <a:rPr sz="1500" spc="15" dirty="0">
                <a:latin typeface="Calibri"/>
                <a:cs typeface="Calibri"/>
              </a:rPr>
              <a:t> </a:t>
            </a:r>
            <a:r>
              <a:rPr sz="1500" dirty="0">
                <a:latin typeface="Calibri"/>
                <a:cs typeface="Calibri"/>
              </a:rPr>
              <a:t>condition</a:t>
            </a:r>
            <a:r>
              <a:rPr sz="1500" spc="30" dirty="0">
                <a:latin typeface="Calibri"/>
                <a:cs typeface="Calibri"/>
              </a:rPr>
              <a:t> </a:t>
            </a:r>
            <a:r>
              <a:rPr sz="1500" spc="-10" dirty="0">
                <a:latin typeface="Calibri"/>
                <a:cs typeface="Calibri"/>
              </a:rPr>
              <a:t>began </a:t>
            </a:r>
            <a:r>
              <a:rPr sz="1500" dirty="0">
                <a:latin typeface="Calibri"/>
                <a:cs typeface="Calibri"/>
              </a:rPr>
              <a:t>to</a:t>
            </a:r>
            <a:r>
              <a:rPr sz="1500" spc="-45" dirty="0">
                <a:latin typeface="Calibri"/>
                <a:cs typeface="Calibri"/>
              </a:rPr>
              <a:t> </a:t>
            </a:r>
            <a:r>
              <a:rPr sz="1500" dirty="0">
                <a:latin typeface="Calibri"/>
                <a:cs typeface="Calibri"/>
              </a:rPr>
              <a:t>improve</a:t>
            </a:r>
            <a:r>
              <a:rPr sz="1500" spc="-35" dirty="0">
                <a:latin typeface="Calibri"/>
                <a:cs typeface="Calibri"/>
              </a:rPr>
              <a:t> </a:t>
            </a:r>
            <a:r>
              <a:rPr sz="1500" dirty="0">
                <a:latin typeface="Calibri"/>
                <a:cs typeface="Calibri"/>
              </a:rPr>
              <a:t>more</a:t>
            </a:r>
            <a:r>
              <a:rPr sz="1500" spc="-20" dirty="0">
                <a:latin typeface="Calibri"/>
                <a:cs typeface="Calibri"/>
              </a:rPr>
              <a:t> </a:t>
            </a:r>
            <a:r>
              <a:rPr sz="1500" dirty="0">
                <a:latin typeface="Calibri"/>
                <a:cs typeface="Calibri"/>
              </a:rPr>
              <a:t>appreciably</a:t>
            </a:r>
            <a:r>
              <a:rPr sz="1500" spc="-35" dirty="0">
                <a:latin typeface="Calibri"/>
                <a:cs typeface="Calibri"/>
              </a:rPr>
              <a:t> </a:t>
            </a:r>
            <a:r>
              <a:rPr sz="1500" dirty="0">
                <a:latin typeface="Calibri"/>
                <a:cs typeface="Calibri"/>
              </a:rPr>
              <a:t>and</a:t>
            </a:r>
            <a:r>
              <a:rPr sz="1500" spc="-25" dirty="0">
                <a:latin typeface="Calibri"/>
                <a:cs typeface="Calibri"/>
              </a:rPr>
              <a:t> </a:t>
            </a:r>
            <a:r>
              <a:rPr sz="1500" dirty="0">
                <a:latin typeface="Calibri"/>
                <a:cs typeface="Calibri"/>
              </a:rPr>
              <a:t>he</a:t>
            </a:r>
            <a:r>
              <a:rPr sz="1500" spc="-25" dirty="0">
                <a:latin typeface="Calibri"/>
                <a:cs typeface="Calibri"/>
              </a:rPr>
              <a:t> </a:t>
            </a:r>
            <a:r>
              <a:rPr sz="1500" dirty="0">
                <a:latin typeface="Calibri"/>
                <a:cs typeface="Calibri"/>
              </a:rPr>
              <a:t>was</a:t>
            </a:r>
            <a:r>
              <a:rPr sz="1500" spc="-40" dirty="0">
                <a:latin typeface="Calibri"/>
                <a:cs typeface="Calibri"/>
              </a:rPr>
              <a:t> </a:t>
            </a:r>
            <a:r>
              <a:rPr sz="1500" dirty="0">
                <a:latin typeface="Calibri"/>
                <a:cs typeface="Calibri"/>
              </a:rPr>
              <a:t>able</a:t>
            </a:r>
            <a:r>
              <a:rPr sz="1500" spc="-15" dirty="0">
                <a:latin typeface="Calibri"/>
                <a:cs typeface="Calibri"/>
              </a:rPr>
              <a:t> </a:t>
            </a:r>
            <a:r>
              <a:rPr sz="1500" dirty="0">
                <a:latin typeface="Calibri"/>
                <a:cs typeface="Calibri"/>
              </a:rPr>
              <a:t>to</a:t>
            </a:r>
            <a:r>
              <a:rPr sz="1500" spc="-35" dirty="0">
                <a:latin typeface="Calibri"/>
                <a:cs typeface="Calibri"/>
              </a:rPr>
              <a:t> </a:t>
            </a:r>
            <a:r>
              <a:rPr sz="1500" dirty="0">
                <a:latin typeface="Calibri"/>
                <a:cs typeface="Calibri"/>
              </a:rPr>
              <a:t>sleep</a:t>
            </a:r>
            <a:r>
              <a:rPr sz="1500" spc="-25" dirty="0">
                <a:latin typeface="Calibri"/>
                <a:cs typeface="Calibri"/>
              </a:rPr>
              <a:t> </a:t>
            </a:r>
            <a:r>
              <a:rPr sz="1500" dirty="0">
                <a:latin typeface="Calibri"/>
                <a:cs typeface="Calibri"/>
              </a:rPr>
              <a:t>by</a:t>
            </a:r>
            <a:r>
              <a:rPr sz="1500" spc="-30" dirty="0">
                <a:latin typeface="Calibri"/>
                <a:cs typeface="Calibri"/>
              </a:rPr>
              <a:t> </a:t>
            </a:r>
            <a:r>
              <a:rPr sz="1500" dirty="0">
                <a:latin typeface="Calibri"/>
                <a:cs typeface="Calibri"/>
              </a:rPr>
              <a:t>the</a:t>
            </a:r>
            <a:r>
              <a:rPr sz="1500" spc="-25" dirty="0">
                <a:latin typeface="Calibri"/>
                <a:cs typeface="Calibri"/>
              </a:rPr>
              <a:t> </a:t>
            </a:r>
            <a:r>
              <a:rPr sz="1500" dirty="0">
                <a:latin typeface="Calibri"/>
                <a:cs typeface="Calibri"/>
              </a:rPr>
              <a:t>second</a:t>
            </a:r>
            <a:r>
              <a:rPr sz="1500" spc="-25" dirty="0">
                <a:latin typeface="Calibri"/>
                <a:cs typeface="Calibri"/>
              </a:rPr>
              <a:t> </a:t>
            </a:r>
            <a:r>
              <a:rPr sz="1500" spc="-10" dirty="0">
                <a:latin typeface="Calibri"/>
                <a:cs typeface="Calibri"/>
              </a:rPr>
              <a:t>night.</a:t>
            </a:r>
            <a:endParaRPr lang="en-US" sz="1500" spc="-10" dirty="0">
              <a:latin typeface="Calibri"/>
              <a:cs typeface="Calibri"/>
            </a:endParaRPr>
          </a:p>
          <a:p>
            <a:pPr marL="12700" marR="7620" algn="just"/>
            <a:r>
              <a:rPr lang="ru-RU" sz="1500" dirty="0">
                <a:latin typeface="Calibri"/>
                <a:cs typeface="Calibri"/>
              </a:rPr>
              <a:t>До </a:t>
            </a:r>
            <a:r>
              <a:rPr lang="ru-RU" sz="1500" dirty="0" err="1">
                <a:latin typeface="Calibri"/>
                <a:cs typeface="Calibri"/>
              </a:rPr>
              <a:t>цього</a:t>
            </a:r>
            <a:r>
              <a:rPr lang="ru-RU" sz="1500" dirty="0">
                <a:latin typeface="Calibri"/>
                <a:cs typeface="Calibri"/>
              </a:rPr>
              <a:t> моменту </a:t>
            </a:r>
            <a:r>
              <a:rPr lang="ru-RU" sz="1500" dirty="0" err="1">
                <a:latin typeface="Calibri"/>
                <a:cs typeface="Calibri"/>
              </a:rPr>
              <a:t>він</a:t>
            </a:r>
            <a:r>
              <a:rPr lang="ru-RU" sz="1500" dirty="0">
                <a:latin typeface="Calibri"/>
                <a:cs typeface="Calibri"/>
              </a:rPr>
              <a:t> </a:t>
            </a:r>
            <a:r>
              <a:rPr lang="ru-RU" sz="1500" dirty="0" err="1">
                <a:latin typeface="Calibri"/>
                <a:cs typeface="Calibri"/>
              </a:rPr>
              <a:t>дуже</a:t>
            </a:r>
            <a:r>
              <a:rPr lang="ru-RU" sz="1500" dirty="0">
                <a:latin typeface="Calibri"/>
                <a:cs typeface="Calibri"/>
              </a:rPr>
              <a:t> погано спав. До Т=48 годин </a:t>
            </a:r>
            <a:r>
              <a:rPr lang="ru-RU" sz="1500" dirty="0" err="1">
                <a:latin typeface="Calibri"/>
                <a:cs typeface="Calibri"/>
              </a:rPr>
              <a:t>фізичний</a:t>
            </a:r>
            <a:r>
              <a:rPr lang="ru-RU" sz="1500" dirty="0">
                <a:latin typeface="Calibri"/>
                <a:cs typeface="Calibri"/>
              </a:rPr>
              <a:t> стан почав </a:t>
            </a:r>
            <a:r>
              <a:rPr lang="ru-RU" sz="1500" dirty="0" err="1">
                <a:latin typeface="Calibri"/>
                <a:cs typeface="Calibri"/>
              </a:rPr>
              <a:t>помітніше</a:t>
            </a:r>
            <a:r>
              <a:rPr lang="ru-RU" sz="1500" dirty="0">
                <a:latin typeface="Calibri"/>
                <a:cs typeface="Calibri"/>
              </a:rPr>
              <a:t> </a:t>
            </a:r>
            <a:r>
              <a:rPr lang="ru-RU" sz="1500" dirty="0" err="1">
                <a:latin typeface="Calibri"/>
                <a:cs typeface="Calibri"/>
              </a:rPr>
              <a:t>покращуватися</a:t>
            </a:r>
            <a:r>
              <a:rPr lang="ru-RU" sz="1500" dirty="0">
                <a:latin typeface="Calibri"/>
                <a:cs typeface="Calibri"/>
              </a:rPr>
              <a:t>, </a:t>
            </a:r>
            <a:r>
              <a:rPr lang="ru-RU" sz="1500" dirty="0" err="1">
                <a:latin typeface="Calibri"/>
                <a:cs typeface="Calibri"/>
              </a:rPr>
              <a:t>пацієнт</a:t>
            </a:r>
            <a:r>
              <a:rPr lang="ru-RU" sz="1500" dirty="0">
                <a:latin typeface="Calibri"/>
                <a:cs typeface="Calibri"/>
              </a:rPr>
              <a:t> </a:t>
            </a:r>
            <a:r>
              <a:rPr lang="ru-RU" sz="1500" dirty="0" err="1">
                <a:latin typeface="Calibri"/>
                <a:cs typeface="Calibri"/>
              </a:rPr>
              <a:t>міг</a:t>
            </a:r>
            <a:r>
              <a:rPr lang="ru-RU" sz="1500" dirty="0">
                <a:latin typeface="Calibri"/>
                <a:cs typeface="Calibri"/>
              </a:rPr>
              <a:t> </a:t>
            </a:r>
            <a:r>
              <a:rPr lang="ru-RU" sz="1500" dirty="0" err="1">
                <a:latin typeface="Calibri"/>
                <a:cs typeface="Calibri"/>
              </a:rPr>
              <a:t>спати</a:t>
            </a:r>
            <a:r>
              <a:rPr lang="ru-RU" sz="1500" dirty="0">
                <a:latin typeface="Calibri"/>
                <a:cs typeface="Calibri"/>
              </a:rPr>
              <a:t> на другу </a:t>
            </a:r>
            <a:r>
              <a:rPr lang="ru-RU" sz="1500" dirty="0" err="1">
                <a:latin typeface="Calibri"/>
                <a:cs typeface="Calibri"/>
              </a:rPr>
              <a:t>ніч</a:t>
            </a:r>
            <a:r>
              <a:rPr lang="ru-RU" sz="1500" dirty="0">
                <a:latin typeface="Calibri"/>
                <a:cs typeface="Calibri"/>
              </a:rPr>
              <a:t>.</a:t>
            </a:r>
          </a:p>
          <a:p>
            <a:pPr marL="12700" marR="5080" algn="just"/>
            <a:r>
              <a:rPr sz="1500" dirty="0">
                <a:latin typeface="Calibri"/>
                <a:cs typeface="Calibri"/>
              </a:rPr>
              <a:t>Despite</a:t>
            </a:r>
            <a:r>
              <a:rPr sz="1500" spc="245" dirty="0">
                <a:latin typeface="Calibri"/>
                <a:cs typeface="Calibri"/>
              </a:rPr>
              <a:t> </a:t>
            </a:r>
            <a:r>
              <a:rPr sz="1500" dirty="0">
                <a:latin typeface="Calibri"/>
                <a:cs typeface="Calibri"/>
              </a:rPr>
              <a:t>improving</a:t>
            </a:r>
            <a:r>
              <a:rPr sz="1500" spc="229" dirty="0">
                <a:latin typeface="Calibri"/>
                <a:cs typeface="Calibri"/>
              </a:rPr>
              <a:t> </a:t>
            </a:r>
            <a:r>
              <a:rPr sz="1500" dirty="0">
                <a:latin typeface="Calibri"/>
                <a:cs typeface="Calibri"/>
              </a:rPr>
              <a:t>physical</a:t>
            </a:r>
            <a:r>
              <a:rPr sz="1500" spc="240" dirty="0">
                <a:latin typeface="Calibri"/>
                <a:cs typeface="Calibri"/>
              </a:rPr>
              <a:t> </a:t>
            </a:r>
            <a:r>
              <a:rPr sz="1500" dirty="0">
                <a:latin typeface="Calibri"/>
                <a:cs typeface="Calibri"/>
              </a:rPr>
              <a:t>status,</a:t>
            </a:r>
            <a:r>
              <a:rPr sz="1500" spc="225" dirty="0">
                <a:latin typeface="Calibri"/>
                <a:cs typeface="Calibri"/>
              </a:rPr>
              <a:t> </a:t>
            </a:r>
            <a:r>
              <a:rPr sz="1500" dirty="0">
                <a:latin typeface="Calibri"/>
                <a:cs typeface="Calibri"/>
              </a:rPr>
              <a:t>psychological</a:t>
            </a:r>
            <a:r>
              <a:rPr sz="1500" spc="225" dirty="0">
                <a:latin typeface="Calibri"/>
                <a:cs typeface="Calibri"/>
              </a:rPr>
              <a:t> </a:t>
            </a:r>
            <a:r>
              <a:rPr sz="1500" dirty="0">
                <a:latin typeface="Calibri"/>
                <a:cs typeface="Calibri"/>
              </a:rPr>
              <a:t>manifestations</a:t>
            </a:r>
            <a:r>
              <a:rPr sz="1500" spc="225" dirty="0">
                <a:latin typeface="Calibri"/>
                <a:cs typeface="Calibri"/>
              </a:rPr>
              <a:t> </a:t>
            </a:r>
            <a:r>
              <a:rPr sz="1500" dirty="0">
                <a:latin typeface="Calibri"/>
                <a:cs typeface="Calibri"/>
              </a:rPr>
              <a:t>began</a:t>
            </a:r>
            <a:r>
              <a:rPr sz="1500" spc="240" dirty="0">
                <a:latin typeface="Calibri"/>
                <a:cs typeface="Calibri"/>
              </a:rPr>
              <a:t> </a:t>
            </a:r>
            <a:r>
              <a:rPr sz="1500" dirty="0">
                <a:latin typeface="Calibri"/>
                <a:cs typeface="Calibri"/>
              </a:rPr>
              <a:t>to</a:t>
            </a:r>
            <a:r>
              <a:rPr sz="1500" spc="229" dirty="0">
                <a:latin typeface="Calibri"/>
                <a:cs typeface="Calibri"/>
              </a:rPr>
              <a:t> </a:t>
            </a:r>
            <a:r>
              <a:rPr sz="1500" dirty="0">
                <a:latin typeface="Calibri"/>
                <a:cs typeface="Calibri"/>
              </a:rPr>
              <a:t>appear</a:t>
            </a:r>
            <a:r>
              <a:rPr sz="1500" spc="240" dirty="0">
                <a:latin typeface="Calibri"/>
                <a:cs typeface="Calibri"/>
              </a:rPr>
              <a:t> </a:t>
            </a:r>
            <a:r>
              <a:rPr sz="1500" dirty="0">
                <a:latin typeface="Calibri"/>
                <a:cs typeface="Calibri"/>
              </a:rPr>
              <a:t>by</a:t>
            </a:r>
            <a:r>
              <a:rPr sz="1500" spc="229" dirty="0">
                <a:latin typeface="Calibri"/>
                <a:cs typeface="Calibri"/>
              </a:rPr>
              <a:t> </a:t>
            </a:r>
            <a:r>
              <a:rPr sz="1500" spc="-20" dirty="0">
                <a:latin typeface="Calibri"/>
                <a:cs typeface="Calibri"/>
              </a:rPr>
              <a:t>T=48 </a:t>
            </a:r>
            <a:r>
              <a:rPr sz="1500" dirty="0">
                <a:latin typeface="Calibri"/>
                <a:cs typeface="Calibri"/>
              </a:rPr>
              <a:t>hours</a:t>
            </a:r>
            <a:r>
              <a:rPr sz="1500" spc="95" dirty="0">
                <a:latin typeface="Calibri"/>
                <a:cs typeface="Calibri"/>
              </a:rPr>
              <a:t> </a:t>
            </a:r>
            <a:r>
              <a:rPr sz="1500" dirty="0">
                <a:latin typeface="Calibri"/>
                <a:cs typeface="Calibri"/>
              </a:rPr>
              <a:t>with</a:t>
            </a:r>
            <a:r>
              <a:rPr sz="1500" spc="100" dirty="0">
                <a:latin typeface="Calibri"/>
                <a:cs typeface="Calibri"/>
              </a:rPr>
              <a:t> </a:t>
            </a:r>
            <a:r>
              <a:rPr sz="1500" dirty="0">
                <a:latin typeface="Calibri"/>
                <a:cs typeface="Calibri"/>
              </a:rPr>
              <a:t>appearance</a:t>
            </a:r>
            <a:r>
              <a:rPr sz="1500" spc="110" dirty="0">
                <a:latin typeface="Calibri"/>
                <a:cs typeface="Calibri"/>
              </a:rPr>
              <a:t> </a:t>
            </a:r>
            <a:r>
              <a:rPr sz="1500" dirty="0">
                <a:latin typeface="Calibri"/>
                <a:cs typeface="Calibri"/>
              </a:rPr>
              <a:t>of</a:t>
            </a:r>
            <a:r>
              <a:rPr sz="1500" spc="110" dirty="0">
                <a:latin typeface="Calibri"/>
                <a:cs typeface="Calibri"/>
              </a:rPr>
              <a:t> </a:t>
            </a:r>
            <a:r>
              <a:rPr sz="1500" dirty="0">
                <a:latin typeface="Calibri"/>
                <a:cs typeface="Calibri"/>
              </a:rPr>
              <a:t>depression,</a:t>
            </a:r>
            <a:r>
              <a:rPr sz="1500" spc="100" dirty="0">
                <a:latin typeface="Calibri"/>
                <a:cs typeface="Calibri"/>
              </a:rPr>
              <a:t> </a:t>
            </a:r>
            <a:r>
              <a:rPr sz="1500" dirty="0">
                <a:latin typeface="Calibri"/>
                <a:cs typeface="Calibri"/>
              </a:rPr>
              <a:t>withdrawn</a:t>
            </a:r>
            <a:r>
              <a:rPr sz="1500" spc="110" dirty="0">
                <a:latin typeface="Calibri"/>
                <a:cs typeface="Calibri"/>
              </a:rPr>
              <a:t> </a:t>
            </a:r>
            <a:r>
              <a:rPr sz="1500" dirty="0">
                <a:latin typeface="Calibri"/>
                <a:cs typeface="Calibri"/>
              </a:rPr>
              <a:t>and</a:t>
            </a:r>
            <a:r>
              <a:rPr sz="1500" spc="110" dirty="0">
                <a:latin typeface="Calibri"/>
                <a:cs typeface="Calibri"/>
              </a:rPr>
              <a:t> </a:t>
            </a:r>
            <a:r>
              <a:rPr sz="1500" dirty="0">
                <a:latin typeface="Calibri"/>
                <a:cs typeface="Calibri"/>
              </a:rPr>
              <a:t>subdued</a:t>
            </a:r>
            <a:r>
              <a:rPr sz="1500" spc="114" dirty="0">
                <a:latin typeface="Calibri"/>
                <a:cs typeface="Calibri"/>
              </a:rPr>
              <a:t> </a:t>
            </a:r>
            <a:r>
              <a:rPr sz="1500" dirty="0">
                <a:latin typeface="Calibri"/>
                <a:cs typeface="Calibri"/>
              </a:rPr>
              <a:t>affect,</a:t>
            </a:r>
            <a:r>
              <a:rPr sz="1500" spc="114" dirty="0">
                <a:latin typeface="Calibri"/>
                <a:cs typeface="Calibri"/>
              </a:rPr>
              <a:t> </a:t>
            </a:r>
            <a:r>
              <a:rPr sz="1500" dirty="0">
                <a:latin typeface="Calibri"/>
                <a:cs typeface="Calibri"/>
              </a:rPr>
              <a:t>nightmares,</a:t>
            </a:r>
            <a:r>
              <a:rPr sz="1500" spc="105" dirty="0">
                <a:latin typeface="Calibri"/>
                <a:cs typeface="Calibri"/>
              </a:rPr>
              <a:t> </a:t>
            </a:r>
            <a:r>
              <a:rPr sz="1500" spc="-10" dirty="0">
                <a:latin typeface="Calibri"/>
                <a:cs typeface="Calibri"/>
              </a:rPr>
              <a:t>restless </a:t>
            </a:r>
            <a:r>
              <a:rPr sz="1500" dirty="0">
                <a:latin typeface="Calibri"/>
                <a:cs typeface="Calibri"/>
              </a:rPr>
              <a:t>sleep,</a:t>
            </a:r>
            <a:r>
              <a:rPr sz="1500" spc="390" dirty="0">
                <a:latin typeface="Calibri"/>
                <a:cs typeface="Calibri"/>
              </a:rPr>
              <a:t> </a:t>
            </a:r>
            <a:r>
              <a:rPr sz="1500" dirty="0">
                <a:latin typeface="Calibri"/>
                <a:cs typeface="Calibri"/>
              </a:rPr>
              <a:t>and</a:t>
            </a:r>
            <a:r>
              <a:rPr sz="1500" spc="400" dirty="0">
                <a:latin typeface="Calibri"/>
                <a:cs typeface="Calibri"/>
              </a:rPr>
              <a:t> </a:t>
            </a:r>
            <a:r>
              <a:rPr sz="1500" dirty="0">
                <a:latin typeface="Calibri"/>
                <a:cs typeface="Calibri"/>
              </a:rPr>
              <a:t>endorsed</a:t>
            </a:r>
            <a:r>
              <a:rPr sz="1500" spc="375" dirty="0">
                <a:latin typeface="Calibri"/>
                <a:cs typeface="Calibri"/>
              </a:rPr>
              <a:t> </a:t>
            </a:r>
            <a:r>
              <a:rPr sz="1500" spc="-10" dirty="0">
                <a:latin typeface="Calibri"/>
                <a:cs typeface="Calibri"/>
              </a:rPr>
              <a:t>anti-</a:t>
            </a:r>
            <a:r>
              <a:rPr sz="1500" dirty="0">
                <a:latin typeface="Calibri"/>
                <a:cs typeface="Calibri"/>
              </a:rPr>
              <a:t>social</a:t>
            </a:r>
            <a:r>
              <a:rPr sz="1500" spc="385" dirty="0">
                <a:latin typeface="Calibri"/>
                <a:cs typeface="Calibri"/>
              </a:rPr>
              <a:t> </a:t>
            </a:r>
            <a:r>
              <a:rPr sz="1500" dirty="0">
                <a:latin typeface="Calibri"/>
                <a:cs typeface="Calibri"/>
              </a:rPr>
              <a:t>thoughts.</a:t>
            </a:r>
            <a:r>
              <a:rPr sz="1500" spc="385" dirty="0">
                <a:latin typeface="Calibri"/>
                <a:cs typeface="Calibri"/>
              </a:rPr>
              <a:t>  </a:t>
            </a:r>
            <a:r>
              <a:rPr sz="1500" dirty="0">
                <a:latin typeface="Calibri"/>
                <a:cs typeface="Calibri"/>
              </a:rPr>
              <a:t>He</a:t>
            </a:r>
            <a:r>
              <a:rPr sz="1500" spc="400" dirty="0">
                <a:latin typeface="Calibri"/>
                <a:cs typeface="Calibri"/>
              </a:rPr>
              <a:t> </a:t>
            </a:r>
            <a:r>
              <a:rPr sz="1500" dirty="0">
                <a:latin typeface="Calibri"/>
                <a:cs typeface="Calibri"/>
              </a:rPr>
              <a:t>was</a:t>
            </a:r>
            <a:r>
              <a:rPr sz="1500" spc="385" dirty="0">
                <a:latin typeface="Calibri"/>
                <a:cs typeface="Calibri"/>
              </a:rPr>
              <a:t> </a:t>
            </a:r>
            <a:r>
              <a:rPr sz="1500" dirty="0">
                <a:latin typeface="Calibri"/>
                <a:cs typeface="Calibri"/>
              </a:rPr>
              <a:t>treated</a:t>
            </a:r>
            <a:r>
              <a:rPr sz="1500" spc="370" dirty="0">
                <a:latin typeface="Calibri"/>
                <a:cs typeface="Calibri"/>
              </a:rPr>
              <a:t> </a:t>
            </a:r>
            <a:r>
              <a:rPr sz="1500" dirty="0">
                <a:latin typeface="Calibri"/>
                <a:cs typeface="Calibri"/>
              </a:rPr>
              <a:t>with</a:t>
            </a:r>
            <a:r>
              <a:rPr sz="1500" spc="385" dirty="0">
                <a:latin typeface="Calibri"/>
                <a:cs typeface="Calibri"/>
              </a:rPr>
              <a:t> </a:t>
            </a:r>
            <a:r>
              <a:rPr sz="1500" dirty="0">
                <a:latin typeface="Calibri"/>
                <a:cs typeface="Calibri"/>
              </a:rPr>
              <a:t>5ug/kg</a:t>
            </a:r>
            <a:r>
              <a:rPr sz="1500" spc="380" dirty="0">
                <a:latin typeface="Calibri"/>
                <a:cs typeface="Calibri"/>
              </a:rPr>
              <a:t> </a:t>
            </a:r>
            <a:r>
              <a:rPr sz="1500" dirty="0">
                <a:latin typeface="Calibri"/>
                <a:cs typeface="Calibri"/>
              </a:rPr>
              <a:t>Scopolamine</a:t>
            </a:r>
            <a:r>
              <a:rPr sz="1500" spc="395" dirty="0">
                <a:latin typeface="Calibri"/>
                <a:cs typeface="Calibri"/>
              </a:rPr>
              <a:t> </a:t>
            </a:r>
            <a:r>
              <a:rPr sz="1500" spc="-25" dirty="0">
                <a:latin typeface="Calibri"/>
                <a:cs typeface="Calibri"/>
              </a:rPr>
              <a:t>IM </a:t>
            </a:r>
            <a:r>
              <a:rPr sz="1500" dirty="0">
                <a:latin typeface="Calibri"/>
                <a:cs typeface="Calibri"/>
              </a:rPr>
              <a:t>injection</a:t>
            </a:r>
            <a:r>
              <a:rPr sz="1500" spc="-15" dirty="0">
                <a:latin typeface="Calibri"/>
                <a:cs typeface="Calibri"/>
              </a:rPr>
              <a:t> </a:t>
            </a:r>
            <a:r>
              <a:rPr sz="1500" dirty="0">
                <a:latin typeface="Calibri"/>
                <a:cs typeface="Calibri"/>
              </a:rPr>
              <a:t>and</a:t>
            </a:r>
            <a:r>
              <a:rPr sz="1500" spc="-15" dirty="0">
                <a:latin typeface="Calibri"/>
                <a:cs typeface="Calibri"/>
              </a:rPr>
              <a:t> </a:t>
            </a:r>
            <a:r>
              <a:rPr sz="1500" dirty="0">
                <a:latin typeface="Calibri"/>
                <a:cs typeface="Calibri"/>
              </a:rPr>
              <a:t>his</a:t>
            </a:r>
            <a:r>
              <a:rPr sz="1500" spc="-15" dirty="0">
                <a:latin typeface="Calibri"/>
                <a:cs typeface="Calibri"/>
              </a:rPr>
              <a:t> </a:t>
            </a:r>
            <a:r>
              <a:rPr sz="1500" dirty="0">
                <a:latin typeface="Calibri"/>
                <a:cs typeface="Calibri"/>
              </a:rPr>
              <a:t>mental</a:t>
            </a:r>
            <a:r>
              <a:rPr sz="1500" spc="-25" dirty="0">
                <a:latin typeface="Calibri"/>
                <a:cs typeface="Calibri"/>
              </a:rPr>
              <a:t> </a:t>
            </a:r>
            <a:r>
              <a:rPr sz="1500" dirty="0">
                <a:latin typeface="Calibri"/>
                <a:cs typeface="Calibri"/>
              </a:rPr>
              <a:t>status</a:t>
            </a:r>
            <a:r>
              <a:rPr sz="1500" spc="-10" dirty="0">
                <a:latin typeface="Calibri"/>
                <a:cs typeface="Calibri"/>
              </a:rPr>
              <a:t> </a:t>
            </a:r>
            <a:r>
              <a:rPr sz="1500" dirty="0">
                <a:latin typeface="Calibri"/>
                <a:cs typeface="Calibri"/>
              </a:rPr>
              <a:t>improved</a:t>
            </a:r>
            <a:r>
              <a:rPr sz="1500" spc="-10" dirty="0">
                <a:latin typeface="Calibri"/>
                <a:cs typeface="Calibri"/>
              </a:rPr>
              <a:t> </a:t>
            </a:r>
            <a:r>
              <a:rPr sz="1500" dirty="0">
                <a:latin typeface="Calibri"/>
                <a:cs typeface="Calibri"/>
              </a:rPr>
              <a:t>on</a:t>
            </a:r>
            <a:r>
              <a:rPr sz="1500" spc="-15" dirty="0">
                <a:latin typeface="Calibri"/>
                <a:cs typeface="Calibri"/>
              </a:rPr>
              <a:t> </a:t>
            </a:r>
            <a:r>
              <a:rPr sz="1500" dirty="0">
                <a:latin typeface="Calibri"/>
                <a:cs typeface="Calibri"/>
              </a:rPr>
              <a:t>mental</a:t>
            </a:r>
            <a:r>
              <a:rPr sz="1500" spc="-10" dirty="0">
                <a:latin typeface="Calibri"/>
                <a:cs typeface="Calibri"/>
              </a:rPr>
              <a:t> </a:t>
            </a:r>
            <a:r>
              <a:rPr sz="1500" dirty="0">
                <a:latin typeface="Calibri"/>
                <a:cs typeface="Calibri"/>
              </a:rPr>
              <a:t>performance</a:t>
            </a:r>
            <a:r>
              <a:rPr sz="1500" spc="-10" dirty="0">
                <a:latin typeface="Calibri"/>
                <a:cs typeface="Calibri"/>
              </a:rPr>
              <a:t> </a:t>
            </a:r>
            <a:r>
              <a:rPr sz="1500" dirty="0">
                <a:latin typeface="Calibri"/>
                <a:cs typeface="Calibri"/>
              </a:rPr>
              <a:t>tests.</a:t>
            </a:r>
            <a:r>
              <a:rPr sz="1500" spc="490" dirty="0">
                <a:latin typeface="Calibri"/>
                <a:cs typeface="Calibri"/>
              </a:rPr>
              <a:t> </a:t>
            </a:r>
            <a:r>
              <a:rPr sz="1500" dirty="0">
                <a:latin typeface="Calibri"/>
                <a:cs typeface="Calibri"/>
              </a:rPr>
              <a:t>This</a:t>
            </a:r>
            <a:r>
              <a:rPr sz="1500" spc="-20" dirty="0">
                <a:latin typeface="Calibri"/>
                <a:cs typeface="Calibri"/>
              </a:rPr>
              <a:t> </a:t>
            </a:r>
            <a:r>
              <a:rPr sz="1500" dirty="0">
                <a:latin typeface="Calibri"/>
                <a:cs typeface="Calibri"/>
              </a:rPr>
              <a:t>effect</a:t>
            </a:r>
            <a:r>
              <a:rPr sz="1500" spc="-25" dirty="0">
                <a:latin typeface="Calibri"/>
                <a:cs typeface="Calibri"/>
              </a:rPr>
              <a:t> </a:t>
            </a:r>
            <a:r>
              <a:rPr sz="1500" dirty="0">
                <a:latin typeface="Calibri"/>
                <a:cs typeface="Calibri"/>
              </a:rPr>
              <a:t>was</a:t>
            </a:r>
            <a:r>
              <a:rPr sz="1500" spc="-10" dirty="0">
                <a:latin typeface="Calibri"/>
                <a:cs typeface="Calibri"/>
              </a:rPr>
              <a:t> </a:t>
            </a:r>
            <a:r>
              <a:rPr sz="1500" spc="-20" dirty="0">
                <a:latin typeface="Calibri"/>
                <a:cs typeface="Calibri"/>
              </a:rPr>
              <a:t>also </a:t>
            </a:r>
            <a:r>
              <a:rPr sz="1500" dirty="0">
                <a:latin typeface="Calibri"/>
                <a:cs typeface="Calibri"/>
              </a:rPr>
              <a:t>achieved</a:t>
            </a:r>
            <a:r>
              <a:rPr sz="1500" spc="-25" dirty="0">
                <a:latin typeface="Calibri"/>
                <a:cs typeface="Calibri"/>
              </a:rPr>
              <a:t> </a:t>
            </a:r>
            <a:r>
              <a:rPr sz="1500" dirty="0">
                <a:latin typeface="Calibri"/>
                <a:cs typeface="Calibri"/>
              </a:rPr>
              <a:t>with</a:t>
            </a:r>
            <a:r>
              <a:rPr sz="1500" spc="-45" dirty="0">
                <a:latin typeface="Calibri"/>
                <a:cs typeface="Calibri"/>
              </a:rPr>
              <a:t> </a:t>
            </a:r>
            <a:r>
              <a:rPr sz="1500" dirty="0">
                <a:latin typeface="Calibri"/>
                <a:cs typeface="Calibri"/>
              </a:rPr>
              <a:t>oral</a:t>
            </a:r>
            <a:r>
              <a:rPr sz="1500" spc="-30" dirty="0">
                <a:latin typeface="Calibri"/>
                <a:cs typeface="Calibri"/>
              </a:rPr>
              <a:t> </a:t>
            </a:r>
            <a:r>
              <a:rPr sz="1500" dirty="0">
                <a:latin typeface="Calibri"/>
                <a:cs typeface="Calibri"/>
              </a:rPr>
              <a:t>scopolamine</a:t>
            </a:r>
            <a:r>
              <a:rPr sz="1500" spc="-30" dirty="0">
                <a:latin typeface="Calibri"/>
                <a:cs typeface="Calibri"/>
              </a:rPr>
              <a:t> </a:t>
            </a:r>
            <a:r>
              <a:rPr sz="1500" dirty="0">
                <a:latin typeface="Calibri"/>
                <a:cs typeface="Calibri"/>
              </a:rPr>
              <a:t>dosing.</a:t>
            </a:r>
            <a:r>
              <a:rPr sz="1500" spc="470" dirty="0">
                <a:latin typeface="Calibri"/>
                <a:cs typeface="Calibri"/>
              </a:rPr>
              <a:t> </a:t>
            </a:r>
            <a:r>
              <a:rPr sz="1500" dirty="0">
                <a:latin typeface="Calibri"/>
                <a:cs typeface="Calibri"/>
              </a:rPr>
              <a:t>Time</a:t>
            </a:r>
            <a:r>
              <a:rPr sz="1500" spc="-30" dirty="0">
                <a:latin typeface="Calibri"/>
                <a:cs typeface="Calibri"/>
              </a:rPr>
              <a:t> </a:t>
            </a:r>
            <a:r>
              <a:rPr sz="1500" dirty="0">
                <a:latin typeface="Calibri"/>
                <a:cs typeface="Calibri"/>
              </a:rPr>
              <a:t>to</a:t>
            </a:r>
            <a:r>
              <a:rPr sz="1500" spc="-50" dirty="0">
                <a:latin typeface="Calibri"/>
                <a:cs typeface="Calibri"/>
              </a:rPr>
              <a:t> </a:t>
            </a:r>
            <a:r>
              <a:rPr sz="1500" dirty="0">
                <a:latin typeface="Calibri"/>
                <a:cs typeface="Calibri"/>
              </a:rPr>
              <a:t>discharge</a:t>
            </a:r>
            <a:r>
              <a:rPr sz="1500" spc="-15" dirty="0">
                <a:latin typeface="Calibri"/>
                <a:cs typeface="Calibri"/>
              </a:rPr>
              <a:t> </a:t>
            </a:r>
            <a:r>
              <a:rPr sz="1500" dirty="0">
                <a:latin typeface="Calibri"/>
                <a:cs typeface="Calibri"/>
              </a:rPr>
              <a:t>was</a:t>
            </a:r>
            <a:r>
              <a:rPr sz="1500" spc="-45" dirty="0">
                <a:latin typeface="Calibri"/>
                <a:cs typeface="Calibri"/>
              </a:rPr>
              <a:t> </a:t>
            </a:r>
            <a:r>
              <a:rPr sz="1500" dirty="0">
                <a:latin typeface="Calibri"/>
                <a:cs typeface="Calibri"/>
              </a:rPr>
              <a:t>not</a:t>
            </a:r>
            <a:r>
              <a:rPr sz="1500" spc="-40" dirty="0">
                <a:latin typeface="Calibri"/>
                <a:cs typeface="Calibri"/>
              </a:rPr>
              <a:t> </a:t>
            </a:r>
            <a:r>
              <a:rPr sz="1500" dirty="0">
                <a:latin typeface="Calibri"/>
                <a:cs typeface="Calibri"/>
              </a:rPr>
              <a:t>reported</a:t>
            </a:r>
            <a:r>
              <a:rPr sz="1500" spc="-30" dirty="0">
                <a:latin typeface="Calibri"/>
                <a:cs typeface="Calibri"/>
              </a:rPr>
              <a:t> </a:t>
            </a:r>
            <a:r>
              <a:rPr sz="1500" dirty="0">
                <a:latin typeface="Calibri"/>
                <a:cs typeface="Calibri"/>
              </a:rPr>
              <a:t>in</a:t>
            </a:r>
            <a:r>
              <a:rPr sz="1500" spc="-35" dirty="0">
                <a:latin typeface="Calibri"/>
                <a:cs typeface="Calibri"/>
              </a:rPr>
              <a:t> </a:t>
            </a:r>
            <a:r>
              <a:rPr sz="1500" dirty="0">
                <a:latin typeface="Calibri"/>
                <a:cs typeface="Calibri"/>
              </a:rPr>
              <a:t>the</a:t>
            </a:r>
            <a:r>
              <a:rPr sz="1500" spc="-35" dirty="0">
                <a:latin typeface="Calibri"/>
                <a:cs typeface="Calibri"/>
              </a:rPr>
              <a:t> </a:t>
            </a:r>
            <a:r>
              <a:rPr sz="1500" spc="-10" dirty="0">
                <a:latin typeface="Calibri"/>
                <a:cs typeface="Calibri"/>
              </a:rPr>
              <a:t>study.</a:t>
            </a:r>
            <a:endParaRPr lang="en-US" sz="1500" spc="-10" dirty="0">
              <a:latin typeface="Calibri"/>
              <a:cs typeface="Calibri"/>
            </a:endParaRPr>
          </a:p>
          <a:p>
            <a:pPr marL="12700" marR="5080" algn="just"/>
            <a:r>
              <a:rPr lang="ru-RU" sz="1500" dirty="0" err="1">
                <a:latin typeface="Calibri"/>
                <a:cs typeface="Calibri"/>
              </a:rPr>
              <a:t>Незважаючи</a:t>
            </a:r>
            <a:r>
              <a:rPr lang="ru-RU" sz="1500" dirty="0">
                <a:latin typeface="Calibri"/>
                <a:cs typeface="Calibri"/>
              </a:rPr>
              <a:t> на </a:t>
            </a:r>
            <a:r>
              <a:rPr lang="ru-RU" sz="1500" dirty="0" err="1">
                <a:latin typeface="Calibri"/>
                <a:cs typeface="Calibri"/>
              </a:rPr>
              <a:t>поліпшення</a:t>
            </a:r>
            <a:r>
              <a:rPr lang="ru-RU" sz="1500" dirty="0">
                <a:latin typeface="Calibri"/>
                <a:cs typeface="Calibri"/>
              </a:rPr>
              <a:t> </a:t>
            </a:r>
            <a:r>
              <a:rPr lang="ru-RU" sz="1500" dirty="0" err="1">
                <a:latin typeface="Calibri"/>
                <a:cs typeface="Calibri"/>
              </a:rPr>
              <a:t>фізичного</a:t>
            </a:r>
            <a:r>
              <a:rPr lang="ru-RU" sz="1500" dirty="0">
                <a:latin typeface="Calibri"/>
                <a:cs typeface="Calibri"/>
              </a:rPr>
              <a:t> стану, </a:t>
            </a:r>
            <a:r>
              <a:rPr lang="ru-RU" sz="1500" dirty="0" err="1">
                <a:latin typeface="Calibri"/>
                <a:cs typeface="Calibri"/>
              </a:rPr>
              <a:t>психологічні</a:t>
            </a:r>
            <a:r>
              <a:rPr lang="ru-RU" sz="1500" dirty="0">
                <a:latin typeface="Calibri"/>
                <a:cs typeface="Calibri"/>
              </a:rPr>
              <a:t> прояви почали </a:t>
            </a:r>
            <a:r>
              <a:rPr lang="ru-RU" sz="1500" dirty="0" err="1">
                <a:latin typeface="Calibri"/>
                <a:cs typeface="Calibri"/>
              </a:rPr>
              <a:t>з’являтися</a:t>
            </a:r>
            <a:r>
              <a:rPr lang="ru-RU" sz="1500" dirty="0">
                <a:latin typeface="Calibri"/>
                <a:cs typeface="Calibri"/>
              </a:rPr>
              <a:t> до Т=48 годин </a:t>
            </a:r>
            <a:r>
              <a:rPr lang="ru-RU" sz="1500" dirty="0" err="1">
                <a:latin typeface="Calibri"/>
                <a:cs typeface="Calibri"/>
              </a:rPr>
              <a:t>із</a:t>
            </a:r>
            <a:r>
              <a:rPr lang="ru-RU" sz="1500" dirty="0">
                <a:latin typeface="Calibri"/>
                <a:cs typeface="Calibri"/>
              </a:rPr>
              <a:t> </a:t>
            </a:r>
            <a:r>
              <a:rPr lang="ru-RU" sz="1500" dirty="0" err="1">
                <a:latin typeface="Calibri"/>
                <a:cs typeface="Calibri"/>
              </a:rPr>
              <a:t>появою</a:t>
            </a:r>
            <a:r>
              <a:rPr lang="ru-RU" sz="1500" dirty="0">
                <a:latin typeface="Calibri"/>
                <a:cs typeface="Calibri"/>
              </a:rPr>
              <a:t> </a:t>
            </a:r>
            <a:r>
              <a:rPr lang="ru-RU" sz="1500" dirty="0" err="1">
                <a:latin typeface="Calibri"/>
                <a:cs typeface="Calibri"/>
              </a:rPr>
              <a:t>депресії</a:t>
            </a:r>
            <a:r>
              <a:rPr lang="ru-RU" sz="1500" dirty="0">
                <a:latin typeface="Calibri"/>
                <a:cs typeface="Calibri"/>
              </a:rPr>
              <a:t>, </a:t>
            </a:r>
            <a:r>
              <a:rPr lang="ru-RU" sz="1500" dirty="0" err="1">
                <a:latin typeface="Calibri"/>
                <a:cs typeface="Calibri"/>
              </a:rPr>
              <a:t>замкнутості</a:t>
            </a:r>
            <a:r>
              <a:rPr lang="ru-RU" sz="1500" dirty="0">
                <a:latin typeface="Calibri"/>
                <a:cs typeface="Calibri"/>
              </a:rPr>
              <a:t> та </a:t>
            </a:r>
            <a:r>
              <a:rPr lang="ru-RU" sz="1500" dirty="0" err="1">
                <a:latin typeface="Calibri"/>
                <a:cs typeface="Calibri"/>
              </a:rPr>
              <a:t>приглушеного</a:t>
            </a:r>
            <a:r>
              <a:rPr lang="ru-RU" sz="1500" dirty="0">
                <a:latin typeface="Calibri"/>
                <a:cs typeface="Calibri"/>
              </a:rPr>
              <a:t> </a:t>
            </a:r>
            <a:r>
              <a:rPr lang="ru-RU" sz="1500" dirty="0" err="1">
                <a:latin typeface="Calibri"/>
                <a:cs typeface="Calibri"/>
              </a:rPr>
              <a:t>афекту</a:t>
            </a:r>
            <a:r>
              <a:rPr lang="ru-RU" sz="1500" dirty="0">
                <a:latin typeface="Calibri"/>
                <a:cs typeface="Calibri"/>
              </a:rPr>
              <a:t>, </a:t>
            </a:r>
            <a:r>
              <a:rPr lang="ru-RU" sz="1500" dirty="0" err="1">
                <a:latin typeface="Calibri"/>
                <a:cs typeface="Calibri"/>
              </a:rPr>
              <a:t>кошмарів</a:t>
            </a:r>
            <a:r>
              <a:rPr lang="ru-RU" sz="1500" dirty="0">
                <a:latin typeface="Calibri"/>
                <a:cs typeface="Calibri"/>
              </a:rPr>
              <a:t>, </a:t>
            </a:r>
            <a:r>
              <a:rPr lang="ru-RU" sz="1500" dirty="0" err="1">
                <a:latin typeface="Calibri"/>
                <a:cs typeface="Calibri"/>
              </a:rPr>
              <a:t>неспокійного</a:t>
            </a:r>
            <a:r>
              <a:rPr lang="ru-RU" sz="1500" dirty="0">
                <a:latin typeface="Calibri"/>
                <a:cs typeface="Calibri"/>
              </a:rPr>
              <a:t> сну та </a:t>
            </a:r>
            <a:r>
              <a:rPr lang="ru-RU" sz="1500" dirty="0" err="1">
                <a:latin typeface="Calibri"/>
                <a:cs typeface="Calibri"/>
              </a:rPr>
              <a:t>нав’язливих</a:t>
            </a:r>
            <a:r>
              <a:rPr lang="ru-RU" sz="1500" dirty="0">
                <a:latin typeface="Calibri"/>
                <a:cs typeface="Calibri"/>
              </a:rPr>
              <a:t> </a:t>
            </a:r>
            <a:r>
              <a:rPr lang="ru-RU" sz="1500" dirty="0" err="1">
                <a:latin typeface="Calibri"/>
                <a:cs typeface="Calibri"/>
              </a:rPr>
              <a:t>антисоціальних</a:t>
            </a:r>
            <a:r>
              <a:rPr lang="ru-RU" sz="1500" dirty="0">
                <a:latin typeface="Calibri"/>
                <a:cs typeface="Calibri"/>
              </a:rPr>
              <a:t> думок. </a:t>
            </a:r>
            <a:r>
              <a:rPr lang="ru-RU" sz="1500" dirty="0" err="1">
                <a:latin typeface="Calibri"/>
                <a:cs typeface="Calibri"/>
              </a:rPr>
              <a:t>Його</a:t>
            </a:r>
            <a:r>
              <a:rPr lang="ru-RU" sz="1500" dirty="0">
                <a:latin typeface="Calibri"/>
                <a:cs typeface="Calibri"/>
              </a:rPr>
              <a:t> </a:t>
            </a:r>
            <a:r>
              <a:rPr lang="ru-RU" sz="1500" dirty="0" err="1">
                <a:latin typeface="Calibri"/>
                <a:cs typeface="Calibri"/>
              </a:rPr>
              <a:t>лікували</a:t>
            </a:r>
            <a:r>
              <a:rPr lang="ru-RU" sz="1500" dirty="0">
                <a:latin typeface="Calibri"/>
                <a:cs typeface="Calibri"/>
              </a:rPr>
              <a:t> ВВ </a:t>
            </a:r>
            <a:r>
              <a:rPr lang="ru-RU" sz="1500" dirty="0" err="1">
                <a:latin typeface="Calibri"/>
                <a:cs typeface="Calibri"/>
              </a:rPr>
              <a:t>ін’єкцією</a:t>
            </a:r>
            <a:r>
              <a:rPr lang="ru-RU" sz="1500" dirty="0">
                <a:latin typeface="Calibri"/>
                <a:cs typeface="Calibri"/>
              </a:rPr>
              <a:t> 5 мкг/кг </a:t>
            </a:r>
            <a:r>
              <a:rPr lang="ru-RU" sz="1500" dirty="0" err="1">
                <a:latin typeface="Calibri"/>
                <a:cs typeface="Calibri"/>
              </a:rPr>
              <a:t>скополаміну</a:t>
            </a:r>
            <a:r>
              <a:rPr lang="ru-RU" sz="1500" dirty="0">
                <a:latin typeface="Calibri"/>
                <a:cs typeface="Calibri"/>
              </a:rPr>
              <a:t>, і </a:t>
            </a:r>
            <a:r>
              <a:rPr lang="ru-RU" sz="1500" dirty="0" err="1">
                <a:latin typeface="Calibri"/>
                <a:cs typeface="Calibri"/>
              </a:rPr>
              <a:t>його</a:t>
            </a:r>
            <a:r>
              <a:rPr lang="ru-RU" sz="1500" dirty="0">
                <a:latin typeface="Calibri"/>
                <a:cs typeface="Calibri"/>
              </a:rPr>
              <a:t> </a:t>
            </a:r>
            <a:r>
              <a:rPr lang="ru-RU" sz="1500" dirty="0" err="1">
                <a:latin typeface="Calibri"/>
                <a:cs typeface="Calibri"/>
              </a:rPr>
              <a:t>психічний</a:t>
            </a:r>
            <a:r>
              <a:rPr lang="ru-RU" sz="1500" dirty="0">
                <a:latin typeface="Calibri"/>
                <a:cs typeface="Calibri"/>
              </a:rPr>
              <a:t> стан </a:t>
            </a:r>
            <a:r>
              <a:rPr lang="ru-RU" sz="1500" dirty="0" err="1">
                <a:latin typeface="Calibri"/>
                <a:cs typeface="Calibri"/>
              </a:rPr>
              <a:t>покращився</a:t>
            </a:r>
            <a:r>
              <a:rPr lang="ru-RU" sz="1500" dirty="0">
                <a:latin typeface="Calibri"/>
                <a:cs typeface="Calibri"/>
              </a:rPr>
              <a:t> за результатами </a:t>
            </a:r>
            <a:r>
              <a:rPr lang="ru-RU" sz="1500" dirty="0" err="1">
                <a:latin typeface="Calibri"/>
                <a:cs typeface="Calibri"/>
              </a:rPr>
              <a:t>тестів</a:t>
            </a:r>
            <a:r>
              <a:rPr lang="ru-RU" sz="1500" dirty="0">
                <a:latin typeface="Calibri"/>
                <a:cs typeface="Calibri"/>
              </a:rPr>
              <a:t> </a:t>
            </a:r>
            <a:r>
              <a:rPr lang="ru-RU" sz="1500" dirty="0" err="1">
                <a:latin typeface="Calibri"/>
                <a:cs typeface="Calibri"/>
              </a:rPr>
              <a:t>розумової</a:t>
            </a:r>
            <a:r>
              <a:rPr lang="ru-RU" sz="1500" dirty="0">
                <a:latin typeface="Calibri"/>
                <a:cs typeface="Calibri"/>
              </a:rPr>
              <a:t> </a:t>
            </a:r>
            <a:r>
              <a:rPr lang="ru-RU" sz="1500" dirty="0" err="1">
                <a:latin typeface="Calibri"/>
                <a:cs typeface="Calibri"/>
              </a:rPr>
              <a:t>діяльності</a:t>
            </a:r>
            <a:r>
              <a:rPr lang="ru-RU" sz="1500" dirty="0">
                <a:latin typeface="Calibri"/>
                <a:cs typeface="Calibri"/>
              </a:rPr>
              <a:t>. </a:t>
            </a:r>
            <a:r>
              <a:rPr lang="ru-RU" sz="1500" dirty="0" err="1">
                <a:latin typeface="Calibri"/>
                <a:cs typeface="Calibri"/>
              </a:rPr>
              <a:t>Цей</a:t>
            </a:r>
            <a:r>
              <a:rPr lang="ru-RU" sz="1500" dirty="0">
                <a:latin typeface="Calibri"/>
                <a:cs typeface="Calibri"/>
              </a:rPr>
              <a:t> </a:t>
            </a:r>
            <a:r>
              <a:rPr lang="ru-RU" sz="1500" dirty="0" err="1">
                <a:latin typeface="Calibri"/>
                <a:cs typeface="Calibri"/>
              </a:rPr>
              <a:t>ефект</a:t>
            </a:r>
            <a:r>
              <a:rPr lang="ru-RU" sz="1500" dirty="0">
                <a:latin typeface="Calibri"/>
                <a:cs typeface="Calibri"/>
              </a:rPr>
              <a:t> </a:t>
            </a:r>
            <a:r>
              <a:rPr lang="ru-RU" sz="1500" dirty="0" err="1">
                <a:latin typeface="Calibri"/>
                <a:cs typeface="Calibri"/>
              </a:rPr>
              <a:t>також</a:t>
            </a:r>
            <a:r>
              <a:rPr lang="ru-RU" sz="1500" dirty="0">
                <a:latin typeface="Calibri"/>
                <a:cs typeface="Calibri"/>
              </a:rPr>
              <a:t> </a:t>
            </a:r>
            <a:r>
              <a:rPr lang="ru-RU" sz="1500" dirty="0" err="1">
                <a:latin typeface="Calibri"/>
                <a:cs typeface="Calibri"/>
              </a:rPr>
              <a:t>був</a:t>
            </a:r>
            <a:r>
              <a:rPr lang="ru-RU" sz="1500" dirty="0">
                <a:latin typeface="Calibri"/>
                <a:cs typeface="Calibri"/>
              </a:rPr>
              <a:t> </a:t>
            </a:r>
            <a:r>
              <a:rPr lang="ru-RU" sz="1500" dirty="0" err="1">
                <a:latin typeface="Calibri"/>
                <a:cs typeface="Calibri"/>
              </a:rPr>
              <a:t>досягнутий</a:t>
            </a:r>
            <a:r>
              <a:rPr lang="ru-RU" sz="1500" dirty="0">
                <a:latin typeface="Calibri"/>
                <a:cs typeface="Calibri"/>
              </a:rPr>
              <a:t> при пероральному </a:t>
            </a:r>
            <a:r>
              <a:rPr lang="ru-RU" sz="1500" dirty="0" err="1">
                <a:latin typeface="Calibri"/>
                <a:cs typeface="Calibri"/>
              </a:rPr>
              <a:t>прийомі</a:t>
            </a:r>
            <a:r>
              <a:rPr lang="ru-RU" sz="1500" dirty="0">
                <a:latin typeface="Calibri"/>
                <a:cs typeface="Calibri"/>
              </a:rPr>
              <a:t> </a:t>
            </a:r>
            <a:r>
              <a:rPr lang="ru-RU" sz="1500" dirty="0" err="1">
                <a:latin typeface="Calibri"/>
                <a:cs typeface="Calibri"/>
              </a:rPr>
              <a:t>скополаміну</a:t>
            </a:r>
            <a:r>
              <a:rPr lang="ru-RU" sz="1500" dirty="0">
                <a:latin typeface="Calibri"/>
                <a:cs typeface="Calibri"/>
              </a:rPr>
              <a:t>. Час </a:t>
            </a:r>
            <a:r>
              <a:rPr lang="ru-RU" sz="1500" dirty="0" err="1">
                <a:latin typeface="Calibri"/>
                <a:cs typeface="Calibri"/>
              </a:rPr>
              <a:t>виписки</a:t>
            </a:r>
            <a:r>
              <a:rPr lang="ru-RU" sz="1500" dirty="0">
                <a:latin typeface="Calibri"/>
                <a:cs typeface="Calibri"/>
              </a:rPr>
              <a:t> у </a:t>
            </a:r>
            <a:r>
              <a:rPr lang="ru-RU" sz="1500" dirty="0" err="1">
                <a:latin typeface="Calibri"/>
                <a:cs typeface="Calibri"/>
              </a:rPr>
              <a:t>дослідженні</a:t>
            </a:r>
            <a:r>
              <a:rPr lang="ru-RU" sz="1500" dirty="0">
                <a:latin typeface="Calibri"/>
                <a:cs typeface="Calibri"/>
              </a:rPr>
              <a:t> не наведений.</a:t>
            </a:r>
          </a:p>
          <a:p>
            <a:pPr marL="12700" marR="5715" algn="just"/>
            <a:r>
              <a:rPr sz="1500" dirty="0">
                <a:latin typeface="Calibri"/>
                <a:cs typeface="Calibri"/>
              </a:rPr>
              <a:t>Despite</a:t>
            </a:r>
            <a:r>
              <a:rPr sz="1500" spc="-30" dirty="0">
                <a:latin typeface="Calibri"/>
                <a:cs typeface="Calibri"/>
              </a:rPr>
              <a:t> </a:t>
            </a:r>
            <a:r>
              <a:rPr sz="1500" dirty="0">
                <a:latin typeface="Calibri"/>
                <a:cs typeface="Calibri"/>
              </a:rPr>
              <a:t>improvements</a:t>
            </a:r>
            <a:r>
              <a:rPr sz="1500" spc="-35" dirty="0">
                <a:latin typeface="Calibri"/>
                <a:cs typeface="Calibri"/>
              </a:rPr>
              <a:t> </a:t>
            </a:r>
            <a:r>
              <a:rPr sz="1500" dirty="0">
                <a:latin typeface="Calibri"/>
                <a:cs typeface="Calibri"/>
              </a:rPr>
              <a:t>with</a:t>
            </a:r>
            <a:r>
              <a:rPr sz="1500" spc="-30" dirty="0">
                <a:latin typeface="Calibri"/>
                <a:cs typeface="Calibri"/>
              </a:rPr>
              <a:t> </a:t>
            </a:r>
            <a:r>
              <a:rPr sz="1500" dirty="0">
                <a:latin typeface="Calibri"/>
                <a:cs typeface="Calibri"/>
              </a:rPr>
              <a:t>scopolamine,</a:t>
            </a:r>
            <a:r>
              <a:rPr sz="1500" spc="-35" dirty="0">
                <a:latin typeface="Calibri"/>
                <a:cs typeface="Calibri"/>
              </a:rPr>
              <a:t> </a:t>
            </a:r>
            <a:r>
              <a:rPr sz="1500" dirty="0">
                <a:latin typeface="Calibri"/>
                <a:cs typeface="Calibri"/>
              </a:rPr>
              <a:t>he</a:t>
            </a:r>
            <a:r>
              <a:rPr sz="1500" spc="-25" dirty="0">
                <a:latin typeface="Calibri"/>
                <a:cs typeface="Calibri"/>
              </a:rPr>
              <a:t> </a:t>
            </a:r>
            <a:r>
              <a:rPr sz="1500" dirty="0">
                <a:latin typeface="Calibri"/>
                <a:cs typeface="Calibri"/>
              </a:rPr>
              <a:t>maintained</a:t>
            </a:r>
            <a:r>
              <a:rPr sz="1500" spc="-25" dirty="0">
                <a:latin typeface="Calibri"/>
                <a:cs typeface="Calibri"/>
              </a:rPr>
              <a:t> </a:t>
            </a:r>
            <a:r>
              <a:rPr sz="1500" dirty="0">
                <a:latin typeface="Calibri"/>
                <a:cs typeface="Calibri"/>
              </a:rPr>
              <a:t>reduced</a:t>
            </a:r>
            <a:r>
              <a:rPr sz="1500" spc="-25" dirty="0">
                <a:latin typeface="Calibri"/>
                <a:cs typeface="Calibri"/>
              </a:rPr>
              <a:t> </a:t>
            </a:r>
            <a:r>
              <a:rPr sz="1500" dirty="0">
                <a:latin typeface="Calibri"/>
                <a:cs typeface="Calibri"/>
              </a:rPr>
              <a:t>IQ</a:t>
            </a:r>
            <a:r>
              <a:rPr sz="1500" spc="-30" dirty="0">
                <a:latin typeface="Calibri"/>
                <a:cs typeface="Calibri"/>
              </a:rPr>
              <a:t> </a:t>
            </a:r>
            <a:r>
              <a:rPr sz="1500" dirty="0">
                <a:latin typeface="Calibri"/>
                <a:cs typeface="Calibri"/>
              </a:rPr>
              <a:t>scores</a:t>
            </a:r>
            <a:r>
              <a:rPr sz="1500" spc="-35" dirty="0">
                <a:latin typeface="Calibri"/>
                <a:cs typeface="Calibri"/>
              </a:rPr>
              <a:t> </a:t>
            </a:r>
            <a:r>
              <a:rPr sz="1500" dirty="0">
                <a:latin typeface="Calibri"/>
                <a:cs typeface="Calibri"/>
              </a:rPr>
              <a:t>and</a:t>
            </a:r>
            <a:r>
              <a:rPr sz="1500" spc="-30" dirty="0">
                <a:latin typeface="Calibri"/>
                <a:cs typeface="Calibri"/>
              </a:rPr>
              <a:t> </a:t>
            </a:r>
            <a:r>
              <a:rPr sz="1500" dirty="0">
                <a:latin typeface="Calibri"/>
                <a:cs typeface="Calibri"/>
              </a:rPr>
              <a:t>mental</a:t>
            </a:r>
            <a:r>
              <a:rPr sz="1500" spc="-35" dirty="0">
                <a:latin typeface="Calibri"/>
                <a:cs typeface="Calibri"/>
              </a:rPr>
              <a:t> </a:t>
            </a:r>
            <a:r>
              <a:rPr sz="1500" spc="-20" dirty="0">
                <a:latin typeface="Calibri"/>
                <a:cs typeface="Calibri"/>
              </a:rPr>
              <a:t>task </a:t>
            </a:r>
            <a:r>
              <a:rPr sz="1500" dirty="0">
                <a:latin typeface="Calibri"/>
                <a:cs typeface="Calibri"/>
              </a:rPr>
              <a:t>performance</a:t>
            </a:r>
            <a:r>
              <a:rPr sz="1500" spc="300" dirty="0">
                <a:latin typeface="Calibri"/>
                <a:cs typeface="Calibri"/>
              </a:rPr>
              <a:t>  </a:t>
            </a:r>
            <a:r>
              <a:rPr sz="1500" dirty="0">
                <a:latin typeface="Calibri"/>
                <a:cs typeface="Calibri"/>
              </a:rPr>
              <a:t>scores</a:t>
            </a:r>
            <a:r>
              <a:rPr sz="1500" spc="300" dirty="0">
                <a:latin typeface="Calibri"/>
                <a:cs typeface="Calibri"/>
              </a:rPr>
              <a:t>  </a:t>
            </a:r>
            <a:r>
              <a:rPr sz="1500" dirty="0">
                <a:latin typeface="Calibri"/>
                <a:cs typeface="Calibri"/>
              </a:rPr>
              <a:t>for</a:t>
            </a:r>
            <a:r>
              <a:rPr sz="1500" spc="300" dirty="0">
                <a:latin typeface="Calibri"/>
                <a:cs typeface="Calibri"/>
              </a:rPr>
              <a:t>  </a:t>
            </a:r>
            <a:r>
              <a:rPr sz="1500" dirty="0">
                <a:latin typeface="Calibri"/>
                <a:cs typeface="Calibri"/>
              </a:rPr>
              <a:t>6</a:t>
            </a:r>
            <a:r>
              <a:rPr sz="1500" spc="285" dirty="0">
                <a:latin typeface="Calibri"/>
                <a:cs typeface="Calibri"/>
              </a:rPr>
              <a:t>  </a:t>
            </a:r>
            <a:r>
              <a:rPr sz="1500" dirty="0">
                <a:latin typeface="Calibri"/>
                <a:cs typeface="Calibri"/>
              </a:rPr>
              <a:t>months.</a:t>
            </a:r>
            <a:r>
              <a:rPr sz="1500" spc="575" dirty="0">
                <a:latin typeface="Calibri"/>
                <a:cs typeface="Calibri"/>
              </a:rPr>
              <a:t>   </a:t>
            </a:r>
            <a:r>
              <a:rPr sz="1500" dirty="0">
                <a:latin typeface="Calibri"/>
                <a:cs typeface="Calibri"/>
              </a:rPr>
              <a:t>Though</a:t>
            </a:r>
            <a:r>
              <a:rPr sz="1500" spc="300" dirty="0">
                <a:latin typeface="Calibri"/>
                <a:cs typeface="Calibri"/>
              </a:rPr>
              <a:t>  </a:t>
            </a:r>
            <a:r>
              <a:rPr sz="1500" dirty="0">
                <a:latin typeface="Calibri"/>
                <a:cs typeface="Calibri"/>
              </a:rPr>
              <a:t>an</a:t>
            </a:r>
            <a:r>
              <a:rPr sz="1500" spc="295" dirty="0">
                <a:latin typeface="Calibri"/>
                <a:cs typeface="Calibri"/>
              </a:rPr>
              <a:t>  </a:t>
            </a:r>
            <a:r>
              <a:rPr sz="1500" dirty="0">
                <a:latin typeface="Calibri"/>
                <a:cs typeface="Calibri"/>
              </a:rPr>
              <a:t>unexplained</a:t>
            </a:r>
            <a:r>
              <a:rPr sz="1500" spc="305" dirty="0">
                <a:latin typeface="Calibri"/>
                <a:cs typeface="Calibri"/>
              </a:rPr>
              <a:t>  </a:t>
            </a:r>
            <a:r>
              <a:rPr sz="1500" dirty="0">
                <a:latin typeface="Calibri"/>
                <a:cs typeface="Calibri"/>
              </a:rPr>
              <a:t>improvement</a:t>
            </a:r>
            <a:r>
              <a:rPr sz="1500" spc="295" dirty="0">
                <a:latin typeface="Calibri"/>
                <a:cs typeface="Calibri"/>
              </a:rPr>
              <a:t>  </a:t>
            </a:r>
            <a:r>
              <a:rPr sz="1500" dirty="0">
                <a:latin typeface="Calibri"/>
                <a:cs typeface="Calibri"/>
              </a:rPr>
              <a:t>in</a:t>
            </a:r>
            <a:r>
              <a:rPr sz="1500" spc="300" dirty="0">
                <a:latin typeface="Calibri"/>
                <a:cs typeface="Calibri"/>
              </a:rPr>
              <a:t>  </a:t>
            </a:r>
            <a:r>
              <a:rPr sz="1500" spc="-25" dirty="0">
                <a:latin typeface="Calibri"/>
                <a:cs typeface="Calibri"/>
              </a:rPr>
              <a:t>his </a:t>
            </a:r>
            <a:r>
              <a:rPr sz="1500" dirty="0">
                <a:latin typeface="Calibri"/>
                <a:cs typeface="Calibri"/>
              </a:rPr>
              <a:t>mathematical</a:t>
            </a:r>
            <a:r>
              <a:rPr sz="1500" spc="5" dirty="0">
                <a:latin typeface="Calibri"/>
                <a:cs typeface="Calibri"/>
              </a:rPr>
              <a:t> </a:t>
            </a:r>
            <a:r>
              <a:rPr sz="1500" dirty="0">
                <a:latin typeface="Calibri"/>
                <a:cs typeface="Calibri"/>
              </a:rPr>
              <a:t>IQ</a:t>
            </a:r>
            <a:r>
              <a:rPr sz="1500" spc="-5" dirty="0">
                <a:latin typeface="Calibri"/>
                <a:cs typeface="Calibri"/>
              </a:rPr>
              <a:t> </a:t>
            </a:r>
            <a:r>
              <a:rPr sz="1500" dirty="0">
                <a:latin typeface="Calibri"/>
                <a:cs typeface="Calibri"/>
              </a:rPr>
              <a:t>performance</a:t>
            </a:r>
            <a:r>
              <a:rPr sz="1500" spc="10" dirty="0">
                <a:latin typeface="Calibri"/>
                <a:cs typeface="Calibri"/>
              </a:rPr>
              <a:t> </a:t>
            </a:r>
            <a:r>
              <a:rPr sz="1500" dirty="0">
                <a:latin typeface="Calibri"/>
                <a:cs typeface="Calibri"/>
              </a:rPr>
              <a:t>was</a:t>
            </a:r>
            <a:r>
              <a:rPr sz="1500" spc="-20" dirty="0">
                <a:latin typeface="Calibri"/>
                <a:cs typeface="Calibri"/>
              </a:rPr>
              <a:t> </a:t>
            </a:r>
            <a:r>
              <a:rPr sz="1500" dirty="0">
                <a:latin typeface="Calibri"/>
                <a:cs typeface="Calibri"/>
              </a:rPr>
              <a:t>detected</a:t>
            </a:r>
            <a:r>
              <a:rPr sz="1500" spc="5" dirty="0">
                <a:latin typeface="Calibri"/>
                <a:cs typeface="Calibri"/>
              </a:rPr>
              <a:t> </a:t>
            </a:r>
            <a:r>
              <a:rPr sz="1500" dirty="0">
                <a:latin typeface="Calibri"/>
                <a:cs typeface="Calibri"/>
              </a:rPr>
              <a:t>at</a:t>
            </a:r>
            <a:r>
              <a:rPr sz="1500" spc="-10" dirty="0">
                <a:latin typeface="Calibri"/>
                <a:cs typeface="Calibri"/>
              </a:rPr>
              <a:t> </a:t>
            </a:r>
            <a:r>
              <a:rPr sz="1500" dirty="0">
                <a:latin typeface="Calibri"/>
                <a:cs typeface="Calibri"/>
              </a:rPr>
              <a:t>6 months.</a:t>
            </a:r>
            <a:r>
              <a:rPr sz="1500" spc="530" dirty="0">
                <a:latin typeface="Calibri"/>
                <a:cs typeface="Calibri"/>
              </a:rPr>
              <a:t> </a:t>
            </a:r>
            <a:r>
              <a:rPr sz="1500" dirty="0">
                <a:latin typeface="Calibri"/>
                <a:cs typeface="Calibri"/>
              </a:rPr>
              <a:t>His laboratory</a:t>
            </a:r>
            <a:r>
              <a:rPr sz="1500" spc="-5" dirty="0">
                <a:latin typeface="Calibri"/>
                <a:cs typeface="Calibri"/>
              </a:rPr>
              <a:t> </a:t>
            </a:r>
            <a:r>
              <a:rPr sz="1500" dirty="0">
                <a:latin typeface="Calibri"/>
                <a:cs typeface="Calibri"/>
              </a:rPr>
              <a:t>testing</a:t>
            </a:r>
            <a:r>
              <a:rPr sz="1500" spc="-10" dirty="0">
                <a:latin typeface="Calibri"/>
                <a:cs typeface="Calibri"/>
              </a:rPr>
              <a:t> </a:t>
            </a:r>
            <a:r>
              <a:rPr sz="1500" dirty="0">
                <a:latin typeface="Calibri"/>
                <a:cs typeface="Calibri"/>
              </a:rPr>
              <a:t>(CBC,</a:t>
            </a:r>
            <a:r>
              <a:rPr sz="1500" spc="-10" dirty="0">
                <a:latin typeface="Calibri"/>
                <a:cs typeface="Calibri"/>
              </a:rPr>
              <a:t> </a:t>
            </a:r>
            <a:r>
              <a:rPr sz="1500" spc="-55" dirty="0">
                <a:latin typeface="Calibri"/>
                <a:cs typeface="Calibri"/>
              </a:rPr>
              <a:t>BMP, </a:t>
            </a:r>
            <a:r>
              <a:rPr sz="1500" spc="-10" dirty="0">
                <a:latin typeface="Calibri"/>
                <a:cs typeface="Calibri"/>
              </a:rPr>
              <a:t>PT/INR,</a:t>
            </a:r>
            <a:r>
              <a:rPr sz="1500" spc="-70" dirty="0">
                <a:latin typeface="Calibri"/>
                <a:cs typeface="Calibri"/>
              </a:rPr>
              <a:t> </a:t>
            </a:r>
            <a:r>
              <a:rPr sz="1500" spc="-20" dirty="0">
                <a:latin typeface="Calibri"/>
                <a:cs typeface="Calibri"/>
              </a:rPr>
              <a:t>LFTs)</a:t>
            </a:r>
            <a:r>
              <a:rPr sz="1500" spc="-60" dirty="0">
                <a:latin typeface="Calibri"/>
                <a:cs typeface="Calibri"/>
              </a:rPr>
              <a:t> </a:t>
            </a:r>
            <a:r>
              <a:rPr sz="1500" dirty="0">
                <a:latin typeface="Calibri"/>
                <a:cs typeface="Calibri"/>
              </a:rPr>
              <a:t>all</a:t>
            </a:r>
            <a:r>
              <a:rPr sz="1500" spc="-55" dirty="0">
                <a:latin typeface="Calibri"/>
                <a:cs typeface="Calibri"/>
              </a:rPr>
              <a:t> </a:t>
            </a:r>
            <a:r>
              <a:rPr sz="1500" dirty="0">
                <a:latin typeface="Calibri"/>
                <a:cs typeface="Calibri"/>
              </a:rPr>
              <a:t>remained</a:t>
            </a:r>
            <a:r>
              <a:rPr sz="1500" spc="-70" dirty="0">
                <a:latin typeface="Calibri"/>
                <a:cs typeface="Calibri"/>
              </a:rPr>
              <a:t> </a:t>
            </a:r>
            <a:r>
              <a:rPr sz="1500" spc="-10" dirty="0">
                <a:latin typeface="Calibri"/>
                <a:cs typeface="Calibri"/>
              </a:rPr>
              <a:t>normal.</a:t>
            </a:r>
            <a:endParaRPr lang="en-US" sz="1500" spc="-10" dirty="0">
              <a:latin typeface="Calibri"/>
              <a:cs typeface="Calibri"/>
            </a:endParaRPr>
          </a:p>
          <a:p>
            <a:pPr marL="12700" marR="5715" algn="just"/>
            <a:r>
              <a:rPr lang="ru-RU" sz="1500" dirty="0" err="1">
                <a:latin typeface="Calibri"/>
                <a:cs typeface="Calibri"/>
              </a:rPr>
              <a:t>Незважаючи</a:t>
            </a:r>
            <a:r>
              <a:rPr lang="ru-RU" sz="1500" dirty="0">
                <a:latin typeface="Calibri"/>
                <a:cs typeface="Calibri"/>
              </a:rPr>
              <a:t> на </a:t>
            </a:r>
            <a:r>
              <a:rPr lang="ru-RU" sz="1500" dirty="0" err="1">
                <a:latin typeface="Calibri"/>
                <a:cs typeface="Calibri"/>
              </a:rPr>
              <a:t>покращення</a:t>
            </a:r>
            <a:r>
              <a:rPr lang="ru-RU" sz="1500" dirty="0">
                <a:latin typeface="Calibri"/>
                <a:cs typeface="Calibri"/>
              </a:rPr>
              <a:t> за </a:t>
            </a:r>
            <a:r>
              <a:rPr lang="ru-RU" sz="1500" dirty="0" err="1">
                <a:latin typeface="Calibri"/>
                <a:cs typeface="Calibri"/>
              </a:rPr>
              <a:t>допомогою</a:t>
            </a:r>
            <a:r>
              <a:rPr lang="ru-RU" sz="1500" dirty="0">
                <a:latin typeface="Calibri"/>
                <a:cs typeface="Calibri"/>
              </a:rPr>
              <a:t> </a:t>
            </a:r>
            <a:r>
              <a:rPr lang="ru-RU" sz="1500" dirty="0" err="1">
                <a:latin typeface="Calibri"/>
                <a:cs typeface="Calibri"/>
              </a:rPr>
              <a:t>скополаміну</a:t>
            </a:r>
            <a:r>
              <a:rPr lang="ru-RU" sz="1500" dirty="0">
                <a:latin typeface="Calibri"/>
                <a:cs typeface="Calibri"/>
              </a:rPr>
              <a:t>, </a:t>
            </a:r>
            <a:r>
              <a:rPr lang="ru-RU" sz="1500" dirty="0" err="1">
                <a:latin typeface="Calibri"/>
                <a:cs typeface="Calibri"/>
              </a:rPr>
              <a:t>він</a:t>
            </a:r>
            <a:r>
              <a:rPr lang="ru-RU" sz="1500" dirty="0">
                <a:latin typeface="Calibri"/>
                <a:cs typeface="Calibri"/>
              </a:rPr>
              <a:t> </a:t>
            </a:r>
            <a:r>
              <a:rPr lang="ru-RU" sz="1500" dirty="0" err="1">
                <a:latin typeface="Calibri"/>
                <a:cs typeface="Calibri"/>
              </a:rPr>
              <a:t>зберігав</a:t>
            </a:r>
            <a:r>
              <a:rPr lang="ru-RU" sz="1500" dirty="0">
                <a:latin typeface="Calibri"/>
                <a:cs typeface="Calibri"/>
              </a:rPr>
              <a:t> </a:t>
            </a:r>
            <a:r>
              <a:rPr lang="ru-RU" sz="1500" dirty="0" err="1">
                <a:latin typeface="Calibri"/>
                <a:cs typeface="Calibri"/>
              </a:rPr>
              <a:t>знижені</a:t>
            </a:r>
            <a:r>
              <a:rPr lang="ru-RU" sz="1500" dirty="0">
                <a:latin typeface="Calibri"/>
                <a:cs typeface="Calibri"/>
              </a:rPr>
              <a:t> </a:t>
            </a:r>
            <a:r>
              <a:rPr lang="ru-RU" sz="1500" dirty="0" err="1">
                <a:latin typeface="Calibri"/>
                <a:cs typeface="Calibri"/>
              </a:rPr>
              <a:t>показники</a:t>
            </a:r>
            <a:r>
              <a:rPr lang="ru-RU" sz="1500" dirty="0">
                <a:latin typeface="Calibri"/>
                <a:cs typeface="Calibri"/>
              </a:rPr>
              <a:t> </a:t>
            </a:r>
            <a:r>
              <a:rPr lang="ro-RO" sz="1500" dirty="0">
                <a:latin typeface="Calibri"/>
                <a:cs typeface="Calibri"/>
              </a:rPr>
              <a:t>IQ </a:t>
            </a:r>
            <a:r>
              <a:rPr lang="ru-RU" sz="1500" dirty="0">
                <a:latin typeface="Calibri"/>
                <a:cs typeface="Calibri"/>
              </a:rPr>
              <a:t>і </a:t>
            </a:r>
            <a:r>
              <a:rPr lang="ru-RU" sz="1500" dirty="0" err="1">
                <a:latin typeface="Calibri"/>
                <a:cs typeface="Calibri"/>
              </a:rPr>
              <a:t>показники</a:t>
            </a:r>
            <a:r>
              <a:rPr lang="ru-RU" sz="1500" dirty="0">
                <a:latin typeface="Calibri"/>
                <a:cs typeface="Calibri"/>
              </a:rPr>
              <a:t> </a:t>
            </a:r>
            <a:r>
              <a:rPr lang="ru-RU" sz="1500" dirty="0" err="1">
                <a:latin typeface="Calibri"/>
                <a:cs typeface="Calibri"/>
              </a:rPr>
              <a:t>виконання</a:t>
            </a:r>
            <a:r>
              <a:rPr lang="ru-RU" sz="1500" dirty="0">
                <a:latin typeface="Calibri"/>
                <a:cs typeface="Calibri"/>
              </a:rPr>
              <a:t> </a:t>
            </a:r>
            <a:r>
              <a:rPr lang="ru-RU" sz="1500" dirty="0" err="1">
                <a:latin typeface="Calibri"/>
                <a:cs typeface="Calibri"/>
              </a:rPr>
              <a:t>розумових</a:t>
            </a:r>
            <a:r>
              <a:rPr lang="ru-RU" sz="1500" dirty="0">
                <a:latin typeface="Calibri"/>
                <a:cs typeface="Calibri"/>
              </a:rPr>
              <a:t> </a:t>
            </a:r>
            <a:r>
              <a:rPr lang="ru-RU" sz="1500" dirty="0" err="1">
                <a:latin typeface="Calibri"/>
                <a:cs typeface="Calibri"/>
              </a:rPr>
              <a:t>завдань</a:t>
            </a:r>
            <a:r>
              <a:rPr lang="ru-RU" sz="1500" dirty="0">
                <a:latin typeface="Calibri"/>
                <a:cs typeface="Calibri"/>
              </a:rPr>
              <a:t> </a:t>
            </a:r>
            <a:r>
              <a:rPr lang="ru-RU" sz="1500" dirty="0" err="1">
                <a:latin typeface="Calibri"/>
                <a:cs typeface="Calibri"/>
              </a:rPr>
              <a:t>протягом</a:t>
            </a:r>
            <a:r>
              <a:rPr lang="ru-RU" sz="1500" dirty="0">
                <a:latin typeface="Calibri"/>
                <a:cs typeface="Calibri"/>
              </a:rPr>
              <a:t> 6 </a:t>
            </a:r>
            <a:r>
              <a:rPr lang="ru-RU" sz="1500" dirty="0" err="1">
                <a:latin typeface="Calibri"/>
                <a:cs typeface="Calibri"/>
              </a:rPr>
              <a:t>місяців</a:t>
            </a:r>
            <a:r>
              <a:rPr lang="ru-RU" sz="1500" dirty="0">
                <a:latin typeface="Calibri"/>
                <a:cs typeface="Calibri"/>
              </a:rPr>
              <a:t>. </a:t>
            </a:r>
            <a:r>
              <a:rPr lang="ru-RU" sz="1500" dirty="0" err="1">
                <a:latin typeface="Calibri"/>
                <a:cs typeface="Calibri"/>
              </a:rPr>
              <a:t>Хоча</a:t>
            </a:r>
            <a:r>
              <a:rPr lang="ru-RU" sz="1500" dirty="0">
                <a:latin typeface="Calibri"/>
                <a:cs typeface="Calibri"/>
              </a:rPr>
              <a:t> </a:t>
            </a:r>
            <a:r>
              <a:rPr lang="ru-RU" sz="1500" dirty="0" err="1">
                <a:latin typeface="Calibri"/>
                <a:cs typeface="Calibri"/>
              </a:rPr>
              <a:t>незрозуміле</a:t>
            </a:r>
            <a:r>
              <a:rPr lang="ru-RU" sz="1500" dirty="0">
                <a:latin typeface="Calibri"/>
                <a:cs typeface="Calibri"/>
              </a:rPr>
              <a:t> </a:t>
            </a:r>
            <a:r>
              <a:rPr lang="ru-RU" sz="1500" dirty="0" err="1">
                <a:latin typeface="Calibri"/>
                <a:cs typeface="Calibri"/>
              </a:rPr>
              <a:t>покращення</a:t>
            </a:r>
            <a:r>
              <a:rPr lang="ru-RU" sz="1500" dirty="0">
                <a:latin typeface="Calibri"/>
                <a:cs typeface="Calibri"/>
              </a:rPr>
              <a:t> </a:t>
            </a:r>
            <a:r>
              <a:rPr lang="ru-RU" sz="1500" dirty="0" err="1">
                <a:latin typeface="Calibri"/>
                <a:cs typeface="Calibri"/>
              </a:rPr>
              <a:t>його</a:t>
            </a:r>
            <a:r>
              <a:rPr lang="ru-RU" sz="1500" dirty="0">
                <a:latin typeface="Calibri"/>
                <a:cs typeface="Calibri"/>
              </a:rPr>
              <a:t> </a:t>
            </a:r>
            <a:r>
              <a:rPr lang="ru-RU" sz="1500" dirty="0" err="1">
                <a:latin typeface="Calibri"/>
                <a:cs typeface="Calibri"/>
              </a:rPr>
              <a:t>математичних</a:t>
            </a:r>
            <a:r>
              <a:rPr lang="ru-RU" sz="1500" dirty="0">
                <a:latin typeface="Calibri"/>
                <a:cs typeface="Calibri"/>
              </a:rPr>
              <a:t> </a:t>
            </a:r>
            <a:r>
              <a:rPr lang="ru-RU" sz="1500" dirty="0" err="1">
                <a:latin typeface="Calibri"/>
                <a:cs typeface="Calibri"/>
              </a:rPr>
              <a:t>здібностей</a:t>
            </a:r>
            <a:r>
              <a:rPr lang="ru-RU" sz="1500" dirty="0">
                <a:latin typeface="Calibri"/>
                <a:cs typeface="Calibri"/>
              </a:rPr>
              <a:t> </a:t>
            </a:r>
            <a:r>
              <a:rPr lang="ru-RU" sz="1500" dirty="0" err="1">
                <a:latin typeface="Calibri"/>
                <a:cs typeface="Calibri"/>
              </a:rPr>
              <a:t>було</a:t>
            </a:r>
            <a:r>
              <a:rPr lang="ru-RU" sz="1500" dirty="0">
                <a:latin typeface="Calibri"/>
                <a:cs typeface="Calibri"/>
              </a:rPr>
              <a:t> </a:t>
            </a:r>
            <a:r>
              <a:rPr lang="ru-RU" sz="1500" dirty="0" err="1">
                <a:latin typeface="Calibri"/>
                <a:cs typeface="Calibri"/>
              </a:rPr>
              <a:t>виявлено</a:t>
            </a:r>
            <a:r>
              <a:rPr lang="ru-RU" sz="1500" dirty="0">
                <a:latin typeface="Calibri"/>
                <a:cs typeface="Calibri"/>
              </a:rPr>
              <a:t> через 6 </a:t>
            </a:r>
            <a:r>
              <a:rPr lang="ru-RU" sz="1500" dirty="0" err="1">
                <a:latin typeface="Calibri"/>
                <a:cs typeface="Calibri"/>
              </a:rPr>
              <a:t>місяців</a:t>
            </a:r>
            <a:r>
              <a:rPr lang="ru-RU" sz="1500" dirty="0">
                <a:latin typeface="Calibri"/>
                <a:cs typeface="Calibri"/>
              </a:rPr>
              <a:t>. </a:t>
            </a:r>
            <a:r>
              <a:rPr lang="ru-RU" sz="1500" dirty="0" err="1">
                <a:latin typeface="Calibri"/>
                <a:cs typeface="Calibri"/>
              </a:rPr>
              <a:t>Результати</a:t>
            </a:r>
            <a:r>
              <a:rPr lang="ru-RU" sz="1500" dirty="0">
                <a:latin typeface="Calibri"/>
                <a:cs typeface="Calibri"/>
              </a:rPr>
              <a:t> </a:t>
            </a:r>
            <a:r>
              <a:rPr lang="ru-RU" sz="1500" dirty="0" err="1">
                <a:latin typeface="Calibri"/>
                <a:cs typeface="Calibri"/>
              </a:rPr>
              <a:t>лабораторних</a:t>
            </a:r>
            <a:r>
              <a:rPr lang="ru-RU" sz="1500" dirty="0">
                <a:latin typeface="Calibri"/>
                <a:cs typeface="Calibri"/>
              </a:rPr>
              <a:t> </a:t>
            </a:r>
            <a:r>
              <a:rPr lang="ru-RU" sz="1500" dirty="0" err="1">
                <a:latin typeface="Calibri"/>
                <a:cs typeface="Calibri"/>
              </a:rPr>
              <a:t>досліджень</a:t>
            </a:r>
            <a:r>
              <a:rPr lang="ru-RU" sz="1500" dirty="0">
                <a:latin typeface="Calibri"/>
                <a:cs typeface="Calibri"/>
              </a:rPr>
              <a:t> (</a:t>
            </a:r>
            <a:r>
              <a:rPr lang="ro-RO" sz="1500" dirty="0">
                <a:latin typeface="Calibri"/>
                <a:cs typeface="Calibri"/>
              </a:rPr>
              <a:t>CBC, BMP, PT/INR, LFT) </a:t>
            </a:r>
            <a:r>
              <a:rPr lang="ru-RU" sz="1500" dirty="0" err="1">
                <a:latin typeface="Calibri"/>
                <a:cs typeface="Calibri"/>
              </a:rPr>
              <a:t>залишалися</a:t>
            </a:r>
            <a:r>
              <a:rPr lang="ru-RU" sz="1500" dirty="0">
                <a:latin typeface="Calibri"/>
                <a:cs typeface="Calibri"/>
              </a:rPr>
              <a:t> </a:t>
            </a:r>
            <a:r>
              <a:rPr lang="ru-RU" sz="1500" dirty="0" err="1">
                <a:latin typeface="Calibri"/>
                <a:cs typeface="Calibri"/>
              </a:rPr>
              <a:t>нормальними</a:t>
            </a:r>
            <a:r>
              <a:rPr lang="ru-RU" sz="1500" dirty="0">
                <a:latin typeface="Calibri"/>
                <a:cs typeface="Calibri"/>
              </a:rPr>
              <a:t>.</a:t>
            </a:r>
          </a:p>
          <a:p>
            <a:pPr marL="12700" marR="5715" algn="just"/>
            <a:endParaRPr sz="1500" dirty="0">
              <a:latin typeface="Calibri"/>
              <a:cs typeface="Calibri"/>
            </a:endParaRPr>
          </a:p>
        </p:txBody>
      </p:sp>
      <p:sp>
        <p:nvSpPr>
          <p:cNvPr id="5" name="object 4">
            <a:extLst>
              <a:ext uri="{FF2B5EF4-FFF2-40B4-BE49-F238E27FC236}">
                <a16:creationId xmlns:a16="http://schemas.microsoft.com/office/drawing/2014/main" id="{5B59FE3D-9B5A-7E39-F717-880F36017A07}"/>
              </a:ext>
            </a:extLst>
          </p:cNvPr>
          <p:cNvSpPr txBox="1"/>
          <p:nvPr/>
        </p:nvSpPr>
        <p:spPr>
          <a:xfrm>
            <a:off x="7620000" y="843533"/>
            <a:ext cx="4310761" cy="358431"/>
          </a:xfrm>
          <a:prstGeom prst="rect">
            <a:avLst/>
          </a:prstGeom>
          <a:ln w="38100">
            <a:solidFill>
              <a:srgbClr val="000000"/>
            </a:solidFill>
          </a:ln>
        </p:spPr>
        <p:txBody>
          <a:bodyPr vert="horz" wrap="square" lIns="0" tIns="29845" rIns="0" bIns="0" rtlCol="0">
            <a:spAutoFit/>
          </a:bodyPr>
          <a:lstStyle/>
          <a:p>
            <a:pPr marL="91440">
              <a:lnSpc>
                <a:spcPct val="100000"/>
              </a:lnSpc>
              <a:spcBef>
                <a:spcPts val="235"/>
              </a:spcBef>
              <a:spcAft>
                <a:spcPts val="235"/>
              </a:spcAft>
            </a:pPr>
            <a:r>
              <a:rPr sz="1600" dirty="0" err="1">
                <a:latin typeface="Calibri"/>
                <a:cs typeface="Calibri"/>
              </a:rPr>
              <a:t>PMID</a:t>
            </a:r>
            <a:r>
              <a:rPr lang="en-US" sz="1600" dirty="0">
                <a:latin typeface="Calibri"/>
                <a:cs typeface="Calibri"/>
              </a:rPr>
              <a:t>/</a:t>
            </a:r>
            <a:r>
              <a:rPr lang="ru-RU" sz="1600" dirty="0" err="1">
                <a:latin typeface="Calibri"/>
                <a:cs typeface="Calibri"/>
              </a:rPr>
              <a:t>Ідентифікатор</a:t>
            </a:r>
            <a:r>
              <a:rPr lang="ru-RU" sz="1600" dirty="0">
                <a:latin typeface="Calibri"/>
                <a:cs typeface="Calibri"/>
              </a:rPr>
              <a:t> у </a:t>
            </a:r>
            <a:r>
              <a:rPr lang="ru-RU" sz="1600" dirty="0" err="1">
                <a:latin typeface="Calibri"/>
                <a:cs typeface="Calibri"/>
              </a:rPr>
              <a:t>системі</a:t>
            </a:r>
            <a:r>
              <a:rPr lang="ru-RU" sz="1600" dirty="0">
                <a:latin typeface="Calibri"/>
                <a:cs typeface="Calibri"/>
              </a:rPr>
              <a:t> </a:t>
            </a:r>
            <a:r>
              <a:rPr lang="en-US" sz="1600" dirty="0">
                <a:latin typeface="Calibri"/>
                <a:cs typeface="Calibri"/>
              </a:rPr>
              <a:t>PubMed: </a:t>
            </a:r>
            <a:r>
              <a:rPr sz="1600" spc="-10" dirty="0">
                <a:latin typeface="Calibri"/>
                <a:cs typeface="Calibri"/>
              </a:rPr>
              <a:t>4838227</a:t>
            </a:r>
            <a:endParaRPr lang="en-US" sz="1600" spc="-10" dirty="0">
              <a:latin typeface="Calibri"/>
              <a:cs typeface="Calibri"/>
            </a:endParaRPr>
          </a:p>
          <a:p>
            <a:pPr marL="91440">
              <a:lnSpc>
                <a:spcPct val="100000"/>
              </a:lnSpc>
              <a:spcBef>
                <a:spcPts val="235"/>
              </a:spcBef>
              <a:spcAft>
                <a:spcPts val="235"/>
              </a:spcAft>
            </a:pPr>
            <a:endParaRPr sz="2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5494" y="2499740"/>
            <a:ext cx="10027920" cy="2505814"/>
          </a:xfrm>
          <a:prstGeom prst="rect">
            <a:avLst/>
          </a:prstGeom>
        </p:spPr>
        <p:txBody>
          <a:bodyPr vert="horz" wrap="square" lIns="0" tIns="12700" rIns="0" bIns="0" rtlCol="0">
            <a:spAutoFit/>
          </a:bodyPr>
          <a:lstStyle/>
          <a:p>
            <a:pPr marL="12700" algn="ctr">
              <a:lnSpc>
                <a:spcPct val="100000"/>
              </a:lnSpc>
              <a:spcBef>
                <a:spcPts val="100"/>
              </a:spcBef>
            </a:pPr>
            <a:r>
              <a:rPr b="1" dirty="0"/>
              <a:t>Nerve</a:t>
            </a:r>
            <a:r>
              <a:rPr b="1" spc="-265" dirty="0"/>
              <a:t> </a:t>
            </a:r>
            <a:r>
              <a:rPr b="1" spc="-20" dirty="0"/>
              <a:t>Agent</a:t>
            </a:r>
            <a:r>
              <a:rPr b="1" spc="-260" dirty="0"/>
              <a:t> </a:t>
            </a:r>
            <a:r>
              <a:rPr b="1" dirty="0"/>
              <a:t>Basic</a:t>
            </a:r>
            <a:r>
              <a:rPr b="1" spc="-250" dirty="0"/>
              <a:t> </a:t>
            </a:r>
            <a:r>
              <a:rPr b="1" spc="-60" dirty="0"/>
              <a:t>Characteristics</a:t>
            </a:r>
            <a:br>
              <a:rPr lang="en-US" b="1" spc="-60" dirty="0"/>
            </a:br>
            <a:r>
              <a:rPr lang="ru-RU" b="1" spc="-60" dirty="0" err="1"/>
              <a:t>Речовини</a:t>
            </a:r>
            <a:r>
              <a:rPr lang="ru-RU" b="1" spc="-60" dirty="0"/>
              <a:t> </a:t>
            </a:r>
            <a:r>
              <a:rPr lang="ru-RU" b="1" spc="-60" dirty="0" err="1"/>
              <a:t>нервово-паралітичної</a:t>
            </a:r>
            <a:r>
              <a:rPr lang="ru-RU" b="1" spc="-60" dirty="0"/>
              <a:t> </a:t>
            </a:r>
            <a:r>
              <a:rPr lang="ru-RU" b="1" spc="-60" dirty="0" err="1"/>
              <a:t>дії</a:t>
            </a:r>
            <a:r>
              <a:rPr lang="ru-RU" b="1" spc="-60" dirty="0"/>
              <a:t>. </a:t>
            </a:r>
            <a:r>
              <a:rPr lang="ru-RU" b="1" spc="-60" dirty="0" err="1"/>
              <a:t>Базові</a:t>
            </a:r>
            <a:r>
              <a:rPr lang="ru-RU" b="1" spc="-60" dirty="0"/>
              <a:t> характеристики</a:t>
            </a:r>
            <a:endParaRPr b="1" dirty="0"/>
          </a:p>
        </p:txBody>
      </p:sp>
      <p:grpSp>
        <p:nvGrpSpPr>
          <p:cNvPr id="3" name="object 3"/>
          <p:cNvGrpSpPr/>
          <p:nvPr/>
        </p:nvGrpSpPr>
        <p:grpSpPr>
          <a:xfrm>
            <a:off x="1991867" y="5818632"/>
            <a:ext cx="7062470" cy="744220"/>
            <a:chOff x="1991867" y="5818632"/>
            <a:chExt cx="7062470" cy="744220"/>
          </a:xfrm>
        </p:grpSpPr>
        <p:pic>
          <p:nvPicPr>
            <p:cNvPr id="4" name="object 4"/>
            <p:cNvPicPr/>
            <p:nvPr/>
          </p:nvPicPr>
          <p:blipFill>
            <a:blip r:embed="rId2" cstate="print"/>
            <a:stretch>
              <a:fillRect/>
            </a:stretch>
          </p:blipFill>
          <p:spPr>
            <a:xfrm>
              <a:off x="7018020" y="5844540"/>
              <a:ext cx="2036076" cy="693419"/>
            </a:xfrm>
            <a:prstGeom prst="rect">
              <a:avLst/>
            </a:prstGeom>
          </p:spPr>
        </p:pic>
        <p:pic>
          <p:nvPicPr>
            <p:cNvPr id="5" name="object 5"/>
            <p:cNvPicPr/>
            <p:nvPr/>
          </p:nvPicPr>
          <p:blipFill>
            <a:blip r:embed="rId3" cstate="print"/>
            <a:stretch>
              <a:fillRect/>
            </a:stretch>
          </p:blipFill>
          <p:spPr>
            <a:xfrm>
              <a:off x="1991867" y="5818632"/>
              <a:ext cx="5701283" cy="743712"/>
            </a:xfrm>
            <a:prstGeom prst="rect">
              <a:avLst/>
            </a:prstGeom>
          </p:spPr>
        </p:pic>
      </p:grpSp>
      <p:pic>
        <p:nvPicPr>
          <p:cNvPr id="6" name="object 6"/>
          <p:cNvPicPr/>
          <p:nvPr/>
        </p:nvPicPr>
        <p:blipFill>
          <a:blip r:embed="rId4" cstate="print"/>
          <a:stretch>
            <a:fillRect/>
          </a:stretch>
        </p:blipFill>
        <p:spPr>
          <a:xfrm>
            <a:off x="650197" y="5921827"/>
            <a:ext cx="1158194" cy="718553"/>
          </a:xfrm>
          <a:prstGeom prst="rect">
            <a:avLst/>
          </a:prstGeom>
        </p:spPr>
      </p:pic>
      <p:pic>
        <p:nvPicPr>
          <p:cNvPr id="7" name="object 7"/>
          <p:cNvPicPr/>
          <p:nvPr/>
        </p:nvPicPr>
        <p:blipFill>
          <a:blip r:embed="rId5" cstate="print"/>
          <a:stretch>
            <a:fillRect/>
          </a:stretch>
        </p:blipFill>
        <p:spPr>
          <a:xfrm>
            <a:off x="9560052" y="5838444"/>
            <a:ext cx="2215896" cy="704088"/>
          </a:xfrm>
          <a:prstGeom prst="rect">
            <a:avLst/>
          </a:prstGeom>
        </p:spPr>
      </p:pic>
      <p:sp>
        <p:nvSpPr>
          <p:cNvPr id="8" name="object 2">
            <a:extLst>
              <a:ext uri="{FF2B5EF4-FFF2-40B4-BE49-F238E27FC236}">
                <a16:creationId xmlns:a16="http://schemas.microsoft.com/office/drawing/2014/main" id="{08F048FF-F893-AFA9-7078-005DB0C70EBA}"/>
              </a:ext>
            </a:extLst>
          </p:cNvPr>
          <p:cNvSpPr txBox="1">
            <a:spLocks/>
          </p:cNvSpPr>
          <p:nvPr/>
        </p:nvSpPr>
        <p:spPr>
          <a:xfrm>
            <a:off x="3556695" y="6099002"/>
            <a:ext cx="3277849" cy="364202"/>
          </a:xfrm>
          <a:prstGeom prst="rect">
            <a:avLst/>
          </a:prstGeom>
          <a:solidFill>
            <a:schemeClr val="bg1"/>
          </a:solidFill>
        </p:spPr>
        <p:txBody>
          <a:bodyPr vert="horz" wrap="square" lIns="0" tIns="12700" rIns="0" bIns="0" rtlCol="0">
            <a:spAutoFit/>
          </a:bodyPr>
          <a:lstStyle>
            <a:lvl1pPr>
              <a:defRPr sz="5400" b="0" i="0">
                <a:solidFill>
                  <a:schemeClr val="tx1"/>
                </a:solidFill>
                <a:latin typeface="Calibri Light"/>
                <a:ea typeface="+mj-ea"/>
                <a:cs typeface="Calibri Light"/>
              </a:defRPr>
            </a:lvl1pPr>
          </a:lstStyle>
          <a:p>
            <a:pPr marL="12700" algn="l">
              <a:spcBef>
                <a:spcPts val="100"/>
              </a:spcBef>
            </a:pPr>
            <a:r>
              <a:rPr lang="en-US" sz="1100" b="1" spc="-20" dirty="0">
                <a:latin typeface="Times New Roman" panose="02020603050405020304" pitchFamily="18" charset="0"/>
                <a:cs typeface="Times New Roman" panose="02020603050405020304" pitchFamily="18" charset="0"/>
              </a:rPr>
              <a:t>Ukrainian Medical Association of North America</a:t>
            </a:r>
          </a:p>
          <a:p>
            <a:pPr marL="12700" algn="l">
              <a:spcBef>
                <a:spcPts val="100"/>
              </a:spcBef>
            </a:pPr>
            <a:r>
              <a:rPr lang="ru-RU" sz="1100" b="1" spc="-20" dirty="0" err="1">
                <a:latin typeface="Times New Roman" panose="02020603050405020304" pitchFamily="18" charset="0"/>
                <a:cs typeface="Times New Roman" panose="02020603050405020304" pitchFamily="18" charset="0"/>
              </a:rPr>
              <a:t>Українська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медична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асоціація</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Північної</a:t>
            </a:r>
            <a:r>
              <a:rPr lang="ru-RU" sz="1100" b="1" spc="-20" dirty="0">
                <a:latin typeface="Times New Roman" panose="02020603050405020304" pitchFamily="18" charset="0"/>
                <a:cs typeface="Times New Roman" panose="02020603050405020304" pitchFamily="18" charset="0"/>
              </a:rPr>
              <a:t> Америки</a:t>
            </a:r>
            <a:endParaRPr lang="ru-RU" sz="11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64240" y="221118"/>
            <a:ext cx="7187073" cy="5638522"/>
          </a:xfrm>
          <a:prstGeom prst="rect">
            <a:avLst/>
          </a:prstGeom>
        </p:spPr>
      </p:pic>
      <p:graphicFrame>
        <p:nvGraphicFramePr>
          <p:cNvPr id="3" name="object 3"/>
          <p:cNvGraphicFramePr>
            <a:graphicFrameLocks noGrp="1"/>
          </p:cNvGraphicFramePr>
          <p:nvPr>
            <p:extLst>
              <p:ext uri="{D42A27DB-BD31-4B8C-83A1-F6EECF244321}">
                <p14:modId xmlns:p14="http://schemas.microsoft.com/office/powerpoint/2010/main" val="3079525506"/>
              </p:ext>
            </p:extLst>
          </p:nvPr>
        </p:nvGraphicFramePr>
        <p:xfrm>
          <a:off x="242794" y="4694405"/>
          <a:ext cx="3512342" cy="1818499"/>
        </p:xfrm>
        <a:graphic>
          <a:graphicData uri="http://schemas.openxmlformats.org/drawingml/2006/table">
            <a:tbl>
              <a:tblPr firstRow="1" bandRow="1">
                <a:tableStyleId>{2D5ABB26-0587-4C30-8999-92F81FD0307C}</a:tableStyleId>
              </a:tblPr>
              <a:tblGrid>
                <a:gridCol w="847983">
                  <a:extLst>
                    <a:ext uri="{9D8B030D-6E8A-4147-A177-3AD203B41FA5}">
                      <a16:colId xmlns:a16="http://schemas.microsoft.com/office/drawing/2014/main" val="20000"/>
                    </a:ext>
                  </a:extLst>
                </a:gridCol>
                <a:gridCol w="1140359">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243884">
                <a:tc gridSpan="3">
                  <a:txBody>
                    <a:bodyPr/>
                    <a:lstStyle/>
                    <a:p>
                      <a:pPr marL="22225" algn="ctr">
                        <a:lnSpc>
                          <a:spcPct val="100000"/>
                        </a:lnSpc>
                        <a:spcBef>
                          <a:spcPts val="45"/>
                        </a:spcBef>
                      </a:pPr>
                      <a:r>
                        <a:rPr sz="1200" b="1" spc="-10" dirty="0">
                          <a:latin typeface="Calibri"/>
                          <a:cs typeface="Calibri"/>
                        </a:rPr>
                        <a:t>Toxicity</a:t>
                      </a:r>
                      <a:endParaRPr sz="1200" dirty="0">
                        <a:latin typeface="Calibri"/>
                        <a:cs typeface="Calibri"/>
                      </a:endParaRPr>
                    </a:p>
                  </a:txBody>
                  <a:tcPr marL="0" marR="0" marT="5715" marB="0">
                    <a:lnL w="19050">
                      <a:solidFill>
                        <a:srgbClr val="000000"/>
                      </a:solidFill>
                      <a:prstDash val="solid"/>
                    </a:lnL>
                    <a:lnR w="28575">
                      <a:solidFill>
                        <a:srgbClr val="000000"/>
                      </a:solidFill>
                      <a:prstDash val="solid"/>
                    </a:lnR>
                    <a:lnT w="19050">
                      <a:solidFill>
                        <a:srgbClr val="000000"/>
                      </a:solidFill>
                      <a:prstDash val="solid"/>
                    </a:lnT>
                    <a:lnB w="2857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43884">
                <a:tc>
                  <a:txBody>
                    <a:bodyPr/>
                    <a:lstStyle/>
                    <a:p>
                      <a:pPr marL="34290">
                        <a:lnSpc>
                          <a:spcPct val="100000"/>
                        </a:lnSpc>
                        <a:spcBef>
                          <a:spcPts val="105"/>
                        </a:spcBef>
                      </a:pPr>
                      <a:r>
                        <a:rPr sz="1200" spc="-20" dirty="0">
                          <a:latin typeface="Calibri"/>
                          <a:cs typeface="Calibri"/>
                        </a:rPr>
                        <a:t>Name</a:t>
                      </a:r>
                      <a:endParaRPr sz="1200">
                        <a:latin typeface="Calibri"/>
                        <a:cs typeface="Calibri"/>
                      </a:endParaRPr>
                    </a:p>
                  </a:txBody>
                  <a:tcPr marL="0" marR="0" marT="13335" marB="0">
                    <a:lnL w="19050">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tcPr>
                </a:tc>
                <a:tc>
                  <a:txBody>
                    <a:bodyPr/>
                    <a:lstStyle/>
                    <a:p>
                      <a:pPr marL="13335" algn="ctr">
                        <a:lnSpc>
                          <a:spcPct val="100000"/>
                        </a:lnSpc>
                        <a:spcBef>
                          <a:spcPts val="105"/>
                        </a:spcBef>
                      </a:pPr>
                      <a:r>
                        <a:rPr sz="1200" spc="-20" dirty="0">
                          <a:latin typeface="Calibri"/>
                          <a:cs typeface="Calibri"/>
                        </a:rPr>
                        <a:t>NATO</a:t>
                      </a:r>
                      <a:endParaRPr sz="1200" dirty="0">
                        <a:latin typeface="Calibri"/>
                        <a:cs typeface="Calibri"/>
                      </a:endParaRPr>
                    </a:p>
                  </a:txBody>
                  <a:tcPr marL="0" marR="0" marT="13335" marB="0">
                    <a:lnL w="19050">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tcPr>
                </a:tc>
                <a:tc>
                  <a:txBody>
                    <a:bodyPr/>
                    <a:lstStyle/>
                    <a:p>
                      <a:pPr marL="8255" algn="ctr">
                        <a:lnSpc>
                          <a:spcPct val="100000"/>
                        </a:lnSpc>
                        <a:spcBef>
                          <a:spcPts val="105"/>
                        </a:spcBef>
                      </a:pPr>
                      <a:r>
                        <a:rPr sz="1200" spc="-50" dirty="0">
                          <a:latin typeface="Calibri"/>
                          <a:cs typeface="Calibri"/>
                        </a:rPr>
                        <a:t>LD50</a:t>
                      </a:r>
                      <a:r>
                        <a:rPr sz="1200" spc="-80" dirty="0">
                          <a:latin typeface="Calibri"/>
                          <a:cs typeface="Calibri"/>
                        </a:rPr>
                        <a:t> </a:t>
                      </a:r>
                      <a:r>
                        <a:rPr sz="1200" dirty="0">
                          <a:latin typeface="Calibri"/>
                          <a:cs typeface="Calibri"/>
                        </a:rPr>
                        <a:t>in</a:t>
                      </a:r>
                      <a:r>
                        <a:rPr sz="1200" spc="5" dirty="0">
                          <a:latin typeface="Calibri"/>
                          <a:cs typeface="Calibri"/>
                        </a:rPr>
                        <a:t> </a:t>
                      </a:r>
                      <a:r>
                        <a:rPr sz="1200" dirty="0">
                          <a:latin typeface="Calibri"/>
                          <a:cs typeface="Calibri"/>
                        </a:rPr>
                        <a:t>expresed</a:t>
                      </a:r>
                      <a:r>
                        <a:rPr sz="1200" spc="5" dirty="0">
                          <a:latin typeface="Calibri"/>
                          <a:cs typeface="Calibri"/>
                        </a:rPr>
                        <a:t> </a:t>
                      </a:r>
                      <a:r>
                        <a:rPr sz="1200" dirty="0">
                          <a:latin typeface="Calibri"/>
                          <a:cs typeface="Calibri"/>
                        </a:rPr>
                        <a:t>as</a:t>
                      </a:r>
                      <a:r>
                        <a:rPr sz="1200" spc="10" dirty="0">
                          <a:latin typeface="Calibri"/>
                          <a:cs typeface="Calibri"/>
                        </a:rPr>
                        <a:t> </a:t>
                      </a:r>
                      <a:r>
                        <a:rPr sz="1200" spc="-10" dirty="0">
                          <a:latin typeface="Calibri"/>
                          <a:cs typeface="Calibri"/>
                        </a:rPr>
                        <a:t>mg/70kg</a:t>
                      </a:r>
                      <a:endParaRPr sz="1200" dirty="0">
                        <a:latin typeface="Calibri"/>
                        <a:cs typeface="Calibri"/>
                      </a:endParaRPr>
                    </a:p>
                  </a:txBody>
                  <a:tcPr marL="0" marR="0" marT="13335" marB="0">
                    <a:lnL w="19050">
                      <a:solidFill>
                        <a:srgbClr val="000000"/>
                      </a:solidFill>
                      <a:prstDash val="solid"/>
                    </a:lnL>
                    <a:lnR w="28575">
                      <a:solidFill>
                        <a:srgbClr val="000000"/>
                      </a:solidFill>
                      <a:prstDash val="solid"/>
                    </a:lnR>
                    <a:lnT w="28575">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237909">
                <a:tc>
                  <a:txBody>
                    <a:bodyPr/>
                    <a:lstStyle/>
                    <a:p>
                      <a:pPr marL="34290">
                        <a:lnSpc>
                          <a:spcPct val="100000"/>
                        </a:lnSpc>
                        <a:spcBef>
                          <a:spcPts val="45"/>
                        </a:spcBef>
                      </a:pPr>
                      <a:r>
                        <a:rPr sz="1200" spc="-10" dirty="0">
                          <a:latin typeface="Calibri"/>
                          <a:cs typeface="Calibri"/>
                        </a:rPr>
                        <a:t>Tabun</a:t>
                      </a:r>
                      <a:endParaRPr sz="12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1F1F1"/>
                    </a:solidFill>
                  </a:tcPr>
                </a:tc>
                <a:tc>
                  <a:txBody>
                    <a:bodyPr/>
                    <a:lstStyle/>
                    <a:p>
                      <a:pPr marL="3175" algn="ctr">
                        <a:lnSpc>
                          <a:spcPct val="100000"/>
                        </a:lnSpc>
                        <a:spcBef>
                          <a:spcPts val="45"/>
                        </a:spcBef>
                      </a:pPr>
                      <a:r>
                        <a:rPr sz="1200" spc="-25" dirty="0">
                          <a:latin typeface="Calibri"/>
                          <a:cs typeface="Calibri"/>
                        </a:rPr>
                        <a:t>GA</a:t>
                      </a:r>
                      <a:endParaRPr sz="12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1F1F1"/>
                    </a:solidFill>
                  </a:tcPr>
                </a:tc>
                <a:tc>
                  <a:txBody>
                    <a:bodyPr/>
                    <a:lstStyle/>
                    <a:p>
                      <a:pPr marL="21590" algn="ctr">
                        <a:lnSpc>
                          <a:spcPct val="100000"/>
                        </a:lnSpc>
                        <a:spcBef>
                          <a:spcPts val="45"/>
                        </a:spcBef>
                      </a:pPr>
                      <a:r>
                        <a:rPr sz="1200" spc="-20" dirty="0">
                          <a:latin typeface="Calibri"/>
                          <a:cs typeface="Calibri"/>
                        </a:rPr>
                        <a:t>1000</a:t>
                      </a:r>
                      <a:endParaRPr sz="1200" dirty="0">
                        <a:latin typeface="Calibri"/>
                        <a:cs typeface="Calibri"/>
                      </a:endParaRPr>
                    </a:p>
                  </a:txBody>
                  <a:tcPr marL="0" marR="0" marT="5715"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solidFill>
                      <a:srgbClr val="F1F1F1"/>
                    </a:solidFill>
                  </a:tcPr>
                </a:tc>
                <a:extLst>
                  <a:ext uri="{0D108BD9-81ED-4DB2-BD59-A6C34878D82A}">
                    <a16:rowId xmlns:a16="http://schemas.microsoft.com/office/drawing/2014/main" val="10002"/>
                  </a:ext>
                </a:extLst>
              </a:tr>
              <a:tr h="237909">
                <a:tc>
                  <a:txBody>
                    <a:bodyPr/>
                    <a:lstStyle/>
                    <a:p>
                      <a:pPr marL="34290">
                        <a:lnSpc>
                          <a:spcPct val="100000"/>
                        </a:lnSpc>
                        <a:spcBef>
                          <a:spcPts val="45"/>
                        </a:spcBef>
                      </a:pPr>
                      <a:r>
                        <a:rPr sz="1200" spc="-10" dirty="0">
                          <a:latin typeface="Calibri"/>
                          <a:cs typeface="Calibri"/>
                        </a:rPr>
                        <a:t>Sarin</a:t>
                      </a:r>
                      <a:endParaRPr sz="12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45"/>
                        </a:spcBef>
                      </a:pPr>
                      <a:r>
                        <a:rPr sz="1200" spc="-25" dirty="0">
                          <a:latin typeface="Calibri"/>
                          <a:cs typeface="Calibri"/>
                        </a:rPr>
                        <a:t>GB</a:t>
                      </a:r>
                      <a:endParaRPr sz="12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1590" algn="ctr">
                        <a:lnSpc>
                          <a:spcPct val="100000"/>
                        </a:lnSpc>
                        <a:spcBef>
                          <a:spcPts val="45"/>
                        </a:spcBef>
                      </a:pPr>
                      <a:r>
                        <a:rPr sz="1200" spc="-20" dirty="0">
                          <a:latin typeface="Calibri"/>
                          <a:cs typeface="Calibri"/>
                        </a:rPr>
                        <a:t>1700</a:t>
                      </a:r>
                      <a:endParaRPr sz="1200">
                        <a:latin typeface="Calibri"/>
                        <a:cs typeface="Calibri"/>
                      </a:endParaRPr>
                    </a:p>
                  </a:txBody>
                  <a:tcPr marL="0" marR="0" marT="5715"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237909">
                <a:tc>
                  <a:txBody>
                    <a:bodyPr/>
                    <a:lstStyle/>
                    <a:p>
                      <a:pPr marL="34290">
                        <a:lnSpc>
                          <a:spcPct val="100000"/>
                        </a:lnSpc>
                        <a:spcBef>
                          <a:spcPts val="50"/>
                        </a:spcBef>
                      </a:pPr>
                      <a:r>
                        <a:rPr sz="1200" spc="-10" dirty="0">
                          <a:latin typeface="Calibri"/>
                          <a:cs typeface="Calibri"/>
                        </a:rPr>
                        <a:t>Soman</a:t>
                      </a:r>
                      <a:endParaRPr sz="12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1F1F1"/>
                    </a:solidFill>
                  </a:tcPr>
                </a:tc>
                <a:tc>
                  <a:txBody>
                    <a:bodyPr/>
                    <a:lstStyle/>
                    <a:p>
                      <a:pPr marL="10795" algn="ctr">
                        <a:lnSpc>
                          <a:spcPct val="100000"/>
                        </a:lnSpc>
                        <a:spcBef>
                          <a:spcPts val="50"/>
                        </a:spcBef>
                      </a:pPr>
                      <a:r>
                        <a:rPr sz="1200" spc="-25" dirty="0">
                          <a:latin typeface="Calibri"/>
                          <a:cs typeface="Calibri"/>
                        </a:rPr>
                        <a:t>GD</a:t>
                      </a:r>
                      <a:endParaRPr sz="12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1F1F1"/>
                    </a:solidFill>
                  </a:tcPr>
                </a:tc>
                <a:tc>
                  <a:txBody>
                    <a:bodyPr/>
                    <a:lstStyle/>
                    <a:p>
                      <a:pPr marL="20320" algn="ctr">
                        <a:lnSpc>
                          <a:spcPct val="100000"/>
                        </a:lnSpc>
                        <a:spcBef>
                          <a:spcPts val="50"/>
                        </a:spcBef>
                      </a:pPr>
                      <a:r>
                        <a:rPr sz="1200" spc="-25" dirty="0">
                          <a:latin typeface="Calibri"/>
                          <a:cs typeface="Calibri"/>
                        </a:rPr>
                        <a:t>50</a:t>
                      </a:r>
                      <a:endParaRPr sz="1200">
                        <a:latin typeface="Calibri"/>
                        <a:cs typeface="Calibri"/>
                      </a:endParaRPr>
                    </a:p>
                  </a:txBody>
                  <a:tcPr marL="0" marR="0" marT="6350"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solidFill>
                      <a:srgbClr val="F1F1F1"/>
                    </a:solidFill>
                  </a:tcPr>
                </a:tc>
                <a:extLst>
                  <a:ext uri="{0D108BD9-81ED-4DB2-BD59-A6C34878D82A}">
                    <a16:rowId xmlns:a16="http://schemas.microsoft.com/office/drawing/2014/main" val="10004"/>
                  </a:ext>
                </a:extLst>
              </a:tr>
              <a:tr h="237909">
                <a:tc>
                  <a:txBody>
                    <a:bodyPr/>
                    <a:lstStyle/>
                    <a:p>
                      <a:pPr marL="34290">
                        <a:lnSpc>
                          <a:spcPct val="100000"/>
                        </a:lnSpc>
                        <a:spcBef>
                          <a:spcPts val="50"/>
                        </a:spcBef>
                      </a:pPr>
                      <a:r>
                        <a:rPr sz="1200" spc="-10" dirty="0">
                          <a:latin typeface="Calibri"/>
                          <a:cs typeface="Calibri"/>
                        </a:rPr>
                        <a:t>Cyclosarin</a:t>
                      </a:r>
                      <a:endParaRPr sz="12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5715" algn="ctr">
                        <a:lnSpc>
                          <a:spcPct val="100000"/>
                        </a:lnSpc>
                        <a:spcBef>
                          <a:spcPts val="50"/>
                        </a:spcBef>
                      </a:pPr>
                      <a:r>
                        <a:rPr sz="1200" spc="-25" dirty="0">
                          <a:latin typeface="Calibri"/>
                          <a:cs typeface="Calibri"/>
                        </a:rPr>
                        <a:t>GF</a:t>
                      </a:r>
                      <a:endParaRPr sz="12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0320" algn="ctr">
                        <a:lnSpc>
                          <a:spcPct val="100000"/>
                        </a:lnSpc>
                        <a:spcBef>
                          <a:spcPts val="50"/>
                        </a:spcBef>
                      </a:pPr>
                      <a:r>
                        <a:rPr sz="1200" spc="-25" dirty="0">
                          <a:latin typeface="Calibri"/>
                          <a:cs typeface="Calibri"/>
                        </a:rPr>
                        <a:t>30</a:t>
                      </a:r>
                      <a:endParaRPr sz="1200">
                        <a:latin typeface="Calibri"/>
                        <a:cs typeface="Calibri"/>
                      </a:endParaRPr>
                    </a:p>
                  </a:txBody>
                  <a:tcPr marL="0" marR="0" marT="6350"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243884">
                <a:tc>
                  <a:txBody>
                    <a:bodyPr/>
                    <a:lstStyle/>
                    <a:p>
                      <a:pPr marL="34290">
                        <a:lnSpc>
                          <a:spcPct val="100000"/>
                        </a:lnSpc>
                        <a:spcBef>
                          <a:spcPts val="45"/>
                        </a:spcBef>
                      </a:pPr>
                      <a:r>
                        <a:rPr sz="1200" spc="-25" dirty="0">
                          <a:latin typeface="Calibri"/>
                          <a:cs typeface="Calibri"/>
                        </a:rPr>
                        <a:t>VX</a:t>
                      </a:r>
                      <a:endParaRPr sz="12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solidFill>
                      <a:srgbClr val="F1F1F1"/>
                    </a:solidFill>
                  </a:tcPr>
                </a:tc>
                <a:tc>
                  <a:txBody>
                    <a:bodyPr/>
                    <a:lstStyle/>
                    <a:p>
                      <a:pPr marL="3810" algn="ctr">
                        <a:lnSpc>
                          <a:spcPct val="100000"/>
                        </a:lnSpc>
                        <a:spcBef>
                          <a:spcPts val="45"/>
                        </a:spcBef>
                      </a:pPr>
                      <a:r>
                        <a:rPr sz="1200" spc="-25" dirty="0">
                          <a:latin typeface="Calibri"/>
                          <a:cs typeface="Calibri"/>
                        </a:rPr>
                        <a:t>VX</a:t>
                      </a:r>
                      <a:endParaRPr sz="12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solidFill>
                      <a:srgbClr val="F1F1F1"/>
                    </a:solidFill>
                  </a:tcPr>
                </a:tc>
                <a:tc>
                  <a:txBody>
                    <a:bodyPr/>
                    <a:lstStyle/>
                    <a:p>
                      <a:pPr marL="20320" algn="ctr">
                        <a:lnSpc>
                          <a:spcPct val="100000"/>
                        </a:lnSpc>
                        <a:spcBef>
                          <a:spcPts val="45"/>
                        </a:spcBef>
                      </a:pPr>
                      <a:r>
                        <a:rPr sz="1200" spc="-25" dirty="0">
                          <a:latin typeface="Calibri"/>
                          <a:cs typeface="Calibri"/>
                        </a:rPr>
                        <a:t>10</a:t>
                      </a:r>
                      <a:endParaRPr sz="1200" dirty="0">
                        <a:latin typeface="Calibri"/>
                        <a:cs typeface="Calibri"/>
                      </a:endParaRPr>
                    </a:p>
                  </a:txBody>
                  <a:tcPr marL="0" marR="0" marT="5715" marB="0">
                    <a:lnL w="19050">
                      <a:solidFill>
                        <a:srgbClr val="000000"/>
                      </a:solidFill>
                      <a:prstDash val="solid"/>
                    </a:lnL>
                    <a:lnR w="28575">
                      <a:solidFill>
                        <a:srgbClr val="000000"/>
                      </a:solidFill>
                      <a:prstDash val="solid"/>
                    </a:lnR>
                    <a:lnT w="19050">
                      <a:solidFill>
                        <a:srgbClr val="000000"/>
                      </a:solidFill>
                      <a:prstDash val="solid"/>
                    </a:lnT>
                    <a:lnB w="28575">
                      <a:solidFill>
                        <a:srgbClr val="000000"/>
                      </a:solidFill>
                      <a:prstDash val="solid"/>
                    </a:lnB>
                    <a:solidFill>
                      <a:srgbClr val="F1F1F1"/>
                    </a:solidFill>
                  </a:tcPr>
                </a:tc>
                <a:extLst>
                  <a:ext uri="{0D108BD9-81ED-4DB2-BD59-A6C34878D82A}">
                    <a16:rowId xmlns:a16="http://schemas.microsoft.com/office/drawing/2014/main" val="10006"/>
                  </a:ext>
                </a:extLst>
              </a:tr>
            </a:tbl>
          </a:graphicData>
        </a:graphic>
      </p:graphicFrame>
      <p:pic>
        <p:nvPicPr>
          <p:cNvPr id="4" name="object 4"/>
          <p:cNvPicPr/>
          <p:nvPr/>
        </p:nvPicPr>
        <p:blipFill>
          <a:blip r:embed="rId3" cstate="print"/>
          <a:stretch>
            <a:fillRect/>
          </a:stretch>
        </p:blipFill>
        <p:spPr>
          <a:xfrm>
            <a:off x="9561576" y="5838444"/>
            <a:ext cx="2217420" cy="704088"/>
          </a:xfrm>
          <a:prstGeom prst="rect">
            <a:avLst/>
          </a:prstGeom>
        </p:spPr>
      </p:pic>
      <p:sp>
        <p:nvSpPr>
          <p:cNvPr id="8" name="TextBox 7">
            <a:extLst>
              <a:ext uri="{FF2B5EF4-FFF2-40B4-BE49-F238E27FC236}">
                <a16:creationId xmlns:a16="http://schemas.microsoft.com/office/drawing/2014/main" id="{B827EB49-5BFC-C62F-5D7C-D6F17C1F5700}"/>
              </a:ext>
            </a:extLst>
          </p:cNvPr>
          <p:cNvSpPr txBox="1"/>
          <p:nvPr/>
        </p:nvSpPr>
        <p:spPr>
          <a:xfrm>
            <a:off x="4876801" y="304800"/>
            <a:ext cx="1600200" cy="369332"/>
          </a:xfrm>
          <a:prstGeom prst="rect">
            <a:avLst/>
          </a:prstGeom>
          <a:solidFill>
            <a:schemeClr val="bg1"/>
          </a:solidFill>
        </p:spPr>
        <p:txBody>
          <a:bodyPr wrap="square" lIns="0" tIns="0" rIns="0" bIns="0">
            <a:spAutoFit/>
          </a:bodyPr>
          <a:lstStyle/>
          <a:p>
            <a:pPr algn="ctr"/>
            <a:r>
              <a:rPr lang="ro-RO" sz="800" dirty="0"/>
              <a:t>Nerve Agents</a:t>
            </a:r>
          </a:p>
          <a:p>
            <a:pPr algn="ctr"/>
            <a:r>
              <a:rPr lang="ru-RU" sz="800" dirty="0" err="1"/>
              <a:t>Речовини</a:t>
            </a:r>
            <a:r>
              <a:rPr lang="ru-RU" sz="800" dirty="0"/>
              <a:t> </a:t>
            </a:r>
            <a:r>
              <a:rPr lang="ru-RU" sz="800" dirty="0" err="1"/>
              <a:t>нервово-паралітичної</a:t>
            </a:r>
            <a:r>
              <a:rPr lang="ru-RU" sz="800" dirty="0"/>
              <a:t> </a:t>
            </a:r>
            <a:r>
              <a:rPr lang="ru-RU" sz="800" dirty="0" err="1"/>
              <a:t>дії</a:t>
            </a:r>
            <a:endParaRPr lang="ru-RU" sz="800" dirty="0"/>
          </a:p>
        </p:txBody>
      </p:sp>
      <p:sp>
        <p:nvSpPr>
          <p:cNvPr id="9" name="TextBox 8">
            <a:extLst>
              <a:ext uri="{FF2B5EF4-FFF2-40B4-BE49-F238E27FC236}">
                <a16:creationId xmlns:a16="http://schemas.microsoft.com/office/drawing/2014/main" id="{319D01FB-CEF9-9791-6887-3566C436F4D4}"/>
              </a:ext>
            </a:extLst>
          </p:cNvPr>
          <p:cNvSpPr txBox="1"/>
          <p:nvPr/>
        </p:nvSpPr>
        <p:spPr>
          <a:xfrm>
            <a:off x="4885945" y="1542288"/>
            <a:ext cx="1600200" cy="384721"/>
          </a:xfrm>
          <a:prstGeom prst="rect">
            <a:avLst/>
          </a:prstGeom>
          <a:solidFill>
            <a:schemeClr val="bg1"/>
          </a:solidFill>
        </p:spPr>
        <p:txBody>
          <a:bodyPr wrap="square" lIns="0" tIns="0" rIns="0" bIns="0">
            <a:spAutoFit/>
          </a:bodyPr>
          <a:lstStyle/>
          <a:p>
            <a:pPr algn="ctr"/>
            <a:r>
              <a:rPr lang="ru-RU" sz="1000" dirty="0"/>
              <a:t>V-Series (British)</a:t>
            </a:r>
          </a:p>
          <a:p>
            <a:pPr algn="ctr"/>
            <a:r>
              <a:rPr lang="ru-RU" sz="1000" dirty="0" err="1"/>
              <a:t>Серія</a:t>
            </a:r>
            <a:r>
              <a:rPr lang="ru-RU" sz="1000" dirty="0"/>
              <a:t> V (Велика </a:t>
            </a:r>
            <a:r>
              <a:rPr lang="ru-RU" sz="1000" dirty="0" err="1"/>
              <a:t>Британія</a:t>
            </a:r>
            <a:r>
              <a:rPr lang="ru-RU" sz="1000" dirty="0"/>
              <a:t>)</a:t>
            </a:r>
            <a:endParaRPr lang="en-US" sz="1000" dirty="0"/>
          </a:p>
          <a:p>
            <a:pPr algn="ctr"/>
            <a:endParaRPr lang="ru-RU" sz="500" dirty="0"/>
          </a:p>
        </p:txBody>
      </p:sp>
      <p:sp>
        <p:nvSpPr>
          <p:cNvPr id="10" name="TextBox 9">
            <a:extLst>
              <a:ext uri="{FF2B5EF4-FFF2-40B4-BE49-F238E27FC236}">
                <a16:creationId xmlns:a16="http://schemas.microsoft.com/office/drawing/2014/main" id="{CC598EB2-402A-B8B4-1AD6-B10CFAA370F8}"/>
              </a:ext>
            </a:extLst>
          </p:cNvPr>
          <p:cNvSpPr txBox="1"/>
          <p:nvPr/>
        </p:nvSpPr>
        <p:spPr>
          <a:xfrm>
            <a:off x="2250281" y="1542287"/>
            <a:ext cx="1600200" cy="384721"/>
          </a:xfrm>
          <a:prstGeom prst="rect">
            <a:avLst/>
          </a:prstGeom>
          <a:solidFill>
            <a:schemeClr val="bg1"/>
          </a:solidFill>
        </p:spPr>
        <p:txBody>
          <a:bodyPr wrap="square" lIns="0" tIns="0" rIns="0" bIns="0">
            <a:spAutoFit/>
          </a:bodyPr>
          <a:lstStyle/>
          <a:p>
            <a:pPr algn="ctr"/>
            <a:r>
              <a:rPr lang="ro-RO" sz="1000" dirty="0"/>
              <a:t>G-Series (Germany)</a:t>
            </a:r>
          </a:p>
          <a:p>
            <a:pPr algn="ctr"/>
            <a:r>
              <a:rPr lang="ru-RU" sz="1000" dirty="0" err="1"/>
              <a:t>Серія</a:t>
            </a:r>
            <a:r>
              <a:rPr lang="ru-RU" sz="1000" dirty="0"/>
              <a:t> </a:t>
            </a:r>
            <a:r>
              <a:rPr lang="ro-RO" sz="1000" dirty="0"/>
              <a:t>G (</a:t>
            </a:r>
            <a:r>
              <a:rPr lang="ru-RU" sz="1000" dirty="0" err="1"/>
              <a:t>Німеччина</a:t>
            </a:r>
            <a:r>
              <a:rPr lang="ru-RU" sz="1000" dirty="0"/>
              <a:t>)</a:t>
            </a:r>
          </a:p>
          <a:p>
            <a:pPr algn="ctr"/>
            <a:endParaRPr lang="ru-RU" sz="500" dirty="0"/>
          </a:p>
        </p:txBody>
      </p:sp>
      <p:sp>
        <p:nvSpPr>
          <p:cNvPr id="11" name="TextBox 10">
            <a:extLst>
              <a:ext uri="{FF2B5EF4-FFF2-40B4-BE49-F238E27FC236}">
                <a16:creationId xmlns:a16="http://schemas.microsoft.com/office/drawing/2014/main" id="{8566321E-74DB-E540-7331-1CCEBB830ADB}"/>
              </a:ext>
            </a:extLst>
          </p:cNvPr>
          <p:cNvSpPr txBox="1"/>
          <p:nvPr/>
        </p:nvSpPr>
        <p:spPr>
          <a:xfrm>
            <a:off x="2250281" y="2514600"/>
            <a:ext cx="1600200" cy="307777"/>
          </a:xfrm>
          <a:prstGeom prst="rect">
            <a:avLst/>
          </a:prstGeom>
          <a:solidFill>
            <a:schemeClr val="bg1"/>
          </a:solidFill>
        </p:spPr>
        <p:txBody>
          <a:bodyPr wrap="square" lIns="0" tIns="0" rIns="0" bIns="0">
            <a:spAutoFit/>
          </a:bodyPr>
          <a:lstStyle/>
          <a:p>
            <a:pPr algn="ctr"/>
            <a:r>
              <a:rPr lang="ro-RO" sz="1000" dirty="0"/>
              <a:t>Tabun (GA)</a:t>
            </a:r>
          </a:p>
          <a:p>
            <a:pPr algn="ctr"/>
            <a:r>
              <a:rPr lang="ru-RU" sz="1000" dirty="0"/>
              <a:t>Табун (</a:t>
            </a:r>
            <a:r>
              <a:rPr lang="ro-RO" sz="1000" dirty="0"/>
              <a:t>GA)</a:t>
            </a:r>
          </a:p>
        </p:txBody>
      </p:sp>
      <p:sp>
        <p:nvSpPr>
          <p:cNvPr id="12" name="TextBox 11">
            <a:extLst>
              <a:ext uri="{FF2B5EF4-FFF2-40B4-BE49-F238E27FC236}">
                <a16:creationId xmlns:a16="http://schemas.microsoft.com/office/drawing/2014/main" id="{14769451-972F-5D4A-08E3-D9849D128075}"/>
              </a:ext>
            </a:extLst>
          </p:cNvPr>
          <p:cNvSpPr txBox="1"/>
          <p:nvPr/>
        </p:nvSpPr>
        <p:spPr>
          <a:xfrm>
            <a:off x="2262187" y="2934742"/>
            <a:ext cx="1600200" cy="307777"/>
          </a:xfrm>
          <a:prstGeom prst="rect">
            <a:avLst/>
          </a:prstGeom>
          <a:solidFill>
            <a:schemeClr val="bg1"/>
          </a:solidFill>
        </p:spPr>
        <p:txBody>
          <a:bodyPr wrap="square" lIns="0" tIns="0" rIns="0" bIns="0">
            <a:spAutoFit/>
          </a:bodyPr>
          <a:lstStyle/>
          <a:p>
            <a:pPr algn="ctr"/>
            <a:r>
              <a:rPr lang="ro-RO" sz="1000" dirty="0"/>
              <a:t>Sarin (GB)</a:t>
            </a:r>
          </a:p>
          <a:p>
            <a:pPr algn="ctr"/>
            <a:r>
              <a:rPr lang="ru-RU" sz="1000" dirty="0"/>
              <a:t>Зарин (</a:t>
            </a:r>
            <a:r>
              <a:rPr lang="ro-RO" sz="1000" dirty="0"/>
              <a:t>GB)</a:t>
            </a:r>
          </a:p>
        </p:txBody>
      </p:sp>
      <p:sp>
        <p:nvSpPr>
          <p:cNvPr id="13" name="TextBox 12">
            <a:extLst>
              <a:ext uri="{FF2B5EF4-FFF2-40B4-BE49-F238E27FC236}">
                <a16:creationId xmlns:a16="http://schemas.microsoft.com/office/drawing/2014/main" id="{5D3CBC80-537A-BB13-8B22-A25AFA039210}"/>
              </a:ext>
            </a:extLst>
          </p:cNvPr>
          <p:cNvSpPr txBox="1"/>
          <p:nvPr/>
        </p:nvSpPr>
        <p:spPr>
          <a:xfrm>
            <a:off x="2250281" y="3357563"/>
            <a:ext cx="1600200" cy="307777"/>
          </a:xfrm>
          <a:prstGeom prst="rect">
            <a:avLst/>
          </a:prstGeom>
          <a:solidFill>
            <a:schemeClr val="bg1"/>
          </a:solidFill>
        </p:spPr>
        <p:txBody>
          <a:bodyPr wrap="square" lIns="0" tIns="0" rIns="0" bIns="0">
            <a:spAutoFit/>
          </a:bodyPr>
          <a:lstStyle/>
          <a:p>
            <a:pPr algn="ctr"/>
            <a:r>
              <a:rPr lang="ro-RO" sz="1000" dirty="0"/>
              <a:t>Soman (GD)</a:t>
            </a:r>
          </a:p>
          <a:p>
            <a:pPr algn="ctr"/>
            <a:r>
              <a:rPr lang="ru-RU" sz="1000" dirty="0"/>
              <a:t>Зоман (</a:t>
            </a:r>
            <a:r>
              <a:rPr lang="ro-RO" sz="1000" dirty="0"/>
              <a:t>GD)</a:t>
            </a:r>
          </a:p>
        </p:txBody>
      </p:sp>
      <p:sp>
        <p:nvSpPr>
          <p:cNvPr id="14" name="TextBox 13">
            <a:extLst>
              <a:ext uri="{FF2B5EF4-FFF2-40B4-BE49-F238E27FC236}">
                <a16:creationId xmlns:a16="http://schemas.microsoft.com/office/drawing/2014/main" id="{02CC4952-5187-D924-EF40-8747DAFD6BD5}"/>
              </a:ext>
            </a:extLst>
          </p:cNvPr>
          <p:cNvSpPr txBox="1"/>
          <p:nvPr/>
        </p:nvSpPr>
        <p:spPr>
          <a:xfrm>
            <a:off x="2252662" y="3780086"/>
            <a:ext cx="1600200" cy="307777"/>
          </a:xfrm>
          <a:prstGeom prst="rect">
            <a:avLst/>
          </a:prstGeom>
          <a:solidFill>
            <a:schemeClr val="bg1"/>
          </a:solidFill>
        </p:spPr>
        <p:txBody>
          <a:bodyPr wrap="square" lIns="0" tIns="0" rIns="0" bIns="0">
            <a:spAutoFit/>
          </a:bodyPr>
          <a:lstStyle/>
          <a:p>
            <a:pPr algn="ctr"/>
            <a:r>
              <a:rPr lang="ro-RO" sz="1000" dirty="0"/>
              <a:t>Cyclosarin (GF)</a:t>
            </a:r>
          </a:p>
          <a:p>
            <a:pPr algn="ctr"/>
            <a:r>
              <a:rPr lang="ru-RU" sz="1000" dirty="0" err="1"/>
              <a:t>Циклозарин</a:t>
            </a:r>
            <a:r>
              <a:rPr lang="ru-RU" sz="1000" dirty="0"/>
              <a:t> (</a:t>
            </a:r>
            <a:r>
              <a:rPr lang="ro-RO" sz="1000" dirty="0"/>
              <a:t>GF)</a:t>
            </a:r>
          </a:p>
        </p:txBody>
      </p:sp>
      <p:sp>
        <p:nvSpPr>
          <p:cNvPr id="15" name="TextBox 14">
            <a:extLst>
              <a:ext uri="{FF2B5EF4-FFF2-40B4-BE49-F238E27FC236}">
                <a16:creationId xmlns:a16="http://schemas.microsoft.com/office/drawing/2014/main" id="{22DAC0CF-735A-4069-6A54-08E5E41A563E}"/>
              </a:ext>
            </a:extLst>
          </p:cNvPr>
          <p:cNvSpPr txBox="1"/>
          <p:nvPr/>
        </p:nvSpPr>
        <p:spPr>
          <a:xfrm>
            <a:off x="7645400" y="1545245"/>
            <a:ext cx="1600200" cy="384721"/>
          </a:xfrm>
          <a:prstGeom prst="rect">
            <a:avLst/>
          </a:prstGeom>
          <a:solidFill>
            <a:schemeClr val="bg1"/>
          </a:solidFill>
        </p:spPr>
        <p:txBody>
          <a:bodyPr wrap="square" lIns="0" tIns="0" rIns="0" bIns="0">
            <a:spAutoFit/>
          </a:bodyPr>
          <a:lstStyle/>
          <a:p>
            <a:pPr algn="ctr"/>
            <a:r>
              <a:rPr lang="ro-RO" sz="900" dirty="0"/>
              <a:t>VR Novichok (Soviet/Russian)</a:t>
            </a:r>
          </a:p>
          <a:p>
            <a:pPr algn="ctr"/>
            <a:r>
              <a:rPr lang="ru-RU" sz="900" dirty="0" err="1"/>
              <a:t>Новічок</a:t>
            </a:r>
            <a:r>
              <a:rPr lang="ru-RU" sz="900" dirty="0"/>
              <a:t> </a:t>
            </a:r>
            <a:r>
              <a:rPr lang="ro-RO" sz="900" dirty="0"/>
              <a:t>VR (</a:t>
            </a:r>
            <a:r>
              <a:rPr lang="ru-RU" sz="900" dirty="0" err="1"/>
              <a:t>СРСР</a:t>
            </a:r>
            <a:r>
              <a:rPr lang="ru-RU" sz="900" dirty="0"/>
              <a:t>/</a:t>
            </a:r>
            <a:r>
              <a:rPr lang="ru-RU" sz="900" dirty="0" err="1"/>
              <a:t>Росія</a:t>
            </a:r>
            <a:r>
              <a:rPr lang="ru-RU" sz="900" dirty="0"/>
              <a:t>)</a:t>
            </a:r>
            <a:endParaRPr lang="en-US" sz="900" dirty="0"/>
          </a:p>
          <a:p>
            <a:pPr algn="ctr"/>
            <a:endParaRPr lang="ru-RU" sz="700" dirty="0"/>
          </a:p>
        </p:txBody>
      </p:sp>
      <p:graphicFrame>
        <p:nvGraphicFramePr>
          <p:cNvPr id="17" name="object 3">
            <a:extLst>
              <a:ext uri="{FF2B5EF4-FFF2-40B4-BE49-F238E27FC236}">
                <a16:creationId xmlns:a16="http://schemas.microsoft.com/office/drawing/2014/main" id="{5D2085B3-808E-5E48-5B44-20F283CB9DFE}"/>
              </a:ext>
            </a:extLst>
          </p:cNvPr>
          <p:cNvGraphicFramePr>
            <a:graphicFrameLocks noGrp="1"/>
          </p:cNvGraphicFramePr>
          <p:nvPr>
            <p:extLst>
              <p:ext uri="{D42A27DB-BD31-4B8C-83A1-F6EECF244321}">
                <p14:modId xmlns:p14="http://schemas.microsoft.com/office/powerpoint/2010/main" val="1551150437"/>
              </p:ext>
            </p:extLst>
          </p:nvPr>
        </p:nvGraphicFramePr>
        <p:xfrm>
          <a:off x="3965399" y="4694406"/>
          <a:ext cx="3512342" cy="1818499"/>
        </p:xfrm>
        <a:graphic>
          <a:graphicData uri="http://schemas.openxmlformats.org/drawingml/2006/table">
            <a:tbl>
              <a:tblPr firstRow="1" bandRow="1">
                <a:tableStyleId>{2D5ABB26-0587-4C30-8999-92F81FD0307C}</a:tableStyleId>
              </a:tblPr>
              <a:tblGrid>
                <a:gridCol w="847983">
                  <a:extLst>
                    <a:ext uri="{9D8B030D-6E8A-4147-A177-3AD203B41FA5}">
                      <a16:colId xmlns:a16="http://schemas.microsoft.com/office/drawing/2014/main" val="20000"/>
                    </a:ext>
                  </a:extLst>
                </a:gridCol>
                <a:gridCol w="1282618">
                  <a:extLst>
                    <a:ext uri="{9D8B030D-6E8A-4147-A177-3AD203B41FA5}">
                      <a16:colId xmlns:a16="http://schemas.microsoft.com/office/drawing/2014/main" val="20001"/>
                    </a:ext>
                  </a:extLst>
                </a:gridCol>
                <a:gridCol w="1381741">
                  <a:extLst>
                    <a:ext uri="{9D8B030D-6E8A-4147-A177-3AD203B41FA5}">
                      <a16:colId xmlns:a16="http://schemas.microsoft.com/office/drawing/2014/main" val="20002"/>
                    </a:ext>
                  </a:extLst>
                </a:gridCol>
              </a:tblGrid>
              <a:tr h="243884">
                <a:tc gridSpan="3">
                  <a:txBody>
                    <a:bodyPr/>
                    <a:lstStyle/>
                    <a:p>
                      <a:pPr marL="22225" algn="ctr">
                        <a:lnSpc>
                          <a:spcPct val="100000"/>
                        </a:lnSpc>
                        <a:spcBef>
                          <a:spcPts val="45"/>
                        </a:spcBef>
                      </a:pPr>
                      <a:r>
                        <a:rPr lang="ru-RU" sz="1200" b="1" spc="-10" dirty="0" err="1">
                          <a:latin typeface="+mn-lt"/>
                          <a:cs typeface="Calibri"/>
                        </a:rPr>
                        <a:t>Токсичність</a:t>
                      </a:r>
                      <a:endParaRPr sz="1200" dirty="0">
                        <a:latin typeface="Calibri"/>
                        <a:cs typeface="Calibri"/>
                      </a:endParaRPr>
                    </a:p>
                  </a:txBody>
                  <a:tcPr marL="0" marR="0" marT="5715" marB="0">
                    <a:lnL w="19050">
                      <a:solidFill>
                        <a:srgbClr val="000000"/>
                      </a:solidFill>
                      <a:prstDash val="solid"/>
                    </a:lnL>
                    <a:lnR w="28575">
                      <a:solidFill>
                        <a:srgbClr val="000000"/>
                      </a:solidFill>
                      <a:prstDash val="solid"/>
                    </a:lnR>
                    <a:lnT w="19050">
                      <a:solidFill>
                        <a:srgbClr val="000000"/>
                      </a:solidFill>
                      <a:prstDash val="solid"/>
                    </a:lnT>
                    <a:lnB w="28575">
                      <a:solidFill>
                        <a:srgbClr val="000000"/>
                      </a:solidFill>
                      <a:prstDash val="solid"/>
                    </a:lnB>
                    <a:solidFill>
                      <a:srgbClr val="D9D9D9"/>
                    </a:solidFill>
                  </a:tcPr>
                </a:tc>
                <a:tc hMerge="1">
                  <a:txBody>
                    <a:bodyPr/>
                    <a:lstStyle/>
                    <a:p>
                      <a:endParaRPr/>
                    </a:p>
                  </a:txBody>
                  <a:tcPr marL="0" marR="0" marT="0" marB="0"/>
                </a:tc>
                <a:tc hMerge="1">
                  <a:txBody>
                    <a:bodyPr/>
                    <a:lstStyle/>
                    <a:p>
                      <a:endParaRPr dirty="0"/>
                    </a:p>
                  </a:txBody>
                  <a:tcPr marL="0" marR="0" marT="0" marB="0"/>
                </a:tc>
                <a:extLst>
                  <a:ext uri="{0D108BD9-81ED-4DB2-BD59-A6C34878D82A}">
                    <a16:rowId xmlns:a16="http://schemas.microsoft.com/office/drawing/2014/main" val="10000"/>
                  </a:ext>
                </a:extLst>
              </a:tr>
              <a:tr h="243884">
                <a:tc>
                  <a:txBody>
                    <a:bodyPr/>
                    <a:lstStyle/>
                    <a:p>
                      <a:pPr marL="34290">
                        <a:lnSpc>
                          <a:spcPct val="100000"/>
                        </a:lnSpc>
                        <a:spcBef>
                          <a:spcPts val="105"/>
                        </a:spcBef>
                      </a:pPr>
                      <a:r>
                        <a:rPr lang="ru-RU" sz="1200" dirty="0" err="1">
                          <a:latin typeface="+mn-lt"/>
                          <a:cs typeface="Calibri"/>
                        </a:rPr>
                        <a:t>Назва</a:t>
                      </a:r>
                      <a:endParaRPr sz="1200" dirty="0">
                        <a:latin typeface="Calibri"/>
                        <a:cs typeface="Calibri"/>
                      </a:endParaRPr>
                    </a:p>
                  </a:txBody>
                  <a:tcPr marL="0" marR="0" marT="13335" marB="0">
                    <a:lnL w="19050">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tcPr>
                </a:tc>
                <a:tc>
                  <a:txBody>
                    <a:bodyPr/>
                    <a:lstStyle/>
                    <a:p>
                      <a:pPr marL="13335" algn="ctr">
                        <a:lnSpc>
                          <a:spcPct val="100000"/>
                        </a:lnSpc>
                        <a:spcBef>
                          <a:spcPts val="105"/>
                        </a:spcBef>
                      </a:pPr>
                      <a:r>
                        <a:rPr lang="ru-RU" sz="1200" spc="-20" dirty="0">
                          <a:latin typeface="+mn-lt"/>
                          <a:cs typeface="Calibri"/>
                        </a:rPr>
                        <a:t>За </a:t>
                      </a:r>
                      <a:r>
                        <a:rPr lang="ru-RU" sz="1200" spc="-20" dirty="0" err="1">
                          <a:latin typeface="+mn-lt"/>
                          <a:cs typeface="Calibri"/>
                        </a:rPr>
                        <a:t>класифікацією</a:t>
                      </a:r>
                      <a:r>
                        <a:rPr lang="ru-RU" sz="1200" spc="-20" dirty="0">
                          <a:latin typeface="+mn-lt"/>
                          <a:cs typeface="Calibri"/>
                        </a:rPr>
                        <a:t> </a:t>
                      </a:r>
                      <a:r>
                        <a:rPr lang="ro-RO" sz="1200" spc="-20" dirty="0">
                          <a:latin typeface="+mn-lt"/>
                          <a:cs typeface="Calibri"/>
                        </a:rPr>
                        <a:t>NATO</a:t>
                      </a:r>
                      <a:endParaRPr sz="1200" dirty="0">
                        <a:latin typeface="Calibri"/>
                        <a:cs typeface="Calibri"/>
                      </a:endParaRPr>
                    </a:p>
                  </a:txBody>
                  <a:tcPr marL="0" marR="0" marT="13335" marB="0">
                    <a:lnL w="19050">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tcPr>
                </a:tc>
                <a:tc>
                  <a:txBody>
                    <a:bodyPr/>
                    <a:lstStyle/>
                    <a:p>
                      <a:pPr marL="8255" algn="ctr">
                        <a:lnSpc>
                          <a:spcPct val="100000"/>
                        </a:lnSpc>
                        <a:spcBef>
                          <a:spcPts val="105"/>
                        </a:spcBef>
                      </a:pPr>
                      <a:r>
                        <a:rPr lang="ru-RU" sz="1200" spc="-50" dirty="0">
                          <a:latin typeface="+mn-lt"/>
                          <a:cs typeface="Calibri"/>
                        </a:rPr>
                        <a:t>ЛД50 в </a:t>
                      </a:r>
                      <a:r>
                        <a:rPr lang="ru-RU" sz="1200" spc="-50" dirty="0" err="1">
                          <a:latin typeface="+mn-lt"/>
                          <a:cs typeface="Calibri"/>
                        </a:rPr>
                        <a:t>переліку</a:t>
                      </a:r>
                      <a:r>
                        <a:rPr lang="ru-RU" sz="1200" spc="-50" dirty="0">
                          <a:latin typeface="+mn-lt"/>
                          <a:cs typeface="Calibri"/>
                        </a:rPr>
                        <a:t> на мг/70кг</a:t>
                      </a:r>
                      <a:endParaRPr sz="1200" dirty="0">
                        <a:latin typeface="Calibri"/>
                        <a:cs typeface="Calibri"/>
                      </a:endParaRPr>
                    </a:p>
                  </a:txBody>
                  <a:tcPr marL="0" marR="0" marT="13335" marB="0">
                    <a:lnL w="19050">
                      <a:solidFill>
                        <a:srgbClr val="000000"/>
                      </a:solidFill>
                      <a:prstDash val="solid"/>
                    </a:lnL>
                    <a:lnR w="28575">
                      <a:solidFill>
                        <a:srgbClr val="000000"/>
                      </a:solidFill>
                      <a:prstDash val="solid"/>
                    </a:lnR>
                    <a:lnT w="28575">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237909">
                <a:tc>
                  <a:txBody>
                    <a:bodyPr/>
                    <a:lstStyle/>
                    <a:p>
                      <a:pPr marL="34290">
                        <a:lnSpc>
                          <a:spcPct val="100000"/>
                        </a:lnSpc>
                        <a:spcBef>
                          <a:spcPts val="45"/>
                        </a:spcBef>
                      </a:pPr>
                      <a:r>
                        <a:rPr lang="ru-RU" sz="1200" spc="-10" dirty="0">
                          <a:latin typeface="+mn-lt"/>
                          <a:cs typeface="Calibri"/>
                        </a:rPr>
                        <a:t>Табун</a:t>
                      </a:r>
                      <a:endParaRPr sz="1200" dirty="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1F1F1"/>
                    </a:solidFill>
                  </a:tcPr>
                </a:tc>
                <a:tc>
                  <a:txBody>
                    <a:bodyPr/>
                    <a:lstStyle/>
                    <a:p>
                      <a:pPr marL="3175" algn="ctr">
                        <a:lnSpc>
                          <a:spcPct val="100000"/>
                        </a:lnSpc>
                        <a:spcBef>
                          <a:spcPts val="45"/>
                        </a:spcBef>
                      </a:pPr>
                      <a:r>
                        <a:rPr sz="1200" spc="-25" dirty="0">
                          <a:latin typeface="Calibri"/>
                          <a:cs typeface="Calibri"/>
                        </a:rPr>
                        <a:t>GA</a:t>
                      </a:r>
                      <a:endParaRPr sz="12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1F1F1"/>
                    </a:solidFill>
                  </a:tcPr>
                </a:tc>
                <a:tc>
                  <a:txBody>
                    <a:bodyPr/>
                    <a:lstStyle/>
                    <a:p>
                      <a:pPr marL="21590" algn="ctr">
                        <a:lnSpc>
                          <a:spcPct val="100000"/>
                        </a:lnSpc>
                        <a:spcBef>
                          <a:spcPts val="45"/>
                        </a:spcBef>
                      </a:pPr>
                      <a:r>
                        <a:rPr sz="1200" spc="-20" dirty="0">
                          <a:latin typeface="Calibri"/>
                          <a:cs typeface="Calibri"/>
                        </a:rPr>
                        <a:t>1000</a:t>
                      </a:r>
                      <a:endParaRPr sz="1200" dirty="0">
                        <a:latin typeface="Calibri"/>
                        <a:cs typeface="Calibri"/>
                      </a:endParaRPr>
                    </a:p>
                  </a:txBody>
                  <a:tcPr marL="0" marR="0" marT="5715"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solidFill>
                      <a:srgbClr val="F1F1F1"/>
                    </a:solidFill>
                  </a:tcPr>
                </a:tc>
                <a:extLst>
                  <a:ext uri="{0D108BD9-81ED-4DB2-BD59-A6C34878D82A}">
                    <a16:rowId xmlns:a16="http://schemas.microsoft.com/office/drawing/2014/main" val="10002"/>
                  </a:ext>
                </a:extLst>
              </a:tr>
              <a:tr h="237909">
                <a:tc>
                  <a:txBody>
                    <a:bodyPr/>
                    <a:lstStyle/>
                    <a:p>
                      <a:pPr marL="34290">
                        <a:lnSpc>
                          <a:spcPct val="100000"/>
                        </a:lnSpc>
                        <a:spcBef>
                          <a:spcPts val="45"/>
                        </a:spcBef>
                      </a:pPr>
                      <a:r>
                        <a:rPr lang="ru-RU" sz="1200" spc="-10" dirty="0">
                          <a:latin typeface="+mn-lt"/>
                          <a:cs typeface="Calibri"/>
                        </a:rPr>
                        <a:t>Зарин</a:t>
                      </a:r>
                      <a:endParaRPr sz="1200" dirty="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45"/>
                        </a:spcBef>
                      </a:pPr>
                      <a:r>
                        <a:rPr sz="1200" spc="-25" dirty="0">
                          <a:latin typeface="Calibri"/>
                          <a:cs typeface="Calibri"/>
                        </a:rPr>
                        <a:t>GB</a:t>
                      </a:r>
                      <a:endParaRPr sz="12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1590" algn="ctr">
                        <a:lnSpc>
                          <a:spcPct val="100000"/>
                        </a:lnSpc>
                        <a:spcBef>
                          <a:spcPts val="45"/>
                        </a:spcBef>
                      </a:pPr>
                      <a:r>
                        <a:rPr sz="1200" spc="-20" dirty="0">
                          <a:latin typeface="Calibri"/>
                          <a:cs typeface="Calibri"/>
                        </a:rPr>
                        <a:t>1700</a:t>
                      </a:r>
                      <a:endParaRPr sz="1200">
                        <a:latin typeface="Calibri"/>
                        <a:cs typeface="Calibri"/>
                      </a:endParaRPr>
                    </a:p>
                  </a:txBody>
                  <a:tcPr marL="0" marR="0" marT="5715"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237909">
                <a:tc>
                  <a:txBody>
                    <a:bodyPr/>
                    <a:lstStyle/>
                    <a:p>
                      <a:pPr marL="34290">
                        <a:lnSpc>
                          <a:spcPct val="100000"/>
                        </a:lnSpc>
                        <a:spcBef>
                          <a:spcPts val="50"/>
                        </a:spcBef>
                      </a:pPr>
                      <a:r>
                        <a:rPr lang="ru-RU" sz="1200" spc="-10" dirty="0">
                          <a:latin typeface="+mn-lt"/>
                          <a:cs typeface="Calibri"/>
                        </a:rPr>
                        <a:t>Зоман</a:t>
                      </a:r>
                      <a:endParaRPr sz="1200" dirty="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1F1F1"/>
                    </a:solidFill>
                  </a:tcPr>
                </a:tc>
                <a:tc>
                  <a:txBody>
                    <a:bodyPr/>
                    <a:lstStyle/>
                    <a:p>
                      <a:pPr marL="10795" algn="ctr">
                        <a:lnSpc>
                          <a:spcPct val="100000"/>
                        </a:lnSpc>
                        <a:spcBef>
                          <a:spcPts val="50"/>
                        </a:spcBef>
                      </a:pPr>
                      <a:r>
                        <a:rPr sz="1200" spc="-25" dirty="0">
                          <a:latin typeface="Calibri"/>
                          <a:cs typeface="Calibri"/>
                        </a:rPr>
                        <a:t>GD</a:t>
                      </a:r>
                      <a:endParaRPr sz="12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1F1F1"/>
                    </a:solidFill>
                  </a:tcPr>
                </a:tc>
                <a:tc>
                  <a:txBody>
                    <a:bodyPr/>
                    <a:lstStyle/>
                    <a:p>
                      <a:pPr marL="20320" algn="ctr">
                        <a:lnSpc>
                          <a:spcPct val="100000"/>
                        </a:lnSpc>
                        <a:spcBef>
                          <a:spcPts val="50"/>
                        </a:spcBef>
                      </a:pPr>
                      <a:r>
                        <a:rPr sz="1200" spc="-25" dirty="0">
                          <a:latin typeface="Calibri"/>
                          <a:cs typeface="Calibri"/>
                        </a:rPr>
                        <a:t>50</a:t>
                      </a:r>
                      <a:endParaRPr sz="1200">
                        <a:latin typeface="Calibri"/>
                        <a:cs typeface="Calibri"/>
                      </a:endParaRPr>
                    </a:p>
                  </a:txBody>
                  <a:tcPr marL="0" marR="0" marT="6350"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solidFill>
                      <a:srgbClr val="F1F1F1"/>
                    </a:solidFill>
                  </a:tcPr>
                </a:tc>
                <a:extLst>
                  <a:ext uri="{0D108BD9-81ED-4DB2-BD59-A6C34878D82A}">
                    <a16:rowId xmlns:a16="http://schemas.microsoft.com/office/drawing/2014/main" val="10004"/>
                  </a:ext>
                </a:extLst>
              </a:tr>
              <a:tr h="237909">
                <a:tc>
                  <a:txBody>
                    <a:bodyPr/>
                    <a:lstStyle/>
                    <a:p>
                      <a:pPr marL="34290">
                        <a:lnSpc>
                          <a:spcPct val="100000"/>
                        </a:lnSpc>
                        <a:spcBef>
                          <a:spcPts val="50"/>
                        </a:spcBef>
                      </a:pPr>
                      <a:r>
                        <a:rPr lang="ru-RU" sz="1200" spc="-10" dirty="0" err="1">
                          <a:latin typeface="+mn-lt"/>
                          <a:cs typeface="Calibri"/>
                        </a:rPr>
                        <a:t>Циклозарин</a:t>
                      </a:r>
                      <a:endParaRPr sz="1200" dirty="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5715" algn="ctr">
                        <a:lnSpc>
                          <a:spcPct val="100000"/>
                        </a:lnSpc>
                        <a:spcBef>
                          <a:spcPts val="50"/>
                        </a:spcBef>
                      </a:pPr>
                      <a:r>
                        <a:rPr sz="1200" spc="-25" dirty="0">
                          <a:latin typeface="Calibri"/>
                          <a:cs typeface="Calibri"/>
                        </a:rPr>
                        <a:t>GF</a:t>
                      </a:r>
                      <a:endParaRPr sz="12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0320" algn="ctr">
                        <a:lnSpc>
                          <a:spcPct val="100000"/>
                        </a:lnSpc>
                        <a:spcBef>
                          <a:spcPts val="50"/>
                        </a:spcBef>
                      </a:pPr>
                      <a:r>
                        <a:rPr sz="1200" spc="-25" dirty="0">
                          <a:latin typeface="Calibri"/>
                          <a:cs typeface="Calibri"/>
                        </a:rPr>
                        <a:t>30</a:t>
                      </a:r>
                      <a:endParaRPr sz="1200">
                        <a:latin typeface="Calibri"/>
                        <a:cs typeface="Calibri"/>
                      </a:endParaRPr>
                    </a:p>
                  </a:txBody>
                  <a:tcPr marL="0" marR="0" marT="6350"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243884">
                <a:tc>
                  <a:txBody>
                    <a:bodyPr/>
                    <a:lstStyle/>
                    <a:p>
                      <a:pPr marL="34290">
                        <a:lnSpc>
                          <a:spcPct val="100000"/>
                        </a:lnSpc>
                        <a:spcBef>
                          <a:spcPts val="45"/>
                        </a:spcBef>
                      </a:pPr>
                      <a:r>
                        <a:rPr sz="1200" spc="-25" dirty="0">
                          <a:latin typeface="Calibri"/>
                          <a:cs typeface="Calibri"/>
                        </a:rPr>
                        <a:t>VX</a:t>
                      </a:r>
                      <a:endParaRPr sz="1200" dirty="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solidFill>
                      <a:srgbClr val="F1F1F1"/>
                    </a:solidFill>
                  </a:tcPr>
                </a:tc>
                <a:tc>
                  <a:txBody>
                    <a:bodyPr/>
                    <a:lstStyle/>
                    <a:p>
                      <a:pPr marL="3810" algn="ctr">
                        <a:lnSpc>
                          <a:spcPct val="100000"/>
                        </a:lnSpc>
                        <a:spcBef>
                          <a:spcPts val="45"/>
                        </a:spcBef>
                      </a:pPr>
                      <a:r>
                        <a:rPr sz="1200" spc="-25" dirty="0">
                          <a:latin typeface="Calibri"/>
                          <a:cs typeface="Calibri"/>
                        </a:rPr>
                        <a:t>VX</a:t>
                      </a:r>
                      <a:endParaRPr sz="12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solidFill>
                      <a:srgbClr val="F1F1F1"/>
                    </a:solidFill>
                  </a:tcPr>
                </a:tc>
                <a:tc>
                  <a:txBody>
                    <a:bodyPr/>
                    <a:lstStyle/>
                    <a:p>
                      <a:pPr marL="20320" algn="ctr">
                        <a:lnSpc>
                          <a:spcPct val="100000"/>
                        </a:lnSpc>
                        <a:spcBef>
                          <a:spcPts val="45"/>
                        </a:spcBef>
                      </a:pPr>
                      <a:r>
                        <a:rPr sz="1200" spc="-25" dirty="0">
                          <a:latin typeface="Calibri"/>
                          <a:cs typeface="Calibri"/>
                        </a:rPr>
                        <a:t>10</a:t>
                      </a:r>
                      <a:endParaRPr sz="1200" dirty="0">
                        <a:latin typeface="Calibri"/>
                        <a:cs typeface="Calibri"/>
                      </a:endParaRPr>
                    </a:p>
                  </a:txBody>
                  <a:tcPr marL="0" marR="0" marT="5715" marB="0">
                    <a:lnL w="19050">
                      <a:solidFill>
                        <a:srgbClr val="000000"/>
                      </a:solidFill>
                      <a:prstDash val="solid"/>
                    </a:lnL>
                    <a:lnR w="28575">
                      <a:solidFill>
                        <a:srgbClr val="000000"/>
                      </a:solidFill>
                      <a:prstDash val="solid"/>
                    </a:lnR>
                    <a:lnT w="19050">
                      <a:solidFill>
                        <a:srgbClr val="000000"/>
                      </a:solidFill>
                      <a:prstDash val="solid"/>
                    </a:lnT>
                    <a:lnB w="28575">
                      <a:solidFill>
                        <a:srgbClr val="000000"/>
                      </a:solidFill>
                      <a:prstDash val="solid"/>
                    </a:lnB>
                    <a:solidFill>
                      <a:srgbClr val="F1F1F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6131559" cy="1121461"/>
          </a:xfrm>
          <a:prstGeom prst="rect">
            <a:avLst/>
          </a:prstGeom>
        </p:spPr>
        <p:txBody>
          <a:bodyPr vert="horz" wrap="square" lIns="0" tIns="13335" rIns="0" bIns="0" rtlCol="0">
            <a:spAutoFit/>
          </a:bodyPr>
          <a:lstStyle/>
          <a:p>
            <a:pPr marL="12700">
              <a:lnSpc>
                <a:spcPct val="100000"/>
              </a:lnSpc>
              <a:spcBef>
                <a:spcPts val="105"/>
              </a:spcBef>
            </a:pPr>
            <a:r>
              <a:rPr sz="3600" b="1" dirty="0"/>
              <a:t>VX-</a:t>
            </a:r>
            <a:r>
              <a:rPr sz="3600" b="1" spc="-180" dirty="0"/>
              <a:t> </a:t>
            </a:r>
            <a:r>
              <a:rPr sz="3600" b="1" spc="-45" dirty="0"/>
              <a:t>“Venomous</a:t>
            </a:r>
            <a:r>
              <a:rPr sz="3600" b="1" spc="-180" dirty="0"/>
              <a:t> </a:t>
            </a:r>
            <a:r>
              <a:rPr sz="3600" b="1" spc="-20" dirty="0"/>
              <a:t>agent</a:t>
            </a:r>
            <a:r>
              <a:rPr sz="3600" b="1" spc="-170" dirty="0"/>
              <a:t> </a:t>
            </a:r>
            <a:r>
              <a:rPr sz="3600" b="1" spc="-25" dirty="0"/>
              <a:t>X”</a:t>
            </a:r>
            <a:br>
              <a:rPr lang="en-US" sz="3600" b="1" spc="-25" dirty="0"/>
            </a:br>
            <a:r>
              <a:rPr lang="en-US" sz="3600" b="1" spc="-25" dirty="0"/>
              <a:t>VX- «</a:t>
            </a:r>
            <a:r>
              <a:rPr lang="ru-RU" sz="3600" b="1" spc="-25" dirty="0" err="1"/>
              <a:t>Отруйна</a:t>
            </a:r>
            <a:r>
              <a:rPr lang="ru-RU" sz="3600" b="1" spc="-25" dirty="0"/>
              <a:t> </a:t>
            </a:r>
            <a:r>
              <a:rPr lang="ru-RU" sz="3600" b="1" spc="-25" dirty="0" err="1"/>
              <a:t>речовина</a:t>
            </a:r>
            <a:r>
              <a:rPr lang="ru-RU" sz="3600" b="1" spc="-25" dirty="0"/>
              <a:t> </a:t>
            </a:r>
            <a:r>
              <a:rPr lang="en-US" sz="3600" b="1" spc="-25" dirty="0"/>
              <a:t>X»</a:t>
            </a:r>
            <a:endParaRPr sz="3600" b="1" dirty="0"/>
          </a:p>
        </p:txBody>
      </p:sp>
      <p:sp>
        <p:nvSpPr>
          <p:cNvPr id="3" name="object 3"/>
          <p:cNvSpPr txBox="1"/>
          <p:nvPr/>
        </p:nvSpPr>
        <p:spPr>
          <a:xfrm>
            <a:off x="497839" y="1780412"/>
            <a:ext cx="10398761" cy="2307042"/>
          </a:xfrm>
          <a:prstGeom prst="rect">
            <a:avLst/>
          </a:prstGeom>
        </p:spPr>
        <p:txBody>
          <a:bodyPr vert="horz" wrap="square" lIns="0" tIns="59690" rIns="0" bIns="0" rtlCol="0">
            <a:spAutoFit/>
          </a:bodyPr>
          <a:lstStyle/>
          <a:p>
            <a:pPr marL="241300" marR="2037080" indent="-228600">
              <a:buFont typeface="Arial"/>
              <a:buChar char="•"/>
              <a:tabLst>
                <a:tab pos="241300" algn="l"/>
              </a:tabLst>
            </a:pPr>
            <a:r>
              <a:rPr sz="1600" dirty="0">
                <a:latin typeface="Calibri"/>
                <a:cs typeface="Calibri"/>
              </a:rPr>
              <a:t>Chemical</a:t>
            </a:r>
            <a:r>
              <a:rPr sz="1600" spc="-60" dirty="0">
                <a:latin typeface="Calibri"/>
                <a:cs typeface="Calibri"/>
              </a:rPr>
              <a:t> </a:t>
            </a:r>
            <a:r>
              <a:rPr sz="1600" dirty="0">
                <a:latin typeface="Calibri"/>
                <a:cs typeface="Calibri"/>
              </a:rPr>
              <a:t>name:</a:t>
            </a:r>
            <a:r>
              <a:rPr sz="1600" spc="-65" dirty="0">
                <a:latin typeface="Calibri"/>
                <a:cs typeface="Calibri"/>
              </a:rPr>
              <a:t> </a:t>
            </a:r>
            <a:r>
              <a:rPr sz="1600" spc="-20" dirty="0">
                <a:latin typeface="Calibri"/>
                <a:cs typeface="Calibri"/>
              </a:rPr>
              <a:t>S-</a:t>
            </a:r>
            <a:r>
              <a:rPr sz="1600" spc="-25" dirty="0">
                <a:latin typeface="Calibri"/>
                <a:cs typeface="Calibri"/>
              </a:rPr>
              <a:t>{2-[Di(propan-</a:t>
            </a:r>
            <a:r>
              <a:rPr sz="1600" spc="-10" dirty="0">
                <a:latin typeface="Calibri"/>
                <a:cs typeface="Calibri"/>
              </a:rPr>
              <a:t>2-yl)amino]ethyl}</a:t>
            </a:r>
            <a:r>
              <a:rPr sz="1600" spc="-20" dirty="0">
                <a:latin typeface="Calibri"/>
                <a:cs typeface="Calibri"/>
              </a:rPr>
              <a:t> O-</a:t>
            </a:r>
            <a:r>
              <a:rPr sz="1600" spc="-10" dirty="0">
                <a:latin typeface="Calibri"/>
                <a:cs typeface="Calibri"/>
              </a:rPr>
              <a:t>ethyl </a:t>
            </a:r>
            <a:r>
              <a:rPr sz="1600" spc="-10" dirty="0" err="1">
                <a:latin typeface="Calibri"/>
                <a:cs typeface="Calibri"/>
              </a:rPr>
              <a:t>methylphosphonothioate</a:t>
            </a:r>
            <a:endParaRPr lang="en-US" sz="1600" spc="-10" dirty="0">
              <a:latin typeface="Calibri"/>
              <a:cs typeface="Calibri"/>
            </a:endParaRPr>
          </a:p>
          <a:p>
            <a:pPr marL="265113" marR="2037080">
              <a:tabLst>
                <a:tab pos="241300" algn="l"/>
              </a:tabLst>
            </a:pPr>
            <a:r>
              <a:rPr lang="ru-RU" sz="1600" dirty="0" err="1">
                <a:latin typeface="Calibri"/>
                <a:cs typeface="Calibri"/>
              </a:rPr>
              <a:t>Хімічне</a:t>
            </a:r>
            <a:r>
              <a:rPr lang="ru-RU" sz="1600" dirty="0">
                <a:latin typeface="Calibri"/>
                <a:cs typeface="Calibri"/>
              </a:rPr>
              <a:t> </a:t>
            </a:r>
            <a:r>
              <a:rPr lang="ru-RU" sz="1600" dirty="0" err="1">
                <a:latin typeface="Calibri"/>
                <a:cs typeface="Calibri"/>
              </a:rPr>
              <a:t>найменування</a:t>
            </a:r>
            <a:r>
              <a:rPr lang="ru-RU" sz="1600" dirty="0">
                <a:latin typeface="Calibri"/>
                <a:cs typeface="Calibri"/>
              </a:rPr>
              <a:t>: </a:t>
            </a:r>
            <a:r>
              <a:rPr lang="ro-RO" sz="1600" dirty="0">
                <a:latin typeface="Calibri"/>
                <a:cs typeface="Calibri"/>
              </a:rPr>
              <a:t>S-{2-[</a:t>
            </a:r>
            <a:r>
              <a:rPr lang="ru-RU" sz="1600" dirty="0" err="1">
                <a:latin typeface="Calibri"/>
                <a:cs typeface="Calibri"/>
              </a:rPr>
              <a:t>Ді</a:t>
            </a:r>
            <a:r>
              <a:rPr lang="ru-RU" sz="1600" dirty="0">
                <a:latin typeface="Calibri"/>
                <a:cs typeface="Calibri"/>
              </a:rPr>
              <a:t>(пропан-2-іл)</a:t>
            </a:r>
            <a:r>
              <a:rPr lang="ru-RU" sz="1600" dirty="0" err="1">
                <a:latin typeface="Calibri"/>
                <a:cs typeface="Calibri"/>
              </a:rPr>
              <a:t>аміно</a:t>
            </a:r>
            <a:r>
              <a:rPr lang="ru-RU" sz="1600" dirty="0">
                <a:latin typeface="Calibri"/>
                <a:cs typeface="Calibri"/>
              </a:rPr>
              <a:t>]</a:t>
            </a:r>
            <a:r>
              <a:rPr lang="ru-RU" sz="1600" dirty="0" err="1">
                <a:latin typeface="Calibri"/>
                <a:cs typeface="Calibri"/>
              </a:rPr>
              <a:t>етил</a:t>
            </a:r>
            <a:r>
              <a:rPr lang="ru-RU" sz="1600" dirty="0">
                <a:latin typeface="Calibri"/>
                <a:cs typeface="Calibri"/>
              </a:rPr>
              <a:t>}О-</a:t>
            </a:r>
            <a:r>
              <a:rPr lang="ru-RU" sz="1600" dirty="0" err="1">
                <a:latin typeface="Calibri"/>
                <a:cs typeface="Calibri"/>
              </a:rPr>
              <a:t>етилметилфосфонотіоат</a:t>
            </a:r>
            <a:endParaRPr sz="1600" dirty="0">
              <a:latin typeface="Calibri"/>
              <a:cs typeface="Calibri"/>
            </a:endParaRPr>
          </a:p>
          <a:p>
            <a:pPr marL="241300" indent="-228600">
              <a:buFont typeface="Arial"/>
              <a:buChar char="•"/>
              <a:tabLst>
                <a:tab pos="241300" algn="l"/>
              </a:tabLst>
            </a:pPr>
            <a:r>
              <a:rPr sz="1600" spc="-20" dirty="0">
                <a:latin typeface="Calibri"/>
                <a:cs typeface="Calibri"/>
              </a:rPr>
              <a:t>Characteristics:</a:t>
            </a:r>
            <a:r>
              <a:rPr sz="1600" spc="-60" dirty="0">
                <a:latin typeface="Calibri"/>
                <a:cs typeface="Calibri"/>
              </a:rPr>
              <a:t> </a:t>
            </a:r>
            <a:r>
              <a:rPr sz="1600" spc="-20" dirty="0">
                <a:latin typeface="Calibri"/>
                <a:cs typeface="Calibri"/>
              </a:rPr>
              <a:t>clear-</a:t>
            </a:r>
            <a:r>
              <a:rPr sz="1600" spc="-30" dirty="0">
                <a:latin typeface="Calibri"/>
                <a:cs typeface="Calibri"/>
              </a:rPr>
              <a:t>to-</a:t>
            </a:r>
            <a:r>
              <a:rPr sz="1600" dirty="0">
                <a:latin typeface="Calibri"/>
                <a:cs typeface="Calibri"/>
              </a:rPr>
              <a:t>amber</a:t>
            </a:r>
            <a:r>
              <a:rPr sz="1600" spc="-60" dirty="0">
                <a:latin typeface="Calibri"/>
                <a:cs typeface="Calibri"/>
              </a:rPr>
              <a:t> </a:t>
            </a:r>
            <a:r>
              <a:rPr sz="1600" spc="-35" dirty="0">
                <a:latin typeface="Calibri"/>
                <a:cs typeface="Calibri"/>
              </a:rPr>
              <a:t>color,</a:t>
            </a:r>
            <a:r>
              <a:rPr sz="1600" spc="-55" dirty="0">
                <a:latin typeface="Calibri"/>
                <a:cs typeface="Calibri"/>
              </a:rPr>
              <a:t> </a:t>
            </a:r>
            <a:r>
              <a:rPr sz="1600" dirty="0">
                <a:latin typeface="Calibri"/>
                <a:cs typeface="Calibri"/>
              </a:rPr>
              <a:t>odourless,</a:t>
            </a:r>
            <a:r>
              <a:rPr sz="1600" spc="-40" dirty="0">
                <a:latin typeface="Calibri"/>
                <a:cs typeface="Calibri"/>
              </a:rPr>
              <a:t> </a:t>
            </a:r>
            <a:r>
              <a:rPr sz="1600" spc="-10" dirty="0">
                <a:latin typeface="Calibri"/>
                <a:cs typeface="Calibri"/>
              </a:rPr>
              <a:t>tasteless</a:t>
            </a:r>
            <a:endParaRPr lang="en-US" sz="1600" spc="-10" dirty="0">
              <a:latin typeface="Calibri"/>
              <a:cs typeface="Calibri"/>
            </a:endParaRPr>
          </a:p>
          <a:p>
            <a:pPr marL="265113">
              <a:tabLst>
                <a:tab pos="241300" algn="l"/>
              </a:tabLst>
            </a:pPr>
            <a:r>
              <a:rPr lang="ru-RU" sz="1600" dirty="0">
                <a:latin typeface="Calibri"/>
                <a:cs typeface="Calibri"/>
              </a:rPr>
              <a:t>Характеристика:: </a:t>
            </a:r>
            <a:r>
              <a:rPr lang="ru-RU" sz="1600" dirty="0" err="1">
                <a:latin typeface="Calibri"/>
                <a:cs typeface="Calibri"/>
              </a:rPr>
              <a:t>колір</a:t>
            </a:r>
            <a:r>
              <a:rPr lang="ru-RU" sz="1600" dirty="0">
                <a:latin typeface="Calibri"/>
                <a:cs typeface="Calibri"/>
              </a:rPr>
              <a:t> </a:t>
            </a:r>
            <a:r>
              <a:rPr lang="ru-RU" sz="1600" dirty="0" err="1">
                <a:latin typeface="Calibri"/>
                <a:cs typeface="Calibri"/>
              </a:rPr>
              <a:t>від</a:t>
            </a:r>
            <a:r>
              <a:rPr lang="ru-RU" sz="1600" dirty="0">
                <a:latin typeface="Calibri"/>
                <a:cs typeface="Calibri"/>
              </a:rPr>
              <a:t> </a:t>
            </a:r>
            <a:r>
              <a:rPr lang="ru-RU" sz="1600" dirty="0" err="1">
                <a:latin typeface="Calibri"/>
                <a:cs typeface="Calibri"/>
              </a:rPr>
              <a:t>прозорого</a:t>
            </a:r>
            <a:r>
              <a:rPr lang="ru-RU" sz="1600" dirty="0">
                <a:latin typeface="Calibri"/>
                <a:cs typeface="Calibri"/>
              </a:rPr>
              <a:t> до </a:t>
            </a:r>
            <a:r>
              <a:rPr lang="ru-RU" sz="1600" dirty="0" err="1">
                <a:latin typeface="Calibri"/>
                <a:cs typeface="Calibri"/>
              </a:rPr>
              <a:t>бурштинового</a:t>
            </a:r>
            <a:r>
              <a:rPr lang="ru-RU" sz="1600" dirty="0">
                <a:latin typeface="Calibri"/>
                <a:cs typeface="Calibri"/>
              </a:rPr>
              <a:t>, без запаху, смаку</a:t>
            </a:r>
            <a:endParaRPr sz="1600" dirty="0">
              <a:latin typeface="Calibri"/>
              <a:cs typeface="Calibri"/>
            </a:endParaRPr>
          </a:p>
          <a:p>
            <a:pPr marL="241300" marR="5080" indent="-228600">
              <a:buFont typeface="Arial"/>
              <a:buChar char="•"/>
              <a:tabLst>
                <a:tab pos="241300" algn="l"/>
              </a:tabLst>
            </a:pPr>
            <a:r>
              <a:rPr sz="1600" dirty="0">
                <a:latin typeface="Calibri"/>
                <a:cs typeface="Calibri"/>
              </a:rPr>
              <a:t>Aging</a:t>
            </a:r>
            <a:r>
              <a:rPr sz="1600" spc="-90" dirty="0">
                <a:latin typeface="Calibri"/>
                <a:cs typeface="Calibri"/>
              </a:rPr>
              <a:t> </a:t>
            </a:r>
            <a:r>
              <a:rPr sz="1600" dirty="0">
                <a:latin typeface="Calibri"/>
                <a:cs typeface="Calibri"/>
              </a:rPr>
              <a:t>time:</a:t>
            </a:r>
            <a:r>
              <a:rPr sz="1600" spc="-85" dirty="0">
                <a:latin typeface="Calibri"/>
                <a:cs typeface="Calibri"/>
              </a:rPr>
              <a:t> </a:t>
            </a:r>
            <a:r>
              <a:rPr sz="1600" dirty="0">
                <a:latin typeface="Calibri"/>
                <a:cs typeface="Calibri"/>
              </a:rPr>
              <a:t>48hrs,</a:t>
            </a:r>
            <a:r>
              <a:rPr sz="1600" spc="-60" dirty="0">
                <a:latin typeface="Calibri"/>
                <a:cs typeface="Calibri"/>
              </a:rPr>
              <a:t> </a:t>
            </a:r>
            <a:r>
              <a:rPr sz="1600" dirty="0">
                <a:latin typeface="Calibri"/>
                <a:cs typeface="Calibri"/>
              </a:rPr>
              <a:t>thus</a:t>
            </a:r>
            <a:r>
              <a:rPr sz="1600" spc="-60" dirty="0">
                <a:latin typeface="Calibri"/>
                <a:cs typeface="Calibri"/>
              </a:rPr>
              <a:t> </a:t>
            </a:r>
            <a:r>
              <a:rPr sz="1600" dirty="0">
                <a:latin typeface="Calibri"/>
                <a:cs typeface="Calibri"/>
              </a:rPr>
              <a:t>Post</a:t>
            </a:r>
            <a:r>
              <a:rPr sz="1600" spc="-75" dirty="0">
                <a:latin typeface="Calibri"/>
                <a:cs typeface="Calibri"/>
              </a:rPr>
              <a:t> </a:t>
            </a:r>
            <a:r>
              <a:rPr sz="1600" dirty="0">
                <a:latin typeface="Calibri"/>
                <a:cs typeface="Calibri"/>
              </a:rPr>
              <a:t>Exposure</a:t>
            </a:r>
            <a:r>
              <a:rPr sz="1600" spc="-65" dirty="0">
                <a:latin typeface="Calibri"/>
                <a:cs typeface="Calibri"/>
              </a:rPr>
              <a:t> </a:t>
            </a:r>
            <a:r>
              <a:rPr sz="1600" spc="-20" dirty="0">
                <a:latin typeface="Calibri"/>
                <a:cs typeface="Calibri"/>
              </a:rPr>
              <a:t>Pralidoxime</a:t>
            </a:r>
            <a:r>
              <a:rPr sz="1600" spc="-65" dirty="0">
                <a:latin typeface="Calibri"/>
                <a:cs typeface="Calibri"/>
              </a:rPr>
              <a:t> </a:t>
            </a:r>
            <a:r>
              <a:rPr sz="1600" dirty="0">
                <a:latin typeface="Calibri"/>
                <a:cs typeface="Calibri"/>
              </a:rPr>
              <a:t>is</a:t>
            </a:r>
            <a:r>
              <a:rPr sz="1600" spc="-90" dirty="0">
                <a:latin typeface="Calibri"/>
                <a:cs typeface="Calibri"/>
              </a:rPr>
              <a:t> </a:t>
            </a:r>
            <a:r>
              <a:rPr sz="1600" spc="-20" dirty="0">
                <a:latin typeface="Calibri"/>
                <a:cs typeface="Calibri"/>
              </a:rPr>
              <a:t>effective</a:t>
            </a:r>
            <a:r>
              <a:rPr sz="1600" spc="-105" dirty="0">
                <a:latin typeface="Calibri"/>
                <a:cs typeface="Calibri"/>
              </a:rPr>
              <a:t> </a:t>
            </a:r>
            <a:r>
              <a:rPr sz="1600" dirty="0">
                <a:latin typeface="Calibri"/>
                <a:cs typeface="Calibri"/>
              </a:rPr>
              <a:t>even</a:t>
            </a:r>
            <a:r>
              <a:rPr sz="1600" spc="-90" dirty="0">
                <a:latin typeface="Calibri"/>
                <a:cs typeface="Calibri"/>
              </a:rPr>
              <a:t> </a:t>
            </a:r>
            <a:r>
              <a:rPr sz="1600" spc="-10" dirty="0">
                <a:latin typeface="Calibri"/>
                <a:cs typeface="Calibri"/>
              </a:rPr>
              <a:t>after symptom</a:t>
            </a:r>
            <a:r>
              <a:rPr sz="1600" spc="-150" dirty="0">
                <a:latin typeface="Calibri"/>
                <a:cs typeface="Calibri"/>
              </a:rPr>
              <a:t> </a:t>
            </a:r>
            <a:r>
              <a:rPr sz="1600" spc="-10" dirty="0">
                <a:latin typeface="Calibri"/>
                <a:cs typeface="Calibri"/>
              </a:rPr>
              <a:t>onset</a:t>
            </a:r>
            <a:endParaRPr lang="en-US" sz="1600" spc="-10" dirty="0">
              <a:latin typeface="Calibri"/>
              <a:cs typeface="Calibri"/>
            </a:endParaRPr>
          </a:p>
          <a:p>
            <a:pPr marL="265113" marR="5080">
              <a:tabLst>
                <a:tab pos="241300" algn="l"/>
              </a:tabLst>
            </a:pPr>
            <a:r>
              <a:rPr lang="ru-RU" sz="1600" dirty="0">
                <a:latin typeface="Calibri"/>
                <a:cs typeface="Calibri"/>
              </a:rPr>
              <a:t>Час до </a:t>
            </a:r>
            <a:r>
              <a:rPr lang="ru-RU" sz="1600" dirty="0" err="1">
                <a:latin typeface="Calibri"/>
                <a:cs typeface="Calibri"/>
              </a:rPr>
              <a:t>набуття</a:t>
            </a:r>
            <a:r>
              <a:rPr lang="ru-RU" sz="1600" dirty="0">
                <a:latin typeface="Calibri"/>
                <a:cs typeface="Calibri"/>
              </a:rPr>
              <a:t> </a:t>
            </a:r>
            <a:r>
              <a:rPr lang="ru-RU" sz="1600" dirty="0" err="1">
                <a:latin typeface="Calibri"/>
                <a:cs typeface="Calibri"/>
              </a:rPr>
              <a:t>невідворотного</a:t>
            </a:r>
            <a:r>
              <a:rPr lang="ru-RU" sz="1600" dirty="0">
                <a:latin typeface="Calibri"/>
                <a:cs typeface="Calibri"/>
              </a:rPr>
              <a:t> характеру: 48 годин, таким чином </a:t>
            </a:r>
            <a:r>
              <a:rPr lang="ru-RU" sz="1600" dirty="0" err="1">
                <a:latin typeface="Calibri"/>
                <a:cs typeface="Calibri"/>
              </a:rPr>
              <a:t>пралідоксим</a:t>
            </a:r>
            <a:r>
              <a:rPr lang="ru-RU" sz="1600" dirty="0">
                <a:latin typeface="Calibri"/>
                <a:cs typeface="Calibri"/>
              </a:rPr>
              <a:t> </a:t>
            </a:r>
            <a:r>
              <a:rPr lang="ru-RU" sz="1600" dirty="0" err="1">
                <a:latin typeface="Calibri"/>
                <a:cs typeface="Calibri"/>
              </a:rPr>
              <a:t>після</a:t>
            </a:r>
            <a:r>
              <a:rPr lang="ru-RU" sz="1600" dirty="0">
                <a:latin typeface="Calibri"/>
                <a:cs typeface="Calibri"/>
              </a:rPr>
              <a:t> контакту </a:t>
            </a:r>
            <a:r>
              <a:rPr lang="ru-RU" sz="1600" dirty="0" err="1">
                <a:latin typeface="Calibri"/>
                <a:cs typeface="Calibri"/>
              </a:rPr>
              <a:t>ефективний</a:t>
            </a:r>
            <a:r>
              <a:rPr lang="ru-RU" sz="1600" dirty="0">
                <a:latin typeface="Calibri"/>
                <a:cs typeface="Calibri"/>
              </a:rPr>
              <a:t> </a:t>
            </a:r>
            <a:r>
              <a:rPr lang="ru-RU" sz="1600" dirty="0" err="1">
                <a:latin typeface="Calibri"/>
                <a:cs typeface="Calibri"/>
              </a:rPr>
              <a:t>навіть</a:t>
            </a:r>
            <a:r>
              <a:rPr lang="ru-RU" sz="1600" dirty="0">
                <a:latin typeface="Calibri"/>
                <a:cs typeface="Calibri"/>
              </a:rPr>
              <a:t> </a:t>
            </a:r>
            <a:r>
              <a:rPr lang="ru-RU" sz="1600" dirty="0" err="1">
                <a:latin typeface="Calibri"/>
                <a:cs typeface="Calibri"/>
              </a:rPr>
              <a:t>після</a:t>
            </a:r>
            <a:r>
              <a:rPr lang="ru-RU" sz="1600" dirty="0">
                <a:latin typeface="Calibri"/>
                <a:cs typeface="Calibri"/>
              </a:rPr>
              <a:t> </a:t>
            </a:r>
            <a:r>
              <a:rPr lang="ru-RU" sz="1600" dirty="0" err="1">
                <a:latin typeface="Calibri"/>
                <a:cs typeface="Calibri"/>
              </a:rPr>
              <a:t>появи</a:t>
            </a:r>
            <a:r>
              <a:rPr lang="ru-RU" sz="1600" dirty="0">
                <a:latin typeface="Calibri"/>
                <a:cs typeface="Calibri"/>
              </a:rPr>
              <a:t> </a:t>
            </a:r>
            <a:r>
              <a:rPr lang="ru-RU" sz="1600" dirty="0" err="1">
                <a:latin typeface="Calibri"/>
                <a:cs typeface="Calibri"/>
              </a:rPr>
              <a:t>симптомів</a:t>
            </a:r>
            <a:endParaRPr sz="1600" dirty="0">
              <a:latin typeface="Calibri"/>
              <a:cs typeface="Calibri"/>
            </a:endParaRPr>
          </a:p>
          <a:p>
            <a:pPr marL="241300" indent="-228600">
              <a:buFont typeface="Arial"/>
              <a:buChar char="•"/>
              <a:tabLst>
                <a:tab pos="241300" algn="l"/>
              </a:tabLst>
            </a:pPr>
            <a:r>
              <a:rPr sz="1600" dirty="0">
                <a:latin typeface="Calibri"/>
                <a:cs typeface="Calibri"/>
              </a:rPr>
              <a:t>Soil</a:t>
            </a:r>
            <a:r>
              <a:rPr sz="1600" spc="-55" dirty="0">
                <a:latin typeface="Calibri"/>
                <a:cs typeface="Calibri"/>
              </a:rPr>
              <a:t> </a:t>
            </a:r>
            <a:r>
              <a:rPr sz="1600" spc="-20" dirty="0">
                <a:latin typeface="Calibri"/>
                <a:cs typeface="Calibri"/>
              </a:rPr>
              <a:t>Persistence:</a:t>
            </a:r>
            <a:r>
              <a:rPr sz="1600" spc="-25" dirty="0">
                <a:latin typeface="Calibri"/>
                <a:cs typeface="Calibri"/>
              </a:rPr>
              <a:t> </a:t>
            </a:r>
            <a:r>
              <a:rPr sz="1600" spc="-20" dirty="0">
                <a:latin typeface="Calibri"/>
                <a:cs typeface="Calibri"/>
              </a:rPr>
              <a:t>2-</a:t>
            </a:r>
            <a:r>
              <a:rPr sz="1600" dirty="0">
                <a:latin typeface="Calibri"/>
                <a:cs typeface="Calibri"/>
              </a:rPr>
              <a:t>6</a:t>
            </a:r>
            <a:r>
              <a:rPr sz="1600" spc="-40" dirty="0">
                <a:latin typeface="Calibri"/>
                <a:cs typeface="Calibri"/>
              </a:rPr>
              <a:t> </a:t>
            </a:r>
            <a:r>
              <a:rPr sz="1600" spc="-20" dirty="0">
                <a:latin typeface="Calibri"/>
                <a:cs typeface="Calibri"/>
              </a:rPr>
              <a:t>days</a:t>
            </a:r>
            <a:endParaRPr lang="en-US" sz="1600" spc="-20" dirty="0">
              <a:latin typeface="Calibri"/>
              <a:cs typeface="Calibri"/>
            </a:endParaRPr>
          </a:p>
          <a:p>
            <a:pPr marL="265113">
              <a:tabLst>
                <a:tab pos="241300" algn="l"/>
              </a:tabLst>
            </a:pPr>
            <a:r>
              <a:rPr lang="ru-RU" sz="1600" dirty="0" err="1">
                <a:latin typeface="Calibri"/>
                <a:cs typeface="Calibri"/>
              </a:rPr>
              <a:t>Здатність</a:t>
            </a:r>
            <a:r>
              <a:rPr lang="ru-RU" sz="1600" dirty="0">
                <a:latin typeface="Calibri"/>
                <a:cs typeface="Calibri"/>
              </a:rPr>
              <a:t> </a:t>
            </a:r>
            <a:r>
              <a:rPr lang="ru-RU" sz="1600" dirty="0" err="1">
                <a:latin typeface="Calibri"/>
                <a:cs typeface="Calibri"/>
              </a:rPr>
              <a:t>зберігати</a:t>
            </a:r>
            <a:r>
              <a:rPr lang="ru-RU" sz="1600" dirty="0">
                <a:latin typeface="Calibri"/>
                <a:cs typeface="Calibri"/>
              </a:rPr>
              <a:t> </a:t>
            </a:r>
            <a:r>
              <a:rPr lang="ru-RU" sz="1600" dirty="0" err="1">
                <a:latin typeface="Calibri"/>
                <a:cs typeface="Calibri"/>
              </a:rPr>
              <a:t>властивості</a:t>
            </a:r>
            <a:r>
              <a:rPr lang="ru-RU" sz="1600" dirty="0">
                <a:latin typeface="Calibri"/>
                <a:cs typeface="Calibri"/>
              </a:rPr>
              <a:t> у </a:t>
            </a:r>
            <a:r>
              <a:rPr lang="ru-RU" sz="1600" dirty="0" err="1">
                <a:latin typeface="Calibri"/>
                <a:cs typeface="Calibri"/>
              </a:rPr>
              <a:t>грунті</a:t>
            </a:r>
            <a:r>
              <a:rPr lang="ru-RU" sz="1600" dirty="0">
                <a:latin typeface="Calibri"/>
                <a:cs typeface="Calibri"/>
              </a:rPr>
              <a:t>: 2-6 </a:t>
            </a:r>
            <a:r>
              <a:rPr lang="ru-RU" sz="1600" dirty="0" err="1">
                <a:latin typeface="Calibri"/>
                <a:cs typeface="Calibri"/>
              </a:rPr>
              <a:t>днів</a:t>
            </a:r>
            <a:endParaRPr sz="1600" dirty="0">
              <a:latin typeface="Calibri"/>
              <a:cs typeface="Calibri"/>
            </a:endParaRPr>
          </a:p>
        </p:txBody>
      </p:sp>
      <p:pic>
        <p:nvPicPr>
          <p:cNvPr id="4" name="object 4"/>
          <p:cNvPicPr/>
          <p:nvPr/>
        </p:nvPicPr>
        <p:blipFill>
          <a:blip r:embed="rId2" cstate="print"/>
          <a:stretch>
            <a:fillRect/>
          </a:stretch>
        </p:blipFill>
        <p:spPr>
          <a:xfrm>
            <a:off x="9763125" y="451422"/>
            <a:ext cx="1924050" cy="875662"/>
          </a:xfrm>
          <a:prstGeom prst="rect">
            <a:avLst/>
          </a:prstGeom>
        </p:spPr>
      </p:pic>
      <p:grpSp>
        <p:nvGrpSpPr>
          <p:cNvPr id="5" name="object 5"/>
          <p:cNvGrpSpPr/>
          <p:nvPr/>
        </p:nvGrpSpPr>
        <p:grpSpPr>
          <a:xfrm>
            <a:off x="8439911" y="5602223"/>
            <a:ext cx="3333115" cy="1043940"/>
            <a:chOff x="8439911" y="5602223"/>
            <a:chExt cx="3333115" cy="1043940"/>
          </a:xfrm>
        </p:grpSpPr>
        <p:pic>
          <p:nvPicPr>
            <p:cNvPr id="6" name="object 6"/>
            <p:cNvPicPr/>
            <p:nvPr/>
          </p:nvPicPr>
          <p:blipFill>
            <a:blip r:embed="rId3" cstate="print"/>
            <a:stretch>
              <a:fillRect/>
            </a:stretch>
          </p:blipFill>
          <p:spPr>
            <a:xfrm>
              <a:off x="10678667" y="5620511"/>
              <a:ext cx="1094231" cy="1025651"/>
            </a:xfrm>
            <a:prstGeom prst="rect">
              <a:avLst/>
            </a:prstGeom>
          </p:spPr>
        </p:pic>
        <p:pic>
          <p:nvPicPr>
            <p:cNvPr id="7" name="object 7"/>
            <p:cNvPicPr/>
            <p:nvPr/>
          </p:nvPicPr>
          <p:blipFill>
            <a:blip r:embed="rId4" cstate="print"/>
            <a:stretch>
              <a:fillRect/>
            </a:stretch>
          </p:blipFill>
          <p:spPr>
            <a:xfrm>
              <a:off x="11297157" y="5938773"/>
              <a:ext cx="93472" cy="72135"/>
            </a:xfrm>
            <a:prstGeom prst="rect">
              <a:avLst/>
            </a:prstGeom>
          </p:spPr>
        </p:pic>
        <p:pic>
          <p:nvPicPr>
            <p:cNvPr id="8" name="object 8"/>
            <p:cNvPicPr/>
            <p:nvPr/>
          </p:nvPicPr>
          <p:blipFill>
            <a:blip r:embed="rId5" cstate="print"/>
            <a:stretch>
              <a:fillRect/>
            </a:stretch>
          </p:blipFill>
          <p:spPr>
            <a:xfrm>
              <a:off x="9567672" y="5602223"/>
              <a:ext cx="1085087" cy="1025652"/>
            </a:xfrm>
            <a:prstGeom prst="rect">
              <a:avLst/>
            </a:prstGeom>
          </p:spPr>
        </p:pic>
        <p:pic>
          <p:nvPicPr>
            <p:cNvPr id="9" name="object 9"/>
            <p:cNvPicPr/>
            <p:nvPr/>
          </p:nvPicPr>
          <p:blipFill>
            <a:blip r:embed="rId6" cstate="print"/>
            <a:stretch>
              <a:fillRect/>
            </a:stretch>
          </p:blipFill>
          <p:spPr>
            <a:xfrm>
              <a:off x="10100817" y="5946393"/>
              <a:ext cx="85851" cy="72136"/>
            </a:xfrm>
            <a:prstGeom prst="rect">
              <a:avLst/>
            </a:prstGeom>
          </p:spPr>
        </p:pic>
        <p:pic>
          <p:nvPicPr>
            <p:cNvPr id="10" name="object 10"/>
            <p:cNvPicPr/>
            <p:nvPr/>
          </p:nvPicPr>
          <p:blipFill>
            <a:blip r:embed="rId7" cstate="print"/>
            <a:stretch>
              <a:fillRect/>
            </a:stretch>
          </p:blipFill>
          <p:spPr>
            <a:xfrm>
              <a:off x="8439911" y="5620511"/>
              <a:ext cx="1100327" cy="1025651"/>
            </a:xfrm>
            <a:prstGeom prst="rect">
              <a:avLst/>
            </a:prstGeom>
          </p:spPr>
        </p:pic>
        <p:pic>
          <p:nvPicPr>
            <p:cNvPr id="11" name="object 11"/>
            <p:cNvPicPr/>
            <p:nvPr/>
          </p:nvPicPr>
          <p:blipFill>
            <a:blip r:embed="rId8" cstate="print"/>
            <a:stretch>
              <a:fillRect/>
            </a:stretch>
          </p:blipFill>
          <p:spPr>
            <a:xfrm>
              <a:off x="8947149" y="5864097"/>
              <a:ext cx="85851" cy="69088"/>
            </a:xfrm>
            <a:prstGeom prst="rect">
              <a:avLst/>
            </a:prstGeom>
          </p:spPr>
        </p:pic>
      </p:grpSp>
      <p:sp>
        <p:nvSpPr>
          <p:cNvPr id="12" name="object 12"/>
          <p:cNvSpPr txBox="1"/>
          <p:nvPr/>
        </p:nvSpPr>
        <p:spPr>
          <a:xfrm>
            <a:off x="6846695" y="6178875"/>
            <a:ext cx="1459865" cy="579646"/>
          </a:xfrm>
          <a:prstGeom prst="rect">
            <a:avLst/>
          </a:prstGeom>
        </p:spPr>
        <p:txBody>
          <a:bodyPr vert="horz" wrap="square" lIns="0" tIns="12700" rIns="0" bIns="0" rtlCol="0">
            <a:spAutoFit/>
          </a:bodyPr>
          <a:lstStyle/>
          <a:p>
            <a:pPr marL="38100">
              <a:lnSpc>
                <a:spcPct val="100000"/>
              </a:lnSpc>
              <a:spcBef>
                <a:spcPts val="100"/>
              </a:spcBef>
            </a:pPr>
            <a:r>
              <a:rPr sz="1800" dirty="0">
                <a:latin typeface="Calibri"/>
                <a:cs typeface="Calibri"/>
              </a:rPr>
              <a:t>LD</a:t>
            </a:r>
            <a:r>
              <a:rPr sz="1800" baseline="-20833" dirty="0">
                <a:latin typeface="Calibri"/>
                <a:cs typeface="Calibri"/>
              </a:rPr>
              <a:t>50</a:t>
            </a:r>
            <a:r>
              <a:rPr sz="1800" dirty="0">
                <a:latin typeface="Calibri"/>
                <a:cs typeface="Calibri"/>
              </a:rPr>
              <a:t>=</a:t>
            </a:r>
            <a:r>
              <a:rPr sz="1800" spc="15" dirty="0">
                <a:latin typeface="Calibri"/>
                <a:cs typeface="Calibri"/>
              </a:rPr>
              <a:t> </a:t>
            </a:r>
            <a:r>
              <a:rPr sz="1800" dirty="0">
                <a:latin typeface="Calibri"/>
                <a:cs typeface="Calibri"/>
              </a:rPr>
              <a:t>10mg </a:t>
            </a:r>
            <a:r>
              <a:rPr sz="1800" spc="-25" dirty="0">
                <a:latin typeface="Calibri"/>
                <a:cs typeface="Calibri"/>
              </a:rPr>
              <a:t>VX</a:t>
            </a:r>
            <a:endParaRPr lang="en-US" sz="1800" spc="-25" dirty="0">
              <a:latin typeface="Calibri"/>
              <a:cs typeface="Calibri"/>
            </a:endParaRPr>
          </a:p>
          <a:p>
            <a:pPr marL="38100">
              <a:lnSpc>
                <a:spcPct val="100000"/>
              </a:lnSpc>
              <a:spcBef>
                <a:spcPts val="100"/>
              </a:spcBef>
            </a:pPr>
            <a:r>
              <a:rPr lang="ru-RU" sz="1800" dirty="0">
                <a:latin typeface="Calibri"/>
                <a:cs typeface="Calibri"/>
              </a:rPr>
              <a:t>ЛД</a:t>
            </a:r>
            <a:r>
              <a:rPr lang="ru-RU" sz="1800" baseline="-25000" dirty="0">
                <a:latin typeface="Calibri"/>
                <a:cs typeface="Calibri"/>
              </a:rPr>
              <a:t>50</a:t>
            </a:r>
            <a:r>
              <a:rPr lang="ru-RU" sz="1800" dirty="0">
                <a:latin typeface="Calibri"/>
                <a:cs typeface="Calibri"/>
              </a:rPr>
              <a:t>= 10мг </a:t>
            </a:r>
            <a:r>
              <a:rPr lang="ro-RO" sz="1800" dirty="0">
                <a:latin typeface="Calibri"/>
                <a:cs typeface="Calibri"/>
              </a:rPr>
              <a:t>VX</a:t>
            </a:r>
            <a:endParaRPr sz="1800" dirty="0">
              <a:latin typeface="Calibri"/>
              <a:cs typeface="Calibri"/>
            </a:endParaRPr>
          </a:p>
        </p:txBody>
      </p:sp>
      <p:graphicFrame>
        <p:nvGraphicFramePr>
          <p:cNvPr id="16" name="Таблица 15">
            <a:extLst>
              <a:ext uri="{FF2B5EF4-FFF2-40B4-BE49-F238E27FC236}">
                <a16:creationId xmlns:a16="http://schemas.microsoft.com/office/drawing/2014/main" id="{DD332D55-0E9E-74FB-B080-9555A781DC6A}"/>
              </a:ext>
            </a:extLst>
          </p:cNvPr>
          <p:cNvGraphicFramePr>
            <a:graphicFrameLocks noGrp="1"/>
          </p:cNvGraphicFramePr>
          <p:nvPr>
            <p:extLst>
              <p:ext uri="{D42A27DB-BD31-4B8C-83A1-F6EECF244321}">
                <p14:modId xmlns:p14="http://schemas.microsoft.com/office/powerpoint/2010/main" val="3187955858"/>
              </p:ext>
            </p:extLst>
          </p:nvPr>
        </p:nvGraphicFramePr>
        <p:xfrm>
          <a:off x="613029" y="4136729"/>
          <a:ext cx="7626856" cy="1007999"/>
        </p:xfrm>
        <a:graphic>
          <a:graphicData uri="http://schemas.openxmlformats.org/drawingml/2006/table">
            <a:tbl>
              <a:tblPr>
                <a:tableStyleId>{5C22544A-7EE6-4342-B048-85BDC9FD1C3A}</a:tableStyleId>
              </a:tblPr>
              <a:tblGrid>
                <a:gridCol w="1024920">
                  <a:extLst>
                    <a:ext uri="{9D8B030D-6E8A-4147-A177-3AD203B41FA5}">
                      <a16:colId xmlns:a16="http://schemas.microsoft.com/office/drawing/2014/main" val="1863768177"/>
                    </a:ext>
                  </a:extLst>
                </a:gridCol>
                <a:gridCol w="4839051">
                  <a:extLst>
                    <a:ext uri="{9D8B030D-6E8A-4147-A177-3AD203B41FA5}">
                      <a16:colId xmlns:a16="http://schemas.microsoft.com/office/drawing/2014/main" val="3736015450"/>
                    </a:ext>
                  </a:extLst>
                </a:gridCol>
                <a:gridCol w="1762885">
                  <a:extLst>
                    <a:ext uri="{9D8B030D-6E8A-4147-A177-3AD203B41FA5}">
                      <a16:colId xmlns:a16="http://schemas.microsoft.com/office/drawing/2014/main" val="2385792524"/>
                    </a:ext>
                  </a:extLst>
                </a:gridCol>
              </a:tblGrid>
              <a:tr h="177081">
                <a:tc gridSpan="3">
                  <a:txBody>
                    <a:bodyPr/>
                    <a:lstStyle/>
                    <a:p>
                      <a:pPr algn="ctr"/>
                      <a:r>
                        <a:rPr lang="ru-UA" sz="900" b="1" dirty="0" err="1">
                          <a:effectLst/>
                        </a:rPr>
                        <a:t>Environmental</a:t>
                      </a:r>
                      <a:r>
                        <a:rPr lang="ru-UA" sz="900" b="1" dirty="0">
                          <a:effectLst/>
                        </a:rPr>
                        <a:t> </a:t>
                      </a:r>
                      <a:r>
                        <a:rPr lang="ru-UA" sz="900" b="1" dirty="0" err="1">
                          <a:effectLst/>
                        </a:rPr>
                        <a:t>Persistence</a:t>
                      </a:r>
                      <a:endParaRPr lang="ru-U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3158938209"/>
                  </a:ext>
                </a:extLst>
              </a:tr>
              <a:tr h="171405">
                <a:tc>
                  <a:txBody>
                    <a:bodyPr/>
                    <a:lstStyle/>
                    <a:p>
                      <a:pPr algn="l"/>
                      <a:r>
                        <a:rPr lang="ru-UA" sz="900" dirty="0">
                          <a:effectLst/>
                        </a:rPr>
                        <a:t>Agent</a:t>
                      </a:r>
                      <a:endParaRPr lang="ru-U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905000" algn="l"/>
                      <a:r>
                        <a:rPr lang="ru-UA" sz="900" b="1" dirty="0" err="1">
                          <a:effectLst/>
                        </a:rPr>
                        <a:t>Soil</a:t>
                      </a:r>
                      <a:r>
                        <a:rPr lang="ru-UA" sz="900" b="1" dirty="0">
                          <a:effectLst/>
                        </a:rPr>
                        <a:t> </a:t>
                      </a:r>
                      <a:r>
                        <a:rPr lang="ru-UA" sz="900" b="1" dirty="0" err="1">
                          <a:effectLst/>
                        </a:rPr>
                        <a:t>Decomposition-Weather</a:t>
                      </a:r>
                      <a:r>
                        <a:rPr lang="ru-UA" sz="900" b="1" dirty="0">
                          <a:effectLst/>
                        </a:rPr>
                        <a:t> </a:t>
                      </a:r>
                      <a:r>
                        <a:rPr lang="ru-UA" sz="900" b="1" dirty="0" err="1">
                          <a:effectLst/>
                        </a:rPr>
                        <a:t>Conditions</a:t>
                      </a:r>
                      <a:endParaRPr lang="ru-U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ru-UA" sz="900" b="1" dirty="0" err="1">
                          <a:effectLst/>
                        </a:rPr>
                        <a:t>Soil</a:t>
                      </a:r>
                      <a:r>
                        <a:rPr lang="ru-UA" sz="900" b="1" dirty="0">
                          <a:effectLst/>
                        </a:rPr>
                        <a:t> </a:t>
                      </a:r>
                      <a:r>
                        <a:rPr lang="ru-UA" sz="900" b="1" dirty="0" err="1">
                          <a:effectLst/>
                        </a:rPr>
                        <a:t>Detectable</a:t>
                      </a:r>
                      <a:r>
                        <a:rPr lang="ru-UA" sz="900" b="1" dirty="0">
                          <a:effectLst/>
                        </a:rPr>
                        <a:t> </a:t>
                      </a:r>
                      <a:r>
                        <a:rPr lang="ru-UA" sz="900" b="1" dirty="0" err="1">
                          <a:effectLst/>
                        </a:rPr>
                        <a:t>Days</a:t>
                      </a:r>
                      <a:endParaRPr lang="ru-U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8028944"/>
                  </a:ext>
                </a:extLst>
              </a:tr>
              <a:tr h="171405">
                <a:tc>
                  <a:txBody>
                    <a:bodyPr/>
                    <a:lstStyle/>
                    <a:p>
                      <a:pPr algn="l"/>
                      <a:r>
                        <a:rPr lang="ru-UA" sz="900">
                          <a:effectLst/>
                        </a:rPr>
                        <a:t>VX</a:t>
                      </a:r>
                      <a:endParaRPr lang="ru-UA" sz="9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905000" algn="l"/>
                      <a:r>
                        <a:rPr lang="ru-UA" sz="900" dirty="0">
                          <a:effectLst/>
                        </a:rPr>
                        <a:t>20C, Wind 2.4km/</a:t>
                      </a:r>
                      <a:r>
                        <a:rPr lang="ru-UA" sz="900" dirty="0" err="1">
                          <a:effectLst/>
                        </a:rPr>
                        <a:t>hr</a:t>
                      </a:r>
                      <a:r>
                        <a:rPr lang="ru-UA" sz="900" dirty="0">
                          <a:effectLst/>
                        </a:rPr>
                        <a:t> </a:t>
                      </a:r>
                      <a:r>
                        <a:rPr lang="ru-UA" sz="900" dirty="0" err="1">
                          <a:effectLst/>
                        </a:rPr>
                        <a:t>Effective</a:t>
                      </a:r>
                      <a:r>
                        <a:rPr lang="ru-UA" sz="900" dirty="0">
                          <a:effectLst/>
                        </a:rPr>
                        <a:t> Half </a:t>
                      </a:r>
                      <a:r>
                        <a:rPr lang="ru-UA" sz="900" dirty="0" err="1">
                          <a:effectLst/>
                        </a:rPr>
                        <a:t>life</a:t>
                      </a:r>
                      <a:r>
                        <a:rPr lang="ru-UA" sz="900" dirty="0">
                          <a:effectLst/>
                        </a:rPr>
                        <a:t> 72-98 </a:t>
                      </a:r>
                      <a:r>
                        <a:rPr lang="ru-UA" sz="900" dirty="0" err="1">
                          <a:effectLst/>
                        </a:rPr>
                        <a:t>hours</a:t>
                      </a:r>
                      <a:endParaRPr lang="ru-U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indent="254000" algn="l"/>
                      <a:r>
                        <a:rPr lang="ru-UA" sz="900">
                          <a:effectLst/>
                        </a:rPr>
                        <a:t>minimum 6 days</a:t>
                      </a:r>
                      <a:endParaRPr lang="ru-UA" sz="9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1742328"/>
                  </a:ext>
                </a:extLst>
              </a:tr>
              <a:tr h="169135">
                <a:tc>
                  <a:txBody>
                    <a:bodyPr/>
                    <a:lstStyle/>
                    <a:p>
                      <a:pPr algn="l"/>
                      <a:r>
                        <a:rPr lang="ru-UA" sz="900" dirty="0" err="1">
                          <a:effectLst/>
                        </a:rPr>
                        <a:t>VX</a:t>
                      </a:r>
                      <a:endParaRPr lang="ru-U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2">
                  <a:txBody>
                    <a:bodyPr/>
                    <a:lstStyle/>
                    <a:p>
                      <a:pPr algn="l"/>
                      <a:r>
                        <a:rPr lang="ru-UA" sz="900" dirty="0">
                          <a:effectLst/>
                        </a:rPr>
                        <a:t>45% </a:t>
                      </a:r>
                      <a:r>
                        <a:rPr lang="ru-UA" sz="900" dirty="0" err="1">
                          <a:effectLst/>
                        </a:rPr>
                        <a:t>remains</a:t>
                      </a:r>
                      <a:r>
                        <a:rPr lang="ru-UA" sz="900" dirty="0">
                          <a:effectLst/>
                        </a:rPr>
                        <a:t> </a:t>
                      </a:r>
                      <a:r>
                        <a:rPr lang="ru-UA" sz="900" dirty="0" err="1">
                          <a:effectLst/>
                        </a:rPr>
                        <a:t>active</a:t>
                      </a:r>
                      <a:r>
                        <a:rPr lang="ru-UA" sz="900" dirty="0">
                          <a:effectLst/>
                        </a:rPr>
                        <a:t> </a:t>
                      </a:r>
                      <a:r>
                        <a:rPr lang="ru-UA" sz="900" dirty="0" err="1">
                          <a:effectLst/>
                        </a:rPr>
                        <a:t>on</a:t>
                      </a:r>
                      <a:r>
                        <a:rPr lang="ru-UA" sz="900" dirty="0">
                          <a:effectLst/>
                        </a:rPr>
                        <a:t> </a:t>
                      </a:r>
                      <a:r>
                        <a:rPr lang="ru-UA" sz="900" dirty="0" err="1">
                          <a:effectLst/>
                        </a:rPr>
                        <a:t>surface</a:t>
                      </a:r>
                      <a:r>
                        <a:rPr lang="ru-UA" sz="900" dirty="0">
                          <a:effectLst/>
                        </a:rPr>
                        <a:t> </a:t>
                      </a:r>
                      <a:r>
                        <a:rPr lang="ru-UA" sz="900" dirty="0" err="1">
                          <a:effectLst/>
                        </a:rPr>
                        <a:t>of</a:t>
                      </a:r>
                      <a:r>
                        <a:rPr lang="ru-UA" sz="900" dirty="0">
                          <a:effectLst/>
                        </a:rPr>
                        <a:t> </a:t>
                      </a:r>
                      <a:r>
                        <a:rPr lang="ru-UA" sz="900" dirty="0" err="1">
                          <a:effectLst/>
                        </a:rPr>
                        <a:t>grass</a:t>
                      </a:r>
                      <a:r>
                        <a:rPr lang="ru-UA" sz="900" dirty="0">
                          <a:effectLst/>
                        </a:rPr>
                        <a:t> </a:t>
                      </a:r>
                      <a:r>
                        <a:rPr lang="ru-UA" sz="900" dirty="0" err="1">
                          <a:effectLst/>
                        </a:rPr>
                        <a:t>even</a:t>
                      </a:r>
                      <a:r>
                        <a:rPr lang="ru-UA" sz="900" dirty="0">
                          <a:effectLst/>
                        </a:rPr>
                        <a:t> </a:t>
                      </a:r>
                      <a:r>
                        <a:rPr lang="ru-UA" sz="900" dirty="0" err="1">
                          <a:effectLst/>
                        </a:rPr>
                        <a:t>after</a:t>
                      </a:r>
                      <a:r>
                        <a:rPr lang="ru-UA" sz="900" dirty="0">
                          <a:effectLst/>
                        </a:rPr>
                        <a:t> 7 </a:t>
                      </a:r>
                      <a:r>
                        <a:rPr lang="ru-UA" sz="900" dirty="0" err="1">
                          <a:effectLst/>
                        </a:rPr>
                        <a:t>days</a:t>
                      </a:r>
                      <a:endParaRPr lang="ru-U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ru-UA"/>
                    </a:p>
                  </a:txBody>
                  <a:tcPr/>
                </a:tc>
                <a:extLst>
                  <a:ext uri="{0D108BD9-81ED-4DB2-BD59-A6C34878D82A}">
                    <a16:rowId xmlns:a16="http://schemas.microsoft.com/office/drawing/2014/main" val="1868185512"/>
                  </a:ext>
                </a:extLst>
              </a:tr>
              <a:tr h="318973">
                <a:tc>
                  <a:txBody>
                    <a:bodyPr/>
                    <a:lstStyle/>
                    <a:p>
                      <a:pPr algn="l"/>
                      <a:r>
                        <a:rPr lang="ru-UA" sz="900">
                          <a:effectLst/>
                        </a:rPr>
                        <a:t>VX</a:t>
                      </a:r>
                      <a:endParaRPr lang="ru-UA" sz="9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2">
                  <a:txBody>
                    <a:bodyPr/>
                    <a:lstStyle/>
                    <a:p>
                      <a:pPr algn="l"/>
                      <a:r>
                        <a:rPr lang="ru-UA" sz="900" dirty="0">
                          <a:effectLst/>
                        </a:rPr>
                        <a:t>10% </a:t>
                      </a:r>
                      <a:r>
                        <a:rPr lang="ru-UA" sz="900" dirty="0" err="1">
                          <a:effectLst/>
                        </a:rPr>
                        <a:t>of</a:t>
                      </a:r>
                      <a:r>
                        <a:rPr lang="ru-UA" sz="900" dirty="0">
                          <a:effectLst/>
                        </a:rPr>
                        <a:t> </a:t>
                      </a:r>
                      <a:r>
                        <a:rPr lang="ru-UA" sz="900" dirty="0" err="1">
                          <a:effectLst/>
                        </a:rPr>
                        <a:t>VX</a:t>
                      </a:r>
                      <a:r>
                        <a:rPr lang="ru-UA" sz="900" dirty="0">
                          <a:effectLst/>
                        </a:rPr>
                        <a:t> </a:t>
                      </a:r>
                      <a:r>
                        <a:rPr lang="ru-UA" sz="900" dirty="0" err="1">
                          <a:effectLst/>
                        </a:rPr>
                        <a:t>Sprayed</a:t>
                      </a:r>
                      <a:r>
                        <a:rPr lang="ru-UA" sz="900" dirty="0">
                          <a:effectLst/>
                        </a:rPr>
                        <a:t> </a:t>
                      </a:r>
                      <a:r>
                        <a:rPr lang="ru-UA" sz="900" dirty="0" err="1">
                          <a:effectLst/>
                        </a:rPr>
                        <a:t>on</a:t>
                      </a:r>
                      <a:r>
                        <a:rPr lang="ru-UA" sz="900" dirty="0">
                          <a:effectLst/>
                        </a:rPr>
                        <a:t> </a:t>
                      </a:r>
                      <a:r>
                        <a:rPr lang="ru-UA" sz="900" dirty="0" err="1">
                          <a:effectLst/>
                        </a:rPr>
                        <a:t>grass</a:t>
                      </a:r>
                      <a:r>
                        <a:rPr lang="ru-UA" sz="900" dirty="0">
                          <a:effectLst/>
                        </a:rPr>
                        <a:t> </a:t>
                      </a:r>
                      <a:r>
                        <a:rPr lang="ru-UA" sz="900" dirty="0" err="1">
                          <a:effectLst/>
                        </a:rPr>
                        <a:t>will</a:t>
                      </a:r>
                      <a:r>
                        <a:rPr lang="ru-UA" sz="900" dirty="0">
                          <a:effectLst/>
                        </a:rPr>
                        <a:t> </a:t>
                      </a:r>
                      <a:r>
                        <a:rPr lang="ru-UA" sz="900" dirty="0" err="1">
                          <a:effectLst/>
                        </a:rPr>
                        <a:t>be</a:t>
                      </a:r>
                      <a:r>
                        <a:rPr lang="ru-UA" sz="900" dirty="0">
                          <a:effectLst/>
                        </a:rPr>
                        <a:t> </a:t>
                      </a:r>
                      <a:r>
                        <a:rPr lang="ru-UA" sz="900" dirty="0" err="1">
                          <a:effectLst/>
                        </a:rPr>
                        <a:t>absorbed</a:t>
                      </a:r>
                      <a:r>
                        <a:rPr lang="ru-UA" sz="900" dirty="0">
                          <a:effectLst/>
                        </a:rPr>
                        <a:t> </a:t>
                      </a:r>
                      <a:r>
                        <a:rPr lang="ru-UA" sz="900" dirty="0" err="1">
                          <a:effectLst/>
                        </a:rPr>
                        <a:t>by</a:t>
                      </a:r>
                      <a:r>
                        <a:rPr lang="ru-UA" sz="900" dirty="0">
                          <a:effectLst/>
                        </a:rPr>
                        <a:t> </a:t>
                      </a:r>
                      <a:r>
                        <a:rPr lang="ru-UA" sz="900" dirty="0" err="1">
                          <a:effectLst/>
                        </a:rPr>
                        <a:t>grass</a:t>
                      </a:r>
                      <a:r>
                        <a:rPr lang="ru-UA" sz="900" dirty="0">
                          <a:effectLst/>
                        </a:rPr>
                        <a:t> </a:t>
                      </a:r>
                      <a:r>
                        <a:rPr lang="ru-UA" sz="900" dirty="0" err="1">
                          <a:effectLst/>
                        </a:rPr>
                        <a:t>within</a:t>
                      </a:r>
                      <a:r>
                        <a:rPr lang="ru-UA" sz="900" dirty="0">
                          <a:effectLst/>
                        </a:rPr>
                        <a:t> </a:t>
                      </a:r>
                      <a:r>
                        <a:rPr lang="ru-UA" sz="900" dirty="0" err="1">
                          <a:effectLst/>
                        </a:rPr>
                        <a:t>one</a:t>
                      </a:r>
                      <a:r>
                        <a:rPr lang="ru-UA" sz="900" dirty="0">
                          <a:effectLst/>
                        </a:rPr>
                        <a:t> </a:t>
                      </a:r>
                      <a:r>
                        <a:rPr lang="ru-UA" sz="900" dirty="0" err="1">
                          <a:effectLst/>
                        </a:rPr>
                        <a:t>minute</a:t>
                      </a:r>
                      <a:r>
                        <a:rPr lang="ru-UA" sz="900" dirty="0">
                          <a:effectLst/>
                        </a:rPr>
                        <a:t>, </a:t>
                      </a:r>
                      <a:r>
                        <a:rPr lang="ru-UA" sz="900" dirty="0" err="1">
                          <a:effectLst/>
                        </a:rPr>
                        <a:t>but</a:t>
                      </a:r>
                      <a:r>
                        <a:rPr lang="ru-UA" sz="900" dirty="0">
                          <a:effectLst/>
                        </a:rPr>
                        <a:t> </a:t>
                      </a:r>
                      <a:r>
                        <a:rPr lang="ru-UA" sz="900" dirty="0" err="1">
                          <a:effectLst/>
                        </a:rPr>
                        <a:t>the</a:t>
                      </a:r>
                      <a:r>
                        <a:rPr lang="ru-UA" sz="900" dirty="0">
                          <a:effectLst/>
                        </a:rPr>
                        <a:t> </a:t>
                      </a:r>
                      <a:r>
                        <a:rPr lang="ru-UA" sz="900" dirty="0" err="1">
                          <a:effectLst/>
                        </a:rPr>
                        <a:t>rest</a:t>
                      </a:r>
                      <a:r>
                        <a:rPr lang="ru-UA" sz="900" dirty="0">
                          <a:effectLst/>
                        </a:rPr>
                        <a:t> </a:t>
                      </a:r>
                      <a:r>
                        <a:rPr lang="ru-UA" sz="900" dirty="0" err="1">
                          <a:effectLst/>
                        </a:rPr>
                        <a:t>remains</a:t>
                      </a:r>
                      <a:r>
                        <a:rPr lang="ru-UA" sz="900" dirty="0">
                          <a:effectLst/>
                        </a:rPr>
                        <a:t> </a:t>
                      </a:r>
                      <a:r>
                        <a:rPr lang="ru-UA" sz="900" dirty="0" err="1">
                          <a:effectLst/>
                        </a:rPr>
                        <a:t>persistent</a:t>
                      </a:r>
                      <a:r>
                        <a:rPr lang="ru-UA" sz="900" dirty="0">
                          <a:effectLst/>
                        </a:rPr>
                        <a:t> </a:t>
                      </a:r>
                      <a:r>
                        <a:rPr lang="ru-UA" sz="900" dirty="0" err="1">
                          <a:effectLst/>
                        </a:rPr>
                        <a:t>for</a:t>
                      </a:r>
                      <a:r>
                        <a:rPr lang="ru-UA" sz="900" dirty="0">
                          <a:effectLst/>
                        </a:rPr>
                        <a:t> </a:t>
                      </a:r>
                      <a:r>
                        <a:rPr lang="ru-UA" sz="900" dirty="0" err="1">
                          <a:effectLst/>
                        </a:rPr>
                        <a:t>days</a:t>
                      </a:r>
                      <a:r>
                        <a:rPr lang="ru-UA" sz="900" dirty="0">
                          <a:effectLst/>
                        </a:rPr>
                        <a:t> </a:t>
                      </a:r>
                      <a:r>
                        <a:rPr lang="ru-UA" sz="900" dirty="0" err="1">
                          <a:effectLst/>
                        </a:rPr>
                        <a:t>to</a:t>
                      </a:r>
                      <a:r>
                        <a:rPr lang="ru-UA" sz="900" dirty="0">
                          <a:effectLst/>
                        </a:rPr>
                        <a:t> </a:t>
                      </a:r>
                      <a:r>
                        <a:rPr lang="ru-UA" sz="900" dirty="0" err="1">
                          <a:effectLst/>
                        </a:rPr>
                        <a:t>weeks</a:t>
                      </a:r>
                      <a:r>
                        <a:rPr lang="ru-UA" sz="900" dirty="0">
                          <a:effectLst/>
                        </a:rPr>
                        <a:t>- </a:t>
                      </a:r>
                      <a:r>
                        <a:rPr lang="ru-UA" sz="900" b="1" dirty="0" err="1">
                          <a:effectLst/>
                        </a:rPr>
                        <a:t>do</a:t>
                      </a:r>
                      <a:r>
                        <a:rPr lang="ru-UA" sz="900" b="1" dirty="0">
                          <a:effectLst/>
                        </a:rPr>
                        <a:t> </a:t>
                      </a:r>
                      <a:r>
                        <a:rPr lang="ru-UA" sz="900" b="1" dirty="0" err="1">
                          <a:effectLst/>
                        </a:rPr>
                        <a:t>not</a:t>
                      </a:r>
                      <a:r>
                        <a:rPr lang="ru-UA" sz="900" b="1" dirty="0">
                          <a:effectLst/>
                        </a:rPr>
                        <a:t> </a:t>
                      </a:r>
                      <a:r>
                        <a:rPr lang="ru-UA" sz="900" b="1" dirty="0" err="1">
                          <a:effectLst/>
                        </a:rPr>
                        <a:t>consume</a:t>
                      </a:r>
                      <a:r>
                        <a:rPr lang="ru-UA" sz="900" b="1" dirty="0">
                          <a:effectLst/>
                        </a:rPr>
                        <a:t> </a:t>
                      </a:r>
                      <a:r>
                        <a:rPr lang="ru-UA" sz="900" b="1" dirty="0" err="1">
                          <a:effectLst/>
                        </a:rPr>
                        <a:t>or</a:t>
                      </a:r>
                      <a:r>
                        <a:rPr lang="ru-UA" sz="900" b="1" dirty="0">
                          <a:effectLst/>
                        </a:rPr>
                        <a:t> </a:t>
                      </a:r>
                      <a:r>
                        <a:rPr lang="ru-UA" sz="900" b="1" dirty="0" err="1">
                          <a:effectLst/>
                        </a:rPr>
                        <a:t>handle</a:t>
                      </a:r>
                      <a:r>
                        <a:rPr lang="ru-UA" sz="900" b="1" dirty="0">
                          <a:effectLst/>
                        </a:rPr>
                        <a:t> </a:t>
                      </a:r>
                      <a:r>
                        <a:rPr lang="ru-UA" sz="900" b="1" dirty="0" err="1">
                          <a:effectLst/>
                        </a:rPr>
                        <a:t>exposed</a:t>
                      </a:r>
                      <a:r>
                        <a:rPr lang="ru-UA" sz="900" b="1" dirty="0">
                          <a:effectLst/>
                        </a:rPr>
                        <a:t> </a:t>
                      </a:r>
                      <a:r>
                        <a:rPr lang="ru-UA" sz="900" b="1" dirty="0" err="1">
                          <a:effectLst/>
                        </a:rPr>
                        <a:t>vegetation</a:t>
                      </a:r>
                      <a:endParaRPr lang="ru-U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ru-UA"/>
                    </a:p>
                  </a:txBody>
                  <a:tcPr/>
                </a:tc>
                <a:extLst>
                  <a:ext uri="{0D108BD9-81ED-4DB2-BD59-A6C34878D82A}">
                    <a16:rowId xmlns:a16="http://schemas.microsoft.com/office/drawing/2014/main" val="800768293"/>
                  </a:ext>
                </a:extLst>
              </a:tr>
            </a:tbl>
          </a:graphicData>
        </a:graphic>
      </p:graphicFrame>
      <p:graphicFrame>
        <p:nvGraphicFramePr>
          <p:cNvPr id="17" name="Таблица 16">
            <a:extLst>
              <a:ext uri="{FF2B5EF4-FFF2-40B4-BE49-F238E27FC236}">
                <a16:creationId xmlns:a16="http://schemas.microsoft.com/office/drawing/2014/main" id="{2D5AD0E7-5C1C-81CF-980D-77BC8E1C6972}"/>
              </a:ext>
            </a:extLst>
          </p:cNvPr>
          <p:cNvGraphicFramePr>
            <a:graphicFrameLocks noGrp="1"/>
          </p:cNvGraphicFramePr>
          <p:nvPr>
            <p:extLst>
              <p:ext uri="{D42A27DB-BD31-4B8C-83A1-F6EECF244321}">
                <p14:modId xmlns:p14="http://schemas.microsoft.com/office/powerpoint/2010/main" val="2423830222"/>
              </p:ext>
            </p:extLst>
          </p:nvPr>
        </p:nvGraphicFramePr>
        <p:xfrm>
          <a:off x="613029" y="5194003"/>
          <a:ext cx="7626856" cy="1007999"/>
        </p:xfrm>
        <a:graphic>
          <a:graphicData uri="http://schemas.openxmlformats.org/drawingml/2006/table">
            <a:tbl>
              <a:tblPr>
                <a:tableStyleId>{5C22544A-7EE6-4342-B048-85BDC9FD1C3A}</a:tableStyleId>
              </a:tblPr>
              <a:tblGrid>
                <a:gridCol w="1024920">
                  <a:extLst>
                    <a:ext uri="{9D8B030D-6E8A-4147-A177-3AD203B41FA5}">
                      <a16:colId xmlns:a16="http://schemas.microsoft.com/office/drawing/2014/main" val="1863768177"/>
                    </a:ext>
                  </a:extLst>
                </a:gridCol>
                <a:gridCol w="4839051">
                  <a:extLst>
                    <a:ext uri="{9D8B030D-6E8A-4147-A177-3AD203B41FA5}">
                      <a16:colId xmlns:a16="http://schemas.microsoft.com/office/drawing/2014/main" val="3736015450"/>
                    </a:ext>
                  </a:extLst>
                </a:gridCol>
                <a:gridCol w="1762885">
                  <a:extLst>
                    <a:ext uri="{9D8B030D-6E8A-4147-A177-3AD203B41FA5}">
                      <a16:colId xmlns:a16="http://schemas.microsoft.com/office/drawing/2014/main" val="2385792524"/>
                    </a:ext>
                  </a:extLst>
                </a:gridCol>
              </a:tblGrid>
              <a:tr h="177081">
                <a:tc gridSpan="3">
                  <a:txBody>
                    <a:bodyPr/>
                    <a:lstStyle/>
                    <a:p>
                      <a:pPr algn="ctr"/>
                      <a:r>
                        <a:rPr lang="ru-RU" sz="900" b="1" dirty="0" err="1">
                          <a:effectLst/>
                        </a:rPr>
                        <a:t>Стійкість</a:t>
                      </a:r>
                      <a:r>
                        <a:rPr lang="ru-RU" sz="900" b="1" dirty="0">
                          <a:effectLst/>
                        </a:rPr>
                        <a:t> до умов </a:t>
                      </a:r>
                      <a:r>
                        <a:rPr lang="ru-RU" sz="900" b="1" dirty="0" err="1">
                          <a:effectLst/>
                        </a:rPr>
                        <a:t>навколишнього</a:t>
                      </a:r>
                      <a:r>
                        <a:rPr lang="ru-RU" sz="900" b="1" dirty="0">
                          <a:effectLst/>
                        </a:rPr>
                        <a:t> </a:t>
                      </a:r>
                      <a:r>
                        <a:rPr lang="ru-RU" sz="900" b="1" dirty="0" err="1">
                          <a:effectLst/>
                        </a:rPr>
                        <a:t>середовища</a:t>
                      </a:r>
                      <a:endParaRPr lang="ru-U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3158938209"/>
                  </a:ext>
                </a:extLst>
              </a:tr>
              <a:tr h="171405">
                <a:tc>
                  <a:txBody>
                    <a:bodyPr/>
                    <a:lstStyle/>
                    <a:p>
                      <a:pPr algn="l"/>
                      <a:r>
                        <a:rPr lang="ru-RU" sz="900" dirty="0" err="1">
                          <a:effectLst/>
                        </a:rPr>
                        <a:t>Речовина</a:t>
                      </a:r>
                      <a:endParaRPr lang="ru-U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905000" algn="l"/>
                      <a:r>
                        <a:rPr lang="ru-RU" sz="900" b="1" dirty="0" err="1">
                          <a:effectLst/>
                        </a:rPr>
                        <a:t>Розкладання</a:t>
                      </a:r>
                      <a:r>
                        <a:rPr lang="ru-RU" sz="900" b="1" dirty="0">
                          <a:effectLst/>
                        </a:rPr>
                        <a:t> в </a:t>
                      </a:r>
                      <a:r>
                        <a:rPr lang="ru-RU" sz="900" b="1" dirty="0" err="1">
                          <a:effectLst/>
                        </a:rPr>
                        <a:t>ґрунті</a:t>
                      </a:r>
                      <a:r>
                        <a:rPr lang="ru-RU" sz="900" b="1" dirty="0">
                          <a:effectLst/>
                        </a:rPr>
                        <a:t> </a:t>
                      </a:r>
                      <a:r>
                        <a:rPr lang="ru-RU" sz="900" b="1" dirty="0" err="1">
                          <a:effectLst/>
                        </a:rPr>
                        <a:t>відносно</a:t>
                      </a:r>
                      <a:r>
                        <a:rPr lang="ru-RU" sz="900" b="1" dirty="0">
                          <a:effectLst/>
                        </a:rPr>
                        <a:t> </a:t>
                      </a:r>
                      <a:r>
                        <a:rPr lang="ru-RU" sz="900" b="1" dirty="0" err="1">
                          <a:effectLst/>
                        </a:rPr>
                        <a:t>погодних</a:t>
                      </a:r>
                      <a:r>
                        <a:rPr lang="ru-RU" sz="900" b="1" dirty="0">
                          <a:effectLst/>
                        </a:rPr>
                        <a:t> умов</a:t>
                      </a:r>
                      <a:endParaRPr lang="ru-U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uk-UA"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Днів ймовірності виявлення в ґрунті</a:t>
                      </a:r>
                      <a:endParaRPr lang="ru-UA"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8028944"/>
                  </a:ext>
                </a:extLst>
              </a:tr>
              <a:tr h="171405">
                <a:tc>
                  <a:txBody>
                    <a:bodyPr/>
                    <a:lstStyle/>
                    <a:p>
                      <a:pPr algn="l"/>
                      <a:r>
                        <a:rPr lang="ru-UA" sz="900">
                          <a:effectLst/>
                        </a:rPr>
                        <a:t>VX</a:t>
                      </a:r>
                      <a:endParaRPr lang="ru-UA" sz="9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r>
                        <a:rPr lang="ru-RU" sz="900" dirty="0">
                          <a:effectLst/>
                        </a:rPr>
                        <a:t>20°C, </a:t>
                      </a:r>
                      <a:r>
                        <a:rPr lang="ru-RU" sz="900" dirty="0" err="1">
                          <a:effectLst/>
                        </a:rPr>
                        <a:t>вітер</a:t>
                      </a:r>
                      <a:r>
                        <a:rPr lang="ru-RU" sz="900" dirty="0">
                          <a:effectLst/>
                        </a:rPr>
                        <a:t> 2,4 км/год </a:t>
                      </a:r>
                      <a:r>
                        <a:rPr lang="ru-RU" sz="900" dirty="0" err="1">
                          <a:effectLst/>
                        </a:rPr>
                        <a:t>Ефективний</a:t>
                      </a:r>
                      <a:r>
                        <a:rPr lang="ru-RU" sz="900" dirty="0">
                          <a:effectLst/>
                        </a:rPr>
                        <a:t> </a:t>
                      </a:r>
                      <a:r>
                        <a:rPr lang="ru-RU" sz="900" dirty="0" err="1">
                          <a:effectLst/>
                        </a:rPr>
                        <a:t>період</a:t>
                      </a:r>
                      <a:r>
                        <a:rPr lang="ru-RU" sz="900" dirty="0">
                          <a:effectLst/>
                        </a:rPr>
                        <a:t> </a:t>
                      </a:r>
                      <a:r>
                        <a:rPr lang="ru-RU" sz="900" dirty="0" err="1">
                          <a:effectLst/>
                        </a:rPr>
                        <a:t>напіввиведення</a:t>
                      </a:r>
                      <a:r>
                        <a:rPr lang="ru-RU" sz="900" dirty="0">
                          <a:effectLst/>
                        </a:rPr>
                        <a:t> 72-98 годин</a:t>
                      </a:r>
                      <a:endParaRPr lang="ru-U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indent="254000" algn="l"/>
                      <a:r>
                        <a:rPr lang="ru-RU" sz="900" dirty="0" err="1">
                          <a:effectLst/>
                        </a:rPr>
                        <a:t>мінімум</a:t>
                      </a:r>
                      <a:r>
                        <a:rPr lang="ru-RU" sz="900" dirty="0">
                          <a:effectLst/>
                        </a:rPr>
                        <a:t> 6 </a:t>
                      </a:r>
                      <a:r>
                        <a:rPr lang="ru-RU" sz="900" dirty="0" err="1">
                          <a:effectLst/>
                        </a:rPr>
                        <a:t>днів</a:t>
                      </a:r>
                      <a:endParaRPr lang="ru-U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1742328"/>
                  </a:ext>
                </a:extLst>
              </a:tr>
              <a:tr h="169135">
                <a:tc>
                  <a:txBody>
                    <a:bodyPr/>
                    <a:lstStyle/>
                    <a:p>
                      <a:pPr algn="l"/>
                      <a:r>
                        <a:rPr lang="ru-UA" sz="900" dirty="0" err="1">
                          <a:effectLst/>
                        </a:rPr>
                        <a:t>VX</a:t>
                      </a:r>
                      <a:endParaRPr lang="ru-U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2">
                  <a:txBody>
                    <a:bodyPr/>
                    <a:lstStyle/>
                    <a:p>
                      <a:pPr algn="l"/>
                      <a:r>
                        <a:rPr lang="ru-RU" sz="900" dirty="0">
                          <a:effectLst/>
                        </a:rPr>
                        <a:t>45% </a:t>
                      </a:r>
                      <a:r>
                        <a:rPr lang="ru-RU" sz="900" dirty="0" err="1">
                          <a:effectLst/>
                        </a:rPr>
                        <a:t>залишаються</a:t>
                      </a:r>
                      <a:r>
                        <a:rPr lang="ru-RU" sz="900" dirty="0">
                          <a:effectLst/>
                        </a:rPr>
                        <a:t> </a:t>
                      </a:r>
                      <a:r>
                        <a:rPr lang="ru-RU" sz="900" dirty="0" err="1">
                          <a:effectLst/>
                        </a:rPr>
                        <a:t>активними</a:t>
                      </a:r>
                      <a:r>
                        <a:rPr lang="ru-RU" sz="900" dirty="0">
                          <a:effectLst/>
                        </a:rPr>
                        <a:t> на </a:t>
                      </a:r>
                      <a:r>
                        <a:rPr lang="ru-RU" sz="900" dirty="0" err="1">
                          <a:effectLst/>
                        </a:rPr>
                        <a:t>поверхні</a:t>
                      </a:r>
                      <a:r>
                        <a:rPr lang="ru-RU" sz="900" dirty="0">
                          <a:effectLst/>
                        </a:rPr>
                        <a:t> трави </a:t>
                      </a:r>
                      <a:r>
                        <a:rPr lang="ru-RU" sz="900" dirty="0" err="1">
                          <a:effectLst/>
                        </a:rPr>
                        <a:t>навіть</a:t>
                      </a:r>
                      <a:r>
                        <a:rPr lang="ru-RU" sz="900" dirty="0">
                          <a:effectLst/>
                        </a:rPr>
                        <a:t> через 7 </a:t>
                      </a:r>
                      <a:r>
                        <a:rPr lang="ru-RU" sz="900" dirty="0" err="1">
                          <a:effectLst/>
                        </a:rPr>
                        <a:t>днів</a:t>
                      </a:r>
                      <a:endParaRPr lang="ru-U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ru-UA"/>
                    </a:p>
                  </a:txBody>
                  <a:tcPr/>
                </a:tc>
                <a:extLst>
                  <a:ext uri="{0D108BD9-81ED-4DB2-BD59-A6C34878D82A}">
                    <a16:rowId xmlns:a16="http://schemas.microsoft.com/office/drawing/2014/main" val="1868185512"/>
                  </a:ext>
                </a:extLst>
              </a:tr>
              <a:tr h="318973">
                <a:tc>
                  <a:txBody>
                    <a:bodyPr/>
                    <a:lstStyle/>
                    <a:p>
                      <a:pPr algn="l"/>
                      <a:r>
                        <a:rPr lang="ru-UA" sz="900">
                          <a:effectLst/>
                        </a:rPr>
                        <a:t>VX</a:t>
                      </a:r>
                      <a:endParaRPr lang="ru-UA" sz="9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2">
                  <a:txBody>
                    <a:bodyPr/>
                    <a:lstStyle/>
                    <a:p>
                      <a:pPr algn="l"/>
                      <a:r>
                        <a:rPr lang="ru-RU" sz="900" dirty="0">
                          <a:effectLst/>
                        </a:rPr>
                        <a:t>10% </a:t>
                      </a:r>
                      <a:r>
                        <a:rPr lang="ru-RU" sz="900" dirty="0" err="1">
                          <a:effectLst/>
                        </a:rPr>
                        <a:t>VX</a:t>
                      </a:r>
                      <a:r>
                        <a:rPr lang="ru-RU" sz="900" dirty="0">
                          <a:effectLst/>
                        </a:rPr>
                        <a:t>, </a:t>
                      </a:r>
                      <a:r>
                        <a:rPr lang="ru-RU" sz="900" dirty="0" err="1">
                          <a:effectLst/>
                        </a:rPr>
                        <a:t>розпиленого</a:t>
                      </a:r>
                      <a:r>
                        <a:rPr lang="ru-RU" sz="900" dirty="0">
                          <a:effectLst/>
                        </a:rPr>
                        <a:t> на траву, </a:t>
                      </a:r>
                      <a:r>
                        <a:rPr lang="ru-RU" sz="900" dirty="0" err="1">
                          <a:effectLst/>
                        </a:rPr>
                        <a:t>поглинається</a:t>
                      </a:r>
                      <a:r>
                        <a:rPr lang="ru-RU" sz="900" dirty="0">
                          <a:effectLst/>
                        </a:rPr>
                        <a:t> травою </a:t>
                      </a:r>
                      <a:r>
                        <a:rPr lang="ru-RU" sz="900" dirty="0" err="1">
                          <a:effectLst/>
                        </a:rPr>
                        <a:t>протягом</a:t>
                      </a:r>
                      <a:r>
                        <a:rPr lang="ru-RU" sz="900" dirty="0">
                          <a:effectLst/>
                        </a:rPr>
                        <a:t> </a:t>
                      </a:r>
                      <a:r>
                        <a:rPr lang="ru-RU" sz="900" dirty="0" err="1">
                          <a:effectLst/>
                        </a:rPr>
                        <a:t>однієї</a:t>
                      </a:r>
                      <a:r>
                        <a:rPr lang="ru-RU" sz="900" dirty="0">
                          <a:effectLst/>
                        </a:rPr>
                        <a:t> </a:t>
                      </a:r>
                      <a:r>
                        <a:rPr lang="ru-RU" sz="900" dirty="0" err="1">
                          <a:effectLst/>
                        </a:rPr>
                        <a:t>хвилини</a:t>
                      </a:r>
                      <a:r>
                        <a:rPr lang="ru-RU" sz="900" dirty="0">
                          <a:effectLst/>
                        </a:rPr>
                        <a:t>, але </a:t>
                      </a:r>
                      <a:r>
                        <a:rPr lang="ru-RU" sz="900" dirty="0" err="1">
                          <a:effectLst/>
                        </a:rPr>
                        <a:t>решта</a:t>
                      </a:r>
                      <a:r>
                        <a:rPr lang="ru-RU" sz="900" dirty="0">
                          <a:effectLst/>
                        </a:rPr>
                        <a:t> </a:t>
                      </a:r>
                      <a:r>
                        <a:rPr lang="ru-RU" sz="900" dirty="0" err="1">
                          <a:effectLst/>
                        </a:rPr>
                        <a:t>залишається</a:t>
                      </a:r>
                      <a:r>
                        <a:rPr lang="ru-RU" sz="900" dirty="0">
                          <a:effectLst/>
                        </a:rPr>
                        <a:t> </a:t>
                      </a:r>
                      <a:r>
                        <a:rPr lang="ru-RU" sz="900" dirty="0" err="1">
                          <a:effectLst/>
                        </a:rPr>
                        <a:t>стійкою</a:t>
                      </a:r>
                      <a:r>
                        <a:rPr lang="ru-RU" sz="900" dirty="0">
                          <a:effectLst/>
                        </a:rPr>
                        <a:t> </a:t>
                      </a:r>
                      <a:r>
                        <a:rPr lang="ru-RU" sz="900" dirty="0" err="1">
                          <a:effectLst/>
                        </a:rPr>
                        <a:t>протягом</a:t>
                      </a:r>
                      <a:r>
                        <a:rPr lang="ru-RU" sz="900" dirty="0">
                          <a:effectLst/>
                        </a:rPr>
                        <a:t> </a:t>
                      </a:r>
                      <a:r>
                        <a:rPr lang="ru-RU" sz="900" dirty="0" err="1">
                          <a:effectLst/>
                        </a:rPr>
                        <a:t>кількох</a:t>
                      </a:r>
                      <a:r>
                        <a:rPr lang="ru-RU" sz="900" dirty="0">
                          <a:effectLst/>
                        </a:rPr>
                        <a:t> </a:t>
                      </a:r>
                      <a:r>
                        <a:rPr lang="ru-RU" sz="900" dirty="0" err="1">
                          <a:effectLst/>
                        </a:rPr>
                        <a:t>днів</a:t>
                      </a:r>
                      <a:r>
                        <a:rPr lang="ru-RU" sz="900" dirty="0">
                          <a:effectLst/>
                        </a:rPr>
                        <a:t> </a:t>
                      </a:r>
                      <a:r>
                        <a:rPr lang="ru-RU" sz="900" dirty="0" err="1">
                          <a:effectLst/>
                        </a:rPr>
                        <a:t>або</a:t>
                      </a:r>
                      <a:r>
                        <a:rPr lang="ru-RU" sz="900" dirty="0">
                          <a:effectLst/>
                        </a:rPr>
                        <a:t> </a:t>
                      </a:r>
                      <a:r>
                        <a:rPr lang="ru-RU" sz="900" dirty="0" err="1">
                          <a:effectLst/>
                        </a:rPr>
                        <a:t>тижнів</a:t>
                      </a:r>
                      <a:r>
                        <a:rPr lang="ru-RU" sz="900" dirty="0">
                          <a:effectLst/>
                        </a:rPr>
                        <a:t>. Не </a:t>
                      </a:r>
                      <a:r>
                        <a:rPr lang="ru-RU" sz="900" dirty="0" err="1">
                          <a:effectLst/>
                        </a:rPr>
                        <a:t>споживайте</a:t>
                      </a:r>
                      <a:r>
                        <a:rPr lang="ru-RU" sz="900" dirty="0">
                          <a:effectLst/>
                        </a:rPr>
                        <a:t> та не </a:t>
                      </a:r>
                      <a:r>
                        <a:rPr lang="ru-RU" sz="900" dirty="0" err="1">
                          <a:effectLst/>
                        </a:rPr>
                        <a:t>торкайтеся</a:t>
                      </a:r>
                      <a:r>
                        <a:rPr lang="ru-RU" sz="900" dirty="0">
                          <a:effectLst/>
                        </a:rPr>
                        <a:t> </a:t>
                      </a:r>
                      <a:r>
                        <a:rPr lang="ru-RU" sz="900" dirty="0" err="1">
                          <a:effectLst/>
                        </a:rPr>
                        <a:t>відкритої</a:t>
                      </a:r>
                      <a:r>
                        <a:rPr lang="ru-RU" sz="900" dirty="0">
                          <a:effectLst/>
                        </a:rPr>
                        <a:t> </a:t>
                      </a:r>
                      <a:r>
                        <a:rPr lang="ru-RU" sz="900" dirty="0" err="1">
                          <a:effectLst/>
                        </a:rPr>
                        <a:t>рослинності</a:t>
                      </a:r>
                      <a:endParaRPr lang="ru-U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ru-UA"/>
                    </a:p>
                  </a:txBody>
                  <a:tcPr/>
                </a:tc>
                <a:extLst>
                  <a:ext uri="{0D108BD9-81ED-4DB2-BD59-A6C34878D82A}">
                    <a16:rowId xmlns:a16="http://schemas.microsoft.com/office/drawing/2014/main" val="80076829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5457825" cy="1121461"/>
          </a:xfrm>
          <a:prstGeom prst="rect">
            <a:avLst/>
          </a:prstGeom>
        </p:spPr>
        <p:txBody>
          <a:bodyPr vert="horz" wrap="square" lIns="0" tIns="13335" rIns="0" bIns="0" rtlCol="0">
            <a:spAutoFit/>
          </a:bodyPr>
          <a:lstStyle/>
          <a:p>
            <a:pPr marL="12700">
              <a:lnSpc>
                <a:spcPct val="100000"/>
              </a:lnSpc>
              <a:spcBef>
                <a:spcPts val="105"/>
              </a:spcBef>
            </a:pPr>
            <a:r>
              <a:rPr sz="3600" b="1" dirty="0"/>
              <a:t>VX-</a:t>
            </a:r>
            <a:r>
              <a:rPr sz="3600" b="1" spc="-195" dirty="0"/>
              <a:t> </a:t>
            </a:r>
            <a:r>
              <a:rPr sz="3600" b="1" spc="-45" dirty="0"/>
              <a:t>“Venomous</a:t>
            </a:r>
            <a:r>
              <a:rPr sz="3600" b="1" spc="-195" dirty="0"/>
              <a:t> </a:t>
            </a:r>
            <a:r>
              <a:rPr sz="3600" b="1" spc="-10" dirty="0"/>
              <a:t>agent</a:t>
            </a:r>
            <a:r>
              <a:rPr sz="3600" b="1" spc="-170" dirty="0"/>
              <a:t> </a:t>
            </a:r>
            <a:r>
              <a:rPr sz="3600" b="1" spc="-25" dirty="0"/>
              <a:t>X”</a:t>
            </a:r>
            <a:br>
              <a:rPr lang="en-US" sz="3600" b="1" spc="-25" dirty="0"/>
            </a:br>
            <a:r>
              <a:rPr lang="en-US" sz="3600" b="1" spc="-25" dirty="0"/>
              <a:t>VX- «</a:t>
            </a:r>
            <a:r>
              <a:rPr lang="ru-RU" sz="3600" b="1" spc="-25" dirty="0" err="1"/>
              <a:t>Отруйна</a:t>
            </a:r>
            <a:r>
              <a:rPr lang="ru-RU" sz="3600" b="1" spc="-25" dirty="0"/>
              <a:t> </a:t>
            </a:r>
            <a:r>
              <a:rPr lang="ru-RU" sz="3600" b="1" spc="-25" dirty="0" err="1"/>
              <a:t>речовина</a:t>
            </a:r>
            <a:r>
              <a:rPr lang="ru-RU" sz="3600" b="1" spc="-25" dirty="0"/>
              <a:t> </a:t>
            </a:r>
            <a:r>
              <a:rPr lang="en-US" sz="3600" b="1" spc="-25" dirty="0"/>
              <a:t>X»</a:t>
            </a:r>
            <a:endParaRPr sz="3600" b="1" dirty="0"/>
          </a:p>
        </p:txBody>
      </p:sp>
      <p:sp>
        <p:nvSpPr>
          <p:cNvPr id="3" name="object 3"/>
          <p:cNvSpPr txBox="1"/>
          <p:nvPr/>
        </p:nvSpPr>
        <p:spPr>
          <a:xfrm>
            <a:off x="497840" y="1743749"/>
            <a:ext cx="10322560" cy="2249974"/>
          </a:xfrm>
          <a:prstGeom prst="rect">
            <a:avLst/>
          </a:prstGeom>
        </p:spPr>
        <p:txBody>
          <a:bodyPr vert="horz" wrap="square" lIns="0" tIns="48894" rIns="0" bIns="0" rtlCol="0">
            <a:spAutoFit/>
          </a:bodyPr>
          <a:lstStyle/>
          <a:p>
            <a:pPr marL="241300" indent="-228600">
              <a:lnSpc>
                <a:spcPct val="100000"/>
              </a:lnSpc>
              <a:spcBef>
                <a:spcPts val="384"/>
              </a:spcBef>
              <a:buFont typeface="Arial"/>
              <a:buChar char="•"/>
              <a:tabLst>
                <a:tab pos="241300" algn="l"/>
              </a:tabLst>
            </a:pPr>
            <a:r>
              <a:rPr sz="1600" spc="-10" dirty="0">
                <a:latin typeface="Calibri"/>
                <a:cs typeface="Calibri"/>
              </a:rPr>
              <a:t>Important</a:t>
            </a:r>
            <a:r>
              <a:rPr sz="1600" spc="-75" dirty="0">
                <a:latin typeface="Calibri"/>
                <a:cs typeface="Calibri"/>
              </a:rPr>
              <a:t> </a:t>
            </a:r>
            <a:r>
              <a:rPr sz="1600" spc="-10" dirty="0">
                <a:latin typeface="Calibri"/>
                <a:cs typeface="Calibri"/>
              </a:rPr>
              <a:t>Notes:</a:t>
            </a:r>
            <a:endParaRPr lang="en-US" sz="1600" spc="-10" dirty="0">
              <a:latin typeface="Calibri"/>
              <a:cs typeface="Calibri"/>
            </a:endParaRPr>
          </a:p>
          <a:p>
            <a:pPr marL="265113">
              <a:lnSpc>
                <a:spcPct val="100000"/>
              </a:lnSpc>
              <a:spcBef>
                <a:spcPts val="384"/>
              </a:spcBef>
              <a:tabLst>
                <a:tab pos="241300" algn="l"/>
              </a:tabLst>
            </a:pPr>
            <a:r>
              <a:rPr lang="ru-RU" sz="1600" dirty="0" err="1">
                <a:latin typeface="Calibri"/>
                <a:cs typeface="Calibri"/>
              </a:rPr>
              <a:t>Важливі</a:t>
            </a:r>
            <a:r>
              <a:rPr lang="ru-RU" sz="1600" dirty="0">
                <a:latin typeface="Calibri"/>
                <a:cs typeface="Calibri"/>
              </a:rPr>
              <a:t> </a:t>
            </a:r>
            <a:r>
              <a:rPr lang="ru-RU" sz="1600" dirty="0" err="1">
                <a:latin typeface="Calibri"/>
                <a:cs typeface="Calibri"/>
              </a:rPr>
              <a:t>примітки</a:t>
            </a:r>
            <a:r>
              <a:rPr lang="ru-RU" sz="1600" dirty="0">
                <a:latin typeface="Calibri"/>
                <a:cs typeface="Calibri"/>
              </a:rPr>
              <a:t>:</a:t>
            </a:r>
            <a:endParaRPr sz="1600" dirty="0">
              <a:latin typeface="Calibri"/>
              <a:cs typeface="Calibri"/>
            </a:endParaRPr>
          </a:p>
          <a:p>
            <a:pPr marL="698500" lvl="1" indent="-228600">
              <a:lnSpc>
                <a:spcPct val="100000"/>
              </a:lnSpc>
              <a:spcBef>
                <a:spcPts val="245"/>
              </a:spcBef>
              <a:buFont typeface="Arial"/>
              <a:buChar char="•"/>
              <a:tabLst>
                <a:tab pos="698500" algn="l"/>
              </a:tabLst>
            </a:pPr>
            <a:r>
              <a:rPr sz="1600" dirty="0">
                <a:latin typeface="Calibri"/>
                <a:cs typeface="Calibri"/>
              </a:rPr>
              <a:t>The</a:t>
            </a:r>
            <a:r>
              <a:rPr sz="1600" spc="-20" dirty="0">
                <a:latin typeface="Calibri"/>
                <a:cs typeface="Calibri"/>
              </a:rPr>
              <a:t> </a:t>
            </a:r>
            <a:r>
              <a:rPr sz="1600" dirty="0">
                <a:latin typeface="Calibri"/>
                <a:cs typeface="Calibri"/>
              </a:rPr>
              <a:t>most</a:t>
            </a:r>
            <a:r>
              <a:rPr sz="1600" spc="-35" dirty="0">
                <a:latin typeface="Calibri"/>
                <a:cs typeface="Calibri"/>
              </a:rPr>
              <a:t> </a:t>
            </a:r>
            <a:r>
              <a:rPr sz="1600" dirty="0">
                <a:latin typeface="Calibri"/>
                <a:cs typeface="Calibri"/>
              </a:rPr>
              <a:t>deadly</a:t>
            </a:r>
            <a:r>
              <a:rPr sz="1600" spc="-25" dirty="0">
                <a:latin typeface="Calibri"/>
                <a:cs typeface="Calibri"/>
              </a:rPr>
              <a:t> </a:t>
            </a:r>
            <a:r>
              <a:rPr sz="1600" dirty="0">
                <a:latin typeface="Calibri"/>
                <a:cs typeface="Calibri"/>
              </a:rPr>
              <a:t>nerve</a:t>
            </a:r>
            <a:r>
              <a:rPr sz="1600" spc="-5" dirty="0">
                <a:latin typeface="Calibri"/>
                <a:cs typeface="Calibri"/>
              </a:rPr>
              <a:t> </a:t>
            </a:r>
            <a:r>
              <a:rPr sz="1600" spc="-10" dirty="0">
                <a:latin typeface="Calibri"/>
                <a:cs typeface="Calibri"/>
              </a:rPr>
              <a:t>agent</a:t>
            </a:r>
            <a:endParaRPr lang="en-US" sz="1600" spc="-10" dirty="0">
              <a:latin typeface="Calibri"/>
              <a:cs typeface="Calibri"/>
            </a:endParaRPr>
          </a:p>
          <a:p>
            <a:pPr marL="712788" lvl="1">
              <a:lnSpc>
                <a:spcPct val="100000"/>
              </a:lnSpc>
              <a:spcBef>
                <a:spcPts val="245"/>
              </a:spcBef>
              <a:tabLst>
                <a:tab pos="698500" algn="l"/>
              </a:tabLst>
            </a:pPr>
            <a:r>
              <a:rPr lang="ru-RU" sz="1600" dirty="0" err="1">
                <a:latin typeface="Calibri"/>
                <a:cs typeface="Calibri"/>
              </a:rPr>
              <a:t>Найбільш</a:t>
            </a:r>
            <a:r>
              <a:rPr lang="ru-RU" sz="1600" dirty="0">
                <a:latin typeface="Calibri"/>
                <a:cs typeface="Calibri"/>
              </a:rPr>
              <a:t> </a:t>
            </a:r>
            <a:r>
              <a:rPr lang="ru-RU" sz="1600" dirty="0" err="1">
                <a:latin typeface="Calibri"/>
                <a:cs typeface="Calibri"/>
              </a:rPr>
              <a:t>небезпечна</a:t>
            </a:r>
            <a:r>
              <a:rPr lang="ru-RU" sz="1600" dirty="0">
                <a:latin typeface="Calibri"/>
                <a:cs typeface="Calibri"/>
              </a:rPr>
              <a:t> </a:t>
            </a:r>
            <a:r>
              <a:rPr lang="ru-RU" sz="1600" dirty="0" err="1">
                <a:latin typeface="Calibri"/>
                <a:cs typeface="Calibri"/>
              </a:rPr>
              <a:t>речовина</a:t>
            </a:r>
            <a:r>
              <a:rPr lang="ru-RU" sz="1600" dirty="0">
                <a:latin typeface="Calibri"/>
                <a:cs typeface="Calibri"/>
              </a:rPr>
              <a:t> </a:t>
            </a:r>
            <a:r>
              <a:rPr lang="ru-RU" sz="1600" dirty="0" err="1">
                <a:latin typeface="Calibri"/>
                <a:cs typeface="Calibri"/>
              </a:rPr>
              <a:t>нервово-паралітичної</a:t>
            </a:r>
            <a:r>
              <a:rPr lang="ru-RU" sz="1600" dirty="0">
                <a:latin typeface="Calibri"/>
                <a:cs typeface="Calibri"/>
              </a:rPr>
              <a:t> </a:t>
            </a:r>
            <a:r>
              <a:rPr lang="ru-RU" sz="1600" dirty="0" err="1">
                <a:latin typeface="Calibri"/>
                <a:cs typeface="Calibri"/>
              </a:rPr>
              <a:t>дії</a:t>
            </a:r>
            <a:endParaRPr sz="1600" dirty="0">
              <a:latin typeface="Calibri"/>
              <a:cs typeface="Calibri"/>
            </a:endParaRPr>
          </a:p>
          <a:p>
            <a:pPr marL="698500" lvl="1" indent="-228600">
              <a:lnSpc>
                <a:spcPct val="100000"/>
              </a:lnSpc>
              <a:spcBef>
                <a:spcPts val="215"/>
              </a:spcBef>
              <a:buFont typeface="Arial"/>
              <a:buChar char="•"/>
              <a:tabLst>
                <a:tab pos="698500" algn="l"/>
              </a:tabLst>
            </a:pPr>
            <a:r>
              <a:rPr sz="1600" dirty="0">
                <a:latin typeface="Calibri"/>
                <a:cs typeface="Calibri"/>
              </a:rPr>
              <a:t>Oily</a:t>
            </a:r>
            <a:r>
              <a:rPr sz="1600" spc="-50" dirty="0">
                <a:latin typeface="Calibri"/>
                <a:cs typeface="Calibri"/>
              </a:rPr>
              <a:t> </a:t>
            </a:r>
            <a:r>
              <a:rPr sz="1600" dirty="0">
                <a:latin typeface="Calibri"/>
                <a:cs typeface="Calibri"/>
              </a:rPr>
              <a:t>residue</a:t>
            </a:r>
            <a:r>
              <a:rPr sz="1600" spc="-10" dirty="0">
                <a:latin typeface="Calibri"/>
                <a:cs typeface="Calibri"/>
              </a:rPr>
              <a:t> </a:t>
            </a:r>
            <a:r>
              <a:rPr sz="1600" dirty="0">
                <a:latin typeface="Calibri"/>
                <a:cs typeface="Calibri"/>
              </a:rPr>
              <a:t>with</a:t>
            </a:r>
            <a:r>
              <a:rPr sz="1600" spc="-30" dirty="0">
                <a:latin typeface="Calibri"/>
                <a:cs typeface="Calibri"/>
              </a:rPr>
              <a:t> </a:t>
            </a:r>
            <a:r>
              <a:rPr sz="1600" dirty="0">
                <a:latin typeface="Calibri"/>
                <a:cs typeface="Calibri"/>
              </a:rPr>
              <a:t>mostly</a:t>
            </a:r>
            <a:r>
              <a:rPr sz="1600" spc="-45" dirty="0">
                <a:latin typeface="Calibri"/>
                <a:cs typeface="Calibri"/>
              </a:rPr>
              <a:t> </a:t>
            </a:r>
            <a:r>
              <a:rPr sz="1600" spc="-10" dirty="0">
                <a:latin typeface="Calibri"/>
                <a:cs typeface="Calibri"/>
              </a:rPr>
              <a:t>non-</a:t>
            </a:r>
            <a:r>
              <a:rPr sz="1600" dirty="0">
                <a:latin typeface="Calibri"/>
                <a:cs typeface="Calibri"/>
              </a:rPr>
              <a:t>vaporous</a:t>
            </a:r>
            <a:r>
              <a:rPr sz="1600" spc="-10" dirty="0">
                <a:latin typeface="Calibri"/>
                <a:cs typeface="Calibri"/>
              </a:rPr>
              <a:t> </a:t>
            </a:r>
            <a:r>
              <a:rPr sz="1600" dirty="0">
                <a:latin typeface="Calibri"/>
                <a:cs typeface="Calibri"/>
              </a:rPr>
              <a:t>action</a:t>
            </a:r>
            <a:r>
              <a:rPr sz="1600" spc="-45" dirty="0">
                <a:latin typeface="Calibri"/>
                <a:cs typeface="Calibri"/>
              </a:rPr>
              <a:t> </a:t>
            </a:r>
            <a:r>
              <a:rPr sz="1600" dirty="0">
                <a:latin typeface="Calibri"/>
                <a:cs typeface="Calibri"/>
              </a:rPr>
              <a:t>(unless</a:t>
            </a:r>
            <a:r>
              <a:rPr sz="1600" spc="-30" dirty="0">
                <a:latin typeface="Calibri"/>
                <a:cs typeface="Calibri"/>
              </a:rPr>
              <a:t> </a:t>
            </a:r>
            <a:r>
              <a:rPr sz="1600" dirty="0">
                <a:latin typeface="Calibri"/>
                <a:cs typeface="Calibri"/>
              </a:rPr>
              <a:t>on</a:t>
            </a:r>
            <a:r>
              <a:rPr sz="1600" spc="-35" dirty="0">
                <a:latin typeface="Calibri"/>
                <a:cs typeface="Calibri"/>
              </a:rPr>
              <a:t> </a:t>
            </a:r>
            <a:r>
              <a:rPr sz="1600" dirty="0">
                <a:latin typeface="Calibri"/>
                <a:cs typeface="Calibri"/>
              </a:rPr>
              <a:t>hot</a:t>
            </a:r>
            <a:r>
              <a:rPr sz="1600" spc="-30" dirty="0">
                <a:latin typeface="Calibri"/>
                <a:cs typeface="Calibri"/>
              </a:rPr>
              <a:t> </a:t>
            </a:r>
            <a:r>
              <a:rPr sz="1600" spc="-10" dirty="0">
                <a:latin typeface="Calibri"/>
                <a:cs typeface="Calibri"/>
              </a:rPr>
              <a:t>surface)</a:t>
            </a:r>
            <a:endParaRPr lang="en-US" sz="1600" spc="-10" dirty="0">
              <a:latin typeface="Calibri"/>
              <a:cs typeface="Calibri"/>
            </a:endParaRPr>
          </a:p>
          <a:p>
            <a:pPr marL="712788" lvl="1">
              <a:lnSpc>
                <a:spcPct val="100000"/>
              </a:lnSpc>
              <a:spcBef>
                <a:spcPts val="215"/>
              </a:spcBef>
              <a:tabLst>
                <a:tab pos="698500" algn="l"/>
              </a:tabLst>
            </a:pPr>
            <a:r>
              <a:rPr lang="ru-RU" sz="1600" dirty="0" err="1">
                <a:latin typeface="Calibri"/>
                <a:cs typeface="Calibri"/>
              </a:rPr>
              <a:t>Маслянистий</a:t>
            </a:r>
            <a:r>
              <a:rPr lang="ru-RU" sz="1600" dirty="0">
                <a:latin typeface="Calibri"/>
                <a:cs typeface="Calibri"/>
              </a:rPr>
              <a:t> </a:t>
            </a:r>
            <a:r>
              <a:rPr lang="ru-RU" sz="1600" dirty="0" err="1">
                <a:latin typeface="Calibri"/>
                <a:cs typeface="Calibri"/>
              </a:rPr>
              <a:t>залишок</a:t>
            </a:r>
            <a:r>
              <a:rPr lang="ru-RU" sz="1600" dirty="0">
                <a:latin typeface="Calibri"/>
                <a:cs typeface="Calibri"/>
              </a:rPr>
              <a:t>, </a:t>
            </a:r>
            <a:r>
              <a:rPr lang="ru-RU" sz="1600" dirty="0" err="1">
                <a:latin typeface="Calibri"/>
                <a:cs typeface="Calibri"/>
              </a:rPr>
              <a:t>який</a:t>
            </a:r>
            <a:r>
              <a:rPr lang="ru-RU" sz="1600" dirty="0">
                <a:latin typeface="Calibri"/>
                <a:cs typeface="Calibri"/>
              </a:rPr>
              <a:t> </a:t>
            </a:r>
            <a:r>
              <a:rPr lang="ru-RU" sz="1600" dirty="0" err="1">
                <a:latin typeface="Calibri"/>
                <a:cs typeface="Calibri"/>
              </a:rPr>
              <a:t>переважно</a:t>
            </a:r>
            <a:r>
              <a:rPr lang="ru-RU" sz="1600" dirty="0">
                <a:latin typeface="Calibri"/>
                <a:cs typeface="Calibri"/>
              </a:rPr>
              <a:t> не </a:t>
            </a:r>
            <a:r>
              <a:rPr lang="ru-RU" sz="1600" dirty="0" err="1">
                <a:latin typeface="Calibri"/>
                <a:cs typeface="Calibri"/>
              </a:rPr>
              <a:t>випаровується</a:t>
            </a:r>
            <a:r>
              <a:rPr lang="ru-RU" sz="1600" dirty="0">
                <a:latin typeface="Calibri"/>
                <a:cs typeface="Calibri"/>
              </a:rPr>
              <a:t> (</a:t>
            </a:r>
            <a:r>
              <a:rPr lang="ru-RU" sz="1600" dirty="0" err="1">
                <a:latin typeface="Calibri"/>
                <a:cs typeface="Calibri"/>
              </a:rPr>
              <a:t>якщо</a:t>
            </a:r>
            <a:r>
              <a:rPr lang="ru-RU" sz="1600" dirty="0">
                <a:latin typeface="Calibri"/>
                <a:cs typeface="Calibri"/>
              </a:rPr>
              <a:t> не на </a:t>
            </a:r>
            <a:r>
              <a:rPr lang="ru-RU" sz="1600" dirty="0" err="1">
                <a:latin typeface="Calibri"/>
                <a:cs typeface="Calibri"/>
              </a:rPr>
              <a:t>гарячій</a:t>
            </a:r>
            <a:r>
              <a:rPr lang="ru-RU" sz="1600" dirty="0">
                <a:latin typeface="Calibri"/>
                <a:cs typeface="Calibri"/>
              </a:rPr>
              <a:t> </a:t>
            </a:r>
            <a:r>
              <a:rPr lang="ru-RU" sz="1600" dirty="0" err="1">
                <a:latin typeface="Calibri"/>
                <a:cs typeface="Calibri"/>
              </a:rPr>
              <a:t>поверхні</a:t>
            </a:r>
            <a:r>
              <a:rPr lang="ru-RU" sz="1600" dirty="0">
                <a:latin typeface="Calibri"/>
                <a:cs typeface="Calibri"/>
              </a:rPr>
              <a:t>)</a:t>
            </a:r>
            <a:endParaRPr sz="1600" dirty="0">
              <a:latin typeface="Calibri"/>
              <a:cs typeface="Calibri"/>
            </a:endParaRPr>
          </a:p>
          <a:p>
            <a:pPr marL="1155700" lvl="2" indent="-229235">
              <a:lnSpc>
                <a:spcPct val="100000"/>
              </a:lnSpc>
              <a:spcBef>
                <a:spcPts val="295"/>
              </a:spcBef>
              <a:buFont typeface="Arial"/>
              <a:buChar char="•"/>
              <a:tabLst>
                <a:tab pos="1155700" algn="l"/>
                <a:tab pos="1156335" algn="l"/>
              </a:tabLst>
            </a:pPr>
            <a:r>
              <a:rPr sz="1600" dirty="0">
                <a:latin typeface="Calibri"/>
                <a:cs typeface="Calibri"/>
              </a:rPr>
              <a:t>Persists</a:t>
            </a:r>
            <a:r>
              <a:rPr sz="1600" spc="-20" dirty="0">
                <a:latin typeface="Calibri"/>
                <a:cs typeface="Calibri"/>
              </a:rPr>
              <a:t> </a:t>
            </a:r>
            <a:r>
              <a:rPr sz="1600" dirty="0">
                <a:latin typeface="Calibri"/>
                <a:cs typeface="Calibri"/>
              </a:rPr>
              <a:t>in</a:t>
            </a:r>
            <a:r>
              <a:rPr sz="1600" spc="-25" dirty="0">
                <a:latin typeface="Calibri"/>
                <a:cs typeface="Calibri"/>
              </a:rPr>
              <a:t> </a:t>
            </a:r>
            <a:r>
              <a:rPr sz="1600" dirty="0">
                <a:latin typeface="Calibri"/>
                <a:cs typeface="Calibri"/>
              </a:rPr>
              <a:t>the</a:t>
            </a:r>
            <a:r>
              <a:rPr sz="1600" spc="-35" dirty="0">
                <a:latin typeface="Calibri"/>
                <a:cs typeface="Calibri"/>
              </a:rPr>
              <a:t> </a:t>
            </a:r>
            <a:r>
              <a:rPr sz="1600" spc="-10" dirty="0">
                <a:latin typeface="Calibri"/>
                <a:cs typeface="Calibri"/>
              </a:rPr>
              <a:t>Environment</a:t>
            </a:r>
            <a:r>
              <a:rPr sz="1600" spc="-15" dirty="0">
                <a:latin typeface="Calibri"/>
                <a:cs typeface="Calibri"/>
              </a:rPr>
              <a:t> </a:t>
            </a:r>
            <a:r>
              <a:rPr sz="1600" spc="-200" dirty="0">
                <a:latin typeface="Wingdings"/>
                <a:cs typeface="Wingdings"/>
              </a:rPr>
              <a:t></a:t>
            </a:r>
            <a:r>
              <a:rPr sz="1600" spc="-55" dirty="0">
                <a:latin typeface="Times New Roman"/>
                <a:cs typeface="Times New Roman"/>
              </a:rPr>
              <a:t> </a:t>
            </a:r>
            <a:r>
              <a:rPr sz="1600" dirty="0">
                <a:latin typeface="Calibri"/>
                <a:cs typeface="Calibri"/>
              </a:rPr>
              <a:t>Area</a:t>
            </a:r>
            <a:r>
              <a:rPr sz="1600" spc="-25" dirty="0">
                <a:latin typeface="Calibri"/>
                <a:cs typeface="Calibri"/>
              </a:rPr>
              <a:t> </a:t>
            </a:r>
            <a:r>
              <a:rPr sz="1600" dirty="0">
                <a:latin typeface="Calibri"/>
                <a:cs typeface="Calibri"/>
              </a:rPr>
              <a:t>Denial</a:t>
            </a:r>
            <a:r>
              <a:rPr sz="1600" spc="-35" dirty="0">
                <a:latin typeface="Calibri"/>
                <a:cs typeface="Calibri"/>
              </a:rPr>
              <a:t> </a:t>
            </a:r>
            <a:r>
              <a:rPr sz="1600" spc="-10" dirty="0">
                <a:latin typeface="Calibri"/>
                <a:cs typeface="Calibri"/>
              </a:rPr>
              <a:t>Weapon</a:t>
            </a:r>
            <a:endParaRPr lang="en-US" sz="1600" spc="-10" dirty="0">
              <a:latin typeface="Calibri"/>
              <a:cs typeface="Calibri"/>
            </a:endParaRPr>
          </a:p>
          <a:p>
            <a:pPr marL="1162050" lvl="2">
              <a:lnSpc>
                <a:spcPct val="100000"/>
              </a:lnSpc>
              <a:spcBef>
                <a:spcPts val="295"/>
              </a:spcBef>
              <a:tabLst>
                <a:tab pos="1155700" algn="l"/>
                <a:tab pos="1156335" algn="l"/>
              </a:tabLst>
            </a:pPr>
            <a:r>
              <a:rPr lang="ru-RU" sz="1600" dirty="0" err="1">
                <a:latin typeface="Calibri"/>
                <a:cs typeface="Calibri"/>
              </a:rPr>
              <a:t>Залишається</a:t>
            </a:r>
            <a:r>
              <a:rPr lang="ru-RU" sz="1600" dirty="0">
                <a:latin typeface="Calibri"/>
                <a:cs typeface="Calibri"/>
              </a:rPr>
              <a:t> в </a:t>
            </a:r>
            <a:r>
              <a:rPr lang="ru-RU" sz="1600" dirty="0" err="1">
                <a:latin typeface="Calibri"/>
                <a:cs typeface="Calibri"/>
              </a:rPr>
              <a:t>довкіллі</a:t>
            </a:r>
            <a:r>
              <a:rPr lang="ru-RU" sz="1600" dirty="0">
                <a:latin typeface="Calibri"/>
                <a:cs typeface="Calibri"/>
              </a:rPr>
              <a:t> </a:t>
            </a:r>
            <a:r>
              <a:rPr lang="ru-UA" sz="1600" spc="-200" dirty="0">
                <a:latin typeface="Wingdings"/>
                <a:cs typeface="Wingdings"/>
              </a:rPr>
              <a:t></a:t>
            </a:r>
            <a:r>
              <a:rPr lang="ru-RU" sz="1600" dirty="0">
                <a:latin typeface="Calibri"/>
                <a:cs typeface="Calibri"/>
              </a:rPr>
              <a:t> </a:t>
            </a:r>
            <a:r>
              <a:rPr lang="ru-RU" sz="1600" dirty="0" err="1">
                <a:latin typeface="Calibri"/>
                <a:cs typeface="Calibri"/>
              </a:rPr>
              <a:t>Зброя</a:t>
            </a:r>
            <a:r>
              <a:rPr lang="ru-RU" sz="1600" dirty="0">
                <a:latin typeface="Calibri"/>
                <a:cs typeface="Calibri"/>
              </a:rPr>
              <a:t>, </a:t>
            </a:r>
            <a:r>
              <a:rPr lang="ru-RU" sz="1600" dirty="0" err="1">
                <a:latin typeface="Calibri"/>
                <a:cs typeface="Calibri"/>
              </a:rPr>
              <a:t>вплив</a:t>
            </a:r>
            <a:r>
              <a:rPr lang="ru-RU" sz="1600" dirty="0">
                <a:latin typeface="Calibri"/>
                <a:cs typeface="Calibri"/>
              </a:rPr>
              <a:t> </a:t>
            </a:r>
            <a:r>
              <a:rPr lang="ru-RU" sz="1600" dirty="0" err="1">
                <a:latin typeface="Calibri"/>
                <a:cs typeface="Calibri"/>
              </a:rPr>
              <a:t>якої</a:t>
            </a:r>
            <a:r>
              <a:rPr lang="ru-RU" sz="1600" dirty="0">
                <a:latin typeface="Calibri"/>
                <a:cs typeface="Calibri"/>
              </a:rPr>
              <a:t> не </a:t>
            </a:r>
            <a:r>
              <a:rPr lang="ru-RU" sz="1600" dirty="0" err="1">
                <a:latin typeface="Calibri"/>
                <a:cs typeface="Calibri"/>
              </a:rPr>
              <a:t>залежить</a:t>
            </a:r>
            <a:r>
              <a:rPr lang="ru-RU" sz="1600" dirty="0">
                <a:latin typeface="Calibri"/>
                <a:cs typeface="Calibri"/>
              </a:rPr>
              <a:t> </a:t>
            </a:r>
            <a:r>
              <a:rPr lang="ru-RU" sz="1600" dirty="0" err="1">
                <a:latin typeface="Calibri"/>
                <a:cs typeface="Calibri"/>
              </a:rPr>
              <a:t>від</a:t>
            </a:r>
            <a:r>
              <a:rPr lang="ru-RU" sz="1600" dirty="0">
                <a:latin typeface="Calibri"/>
                <a:cs typeface="Calibri"/>
              </a:rPr>
              <a:t> </a:t>
            </a:r>
            <a:r>
              <a:rPr lang="ru-RU" sz="1600" dirty="0" err="1">
                <a:latin typeface="Calibri"/>
                <a:cs typeface="Calibri"/>
              </a:rPr>
              <a:t>площі</a:t>
            </a:r>
            <a:r>
              <a:rPr lang="ru-RU" sz="1600" dirty="0">
                <a:latin typeface="Calibri"/>
                <a:cs typeface="Calibri"/>
              </a:rPr>
              <a:t> </a:t>
            </a:r>
            <a:r>
              <a:rPr lang="ru-RU" sz="1600" dirty="0" err="1">
                <a:latin typeface="Calibri"/>
                <a:cs typeface="Calibri"/>
              </a:rPr>
              <a:t>застосування</a:t>
            </a:r>
            <a:endParaRPr sz="1600" dirty="0">
              <a:latin typeface="Calibri"/>
              <a:cs typeface="Calibri"/>
            </a:endParaRPr>
          </a:p>
        </p:txBody>
      </p:sp>
      <p:pic>
        <p:nvPicPr>
          <p:cNvPr id="4" name="object 4"/>
          <p:cNvPicPr/>
          <p:nvPr/>
        </p:nvPicPr>
        <p:blipFill>
          <a:blip r:embed="rId2" cstate="print"/>
          <a:stretch>
            <a:fillRect/>
          </a:stretch>
        </p:blipFill>
        <p:spPr>
          <a:xfrm>
            <a:off x="9763125" y="451422"/>
            <a:ext cx="1924050" cy="875662"/>
          </a:xfrm>
          <a:prstGeom prst="rect">
            <a:avLst/>
          </a:prstGeom>
        </p:spPr>
      </p:pic>
      <p:grpSp>
        <p:nvGrpSpPr>
          <p:cNvPr id="5" name="object 5"/>
          <p:cNvGrpSpPr/>
          <p:nvPr/>
        </p:nvGrpSpPr>
        <p:grpSpPr>
          <a:xfrm>
            <a:off x="8439911" y="5602223"/>
            <a:ext cx="3333115" cy="1043940"/>
            <a:chOff x="8439911" y="5602223"/>
            <a:chExt cx="3333115" cy="1043940"/>
          </a:xfrm>
        </p:grpSpPr>
        <p:pic>
          <p:nvPicPr>
            <p:cNvPr id="6" name="object 6"/>
            <p:cNvPicPr/>
            <p:nvPr/>
          </p:nvPicPr>
          <p:blipFill>
            <a:blip r:embed="rId3" cstate="print"/>
            <a:stretch>
              <a:fillRect/>
            </a:stretch>
          </p:blipFill>
          <p:spPr>
            <a:xfrm>
              <a:off x="10678667" y="5620511"/>
              <a:ext cx="1094231" cy="1025651"/>
            </a:xfrm>
            <a:prstGeom prst="rect">
              <a:avLst/>
            </a:prstGeom>
          </p:spPr>
        </p:pic>
        <p:pic>
          <p:nvPicPr>
            <p:cNvPr id="7" name="object 7"/>
            <p:cNvPicPr/>
            <p:nvPr/>
          </p:nvPicPr>
          <p:blipFill>
            <a:blip r:embed="rId4" cstate="print"/>
            <a:stretch>
              <a:fillRect/>
            </a:stretch>
          </p:blipFill>
          <p:spPr>
            <a:xfrm>
              <a:off x="11297157" y="5938773"/>
              <a:ext cx="93472" cy="72135"/>
            </a:xfrm>
            <a:prstGeom prst="rect">
              <a:avLst/>
            </a:prstGeom>
          </p:spPr>
        </p:pic>
        <p:pic>
          <p:nvPicPr>
            <p:cNvPr id="8" name="object 8"/>
            <p:cNvPicPr/>
            <p:nvPr/>
          </p:nvPicPr>
          <p:blipFill>
            <a:blip r:embed="rId5" cstate="print"/>
            <a:stretch>
              <a:fillRect/>
            </a:stretch>
          </p:blipFill>
          <p:spPr>
            <a:xfrm>
              <a:off x="9567672" y="5602223"/>
              <a:ext cx="1085087" cy="1025652"/>
            </a:xfrm>
            <a:prstGeom prst="rect">
              <a:avLst/>
            </a:prstGeom>
          </p:spPr>
        </p:pic>
        <p:pic>
          <p:nvPicPr>
            <p:cNvPr id="9" name="object 9"/>
            <p:cNvPicPr/>
            <p:nvPr/>
          </p:nvPicPr>
          <p:blipFill>
            <a:blip r:embed="rId6" cstate="print"/>
            <a:stretch>
              <a:fillRect/>
            </a:stretch>
          </p:blipFill>
          <p:spPr>
            <a:xfrm>
              <a:off x="10100817" y="5946393"/>
              <a:ext cx="85851" cy="72136"/>
            </a:xfrm>
            <a:prstGeom prst="rect">
              <a:avLst/>
            </a:prstGeom>
          </p:spPr>
        </p:pic>
        <p:pic>
          <p:nvPicPr>
            <p:cNvPr id="10" name="object 10"/>
            <p:cNvPicPr/>
            <p:nvPr/>
          </p:nvPicPr>
          <p:blipFill>
            <a:blip r:embed="rId7" cstate="print"/>
            <a:stretch>
              <a:fillRect/>
            </a:stretch>
          </p:blipFill>
          <p:spPr>
            <a:xfrm>
              <a:off x="8439911" y="5620511"/>
              <a:ext cx="1100327" cy="1025651"/>
            </a:xfrm>
            <a:prstGeom prst="rect">
              <a:avLst/>
            </a:prstGeom>
          </p:spPr>
        </p:pic>
        <p:pic>
          <p:nvPicPr>
            <p:cNvPr id="11" name="object 11"/>
            <p:cNvPicPr/>
            <p:nvPr/>
          </p:nvPicPr>
          <p:blipFill>
            <a:blip r:embed="rId8" cstate="print"/>
            <a:stretch>
              <a:fillRect/>
            </a:stretch>
          </p:blipFill>
          <p:spPr>
            <a:xfrm>
              <a:off x="8947149" y="5864097"/>
              <a:ext cx="85851" cy="69088"/>
            </a:xfrm>
            <a:prstGeom prst="rect">
              <a:avLst/>
            </a:prstGeom>
          </p:spPr>
        </p:pic>
      </p:grpSp>
      <p:sp>
        <p:nvSpPr>
          <p:cNvPr id="12" name="object 12"/>
          <p:cNvSpPr txBox="1"/>
          <p:nvPr/>
        </p:nvSpPr>
        <p:spPr>
          <a:xfrm>
            <a:off x="6775385" y="6136385"/>
            <a:ext cx="1459865" cy="579646"/>
          </a:xfrm>
          <a:prstGeom prst="rect">
            <a:avLst/>
          </a:prstGeom>
        </p:spPr>
        <p:txBody>
          <a:bodyPr vert="horz" wrap="square" lIns="0" tIns="12700" rIns="0" bIns="0" rtlCol="0">
            <a:spAutoFit/>
          </a:bodyPr>
          <a:lstStyle/>
          <a:p>
            <a:pPr marL="38100">
              <a:lnSpc>
                <a:spcPct val="100000"/>
              </a:lnSpc>
              <a:spcBef>
                <a:spcPts val="100"/>
              </a:spcBef>
            </a:pPr>
            <a:r>
              <a:rPr sz="1800" dirty="0">
                <a:latin typeface="Calibri"/>
                <a:cs typeface="Calibri"/>
              </a:rPr>
              <a:t>LD</a:t>
            </a:r>
            <a:r>
              <a:rPr sz="1800" baseline="-20833" dirty="0">
                <a:latin typeface="Calibri"/>
                <a:cs typeface="Calibri"/>
              </a:rPr>
              <a:t>50</a:t>
            </a:r>
            <a:r>
              <a:rPr sz="1800" dirty="0">
                <a:latin typeface="Calibri"/>
                <a:cs typeface="Calibri"/>
              </a:rPr>
              <a:t>=</a:t>
            </a:r>
            <a:r>
              <a:rPr sz="1800" spc="15" dirty="0">
                <a:latin typeface="Calibri"/>
                <a:cs typeface="Calibri"/>
              </a:rPr>
              <a:t> </a:t>
            </a:r>
            <a:r>
              <a:rPr sz="1800" dirty="0">
                <a:latin typeface="Calibri"/>
                <a:cs typeface="Calibri"/>
              </a:rPr>
              <a:t>10mg </a:t>
            </a:r>
            <a:r>
              <a:rPr sz="1800" spc="-25" dirty="0">
                <a:latin typeface="Calibri"/>
                <a:cs typeface="Calibri"/>
              </a:rPr>
              <a:t>VX</a:t>
            </a:r>
            <a:endParaRPr lang="en-US" sz="1800" spc="-25" dirty="0">
              <a:latin typeface="Calibri"/>
              <a:cs typeface="Calibri"/>
            </a:endParaRPr>
          </a:p>
          <a:p>
            <a:pPr marL="38100">
              <a:lnSpc>
                <a:spcPct val="100000"/>
              </a:lnSpc>
              <a:spcBef>
                <a:spcPts val="100"/>
              </a:spcBef>
            </a:pPr>
            <a:r>
              <a:rPr lang="ru-RU" sz="1800" dirty="0">
                <a:latin typeface="Calibri"/>
                <a:cs typeface="Calibri"/>
              </a:rPr>
              <a:t>ЛД</a:t>
            </a:r>
            <a:r>
              <a:rPr lang="ru-RU" sz="1800" baseline="-25000" dirty="0">
                <a:latin typeface="Calibri"/>
                <a:cs typeface="Calibri"/>
              </a:rPr>
              <a:t>50</a:t>
            </a:r>
            <a:r>
              <a:rPr lang="ru-RU" sz="1800" dirty="0">
                <a:latin typeface="Calibri"/>
                <a:cs typeface="Calibri"/>
              </a:rPr>
              <a:t>= 10мг </a:t>
            </a:r>
            <a:r>
              <a:rPr lang="ro-RO" sz="1800" dirty="0">
                <a:latin typeface="Calibri"/>
                <a:cs typeface="Calibri"/>
              </a:rPr>
              <a:t>VX</a:t>
            </a:r>
            <a:endParaRPr sz="1800" dirty="0">
              <a:latin typeface="Calibri"/>
              <a:cs typeface="Calibri"/>
            </a:endParaRPr>
          </a:p>
        </p:txBody>
      </p:sp>
      <p:graphicFrame>
        <p:nvGraphicFramePr>
          <p:cNvPr id="15" name="Таблица 14">
            <a:extLst>
              <a:ext uri="{FF2B5EF4-FFF2-40B4-BE49-F238E27FC236}">
                <a16:creationId xmlns:a16="http://schemas.microsoft.com/office/drawing/2014/main" id="{DE336392-D827-0C72-13A1-656A3D174228}"/>
              </a:ext>
            </a:extLst>
          </p:cNvPr>
          <p:cNvGraphicFramePr>
            <a:graphicFrameLocks noGrp="1"/>
          </p:cNvGraphicFramePr>
          <p:nvPr>
            <p:extLst>
              <p:ext uri="{D42A27DB-BD31-4B8C-83A1-F6EECF244321}">
                <p14:modId xmlns:p14="http://schemas.microsoft.com/office/powerpoint/2010/main" val="3323149635"/>
              </p:ext>
            </p:extLst>
          </p:nvPr>
        </p:nvGraphicFramePr>
        <p:xfrm>
          <a:off x="699517" y="5019837"/>
          <a:ext cx="7530083" cy="1101883"/>
        </p:xfrm>
        <a:graphic>
          <a:graphicData uri="http://schemas.openxmlformats.org/drawingml/2006/table">
            <a:tbl>
              <a:tblPr>
                <a:tableStyleId>{5C22544A-7EE6-4342-B048-85BDC9FD1C3A}</a:tableStyleId>
              </a:tblPr>
              <a:tblGrid>
                <a:gridCol w="1011915">
                  <a:extLst>
                    <a:ext uri="{9D8B030D-6E8A-4147-A177-3AD203B41FA5}">
                      <a16:colId xmlns:a16="http://schemas.microsoft.com/office/drawing/2014/main" val="3869564531"/>
                    </a:ext>
                  </a:extLst>
                </a:gridCol>
                <a:gridCol w="1910398">
                  <a:extLst>
                    <a:ext uri="{9D8B030D-6E8A-4147-A177-3AD203B41FA5}">
                      <a16:colId xmlns:a16="http://schemas.microsoft.com/office/drawing/2014/main" val="3061142553"/>
                    </a:ext>
                  </a:extLst>
                </a:gridCol>
                <a:gridCol w="3131233">
                  <a:extLst>
                    <a:ext uri="{9D8B030D-6E8A-4147-A177-3AD203B41FA5}">
                      <a16:colId xmlns:a16="http://schemas.microsoft.com/office/drawing/2014/main" val="2847864809"/>
                    </a:ext>
                  </a:extLst>
                </a:gridCol>
                <a:gridCol w="1476537">
                  <a:extLst>
                    <a:ext uri="{9D8B030D-6E8A-4147-A177-3AD203B41FA5}">
                      <a16:colId xmlns:a16="http://schemas.microsoft.com/office/drawing/2014/main" val="237485734"/>
                    </a:ext>
                  </a:extLst>
                </a:gridCol>
              </a:tblGrid>
              <a:tr h="141763">
                <a:tc gridSpan="4">
                  <a:txBody>
                    <a:bodyPr/>
                    <a:lstStyle/>
                    <a:p>
                      <a:pPr algn="ctr"/>
                      <a:r>
                        <a:rPr lang="uk-UA" sz="900" dirty="0">
                          <a:effectLst/>
                        </a:rPr>
                        <a:t>Стійкість до умов навколишнього середовища</a:t>
                      </a:r>
                      <a:endParaRPr lang="ru-UA"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ru-UA"/>
                    </a:p>
                  </a:txBody>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1271758655"/>
                  </a:ext>
                </a:extLst>
              </a:tr>
              <a:tr h="196287">
                <a:tc>
                  <a:txBody>
                    <a:bodyPr/>
                    <a:lstStyle/>
                    <a:p>
                      <a:pPr algn="l"/>
                      <a:r>
                        <a:rPr lang="uk-UA" sz="900">
                          <a:effectLst/>
                        </a:rPr>
                        <a:t>Речовина</a:t>
                      </a:r>
                      <a:endParaRPr lang="ru-UA"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uk-UA" sz="900">
                          <a:effectLst/>
                        </a:rPr>
                        <a:t> </a:t>
                      </a:r>
                      <a:endParaRPr lang="ru-UA"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uk-UA" sz="900" dirty="0">
                          <a:effectLst/>
                        </a:rPr>
                        <a:t>Розкладання в ґрунті відносно погодних умов</a:t>
                      </a:r>
                      <a:endParaRPr lang="ru-UA"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uk-UA" sz="900" dirty="0">
                          <a:effectLst/>
                        </a:rPr>
                        <a:t>Днів ймовірності виявлення в ґрунті</a:t>
                      </a:r>
                      <a:endParaRPr lang="ru-UA"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5465547"/>
                  </a:ext>
                </a:extLst>
              </a:tr>
              <a:tr h="196287">
                <a:tc>
                  <a:txBody>
                    <a:bodyPr/>
                    <a:lstStyle/>
                    <a:p>
                      <a:pPr algn="l"/>
                      <a:r>
                        <a:rPr lang="uk-UA" sz="900">
                          <a:effectLst/>
                        </a:rPr>
                        <a:t>VX</a:t>
                      </a:r>
                      <a:endParaRPr lang="ru-UA"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uk-UA" sz="900">
                          <a:effectLst/>
                        </a:rPr>
                        <a:t> </a:t>
                      </a:r>
                      <a:endParaRPr lang="ru-UA"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uk-UA" sz="900">
                          <a:effectLst/>
                        </a:rPr>
                        <a:t>20°C, вітер 2,4 км/год Ефективний період напіввиведення 72-98 годин</a:t>
                      </a:r>
                      <a:endParaRPr lang="ru-UA"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indent="241300" algn="l"/>
                      <a:r>
                        <a:rPr lang="uk-UA" sz="900" dirty="0">
                          <a:effectLst/>
                        </a:rPr>
                        <a:t>мінімум 6 днів</a:t>
                      </a:r>
                      <a:endParaRPr lang="ru-UA"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12442492"/>
                  </a:ext>
                </a:extLst>
              </a:tr>
              <a:tr h="135402">
                <a:tc>
                  <a:txBody>
                    <a:bodyPr/>
                    <a:lstStyle/>
                    <a:p>
                      <a:pPr algn="l"/>
                      <a:r>
                        <a:rPr lang="uk-UA" sz="900">
                          <a:effectLst/>
                        </a:rPr>
                        <a:t>VX</a:t>
                      </a:r>
                      <a:endParaRPr lang="ru-UA"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3">
                  <a:txBody>
                    <a:bodyPr/>
                    <a:lstStyle/>
                    <a:p>
                      <a:pPr algn="l"/>
                      <a:r>
                        <a:rPr lang="uk-UA" sz="900">
                          <a:effectLst/>
                        </a:rPr>
                        <a:t>45% залишаються активними на поверхні трави навіть через 7 днів</a:t>
                      </a:r>
                      <a:endParaRPr lang="ru-UA"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620222321"/>
                  </a:ext>
                </a:extLst>
              </a:tr>
              <a:tr h="266260">
                <a:tc>
                  <a:txBody>
                    <a:bodyPr/>
                    <a:lstStyle/>
                    <a:p>
                      <a:pPr algn="l"/>
                      <a:r>
                        <a:rPr lang="uk-UA" sz="900">
                          <a:effectLst/>
                        </a:rPr>
                        <a:t>VX</a:t>
                      </a:r>
                      <a:endParaRPr lang="ru-UA"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3">
                  <a:txBody>
                    <a:bodyPr/>
                    <a:lstStyle/>
                    <a:p>
                      <a:pPr algn="l"/>
                      <a:r>
                        <a:rPr lang="uk-UA" sz="900" dirty="0">
                          <a:effectLst/>
                        </a:rPr>
                        <a:t>10% </a:t>
                      </a:r>
                      <a:r>
                        <a:rPr lang="uk-UA" sz="900" dirty="0" err="1">
                          <a:effectLst/>
                        </a:rPr>
                        <a:t>VX</a:t>
                      </a:r>
                      <a:r>
                        <a:rPr lang="uk-UA" sz="900" dirty="0">
                          <a:effectLst/>
                        </a:rPr>
                        <a:t>, розпиленого на траву, поглинається травою протягом однієї хвилини, але решта залишається стійкою протягом кількох днів або тижнів. Не споживайте та не торкайтеся відкритої рослинності</a:t>
                      </a:r>
                      <a:endParaRPr lang="ru-UA"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271675059"/>
                  </a:ext>
                </a:extLst>
              </a:tr>
            </a:tbl>
          </a:graphicData>
        </a:graphic>
      </p:graphicFrame>
      <p:graphicFrame>
        <p:nvGraphicFramePr>
          <p:cNvPr id="16" name="Таблица 15">
            <a:extLst>
              <a:ext uri="{FF2B5EF4-FFF2-40B4-BE49-F238E27FC236}">
                <a16:creationId xmlns:a16="http://schemas.microsoft.com/office/drawing/2014/main" id="{86D26D9E-4067-13F7-4761-720F343CA7CC}"/>
              </a:ext>
            </a:extLst>
          </p:cNvPr>
          <p:cNvGraphicFramePr>
            <a:graphicFrameLocks noGrp="1"/>
          </p:cNvGraphicFramePr>
          <p:nvPr>
            <p:extLst>
              <p:ext uri="{D42A27DB-BD31-4B8C-83A1-F6EECF244321}">
                <p14:modId xmlns:p14="http://schemas.microsoft.com/office/powerpoint/2010/main" val="961849059"/>
              </p:ext>
            </p:extLst>
          </p:nvPr>
        </p:nvGraphicFramePr>
        <p:xfrm>
          <a:off x="699516" y="4038600"/>
          <a:ext cx="7530083" cy="936000"/>
        </p:xfrm>
        <a:graphic>
          <a:graphicData uri="http://schemas.openxmlformats.org/drawingml/2006/table">
            <a:tbl>
              <a:tblPr>
                <a:tableStyleId>{5C22544A-7EE6-4342-B048-85BDC9FD1C3A}</a:tableStyleId>
              </a:tblPr>
              <a:tblGrid>
                <a:gridCol w="1011915">
                  <a:extLst>
                    <a:ext uri="{9D8B030D-6E8A-4147-A177-3AD203B41FA5}">
                      <a16:colId xmlns:a16="http://schemas.microsoft.com/office/drawing/2014/main" val="2191722654"/>
                    </a:ext>
                  </a:extLst>
                </a:gridCol>
                <a:gridCol w="1910398">
                  <a:extLst>
                    <a:ext uri="{9D8B030D-6E8A-4147-A177-3AD203B41FA5}">
                      <a16:colId xmlns:a16="http://schemas.microsoft.com/office/drawing/2014/main" val="2255660964"/>
                    </a:ext>
                  </a:extLst>
                </a:gridCol>
                <a:gridCol w="3131233">
                  <a:extLst>
                    <a:ext uri="{9D8B030D-6E8A-4147-A177-3AD203B41FA5}">
                      <a16:colId xmlns:a16="http://schemas.microsoft.com/office/drawing/2014/main" val="2363091106"/>
                    </a:ext>
                  </a:extLst>
                </a:gridCol>
                <a:gridCol w="1476537">
                  <a:extLst>
                    <a:ext uri="{9D8B030D-6E8A-4147-A177-3AD203B41FA5}">
                      <a16:colId xmlns:a16="http://schemas.microsoft.com/office/drawing/2014/main" val="2454570511"/>
                    </a:ext>
                  </a:extLst>
                </a:gridCol>
              </a:tblGrid>
              <a:tr h="162240">
                <a:tc gridSpan="4">
                  <a:txBody>
                    <a:bodyPr/>
                    <a:lstStyle/>
                    <a:p>
                      <a:pPr algn="ctr"/>
                      <a:r>
                        <a:rPr lang="ru-UA" sz="900" dirty="0" err="1">
                          <a:effectLst/>
                        </a:rPr>
                        <a:t>Environmental</a:t>
                      </a:r>
                      <a:r>
                        <a:rPr lang="ru-UA" sz="900" dirty="0">
                          <a:effectLst/>
                        </a:rPr>
                        <a:t> </a:t>
                      </a:r>
                      <a:r>
                        <a:rPr lang="ru-UA" sz="900" dirty="0" err="1">
                          <a:effectLst/>
                        </a:rPr>
                        <a:t>Persistence</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ru-UA"/>
                    </a:p>
                  </a:txBody>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1773408148"/>
                  </a:ext>
                </a:extLst>
              </a:tr>
              <a:tr h="157040">
                <a:tc>
                  <a:txBody>
                    <a:bodyPr/>
                    <a:lstStyle/>
                    <a:p>
                      <a:pPr algn="l"/>
                      <a:r>
                        <a:rPr lang="ru-UA" sz="900">
                          <a:effectLst/>
                        </a:rPr>
                        <a:t>Agent</a:t>
                      </a:r>
                      <a:endParaRPr lang="ru-UA"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900">
                          <a:effectLst/>
                        </a:rPr>
                        <a:t> </a:t>
                      </a:r>
                      <a:endParaRPr lang="ru-U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ru-UA" sz="900">
                          <a:effectLst/>
                        </a:rPr>
                        <a:t>Soil Decomposition-Weather Conditions</a:t>
                      </a:r>
                      <a:endParaRPr lang="ru-UA"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ru-UA" sz="900">
                          <a:effectLst/>
                        </a:rPr>
                        <a:t>Soil Detectable Days</a:t>
                      </a:r>
                      <a:endParaRPr lang="ru-UA"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4584330"/>
                  </a:ext>
                </a:extLst>
              </a:tr>
              <a:tr h="157040">
                <a:tc>
                  <a:txBody>
                    <a:bodyPr/>
                    <a:lstStyle/>
                    <a:p>
                      <a:pPr algn="l"/>
                      <a:r>
                        <a:rPr lang="ru-UA" sz="900">
                          <a:effectLst/>
                        </a:rPr>
                        <a:t>VX</a:t>
                      </a:r>
                      <a:endParaRPr lang="ru-UA"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900">
                          <a:effectLst/>
                        </a:rPr>
                        <a:t> </a:t>
                      </a:r>
                      <a:endParaRPr lang="ru-U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ru-UA" sz="900">
                          <a:effectLst/>
                        </a:rPr>
                        <a:t>20C, Wind 2.4km/hr Effective Half life 72-98 hours</a:t>
                      </a:r>
                      <a:endParaRPr lang="ru-UA"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indent="241300" algn="l"/>
                      <a:r>
                        <a:rPr lang="ru-UA" sz="900" dirty="0" err="1">
                          <a:effectLst/>
                        </a:rPr>
                        <a:t>minimum</a:t>
                      </a:r>
                      <a:r>
                        <a:rPr lang="ru-UA" sz="900" dirty="0">
                          <a:effectLst/>
                        </a:rPr>
                        <a:t> 6 </a:t>
                      </a:r>
                      <a:r>
                        <a:rPr lang="ru-UA" sz="900" dirty="0" err="1">
                          <a:effectLst/>
                        </a:rPr>
                        <a:t>days</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5000613"/>
                  </a:ext>
                </a:extLst>
              </a:tr>
              <a:tr h="154960">
                <a:tc>
                  <a:txBody>
                    <a:bodyPr/>
                    <a:lstStyle/>
                    <a:p>
                      <a:pPr algn="l"/>
                      <a:r>
                        <a:rPr lang="ru-UA" sz="900">
                          <a:effectLst/>
                        </a:rPr>
                        <a:t>VX</a:t>
                      </a:r>
                      <a:endParaRPr lang="ru-UA"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3">
                  <a:txBody>
                    <a:bodyPr/>
                    <a:lstStyle/>
                    <a:p>
                      <a:pPr algn="l"/>
                      <a:r>
                        <a:rPr lang="ru-UA" sz="900">
                          <a:effectLst/>
                        </a:rPr>
                        <a:t>45% remains active on surface of grass even after 7 days</a:t>
                      </a:r>
                      <a:endParaRPr lang="ru-UA"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40016968"/>
                  </a:ext>
                </a:extLst>
              </a:tr>
              <a:tr h="304720">
                <a:tc>
                  <a:txBody>
                    <a:bodyPr/>
                    <a:lstStyle/>
                    <a:p>
                      <a:pPr algn="l"/>
                      <a:r>
                        <a:rPr lang="ru-UA" sz="900">
                          <a:effectLst/>
                        </a:rPr>
                        <a:t>VX</a:t>
                      </a:r>
                      <a:endParaRPr lang="ru-UA"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3">
                  <a:txBody>
                    <a:bodyPr/>
                    <a:lstStyle/>
                    <a:p>
                      <a:pPr algn="l"/>
                      <a:r>
                        <a:rPr lang="ru-UA" sz="900" dirty="0">
                          <a:effectLst/>
                        </a:rPr>
                        <a:t>10% </a:t>
                      </a:r>
                      <a:r>
                        <a:rPr lang="ru-UA" sz="900" dirty="0" err="1">
                          <a:effectLst/>
                        </a:rPr>
                        <a:t>of</a:t>
                      </a:r>
                      <a:r>
                        <a:rPr lang="ru-UA" sz="900" dirty="0">
                          <a:effectLst/>
                        </a:rPr>
                        <a:t> </a:t>
                      </a:r>
                      <a:r>
                        <a:rPr lang="ru-UA" sz="900" dirty="0" err="1">
                          <a:effectLst/>
                        </a:rPr>
                        <a:t>VX</a:t>
                      </a:r>
                      <a:r>
                        <a:rPr lang="ru-UA" sz="900" dirty="0">
                          <a:effectLst/>
                        </a:rPr>
                        <a:t> </a:t>
                      </a:r>
                      <a:r>
                        <a:rPr lang="ru-UA" sz="900" dirty="0" err="1">
                          <a:effectLst/>
                        </a:rPr>
                        <a:t>Sprayed</a:t>
                      </a:r>
                      <a:r>
                        <a:rPr lang="ru-UA" sz="900" dirty="0">
                          <a:effectLst/>
                        </a:rPr>
                        <a:t> </a:t>
                      </a:r>
                      <a:r>
                        <a:rPr lang="ru-UA" sz="900" dirty="0" err="1">
                          <a:effectLst/>
                        </a:rPr>
                        <a:t>on</a:t>
                      </a:r>
                      <a:r>
                        <a:rPr lang="ru-UA" sz="900" dirty="0">
                          <a:effectLst/>
                        </a:rPr>
                        <a:t> </a:t>
                      </a:r>
                      <a:r>
                        <a:rPr lang="ru-UA" sz="900" dirty="0" err="1">
                          <a:effectLst/>
                        </a:rPr>
                        <a:t>grass</a:t>
                      </a:r>
                      <a:r>
                        <a:rPr lang="ru-UA" sz="900" dirty="0">
                          <a:effectLst/>
                        </a:rPr>
                        <a:t> </a:t>
                      </a:r>
                      <a:r>
                        <a:rPr lang="ru-UA" sz="900" dirty="0" err="1">
                          <a:effectLst/>
                        </a:rPr>
                        <a:t>will</a:t>
                      </a:r>
                      <a:r>
                        <a:rPr lang="ru-UA" sz="900" dirty="0">
                          <a:effectLst/>
                        </a:rPr>
                        <a:t> </a:t>
                      </a:r>
                      <a:r>
                        <a:rPr lang="ru-UA" sz="900" dirty="0" err="1">
                          <a:effectLst/>
                        </a:rPr>
                        <a:t>be</a:t>
                      </a:r>
                      <a:r>
                        <a:rPr lang="ru-UA" sz="900" dirty="0">
                          <a:effectLst/>
                        </a:rPr>
                        <a:t> </a:t>
                      </a:r>
                      <a:r>
                        <a:rPr lang="ru-UA" sz="900" dirty="0" err="1">
                          <a:effectLst/>
                        </a:rPr>
                        <a:t>absorbed</a:t>
                      </a:r>
                      <a:r>
                        <a:rPr lang="ru-UA" sz="900" dirty="0">
                          <a:effectLst/>
                        </a:rPr>
                        <a:t> </a:t>
                      </a:r>
                      <a:r>
                        <a:rPr lang="ru-UA" sz="900" dirty="0" err="1">
                          <a:effectLst/>
                        </a:rPr>
                        <a:t>by</a:t>
                      </a:r>
                      <a:r>
                        <a:rPr lang="ru-UA" sz="900" dirty="0">
                          <a:effectLst/>
                        </a:rPr>
                        <a:t> </a:t>
                      </a:r>
                      <a:r>
                        <a:rPr lang="ru-UA" sz="900" dirty="0" err="1">
                          <a:effectLst/>
                        </a:rPr>
                        <a:t>grass</a:t>
                      </a:r>
                      <a:r>
                        <a:rPr lang="ru-UA" sz="900" dirty="0">
                          <a:effectLst/>
                        </a:rPr>
                        <a:t> </a:t>
                      </a:r>
                      <a:r>
                        <a:rPr lang="ru-UA" sz="900" dirty="0" err="1">
                          <a:effectLst/>
                        </a:rPr>
                        <a:t>within</a:t>
                      </a:r>
                      <a:r>
                        <a:rPr lang="ru-UA" sz="900" dirty="0">
                          <a:effectLst/>
                        </a:rPr>
                        <a:t> </a:t>
                      </a:r>
                      <a:r>
                        <a:rPr lang="ru-UA" sz="900" dirty="0" err="1">
                          <a:effectLst/>
                        </a:rPr>
                        <a:t>one</a:t>
                      </a:r>
                      <a:r>
                        <a:rPr lang="ru-UA" sz="900" dirty="0">
                          <a:effectLst/>
                        </a:rPr>
                        <a:t> </a:t>
                      </a:r>
                      <a:r>
                        <a:rPr lang="ru-UA" sz="900" dirty="0" err="1">
                          <a:effectLst/>
                        </a:rPr>
                        <a:t>minute</a:t>
                      </a:r>
                      <a:r>
                        <a:rPr lang="ru-UA" sz="900" dirty="0">
                          <a:effectLst/>
                        </a:rPr>
                        <a:t>, </a:t>
                      </a:r>
                      <a:r>
                        <a:rPr lang="ru-UA" sz="900" dirty="0" err="1">
                          <a:effectLst/>
                        </a:rPr>
                        <a:t>but</a:t>
                      </a:r>
                      <a:r>
                        <a:rPr lang="ru-UA" sz="900" dirty="0">
                          <a:effectLst/>
                        </a:rPr>
                        <a:t> </a:t>
                      </a:r>
                      <a:r>
                        <a:rPr lang="ru-UA" sz="900" dirty="0" err="1">
                          <a:effectLst/>
                        </a:rPr>
                        <a:t>the</a:t>
                      </a:r>
                      <a:r>
                        <a:rPr lang="ru-UA" sz="900" dirty="0">
                          <a:effectLst/>
                        </a:rPr>
                        <a:t> </a:t>
                      </a:r>
                      <a:r>
                        <a:rPr lang="ru-UA" sz="900" dirty="0" err="1">
                          <a:effectLst/>
                        </a:rPr>
                        <a:t>rest</a:t>
                      </a:r>
                      <a:r>
                        <a:rPr lang="ru-UA" sz="900" dirty="0">
                          <a:effectLst/>
                        </a:rPr>
                        <a:t> </a:t>
                      </a:r>
                      <a:r>
                        <a:rPr lang="ru-UA" sz="900" dirty="0" err="1">
                          <a:effectLst/>
                        </a:rPr>
                        <a:t>remains</a:t>
                      </a:r>
                      <a:r>
                        <a:rPr lang="ru-UA" sz="900" dirty="0">
                          <a:effectLst/>
                        </a:rPr>
                        <a:t> </a:t>
                      </a:r>
                      <a:r>
                        <a:rPr lang="ru-UA" sz="900" dirty="0" err="1">
                          <a:effectLst/>
                        </a:rPr>
                        <a:t>persistent</a:t>
                      </a:r>
                      <a:r>
                        <a:rPr lang="ru-UA" sz="900" dirty="0">
                          <a:effectLst/>
                        </a:rPr>
                        <a:t> </a:t>
                      </a:r>
                      <a:r>
                        <a:rPr lang="ru-UA" sz="900" dirty="0" err="1">
                          <a:effectLst/>
                        </a:rPr>
                        <a:t>for</a:t>
                      </a:r>
                      <a:r>
                        <a:rPr lang="ru-UA" sz="900" dirty="0">
                          <a:effectLst/>
                        </a:rPr>
                        <a:t> </a:t>
                      </a:r>
                      <a:r>
                        <a:rPr lang="ru-UA" sz="900" dirty="0" err="1">
                          <a:effectLst/>
                        </a:rPr>
                        <a:t>days</a:t>
                      </a:r>
                      <a:r>
                        <a:rPr lang="ru-UA" sz="900" dirty="0">
                          <a:effectLst/>
                        </a:rPr>
                        <a:t> </a:t>
                      </a:r>
                      <a:r>
                        <a:rPr lang="ru-UA" sz="900" dirty="0" err="1">
                          <a:effectLst/>
                        </a:rPr>
                        <a:t>to</a:t>
                      </a:r>
                      <a:r>
                        <a:rPr lang="ru-UA" sz="900" dirty="0">
                          <a:effectLst/>
                        </a:rPr>
                        <a:t> </a:t>
                      </a:r>
                      <a:r>
                        <a:rPr lang="ru-UA" sz="900" dirty="0" err="1">
                          <a:effectLst/>
                        </a:rPr>
                        <a:t>weeks</a:t>
                      </a:r>
                      <a:r>
                        <a:rPr lang="ru-UA" sz="900" dirty="0">
                          <a:effectLst/>
                        </a:rPr>
                        <a:t>- </a:t>
                      </a:r>
                      <a:r>
                        <a:rPr lang="ru-UA" sz="900" dirty="0" err="1">
                          <a:effectLst/>
                        </a:rPr>
                        <a:t>do</a:t>
                      </a:r>
                      <a:r>
                        <a:rPr lang="ru-UA" sz="900" dirty="0">
                          <a:effectLst/>
                        </a:rPr>
                        <a:t> </a:t>
                      </a:r>
                      <a:r>
                        <a:rPr lang="ru-UA" sz="900" dirty="0" err="1">
                          <a:effectLst/>
                        </a:rPr>
                        <a:t>not</a:t>
                      </a:r>
                      <a:r>
                        <a:rPr lang="ru-UA" sz="900" dirty="0">
                          <a:effectLst/>
                        </a:rPr>
                        <a:t> </a:t>
                      </a:r>
                      <a:r>
                        <a:rPr lang="ru-UA" sz="900" dirty="0" err="1">
                          <a:effectLst/>
                        </a:rPr>
                        <a:t>consume</a:t>
                      </a:r>
                      <a:r>
                        <a:rPr lang="ru-UA" sz="900" dirty="0">
                          <a:effectLst/>
                        </a:rPr>
                        <a:t> </a:t>
                      </a:r>
                      <a:r>
                        <a:rPr lang="ru-UA" sz="900" dirty="0" err="1">
                          <a:effectLst/>
                        </a:rPr>
                        <a:t>or</a:t>
                      </a:r>
                      <a:r>
                        <a:rPr lang="ru-UA" sz="900" dirty="0">
                          <a:effectLst/>
                        </a:rPr>
                        <a:t> </a:t>
                      </a:r>
                      <a:r>
                        <a:rPr lang="ru-UA" sz="900" dirty="0" err="1">
                          <a:effectLst/>
                        </a:rPr>
                        <a:t>handle</a:t>
                      </a:r>
                      <a:r>
                        <a:rPr lang="ru-UA" sz="900" dirty="0">
                          <a:effectLst/>
                        </a:rPr>
                        <a:t> </a:t>
                      </a:r>
                      <a:r>
                        <a:rPr lang="ru-UA" sz="900" dirty="0" err="1">
                          <a:effectLst/>
                        </a:rPr>
                        <a:t>exposed</a:t>
                      </a:r>
                      <a:r>
                        <a:rPr lang="ru-UA" sz="900" dirty="0">
                          <a:effectLst/>
                        </a:rPr>
                        <a:t> </a:t>
                      </a:r>
                      <a:r>
                        <a:rPr lang="ru-UA" sz="900" dirty="0" err="1">
                          <a:effectLst/>
                        </a:rPr>
                        <a:t>vegetation</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3584291467"/>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3693160" cy="1121461"/>
          </a:xfrm>
          <a:prstGeom prst="rect">
            <a:avLst/>
          </a:prstGeom>
        </p:spPr>
        <p:txBody>
          <a:bodyPr vert="horz" wrap="square" lIns="0" tIns="13335" rIns="0" bIns="0" rtlCol="0">
            <a:spAutoFit/>
          </a:bodyPr>
          <a:lstStyle/>
          <a:p>
            <a:pPr marL="12700">
              <a:lnSpc>
                <a:spcPct val="100000"/>
              </a:lnSpc>
              <a:spcBef>
                <a:spcPts val="105"/>
              </a:spcBef>
            </a:pPr>
            <a:r>
              <a:rPr sz="3600" b="1" spc="-10" dirty="0"/>
              <a:t>Soman</a:t>
            </a:r>
            <a:r>
              <a:rPr sz="3600" b="1" spc="-229" dirty="0"/>
              <a:t> </a:t>
            </a:r>
            <a:r>
              <a:rPr sz="3600" b="1" spc="-20" dirty="0"/>
              <a:t>(GD)</a:t>
            </a:r>
            <a:br>
              <a:rPr lang="en-US" sz="3600" b="1" spc="-20" dirty="0"/>
            </a:br>
            <a:r>
              <a:rPr lang="ru-RU" sz="3600" b="1" spc="-20" dirty="0"/>
              <a:t>Зоман (</a:t>
            </a:r>
            <a:r>
              <a:rPr lang="en-US" sz="3600" b="1" spc="-20" dirty="0"/>
              <a:t>GD)</a:t>
            </a:r>
            <a:endParaRPr sz="3600" b="1" dirty="0"/>
          </a:p>
        </p:txBody>
      </p:sp>
      <p:sp>
        <p:nvSpPr>
          <p:cNvPr id="3" name="object 3"/>
          <p:cNvSpPr txBox="1"/>
          <p:nvPr/>
        </p:nvSpPr>
        <p:spPr>
          <a:xfrm>
            <a:off x="497840" y="1694078"/>
            <a:ext cx="10558780" cy="3054041"/>
          </a:xfrm>
          <a:prstGeom prst="rect">
            <a:avLst/>
          </a:prstGeom>
        </p:spPr>
        <p:txBody>
          <a:bodyPr vert="horz" wrap="square" lIns="0" tIns="98425" rIns="0" bIns="0" rtlCol="0">
            <a:spAutoFit/>
          </a:bodyPr>
          <a:lstStyle/>
          <a:p>
            <a:pPr marL="241300" indent="-228600">
              <a:buFont typeface="Arial"/>
              <a:buChar char="•"/>
              <a:tabLst>
                <a:tab pos="241300" algn="l"/>
              </a:tabLst>
            </a:pPr>
            <a:r>
              <a:rPr sz="1600" dirty="0">
                <a:latin typeface="Calibri"/>
                <a:cs typeface="Calibri"/>
              </a:rPr>
              <a:t>Chemical</a:t>
            </a:r>
            <a:r>
              <a:rPr sz="1600" spc="-30" dirty="0">
                <a:latin typeface="Calibri"/>
                <a:cs typeface="Calibri"/>
              </a:rPr>
              <a:t> </a:t>
            </a:r>
            <a:r>
              <a:rPr sz="1600" dirty="0">
                <a:latin typeface="Calibri"/>
                <a:cs typeface="Calibri"/>
              </a:rPr>
              <a:t>name:</a:t>
            </a:r>
            <a:r>
              <a:rPr sz="1600" spc="-45" dirty="0">
                <a:latin typeface="Calibri"/>
                <a:cs typeface="Calibri"/>
              </a:rPr>
              <a:t> </a:t>
            </a:r>
            <a:r>
              <a:rPr sz="1600" spc="-10" dirty="0">
                <a:latin typeface="Calibri"/>
                <a:cs typeface="Calibri"/>
              </a:rPr>
              <a:t>3,3-</a:t>
            </a:r>
            <a:r>
              <a:rPr sz="1600" spc="-30" dirty="0">
                <a:latin typeface="Calibri"/>
                <a:cs typeface="Calibri"/>
              </a:rPr>
              <a:t>Dimethylbutan-</a:t>
            </a:r>
            <a:r>
              <a:rPr sz="1600" spc="-20" dirty="0">
                <a:latin typeface="Calibri"/>
                <a:cs typeface="Calibri"/>
              </a:rPr>
              <a:t>2-</a:t>
            </a:r>
            <a:r>
              <a:rPr sz="1600" dirty="0">
                <a:latin typeface="Calibri"/>
                <a:cs typeface="Calibri"/>
              </a:rPr>
              <a:t>yl</a:t>
            </a:r>
            <a:r>
              <a:rPr sz="1600" spc="5" dirty="0">
                <a:latin typeface="Calibri"/>
                <a:cs typeface="Calibri"/>
              </a:rPr>
              <a:t> </a:t>
            </a:r>
            <a:r>
              <a:rPr sz="1600" spc="-10" dirty="0" err="1">
                <a:latin typeface="Calibri"/>
                <a:cs typeface="Calibri"/>
              </a:rPr>
              <a:t>methylphosphonofluoridate</a:t>
            </a:r>
            <a:endParaRPr lang="en-US" sz="1600" spc="-10" dirty="0">
              <a:latin typeface="Calibri"/>
              <a:cs typeface="Calibri"/>
            </a:endParaRPr>
          </a:p>
          <a:p>
            <a:pPr marL="265113">
              <a:tabLst>
                <a:tab pos="241300" algn="l"/>
              </a:tabLst>
            </a:pP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Хімічне</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найменування</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3,3-диметилбутан-2-іл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метилфосфонофторидат</a:t>
            </a:r>
            <a:endParaRPr sz="1600" dirty="0">
              <a:latin typeface="Calibri"/>
              <a:cs typeface="Calibri"/>
            </a:endParaRPr>
          </a:p>
          <a:p>
            <a:pPr marL="241300" indent="-228600">
              <a:buFont typeface="Arial"/>
              <a:buChar char="•"/>
              <a:tabLst>
                <a:tab pos="241300" algn="l"/>
              </a:tabLst>
            </a:pPr>
            <a:r>
              <a:rPr sz="1600" spc="-10" dirty="0">
                <a:latin typeface="Calibri"/>
                <a:cs typeface="Calibri"/>
              </a:rPr>
              <a:t>Alternative</a:t>
            </a:r>
            <a:r>
              <a:rPr sz="1600" spc="-114" dirty="0">
                <a:latin typeface="Calibri"/>
                <a:cs typeface="Calibri"/>
              </a:rPr>
              <a:t> </a:t>
            </a:r>
            <a:r>
              <a:rPr sz="1600" dirty="0">
                <a:latin typeface="Calibri"/>
                <a:cs typeface="Calibri"/>
              </a:rPr>
              <a:t>agent:</a:t>
            </a:r>
            <a:r>
              <a:rPr sz="1600" spc="-114" dirty="0">
                <a:latin typeface="Calibri"/>
                <a:cs typeface="Calibri"/>
              </a:rPr>
              <a:t> </a:t>
            </a:r>
            <a:r>
              <a:rPr sz="1600" spc="-10" dirty="0">
                <a:latin typeface="Calibri"/>
                <a:cs typeface="Calibri"/>
              </a:rPr>
              <a:t>Chlorosoman</a:t>
            </a:r>
            <a:r>
              <a:rPr sz="1600" spc="-70" dirty="0">
                <a:latin typeface="Calibri"/>
                <a:cs typeface="Calibri"/>
              </a:rPr>
              <a:t> </a:t>
            </a:r>
            <a:r>
              <a:rPr sz="1600" dirty="0">
                <a:latin typeface="Calibri"/>
                <a:cs typeface="Calibri"/>
              </a:rPr>
              <a:t>(less</a:t>
            </a:r>
            <a:r>
              <a:rPr sz="1600" spc="-110" dirty="0">
                <a:latin typeface="Calibri"/>
                <a:cs typeface="Calibri"/>
              </a:rPr>
              <a:t> </a:t>
            </a:r>
            <a:r>
              <a:rPr sz="1600" spc="-10" dirty="0">
                <a:latin typeface="Calibri"/>
                <a:cs typeface="Calibri"/>
              </a:rPr>
              <a:t>toxic)</a:t>
            </a:r>
            <a:endParaRPr lang="en-US" sz="1600" spc="-10" dirty="0">
              <a:latin typeface="Calibri"/>
              <a:cs typeface="Calibri"/>
            </a:endParaRPr>
          </a:p>
          <a:p>
            <a:pPr marL="265113">
              <a:tabLst>
                <a:tab pos="241300" algn="l"/>
              </a:tabLst>
            </a:pP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Замінник</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Хлорозоман</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менш</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токсичний</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ru-UA" sz="1600"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241300" marR="5080" indent="-228600">
              <a:buFont typeface="Arial"/>
              <a:buChar char="•"/>
              <a:tabLst>
                <a:tab pos="241300" algn="l"/>
              </a:tabLst>
            </a:pPr>
            <a:r>
              <a:rPr sz="1600" spc="-20" dirty="0">
                <a:latin typeface="Calibri"/>
                <a:cs typeface="Calibri"/>
              </a:rPr>
              <a:t>Characteristics:</a:t>
            </a:r>
            <a:r>
              <a:rPr sz="1600" spc="-75" dirty="0">
                <a:latin typeface="Calibri"/>
                <a:cs typeface="Calibri"/>
              </a:rPr>
              <a:t> </a:t>
            </a:r>
            <a:r>
              <a:rPr sz="1600" spc="-30" dirty="0">
                <a:latin typeface="Calibri"/>
                <a:cs typeface="Calibri"/>
              </a:rPr>
              <a:t>Technically</a:t>
            </a:r>
            <a:r>
              <a:rPr sz="1600" spc="-70" dirty="0">
                <a:latin typeface="Calibri"/>
                <a:cs typeface="Calibri"/>
              </a:rPr>
              <a:t> </a:t>
            </a:r>
            <a:r>
              <a:rPr sz="1600" dirty="0">
                <a:latin typeface="Calibri"/>
                <a:cs typeface="Calibri"/>
              </a:rPr>
              <a:t>Odorless,</a:t>
            </a:r>
            <a:r>
              <a:rPr sz="1600" spc="-55" dirty="0">
                <a:latin typeface="Calibri"/>
                <a:cs typeface="Calibri"/>
              </a:rPr>
              <a:t> </a:t>
            </a:r>
            <a:r>
              <a:rPr sz="1600" spc="-10" dirty="0">
                <a:latin typeface="Calibri"/>
                <a:cs typeface="Calibri"/>
              </a:rPr>
              <a:t>however</a:t>
            </a:r>
            <a:r>
              <a:rPr sz="1600" spc="-90" dirty="0">
                <a:latin typeface="Calibri"/>
                <a:cs typeface="Calibri"/>
              </a:rPr>
              <a:t> </a:t>
            </a:r>
            <a:r>
              <a:rPr sz="1600" dirty="0">
                <a:latin typeface="Calibri"/>
                <a:cs typeface="Calibri"/>
              </a:rPr>
              <a:t>some</a:t>
            </a:r>
            <a:r>
              <a:rPr sz="1600" spc="-85" dirty="0">
                <a:latin typeface="Calibri"/>
                <a:cs typeface="Calibri"/>
              </a:rPr>
              <a:t> </a:t>
            </a:r>
            <a:r>
              <a:rPr sz="1600" dirty="0">
                <a:latin typeface="Calibri"/>
                <a:cs typeface="Calibri"/>
              </a:rPr>
              <a:t>reports</a:t>
            </a:r>
            <a:r>
              <a:rPr sz="1600" spc="-75" dirty="0">
                <a:latin typeface="Calibri"/>
                <a:cs typeface="Calibri"/>
              </a:rPr>
              <a:t> </a:t>
            </a:r>
            <a:r>
              <a:rPr sz="1600" spc="-20" dirty="0">
                <a:latin typeface="Calibri"/>
                <a:cs typeface="Calibri"/>
              </a:rPr>
              <a:t>“ill-</a:t>
            </a:r>
            <a:r>
              <a:rPr sz="1600" spc="-10" dirty="0">
                <a:latin typeface="Calibri"/>
                <a:cs typeface="Calibri"/>
              </a:rPr>
              <a:t>defined </a:t>
            </a:r>
            <a:r>
              <a:rPr sz="1600" spc="-20" dirty="0">
                <a:latin typeface="Calibri"/>
                <a:cs typeface="Calibri"/>
              </a:rPr>
              <a:t>odor”,</a:t>
            </a:r>
            <a:r>
              <a:rPr sz="1600" spc="-60" dirty="0">
                <a:latin typeface="Calibri"/>
                <a:cs typeface="Calibri"/>
              </a:rPr>
              <a:t> </a:t>
            </a:r>
            <a:r>
              <a:rPr sz="1600" spc="-25" dirty="0">
                <a:latin typeface="Calibri"/>
                <a:cs typeface="Calibri"/>
              </a:rPr>
              <a:t>Fruity,</a:t>
            </a:r>
            <a:r>
              <a:rPr sz="1600" spc="-50" dirty="0">
                <a:latin typeface="Calibri"/>
                <a:cs typeface="Calibri"/>
              </a:rPr>
              <a:t> </a:t>
            </a:r>
            <a:r>
              <a:rPr sz="1600" dirty="0">
                <a:latin typeface="Calibri"/>
                <a:cs typeface="Calibri"/>
              </a:rPr>
              <a:t>or</a:t>
            </a:r>
            <a:r>
              <a:rPr sz="1600" spc="-60" dirty="0">
                <a:latin typeface="Calibri"/>
                <a:cs typeface="Calibri"/>
              </a:rPr>
              <a:t> </a:t>
            </a:r>
            <a:r>
              <a:rPr sz="1600" dirty="0">
                <a:latin typeface="Calibri"/>
                <a:cs typeface="Calibri"/>
              </a:rPr>
              <a:t>similar</a:t>
            </a:r>
            <a:r>
              <a:rPr sz="1600" spc="-60" dirty="0">
                <a:latin typeface="Calibri"/>
                <a:cs typeface="Calibri"/>
              </a:rPr>
              <a:t> </a:t>
            </a:r>
            <a:r>
              <a:rPr sz="1600" dirty="0">
                <a:latin typeface="Calibri"/>
                <a:cs typeface="Calibri"/>
              </a:rPr>
              <a:t>to</a:t>
            </a:r>
            <a:r>
              <a:rPr sz="1600" spc="-75" dirty="0">
                <a:latin typeface="Calibri"/>
                <a:cs typeface="Calibri"/>
              </a:rPr>
              <a:t> </a:t>
            </a:r>
            <a:r>
              <a:rPr sz="1600" dirty="0">
                <a:latin typeface="Calibri"/>
                <a:cs typeface="Calibri"/>
              </a:rPr>
              <a:t>Oil</a:t>
            </a:r>
            <a:r>
              <a:rPr sz="1600" spc="-75" dirty="0">
                <a:latin typeface="Calibri"/>
                <a:cs typeface="Calibri"/>
              </a:rPr>
              <a:t> </a:t>
            </a:r>
            <a:r>
              <a:rPr sz="1600" dirty="0">
                <a:latin typeface="Calibri"/>
                <a:cs typeface="Calibri"/>
              </a:rPr>
              <a:t>of</a:t>
            </a:r>
            <a:r>
              <a:rPr sz="1600" spc="-80" dirty="0">
                <a:latin typeface="Calibri"/>
                <a:cs typeface="Calibri"/>
              </a:rPr>
              <a:t> </a:t>
            </a:r>
            <a:r>
              <a:rPr sz="1600" spc="-10" dirty="0">
                <a:latin typeface="Calibri"/>
                <a:cs typeface="Calibri"/>
              </a:rPr>
              <a:t>Camphor</a:t>
            </a:r>
            <a:endParaRPr lang="en-US" sz="1600" spc="-10" dirty="0">
              <a:latin typeface="Calibri"/>
              <a:cs typeface="Calibri"/>
            </a:endParaRPr>
          </a:p>
          <a:p>
            <a:pPr marL="241300" marR="5080" indent="-228600">
              <a:buFont typeface="Arial"/>
              <a:buChar char="•"/>
              <a:tabLst>
                <a:tab pos="241300" algn="l"/>
              </a:tabLst>
            </a:pP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Характеристика: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Технічно</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не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має</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запаху,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однак</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повідомляють</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про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нечіткий</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запах»,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фруктовий</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схожий на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камфорну</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олію</a:t>
            </a:r>
            <a:endParaRPr lang="ru-UA" sz="1600"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241300" indent="-228600">
              <a:buFont typeface="Arial"/>
              <a:buChar char="•"/>
              <a:tabLst>
                <a:tab pos="241300" algn="l"/>
              </a:tabLst>
            </a:pPr>
            <a:r>
              <a:rPr sz="1600" dirty="0">
                <a:latin typeface="Calibri"/>
                <a:cs typeface="Calibri"/>
              </a:rPr>
              <a:t>Aging</a:t>
            </a:r>
            <a:r>
              <a:rPr sz="1600" spc="-75" dirty="0">
                <a:latin typeface="Calibri"/>
                <a:cs typeface="Calibri"/>
              </a:rPr>
              <a:t> </a:t>
            </a:r>
            <a:r>
              <a:rPr sz="1600" dirty="0">
                <a:latin typeface="Calibri"/>
                <a:cs typeface="Calibri"/>
              </a:rPr>
              <a:t>time:</a:t>
            </a:r>
            <a:r>
              <a:rPr sz="1600" spc="-70" dirty="0">
                <a:latin typeface="Calibri"/>
                <a:cs typeface="Calibri"/>
              </a:rPr>
              <a:t> </a:t>
            </a:r>
            <a:r>
              <a:rPr sz="1600" dirty="0">
                <a:latin typeface="Calibri"/>
                <a:cs typeface="Calibri"/>
              </a:rPr>
              <a:t>~</a:t>
            </a:r>
            <a:r>
              <a:rPr sz="1600" spc="-70" dirty="0">
                <a:latin typeface="Calibri"/>
                <a:cs typeface="Calibri"/>
              </a:rPr>
              <a:t> </a:t>
            </a:r>
            <a:r>
              <a:rPr sz="1600" dirty="0">
                <a:latin typeface="Calibri"/>
                <a:cs typeface="Calibri"/>
              </a:rPr>
              <a:t>2</a:t>
            </a:r>
            <a:r>
              <a:rPr sz="1600" spc="-65" dirty="0">
                <a:latin typeface="Calibri"/>
                <a:cs typeface="Calibri"/>
              </a:rPr>
              <a:t> </a:t>
            </a:r>
            <a:r>
              <a:rPr sz="1600" dirty="0">
                <a:latin typeface="Calibri"/>
                <a:cs typeface="Calibri"/>
              </a:rPr>
              <a:t>minutes,</a:t>
            </a:r>
            <a:r>
              <a:rPr sz="1600" spc="-45" dirty="0">
                <a:latin typeface="Calibri"/>
                <a:cs typeface="Calibri"/>
              </a:rPr>
              <a:t> </a:t>
            </a:r>
            <a:r>
              <a:rPr sz="1600" dirty="0">
                <a:latin typeface="Calibri"/>
                <a:cs typeface="Calibri"/>
              </a:rPr>
              <a:t>thus</a:t>
            </a:r>
            <a:r>
              <a:rPr sz="1600" spc="-50" dirty="0">
                <a:latin typeface="Calibri"/>
                <a:cs typeface="Calibri"/>
              </a:rPr>
              <a:t> </a:t>
            </a:r>
            <a:r>
              <a:rPr sz="1600" spc="-40" dirty="0">
                <a:latin typeface="Calibri"/>
                <a:cs typeface="Calibri"/>
              </a:rPr>
              <a:t>Post-</a:t>
            </a:r>
            <a:r>
              <a:rPr sz="1600" dirty="0">
                <a:latin typeface="Calibri"/>
                <a:cs typeface="Calibri"/>
              </a:rPr>
              <a:t>Exposure</a:t>
            </a:r>
            <a:r>
              <a:rPr sz="1600" spc="-20" dirty="0">
                <a:latin typeface="Calibri"/>
                <a:cs typeface="Calibri"/>
              </a:rPr>
              <a:t> </a:t>
            </a:r>
            <a:r>
              <a:rPr sz="1600" spc="-20" dirty="0" err="1">
                <a:latin typeface="Calibri"/>
                <a:cs typeface="Calibri"/>
              </a:rPr>
              <a:t>Pralixodime</a:t>
            </a:r>
            <a:r>
              <a:rPr sz="1600" spc="-50" dirty="0">
                <a:latin typeface="Calibri"/>
                <a:cs typeface="Calibri"/>
              </a:rPr>
              <a:t> </a:t>
            </a:r>
            <a:r>
              <a:rPr sz="1600" spc="-10" dirty="0">
                <a:latin typeface="Calibri"/>
                <a:cs typeface="Calibri"/>
              </a:rPr>
              <a:t>ineffective</a:t>
            </a:r>
            <a:endParaRPr lang="en-US" sz="1600" spc="-10" dirty="0">
              <a:latin typeface="Calibri"/>
              <a:cs typeface="Calibri"/>
            </a:endParaRPr>
          </a:p>
          <a:p>
            <a:pPr marL="265113">
              <a:tabLst>
                <a:tab pos="241300" algn="l"/>
              </a:tabLst>
            </a:pPr>
            <a:r>
              <a:rPr lang="ru-RU" sz="1600" dirty="0">
                <a:latin typeface="Calibri"/>
                <a:cs typeface="Calibri"/>
              </a:rPr>
              <a:t>Час до </a:t>
            </a:r>
            <a:r>
              <a:rPr lang="ru-RU" sz="1600" dirty="0" err="1">
                <a:latin typeface="Calibri"/>
                <a:cs typeface="Calibri"/>
              </a:rPr>
              <a:t>набуття</a:t>
            </a:r>
            <a:r>
              <a:rPr lang="ru-RU" sz="1600" dirty="0">
                <a:latin typeface="Calibri"/>
                <a:cs typeface="Calibri"/>
              </a:rPr>
              <a:t> </a:t>
            </a:r>
            <a:r>
              <a:rPr lang="ru-RU" sz="1600" dirty="0" err="1">
                <a:latin typeface="Calibri"/>
                <a:cs typeface="Calibri"/>
              </a:rPr>
              <a:t>невідворотного</a:t>
            </a:r>
            <a:r>
              <a:rPr lang="ru-RU" sz="1600" dirty="0">
                <a:latin typeface="Calibri"/>
                <a:cs typeface="Calibri"/>
              </a:rPr>
              <a:t> характеру: ~ 2 </a:t>
            </a:r>
            <a:r>
              <a:rPr lang="ru-RU" sz="1600" dirty="0" err="1">
                <a:latin typeface="Calibri"/>
                <a:cs typeface="Calibri"/>
              </a:rPr>
              <a:t>хвилини</a:t>
            </a:r>
            <a:r>
              <a:rPr lang="ru-RU" sz="1600" dirty="0">
                <a:latin typeface="Calibri"/>
                <a:cs typeface="Calibri"/>
              </a:rPr>
              <a:t>, тому </a:t>
            </a:r>
            <a:r>
              <a:rPr lang="ru-RU" sz="1600" dirty="0" err="1">
                <a:latin typeface="Calibri"/>
                <a:cs typeface="Calibri"/>
              </a:rPr>
              <a:t>праліксодим</a:t>
            </a:r>
            <a:r>
              <a:rPr lang="ru-RU" sz="1600" dirty="0">
                <a:latin typeface="Calibri"/>
                <a:cs typeface="Calibri"/>
              </a:rPr>
              <a:t> </a:t>
            </a:r>
            <a:r>
              <a:rPr lang="ru-RU" sz="1600" dirty="0" err="1">
                <a:latin typeface="Calibri"/>
                <a:cs typeface="Calibri"/>
              </a:rPr>
              <a:t>після</a:t>
            </a:r>
            <a:r>
              <a:rPr lang="ru-RU" sz="1600" dirty="0">
                <a:latin typeface="Calibri"/>
                <a:cs typeface="Calibri"/>
              </a:rPr>
              <a:t> контакту </a:t>
            </a:r>
            <a:r>
              <a:rPr lang="ru-RU" sz="1600" dirty="0" err="1">
                <a:latin typeface="Calibri"/>
                <a:cs typeface="Calibri"/>
              </a:rPr>
              <a:t>неефективний</a:t>
            </a:r>
            <a:endParaRPr lang="ru-RU" sz="1600" dirty="0">
              <a:latin typeface="Calibri"/>
              <a:cs typeface="Calibri"/>
            </a:endParaRPr>
          </a:p>
          <a:p>
            <a:pPr marL="241300" indent="-228600">
              <a:buFont typeface="Arial"/>
              <a:buChar char="•"/>
              <a:tabLst>
                <a:tab pos="241300" algn="l"/>
              </a:tabLst>
            </a:pPr>
            <a:r>
              <a:rPr sz="1600" dirty="0">
                <a:latin typeface="Calibri"/>
                <a:cs typeface="Calibri"/>
              </a:rPr>
              <a:t>Soil</a:t>
            </a:r>
            <a:r>
              <a:rPr sz="1600" spc="-60" dirty="0">
                <a:latin typeface="Calibri"/>
                <a:cs typeface="Calibri"/>
              </a:rPr>
              <a:t> </a:t>
            </a:r>
            <a:r>
              <a:rPr sz="1600" spc="-10" dirty="0">
                <a:latin typeface="Calibri"/>
                <a:cs typeface="Calibri"/>
              </a:rPr>
              <a:t>Persistence:</a:t>
            </a:r>
            <a:endParaRPr lang="en-US" sz="1600" spc="-10" dirty="0">
              <a:latin typeface="Calibri"/>
              <a:cs typeface="Calibri"/>
            </a:endParaRPr>
          </a:p>
          <a:p>
            <a:pPr marL="265113">
              <a:tabLst>
                <a:tab pos="241300" algn="l"/>
              </a:tabLst>
            </a:pPr>
            <a:r>
              <a:rPr lang="ru-RU" sz="1600" spc="-10" dirty="0" err="1">
                <a:latin typeface="Calibri"/>
                <a:cs typeface="Calibri"/>
              </a:rPr>
              <a:t>Здатність</a:t>
            </a:r>
            <a:r>
              <a:rPr lang="ru-RU" sz="1600" spc="-10" dirty="0">
                <a:latin typeface="Calibri"/>
                <a:cs typeface="Calibri"/>
              </a:rPr>
              <a:t> </a:t>
            </a:r>
            <a:r>
              <a:rPr lang="ru-RU" sz="1600" spc="-10" dirty="0" err="1">
                <a:latin typeface="Calibri"/>
                <a:cs typeface="Calibri"/>
              </a:rPr>
              <a:t>зберігати</a:t>
            </a:r>
            <a:r>
              <a:rPr lang="ru-RU" sz="1600" spc="-10" dirty="0">
                <a:latin typeface="Calibri"/>
                <a:cs typeface="Calibri"/>
              </a:rPr>
              <a:t> </a:t>
            </a:r>
            <a:r>
              <a:rPr lang="ru-RU" sz="1600" spc="-10" dirty="0" err="1">
                <a:latin typeface="Calibri"/>
                <a:cs typeface="Calibri"/>
              </a:rPr>
              <a:t>властивості</a:t>
            </a:r>
            <a:r>
              <a:rPr lang="ru-RU" sz="1600" spc="-10" dirty="0">
                <a:latin typeface="Calibri"/>
                <a:cs typeface="Calibri"/>
              </a:rPr>
              <a:t> у </a:t>
            </a:r>
            <a:r>
              <a:rPr lang="ru-RU" sz="1600" spc="-10" dirty="0" err="1">
                <a:latin typeface="Calibri"/>
                <a:cs typeface="Calibri"/>
              </a:rPr>
              <a:t>грунті</a:t>
            </a:r>
            <a:r>
              <a:rPr lang="ru-RU" sz="1600" spc="-10" dirty="0">
                <a:latin typeface="Calibri"/>
                <a:cs typeface="Calibri"/>
              </a:rPr>
              <a:t>:</a:t>
            </a:r>
            <a:endParaRPr lang="en-US" sz="1600" spc="-10" dirty="0">
              <a:latin typeface="Calibri"/>
              <a:cs typeface="Calibri"/>
            </a:endParaRPr>
          </a:p>
          <a:p>
            <a:pPr marL="241300" indent="-228600">
              <a:buFont typeface="Arial"/>
              <a:buChar char="•"/>
              <a:tabLst>
                <a:tab pos="241300" algn="l"/>
              </a:tabLst>
            </a:pPr>
            <a:endParaRPr sz="1600" dirty="0">
              <a:latin typeface="Calibri"/>
              <a:cs typeface="Calibri"/>
            </a:endParaRPr>
          </a:p>
        </p:txBody>
      </p:sp>
      <p:pic>
        <p:nvPicPr>
          <p:cNvPr id="4" name="object 4"/>
          <p:cNvPicPr/>
          <p:nvPr/>
        </p:nvPicPr>
        <p:blipFill>
          <a:blip r:embed="rId2" cstate="print"/>
          <a:stretch>
            <a:fillRect/>
          </a:stretch>
        </p:blipFill>
        <p:spPr>
          <a:xfrm>
            <a:off x="10248900" y="365759"/>
            <a:ext cx="1524000" cy="894588"/>
          </a:xfrm>
          <a:prstGeom prst="rect">
            <a:avLst/>
          </a:prstGeom>
        </p:spPr>
      </p:pic>
      <p:graphicFrame>
        <p:nvGraphicFramePr>
          <p:cNvPr id="5" name="object 5"/>
          <p:cNvGraphicFramePr>
            <a:graphicFrameLocks noGrp="1"/>
          </p:cNvGraphicFramePr>
          <p:nvPr>
            <p:extLst>
              <p:ext uri="{D42A27DB-BD31-4B8C-83A1-F6EECF244321}">
                <p14:modId xmlns:p14="http://schemas.microsoft.com/office/powerpoint/2010/main" val="1616147839"/>
              </p:ext>
            </p:extLst>
          </p:nvPr>
        </p:nvGraphicFramePr>
        <p:xfrm>
          <a:off x="716280" y="4572000"/>
          <a:ext cx="7486647" cy="903600"/>
        </p:xfrm>
        <a:graphic>
          <a:graphicData uri="http://schemas.openxmlformats.org/drawingml/2006/table">
            <a:tbl>
              <a:tblPr firstRow="1" bandRow="1">
                <a:tableStyleId>{2D5ABB26-0587-4C30-8999-92F81FD0307C}</a:tableStyleId>
              </a:tblPr>
              <a:tblGrid>
                <a:gridCol w="1020444">
                  <a:extLst>
                    <a:ext uri="{9D8B030D-6E8A-4147-A177-3AD203B41FA5}">
                      <a16:colId xmlns:a16="http://schemas.microsoft.com/office/drawing/2014/main" val="20000"/>
                    </a:ext>
                  </a:extLst>
                </a:gridCol>
                <a:gridCol w="1898014">
                  <a:extLst>
                    <a:ext uri="{9D8B030D-6E8A-4147-A177-3AD203B41FA5}">
                      <a16:colId xmlns:a16="http://schemas.microsoft.com/office/drawing/2014/main" val="20001"/>
                    </a:ext>
                  </a:extLst>
                </a:gridCol>
                <a:gridCol w="3099435">
                  <a:extLst>
                    <a:ext uri="{9D8B030D-6E8A-4147-A177-3AD203B41FA5}">
                      <a16:colId xmlns:a16="http://schemas.microsoft.com/office/drawing/2014/main" val="20002"/>
                    </a:ext>
                  </a:extLst>
                </a:gridCol>
                <a:gridCol w="1468754">
                  <a:extLst>
                    <a:ext uri="{9D8B030D-6E8A-4147-A177-3AD203B41FA5}">
                      <a16:colId xmlns:a16="http://schemas.microsoft.com/office/drawing/2014/main" val="20003"/>
                    </a:ext>
                  </a:extLst>
                </a:gridCol>
              </a:tblGrid>
              <a:tr h="180720">
                <a:tc gridSpan="4">
                  <a:txBody>
                    <a:bodyPr/>
                    <a:lstStyle/>
                    <a:p>
                      <a:pPr algn="ctr">
                        <a:lnSpc>
                          <a:spcPct val="100000"/>
                        </a:lnSpc>
                        <a:spcBef>
                          <a:spcPts val="75"/>
                        </a:spcBef>
                      </a:pPr>
                      <a:r>
                        <a:rPr sz="800" b="1" dirty="0">
                          <a:latin typeface="Calibri"/>
                          <a:cs typeface="Calibri"/>
                        </a:rPr>
                        <a:t>Environmental</a:t>
                      </a:r>
                      <a:r>
                        <a:rPr sz="800" b="1" spc="10" dirty="0">
                          <a:latin typeface="Calibri"/>
                          <a:cs typeface="Calibri"/>
                        </a:rPr>
                        <a:t> </a:t>
                      </a:r>
                      <a:r>
                        <a:rPr sz="800" b="1" spc="-10" dirty="0">
                          <a:latin typeface="Calibri"/>
                          <a:cs typeface="Calibri"/>
                        </a:rPr>
                        <a:t>Persistence</a:t>
                      </a:r>
                      <a:endParaRPr sz="800" dirty="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80720">
                <a:tc>
                  <a:txBody>
                    <a:bodyPr/>
                    <a:lstStyle/>
                    <a:p>
                      <a:pPr marL="23495">
                        <a:lnSpc>
                          <a:spcPct val="100000"/>
                        </a:lnSpc>
                        <a:spcBef>
                          <a:spcPts val="75"/>
                        </a:spcBef>
                      </a:pPr>
                      <a:r>
                        <a:rPr sz="800" spc="-20" dirty="0">
                          <a:latin typeface="Calibri"/>
                          <a:cs typeface="Calibri"/>
                        </a:rPr>
                        <a:t>Agent</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23495">
                        <a:lnSpc>
                          <a:spcPct val="100000"/>
                        </a:lnSpc>
                        <a:spcBef>
                          <a:spcPts val="75"/>
                        </a:spcBef>
                      </a:pPr>
                      <a:r>
                        <a:rPr sz="800" b="1" dirty="0">
                          <a:latin typeface="Calibri"/>
                          <a:cs typeface="Calibri"/>
                        </a:rPr>
                        <a:t>Soil</a:t>
                      </a:r>
                      <a:r>
                        <a:rPr sz="800" b="1" spc="130" dirty="0">
                          <a:latin typeface="Calibri"/>
                          <a:cs typeface="Calibri"/>
                        </a:rPr>
                        <a:t> </a:t>
                      </a:r>
                      <a:r>
                        <a:rPr sz="800" b="1" dirty="0">
                          <a:latin typeface="Calibri"/>
                          <a:cs typeface="Calibri"/>
                        </a:rPr>
                        <a:t>Decomposition-Weather</a:t>
                      </a:r>
                      <a:r>
                        <a:rPr sz="800" b="1" spc="50" dirty="0">
                          <a:latin typeface="Calibri"/>
                          <a:cs typeface="Calibri"/>
                        </a:rPr>
                        <a:t> </a:t>
                      </a:r>
                      <a:r>
                        <a:rPr sz="800" b="1" spc="-10" dirty="0">
                          <a:latin typeface="Calibri"/>
                          <a:cs typeface="Calibri"/>
                        </a:rPr>
                        <a:t>Conditions</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23495">
                        <a:lnSpc>
                          <a:spcPct val="100000"/>
                        </a:lnSpc>
                        <a:spcBef>
                          <a:spcPts val="75"/>
                        </a:spcBef>
                      </a:pPr>
                      <a:r>
                        <a:rPr sz="800" b="1" dirty="0">
                          <a:latin typeface="Calibri"/>
                          <a:cs typeface="Calibri"/>
                        </a:rPr>
                        <a:t>Soil</a:t>
                      </a:r>
                      <a:r>
                        <a:rPr sz="800" b="1" spc="30" dirty="0">
                          <a:latin typeface="Calibri"/>
                          <a:cs typeface="Calibri"/>
                        </a:rPr>
                        <a:t> </a:t>
                      </a:r>
                      <a:r>
                        <a:rPr sz="800" b="1" dirty="0">
                          <a:latin typeface="Calibri"/>
                          <a:cs typeface="Calibri"/>
                        </a:rPr>
                        <a:t>Detectable</a:t>
                      </a:r>
                      <a:r>
                        <a:rPr sz="800" b="1" spc="40" dirty="0">
                          <a:latin typeface="Calibri"/>
                          <a:cs typeface="Calibri"/>
                        </a:rPr>
                        <a:t> </a:t>
                      </a:r>
                      <a:r>
                        <a:rPr sz="800" b="1" spc="-20" dirty="0">
                          <a:latin typeface="Calibri"/>
                          <a:cs typeface="Calibri"/>
                        </a:rPr>
                        <a:t>Days</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extLst>
                  <a:ext uri="{0D108BD9-81ED-4DB2-BD59-A6C34878D82A}">
                    <a16:rowId xmlns:a16="http://schemas.microsoft.com/office/drawing/2014/main" val="10001"/>
                  </a:ext>
                </a:extLst>
              </a:tr>
              <a:tr h="180720">
                <a:tc rowSpan="3">
                  <a:txBody>
                    <a:bodyPr/>
                    <a:lstStyle/>
                    <a:p>
                      <a:pPr>
                        <a:lnSpc>
                          <a:spcPct val="100000"/>
                        </a:lnSpc>
                        <a:spcBef>
                          <a:spcPts val="15"/>
                        </a:spcBef>
                      </a:pPr>
                      <a:endParaRPr sz="800">
                        <a:latin typeface="Times New Roman"/>
                        <a:cs typeface="Times New Roman"/>
                      </a:endParaRPr>
                    </a:p>
                    <a:p>
                      <a:pPr marL="309880">
                        <a:lnSpc>
                          <a:spcPct val="100000"/>
                        </a:lnSpc>
                      </a:pPr>
                      <a:r>
                        <a:rPr sz="800" b="1" spc="-10" dirty="0">
                          <a:latin typeface="Calibri"/>
                          <a:cs typeface="Calibri"/>
                        </a:rPr>
                        <a:t>Soman</a:t>
                      </a:r>
                      <a:endParaRPr sz="800">
                        <a:latin typeface="Calibri"/>
                        <a:cs typeface="Calibri"/>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rowSpan="3">
                  <a:txBody>
                    <a:bodyPr/>
                    <a:lstStyle/>
                    <a:p>
                      <a:pPr>
                        <a:lnSpc>
                          <a:spcPct val="100000"/>
                        </a:lnSpc>
                        <a:spcBef>
                          <a:spcPts val="15"/>
                        </a:spcBef>
                      </a:pPr>
                      <a:endParaRPr sz="800" dirty="0">
                        <a:latin typeface="Times New Roman"/>
                        <a:cs typeface="Times New Roman"/>
                      </a:endParaRPr>
                    </a:p>
                    <a:p>
                      <a:pPr marL="109855">
                        <a:lnSpc>
                          <a:spcPct val="100000"/>
                        </a:lnSpc>
                      </a:pPr>
                      <a:r>
                        <a:rPr sz="800" dirty="0">
                          <a:latin typeface="Calibri"/>
                          <a:cs typeface="Calibri"/>
                        </a:rPr>
                        <a:t>Lab</a:t>
                      </a:r>
                      <a:r>
                        <a:rPr sz="800" spc="45" dirty="0">
                          <a:latin typeface="Calibri"/>
                          <a:cs typeface="Calibri"/>
                        </a:rPr>
                        <a:t> </a:t>
                      </a:r>
                      <a:r>
                        <a:rPr sz="800" dirty="0">
                          <a:latin typeface="Calibri"/>
                          <a:cs typeface="Calibri"/>
                        </a:rPr>
                        <a:t>Vapor</a:t>
                      </a:r>
                      <a:r>
                        <a:rPr sz="800" spc="20" dirty="0">
                          <a:latin typeface="Calibri"/>
                          <a:cs typeface="Calibri"/>
                        </a:rPr>
                        <a:t> </a:t>
                      </a:r>
                      <a:r>
                        <a:rPr sz="800" dirty="0">
                          <a:latin typeface="Calibri"/>
                          <a:cs typeface="Calibri"/>
                        </a:rPr>
                        <a:t>Half-Life</a:t>
                      </a:r>
                      <a:r>
                        <a:rPr sz="800" spc="85" dirty="0">
                          <a:latin typeface="Calibri"/>
                          <a:cs typeface="Calibri"/>
                        </a:rPr>
                        <a:t> </a:t>
                      </a:r>
                      <a:r>
                        <a:rPr sz="800" spc="-10" dirty="0">
                          <a:latin typeface="Calibri"/>
                          <a:cs typeface="Calibri"/>
                        </a:rPr>
                        <a:t>8.0</a:t>
                      </a:r>
                      <a:r>
                        <a:rPr sz="800" spc="-20" dirty="0">
                          <a:latin typeface="Calibri"/>
                          <a:cs typeface="Calibri"/>
                        </a:rPr>
                        <a:t> </a:t>
                      </a:r>
                      <a:r>
                        <a:rPr sz="800" spc="-10" dirty="0">
                          <a:latin typeface="Calibri"/>
                          <a:cs typeface="Calibri"/>
                        </a:rPr>
                        <a:t>hours</a:t>
                      </a:r>
                      <a:endParaRPr sz="800" dirty="0">
                        <a:latin typeface="Calibri"/>
                        <a:cs typeface="Calibri"/>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23495">
                        <a:lnSpc>
                          <a:spcPct val="100000"/>
                        </a:lnSpc>
                        <a:spcBef>
                          <a:spcPts val="75"/>
                        </a:spcBef>
                      </a:pPr>
                      <a:r>
                        <a:rPr sz="800" spc="-10" dirty="0">
                          <a:latin typeface="Calibri"/>
                          <a:cs typeface="Calibri"/>
                        </a:rPr>
                        <a:t>15C,</a:t>
                      </a:r>
                      <a:r>
                        <a:rPr sz="800" spc="40" dirty="0">
                          <a:latin typeface="Calibri"/>
                          <a:cs typeface="Calibri"/>
                        </a:rPr>
                        <a:t> </a:t>
                      </a:r>
                      <a:r>
                        <a:rPr sz="800" dirty="0">
                          <a:latin typeface="Calibri"/>
                          <a:cs typeface="Calibri"/>
                        </a:rPr>
                        <a:t>Sunshine</a:t>
                      </a:r>
                      <a:r>
                        <a:rPr sz="800" spc="65" dirty="0">
                          <a:latin typeface="Calibri"/>
                          <a:cs typeface="Calibri"/>
                        </a:rPr>
                        <a:t> </a:t>
                      </a:r>
                      <a:r>
                        <a:rPr sz="800" dirty="0">
                          <a:latin typeface="Calibri"/>
                          <a:cs typeface="Calibri"/>
                        </a:rPr>
                        <a:t>and</a:t>
                      </a:r>
                      <a:r>
                        <a:rPr sz="800" spc="25" dirty="0">
                          <a:latin typeface="Calibri"/>
                          <a:cs typeface="Calibri"/>
                        </a:rPr>
                        <a:t> </a:t>
                      </a:r>
                      <a:r>
                        <a:rPr sz="800" dirty="0">
                          <a:latin typeface="Calibri"/>
                          <a:cs typeface="Calibri"/>
                        </a:rPr>
                        <a:t>Light</a:t>
                      </a:r>
                      <a:r>
                        <a:rPr sz="800" spc="20" dirty="0">
                          <a:latin typeface="Calibri"/>
                          <a:cs typeface="Calibri"/>
                        </a:rPr>
                        <a:t> </a:t>
                      </a:r>
                      <a:r>
                        <a:rPr sz="800" spc="-20" dirty="0">
                          <a:latin typeface="Calibri"/>
                          <a:cs typeface="Calibri"/>
                        </a:rPr>
                        <a:t>Wind</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443230">
                        <a:lnSpc>
                          <a:spcPct val="100000"/>
                        </a:lnSpc>
                        <a:spcBef>
                          <a:spcPts val="75"/>
                        </a:spcBef>
                      </a:pPr>
                      <a:r>
                        <a:rPr sz="800" spc="-10" dirty="0">
                          <a:latin typeface="Calibri"/>
                          <a:cs typeface="Calibri"/>
                        </a:rPr>
                        <a:t>2.5-</a:t>
                      </a:r>
                      <a:r>
                        <a:rPr sz="800" dirty="0">
                          <a:latin typeface="Calibri"/>
                          <a:cs typeface="Calibri"/>
                        </a:rPr>
                        <a:t>5</a:t>
                      </a:r>
                      <a:r>
                        <a:rPr sz="800" spc="-45" dirty="0">
                          <a:latin typeface="Calibri"/>
                          <a:cs typeface="Calibri"/>
                        </a:rPr>
                        <a:t> </a:t>
                      </a:r>
                      <a:r>
                        <a:rPr sz="800" spc="-20" dirty="0">
                          <a:latin typeface="Calibri"/>
                          <a:cs typeface="Calibri"/>
                        </a:rPr>
                        <a:t>Days</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extLst>
                  <a:ext uri="{0D108BD9-81ED-4DB2-BD59-A6C34878D82A}">
                    <a16:rowId xmlns:a16="http://schemas.microsoft.com/office/drawing/2014/main" val="10002"/>
                  </a:ext>
                </a:extLst>
              </a:tr>
              <a:tr h="180720">
                <a:tc vMerge="1">
                  <a:txBody>
                    <a:bodyPr/>
                    <a:lstStyle/>
                    <a:p>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vMerge="1">
                  <a:txBody>
                    <a:bodyPr/>
                    <a:lstStyle/>
                    <a:p>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23495">
                        <a:lnSpc>
                          <a:spcPct val="100000"/>
                        </a:lnSpc>
                        <a:spcBef>
                          <a:spcPts val="75"/>
                        </a:spcBef>
                      </a:pPr>
                      <a:r>
                        <a:rPr sz="800" spc="-10" dirty="0">
                          <a:latin typeface="Calibri"/>
                          <a:cs typeface="Calibri"/>
                        </a:rPr>
                        <a:t>10C,</a:t>
                      </a:r>
                      <a:r>
                        <a:rPr sz="800" spc="25" dirty="0">
                          <a:latin typeface="Calibri"/>
                          <a:cs typeface="Calibri"/>
                        </a:rPr>
                        <a:t> </a:t>
                      </a:r>
                      <a:r>
                        <a:rPr sz="800" dirty="0">
                          <a:latin typeface="Calibri"/>
                          <a:cs typeface="Calibri"/>
                        </a:rPr>
                        <a:t>Rainfall</a:t>
                      </a:r>
                      <a:r>
                        <a:rPr sz="800" spc="55" dirty="0">
                          <a:latin typeface="Calibri"/>
                          <a:cs typeface="Calibri"/>
                        </a:rPr>
                        <a:t> </a:t>
                      </a:r>
                      <a:r>
                        <a:rPr sz="800" dirty="0">
                          <a:latin typeface="Calibri"/>
                          <a:cs typeface="Calibri"/>
                        </a:rPr>
                        <a:t>and</a:t>
                      </a:r>
                      <a:r>
                        <a:rPr sz="800" spc="15" dirty="0">
                          <a:latin typeface="Calibri"/>
                          <a:cs typeface="Calibri"/>
                        </a:rPr>
                        <a:t> </a:t>
                      </a:r>
                      <a:r>
                        <a:rPr sz="800" dirty="0">
                          <a:latin typeface="Calibri"/>
                          <a:cs typeface="Calibri"/>
                        </a:rPr>
                        <a:t>Moderate</a:t>
                      </a:r>
                      <a:r>
                        <a:rPr sz="800" spc="45" dirty="0">
                          <a:latin typeface="Calibri"/>
                          <a:cs typeface="Calibri"/>
                        </a:rPr>
                        <a:t> </a:t>
                      </a:r>
                      <a:r>
                        <a:rPr sz="800" spc="-20" dirty="0">
                          <a:latin typeface="Calibri"/>
                          <a:cs typeface="Calibri"/>
                        </a:rPr>
                        <a:t>Wind</a:t>
                      </a:r>
                      <a:endParaRPr sz="800" dirty="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338455">
                        <a:lnSpc>
                          <a:spcPct val="100000"/>
                        </a:lnSpc>
                        <a:spcBef>
                          <a:spcPts val="75"/>
                        </a:spcBef>
                      </a:pPr>
                      <a:r>
                        <a:rPr sz="800" spc="-10" dirty="0">
                          <a:latin typeface="Calibri"/>
                          <a:cs typeface="Calibri"/>
                        </a:rPr>
                        <a:t>0.16- 1.5</a:t>
                      </a:r>
                      <a:r>
                        <a:rPr sz="800" spc="-75" dirty="0">
                          <a:latin typeface="Calibri"/>
                          <a:cs typeface="Calibri"/>
                        </a:rPr>
                        <a:t> </a:t>
                      </a:r>
                      <a:r>
                        <a:rPr sz="800" spc="-20" dirty="0">
                          <a:latin typeface="Calibri"/>
                          <a:cs typeface="Calibri"/>
                        </a:rPr>
                        <a:t>Days</a:t>
                      </a:r>
                      <a:endParaRPr sz="800" dirty="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extLst>
                  <a:ext uri="{0D108BD9-81ED-4DB2-BD59-A6C34878D82A}">
                    <a16:rowId xmlns:a16="http://schemas.microsoft.com/office/drawing/2014/main" val="10003"/>
                  </a:ext>
                </a:extLst>
              </a:tr>
              <a:tr h="180720">
                <a:tc vMerge="1">
                  <a:txBody>
                    <a:bodyPr/>
                    <a:lstStyle/>
                    <a:p>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vMerge="1">
                  <a:txBody>
                    <a:bodyPr/>
                    <a:lstStyle/>
                    <a:p>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23495">
                        <a:lnSpc>
                          <a:spcPct val="100000"/>
                        </a:lnSpc>
                        <a:spcBef>
                          <a:spcPts val="75"/>
                        </a:spcBef>
                      </a:pPr>
                      <a:r>
                        <a:rPr sz="800" dirty="0">
                          <a:latin typeface="Calibri"/>
                          <a:cs typeface="Calibri"/>
                        </a:rPr>
                        <a:t>-</a:t>
                      </a:r>
                      <a:r>
                        <a:rPr sz="800" spc="-10" dirty="0">
                          <a:latin typeface="Calibri"/>
                          <a:cs typeface="Calibri"/>
                        </a:rPr>
                        <a:t>10C,</a:t>
                      </a:r>
                      <a:r>
                        <a:rPr sz="800" spc="45" dirty="0">
                          <a:latin typeface="Calibri"/>
                          <a:cs typeface="Calibri"/>
                        </a:rPr>
                        <a:t> </a:t>
                      </a:r>
                      <a:r>
                        <a:rPr sz="800" dirty="0">
                          <a:latin typeface="Calibri"/>
                          <a:cs typeface="Calibri"/>
                        </a:rPr>
                        <a:t>Sunshine</a:t>
                      </a:r>
                      <a:r>
                        <a:rPr sz="800" spc="70" dirty="0">
                          <a:latin typeface="Calibri"/>
                          <a:cs typeface="Calibri"/>
                        </a:rPr>
                        <a:t> </a:t>
                      </a:r>
                      <a:r>
                        <a:rPr sz="800" dirty="0">
                          <a:latin typeface="Calibri"/>
                          <a:cs typeface="Calibri"/>
                        </a:rPr>
                        <a:t>on</a:t>
                      </a:r>
                      <a:r>
                        <a:rPr sz="800" spc="30" dirty="0">
                          <a:latin typeface="Calibri"/>
                          <a:cs typeface="Calibri"/>
                        </a:rPr>
                        <a:t> </a:t>
                      </a:r>
                      <a:r>
                        <a:rPr sz="800" dirty="0">
                          <a:latin typeface="Calibri"/>
                          <a:cs typeface="Calibri"/>
                        </a:rPr>
                        <a:t>Snow,</a:t>
                      </a:r>
                      <a:r>
                        <a:rPr sz="800" spc="50" dirty="0">
                          <a:latin typeface="Calibri"/>
                          <a:cs typeface="Calibri"/>
                        </a:rPr>
                        <a:t> </a:t>
                      </a:r>
                      <a:r>
                        <a:rPr sz="800" dirty="0">
                          <a:latin typeface="Calibri"/>
                          <a:cs typeface="Calibri"/>
                        </a:rPr>
                        <a:t>Low</a:t>
                      </a:r>
                      <a:r>
                        <a:rPr sz="800" spc="40" dirty="0">
                          <a:latin typeface="Calibri"/>
                          <a:cs typeface="Calibri"/>
                        </a:rPr>
                        <a:t> </a:t>
                      </a:r>
                      <a:r>
                        <a:rPr sz="800" spc="-20" dirty="0">
                          <a:latin typeface="Calibri"/>
                          <a:cs typeface="Calibri"/>
                        </a:rPr>
                        <a:t>Wind</a:t>
                      </a:r>
                      <a:endParaRPr sz="800" dirty="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462280">
                        <a:lnSpc>
                          <a:spcPct val="100000"/>
                        </a:lnSpc>
                        <a:spcBef>
                          <a:spcPts val="75"/>
                        </a:spcBef>
                      </a:pPr>
                      <a:r>
                        <a:rPr sz="800" spc="-10" dirty="0">
                          <a:latin typeface="Calibri"/>
                          <a:cs typeface="Calibri"/>
                        </a:rPr>
                        <a:t>7-</a:t>
                      </a:r>
                      <a:r>
                        <a:rPr sz="800" spc="-20" dirty="0">
                          <a:latin typeface="Calibri"/>
                          <a:cs typeface="Calibri"/>
                        </a:rPr>
                        <a:t>42</a:t>
                      </a:r>
                      <a:r>
                        <a:rPr sz="800" spc="-40" dirty="0">
                          <a:latin typeface="Calibri"/>
                          <a:cs typeface="Calibri"/>
                        </a:rPr>
                        <a:t> </a:t>
                      </a:r>
                      <a:r>
                        <a:rPr sz="800" spc="-20" dirty="0">
                          <a:latin typeface="Calibri"/>
                          <a:cs typeface="Calibri"/>
                        </a:rPr>
                        <a:t>Days</a:t>
                      </a:r>
                      <a:endParaRPr sz="800" dirty="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extLst>
                  <a:ext uri="{0D108BD9-81ED-4DB2-BD59-A6C34878D82A}">
                    <a16:rowId xmlns:a16="http://schemas.microsoft.com/office/drawing/2014/main" val="10004"/>
                  </a:ext>
                </a:extLst>
              </a:tr>
            </a:tbl>
          </a:graphicData>
        </a:graphic>
      </p:graphicFrame>
      <p:pic>
        <p:nvPicPr>
          <p:cNvPr id="6" name="object 6"/>
          <p:cNvPicPr/>
          <p:nvPr/>
        </p:nvPicPr>
        <p:blipFill>
          <a:blip r:embed="rId3" cstate="print"/>
          <a:stretch>
            <a:fillRect/>
          </a:stretch>
        </p:blipFill>
        <p:spPr>
          <a:xfrm>
            <a:off x="9561576" y="5838444"/>
            <a:ext cx="2217420" cy="704088"/>
          </a:xfrm>
          <a:prstGeom prst="rect">
            <a:avLst/>
          </a:prstGeom>
        </p:spPr>
      </p:pic>
      <p:graphicFrame>
        <p:nvGraphicFramePr>
          <p:cNvPr id="7" name="Таблица 6">
            <a:extLst>
              <a:ext uri="{FF2B5EF4-FFF2-40B4-BE49-F238E27FC236}">
                <a16:creationId xmlns:a16="http://schemas.microsoft.com/office/drawing/2014/main" id="{2AADF338-612F-E033-8E16-C25E93E01768}"/>
              </a:ext>
            </a:extLst>
          </p:cNvPr>
          <p:cNvGraphicFramePr>
            <a:graphicFrameLocks noGrp="1"/>
          </p:cNvGraphicFramePr>
          <p:nvPr>
            <p:extLst>
              <p:ext uri="{D42A27DB-BD31-4B8C-83A1-F6EECF244321}">
                <p14:modId xmlns:p14="http://schemas.microsoft.com/office/powerpoint/2010/main" val="4165874825"/>
              </p:ext>
            </p:extLst>
          </p:nvPr>
        </p:nvGraphicFramePr>
        <p:xfrm>
          <a:off x="716279" y="5562600"/>
          <a:ext cx="7486647" cy="902555"/>
        </p:xfrm>
        <a:graphic>
          <a:graphicData uri="http://schemas.openxmlformats.org/drawingml/2006/table">
            <a:tbl>
              <a:tblPr>
                <a:tableStyleId>{5C22544A-7EE6-4342-B048-85BDC9FD1C3A}</a:tableStyleId>
              </a:tblPr>
              <a:tblGrid>
                <a:gridCol w="1017318">
                  <a:extLst>
                    <a:ext uri="{9D8B030D-6E8A-4147-A177-3AD203B41FA5}">
                      <a16:colId xmlns:a16="http://schemas.microsoft.com/office/drawing/2014/main" val="1203631091"/>
                    </a:ext>
                  </a:extLst>
                </a:gridCol>
                <a:gridCol w="1909859">
                  <a:extLst>
                    <a:ext uri="{9D8B030D-6E8A-4147-A177-3AD203B41FA5}">
                      <a16:colId xmlns:a16="http://schemas.microsoft.com/office/drawing/2014/main" val="2649660914"/>
                    </a:ext>
                  </a:extLst>
                </a:gridCol>
                <a:gridCol w="3089515">
                  <a:extLst>
                    <a:ext uri="{9D8B030D-6E8A-4147-A177-3AD203B41FA5}">
                      <a16:colId xmlns:a16="http://schemas.microsoft.com/office/drawing/2014/main" val="881346196"/>
                    </a:ext>
                  </a:extLst>
                </a:gridCol>
                <a:gridCol w="1469955">
                  <a:extLst>
                    <a:ext uri="{9D8B030D-6E8A-4147-A177-3AD203B41FA5}">
                      <a16:colId xmlns:a16="http://schemas.microsoft.com/office/drawing/2014/main" val="2243286683"/>
                    </a:ext>
                  </a:extLst>
                </a:gridCol>
              </a:tblGrid>
              <a:tr h="164543">
                <a:tc gridSpan="4">
                  <a:txBody>
                    <a:bodyPr/>
                    <a:lstStyle/>
                    <a:p>
                      <a:pPr algn="ctr"/>
                      <a:r>
                        <a:rPr lang="uk-UA" sz="800" b="1" dirty="0">
                          <a:effectLst/>
                        </a:rPr>
                        <a:t>Стійкість до умов навколишнього середовища</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ru-UA"/>
                    </a:p>
                  </a:txBody>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89364168"/>
                  </a:ext>
                </a:extLst>
              </a:tr>
              <a:tr h="241285">
                <a:tc>
                  <a:txBody>
                    <a:bodyPr/>
                    <a:lstStyle/>
                    <a:p>
                      <a:pPr algn="l"/>
                      <a:r>
                        <a:rPr lang="uk-UA" sz="800" b="1" dirty="0">
                          <a:effectLst/>
                        </a:rPr>
                        <a:t>Речовина</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uk-UA" sz="800">
                          <a:effectLst/>
                        </a:rPr>
                        <a:t> </a:t>
                      </a:r>
                      <a:endParaRPr lang="ru-U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uk-UA" sz="800" b="1" dirty="0">
                          <a:effectLst/>
                        </a:rPr>
                        <a:t>Розкладання в ґрунті відносно погодних умов</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uk-UA" sz="800">
                          <a:effectLst/>
                        </a:rPr>
                        <a:t>Днів ймовірності виявлення в ґрунті</a:t>
                      </a:r>
                      <a:endParaRPr lang="ru-UA"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7396281"/>
                  </a:ext>
                </a:extLst>
              </a:tr>
              <a:tr h="169991">
                <a:tc rowSpan="3">
                  <a:txBody>
                    <a:bodyPr/>
                    <a:lstStyle/>
                    <a:p>
                      <a:r>
                        <a:rPr lang="uk-UA" sz="800" b="1" dirty="0">
                          <a:effectLst/>
                        </a:rPr>
                        <a:t> </a:t>
                      </a:r>
                    </a:p>
                    <a:p>
                      <a:pPr indent="304800" algn="l"/>
                      <a:r>
                        <a:rPr lang="uk-UA" sz="800" b="1" dirty="0">
                          <a:effectLst/>
                        </a:rPr>
                        <a:t>Зоман</a:t>
                      </a:r>
                    </a:p>
                    <a:p>
                      <a:r>
                        <a:rPr lang="uk-UA" sz="800" b="1" dirty="0">
                          <a:effectLst/>
                        </a:rPr>
                        <a:t> </a:t>
                      </a:r>
                      <a:endParaRPr lang="ru-UA" sz="800" b="1" dirty="0">
                        <a:solidFill>
                          <a:srgbClr val="00000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r>
                        <a:rPr lang="uk-UA" sz="800" dirty="0">
                          <a:effectLst/>
                        </a:rPr>
                        <a:t> </a:t>
                      </a:r>
                    </a:p>
                    <a:p>
                      <a:pPr algn="ctr"/>
                      <a:r>
                        <a:rPr lang="uk-UA" sz="800" dirty="0">
                          <a:effectLst/>
                        </a:rPr>
                        <a:t>Період </a:t>
                      </a:r>
                      <a:r>
                        <a:rPr lang="uk-UA" sz="800" dirty="0" err="1">
                          <a:effectLst/>
                        </a:rPr>
                        <a:t>напіввиведення</a:t>
                      </a:r>
                      <a:r>
                        <a:rPr lang="uk-UA" sz="800" dirty="0">
                          <a:effectLst/>
                        </a:rPr>
                        <a:t> за лабораторних умов - 8,0 годин</a:t>
                      </a:r>
                    </a:p>
                    <a:p>
                      <a:r>
                        <a:rPr lang="uk-UA" sz="800" dirty="0">
                          <a:effectLst/>
                        </a:rPr>
                        <a:t> </a:t>
                      </a:r>
                      <a:endParaRPr lang="ru-UA" sz="800" dirty="0">
                        <a:solidFill>
                          <a:srgbClr val="00000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uk-UA" sz="800">
                          <a:effectLst/>
                        </a:rPr>
                        <a:t>15°C, сонце і легкий вітер</a:t>
                      </a:r>
                      <a:endParaRPr lang="ru-UA"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indent="457200" algn="l"/>
                      <a:r>
                        <a:rPr lang="uk-UA" sz="800">
                          <a:effectLst/>
                        </a:rPr>
                        <a:t>2,5-5 днів</a:t>
                      </a:r>
                      <a:endParaRPr lang="ru-UA"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4005303"/>
                  </a:ext>
                </a:extLst>
              </a:tr>
              <a:tr h="169991">
                <a:tc vMerge="1">
                  <a:txBody>
                    <a:bodyPr/>
                    <a:lstStyle/>
                    <a:p>
                      <a:pPr indent="304800" algn="l"/>
                      <a:r>
                        <a:rPr lang="uk-UA" sz="800" dirty="0">
                          <a:effectLst/>
                        </a:rPr>
                        <a:t>Зоман</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pPr algn="ctr"/>
                      <a:r>
                        <a:rPr lang="uk-UA" sz="800" dirty="0">
                          <a:effectLst/>
                        </a:rPr>
                        <a:t>Період </a:t>
                      </a:r>
                      <a:r>
                        <a:rPr lang="uk-UA" sz="800" dirty="0" err="1">
                          <a:effectLst/>
                        </a:rPr>
                        <a:t>напіввиведення</a:t>
                      </a:r>
                      <a:r>
                        <a:rPr lang="uk-UA" sz="800" dirty="0">
                          <a:effectLst/>
                        </a:rPr>
                        <a:t> за лабораторних умов - 8,0 годин</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uk-UA" sz="800">
                          <a:effectLst/>
                        </a:rPr>
                        <a:t>10°C, опади та помірний вітер</a:t>
                      </a:r>
                      <a:endParaRPr lang="ru-UA"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uk-UA" sz="800">
                          <a:effectLst/>
                        </a:rPr>
                        <a:t>0,16-1,5 днів</a:t>
                      </a:r>
                      <a:endParaRPr lang="ru-UA"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1108208"/>
                  </a:ext>
                </a:extLst>
              </a:tr>
              <a:tr h="154190">
                <a:tc vMerge="1">
                  <a:txBody>
                    <a:bodyPr/>
                    <a:lstStyle/>
                    <a:p>
                      <a:r>
                        <a:rPr lang="uk-UA" sz="800" dirty="0">
                          <a:effectLst/>
                        </a:rPr>
                        <a:t> </a:t>
                      </a:r>
                      <a:endParaRPr lang="ru-U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r>
                        <a:rPr lang="uk-UA" sz="800" dirty="0">
                          <a:effectLst/>
                        </a:rPr>
                        <a:t> </a:t>
                      </a:r>
                      <a:endParaRPr lang="ru-U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uk-UA" sz="800">
                          <a:effectLst/>
                        </a:rPr>
                        <a:t>-10C, сонце на снігу, слабкий вітер</a:t>
                      </a:r>
                      <a:endParaRPr lang="ru-UA"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indent="457200" algn="l"/>
                      <a:r>
                        <a:rPr lang="uk-UA" sz="800" dirty="0">
                          <a:effectLst/>
                        </a:rPr>
                        <a:t>7-42 днів</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4359179"/>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3693160" cy="1121461"/>
          </a:xfrm>
          <a:prstGeom prst="rect">
            <a:avLst/>
          </a:prstGeom>
        </p:spPr>
        <p:txBody>
          <a:bodyPr vert="horz" wrap="square" lIns="0" tIns="13335" rIns="0" bIns="0" rtlCol="0">
            <a:spAutoFit/>
          </a:bodyPr>
          <a:lstStyle/>
          <a:p>
            <a:pPr marL="12700">
              <a:lnSpc>
                <a:spcPct val="100000"/>
              </a:lnSpc>
              <a:spcBef>
                <a:spcPts val="105"/>
              </a:spcBef>
            </a:pPr>
            <a:r>
              <a:rPr lang="ro-RO" sz="3600" b="1" dirty="0"/>
              <a:t>Sarin</a:t>
            </a:r>
            <a:r>
              <a:rPr lang="ro-RO" sz="3600" b="1" spc="-225" dirty="0"/>
              <a:t> </a:t>
            </a:r>
            <a:r>
              <a:rPr lang="ro-RO" sz="3600" b="1" spc="-20" dirty="0"/>
              <a:t>(GB)</a:t>
            </a:r>
            <a:br>
              <a:rPr lang="ro-RO" sz="3600" b="1" spc="-20" dirty="0"/>
            </a:br>
            <a:r>
              <a:rPr lang="ru-RU" sz="3600" b="1" spc="-20" dirty="0"/>
              <a:t>Зарин (</a:t>
            </a:r>
            <a:r>
              <a:rPr lang="ro-RO" sz="3600" b="1" spc="-20" dirty="0"/>
              <a:t>GB)</a:t>
            </a:r>
            <a:endParaRPr lang="ro-RO" sz="3600" b="1" dirty="0"/>
          </a:p>
        </p:txBody>
      </p:sp>
      <p:sp>
        <p:nvSpPr>
          <p:cNvPr id="3" name="object 3"/>
          <p:cNvSpPr txBox="1"/>
          <p:nvPr/>
        </p:nvSpPr>
        <p:spPr>
          <a:xfrm>
            <a:off x="497840" y="1705965"/>
            <a:ext cx="9862185" cy="2523127"/>
          </a:xfrm>
          <a:prstGeom prst="rect">
            <a:avLst/>
          </a:prstGeom>
        </p:spPr>
        <p:txBody>
          <a:bodyPr vert="horz" wrap="square" lIns="0" tIns="60325" rIns="0" bIns="0" rtlCol="0">
            <a:spAutoFit/>
          </a:bodyPr>
          <a:lstStyle/>
          <a:p>
            <a:pPr marL="241300" indent="-228600">
              <a:lnSpc>
                <a:spcPct val="100000"/>
              </a:lnSpc>
              <a:buFont typeface="Arial"/>
              <a:buChar char="•"/>
              <a:tabLst>
                <a:tab pos="241300" algn="l"/>
              </a:tabLst>
            </a:pPr>
            <a:r>
              <a:rPr sz="1600" dirty="0">
                <a:latin typeface="Calibri"/>
                <a:cs typeface="Calibri"/>
              </a:rPr>
              <a:t>Chemical</a:t>
            </a:r>
            <a:r>
              <a:rPr sz="1600" spc="-70" dirty="0">
                <a:latin typeface="Calibri"/>
                <a:cs typeface="Calibri"/>
              </a:rPr>
              <a:t> </a:t>
            </a:r>
            <a:r>
              <a:rPr sz="1600" dirty="0">
                <a:latin typeface="Calibri"/>
                <a:cs typeface="Calibri"/>
              </a:rPr>
              <a:t>name:</a:t>
            </a:r>
            <a:r>
              <a:rPr sz="1600" spc="-50" dirty="0">
                <a:latin typeface="Calibri"/>
                <a:cs typeface="Calibri"/>
              </a:rPr>
              <a:t> </a:t>
            </a:r>
            <a:r>
              <a:rPr sz="1600" dirty="0">
                <a:latin typeface="Calibri"/>
                <a:cs typeface="Calibri"/>
              </a:rPr>
              <a:t>isopropyl</a:t>
            </a:r>
            <a:r>
              <a:rPr sz="1600" spc="-60" dirty="0">
                <a:latin typeface="Calibri"/>
                <a:cs typeface="Calibri"/>
              </a:rPr>
              <a:t> </a:t>
            </a:r>
            <a:r>
              <a:rPr sz="1600" spc="-10" dirty="0" err="1">
                <a:latin typeface="Calibri"/>
                <a:cs typeface="Calibri"/>
              </a:rPr>
              <a:t>methylphosphonofluoridate</a:t>
            </a:r>
            <a:endParaRPr lang="en-US" sz="1600" spc="-10" dirty="0">
              <a:latin typeface="Calibri"/>
              <a:cs typeface="Calibri"/>
            </a:endParaRPr>
          </a:p>
          <a:p>
            <a:pPr marL="265113">
              <a:lnSpc>
                <a:spcPct val="100000"/>
              </a:lnSpc>
              <a:tabLst>
                <a:tab pos="241300" algn="l"/>
              </a:tabLst>
            </a:pPr>
            <a:r>
              <a:rPr lang="ru-RU" sz="1600" dirty="0" err="1">
                <a:latin typeface="Calibri"/>
                <a:cs typeface="Calibri"/>
              </a:rPr>
              <a:t>Хімічне</a:t>
            </a:r>
            <a:r>
              <a:rPr lang="ru-RU" sz="1600" dirty="0">
                <a:latin typeface="Calibri"/>
                <a:cs typeface="Calibri"/>
              </a:rPr>
              <a:t> </a:t>
            </a:r>
            <a:r>
              <a:rPr lang="ru-RU" sz="1600" dirty="0" err="1">
                <a:latin typeface="Calibri"/>
                <a:cs typeface="Calibri"/>
              </a:rPr>
              <a:t>найменування</a:t>
            </a:r>
            <a:r>
              <a:rPr lang="ru-RU" sz="1600" dirty="0">
                <a:latin typeface="Calibri"/>
                <a:cs typeface="Calibri"/>
              </a:rPr>
              <a:t>:: </a:t>
            </a:r>
            <a:r>
              <a:rPr lang="ru-RU" sz="1600" dirty="0" err="1">
                <a:latin typeface="Calibri"/>
                <a:cs typeface="Calibri"/>
              </a:rPr>
              <a:t>ізопропілметилфосфонофторидат</a:t>
            </a:r>
            <a:endParaRPr sz="1600" dirty="0">
              <a:latin typeface="Calibri"/>
              <a:cs typeface="Calibri"/>
            </a:endParaRPr>
          </a:p>
          <a:p>
            <a:pPr marL="241300" indent="-228600">
              <a:lnSpc>
                <a:spcPct val="100000"/>
              </a:lnSpc>
              <a:buFont typeface="Arial"/>
              <a:buChar char="•"/>
              <a:tabLst>
                <a:tab pos="241300" algn="l"/>
              </a:tabLst>
            </a:pPr>
            <a:r>
              <a:rPr sz="1600" dirty="0">
                <a:latin typeface="Calibri"/>
                <a:cs typeface="Calibri"/>
              </a:rPr>
              <a:t>Alternative</a:t>
            </a:r>
            <a:r>
              <a:rPr sz="1600" spc="-90" dirty="0">
                <a:latin typeface="Calibri"/>
                <a:cs typeface="Calibri"/>
              </a:rPr>
              <a:t> </a:t>
            </a:r>
            <a:r>
              <a:rPr sz="1600" dirty="0">
                <a:latin typeface="Calibri"/>
                <a:cs typeface="Calibri"/>
              </a:rPr>
              <a:t>agent:</a:t>
            </a:r>
            <a:r>
              <a:rPr sz="1600" spc="-70" dirty="0">
                <a:latin typeface="Calibri"/>
                <a:cs typeface="Calibri"/>
              </a:rPr>
              <a:t> </a:t>
            </a:r>
            <a:r>
              <a:rPr sz="1600" dirty="0">
                <a:latin typeface="Calibri"/>
                <a:cs typeface="Calibri"/>
              </a:rPr>
              <a:t>Chlorosarin</a:t>
            </a:r>
            <a:r>
              <a:rPr sz="1600" spc="-55" dirty="0">
                <a:latin typeface="Calibri"/>
                <a:cs typeface="Calibri"/>
              </a:rPr>
              <a:t> </a:t>
            </a:r>
            <a:r>
              <a:rPr sz="1600" dirty="0">
                <a:latin typeface="Calibri"/>
                <a:cs typeface="Calibri"/>
              </a:rPr>
              <a:t>(less</a:t>
            </a:r>
            <a:r>
              <a:rPr sz="1600" spc="-70" dirty="0">
                <a:latin typeface="Calibri"/>
                <a:cs typeface="Calibri"/>
              </a:rPr>
              <a:t> </a:t>
            </a:r>
            <a:r>
              <a:rPr sz="1600" spc="-10" dirty="0">
                <a:latin typeface="Calibri"/>
                <a:cs typeface="Calibri"/>
              </a:rPr>
              <a:t>toxic)</a:t>
            </a:r>
            <a:endParaRPr lang="en-US" sz="1600" spc="-10" dirty="0">
              <a:latin typeface="Calibri"/>
              <a:cs typeface="Calibri"/>
            </a:endParaRPr>
          </a:p>
          <a:p>
            <a:pPr marL="265113">
              <a:lnSpc>
                <a:spcPct val="100000"/>
              </a:lnSpc>
              <a:tabLst>
                <a:tab pos="241300" algn="l"/>
              </a:tabLst>
            </a:pPr>
            <a:r>
              <a:rPr lang="ru-RU" sz="1600" dirty="0" err="1">
                <a:latin typeface="Calibri"/>
                <a:cs typeface="Calibri"/>
              </a:rPr>
              <a:t>Замінник</a:t>
            </a:r>
            <a:r>
              <a:rPr lang="ru-RU" sz="1600" dirty="0">
                <a:latin typeface="Calibri"/>
                <a:cs typeface="Calibri"/>
              </a:rPr>
              <a:t>: </a:t>
            </a:r>
            <a:r>
              <a:rPr lang="ru-RU" sz="1600" dirty="0" err="1">
                <a:latin typeface="Calibri"/>
                <a:cs typeface="Calibri"/>
              </a:rPr>
              <a:t>Хлорозарин</a:t>
            </a:r>
            <a:r>
              <a:rPr lang="ru-RU" sz="1600" dirty="0">
                <a:latin typeface="Calibri"/>
                <a:cs typeface="Calibri"/>
              </a:rPr>
              <a:t> (</a:t>
            </a:r>
            <a:r>
              <a:rPr lang="ru-RU" sz="1600" dirty="0" err="1">
                <a:latin typeface="Calibri"/>
                <a:cs typeface="Calibri"/>
              </a:rPr>
              <a:t>менш</a:t>
            </a:r>
            <a:r>
              <a:rPr lang="ru-RU" sz="1600" dirty="0">
                <a:latin typeface="Calibri"/>
                <a:cs typeface="Calibri"/>
              </a:rPr>
              <a:t> </a:t>
            </a:r>
            <a:r>
              <a:rPr lang="ru-RU" sz="1600" dirty="0" err="1">
                <a:latin typeface="Calibri"/>
                <a:cs typeface="Calibri"/>
              </a:rPr>
              <a:t>токсичний</a:t>
            </a:r>
            <a:r>
              <a:rPr lang="ru-RU" sz="1600" dirty="0">
                <a:latin typeface="Calibri"/>
                <a:cs typeface="Calibri"/>
              </a:rPr>
              <a:t>)</a:t>
            </a:r>
            <a:endParaRPr sz="1600" dirty="0">
              <a:latin typeface="Calibri"/>
              <a:cs typeface="Calibri"/>
            </a:endParaRPr>
          </a:p>
          <a:p>
            <a:pPr marL="241300" indent="-228600">
              <a:lnSpc>
                <a:spcPct val="100000"/>
              </a:lnSpc>
              <a:buFont typeface="Arial"/>
              <a:buChar char="•"/>
              <a:tabLst>
                <a:tab pos="241300" algn="l"/>
              </a:tabLst>
            </a:pPr>
            <a:r>
              <a:rPr sz="1600" dirty="0">
                <a:latin typeface="Calibri"/>
                <a:cs typeface="Calibri"/>
              </a:rPr>
              <a:t>Characteristics:</a:t>
            </a:r>
            <a:r>
              <a:rPr sz="1600" spc="-125" dirty="0">
                <a:latin typeface="Calibri"/>
                <a:cs typeface="Calibri"/>
              </a:rPr>
              <a:t> </a:t>
            </a:r>
            <a:r>
              <a:rPr sz="1600" b="1" dirty="0">
                <a:latin typeface="Calibri"/>
                <a:cs typeface="Calibri"/>
              </a:rPr>
              <a:t>Odorless</a:t>
            </a:r>
            <a:r>
              <a:rPr sz="1600" dirty="0">
                <a:latin typeface="Calibri"/>
                <a:cs typeface="Calibri"/>
              </a:rPr>
              <a:t>,</a:t>
            </a:r>
            <a:r>
              <a:rPr sz="1600" spc="-75" dirty="0">
                <a:latin typeface="Calibri"/>
                <a:cs typeface="Calibri"/>
              </a:rPr>
              <a:t> </a:t>
            </a:r>
            <a:r>
              <a:rPr sz="1600" dirty="0">
                <a:latin typeface="Calibri"/>
                <a:cs typeface="Calibri"/>
              </a:rPr>
              <a:t>colorless,</a:t>
            </a:r>
            <a:r>
              <a:rPr sz="1600" spc="-90" dirty="0">
                <a:latin typeface="Calibri"/>
                <a:cs typeface="Calibri"/>
              </a:rPr>
              <a:t> </a:t>
            </a:r>
            <a:r>
              <a:rPr sz="1600" spc="-20" dirty="0">
                <a:latin typeface="Calibri"/>
                <a:cs typeface="Calibri"/>
              </a:rPr>
              <a:t>clear,</a:t>
            </a:r>
            <a:r>
              <a:rPr sz="1600" spc="-60" dirty="0">
                <a:latin typeface="Calibri"/>
                <a:cs typeface="Calibri"/>
              </a:rPr>
              <a:t> </a:t>
            </a:r>
            <a:r>
              <a:rPr sz="1600" spc="-10" dirty="0">
                <a:latin typeface="Calibri"/>
                <a:cs typeface="Calibri"/>
              </a:rPr>
              <a:t>tasteless</a:t>
            </a:r>
            <a:endParaRPr lang="en-US" sz="1600" spc="-10" dirty="0">
              <a:latin typeface="Calibri"/>
              <a:cs typeface="Calibri"/>
            </a:endParaRPr>
          </a:p>
          <a:p>
            <a:pPr marL="265113">
              <a:lnSpc>
                <a:spcPct val="100000"/>
              </a:lnSpc>
              <a:tabLst>
                <a:tab pos="241300" algn="l"/>
              </a:tabLst>
            </a:pPr>
            <a:r>
              <a:rPr lang="ru-RU" sz="1600" dirty="0">
                <a:latin typeface="Calibri"/>
                <a:cs typeface="Calibri"/>
              </a:rPr>
              <a:t>Характеристика: Без запаху, без </a:t>
            </a:r>
            <a:r>
              <a:rPr lang="ru-RU" sz="1600" dirty="0" err="1">
                <a:latin typeface="Calibri"/>
                <a:cs typeface="Calibri"/>
              </a:rPr>
              <a:t>кольору</a:t>
            </a:r>
            <a:r>
              <a:rPr lang="ru-RU" sz="1600" dirty="0">
                <a:latin typeface="Calibri"/>
                <a:cs typeface="Calibri"/>
              </a:rPr>
              <a:t>, </a:t>
            </a:r>
            <a:r>
              <a:rPr lang="ru-RU" sz="1600" dirty="0" err="1">
                <a:latin typeface="Calibri"/>
                <a:cs typeface="Calibri"/>
              </a:rPr>
              <a:t>прозорий</a:t>
            </a:r>
            <a:r>
              <a:rPr lang="ru-RU" sz="1600" dirty="0">
                <a:latin typeface="Calibri"/>
                <a:cs typeface="Calibri"/>
              </a:rPr>
              <a:t>, без смаку</a:t>
            </a:r>
            <a:endParaRPr sz="1600" dirty="0">
              <a:latin typeface="Calibri"/>
              <a:cs typeface="Calibri"/>
            </a:endParaRPr>
          </a:p>
          <a:p>
            <a:pPr marL="241300" indent="-228600">
              <a:lnSpc>
                <a:spcPct val="100000"/>
              </a:lnSpc>
              <a:buFont typeface="Arial"/>
              <a:buChar char="•"/>
              <a:tabLst>
                <a:tab pos="241300" algn="l"/>
              </a:tabLst>
            </a:pPr>
            <a:r>
              <a:rPr sz="1600" dirty="0">
                <a:latin typeface="Calibri"/>
                <a:cs typeface="Calibri"/>
              </a:rPr>
              <a:t>Aging</a:t>
            </a:r>
            <a:r>
              <a:rPr sz="1600" spc="-50" dirty="0">
                <a:latin typeface="Calibri"/>
                <a:cs typeface="Calibri"/>
              </a:rPr>
              <a:t> </a:t>
            </a:r>
            <a:r>
              <a:rPr sz="1600" dirty="0">
                <a:latin typeface="Calibri"/>
                <a:cs typeface="Calibri"/>
              </a:rPr>
              <a:t>time:</a:t>
            </a:r>
            <a:r>
              <a:rPr sz="1600" spc="-50" dirty="0">
                <a:latin typeface="Calibri"/>
                <a:cs typeface="Calibri"/>
              </a:rPr>
              <a:t> </a:t>
            </a:r>
            <a:r>
              <a:rPr sz="1600" dirty="0">
                <a:latin typeface="Calibri"/>
                <a:cs typeface="Calibri"/>
              </a:rPr>
              <a:t>3hrs,</a:t>
            </a:r>
            <a:r>
              <a:rPr sz="1600" spc="-50" dirty="0">
                <a:latin typeface="Calibri"/>
                <a:cs typeface="Calibri"/>
              </a:rPr>
              <a:t> </a:t>
            </a:r>
            <a:r>
              <a:rPr sz="1600" dirty="0">
                <a:latin typeface="Calibri"/>
                <a:cs typeface="Calibri"/>
              </a:rPr>
              <a:t>thus</a:t>
            </a:r>
            <a:r>
              <a:rPr sz="1600" spc="-55" dirty="0">
                <a:latin typeface="Calibri"/>
                <a:cs typeface="Calibri"/>
              </a:rPr>
              <a:t> </a:t>
            </a:r>
            <a:r>
              <a:rPr sz="1600" dirty="0">
                <a:latin typeface="Calibri"/>
                <a:cs typeface="Calibri"/>
              </a:rPr>
              <a:t>Post</a:t>
            </a:r>
            <a:r>
              <a:rPr sz="1600" spc="-50" dirty="0">
                <a:latin typeface="Calibri"/>
                <a:cs typeface="Calibri"/>
              </a:rPr>
              <a:t> </a:t>
            </a:r>
            <a:r>
              <a:rPr sz="1600" dirty="0">
                <a:latin typeface="Calibri"/>
                <a:cs typeface="Calibri"/>
              </a:rPr>
              <a:t>Exposure</a:t>
            </a:r>
            <a:r>
              <a:rPr sz="1600" spc="-60" dirty="0">
                <a:latin typeface="Calibri"/>
                <a:cs typeface="Calibri"/>
              </a:rPr>
              <a:t> </a:t>
            </a:r>
            <a:r>
              <a:rPr sz="1600" dirty="0">
                <a:latin typeface="Calibri"/>
                <a:cs typeface="Calibri"/>
              </a:rPr>
              <a:t>Pralidoxime</a:t>
            </a:r>
            <a:r>
              <a:rPr sz="1600" spc="-60" dirty="0">
                <a:latin typeface="Calibri"/>
                <a:cs typeface="Calibri"/>
              </a:rPr>
              <a:t> </a:t>
            </a:r>
            <a:r>
              <a:rPr sz="1600" spc="-10" dirty="0">
                <a:latin typeface="Calibri"/>
                <a:cs typeface="Calibri"/>
              </a:rPr>
              <a:t>effective</a:t>
            </a:r>
            <a:r>
              <a:rPr sz="1600" spc="-85" dirty="0">
                <a:latin typeface="Calibri"/>
                <a:cs typeface="Calibri"/>
              </a:rPr>
              <a:t> </a:t>
            </a:r>
            <a:r>
              <a:rPr sz="1600" dirty="0">
                <a:latin typeface="Calibri"/>
                <a:cs typeface="Calibri"/>
              </a:rPr>
              <a:t>up</a:t>
            </a:r>
            <a:r>
              <a:rPr sz="1600" spc="-50" dirty="0">
                <a:latin typeface="Calibri"/>
                <a:cs typeface="Calibri"/>
              </a:rPr>
              <a:t> </a:t>
            </a:r>
            <a:r>
              <a:rPr sz="1600" dirty="0">
                <a:latin typeface="Calibri"/>
                <a:cs typeface="Calibri"/>
              </a:rPr>
              <a:t>to</a:t>
            </a:r>
            <a:r>
              <a:rPr sz="1600" spc="-40" dirty="0">
                <a:latin typeface="Calibri"/>
                <a:cs typeface="Calibri"/>
              </a:rPr>
              <a:t> </a:t>
            </a:r>
            <a:r>
              <a:rPr sz="1600" dirty="0">
                <a:latin typeface="Calibri"/>
                <a:cs typeface="Calibri"/>
              </a:rPr>
              <a:t>6</a:t>
            </a:r>
            <a:r>
              <a:rPr sz="1600" spc="-35" dirty="0">
                <a:latin typeface="Calibri"/>
                <a:cs typeface="Calibri"/>
              </a:rPr>
              <a:t> </a:t>
            </a:r>
            <a:r>
              <a:rPr sz="1600" spc="-10" dirty="0">
                <a:latin typeface="Calibri"/>
                <a:cs typeface="Calibri"/>
              </a:rPr>
              <a:t>hours</a:t>
            </a:r>
            <a:endParaRPr lang="en-US" sz="1600" spc="-10" dirty="0">
              <a:latin typeface="Calibri"/>
              <a:cs typeface="Calibri"/>
            </a:endParaRPr>
          </a:p>
          <a:p>
            <a:pPr marL="265113">
              <a:lnSpc>
                <a:spcPct val="100000"/>
              </a:lnSpc>
              <a:tabLst>
                <a:tab pos="241300" algn="l"/>
              </a:tabLst>
            </a:pPr>
            <a:r>
              <a:rPr lang="ru-RU" sz="1600" dirty="0">
                <a:latin typeface="Calibri"/>
                <a:cs typeface="Calibri"/>
              </a:rPr>
              <a:t>Час до </a:t>
            </a:r>
            <a:r>
              <a:rPr lang="ru-RU" sz="1600" dirty="0" err="1">
                <a:latin typeface="Calibri"/>
                <a:cs typeface="Calibri"/>
              </a:rPr>
              <a:t>набуття</a:t>
            </a:r>
            <a:r>
              <a:rPr lang="ru-RU" sz="1600" dirty="0">
                <a:latin typeface="Calibri"/>
                <a:cs typeface="Calibri"/>
              </a:rPr>
              <a:t> </a:t>
            </a:r>
            <a:r>
              <a:rPr lang="ru-RU" sz="1600" dirty="0" err="1">
                <a:latin typeface="Calibri"/>
                <a:cs typeface="Calibri"/>
              </a:rPr>
              <a:t>невідворотного</a:t>
            </a:r>
            <a:r>
              <a:rPr lang="ru-RU" sz="1600" dirty="0">
                <a:latin typeface="Calibri"/>
                <a:cs typeface="Calibri"/>
              </a:rPr>
              <a:t> характеру: 3 </a:t>
            </a:r>
            <a:r>
              <a:rPr lang="ru-RU" sz="1600" dirty="0" err="1">
                <a:latin typeface="Calibri"/>
                <a:cs typeface="Calibri"/>
              </a:rPr>
              <a:t>години</a:t>
            </a:r>
            <a:r>
              <a:rPr lang="ru-RU" sz="1600" dirty="0">
                <a:latin typeface="Calibri"/>
                <a:cs typeface="Calibri"/>
              </a:rPr>
              <a:t>, таким чином </a:t>
            </a:r>
            <a:r>
              <a:rPr lang="ru-RU" sz="1600" dirty="0" err="1">
                <a:latin typeface="Calibri"/>
                <a:cs typeface="Calibri"/>
              </a:rPr>
              <a:t>пралідоксим</a:t>
            </a:r>
            <a:r>
              <a:rPr lang="ru-RU" sz="1600" dirty="0">
                <a:latin typeface="Calibri"/>
                <a:cs typeface="Calibri"/>
              </a:rPr>
              <a:t> </a:t>
            </a:r>
            <a:r>
              <a:rPr lang="ru-RU" sz="1600" dirty="0" err="1">
                <a:latin typeface="Calibri"/>
                <a:cs typeface="Calibri"/>
              </a:rPr>
              <a:t>після</a:t>
            </a:r>
            <a:r>
              <a:rPr lang="ru-RU" sz="1600" dirty="0">
                <a:latin typeface="Calibri"/>
                <a:cs typeface="Calibri"/>
              </a:rPr>
              <a:t> контакту </a:t>
            </a:r>
            <a:r>
              <a:rPr lang="ru-RU" sz="1600" dirty="0" err="1">
                <a:latin typeface="Calibri"/>
                <a:cs typeface="Calibri"/>
              </a:rPr>
              <a:t>діє</a:t>
            </a:r>
            <a:r>
              <a:rPr lang="ru-RU" sz="1600" dirty="0">
                <a:latin typeface="Calibri"/>
                <a:cs typeface="Calibri"/>
              </a:rPr>
              <a:t> до 6 годин</a:t>
            </a:r>
            <a:endParaRPr sz="1600" dirty="0">
              <a:latin typeface="Calibri"/>
              <a:cs typeface="Calibri"/>
            </a:endParaRPr>
          </a:p>
          <a:p>
            <a:pPr marL="241300" indent="-228600">
              <a:lnSpc>
                <a:spcPct val="100000"/>
              </a:lnSpc>
              <a:buFont typeface="Arial"/>
              <a:buChar char="•"/>
              <a:tabLst>
                <a:tab pos="241300" algn="l"/>
              </a:tabLst>
            </a:pPr>
            <a:r>
              <a:rPr sz="1600" dirty="0">
                <a:latin typeface="Calibri"/>
                <a:cs typeface="Calibri"/>
              </a:rPr>
              <a:t>Soil</a:t>
            </a:r>
            <a:r>
              <a:rPr sz="1600" spc="-10" dirty="0">
                <a:latin typeface="Calibri"/>
                <a:cs typeface="Calibri"/>
              </a:rPr>
              <a:t> Persistence:</a:t>
            </a:r>
            <a:endParaRPr lang="en-US" sz="1600" spc="-10" dirty="0">
              <a:latin typeface="Calibri"/>
              <a:cs typeface="Calibri"/>
            </a:endParaRPr>
          </a:p>
          <a:p>
            <a:pPr marL="265113">
              <a:lnSpc>
                <a:spcPct val="100000"/>
              </a:lnSpc>
              <a:tabLst>
                <a:tab pos="241300" algn="l"/>
              </a:tabLst>
            </a:pPr>
            <a:r>
              <a:rPr lang="ru-RU" sz="1600" dirty="0" err="1">
                <a:latin typeface="Calibri"/>
                <a:cs typeface="Calibri"/>
              </a:rPr>
              <a:t>Здатність</a:t>
            </a:r>
            <a:r>
              <a:rPr lang="ru-RU" sz="1600" dirty="0">
                <a:latin typeface="Calibri"/>
                <a:cs typeface="Calibri"/>
              </a:rPr>
              <a:t> </a:t>
            </a:r>
            <a:r>
              <a:rPr lang="ru-RU" sz="1600" dirty="0" err="1">
                <a:latin typeface="Calibri"/>
                <a:cs typeface="Calibri"/>
              </a:rPr>
              <a:t>зберігати</a:t>
            </a:r>
            <a:r>
              <a:rPr lang="ru-RU" sz="1600" dirty="0">
                <a:latin typeface="Calibri"/>
                <a:cs typeface="Calibri"/>
              </a:rPr>
              <a:t> </a:t>
            </a:r>
            <a:r>
              <a:rPr lang="ru-RU" sz="1600" dirty="0" err="1">
                <a:latin typeface="Calibri"/>
                <a:cs typeface="Calibri"/>
              </a:rPr>
              <a:t>властивості</a:t>
            </a:r>
            <a:r>
              <a:rPr lang="ru-RU" sz="1600" dirty="0">
                <a:latin typeface="Calibri"/>
                <a:cs typeface="Calibri"/>
              </a:rPr>
              <a:t> у </a:t>
            </a:r>
            <a:r>
              <a:rPr lang="ru-RU" sz="1600" dirty="0" err="1">
                <a:latin typeface="Calibri"/>
                <a:cs typeface="Calibri"/>
              </a:rPr>
              <a:t>грунті</a:t>
            </a:r>
            <a:r>
              <a:rPr lang="ru-RU" sz="1600" dirty="0">
                <a:latin typeface="Calibri"/>
                <a:cs typeface="Calibri"/>
              </a:rPr>
              <a:t>:</a:t>
            </a:r>
            <a:endParaRPr sz="1600" dirty="0">
              <a:latin typeface="Calibri"/>
              <a:cs typeface="Calibri"/>
            </a:endParaRPr>
          </a:p>
        </p:txBody>
      </p:sp>
      <p:sp>
        <p:nvSpPr>
          <p:cNvPr id="4" name="object 4"/>
          <p:cNvSpPr txBox="1"/>
          <p:nvPr/>
        </p:nvSpPr>
        <p:spPr>
          <a:xfrm>
            <a:off x="533400" y="5540205"/>
            <a:ext cx="11009630" cy="936795"/>
          </a:xfrm>
          <a:prstGeom prst="rect">
            <a:avLst/>
          </a:prstGeom>
        </p:spPr>
        <p:txBody>
          <a:bodyPr vert="horz" wrap="square" lIns="0" tIns="13335" rIns="0" bIns="0" rtlCol="0">
            <a:spAutoFit/>
          </a:bodyPr>
          <a:lstStyle/>
          <a:p>
            <a:pPr marL="241300" indent="-228600">
              <a:buFont typeface="Arial"/>
              <a:buChar char="•"/>
              <a:tabLst>
                <a:tab pos="241300" algn="l"/>
              </a:tabLst>
            </a:pPr>
            <a:r>
              <a:rPr sz="1600" dirty="0">
                <a:latin typeface="Calibri"/>
                <a:cs typeface="Calibri"/>
              </a:rPr>
              <a:t>Important</a:t>
            </a:r>
            <a:r>
              <a:rPr sz="1600" spc="-90" dirty="0">
                <a:latin typeface="Calibri"/>
                <a:cs typeface="Calibri"/>
              </a:rPr>
              <a:t> </a:t>
            </a:r>
            <a:r>
              <a:rPr sz="1600" spc="-10" dirty="0">
                <a:latin typeface="Calibri"/>
                <a:cs typeface="Calibri"/>
              </a:rPr>
              <a:t>Notes:</a:t>
            </a:r>
            <a:endParaRPr lang="en-US" sz="1600" spc="-10" dirty="0">
              <a:latin typeface="Calibri"/>
              <a:cs typeface="Calibri"/>
            </a:endParaRPr>
          </a:p>
          <a:p>
            <a:pPr marL="265113">
              <a:tabLst>
                <a:tab pos="241300" algn="l"/>
              </a:tabLst>
            </a:pPr>
            <a:r>
              <a:rPr lang="ru-RU" sz="1600" dirty="0" err="1">
                <a:latin typeface="Calibri"/>
                <a:cs typeface="Calibri"/>
              </a:rPr>
              <a:t>Важливі</a:t>
            </a:r>
            <a:r>
              <a:rPr lang="ru-RU" sz="1600" dirty="0">
                <a:latin typeface="Calibri"/>
                <a:cs typeface="Calibri"/>
              </a:rPr>
              <a:t> </a:t>
            </a:r>
            <a:r>
              <a:rPr lang="ru-RU" sz="1600" dirty="0" err="1">
                <a:latin typeface="Calibri"/>
                <a:cs typeface="Calibri"/>
              </a:rPr>
              <a:t>примітки</a:t>
            </a:r>
            <a:r>
              <a:rPr lang="ru-RU" sz="1600" dirty="0">
                <a:latin typeface="Calibri"/>
                <a:cs typeface="Calibri"/>
              </a:rPr>
              <a:t>:</a:t>
            </a:r>
            <a:endParaRPr sz="1600" dirty="0">
              <a:latin typeface="Calibri"/>
              <a:cs typeface="Calibri"/>
            </a:endParaRPr>
          </a:p>
          <a:p>
            <a:pPr marL="698500" marR="5080" lvl="1" indent="-228600">
              <a:buFont typeface="Arial"/>
              <a:buChar char="•"/>
              <a:tabLst>
                <a:tab pos="697865" algn="l"/>
                <a:tab pos="698500" algn="l"/>
              </a:tabLst>
            </a:pPr>
            <a:r>
              <a:rPr sz="1400" b="1" dirty="0">
                <a:latin typeface="Calibri"/>
                <a:cs typeface="Calibri"/>
              </a:rPr>
              <a:t>Sarin</a:t>
            </a:r>
            <a:r>
              <a:rPr sz="1400" b="1" spc="-50" dirty="0">
                <a:latin typeface="Calibri"/>
                <a:cs typeface="Calibri"/>
              </a:rPr>
              <a:t> </a:t>
            </a:r>
            <a:r>
              <a:rPr sz="1400" b="1" dirty="0">
                <a:latin typeface="Calibri"/>
                <a:cs typeface="Calibri"/>
              </a:rPr>
              <a:t>is</a:t>
            </a:r>
            <a:r>
              <a:rPr sz="1400" b="1" spc="-50" dirty="0">
                <a:latin typeface="Calibri"/>
                <a:cs typeface="Calibri"/>
              </a:rPr>
              <a:t> </a:t>
            </a:r>
            <a:r>
              <a:rPr sz="1400" b="1" dirty="0">
                <a:latin typeface="Calibri"/>
                <a:cs typeface="Calibri"/>
              </a:rPr>
              <a:t>so</a:t>
            </a:r>
            <a:r>
              <a:rPr sz="1400" b="1" spc="-35" dirty="0">
                <a:latin typeface="Calibri"/>
                <a:cs typeface="Calibri"/>
              </a:rPr>
              <a:t> </a:t>
            </a:r>
            <a:r>
              <a:rPr sz="1400" b="1" dirty="0">
                <a:latin typeface="Calibri"/>
                <a:cs typeface="Calibri"/>
              </a:rPr>
              <a:t>volatile</a:t>
            </a:r>
            <a:r>
              <a:rPr sz="1400" b="1" spc="-25" dirty="0">
                <a:latin typeface="Calibri"/>
                <a:cs typeface="Calibri"/>
              </a:rPr>
              <a:t> </a:t>
            </a:r>
            <a:r>
              <a:rPr sz="1400" b="1" dirty="0">
                <a:latin typeface="Calibri"/>
                <a:cs typeface="Calibri"/>
              </a:rPr>
              <a:t>that</a:t>
            </a:r>
            <a:r>
              <a:rPr sz="1400" b="1" spc="-25" dirty="0">
                <a:latin typeface="Calibri"/>
                <a:cs typeface="Calibri"/>
              </a:rPr>
              <a:t> </a:t>
            </a:r>
            <a:r>
              <a:rPr sz="1400" b="1" dirty="0">
                <a:latin typeface="Calibri"/>
                <a:cs typeface="Calibri"/>
              </a:rPr>
              <a:t>it</a:t>
            </a:r>
            <a:r>
              <a:rPr sz="1400" b="1" spc="-50" dirty="0">
                <a:latin typeface="Calibri"/>
                <a:cs typeface="Calibri"/>
              </a:rPr>
              <a:t> </a:t>
            </a:r>
            <a:r>
              <a:rPr sz="1400" b="1" dirty="0">
                <a:latin typeface="Calibri"/>
                <a:cs typeface="Calibri"/>
              </a:rPr>
              <a:t>is</a:t>
            </a:r>
            <a:r>
              <a:rPr sz="1400" b="1" spc="-45" dirty="0">
                <a:latin typeface="Calibri"/>
                <a:cs typeface="Calibri"/>
              </a:rPr>
              <a:t> </a:t>
            </a:r>
            <a:r>
              <a:rPr sz="1400" b="1" dirty="0">
                <a:latin typeface="Calibri"/>
                <a:cs typeface="Calibri"/>
              </a:rPr>
              <a:t>more</a:t>
            </a:r>
            <a:r>
              <a:rPr sz="1400" b="1" spc="-30" dirty="0">
                <a:latin typeface="Calibri"/>
                <a:cs typeface="Calibri"/>
              </a:rPr>
              <a:t> </a:t>
            </a:r>
            <a:r>
              <a:rPr sz="1400" b="1" spc="-10" dirty="0">
                <a:latin typeface="Calibri"/>
                <a:cs typeface="Calibri"/>
              </a:rPr>
              <a:t>likely</a:t>
            </a:r>
            <a:r>
              <a:rPr sz="1400" b="1" spc="-60" dirty="0">
                <a:latin typeface="Calibri"/>
                <a:cs typeface="Calibri"/>
              </a:rPr>
              <a:t> </a:t>
            </a:r>
            <a:r>
              <a:rPr sz="1400" b="1" dirty="0">
                <a:latin typeface="Calibri"/>
                <a:cs typeface="Calibri"/>
              </a:rPr>
              <a:t>to</a:t>
            </a:r>
            <a:r>
              <a:rPr sz="1400" b="1" spc="-25" dirty="0">
                <a:latin typeface="Calibri"/>
                <a:cs typeface="Calibri"/>
              </a:rPr>
              <a:t> evaporate</a:t>
            </a:r>
            <a:r>
              <a:rPr sz="1400" b="1" spc="-65" dirty="0">
                <a:latin typeface="Calibri"/>
                <a:cs typeface="Calibri"/>
              </a:rPr>
              <a:t> </a:t>
            </a:r>
            <a:r>
              <a:rPr sz="1400" b="1" dirty="0">
                <a:latin typeface="Calibri"/>
                <a:cs typeface="Calibri"/>
              </a:rPr>
              <a:t>off</a:t>
            </a:r>
            <a:r>
              <a:rPr sz="1400" b="1" spc="-35" dirty="0">
                <a:latin typeface="Calibri"/>
                <a:cs typeface="Calibri"/>
              </a:rPr>
              <a:t> </a:t>
            </a:r>
            <a:r>
              <a:rPr sz="1400" b="1" dirty="0">
                <a:latin typeface="Calibri"/>
                <a:cs typeface="Calibri"/>
              </a:rPr>
              <a:t>of</a:t>
            </a:r>
            <a:r>
              <a:rPr sz="1400" b="1" spc="-40" dirty="0">
                <a:latin typeface="Calibri"/>
                <a:cs typeface="Calibri"/>
              </a:rPr>
              <a:t> </a:t>
            </a:r>
            <a:r>
              <a:rPr sz="1400" b="1" dirty="0">
                <a:latin typeface="Calibri"/>
                <a:cs typeface="Calibri"/>
              </a:rPr>
              <a:t>the</a:t>
            </a:r>
            <a:r>
              <a:rPr sz="1400" b="1" spc="-35" dirty="0">
                <a:latin typeface="Calibri"/>
                <a:cs typeface="Calibri"/>
              </a:rPr>
              <a:t> </a:t>
            </a:r>
            <a:r>
              <a:rPr sz="1400" b="1" dirty="0">
                <a:latin typeface="Calibri"/>
                <a:cs typeface="Calibri"/>
              </a:rPr>
              <a:t>skin,</a:t>
            </a:r>
            <a:r>
              <a:rPr sz="1400" b="1" spc="-60" dirty="0">
                <a:latin typeface="Calibri"/>
                <a:cs typeface="Calibri"/>
              </a:rPr>
              <a:t> </a:t>
            </a:r>
            <a:r>
              <a:rPr sz="1400" b="1" dirty="0">
                <a:latin typeface="Calibri"/>
                <a:cs typeface="Calibri"/>
              </a:rPr>
              <a:t>rather</a:t>
            </a:r>
            <a:r>
              <a:rPr sz="1400" b="1" spc="-15" dirty="0">
                <a:latin typeface="Calibri"/>
                <a:cs typeface="Calibri"/>
              </a:rPr>
              <a:t> </a:t>
            </a:r>
            <a:r>
              <a:rPr sz="1400" b="1" dirty="0">
                <a:latin typeface="Calibri"/>
                <a:cs typeface="Calibri"/>
              </a:rPr>
              <a:t>than</a:t>
            </a:r>
            <a:r>
              <a:rPr sz="1400" b="1" spc="-45" dirty="0">
                <a:latin typeface="Calibri"/>
                <a:cs typeface="Calibri"/>
              </a:rPr>
              <a:t> </a:t>
            </a:r>
            <a:r>
              <a:rPr sz="1400" b="1" spc="-10" dirty="0">
                <a:latin typeface="Calibri"/>
                <a:cs typeface="Calibri"/>
              </a:rPr>
              <a:t>penetrate </a:t>
            </a:r>
            <a:r>
              <a:rPr sz="1400" b="1" dirty="0">
                <a:latin typeface="Calibri"/>
                <a:cs typeface="Calibri"/>
              </a:rPr>
              <a:t>through</a:t>
            </a:r>
            <a:r>
              <a:rPr sz="1400" b="1" spc="-55" dirty="0">
                <a:latin typeface="Calibri"/>
                <a:cs typeface="Calibri"/>
              </a:rPr>
              <a:t> </a:t>
            </a:r>
            <a:r>
              <a:rPr sz="1400" b="1" dirty="0">
                <a:latin typeface="Calibri"/>
                <a:cs typeface="Calibri"/>
              </a:rPr>
              <a:t>the</a:t>
            </a:r>
            <a:r>
              <a:rPr sz="1400" b="1" spc="-50" dirty="0">
                <a:latin typeface="Calibri"/>
                <a:cs typeface="Calibri"/>
              </a:rPr>
              <a:t> </a:t>
            </a:r>
            <a:r>
              <a:rPr sz="1400" b="1" spc="-20" dirty="0">
                <a:latin typeface="Calibri"/>
                <a:cs typeface="Calibri"/>
              </a:rPr>
              <a:t>skin</a:t>
            </a:r>
            <a:endParaRPr lang="en-US" sz="1400" b="1" spc="-20" dirty="0">
              <a:latin typeface="Calibri"/>
              <a:cs typeface="Calibri"/>
            </a:endParaRPr>
          </a:p>
          <a:p>
            <a:pPr marL="712788" marR="5080" lvl="1">
              <a:tabLst>
                <a:tab pos="697865" algn="l"/>
                <a:tab pos="698500" algn="l"/>
              </a:tabLst>
            </a:pPr>
            <a:r>
              <a:rPr lang="ru-RU" sz="1400" b="1" dirty="0">
                <a:latin typeface="Calibri"/>
                <a:cs typeface="Calibri"/>
              </a:rPr>
              <a:t>Зарин </a:t>
            </a:r>
            <a:r>
              <a:rPr lang="ru-RU" sz="1400" b="1" dirty="0" err="1">
                <a:latin typeface="Calibri"/>
                <a:cs typeface="Calibri"/>
              </a:rPr>
              <a:t>настільки</a:t>
            </a:r>
            <a:r>
              <a:rPr lang="ru-RU" sz="1400" b="1" dirty="0">
                <a:latin typeface="Calibri"/>
                <a:cs typeface="Calibri"/>
              </a:rPr>
              <a:t> </a:t>
            </a:r>
            <a:r>
              <a:rPr lang="ru-RU" sz="1400" b="1" dirty="0" err="1">
                <a:latin typeface="Calibri"/>
                <a:cs typeface="Calibri"/>
              </a:rPr>
              <a:t>летючий</a:t>
            </a:r>
            <a:r>
              <a:rPr lang="ru-RU" sz="1400" b="1" dirty="0">
                <a:latin typeface="Calibri"/>
                <a:cs typeface="Calibri"/>
              </a:rPr>
              <a:t>, </a:t>
            </a:r>
            <a:r>
              <a:rPr lang="ru-RU" sz="1400" b="1" dirty="0" err="1">
                <a:latin typeface="Calibri"/>
                <a:cs typeface="Calibri"/>
              </a:rPr>
              <a:t>що</a:t>
            </a:r>
            <a:r>
              <a:rPr lang="ru-RU" sz="1400" b="1" dirty="0">
                <a:latin typeface="Calibri"/>
                <a:cs typeface="Calibri"/>
              </a:rPr>
              <a:t> </a:t>
            </a:r>
            <a:r>
              <a:rPr lang="ru-RU" sz="1400" b="1" dirty="0" err="1">
                <a:latin typeface="Calibri"/>
                <a:cs typeface="Calibri"/>
              </a:rPr>
              <a:t>швидше</a:t>
            </a:r>
            <a:r>
              <a:rPr lang="ru-RU" sz="1400" b="1" dirty="0">
                <a:latin typeface="Calibri"/>
                <a:cs typeface="Calibri"/>
              </a:rPr>
              <a:t> за все </a:t>
            </a:r>
            <a:r>
              <a:rPr lang="ru-RU" sz="1400" b="1" dirty="0" err="1">
                <a:latin typeface="Calibri"/>
                <a:cs typeface="Calibri"/>
              </a:rPr>
              <a:t>випаровується</a:t>
            </a:r>
            <a:r>
              <a:rPr lang="ru-RU" sz="1400" b="1" dirty="0">
                <a:latin typeface="Calibri"/>
                <a:cs typeface="Calibri"/>
              </a:rPr>
              <a:t> </a:t>
            </a:r>
            <a:r>
              <a:rPr lang="ru-RU" sz="1400" b="1" dirty="0" err="1">
                <a:latin typeface="Calibri"/>
                <a:cs typeface="Calibri"/>
              </a:rPr>
              <a:t>зі</a:t>
            </a:r>
            <a:r>
              <a:rPr lang="ru-RU" sz="1400" b="1" dirty="0">
                <a:latin typeface="Calibri"/>
                <a:cs typeface="Calibri"/>
              </a:rPr>
              <a:t> </a:t>
            </a:r>
            <a:r>
              <a:rPr lang="ru-RU" sz="1400" b="1" dirty="0" err="1">
                <a:latin typeface="Calibri"/>
                <a:cs typeface="Calibri"/>
              </a:rPr>
              <a:t>шкіри</a:t>
            </a:r>
            <a:r>
              <a:rPr lang="ru-RU" sz="1400" b="1" dirty="0">
                <a:latin typeface="Calibri"/>
                <a:cs typeface="Calibri"/>
              </a:rPr>
              <a:t>, </a:t>
            </a:r>
            <a:r>
              <a:rPr lang="ru-RU" sz="1400" b="1" dirty="0" err="1">
                <a:latin typeface="Calibri"/>
                <a:cs typeface="Calibri"/>
              </a:rPr>
              <a:t>ніж</a:t>
            </a:r>
            <a:r>
              <a:rPr lang="ru-RU" sz="1400" b="1" dirty="0">
                <a:latin typeface="Calibri"/>
                <a:cs typeface="Calibri"/>
              </a:rPr>
              <a:t> </a:t>
            </a:r>
            <a:r>
              <a:rPr lang="ru-RU" sz="1400" b="1" dirty="0" err="1">
                <a:latin typeface="Calibri"/>
                <a:cs typeface="Calibri"/>
              </a:rPr>
              <a:t>проникає</a:t>
            </a:r>
            <a:r>
              <a:rPr lang="ru-RU" sz="1400" b="1" dirty="0">
                <a:latin typeface="Calibri"/>
                <a:cs typeface="Calibri"/>
              </a:rPr>
              <a:t> через </a:t>
            </a:r>
            <a:r>
              <a:rPr lang="ru-RU" sz="1400" b="1" dirty="0" err="1">
                <a:latin typeface="Calibri"/>
                <a:cs typeface="Calibri"/>
              </a:rPr>
              <a:t>шкіру</a:t>
            </a:r>
            <a:endParaRPr sz="1400" b="1" dirty="0">
              <a:latin typeface="Calibri"/>
              <a:cs typeface="Calibri"/>
            </a:endParaRPr>
          </a:p>
        </p:txBody>
      </p:sp>
      <p:pic>
        <p:nvPicPr>
          <p:cNvPr id="5" name="object 5"/>
          <p:cNvPicPr/>
          <p:nvPr/>
        </p:nvPicPr>
        <p:blipFill>
          <a:blip r:embed="rId2" cstate="print"/>
          <a:stretch>
            <a:fillRect/>
          </a:stretch>
        </p:blipFill>
        <p:spPr>
          <a:xfrm>
            <a:off x="10253471" y="365759"/>
            <a:ext cx="1519427" cy="1104900"/>
          </a:xfrm>
          <a:prstGeom prst="rect">
            <a:avLst/>
          </a:prstGeom>
        </p:spPr>
      </p:pic>
      <p:graphicFrame>
        <p:nvGraphicFramePr>
          <p:cNvPr id="6" name="object 6"/>
          <p:cNvGraphicFramePr>
            <a:graphicFrameLocks noGrp="1"/>
          </p:cNvGraphicFramePr>
          <p:nvPr>
            <p:extLst>
              <p:ext uri="{D42A27DB-BD31-4B8C-83A1-F6EECF244321}">
                <p14:modId xmlns:p14="http://schemas.microsoft.com/office/powerpoint/2010/main" val="2749928317"/>
              </p:ext>
            </p:extLst>
          </p:nvPr>
        </p:nvGraphicFramePr>
        <p:xfrm>
          <a:off x="3526537" y="4203472"/>
          <a:ext cx="7486647" cy="720000"/>
        </p:xfrm>
        <a:graphic>
          <a:graphicData uri="http://schemas.openxmlformats.org/drawingml/2006/table">
            <a:tbl>
              <a:tblPr firstRow="1" bandRow="1">
                <a:tableStyleId>{2D5ABB26-0587-4C30-8999-92F81FD0307C}</a:tableStyleId>
              </a:tblPr>
              <a:tblGrid>
                <a:gridCol w="1020444">
                  <a:extLst>
                    <a:ext uri="{9D8B030D-6E8A-4147-A177-3AD203B41FA5}">
                      <a16:colId xmlns:a16="http://schemas.microsoft.com/office/drawing/2014/main" val="20000"/>
                    </a:ext>
                  </a:extLst>
                </a:gridCol>
                <a:gridCol w="1898014">
                  <a:extLst>
                    <a:ext uri="{9D8B030D-6E8A-4147-A177-3AD203B41FA5}">
                      <a16:colId xmlns:a16="http://schemas.microsoft.com/office/drawing/2014/main" val="20001"/>
                    </a:ext>
                  </a:extLst>
                </a:gridCol>
                <a:gridCol w="3099435">
                  <a:extLst>
                    <a:ext uri="{9D8B030D-6E8A-4147-A177-3AD203B41FA5}">
                      <a16:colId xmlns:a16="http://schemas.microsoft.com/office/drawing/2014/main" val="20002"/>
                    </a:ext>
                  </a:extLst>
                </a:gridCol>
                <a:gridCol w="1468754">
                  <a:extLst>
                    <a:ext uri="{9D8B030D-6E8A-4147-A177-3AD203B41FA5}">
                      <a16:colId xmlns:a16="http://schemas.microsoft.com/office/drawing/2014/main" val="20003"/>
                    </a:ext>
                  </a:extLst>
                </a:gridCol>
              </a:tblGrid>
              <a:tr h="144000">
                <a:tc gridSpan="4">
                  <a:txBody>
                    <a:bodyPr/>
                    <a:lstStyle/>
                    <a:p>
                      <a:pPr algn="ctr">
                        <a:lnSpc>
                          <a:spcPct val="100000"/>
                        </a:lnSpc>
                        <a:spcBef>
                          <a:spcPts val="75"/>
                        </a:spcBef>
                      </a:pPr>
                      <a:r>
                        <a:rPr sz="800" b="1" dirty="0">
                          <a:latin typeface="Calibri"/>
                          <a:cs typeface="Calibri"/>
                        </a:rPr>
                        <a:t>Environmental</a:t>
                      </a:r>
                      <a:r>
                        <a:rPr sz="800" b="1" spc="10" dirty="0">
                          <a:latin typeface="Calibri"/>
                          <a:cs typeface="Calibri"/>
                        </a:rPr>
                        <a:t> </a:t>
                      </a:r>
                      <a:r>
                        <a:rPr sz="800" b="1" spc="-10" dirty="0">
                          <a:latin typeface="Calibri"/>
                          <a:cs typeface="Calibri"/>
                        </a:rPr>
                        <a:t>Persistence</a:t>
                      </a:r>
                      <a:endParaRPr sz="800" dirty="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4000">
                <a:tc>
                  <a:txBody>
                    <a:bodyPr/>
                    <a:lstStyle/>
                    <a:p>
                      <a:pPr marL="23495">
                        <a:lnSpc>
                          <a:spcPct val="100000"/>
                        </a:lnSpc>
                        <a:spcBef>
                          <a:spcPts val="75"/>
                        </a:spcBef>
                      </a:pPr>
                      <a:r>
                        <a:rPr sz="800" spc="-20" dirty="0">
                          <a:latin typeface="Calibri"/>
                          <a:cs typeface="Calibri"/>
                        </a:rPr>
                        <a:t>Agent</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23495">
                        <a:lnSpc>
                          <a:spcPct val="100000"/>
                        </a:lnSpc>
                        <a:spcBef>
                          <a:spcPts val="75"/>
                        </a:spcBef>
                      </a:pPr>
                      <a:r>
                        <a:rPr sz="800" b="1" dirty="0">
                          <a:latin typeface="Calibri"/>
                          <a:cs typeface="Calibri"/>
                        </a:rPr>
                        <a:t>Soil</a:t>
                      </a:r>
                      <a:r>
                        <a:rPr sz="800" b="1" spc="130" dirty="0">
                          <a:latin typeface="Calibri"/>
                          <a:cs typeface="Calibri"/>
                        </a:rPr>
                        <a:t> </a:t>
                      </a:r>
                      <a:r>
                        <a:rPr sz="800" b="1" dirty="0">
                          <a:latin typeface="Calibri"/>
                          <a:cs typeface="Calibri"/>
                        </a:rPr>
                        <a:t>Decomposition-Weather</a:t>
                      </a:r>
                      <a:r>
                        <a:rPr sz="800" b="1" spc="50" dirty="0">
                          <a:latin typeface="Calibri"/>
                          <a:cs typeface="Calibri"/>
                        </a:rPr>
                        <a:t> </a:t>
                      </a:r>
                      <a:r>
                        <a:rPr sz="800" b="1" spc="-10" dirty="0">
                          <a:latin typeface="Calibri"/>
                          <a:cs typeface="Calibri"/>
                        </a:rPr>
                        <a:t>Conditions</a:t>
                      </a:r>
                      <a:endParaRPr sz="800" dirty="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R="236854" algn="r">
                        <a:lnSpc>
                          <a:spcPct val="100000"/>
                        </a:lnSpc>
                        <a:spcBef>
                          <a:spcPts val="75"/>
                        </a:spcBef>
                      </a:pPr>
                      <a:r>
                        <a:rPr sz="800" b="1" dirty="0">
                          <a:latin typeface="Calibri"/>
                          <a:cs typeface="Calibri"/>
                        </a:rPr>
                        <a:t>Soil</a:t>
                      </a:r>
                      <a:r>
                        <a:rPr sz="800" b="1" spc="30" dirty="0">
                          <a:latin typeface="Calibri"/>
                          <a:cs typeface="Calibri"/>
                        </a:rPr>
                        <a:t> </a:t>
                      </a:r>
                      <a:r>
                        <a:rPr sz="800" b="1" dirty="0">
                          <a:latin typeface="Calibri"/>
                          <a:cs typeface="Calibri"/>
                        </a:rPr>
                        <a:t>Detectable</a:t>
                      </a:r>
                      <a:r>
                        <a:rPr sz="800" b="1" spc="40" dirty="0">
                          <a:latin typeface="Calibri"/>
                          <a:cs typeface="Calibri"/>
                        </a:rPr>
                        <a:t> </a:t>
                      </a:r>
                      <a:r>
                        <a:rPr sz="800" b="1" spc="-20" dirty="0">
                          <a:latin typeface="Calibri"/>
                          <a:cs typeface="Calibri"/>
                        </a:rPr>
                        <a:t>Days</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extLst>
                  <a:ext uri="{0D108BD9-81ED-4DB2-BD59-A6C34878D82A}">
                    <a16:rowId xmlns:a16="http://schemas.microsoft.com/office/drawing/2014/main" val="10001"/>
                  </a:ext>
                </a:extLst>
              </a:tr>
              <a:tr h="144000">
                <a:tc rowSpan="3">
                  <a:txBody>
                    <a:bodyPr/>
                    <a:lstStyle/>
                    <a:p>
                      <a:pPr>
                        <a:lnSpc>
                          <a:spcPct val="100000"/>
                        </a:lnSpc>
                        <a:spcBef>
                          <a:spcPts val="15"/>
                        </a:spcBef>
                      </a:pPr>
                      <a:endParaRPr sz="800" dirty="0">
                        <a:latin typeface="Times New Roman"/>
                        <a:cs typeface="Times New Roman"/>
                      </a:endParaRPr>
                    </a:p>
                    <a:p>
                      <a:pPr marL="10795" algn="ctr">
                        <a:lnSpc>
                          <a:spcPct val="100000"/>
                        </a:lnSpc>
                      </a:pPr>
                      <a:r>
                        <a:rPr sz="800" b="1" spc="-10" dirty="0">
                          <a:latin typeface="Calibri"/>
                          <a:cs typeface="Calibri"/>
                        </a:rPr>
                        <a:t>Sarin</a:t>
                      </a:r>
                      <a:endParaRPr sz="800" dirty="0">
                        <a:latin typeface="Calibri"/>
                        <a:cs typeface="Calibri"/>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rowSpan="3">
                  <a:txBody>
                    <a:bodyPr/>
                    <a:lstStyle/>
                    <a:p>
                      <a:pPr>
                        <a:lnSpc>
                          <a:spcPct val="100000"/>
                        </a:lnSpc>
                        <a:spcBef>
                          <a:spcPts val="15"/>
                        </a:spcBef>
                      </a:pPr>
                      <a:endParaRPr sz="800">
                        <a:latin typeface="Times New Roman"/>
                        <a:cs typeface="Times New Roman"/>
                      </a:endParaRPr>
                    </a:p>
                    <a:p>
                      <a:pPr marL="109855">
                        <a:lnSpc>
                          <a:spcPct val="100000"/>
                        </a:lnSpc>
                      </a:pPr>
                      <a:r>
                        <a:rPr sz="800" dirty="0">
                          <a:latin typeface="Calibri"/>
                          <a:cs typeface="Calibri"/>
                        </a:rPr>
                        <a:t>Lab</a:t>
                      </a:r>
                      <a:r>
                        <a:rPr sz="800" spc="45" dirty="0">
                          <a:latin typeface="Calibri"/>
                          <a:cs typeface="Calibri"/>
                        </a:rPr>
                        <a:t> </a:t>
                      </a:r>
                      <a:r>
                        <a:rPr sz="800" dirty="0">
                          <a:latin typeface="Calibri"/>
                          <a:cs typeface="Calibri"/>
                        </a:rPr>
                        <a:t>Vapor</a:t>
                      </a:r>
                      <a:r>
                        <a:rPr sz="800" spc="20" dirty="0">
                          <a:latin typeface="Calibri"/>
                          <a:cs typeface="Calibri"/>
                        </a:rPr>
                        <a:t> </a:t>
                      </a:r>
                      <a:r>
                        <a:rPr sz="800" dirty="0">
                          <a:latin typeface="Calibri"/>
                          <a:cs typeface="Calibri"/>
                        </a:rPr>
                        <a:t>Half-Life</a:t>
                      </a:r>
                      <a:r>
                        <a:rPr sz="800" spc="85" dirty="0">
                          <a:latin typeface="Calibri"/>
                          <a:cs typeface="Calibri"/>
                        </a:rPr>
                        <a:t> </a:t>
                      </a:r>
                      <a:r>
                        <a:rPr sz="800" spc="-10" dirty="0">
                          <a:latin typeface="Calibri"/>
                          <a:cs typeface="Calibri"/>
                        </a:rPr>
                        <a:t>9.6</a:t>
                      </a:r>
                      <a:r>
                        <a:rPr sz="800" spc="-20" dirty="0">
                          <a:latin typeface="Calibri"/>
                          <a:cs typeface="Calibri"/>
                        </a:rPr>
                        <a:t> </a:t>
                      </a:r>
                      <a:r>
                        <a:rPr sz="800" spc="-10" dirty="0">
                          <a:latin typeface="Calibri"/>
                          <a:cs typeface="Calibri"/>
                        </a:rPr>
                        <a:t>hours</a:t>
                      </a:r>
                      <a:endParaRPr sz="800">
                        <a:latin typeface="Calibri"/>
                        <a:cs typeface="Calibri"/>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23495">
                        <a:lnSpc>
                          <a:spcPct val="100000"/>
                        </a:lnSpc>
                        <a:spcBef>
                          <a:spcPts val="75"/>
                        </a:spcBef>
                      </a:pPr>
                      <a:r>
                        <a:rPr sz="800" spc="-10" dirty="0">
                          <a:latin typeface="Calibri"/>
                          <a:cs typeface="Calibri"/>
                        </a:rPr>
                        <a:t>25C,</a:t>
                      </a:r>
                      <a:r>
                        <a:rPr sz="800" spc="-25" dirty="0">
                          <a:latin typeface="Calibri"/>
                          <a:cs typeface="Calibri"/>
                        </a:rPr>
                        <a:t> </a:t>
                      </a:r>
                      <a:r>
                        <a:rPr sz="800" dirty="0">
                          <a:latin typeface="Calibri"/>
                          <a:cs typeface="Calibri"/>
                        </a:rPr>
                        <a:t>Dry</a:t>
                      </a:r>
                      <a:r>
                        <a:rPr sz="800" spc="-30" dirty="0">
                          <a:latin typeface="Calibri"/>
                          <a:cs typeface="Calibri"/>
                        </a:rPr>
                        <a:t> </a:t>
                      </a:r>
                      <a:r>
                        <a:rPr sz="800" spc="-20" dirty="0">
                          <a:latin typeface="Calibri"/>
                          <a:cs typeface="Calibri"/>
                        </a:rPr>
                        <a:t>soil</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algn="ctr">
                        <a:lnSpc>
                          <a:spcPct val="100000"/>
                        </a:lnSpc>
                        <a:spcBef>
                          <a:spcPts val="75"/>
                        </a:spcBef>
                      </a:pPr>
                      <a:r>
                        <a:rPr sz="800" dirty="0">
                          <a:latin typeface="Calibri"/>
                          <a:cs typeface="Calibri"/>
                        </a:rPr>
                        <a:t>7</a:t>
                      </a:r>
                      <a:r>
                        <a:rPr sz="800" spc="-60" dirty="0">
                          <a:latin typeface="Calibri"/>
                          <a:cs typeface="Calibri"/>
                        </a:rPr>
                        <a:t> </a:t>
                      </a:r>
                      <a:r>
                        <a:rPr sz="800" spc="-10" dirty="0">
                          <a:latin typeface="Calibri"/>
                          <a:cs typeface="Calibri"/>
                        </a:rPr>
                        <a:t>hours</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extLst>
                  <a:ext uri="{0D108BD9-81ED-4DB2-BD59-A6C34878D82A}">
                    <a16:rowId xmlns:a16="http://schemas.microsoft.com/office/drawing/2014/main" val="10002"/>
                  </a:ext>
                </a:extLst>
              </a:tr>
              <a:tr h="144000">
                <a:tc vMerge="1">
                  <a:txBody>
                    <a:bodyPr/>
                    <a:lstStyle/>
                    <a:p>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vMerge="1">
                  <a:txBody>
                    <a:bodyPr/>
                    <a:lstStyle/>
                    <a:p>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23495">
                        <a:lnSpc>
                          <a:spcPct val="100000"/>
                        </a:lnSpc>
                        <a:spcBef>
                          <a:spcPts val="75"/>
                        </a:spcBef>
                      </a:pPr>
                      <a:r>
                        <a:rPr sz="800" spc="-10" dirty="0">
                          <a:latin typeface="Calibri"/>
                          <a:cs typeface="Calibri"/>
                        </a:rPr>
                        <a:t>25C,</a:t>
                      </a:r>
                      <a:r>
                        <a:rPr sz="800" spc="5" dirty="0">
                          <a:latin typeface="Calibri"/>
                          <a:cs typeface="Calibri"/>
                        </a:rPr>
                        <a:t> </a:t>
                      </a:r>
                      <a:r>
                        <a:rPr sz="800" dirty="0">
                          <a:latin typeface="Calibri"/>
                          <a:cs typeface="Calibri"/>
                        </a:rPr>
                        <a:t>Wet</a:t>
                      </a:r>
                      <a:r>
                        <a:rPr sz="800" spc="-15" dirty="0">
                          <a:latin typeface="Calibri"/>
                          <a:cs typeface="Calibri"/>
                        </a:rPr>
                        <a:t> </a:t>
                      </a:r>
                      <a:r>
                        <a:rPr sz="800" spc="-20" dirty="0">
                          <a:latin typeface="Calibri"/>
                          <a:cs typeface="Calibri"/>
                        </a:rPr>
                        <a:t>Soil</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490855">
                        <a:lnSpc>
                          <a:spcPct val="100000"/>
                        </a:lnSpc>
                        <a:spcBef>
                          <a:spcPts val="75"/>
                        </a:spcBef>
                      </a:pPr>
                      <a:r>
                        <a:rPr sz="800" spc="-20" dirty="0">
                          <a:latin typeface="Calibri"/>
                          <a:cs typeface="Calibri"/>
                        </a:rPr>
                        <a:t>14</a:t>
                      </a:r>
                      <a:r>
                        <a:rPr sz="800" spc="-60" dirty="0">
                          <a:latin typeface="Calibri"/>
                          <a:cs typeface="Calibri"/>
                        </a:rPr>
                        <a:t> </a:t>
                      </a:r>
                      <a:r>
                        <a:rPr sz="800" spc="-10" dirty="0">
                          <a:latin typeface="Calibri"/>
                          <a:cs typeface="Calibri"/>
                        </a:rPr>
                        <a:t>hours</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extLst>
                  <a:ext uri="{0D108BD9-81ED-4DB2-BD59-A6C34878D82A}">
                    <a16:rowId xmlns:a16="http://schemas.microsoft.com/office/drawing/2014/main" val="10003"/>
                  </a:ext>
                </a:extLst>
              </a:tr>
              <a:tr h="144000">
                <a:tc vMerge="1">
                  <a:txBody>
                    <a:bodyPr/>
                    <a:lstStyle/>
                    <a:p>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vMerge="1">
                  <a:txBody>
                    <a:bodyPr/>
                    <a:lstStyle/>
                    <a:p>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23495">
                        <a:lnSpc>
                          <a:spcPct val="100000"/>
                        </a:lnSpc>
                        <a:spcBef>
                          <a:spcPts val="75"/>
                        </a:spcBef>
                      </a:pPr>
                      <a:r>
                        <a:rPr sz="800" dirty="0">
                          <a:latin typeface="Calibri"/>
                          <a:cs typeface="Calibri"/>
                        </a:rPr>
                        <a:t>Uncovered</a:t>
                      </a:r>
                      <a:r>
                        <a:rPr sz="800" spc="60" dirty="0">
                          <a:latin typeface="Calibri"/>
                          <a:cs typeface="Calibri"/>
                        </a:rPr>
                        <a:t> </a:t>
                      </a:r>
                      <a:r>
                        <a:rPr sz="800" spc="-20" dirty="0">
                          <a:latin typeface="Calibri"/>
                          <a:cs typeface="Calibri"/>
                        </a:rPr>
                        <a:t>Snow</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R="255904" algn="r">
                        <a:lnSpc>
                          <a:spcPct val="100000"/>
                        </a:lnSpc>
                        <a:spcBef>
                          <a:spcPts val="75"/>
                        </a:spcBef>
                      </a:pPr>
                      <a:r>
                        <a:rPr sz="800" spc="-10" dirty="0">
                          <a:latin typeface="Calibri"/>
                          <a:cs typeface="Calibri"/>
                        </a:rPr>
                        <a:t>&lt;0.1%</a:t>
                      </a:r>
                      <a:r>
                        <a:rPr sz="800" spc="-15" dirty="0">
                          <a:latin typeface="Calibri"/>
                          <a:cs typeface="Calibri"/>
                        </a:rPr>
                        <a:t> </a:t>
                      </a:r>
                      <a:r>
                        <a:rPr sz="800" dirty="0">
                          <a:latin typeface="Calibri"/>
                          <a:cs typeface="Calibri"/>
                        </a:rPr>
                        <a:t>at</a:t>
                      </a:r>
                      <a:r>
                        <a:rPr sz="800" spc="-25" dirty="0">
                          <a:latin typeface="Calibri"/>
                          <a:cs typeface="Calibri"/>
                        </a:rPr>
                        <a:t> </a:t>
                      </a:r>
                      <a:r>
                        <a:rPr sz="800" spc="-20" dirty="0">
                          <a:latin typeface="Calibri"/>
                          <a:cs typeface="Calibri"/>
                        </a:rPr>
                        <a:t>14</a:t>
                      </a:r>
                      <a:r>
                        <a:rPr sz="800" spc="-70" dirty="0">
                          <a:latin typeface="Calibri"/>
                          <a:cs typeface="Calibri"/>
                        </a:rPr>
                        <a:t> </a:t>
                      </a:r>
                      <a:r>
                        <a:rPr sz="800" spc="-20" dirty="0">
                          <a:latin typeface="Calibri"/>
                          <a:cs typeface="Calibri"/>
                        </a:rPr>
                        <a:t>days</a:t>
                      </a:r>
                      <a:endParaRPr sz="800" dirty="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extLst>
                  <a:ext uri="{0D108BD9-81ED-4DB2-BD59-A6C34878D82A}">
                    <a16:rowId xmlns:a16="http://schemas.microsoft.com/office/drawing/2014/main" val="10004"/>
                  </a:ext>
                </a:extLst>
              </a:tr>
            </a:tbl>
          </a:graphicData>
        </a:graphic>
      </p:graphicFrame>
      <p:pic>
        <p:nvPicPr>
          <p:cNvPr id="7" name="object 7"/>
          <p:cNvPicPr/>
          <p:nvPr/>
        </p:nvPicPr>
        <p:blipFill>
          <a:blip r:embed="rId3" cstate="print"/>
          <a:stretch>
            <a:fillRect/>
          </a:stretch>
        </p:blipFill>
        <p:spPr>
          <a:xfrm>
            <a:off x="9561576" y="5838444"/>
            <a:ext cx="2217420" cy="704088"/>
          </a:xfrm>
          <a:prstGeom prst="rect">
            <a:avLst/>
          </a:prstGeom>
        </p:spPr>
      </p:pic>
      <p:graphicFrame>
        <p:nvGraphicFramePr>
          <p:cNvPr id="9" name="Таблица 8">
            <a:extLst>
              <a:ext uri="{FF2B5EF4-FFF2-40B4-BE49-F238E27FC236}">
                <a16:creationId xmlns:a16="http://schemas.microsoft.com/office/drawing/2014/main" id="{2E0F2C7E-BC60-3760-801D-7C637C92A1DF}"/>
              </a:ext>
            </a:extLst>
          </p:cNvPr>
          <p:cNvGraphicFramePr>
            <a:graphicFrameLocks noGrp="1"/>
          </p:cNvGraphicFramePr>
          <p:nvPr>
            <p:extLst>
              <p:ext uri="{D42A27DB-BD31-4B8C-83A1-F6EECF244321}">
                <p14:modId xmlns:p14="http://schemas.microsoft.com/office/powerpoint/2010/main" val="3529909557"/>
              </p:ext>
            </p:extLst>
          </p:nvPr>
        </p:nvGraphicFramePr>
        <p:xfrm>
          <a:off x="3526536" y="4953000"/>
          <a:ext cx="7486647" cy="853440"/>
        </p:xfrm>
        <a:graphic>
          <a:graphicData uri="http://schemas.openxmlformats.org/drawingml/2006/table">
            <a:tbl>
              <a:tblPr>
                <a:tableStyleId>{5C22544A-7EE6-4342-B048-85BDC9FD1C3A}</a:tableStyleId>
              </a:tblPr>
              <a:tblGrid>
                <a:gridCol w="1045464">
                  <a:extLst>
                    <a:ext uri="{9D8B030D-6E8A-4147-A177-3AD203B41FA5}">
                      <a16:colId xmlns:a16="http://schemas.microsoft.com/office/drawing/2014/main" val="4232794492"/>
                    </a:ext>
                  </a:extLst>
                </a:gridCol>
                <a:gridCol w="1969082">
                  <a:extLst>
                    <a:ext uri="{9D8B030D-6E8A-4147-A177-3AD203B41FA5}">
                      <a16:colId xmlns:a16="http://schemas.microsoft.com/office/drawing/2014/main" val="3657474339"/>
                    </a:ext>
                  </a:extLst>
                </a:gridCol>
                <a:gridCol w="2983918">
                  <a:extLst>
                    <a:ext uri="{9D8B030D-6E8A-4147-A177-3AD203B41FA5}">
                      <a16:colId xmlns:a16="http://schemas.microsoft.com/office/drawing/2014/main" val="2794295989"/>
                    </a:ext>
                  </a:extLst>
                </a:gridCol>
                <a:gridCol w="1488183">
                  <a:extLst>
                    <a:ext uri="{9D8B030D-6E8A-4147-A177-3AD203B41FA5}">
                      <a16:colId xmlns:a16="http://schemas.microsoft.com/office/drawing/2014/main" val="3573781007"/>
                    </a:ext>
                  </a:extLst>
                </a:gridCol>
              </a:tblGrid>
              <a:tr h="118286">
                <a:tc>
                  <a:txBody>
                    <a:bodyPr/>
                    <a:lstStyle/>
                    <a:p>
                      <a:r>
                        <a:rPr lang="uk-UA" sz="800">
                          <a:effectLst/>
                        </a:rPr>
                        <a:t> </a:t>
                      </a:r>
                      <a:endParaRPr lang="ru-U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3">
                  <a:txBody>
                    <a:bodyPr/>
                    <a:lstStyle/>
                    <a:p>
                      <a:pPr marL="1930400" algn="l"/>
                      <a:r>
                        <a:rPr lang="uk-UA" sz="800" b="1" dirty="0">
                          <a:effectLst/>
                        </a:rPr>
                        <a:t>Стійкість до умов навколишнього середовища</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3611906689"/>
                  </a:ext>
                </a:extLst>
              </a:tr>
              <a:tr h="236571">
                <a:tc>
                  <a:txBody>
                    <a:bodyPr/>
                    <a:lstStyle/>
                    <a:p>
                      <a:pPr algn="l"/>
                      <a:r>
                        <a:rPr lang="uk-UA" sz="800" dirty="0">
                          <a:effectLst/>
                        </a:rPr>
                        <a:t>Речовина</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uk-UA" sz="800" dirty="0">
                          <a:effectLst/>
                        </a:rPr>
                        <a:t> </a:t>
                      </a:r>
                      <a:endParaRPr lang="ru-U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uk-UA" sz="800" b="1" dirty="0">
                          <a:effectLst/>
                        </a:rPr>
                        <a:t>Розкладання в ґрунті відносно погодних умов</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uk-UA" sz="800" b="1" dirty="0">
                          <a:effectLst/>
                        </a:rPr>
                        <a:t>Днів ймовірності виявлення в ґрунті</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03216127"/>
                  </a:ext>
                </a:extLst>
              </a:tr>
              <a:tr h="87806">
                <a:tc rowSpan="3">
                  <a:txBody>
                    <a:bodyPr/>
                    <a:lstStyle/>
                    <a:p>
                      <a:r>
                        <a:rPr lang="uk-UA" sz="800" dirty="0">
                          <a:effectLst/>
                        </a:rPr>
                        <a:t> </a:t>
                      </a:r>
                    </a:p>
                    <a:p>
                      <a:pPr indent="381000" algn="l"/>
                      <a:r>
                        <a:rPr lang="uk-UA" sz="800" b="1" dirty="0">
                          <a:effectLst/>
                        </a:rPr>
                        <a:t>Зарин</a:t>
                      </a:r>
                    </a:p>
                    <a:p>
                      <a:r>
                        <a:rPr lang="uk-UA" sz="800" dirty="0">
                          <a:effectLst/>
                        </a:rPr>
                        <a:t> </a:t>
                      </a:r>
                      <a:endParaRPr lang="ru-UA" sz="800" dirty="0">
                        <a:solidFill>
                          <a:srgbClr val="00000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r>
                        <a:rPr lang="uk-UA" sz="800" dirty="0">
                          <a:effectLst/>
                        </a:rPr>
                        <a:t> </a:t>
                      </a:r>
                    </a:p>
                    <a:p>
                      <a:pPr algn="l"/>
                      <a:r>
                        <a:rPr lang="uk-UA" sz="800" dirty="0">
                          <a:effectLst/>
                        </a:rPr>
                        <a:t>Період </a:t>
                      </a:r>
                      <a:r>
                        <a:rPr lang="uk-UA" sz="800" dirty="0" err="1">
                          <a:effectLst/>
                        </a:rPr>
                        <a:t>напіввиведення</a:t>
                      </a:r>
                      <a:r>
                        <a:rPr lang="uk-UA" sz="800" dirty="0">
                          <a:effectLst/>
                        </a:rPr>
                        <a:t> за лабораторних умов - 9,6 годин</a:t>
                      </a:r>
                    </a:p>
                    <a:p>
                      <a:r>
                        <a:rPr lang="uk-UA" sz="800" dirty="0">
                          <a:effectLst/>
                        </a:rPr>
                        <a:t> </a:t>
                      </a:r>
                      <a:endParaRPr lang="ru-UA" sz="800" dirty="0">
                        <a:solidFill>
                          <a:srgbClr val="00000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uk-UA" sz="800">
                          <a:effectLst/>
                        </a:rPr>
                        <a:t>25°C, сухий ґрунт</a:t>
                      </a:r>
                      <a:endParaRPr lang="ru-UA"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tabLst>
                          <a:tab pos="511810" algn="l"/>
                        </a:tabLst>
                      </a:pPr>
                      <a:r>
                        <a:rPr lang="uk-UA" sz="800">
                          <a:effectLst/>
                        </a:rPr>
                        <a:t>7 годин</a:t>
                      </a:r>
                      <a:endParaRPr lang="ru-UA"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2652681"/>
                  </a:ext>
                </a:extLst>
              </a:tr>
              <a:tr h="236571">
                <a:tc vMerge="1">
                  <a:txBody>
                    <a:bodyPr/>
                    <a:lstStyle/>
                    <a:p>
                      <a:pPr indent="381000" algn="l"/>
                      <a:r>
                        <a:rPr lang="uk-UA" sz="800" b="1" dirty="0">
                          <a:effectLst/>
                        </a:rPr>
                        <a:t>Зарин</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pPr algn="l"/>
                      <a:r>
                        <a:rPr lang="uk-UA" sz="800" dirty="0">
                          <a:effectLst/>
                        </a:rPr>
                        <a:t>Період </a:t>
                      </a:r>
                      <a:r>
                        <a:rPr lang="uk-UA" sz="800" dirty="0" err="1">
                          <a:effectLst/>
                        </a:rPr>
                        <a:t>напіввиведення</a:t>
                      </a:r>
                      <a:r>
                        <a:rPr lang="uk-UA" sz="800" dirty="0">
                          <a:effectLst/>
                        </a:rPr>
                        <a:t> за лабораторних умов - 9,6 годин</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uk-UA" sz="800">
                          <a:effectLst/>
                        </a:rPr>
                        <a:t>25°C, вологий ґрунт</a:t>
                      </a:r>
                      <a:endParaRPr lang="ru-UA"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indent="495300" algn="l"/>
                      <a:r>
                        <a:rPr lang="uk-UA" sz="800" dirty="0">
                          <a:effectLst/>
                        </a:rPr>
                        <a:t>14 годин</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5025751"/>
                  </a:ext>
                </a:extLst>
              </a:tr>
              <a:tr h="118286">
                <a:tc vMerge="1">
                  <a:txBody>
                    <a:bodyPr/>
                    <a:lstStyle/>
                    <a:p>
                      <a:r>
                        <a:rPr lang="uk-UA" sz="800" dirty="0">
                          <a:effectLst/>
                        </a:rPr>
                        <a:t> </a:t>
                      </a:r>
                      <a:endParaRPr lang="ru-U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r>
                        <a:rPr lang="uk-UA" sz="800" dirty="0">
                          <a:effectLst/>
                        </a:rPr>
                        <a:t> </a:t>
                      </a:r>
                      <a:endParaRPr lang="ru-U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uk-UA" sz="800">
                          <a:effectLst/>
                        </a:rPr>
                        <a:t>Невкритий сніг</a:t>
                      </a:r>
                      <a:endParaRPr lang="ru-UA"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r>
                        <a:rPr lang="uk-UA" sz="800" dirty="0">
                          <a:effectLst/>
                        </a:rPr>
                        <a:t>&lt;0,1% через 14 днів</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763799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3423" y="609676"/>
            <a:ext cx="2472055" cy="1121461"/>
          </a:xfrm>
          <a:prstGeom prst="rect">
            <a:avLst/>
          </a:prstGeom>
        </p:spPr>
        <p:txBody>
          <a:bodyPr vert="horz" wrap="square" lIns="0" tIns="13335" rIns="0" bIns="0" rtlCol="0">
            <a:spAutoFit/>
          </a:bodyPr>
          <a:lstStyle/>
          <a:p>
            <a:pPr marL="12700">
              <a:lnSpc>
                <a:spcPct val="100000"/>
              </a:lnSpc>
              <a:spcBef>
                <a:spcPts val="105"/>
              </a:spcBef>
            </a:pPr>
            <a:r>
              <a:rPr sz="3600" b="1" spc="-95" dirty="0"/>
              <a:t>Tabun</a:t>
            </a:r>
            <a:r>
              <a:rPr sz="3600" b="1" spc="-130" dirty="0"/>
              <a:t> </a:t>
            </a:r>
            <a:r>
              <a:rPr sz="3600" b="1" spc="-20" dirty="0"/>
              <a:t>(GA)</a:t>
            </a:r>
            <a:br>
              <a:rPr lang="en-US" sz="3600" b="1" spc="-20" dirty="0"/>
            </a:br>
            <a:r>
              <a:rPr lang="ru-RU" sz="3600" b="1" spc="-20" dirty="0"/>
              <a:t>Табун (</a:t>
            </a:r>
            <a:r>
              <a:rPr lang="en-US" sz="3600" b="1" spc="-20" dirty="0"/>
              <a:t>GA)</a:t>
            </a:r>
            <a:endParaRPr sz="3600" b="1" dirty="0"/>
          </a:p>
        </p:txBody>
      </p:sp>
      <p:sp>
        <p:nvSpPr>
          <p:cNvPr id="3" name="object 3"/>
          <p:cNvSpPr txBox="1"/>
          <p:nvPr/>
        </p:nvSpPr>
        <p:spPr>
          <a:xfrm>
            <a:off x="458216" y="1719775"/>
            <a:ext cx="8056880" cy="2029402"/>
          </a:xfrm>
          <a:prstGeom prst="rect">
            <a:avLst/>
          </a:prstGeom>
        </p:spPr>
        <p:txBody>
          <a:bodyPr vert="horz" wrap="square" lIns="0" tIns="59055" rIns="0" bIns="0" rtlCol="0">
            <a:spAutoFit/>
          </a:bodyPr>
          <a:lstStyle/>
          <a:p>
            <a:pPr marL="241300" indent="-229235">
              <a:lnSpc>
                <a:spcPct val="100000"/>
              </a:lnSpc>
              <a:buFont typeface="Arial"/>
              <a:buChar char="•"/>
              <a:tabLst>
                <a:tab pos="241935" algn="l"/>
              </a:tabLst>
            </a:pPr>
            <a:r>
              <a:rPr sz="1600" dirty="0">
                <a:latin typeface="Calibri"/>
                <a:cs typeface="Calibri"/>
              </a:rPr>
              <a:t>Chemical</a:t>
            </a:r>
            <a:r>
              <a:rPr sz="1600" spc="-55" dirty="0">
                <a:latin typeface="Calibri"/>
                <a:cs typeface="Calibri"/>
              </a:rPr>
              <a:t> </a:t>
            </a:r>
            <a:r>
              <a:rPr sz="1600" dirty="0">
                <a:latin typeface="Calibri"/>
                <a:cs typeface="Calibri"/>
              </a:rPr>
              <a:t>name:</a:t>
            </a:r>
            <a:r>
              <a:rPr sz="1600" spc="-35" dirty="0">
                <a:latin typeface="Calibri"/>
                <a:cs typeface="Calibri"/>
              </a:rPr>
              <a:t> </a:t>
            </a:r>
            <a:r>
              <a:rPr sz="1600" spc="-10" dirty="0" err="1">
                <a:latin typeface="Calibri"/>
                <a:cs typeface="Calibri"/>
              </a:rPr>
              <a:t>Dimethylphosphoramidocyanidate</a:t>
            </a:r>
            <a:endParaRPr lang="en-US" sz="1600" spc="-10" dirty="0">
              <a:latin typeface="Calibri"/>
              <a:cs typeface="Calibri"/>
            </a:endParaRPr>
          </a:p>
          <a:p>
            <a:pPr marL="266700">
              <a:lnSpc>
                <a:spcPct val="100000"/>
              </a:lnSpc>
              <a:tabLst>
                <a:tab pos="241935" algn="l"/>
              </a:tabLst>
            </a:pPr>
            <a:r>
              <a:rPr lang="ru-RU" sz="1600" dirty="0" err="1">
                <a:latin typeface="Calibri"/>
                <a:cs typeface="Calibri"/>
              </a:rPr>
              <a:t>Хімічне</a:t>
            </a:r>
            <a:r>
              <a:rPr lang="ru-RU" sz="1600" dirty="0">
                <a:latin typeface="Calibri"/>
                <a:cs typeface="Calibri"/>
              </a:rPr>
              <a:t> </a:t>
            </a:r>
            <a:r>
              <a:rPr lang="ru-RU" sz="1600" dirty="0" err="1">
                <a:latin typeface="Calibri"/>
                <a:cs typeface="Calibri"/>
              </a:rPr>
              <a:t>найменування</a:t>
            </a:r>
            <a:r>
              <a:rPr lang="ru-RU" sz="1600" dirty="0">
                <a:latin typeface="Calibri"/>
                <a:cs typeface="Calibri"/>
              </a:rPr>
              <a:t>: </a:t>
            </a:r>
            <a:r>
              <a:rPr lang="ru-RU" sz="1600" dirty="0" err="1">
                <a:latin typeface="Calibri"/>
                <a:cs typeface="Calibri"/>
              </a:rPr>
              <a:t>Диметилфосфорамідоціанідат</a:t>
            </a:r>
            <a:endParaRPr sz="1600" dirty="0">
              <a:latin typeface="Calibri"/>
              <a:cs typeface="Calibri"/>
            </a:endParaRPr>
          </a:p>
          <a:p>
            <a:pPr marL="241300" indent="-229235">
              <a:lnSpc>
                <a:spcPct val="100000"/>
              </a:lnSpc>
              <a:buFont typeface="Arial"/>
              <a:buChar char="•"/>
              <a:tabLst>
                <a:tab pos="241935" algn="l"/>
              </a:tabLst>
            </a:pPr>
            <a:r>
              <a:rPr sz="1600" spc="-10" dirty="0">
                <a:latin typeface="Calibri"/>
                <a:cs typeface="Calibri"/>
              </a:rPr>
              <a:t>Characteristics:</a:t>
            </a:r>
            <a:r>
              <a:rPr sz="1600" spc="-95" dirty="0">
                <a:latin typeface="Calibri"/>
                <a:cs typeface="Calibri"/>
              </a:rPr>
              <a:t> </a:t>
            </a:r>
            <a:r>
              <a:rPr sz="1600" dirty="0">
                <a:latin typeface="Calibri"/>
                <a:cs typeface="Calibri"/>
              </a:rPr>
              <a:t>Faint</a:t>
            </a:r>
            <a:r>
              <a:rPr sz="1600" spc="-35" dirty="0">
                <a:latin typeface="Calibri"/>
                <a:cs typeface="Calibri"/>
              </a:rPr>
              <a:t> </a:t>
            </a:r>
            <a:r>
              <a:rPr sz="1600" dirty="0">
                <a:latin typeface="Calibri"/>
                <a:cs typeface="Calibri"/>
              </a:rPr>
              <a:t>fruity</a:t>
            </a:r>
            <a:r>
              <a:rPr sz="1600" spc="-55" dirty="0">
                <a:latin typeface="Calibri"/>
                <a:cs typeface="Calibri"/>
              </a:rPr>
              <a:t> </a:t>
            </a:r>
            <a:r>
              <a:rPr sz="1600" dirty="0">
                <a:latin typeface="Calibri"/>
                <a:cs typeface="Calibri"/>
              </a:rPr>
              <a:t>smell,</a:t>
            </a:r>
            <a:r>
              <a:rPr sz="1600" spc="-55" dirty="0">
                <a:latin typeface="Calibri"/>
                <a:cs typeface="Calibri"/>
              </a:rPr>
              <a:t> </a:t>
            </a:r>
            <a:r>
              <a:rPr sz="1600" dirty="0">
                <a:latin typeface="Calibri"/>
                <a:cs typeface="Calibri"/>
              </a:rPr>
              <a:t>colorless,</a:t>
            </a:r>
            <a:r>
              <a:rPr sz="1600" spc="-40" dirty="0">
                <a:latin typeface="Calibri"/>
                <a:cs typeface="Calibri"/>
              </a:rPr>
              <a:t> </a:t>
            </a:r>
            <a:r>
              <a:rPr sz="1600" spc="-25" dirty="0">
                <a:latin typeface="Calibri"/>
                <a:cs typeface="Calibri"/>
              </a:rPr>
              <a:t>clear,</a:t>
            </a:r>
            <a:r>
              <a:rPr sz="1600" spc="-55" dirty="0">
                <a:latin typeface="Calibri"/>
                <a:cs typeface="Calibri"/>
              </a:rPr>
              <a:t> </a:t>
            </a:r>
            <a:r>
              <a:rPr sz="1600" spc="-10" dirty="0">
                <a:latin typeface="Calibri"/>
                <a:cs typeface="Calibri"/>
              </a:rPr>
              <a:t>tasteless</a:t>
            </a:r>
            <a:endParaRPr lang="en-US" sz="1600" spc="-10" dirty="0">
              <a:latin typeface="Calibri"/>
              <a:cs typeface="Calibri"/>
            </a:endParaRPr>
          </a:p>
          <a:p>
            <a:pPr marL="266700">
              <a:lnSpc>
                <a:spcPct val="100000"/>
              </a:lnSpc>
              <a:tabLst>
                <a:tab pos="241935" algn="l"/>
              </a:tabLst>
            </a:pPr>
            <a:r>
              <a:rPr lang="ru-RU" sz="1600" dirty="0">
                <a:latin typeface="Calibri"/>
                <a:cs typeface="Calibri"/>
              </a:rPr>
              <a:t>Характеристика: </a:t>
            </a:r>
            <a:r>
              <a:rPr lang="ru-RU" sz="1600" dirty="0" err="1">
                <a:latin typeface="Calibri"/>
                <a:cs typeface="Calibri"/>
              </a:rPr>
              <a:t>Слабкий</a:t>
            </a:r>
            <a:r>
              <a:rPr lang="ru-RU" sz="1600" dirty="0">
                <a:latin typeface="Calibri"/>
                <a:cs typeface="Calibri"/>
              </a:rPr>
              <a:t> </a:t>
            </a:r>
            <a:r>
              <a:rPr lang="ru-RU" sz="1600" dirty="0" err="1">
                <a:latin typeface="Calibri"/>
                <a:cs typeface="Calibri"/>
              </a:rPr>
              <a:t>фруктовий</a:t>
            </a:r>
            <a:r>
              <a:rPr lang="ru-RU" sz="1600" dirty="0">
                <a:latin typeface="Calibri"/>
                <a:cs typeface="Calibri"/>
              </a:rPr>
              <a:t> запах, </a:t>
            </a:r>
            <a:r>
              <a:rPr lang="ru-RU" sz="1600" dirty="0" err="1">
                <a:latin typeface="Calibri"/>
                <a:cs typeface="Calibri"/>
              </a:rPr>
              <a:t>безбарвний</a:t>
            </a:r>
            <a:r>
              <a:rPr lang="ru-RU" sz="1600" dirty="0">
                <a:latin typeface="Calibri"/>
                <a:cs typeface="Calibri"/>
              </a:rPr>
              <a:t>, </a:t>
            </a:r>
            <a:r>
              <a:rPr lang="ru-RU" sz="1600" dirty="0" err="1">
                <a:latin typeface="Calibri"/>
                <a:cs typeface="Calibri"/>
              </a:rPr>
              <a:t>прозорий</a:t>
            </a:r>
            <a:r>
              <a:rPr lang="ru-RU" sz="1600" dirty="0">
                <a:latin typeface="Calibri"/>
                <a:cs typeface="Calibri"/>
              </a:rPr>
              <a:t>, без смаку</a:t>
            </a:r>
            <a:endParaRPr sz="1600" dirty="0">
              <a:latin typeface="Calibri"/>
              <a:cs typeface="Calibri"/>
            </a:endParaRPr>
          </a:p>
          <a:p>
            <a:pPr marL="241300" indent="-229235">
              <a:lnSpc>
                <a:spcPct val="100000"/>
              </a:lnSpc>
              <a:buFont typeface="Arial"/>
              <a:buChar char="•"/>
              <a:tabLst>
                <a:tab pos="241935" algn="l"/>
              </a:tabLst>
            </a:pPr>
            <a:r>
              <a:rPr sz="1600" dirty="0">
                <a:latin typeface="Calibri"/>
                <a:cs typeface="Calibri"/>
              </a:rPr>
              <a:t>Aging</a:t>
            </a:r>
            <a:r>
              <a:rPr sz="1600" spc="-10" dirty="0">
                <a:latin typeface="Calibri"/>
                <a:cs typeface="Calibri"/>
              </a:rPr>
              <a:t> </a:t>
            </a:r>
            <a:r>
              <a:rPr sz="1600" dirty="0">
                <a:latin typeface="Calibri"/>
                <a:cs typeface="Calibri"/>
              </a:rPr>
              <a:t>time:</a:t>
            </a:r>
            <a:r>
              <a:rPr sz="1600" spc="-15" dirty="0">
                <a:latin typeface="Calibri"/>
                <a:cs typeface="Calibri"/>
              </a:rPr>
              <a:t> </a:t>
            </a:r>
            <a:r>
              <a:rPr sz="1600" spc="-10" dirty="0">
                <a:latin typeface="Calibri"/>
                <a:cs typeface="Calibri"/>
              </a:rPr>
              <a:t>13.3hrs</a:t>
            </a:r>
            <a:endParaRPr lang="en-US" sz="1600" spc="-10" dirty="0">
              <a:latin typeface="Calibri"/>
              <a:cs typeface="Calibri"/>
            </a:endParaRPr>
          </a:p>
          <a:p>
            <a:pPr marL="266700">
              <a:lnSpc>
                <a:spcPct val="100000"/>
              </a:lnSpc>
              <a:tabLst>
                <a:tab pos="241935" algn="l"/>
              </a:tabLst>
            </a:pPr>
            <a:r>
              <a:rPr lang="ru-RU" sz="1600" dirty="0">
                <a:latin typeface="Calibri"/>
                <a:cs typeface="Calibri"/>
              </a:rPr>
              <a:t>Час до </a:t>
            </a:r>
            <a:r>
              <a:rPr lang="ru-RU" sz="1600" dirty="0" err="1">
                <a:latin typeface="Calibri"/>
                <a:cs typeface="Calibri"/>
              </a:rPr>
              <a:t>набуття</a:t>
            </a:r>
            <a:r>
              <a:rPr lang="ru-RU" sz="1600" dirty="0">
                <a:latin typeface="Calibri"/>
                <a:cs typeface="Calibri"/>
              </a:rPr>
              <a:t> </a:t>
            </a:r>
            <a:r>
              <a:rPr lang="ru-RU" sz="1600" dirty="0" err="1">
                <a:latin typeface="Calibri"/>
                <a:cs typeface="Calibri"/>
              </a:rPr>
              <a:t>невідворотного</a:t>
            </a:r>
            <a:r>
              <a:rPr lang="ru-RU" sz="1600" dirty="0">
                <a:latin typeface="Calibri"/>
                <a:cs typeface="Calibri"/>
              </a:rPr>
              <a:t> характеру: 13,3 годин</a:t>
            </a:r>
            <a:endParaRPr sz="1600" dirty="0">
              <a:latin typeface="Calibri"/>
              <a:cs typeface="Calibri"/>
            </a:endParaRPr>
          </a:p>
          <a:p>
            <a:pPr marL="241300" indent="-229235">
              <a:lnSpc>
                <a:spcPct val="100000"/>
              </a:lnSpc>
              <a:buFont typeface="Arial"/>
              <a:buChar char="•"/>
              <a:tabLst>
                <a:tab pos="241935" algn="l"/>
              </a:tabLst>
            </a:pPr>
            <a:r>
              <a:rPr sz="1600" dirty="0">
                <a:latin typeface="Calibri"/>
                <a:cs typeface="Calibri"/>
              </a:rPr>
              <a:t>Soil</a:t>
            </a:r>
            <a:r>
              <a:rPr sz="1600" spc="-10" dirty="0">
                <a:latin typeface="Calibri"/>
                <a:cs typeface="Calibri"/>
              </a:rPr>
              <a:t> persistence:</a:t>
            </a:r>
            <a:endParaRPr lang="en-US" sz="1600" spc="-10" dirty="0">
              <a:latin typeface="Calibri"/>
              <a:cs typeface="Calibri"/>
            </a:endParaRPr>
          </a:p>
          <a:p>
            <a:pPr marL="266700">
              <a:lnSpc>
                <a:spcPct val="100000"/>
              </a:lnSpc>
              <a:tabLst>
                <a:tab pos="241935" algn="l"/>
              </a:tabLst>
            </a:pPr>
            <a:r>
              <a:rPr lang="ru-RU" sz="1600" spc="-10" dirty="0" err="1">
                <a:latin typeface="Calibri"/>
                <a:cs typeface="Calibri"/>
              </a:rPr>
              <a:t>Здатність</a:t>
            </a:r>
            <a:r>
              <a:rPr lang="ru-RU" sz="1600" spc="-10" dirty="0">
                <a:latin typeface="Calibri"/>
                <a:cs typeface="Calibri"/>
              </a:rPr>
              <a:t> </a:t>
            </a:r>
            <a:r>
              <a:rPr lang="ru-RU" sz="1600" spc="-10" dirty="0" err="1">
                <a:latin typeface="Calibri"/>
                <a:cs typeface="Calibri"/>
              </a:rPr>
              <a:t>зберігати</a:t>
            </a:r>
            <a:r>
              <a:rPr lang="ru-RU" sz="1600" spc="-10" dirty="0">
                <a:latin typeface="Calibri"/>
                <a:cs typeface="Calibri"/>
              </a:rPr>
              <a:t> </a:t>
            </a:r>
            <a:r>
              <a:rPr lang="ru-RU" sz="1600" spc="-10" dirty="0" err="1">
                <a:latin typeface="Calibri"/>
                <a:cs typeface="Calibri"/>
              </a:rPr>
              <a:t>властивості</a:t>
            </a:r>
            <a:r>
              <a:rPr lang="ru-RU" sz="1600" spc="-10" dirty="0">
                <a:latin typeface="Calibri"/>
                <a:cs typeface="Calibri"/>
              </a:rPr>
              <a:t> у </a:t>
            </a:r>
            <a:r>
              <a:rPr lang="ru-RU" sz="1600" spc="-10" dirty="0" err="1">
                <a:latin typeface="Calibri"/>
                <a:cs typeface="Calibri"/>
              </a:rPr>
              <a:t>грунті</a:t>
            </a:r>
            <a:r>
              <a:rPr lang="ru-RU" sz="1600" spc="-10" dirty="0">
                <a:latin typeface="Calibri"/>
                <a:cs typeface="Calibri"/>
              </a:rPr>
              <a:t>:</a:t>
            </a:r>
            <a:endParaRPr lang="en-US" sz="1600" spc="-10" dirty="0">
              <a:latin typeface="Calibri"/>
              <a:cs typeface="Calibri"/>
            </a:endParaRPr>
          </a:p>
        </p:txBody>
      </p:sp>
      <p:sp>
        <p:nvSpPr>
          <p:cNvPr id="4" name="object 4"/>
          <p:cNvSpPr txBox="1"/>
          <p:nvPr/>
        </p:nvSpPr>
        <p:spPr>
          <a:xfrm>
            <a:off x="458216" y="4430648"/>
            <a:ext cx="11315700" cy="2539157"/>
          </a:xfrm>
          <a:prstGeom prst="rect">
            <a:avLst/>
          </a:prstGeom>
        </p:spPr>
        <p:txBody>
          <a:bodyPr vert="horz" wrap="square" lIns="0" tIns="12700" rIns="0" bIns="0" rtlCol="0">
            <a:spAutoFit/>
          </a:bodyPr>
          <a:lstStyle/>
          <a:p>
            <a:pPr marL="241300" indent="-229235">
              <a:buFont typeface="Arial"/>
              <a:buChar char="•"/>
              <a:tabLst>
                <a:tab pos="241935" algn="l"/>
              </a:tabLst>
            </a:pPr>
            <a:r>
              <a:rPr sz="1600" dirty="0">
                <a:latin typeface="Calibri"/>
                <a:cs typeface="Calibri"/>
              </a:rPr>
              <a:t>Important</a:t>
            </a:r>
            <a:r>
              <a:rPr sz="1600" spc="-70" dirty="0">
                <a:latin typeface="Calibri"/>
                <a:cs typeface="Calibri"/>
              </a:rPr>
              <a:t> </a:t>
            </a:r>
            <a:r>
              <a:rPr sz="1600" spc="-10" dirty="0">
                <a:latin typeface="Calibri"/>
                <a:cs typeface="Calibri"/>
              </a:rPr>
              <a:t>Notes:</a:t>
            </a:r>
            <a:endParaRPr lang="en-US" sz="1600" spc="-10" dirty="0">
              <a:latin typeface="Calibri"/>
              <a:cs typeface="Calibri"/>
            </a:endParaRPr>
          </a:p>
          <a:p>
            <a:pPr marL="266700">
              <a:tabLst>
                <a:tab pos="241935" algn="l"/>
              </a:tabLst>
            </a:pPr>
            <a:r>
              <a:rPr lang="ru-RU" sz="1600" dirty="0" err="1">
                <a:latin typeface="Calibri"/>
                <a:cs typeface="Calibri"/>
              </a:rPr>
              <a:t>Важливі</a:t>
            </a:r>
            <a:r>
              <a:rPr lang="ru-RU" sz="1600" dirty="0">
                <a:latin typeface="Calibri"/>
                <a:cs typeface="Calibri"/>
              </a:rPr>
              <a:t> </a:t>
            </a:r>
            <a:r>
              <a:rPr lang="ru-RU" sz="1600" dirty="0" err="1">
                <a:latin typeface="Calibri"/>
                <a:cs typeface="Calibri"/>
              </a:rPr>
              <a:t>примітки</a:t>
            </a:r>
            <a:r>
              <a:rPr lang="ru-RU" sz="1600" dirty="0">
                <a:latin typeface="Calibri"/>
                <a:cs typeface="Calibri"/>
              </a:rPr>
              <a:t>: </a:t>
            </a:r>
          </a:p>
          <a:p>
            <a:pPr marL="698500" lvl="1" indent="-229235">
              <a:buFont typeface="Arial"/>
              <a:buChar char="•"/>
              <a:tabLst>
                <a:tab pos="698500" algn="l"/>
                <a:tab pos="699135" algn="l"/>
              </a:tabLst>
            </a:pPr>
            <a:r>
              <a:rPr sz="1600" spc="-25" dirty="0">
                <a:latin typeface="Calibri"/>
                <a:cs typeface="Calibri"/>
              </a:rPr>
              <a:t>Evaporates</a:t>
            </a:r>
            <a:r>
              <a:rPr sz="1600" spc="-55" dirty="0">
                <a:latin typeface="Calibri"/>
                <a:cs typeface="Calibri"/>
              </a:rPr>
              <a:t> </a:t>
            </a:r>
            <a:r>
              <a:rPr sz="1600" dirty="0">
                <a:latin typeface="Calibri"/>
                <a:cs typeface="Calibri"/>
              </a:rPr>
              <a:t>20x</a:t>
            </a:r>
            <a:r>
              <a:rPr sz="1600" spc="-45" dirty="0">
                <a:latin typeface="Calibri"/>
                <a:cs typeface="Calibri"/>
              </a:rPr>
              <a:t> </a:t>
            </a:r>
            <a:r>
              <a:rPr sz="1600" dirty="0">
                <a:latin typeface="Calibri"/>
                <a:cs typeface="Calibri"/>
              </a:rPr>
              <a:t>slower</a:t>
            </a:r>
            <a:r>
              <a:rPr sz="1600" spc="-50" dirty="0">
                <a:latin typeface="Calibri"/>
                <a:cs typeface="Calibri"/>
              </a:rPr>
              <a:t> </a:t>
            </a:r>
            <a:r>
              <a:rPr sz="1600" dirty="0">
                <a:latin typeface="Calibri"/>
                <a:cs typeface="Calibri"/>
              </a:rPr>
              <a:t>than</a:t>
            </a:r>
            <a:r>
              <a:rPr sz="1600" spc="-55" dirty="0">
                <a:latin typeface="Calibri"/>
                <a:cs typeface="Calibri"/>
              </a:rPr>
              <a:t> </a:t>
            </a:r>
            <a:r>
              <a:rPr sz="1600" spc="-10" dirty="0">
                <a:latin typeface="Calibri"/>
                <a:cs typeface="Calibri"/>
              </a:rPr>
              <a:t>water</a:t>
            </a:r>
            <a:endParaRPr lang="en-US" sz="1600" spc="-10" dirty="0">
              <a:latin typeface="Calibri"/>
              <a:cs typeface="Calibri"/>
            </a:endParaRPr>
          </a:p>
          <a:p>
            <a:pPr marL="714375" lvl="1">
              <a:tabLst>
                <a:tab pos="698500" algn="l"/>
                <a:tab pos="699135" algn="l"/>
              </a:tabLst>
            </a:pPr>
            <a:r>
              <a:rPr lang="ru-RU" sz="1600" dirty="0" err="1">
                <a:latin typeface="Calibri"/>
                <a:cs typeface="Calibri"/>
              </a:rPr>
              <a:t>Випаровується</a:t>
            </a:r>
            <a:r>
              <a:rPr lang="ru-RU" sz="1600" dirty="0">
                <a:latin typeface="Calibri"/>
                <a:cs typeface="Calibri"/>
              </a:rPr>
              <a:t> в 20 </a:t>
            </a:r>
            <a:r>
              <a:rPr lang="ru-RU" sz="1600" dirty="0" err="1">
                <a:latin typeface="Calibri"/>
                <a:cs typeface="Calibri"/>
              </a:rPr>
              <a:t>разів</a:t>
            </a:r>
            <a:r>
              <a:rPr lang="ru-RU" sz="1600" dirty="0">
                <a:latin typeface="Calibri"/>
                <a:cs typeface="Calibri"/>
              </a:rPr>
              <a:t> </a:t>
            </a:r>
            <a:r>
              <a:rPr lang="ru-RU" sz="1600" dirty="0" err="1">
                <a:latin typeface="Calibri"/>
                <a:cs typeface="Calibri"/>
              </a:rPr>
              <a:t>повільніше</a:t>
            </a:r>
            <a:r>
              <a:rPr lang="ru-RU" sz="1600" dirty="0">
                <a:latin typeface="Calibri"/>
                <a:cs typeface="Calibri"/>
              </a:rPr>
              <a:t>, </a:t>
            </a:r>
            <a:r>
              <a:rPr lang="ru-RU" sz="1600" dirty="0" err="1">
                <a:latin typeface="Calibri"/>
                <a:cs typeface="Calibri"/>
              </a:rPr>
              <a:t>ніж</a:t>
            </a:r>
            <a:r>
              <a:rPr lang="ru-RU" sz="1600" dirty="0">
                <a:latin typeface="Calibri"/>
                <a:cs typeface="Calibri"/>
              </a:rPr>
              <a:t> вода</a:t>
            </a:r>
            <a:endParaRPr lang="ru-UA" sz="1600" dirty="0">
              <a:latin typeface="Calibri"/>
              <a:cs typeface="Calibri"/>
            </a:endParaRPr>
          </a:p>
          <a:p>
            <a:pPr marL="698500" lvl="1" indent="-229235">
              <a:buFont typeface="Arial"/>
              <a:buChar char="•"/>
              <a:tabLst>
                <a:tab pos="698500" algn="l"/>
                <a:tab pos="699135" algn="l"/>
              </a:tabLst>
            </a:pPr>
            <a:r>
              <a:rPr sz="1600" spc="-20" dirty="0">
                <a:latin typeface="Calibri"/>
                <a:cs typeface="Calibri"/>
              </a:rPr>
              <a:t>Vapor</a:t>
            </a:r>
            <a:r>
              <a:rPr sz="1600" spc="-75" dirty="0">
                <a:latin typeface="Calibri"/>
                <a:cs typeface="Calibri"/>
              </a:rPr>
              <a:t> </a:t>
            </a:r>
            <a:r>
              <a:rPr sz="1600" dirty="0">
                <a:latin typeface="Calibri"/>
                <a:cs typeface="Calibri"/>
              </a:rPr>
              <a:t>does</a:t>
            </a:r>
            <a:r>
              <a:rPr sz="1600" spc="-55" dirty="0">
                <a:latin typeface="Calibri"/>
                <a:cs typeface="Calibri"/>
              </a:rPr>
              <a:t> </a:t>
            </a:r>
            <a:r>
              <a:rPr sz="1600" dirty="0">
                <a:latin typeface="Calibri"/>
                <a:cs typeface="Calibri"/>
              </a:rPr>
              <a:t>not</a:t>
            </a:r>
            <a:r>
              <a:rPr sz="1600" spc="-65" dirty="0">
                <a:latin typeface="Calibri"/>
                <a:cs typeface="Calibri"/>
              </a:rPr>
              <a:t> </a:t>
            </a:r>
            <a:r>
              <a:rPr sz="1600" dirty="0">
                <a:latin typeface="Calibri"/>
                <a:cs typeface="Calibri"/>
              </a:rPr>
              <a:t>appear</a:t>
            </a:r>
            <a:r>
              <a:rPr sz="1600" spc="-65" dirty="0">
                <a:latin typeface="Calibri"/>
                <a:cs typeface="Calibri"/>
              </a:rPr>
              <a:t> </a:t>
            </a:r>
            <a:r>
              <a:rPr sz="1600" dirty="0">
                <a:latin typeface="Calibri"/>
                <a:cs typeface="Calibri"/>
              </a:rPr>
              <a:t>to</a:t>
            </a:r>
            <a:r>
              <a:rPr sz="1600" spc="-55" dirty="0">
                <a:latin typeface="Calibri"/>
                <a:cs typeface="Calibri"/>
              </a:rPr>
              <a:t> </a:t>
            </a:r>
            <a:r>
              <a:rPr sz="1600" spc="-10" dirty="0">
                <a:latin typeface="Calibri"/>
                <a:cs typeface="Calibri"/>
              </a:rPr>
              <a:t>decompose</a:t>
            </a:r>
            <a:r>
              <a:rPr sz="1600" spc="-40" dirty="0">
                <a:latin typeface="Calibri"/>
                <a:cs typeface="Calibri"/>
              </a:rPr>
              <a:t> </a:t>
            </a:r>
            <a:r>
              <a:rPr sz="1600" dirty="0">
                <a:latin typeface="Calibri"/>
                <a:cs typeface="Calibri"/>
              </a:rPr>
              <a:t>with</a:t>
            </a:r>
            <a:r>
              <a:rPr sz="1600" spc="-70" dirty="0">
                <a:latin typeface="Calibri"/>
                <a:cs typeface="Calibri"/>
              </a:rPr>
              <a:t> </a:t>
            </a:r>
            <a:r>
              <a:rPr sz="1600" spc="-10" dirty="0">
                <a:latin typeface="Calibri"/>
                <a:cs typeface="Calibri"/>
              </a:rPr>
              <a:t>sunlight/UV</a:t>
            </a:r>
            <a:r>
              <a:rPr sz="1600" spc="-45" dirty="0">
                <a:latin typeface="Calibri"/>
                <a:cs typeface="Calibri"/>
              </a:rPr>
              <a:t> </a:t>
            </a:r>
            <a:r>
              <a:rPr sz="1600" spc="-10" dirty="0">
                <a:latin typeface="Calibri"/>
                <a:cs typeface="Calibri"/>
              </a:rPr>
              <a:t>radiation</a:t>
            </a:r>
            <a:endParaRPr lang="en-US" sz="1600" spc="-10" dirty="0">
              <a:latin typeface="Calibri"/>
              <a:cs typeface="Calibri"/>
            </a:endParaRPr>
          </a:p>
          <a:p>
            <a:pPr marL="714375" lvl="1">
              <a:tabLst>
                <a:tab pos="698500" algn="l"/>
                <a:tab pos="699135" algn="l"/>
              </a:tabLst>
            </a:pPr>
            <a:r>
              <a:rPr lang="ru-RU" sz="1600" dirty="0">
                <a:latin typeface="Calibri"/>
                <a:cs typeface="Calibri"/>
              </a:rPr>
              <a:t>Схоже, </a:t>
            </a:r>
            <a:r>
              <a:rPr lang="ru-RU" sz="1600" dirty="0" err="1">
                <a:latin typeface="Calibri"/>
                <a:cs typeface="Calibri"/>
              </a:rPr>
              <a:t>що</a:t>
            </a:r>
            <a:r>
              <a:rPr lang="ru-RU" sz="1600" dirty="0">
                <a:latin typeface="Calibri"/>
                <a:cs typeface="Calibri"/>
              </a:rPr>
              <a:t> пари не </a:t>
            </a:r>
            <a:r>
              <a:rPr lang="ru-RU" sz="1600" dirty="0" err="1">
                <a:latin typeface="Calibri"/>
                <a:cs typeface="Calibri"/>
              </a:rPr>
              <a:t>розкладаються</a:t>
            </a:r>
            <a:r>
              <a:rPr lang="ru-RU" sz="1600" dirty="0">
                <a:latin typeface="Calibri"/>
                <a:cs typeface="Calibri"/>
              </a:rPr>
              <a:t> </a:t>
            </a:r>
            <a:r>
              <a:rPr lang="ru-RU" sz="1600" dirty="0" err="1">
                <a:latin typeface="Calibri"/>
                <a:cs typeface="Calibri"/>
              </a:rPr>
              <a:t>сонячним</a:t>
            </a:r>
            <a:r>
              <a:rPr lang="ru-RU" sz="1600" dirty="0">
                <a:latin typeface="Calibri"/>
                <a:cs typeface="Calibri"/>
              </a:rPr>
              <a:t> </a:t>
            </a:r>
            <a:r>
              <a:rPr lang="ru-RU" sz="1600" dirty="0" err="1">
                <a:latin typeface="Calibri"/>
                <a:cs typeface="Calibri"/>
              </a:rPr>
              <a:t>світлом</a:t>
            </a:r>
            <a:r>
              <a:rPr lang="ru-RU" sz="1600" dirty="0">
                <a:latin typeface="Calibri"/>
                <a:cs typeface="Calibri"/>
              </a:rPr>
              <a:t>/УФ-</a:t>
            </a:r>
            <a:r>
              <a:rPr lang="ru-RU" sz="1600" dirty="0" err="1">
                <a:latin typeface="Calibri"/>
                <a:cs typeface="Calibri"/>
              </a:rPr>
              <a:t>випромінюванням</a:t>
            </a:r>
            <a:endParaRPr sz="1600" dirty="0">
              <a:latin typeface="Calibri"/>
              <a:cs typeface="Calibri"/>
            </a:endParaRPr>
          </a:p>
          <a:p>
            <a:pPr marL="698500" marR="5080" lvl="1" indent="-228600">
              <a:buFont typeface="Arial"/>
              <a:buChar char="•"/>
              <a:tabLst>
                <a:tab pos="698500" algn="l"/>
                <a:tab pos="699135" algn="l"/>
              </a:tabLst>
            </a:pPr>
            <a:r>
              <a:rPr sz="1600" dirty="0">
                <a:latin typeface="Calibri"/>
                <a:cs typeface="Calibri"/>
              </a:rPr>
              <a:t>"Field</a:t>
            </a:r>
            <a:r>
              <a:rPr sz="1600" spc="-50" dirty="0">
                <a:latin typeface="Calibri"/>
                <a:cs typeface="Calibri"/>
              </a:rPr>
              <a:t> </a:t>
            </a:r>
            <a:r>
              <a:rPr sz="1600" dirty="0">
                <a:latin typeface="Calibri"/>
                <a:cs typeface="Calibri"/>
              </a:rPr>
              <a:t>studies</a:t>
            </a:r>
            <a:r>
              <a:rPr sz="1600" spc="-55" dirty="0">
                <a:latin typeface="Calibri"/>
                <a:cs typeface="Calibri"/>
              </a:rPr>
              <a:t> </a:t>
            </a:r>
            <a:r>
              <a:rPr sz="1600" dirty="0">
                <a:latin typeface="Calibri"/>
                <a:cs typeface="Calibri"/>
              </a:rPr>
              <a:t>of</a:t>
            </a:r>
            <a:r>
              <a:rPr sz="1600" spc="-65" dirty="0">
                <a:latin typeface="Calibri"/>
                <a:cs typeface="Calibri"/>
              </a:rPr>
              <a:t> </a:t>
            </a:r>
            <a:r>
              <a:rPr sz="1600" dirty="0">
                <a:latin typeface="Calibri"/>
                <a:cs typeface="Calibri"/>
              </a:rPr>
              <a:t>ambient</a:t>
            </a:r>
            <a:r>
              <a:rPr sz="1600" spc="-55" dirty="0">
                <a:latin typeface="Calibri"/>
                <a:cs typeface="Calibri"/>
              </a:rPr>
              <a:t> </a:t>
            </a:r>
            <a:r>
              <a:rPr sz="1600" spc="-10" dirty="0">
                <a:latin typeface="Calibri"/>
                <a:cs typeface="Calibri"/>
              </a:rPr>
              <a:t>temperatures</a:t>
            </a:r>
            <a:r>
              <a:rPr sz="1600" spc="-30" dirty="0">
                <a:latin typeface="Calibri"/>
                <a:cs typeface="Calibri"/>
              </a:rPr>
              <a:t> </a:t>
            </a:r>
            <a:r>
              <a:rPr sz="1600" dirty="0">
                <a:latin typeface="Calibri"/>
                <a:cs typeface="Calibri"/>
              </a:rPr>
              <a:t>of</a:t>
            </a:r>
            <a:r>
              <a:rPr sz="1600" spc="-60" dirty="0">
                <a:latin typeface="Calibri"/>
                <a:cs typeface="Calibri"/>
              </a:rPr>
              <a:t> </a:t>
            </a:r>
            <a:r>
              <a:rPr sz="1600" dirty="0">
                <a:latin typeface="Calibri"/>
                <a:cs typeface="Calibri"/>
              </a:rPr>
              <a:t>soil</a:t>
            </a:r>
            <a:r>
              <a:rPr sz="1600" spc="-60" dirty="0">
                <a:latin typeface="Calibri"/>
                <a:cs typeface="Calibri"/>
              </a:rPr>
              <a:t> </a:t>
            </a:r>
            <a:r>
              <a:rPr sz="1600" spc="-10" dirty="0">
                <a:latin typeface="Calibri"/>
                <a:cs typeface="Calibri"/>
              </a:rPr>
              <a:t>found</a:t>
            </a:r>
            <a:r>
              <a:rPr sz="1600" spc="-70" dirty="0">
                <a:latin typeface="Calibri"/>
                <a:cs typeface="Calibri"/>
              </a:rPr>
              <a:t> </a:t>
            </a:r>
            <a:r>
              <a:rPr sz="1600" dirty="0">
                <a:latin typeface="Calibri"/>
                <a:cs typeface="Calibri"/>
              </a:rPr>
              <a:t>that</a:t>
            </a:r>
            <a:r>
              <a:rPr sz="1600" spc="-65" dirty="0">
                <a:latin typeface="Calibri"/>
                <a:cs typeface="Calibri"/>
              </a:rPr>
              <a:t> </a:t>
            </a:r>
            <a:r>
              <a:rPr sz="1600" dirty="0">
                <a:latin typeface="Calibri"/>
                <a:cs typeface="Calibri"/>
              </a:rPr>
              <a:t>50%</a:t>
            </a:r>
            <a:r>
              <a:rPr sz="1600" spc="-50" dirty="0">
                <a:latin typeface="Calibri"/>
                <a:cs typeface="Calibri"/>
              </a:rPr>
              <a:t> </a:t>
            </a:r>
            <a:r>
              <a:rPr sz="1600" spc="-20" dirty="0">
                <a:latin typeface="Calibri"/>
                <a:cs typeface="Calibri"/>
              </a:rPr>
              <a:t>evaporated</a:t>
            </a:r>
            <a:r>
              <a:rPr sz="1600" spc="-70" dirty="0">
                <a:latin typeface="Calibri"/>
                <a:cs typeface="Calibri"/>
              </a:rPr>
              <a:t> </a:t>
            </a:r>
            <a:r>
              <a:rPr sz="1600" dirty="0">
                <a:latin typeface="Calibri"/>
                <a:cs typeface="Calibri"/>
              </a:rPr>
              <a:t>by</a:t>
            </a:r>
            <a:r>
              <a:rPr sz="1600" spc="-55" dirty="0">
                <a:latin typeface="Calibri"/>
                <a:cs typeface="Calibri"/>
              </a:rPr>
              <a:t> </a:t>
            </a:r>
            <a:r>
              <a:rPr sz="1600" dirty="0">
                <a:latin typeface="Calibri"/>
                <a:cs typeface="Calibri"/>
              </a:rPr>
              <a:t>1.71hrs</a:t>
            </a:r>
            <a:r>
              <a:rPr sz="1600" spc="-75" dirty="0">
                <a:latin typeface="Calibri"/>
                <a:cs typeface="Calibri"/>
              </a:rPr>
              <a:t> </a:t>
            </a:r>
            <a:r>
              <a:rPr sz="1600" dirty="0">
                <a:latin typeface="Calibri"/>
                <a:cs typeface="Calibri"/>
              </a:rPr>
              <a:t>and</a:t>
            </a:r>
            <a:r>
              <a:rPr sz="1600" spc="-65" dirty="0">
                <a:latin typeface="Calibri"/>
                <a:cs typeface="Calibri"/>
              </a:rPr>
              <a:t> </a:t>
            </a:r>
            <a:r>
              <a:rPr sz="1600" spc="-25" dirty="0">
                <a:latin typeface="Calibri"/>
                <a:cs typeface="Calibri"/>
              </a:rPr>
              <a:t>90% </a:t>
            </a:r>
            <a:r>
              <a:rPr sz="1600" spc="-20" dirty="0">
                <a:latin typeface="Calibri"/>
                <a:cs typeface="Calibri"/>
              </a:rPr>
              <a:t>evaporated</a:t>
            </a:r>
            <a:r>
              <a:rPr sz="1600" spc="-40" dirty="0">
                <a:latin typeface="Calibri"/>
                <a:cs typeface="Calibri"/>
              </a:rPr>
              <a:t> </a:t>
            </a:r>
            <a:r>
              <a:rPr sz="1600" dirty="0">
                <a:latin typeface="Calibri"/>
                <a:cs typeface="Calibri"/>
              </a:rPr>
              <a:t>by</a:t>
            </a:r>
            <a:r>
              <a:rPr sz="1600" spc="-35" dirty="0">
                <a:latin typeface="Calibri"/>
                <a:cs typeface="Calibri"/>
              </a:rPr>
              <a:t> </a:t>
            </a:r>
            <a:r>
              <a:rPr sz="1600" spc="-10" dirty="0">
                <a:latin typeface="Calibri"/>
                <a:cs typeface="Calibri"/>
              </a:rPr>
              <a:t>4.66hrs"</a:t>
            </a:r>
            <a:endParaRPr lang="en-US" sz="1600" spc="-10" dirty="0">
              <a:latin typeface="Calibri"/>
              <a:cs typeface="Calibri"/>
            </a:endParaRPr>
          </a:p>
          <a:p>
            <a:pPr marL="714375" marR="5080" lvl="1">
              <a:tabLst>
                <a:tab pos="698500" algn="l"/>
                <a:tab pos="699135" algn="l"/>
              </a:tabLst>
            </a:pPr>
            <a:r>
              <a:rPr lang="ru-RU" sz="1600" spc="-10" dirty="0">
                <a:latin typeface="Calibri"/>
                <a:cs typeface="Calibri"/>
              </a:rPr>
              <a:t>«</a:t>
            </a:r>
            <a:r>
              <a:rPr lang="ru-RU" sz="1600" spc="-10" dirty="0" err="1">
                <a:latin typeface="Calibri"/>
                <a:cs typeface="Calibri"/>
              </a:rPr>
              <a:t>Польові</a:t>
            </a:r>
            <a:r>
              <a:rPr lang="ru-RU" sz="1600" spc="-10" dirty="0">
                <a:latin typeface="Calibri"/>
                <a:cs typeface="Calibri"/>
              </a:rPr>
              <a:t> </a:t>
            </a:r>
            <a:r>
              <a:rPr lang="ru-RU" sz="1600" spc="-10" dirty="0" err="1">
                <a:latin typeface="Calibri"/>
                <a:cs typeface="Calibri"/>
              </a:rPr>
              <a:t>дослідження</a:t>
            </a:r>
            <a:r>
              <a:rPr lang="ru-RU" sz="1600" spc="-10" dirty="0">
                <a:latin typeface="Calibri"/>
                <a:cs typeface="Calibri"/>
              </a:rPr>
              <a:t> </a:t>
            </a:r>
            <a:r>
              <a:rPr lang="ru-RU" sz="1600" spc="-10" dirty="0" err="1">
                <a:latin typeface="Calibri"/>
                <a:cs typeface="Calibri"/>
              </a:rPr>
              <a:t>температури</a:t>
            </a:r>
            <a:r>
              <a:rPr lang="ru-RU" sz="1600" spc="-10" dirty="0">
                <a:latin typeface="Calibri"/>
                <a:cs typeface="Calibri"/>
              </a:rPr>
              <a:t> </a:t>
            </a:r>
            <a:r>
              <a:rPr lang="ru-RU" sz="1600" spc="-10" dirty="0" err="1">
                <a:latin typeface="Calibri"/>
                <a:cs typeface="Calibri"/>
              </a:rPr>
              <a:t>навколишнього</a:t>
            </a:r>
            <a:r>
              <a:rPr lang="ru-RU" sz="1600" spc="-10" dirty="0">
                <a:latin typeface="Calibri"/>
                <a:cs typeface="Calibri"/>
              </a:rPr>
              <a:t> </a:t>
            </a:r>
            <a:r>
              <a:rPr lang="ru-RU" sz="1600" spc="-10" dirty="0" err="1">
                <a:latin typeface="Calibri"/>
                <a:cs typeface="Calibri"/>
              </a:rPr>
              <a:t>середовища</a:t>
            </a:r>
            <a:r>
              <a:rPr lang="ru-RU" sz="1600" spc="-10" dirty="0">
                <a:latin typeface="Calibri"/>
                <a:cs typeface="Calibri"/>
              </a:rPr>
              <a:t> </a:t>
            </a:r>
            <a:r>
              <a:rPr lang="ru-RU" sz="1600" spc="-10" dirty="0" err="1">
                <a:latin typeface="Calibri"/>
                <a:cs typeface="Calibri"/>
              </a:rPr>
              <a:t>ґрунту</a:t>
            </a:r>
            <a:r>
              <a:rPr lang="ru-RU" sz="1600" spc="-10" dirty="0">
                <a:latin typeface="Calibri"/>
                <a:cs typeface="Calibri"/>
              </a:rPr>
              <a:t> показали, </a:t>
            </a:r>
            <a:r>
              <a:rPr lang="ru-RU" sz="1600" spc="-10" dirty="0" err="1">
                <a:latin typeface="Calibri"/>
                <a:cs typeface="Calibri"/>
              </a:rPr>
              <a:t>що</a:t>
            </a:r>
            <a:r>
              <a:rPr lang="ru-RU" sz="1600" spc="-10" dirty="0">
                <a:latin typeface="Calibri"/>
                <a:cs typeface="Calibri"/>
              </a:rPr>
              <a:t> 50% </a:t>
            </a:r>
            <a:r>
              <a:rPr lang="ru-RU" sz="1600" spc="-10" dirty="0" err="1">
                <a:latin typeface="Calibri"/>
                <a:cs typeface="Calibri"/>
              </a:rPr>
              <a:t>випаровується</a:t>
            </a:r>
            <a:r>
              <a:rPr lang="ru-RU" sz="1600" spc="-10" dirty="0">
                <a:latin typeface="Calibri"/>
                <a:cs typeface="Calibri"/>
              </a:rPr>
              <a:t> за 1,71 </a:t>
            </a:r>
            <a:r>
              <a:rPr lang="ru-RU" sz="1600" spc="-10" dirty="0" err="1">
                <a:latin typeface="Calibri"/>
                <a:cs typeface="Calibri"/>
              </a:rPr>
              <a:t>години</a:t>
            </a:r>
            <a:r>
              <a:rPr lang="ru-RU" sz="1600" spc="-10" dirty="0">
                <a:latin typeface="Calibri"/>
                <a:cs typeface="Calibri"/>
              </a:rPr>
              <a:t>, а 90% </a:t>
            </a:r>
            <a:r>
              <a:rPr lang="ru-RU" sz="1600" spc="-10" dirty="0" err="1">
                <a:latin typeface="Calibri"/>
                <a:cs typeface="Calibri"/>
              </a:rPr>
              <a:t>випаровується</a:t>
            </a:r>
            <a:r>
              <a:rPr lang="ru-RU" sz="1600" spc="-10" dirty="0">
                <a:latin typeface="Calibri"/>
                <a:cs typeface="Calibri"/>
              </a:rPr>
              <a:t> за 4,66 </a:t>
            </a:r>
            <a:r>
              <a:rPr lang="ru-RU" sz="1600" spc="-10" dirty="0" err="1">
                <a:latin typeface="Calibri"/>
                <a:cs typeface="Calibri"/>
              </a:rPr>
              <a:t>години</a:t>
            </a:r>
            <a:r>
              <a:rPr lang="ru-RU" sz="1600" spc="-10" dirty="0">
                <a:latin typeface="Calibri"/>
                <a:cs typeface="Calibri"/>
              </a:rPr>
              <a:t>»</a:t>
            </a:r>
            <a:endParaRPr lang="en-US" sz="1600" spc="-10" dirty="0">
              <a:latin typeface="Calibri"/>
              <a:cs typeface="Calibri"/>
            </a:endParaRPr>
          </a:p>
          <a:p>
            <a:pPr marL="469900" marR="5080" lvl="1">
              <a:spcBef>
                <a:spcPts val="505"/>
              </a:spcBef>
              <a:tabLst>
                <a:tab pos="698500" algn="l"/>
                <a:tab pos="699135" algn="l"/>
              </a:tabLst>
            </a:pPr>
            <a:endParaRPr sz="1600" dirty="0">
              <a:latin typeface="Calibri"/>
              <a:cs typeface="Calibri"/>
            </a:endParaRPr>
          </a:p>
        </p:txBody>
      </p:sp>
      <p:pic>
        <p:nvPicPr>
          <p:cNvPr id="5" name="object 5"/>
          <p:cNvPicPr/>
          <p:nvPr/>
        </p:nvPicPr>
        <p:blipFill>
          <a:blip r:embed="rId2" cstate="print"/>
          <a:stretch>
            <a:fillRect/>
          </a:stretch>
        </p:blipFill>
        <p:spPr>
          <a:xfrm>
            <a:off x="10780152" y="418420"/>
            <a:ext cx="1054330" cy="1016343"/>
          </a:xfrm>
          <a:prstGeom prst="rect">
            <a:avLst/>
          </a:prstGeom>
        </p:spPr>
      </p:pic>
      <p:graphicFrame>
        <p:nvGraphicFramePr>
          <p:cNvPr id="6" name="object 6"/>
          <p:cNvGraphicFramePr>
            <a:graphicFrameLocks noGrp="1"/>
          </p:cNvGraphicFramePr>
          <p:nvPr>
            <p:extLst>
              <p:ext uri="{D42A27DB-BD31-4B8C-83A1-F6EECF244321}">
                <p14:modId xmlns:p14="http://schemas.microsoft.com/office/powerpoint/2010/main" val="3530523162"/>
              </p:ext>
            </p:extLst>
          </p:nvPr>
        </p:nvGraphicFramePr>
        <p:xfrm>
          <a:off x="4248153" y="3276600"/>
          <a:ext cx="7486647" cy="720000"/>
        </p:xfrm>
        <a:graphic>
          <a:graphicData uri="http://schemas.openxmlformats.org/drawingml/2006/table">
            <a:tbl>
              <a:tblPr firstRow="1" bandRow="1">
                <a:tableStyleId>{2D5ABB26-0587-4C30-8999-92F81FD0307C}</a:tableStyleId>
              </a:tblPr>
              <a:tblGrid>
                <a:gridCol w="1020444">
                  <a:extLst>
                    <a:ext uri="{9D8B030D-6E8A-4147-A177-3AD203B41FA5}">
                      <a16:colId xmlns:a16="http://schemas.microsoft.com/office/drawing/2014/main" val="20000"/>
                    </a:ext>
                  </a:extLst>
                </a:gridCol>
                <a:gridCol w="1898014">
                  <a:extLst>
                    <a:ext uri="{9D8B030D-6E8A-4147-A177-3AD203B41FA5}">
                      <a16:colId xmlns:a16="http://schemas.microsoft.com/office/drawing/2014/main" val="20001"/>
                    </a:ext>
                  </a:extLst>
                </a:gridCol>
                <a:gridCol w="3099435">
                  <a:extLst>
                    <a:ext uri="{9D8B030D-6E8A-4147-A177-3AD203B41FA5}">
                      <a16:colId xmlns:a16="http://schemas.microsoft.com/office/drawing/2014/main" val="20002"/>
                    </a:ext>
                  </a:extLst>
                </a:gridCol>
                <a:gridCol w="1468754">
                  <a:extLst>
                    <a:ext uri="{9D8B030D-6E8A-4147-A177-3AD203B41FA5}">
                      <a16:colId xmlns:a16="http://schemas.microsoft.com/office/drawing/2014/main" val="20003"/>
                    </a:ext>
                  </a:extLst>
                </a:gridCol>
              </a:tblGrid>
              <a:tr h="144000">
                <a:tc gridSpan="4">
                  <a:txBody>
                    <a:bodyPr/>
                    <a:lstStyle/>
                    <a:p>
                      <a:pPr algn="ctr">
                        <a:lnSpc>
                          <a:spcPct val="100000"/>
                        </a:lnSpc>
                        <a:spcBef>
                          <a:spcPts val="75"/>
                        </a:spcBef>
                      </a:pPr>
                      <a:r>
                        <a:rPr sz="800" b="1" dirty="0">
                          <a:latin typeface="Calibri"/>
                          <a:cs typeface="Calibri"/>
                        </a:rPr>
                        <a:t>Environmental</a:t>
                      </a:r>
                      <a:r>
                        <a:rPr sz="800" b="1" spc="10" dirty="0">
                          <a:latin typeface="Calibri"/>
                          <a:cs typeface="Calibri"/>
                        </a:rPr>
                        <a:t> </a:t>
                      </a:r>
                      <a:r>
                        <a:rPr sz="800" b="1" spc="-10" dirty="0">
                          <a:latin typeface="Calibri"/>
                          <a:cs typeface="Calibri"/>
                        </a:rPr>
                        <a:t>Persistence</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4000">
                <a:tc>
                  <a:txBody>
                    <a:bodyPr/>
                    <a:lstStyle/>
                    <a:p>
                      <a:pPr marL="23495">
                        <a:lnSpc>
                          <a:spcPct val="100000"/>
                        </a:lnSpc>
                        <a:spcBef>
                          <a:spcPts val="75"/>
                        </a:spcBef>
                      </a:pPr>
                      <a:r>
                        <a:rPr sz="800" spc="-20" dirty="0">
                          <a:latin typeface="Calibri"/>
                          <a:cs typeface="Calibri"/>
                        </a:rPr>
                        <a:t>Agent</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23495">
                        <a:lnSpc>
                          <a:spcPct val="100000"/>
                        </a:lnSpc>
                        <a:spcBef>
                          <a:spcPts val="75"/>
                        </a:spcBef>
                      </a:pPr>
                      <a:r>
                        <a:rPr sz="800" b="1" dirty="0">
                          <a:latin typeface="Calibri"/>
                          <a:cs typeface="Calibri"/>
                        </a:rPr>
                        <a:t>Soil</a:t>
                      </a:r>
                      <a:r>
                        <a:rPr sz="800" b="1" spc="130" dirty="0">
                          <a:latin typeface="Calibri"/>
                          <a:cs typeface="Calibri"/>
                        </a:rPr>
                        <a:t> </a:t>
                      </a:r>
                      <a:r>
                        <a:rPr sz="800" b="1" dirty="0">
                          <a:latin typeface="Calibri"/>
                          <a:cs typeface="Calibri"/>
                        </a:rPr>
                        <a:t>Decomposition-Weather</a:t>
                      </a:r>
                      <a:r>
                        <a:rPr sz="800" b="1" spc="50" dirty="0">
                          <a:latin typeface="Calibri"/>
                          <a:cs typeface="Calibri"/>
                        </a:rPr>
                        <a:t> </a:t>
                      </a:r>
                      <a:r>
                        <a:rPr sz="800" b="1" spc="-10" dirty="0">
                          <a:latin typeface="Calibri"/>
                          <a:cs typeface="Calibri"/>
                        </a:rPr>
                        <a:t>Conditions</a:t>
                      </a:r>
                      <a:endParaRPr sz="800" dirty="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23495">
                        <a:lnSpc>
                          <a:spcPct val="100000"/>
                        </a:lnSpc>
                        <a:spcBef>
                          <a:spcPts val="75"/>
                        </a:spcBef>
                      </a:pPr>
                      <a:r>
                        <a:rPr sz="800" b="1" dirty="0">
                          <a:latin typeface="Calibri"/>
                          <a:cs typeface="Calibri"/>
                        </a:rPr>
                        <a:t>Soil</a:t>
                      </a:r>
                      <a:r>
                        <a:rPr sz="800" b="1" spc="30" dirty="0">
                          <a:latin typeface="Calibri"/>
                          <a:cs typeface="Calibri"/>
                        </a:rPr>
                        <a:t> </a:t>
                      </a:r>
                      <a:r>
                        <a:rPr sz="800" b="1" dirty="0">
                          <a:latin typeface="Calibri"/>
                          <a:cs typeface="Calibri"/>
                        </a:rPr>
                        <a:t>Detectable</a:t>
                      </a:r>
                      <a:r>
                        <a:rPr sz="800" b="1" spc="40" dirty="0">
                          <a:latin typeface="Calibri"/>
                          <a:cs typeface="Calibri"/>
                        </a:rPr>
                        <a:t> </a:t>
                      </a:r>
                      <a:r>
                        <a:rPr sz="800" b="1" spc="-20" dirty="0">
                          <a:latin typeface="Calibri"/>
                          <a:cs typeface="Calibri"/>
                        </a:rPr>
                        <a:t>Days</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extLst>
                  <a:ext uri="{0D108BD9-81ED-4DB2-BD59-A6C34878D82A}">
                    <a16:rowId xmlns:a16="http://schemas.microsoft.com/office/drawing/2014/main" val="10001"/>
                  </a:ext>
                </a:extLst>
              </a:tr>
              <a:tr h="144000">
                <a:tc rowSpan="3">
                  <a:txBody>
                    <a:bodyPr/>
                    <a:lstStyle/>
                    <a:p>
                      <a:pPr>
                        <a:lnSpc>
                          <a:spcPct val="100000"/>
                        </a:lnSpc>
                        <a:spcBef>
                          <a:spcPts val="15"/>
                        </a:spcBef>
                      </a:pPr>
                      <a:endParaRPr sz="800" dirty="0">
                        <a:latin typeface="Times New Roman"/>
                        <a:cs typeface="Times New Roman"/>
                      </a:endParaRPr>
                    </a:p>
                    <a:p>
                      <a:pPr marL="328930">
                        <a:lnSpc>
                          <a:spcPct val="100000"/>
                        </a:lnSpc>
                      </a:pPr>
                      <a:r>
                        <a:rPr sz="800" b="1" spc="-10" dirty="0">
                          <a:latin typeface="Calibri"/>
                          <a:cs typeface="Calibri"/>
                        </a:rPr>
                        <a:t>Tabun</a:t>
                      </a:r>
                      <a:endParaRPr sz="800" dirty="0">
                        <a:latin typeface="Calibri"/>
                        <a:cs typeface="Calibri"/>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rowSpan="3">
                  <a:txBody>
                    <a:bodyPr/>
                    <a:lstStyle/>
                    <a:p>
                      <a:pPr>
                        <a:lnSpc>
                          <a:spcPct val="100000"/>
                        </a:lnSpc>
                        <a:spcBef>
                          <a:spcPts val="15"/>
                        </a:spcBef>
                      </a:pPr>
                      <a:endParaRPr sz="800" dirty="0">
                        <a:latin typeface="Times New Roman"/>
                        <a:cs typeface="Times New Roman"/>
                      </a:endParaRPr>
                    </a:p>
                    <a:p>
                      <a:pPr marL="109855">
                        <a:lnSpc>
                          <a:spcPct val="100000"/>
                        </a:lnSpc>
                      </a:pPr>
                      <a:r>
                        <a:rPr sz="800" dirty="0">
                          <a:latin typeface="Calibri"/>
                          <a:cs typeface="Calibri"/>
                        </a:rPr>
                        <a:t>Lab</a:t>
                      </a:r>
                      <a:r>
                        <a:rPr sz="800" spc="45" dirty="0">
                          <a:latin typeface="Calibri"/>
                          <a:cs typeface="Calibri"/>
                        </a:rPr>
                        <a:t> </a:t>
                      </a:r>
                      <a:r>
                        <a:rPr sz="800" dirty="0">
                          <a:latin typeface="Calibri"/>
                          <a:cs typeface="Calibri"/>
                        </a:rPr>
                        <a:t>Vapor</a:t>
                      </a:r>
                      <a:r>
                        <a:rPr sz="800" spc="20" dirty="0">
                          <a:latin typeface="Calibri"/>
                          <a:cs typeface="Calibri"/>
                        </a:rPr>
                        <a:t> </a:t>
                      </a:r>
                      <a:r>
                        <a:rPr sz="800" dirty="0">
                          <a:latin typeface="Calibri"/>
                          <a:cs typeface="Calibri"/>
                        </a:rPr>
                        <a:t>Half-Life</a:t>
                      </a:r>
                      <a:r>
                        <a:rPr sz="800" spc="85" dirty="0">
                          <a:latin typeface="Calibri"/>
                          <a:cs typeface="Calibri"/>
                        </a:rPr>
                        <a:t> </a:t>
                      </a:r>
                      <a:r>
                        <a:rPr sz="800" spc="-10" dirty="0">
                          <a:latin typeface="Calibri"/>
                          <a:cs typeface="Calibri"/>
                        </a:rPr>
                        <a:t>8.0</a:t>
                      </a:r>
                      <a:r>
                        <a:rPr sz="800" spc="-20" dirty="0">
                          <a:latin typeface="Calibri"/>
                          <a:cs typeface="Calibri"/>
                        </a:rPr>
                        <a:t> </a:t>
                      </a:r>
                      <a:r>
                        <a:rPr sz="800" spc="-10" dirty="0">
                          <a:latin typeface="Calibri"/>
                          <a:cs typeface="Calibri"/>
                        </a:rPr>
                        <a:t>hours</a:t>
                      </a:r>
                      <a:endParaRPr sz="800" dirty="0">
                        <a:latin typeface="Calibri"/>
                        <a:cs typeface="Calibri"/>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23495">
                        <a:lnSpc>
                          <a:spcPct val="100000"/>
                        </a:lnSpc>
                        <a:spcBef>
                          <a:spcPts val="75"/>
                        </a:spcBef>
                      </a:pPr>
                      <a:r>
                        <a:rPr sz="800" dirty="0">
                          <a:latin typeface="Calibri"/>
                          <a:cs typeface="Calibri"/>
                        </a:rPr>
                        <a:t>"Average</a:t>
                      </a:r>
                      <a:r>
                        <a:rPr sz="800" spc="125" dirty="0">
                          <a:latin typeface="Calibri"/>
                          <a:cs typeface="Calibri"/>
                        </a:rPr>
                        <a:t> </a:t>
                      </a:r>
                      <a:r>
                        <a:rPr sz="800" dirty="0">
                          <a:latin typeface="Calibri"/>
                          <a:cs typeface="Calibri"/>
                        </a:rPr>
                        <a:t>Weather</a:t>
                      </a:r>
                      <a:r>
                        <a:rPr sz="800" spc="55" dirty="0">
                          <a:latin typeface="Calibri"/>
                          <a:cs typeface="Calibri"/>
                        </a:rPr>
                        <a:t> </a:t>
                      </a:r>
                      <a:r>
                        <a:rPr sz="800" spc="-10" dirty="0">
                          <a:latin typeface="Calibri"/>
                          <a:cs typeface="Calibri"/>
                        </a:rPr>
                        <a:t>Conditions"</a:t>
                      </a:r>
                      <a:endParaRPr sz="800" dirty="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7620" algn="ctr">
                        <a:lnSpc>
                          <a:spcPct val="100000"/>
                        </a:lnSpc>
                        <a:spcBef>
                          <a:spcPts val="75"/>
                        </a:spcBef>
                      </a:pPr>
                      <a:r>
                        <a:rPr sz="800" dirty="0">
                          <a:latin typeface="Calibri"/>
                          <a:cs typeface="Calibri"/>
                        </a:rPr>
                        <a:t>2</a:t>
                      </a:r>
                      <a:r>
                        <a:rPr sz="800" spc="-60" dirty="0">
                          <a:latin typeface="Calibri"/>
                          <a:cs typeface="Calibri"/>
                        </a:rPr>
                        <a:t> </a:t>
                      </a:r>
                      <a:r>
                        <a:rPr sz="800" spc="-20" dirty="0">
                          <a:latin typeface="Calibri"/>
                          <a:cs typeface="Calibri"/>
                        </a:rPr>
                        <a:t>days</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extLst>
                  <a:ext uri="{0D108BD9-81ED-4DB2-BD59-A6C34878D82A}">
                    <a16:rowId xmlns:a16="http://schemas.microsoft.com/office/drawing/2014/main" val="10002"/>
                  </a:ext>
                </a:extLst>
              </a:tr>
              <a:tr h="144000">
                <a:tc vMerge="1">
                  <a:txBody>
                    <a:bodyPr/>
                    <a:lstStyle/>
                    <a:p>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vMerge="1">
                  <a:txBody>
                    <a:bodyPr/>
                    <a:lstStyle/>
                    <a:p>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23495">
                        <a:lnSpc>
                          <a:spcPct val="100000"/>
                        </a:lnSpc>
                        <a:spcBef>
                          <a:spcPts val="75"/>
                        </a:spcBef>
                      </a:pPr>
                      <a:r>
                        <a:rPr sz="800" dirty="0">
                          <a:latin typeface="Calibri"/>
                          <a:cs typeface="Calibri"/>
                        </a:rPr>
                        <a:t>Uncovered</a:t>
                      </a:r>
                      <a:r>
                        <a:rPr sz="800" spc="60" dirty="0">
                          <a:latin typeface="Calibri"/>
                          <a:cs typeface="Calibri"/>
                        </a:rPr>
                        <a:t> </a:t>
                      </a:r>
                      <a:r>
                        <a:rPr sz="800" spc="-20" dirty="0">
                          <a:latin typeface="Calibri"/>
                          <a:cs typeface="Calibri"/>
                        </a:rPr>
                        <a:t>Snow</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marL="61594">
                        <a:lnSpc>
                          <a:spcPct val="100000"/>
                        </a:lnSpc>
                        <a:spcBef>
                          <a:spcPts val="75"/>
                        </a:spcBef>
                      </a:pPr>
                      <a:r>
                        <a:rPr sz="800" dirty="0">
                          <a:latin typeface="Calibri"/>
                          <a:cs typeface="Calibri"/>
                        </a:rPr>
                        <a:t>&gt;2weeks</a:t>
                      </a:r>
                      <a:r>
                        <a:rPr sz="800" spc="25" dirty="0">
                          <a:latin typeface="Calibri"/>
                          <a:cs typeface="Calibri"/>
                        </a:rPr>
                        <a:t> </a:t>
                      </a:r>
                      <a:r>
                        <a:rPr sz="800" dirty="0">
                          <a:latin typeface="Calibri"/>
                          <a:cs typeface="Calibri"/>
                        </a:rPr>
                        <a:t>but</a:t>
                      </a:r>
                      <a:r>
                        <a:rPr sz="800" spc="15" dirty="0">
                          <a:latin typeface="Calibri"/>
                          <a:cs typeface="Calibri"/>
                        </a:rPr>
                        <a:t> </a:t>
                      </a:r>
                      <a:r>
                        <a:rPr sz="800" dirty="0">
                          <a:latin typeface="Calibri"/>
                          <a:cs typeface="Calibri"/>
                        </a:rPr>
                        <a:t>&lt;</a:t>
                      </a:r>
                      <a:r>
                        <a:rPr sz="800" spc="-25" dirty="0">
                          <a:latin typeface="Calibri"/>
                          <a:cs typeface="Calibri"/>
                        </a:rPr>
                        <a:t> </a:t>
                      </a:r>
                      <a:r>
                        <a:rPr sz="800" dirty="0">
                          <a:latin typeface="Calibri"/>
                          <a:cs typeface="Calibri"/>
                        </a:rPr>
                        <a:t>4</a:t>
                      </a:r>
                      <a:r>
                        <a:rPr sz="800" spc="-40" dirty="0">
                          <a:latin typeface="Calibri"/>
                          <a:cs typeface="Calibri"/>
                        </a:rPr>
                        <a:t> </a:t>
                      </a:r>
                      <a:r>
                        <a:rPr sz="800" spc="-20" dirty="0">
                          <a:latin typeface="Calibri"/>
                          <a:cs typeface="Calibri"/>
                        </a:rPr>
                        <a:t>weeks</a:t>
                      </a:r>
                      <a:endParaRPr sz="800">
                        <a:latin typeface="Calibri"/>
                        <a:cs typeface="Calibri"/>
                      </a:endParaRPr>
                    </a:p>
                  </a:txBody>
                  <a:tcPr marL="0" marR="0" marT="952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extLst>
                  <a:ext uri="{0D108BD9-81ED-4DB2-BD59-A6C34878D82A}">
                    <a16:rowId xmlns:a16="http://schemas.microsoft.com/office/drawing/2014/main" val="10003"/>
                  </a:ext>
                </a:extLst>
              </a:tr>
              <a:tr h="144000">
                <a:tc vMerge="1">
                  <a:txBody>
                    <a:bodyPr/>
                    <a:lstStyle/>
                    <a:p>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vMerge="1">
                  <a:txBody>
                    <a:bodyPr/>
                    <a:lstStyle/>
                    <a:p>
                      <a:endParaRPr/>
                    </a:p>
                  </a:txBody>
                  <a:tcPr marL="0" marR="0" marT="1905"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tc>
                  <a:txBody>
                    <a:bodyPr/>
                    <a:lstStyle/>
                    <a:p>
                      <a:pPr>
                        <a:lnSpc>
                          <a:spcPct val="100000"/>
                        </a:lnSpc>
                      </a:pPr>
                      <a:endParaRPr sz="800" dirty="0">
                        <a:latin typeface="Times New Roman"/>
                        <a:cs typeface="Times New Roman"/>
                      </a:endParaRPr>
                    </a:p>
                  </a:txBody>
                  <a:tcPr marL="0" marR="0" marT="0" marB="0">
                    <a:lnL w="12700">
                      <a:solidFill>
                        <a:srgbClr val="D3D3D3"/>
                      </a:solidFill>
                      <a:prstDash val="solid"/>
                    </a:lnL>
                    <a:lnR w="12700">
                      <a:solidFill>
                        <a:srgbClr val="D3D3D3"/>
                      </a:solidFill>
                      <a:prstDash val="solid"/>
                    </a:lnR>
                    <a:lnT w="9525">
                      <a:solidFill>
                        <a:srgbClr val="D3D3D3"/>
                      </a:solidFill>
                      <a:prstDash val="solid"/>
                    </a:lnT>
                    <a:lnB w="9525">
                      <a:solidFill>
                        <a:srgbClr val="D3D3D3"/>
                      </a:solidFill>
                      <a:prstDash val="solid"/>
                    </a:lnB>
                  </a:tcPr>
                </a:tc>
                <a:extLst>
                  <a:ext uri="{0D108BD9-81ED-4DB2-BD59-A6C34878D82A}">
                    <a16:rowId xmlns:a16="http://schemas.microsoft.com/office/drawing/2014/main" val="10004"/>
                  </a:ext>
                </a:extLst>
              </a:tr>
            </a:tbl>
          </a:graphicData>
        </a:graphic>
      </p:graphicFrame>
      <p:pic>
        <p:nvPicPr>
          <p:cNvPr id="7" name="object 7"/>
          <p:cNvPicPr/>
          <p:nvPr/>
        </p:nvPicPr>
        <p:blipFill>
          <a:blip r:embed="rId3" cstate="print"/>
          <a:stretch>
            <a:fillRect/>
          </a:stretch>
        </p:blipFill>
        <p:spPr>
          <a:xfrm>
            <a:off x="9561576" y="5838444"/>
            <a:ext cx="2217420" cy="704088"/>
          </a:xfrm>
          <a:prstGeom prst="rect">
            <a:avLst/>
          </a:prstGeom>
        </p:spPr>
      </p:pic>
      <p:graphicFrame>
        <p:nvGraphicFramePr>
          <p:cNvPr id="8" name="Таблица 7">
            <a:extLst>
              <a:ext uri="{FF2B5EF4-FFF2-40B4-BE49-F238E27FC236}">
                <a16:creationId xmlns:a16="http://schemas.microsoft.com/office/drawing/2014/main" id="{F4C3B3C0-8D16-2FFE-5256-286D75316D92}"/>
              </a:ext>
            </a:extLst>
          </p:cNvPr>
          <p:cNvGraphicFramePr>
            <a:graphicFrameLocks noGrp="1"/>
          </p:cNvGraphicFramePr>
          <p:nvPr>
            <p:extLst>
              <p:ext uri="{D42A27DB-BD31-4B8C-83A1-F6EECF244321}">
                <p14:modId xmlns:p14="http://schemas.microsoft.com/office/powerpoint/2010/main" val="641848153"/>
              </p:ext>
            </p:extLst>
          </p:nvPr>
        </p:nvGraphicFramePr>
        <p:xfrm>
          <a:off x="4294505" y="4113741"/>
          <a:ext cx="7430770" cy="936000"/>
        </p:xfrm>
        <a:graphic>
          <a:graphicData uri="http://schemas.openxmlformats.org/drawingml/2006/table">
            <a:tbl>
              <a:tblPr>
                <a:tableStyleId>{5C22544A-7EE6-4342-B048-85BDC9FD1C3A}</a:tableStyleId>
              </a:tblPr>
              <a:tblGrid>
                <a:gridCol w="1021080">
                  <a:extLst>
                    <a:ext uri="{9D8B030D-6E8A-4147-A177-3AD203B41FA5}">
                      <a16:colId xmlns:a16="http://schemas.microsoft.com/office/drawing/2014/main" val="836457108"/>
                    </a:ext>
                  </a:extLst>
                </a:gridCol>
                <a:gridCol w="1889760">
                  <a:extLst>
                    <a:ext uri="{9D8B030D-6E8A-4147-A177-3AD203B41FA5}">
                      <a16:colId xmlns:a16="http://schemas.microsoft.com/office/drawing/2014/main" val="390457861"/>
                    </a:ext>
                  </a:extLst>
                </a:gridCol>
                <a:gridCol w="3108960">
                  <a:extLst>
                    <a:ext uri="{9D8B030D-6E8A-4147-A177-3AD203B41FA5}">
                      <a16:colId xmlns:a16="http://schemas.microsoft.com/office/drawing/2014/main" val="2140845183"/>
                    </a:ext>
                  </a:extLst>
                </a:gridCol>
                <a:gridCol w="1410970">
                  <a:extLst>
                    <a:ext uri="{9D8B030D-6E8A-4147-A177-3AD203B41FA5}">
                      <a16:colId xmlns:a16="http://schemas.microsoft.com/office/drawing/2014/main" val="138854994"/>
                    </a:ext>
                  </a:extLst>
                </a:gridCol>
              </a:tblGrid>
              <a:tr h="155328">
                <a:tc gridSpan="4">
                  <a:txBody>
                    <a:bodyPr/>
                    <a:lstStyle/>
                    <a:p>
                      <a:pPr algn="ctr"/>
                      <a:r>
                        <a:rPr lang="uk-UA" sz="800" b="1" dirty="0">
                          <a:effectLst/>
                        </a:rPr>
                        <a:t>Стійкість до умов навколишнього середовища</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ru-UA"/>
                    </a:p>
                  </a:txBody>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2621754622"/>
                  </a:ext>
                </a:extLst>
              </a:tr>
              <a:tr h="260224">
                <a:tc>
                  <a:txBody>
                    <a:bodyPr/>
                    <a:lstStyle/>
                    <a:p>
                      <a:pPr algn="l"/>
                      <a:r>
                        <a:rPr lang="uk-UA" sz="800" b="0" dirty="0">
                          <a:effectLst/>
                        </a:rPr>
                        <a:t>Речовина</a:t>
                      </a:r>
                      <a:endParaRPr lang="ru-UA" sz="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uk-UA" sz="800">
                          <a:effectLst/>
                        </a:rPr>
                        <a:t> </a:t>
                      </a:r>
                      <a:endParaRPr lang="ru-U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tabLst>
                          <a:tab pos="3066415" algn="l"/>
                        </a:tabLst>
                      </a:pPr>
                      <a:r>
                        <a:rPr lang="uk-UA" sz="800" b="1" dirty="0">
                          <a:effectLst/>
                        </a:rPr>
                        <a:t>Розкладання в ґрунті відносно погодних умов</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uk-UA" sz="800" b="1" dirty="0">
                          <a:effectLst/>
                        </a:rPr>
                        <a:t>Днів ймовірності виявлення в ґрунті</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15648353"/>
                  </a:ext>
                </a:extLst>
              </a:tr>
              <a:tr h="141339">
                <a:tc rowSpan="3">
                  <a:txBody>
                    <a:bodyPr/>
                    <a:lstStyle/>
                    <a:p>
                      <a:r>
                        <a:rPr lang="uk-UA" sz="800" dirty="0">
                          <a:effectLst/>
                        </a:rPr>
                        <a:t> </a:t>
                      </a:r>
                    </a:p>
                    <a:p>
                      <a:pPr algn="ctr"/>
                      <a:r>
                        <a:rPr lang="uk-UA" sz="800" b="1" dirty="0">
                          <a:effectLst/>
                        </a:rPr>
                        <a:t>Табун</a:t>
                      </a:r>
                    </a:p>
                    <a:p>
                      <a:r>
                        <a:rPr lang="uk-UA" sz="800" dirty="0">
                          <a:effectLst/>
                        </a:rPr>
                        <a:t> </a:t>
                      </a:r>
                      <a:endParaRPr lang="ru-UA" sz="800" dirty="0">
                        <a:solidFill>
                          <a:srgbClr val="00000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r>
                        <a:rPr lang="uk-UA" sz="800" dirty="0">
                          <a:effectLst/>
                        </a:rPr>
                        <a:t> </a:t>
                      </a:r>
                    </a:p>
                    <a:p>
                      <a:pPr algn="ctr"/>
                      <a:r>
                        <a:rPr lang="uk-UA" sz="800" dirty="0">
                          <a:effectLst/>
                        </a:rPr>
                        <a:t>Період </a:t>
                      </a:r>
                      <a:r>
                        <a:rPr lang="uk-UA" sz="800" dirty="0" err="1">
                          <a:effectLst/>
                        </a:rPr>
                        <a:t>напіввиведення</a:t>
                      </a:r>
                      <a:r>
                        <a:rPr lang="uk-UA" sz="800" dirty="0">
                          <a:effectLst/>
                        </a:rPr>
                        <a:t> за лабораторних умов - 8,0 годин</a:t>
                      </a:r>
                    </a:p>
                    <a:p>
                      <a:r>
                        <a:rPr lang="uk-UA" sz="800" dirty="0">
                          <a:effectLst/>
                        </a:rPr>
                        <a:t> </a:t>
                      </a:r>
                      <a:endParaRPr lang="ru-UA" sz="800" dirty="0">
                        <a:solidFill>
                          <a:srgbClr val="00000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tabLst>
                          <a:tab pos="3060065" algn="l"/>
                        </a:tabLst>
                      </a:pPr>
                      <a:r>
                        <a:rPr lang="uk-UA" sz="800">
                          <a:effectLst/>
                        </a:rPr>
                        <a:t>«Середні погодні умови»</a:t>
                      </a:r>
                      <a:endParaRPr lang="ru-UA"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uk-UA" sz="800">
                          <a:effectLst/>
                        </a:rPr>
                        <a:t>2 дні</a:t>
                      </a:r>
                      <a:endParaRPr lang="ru-UA"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6745186"/>
                  </a:ext>
                </a:extLst>
              </a:tr>
              <a:tr h="143753">
                <a:tc vMerge="1">
                  <a:txBody>
                    <a:bodyPr/>
                    <a:lstStyle/>
                    <a:p>
                      <a:pPr algn="ctr"/>
                      <a:r>
                        <a:rPr lang="uk-UA" sz="800" dirty="0">
                          <a:effectLst/>
                        </a:rPr>
                        <a:t>Табун</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pPr algn="ctr"/>
                      <a:r>
                        <a:rPr lang="uk-UA" sz="800" dirty="0">
                          <a:effectLst/>
                        </a:rPr>
                        <a:t>Період </a:t>
                      </a:r>
                      <a:r>
                        <a:rPr lang="uk-UA" sz="800" dirty="0" err="1">
                          <a:effectLst/>
                        </a:rPr>
                        <a:t>напіввиведення</a:t>
                      </a:r>
                      <a:r>
                        <a:rPr lang="uk-UA" sz="800" dirty="0">
                          <a:effectLst/>
                        </a:rPr>
                        <a:t> за лабораторних умов - 8,0 годин</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tabLst>
                          <a:tab pos="3056890" algn="l"/>
                        </a:tabLst>
                      </a:pPr>
                      <a:r>
                        <a:rPr lang="uk-UA" sz="800" dirty="0">
                          <a:effectLst/>
                        </a:rPr>
                        <a:t>Невкритий сніг</a:t>
                      </a:r>
                      <a:endParaRPr lang="ru-UA"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r>
                        <a:rPr lang="uk-UA" sz="800">
                          <a:effectLst/>
                        </a:rPr>
                        <a:t>&gt;2 тижні, але &lt;4 тижнів</a:t>
                      </a:r>
                      <a:endParaRPr lang="ru-UA"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46895259"/>
                  </a:ext>
                </a:extLst>
              </a:tr>
              <a:tr h="235356">
                <a:tc vMerge="1">
                  <a:txBody>
                    <a:bodyPr/>
                    <a:lstStyle/>
                    <a:p>
                      <a:r>
                        <a:rPr lang="uk-UA" sz="800" dirty="0">
                          <a:effectLst/>
                        </a:rPr>
                        <a:t> </a:t>
                      </a:r>
                      <a:endParaRPr lang="ru-U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r>
                        <a:rPr lang="uk-UA" sz="800" dirty="0">
                          <a:effectLst/>
                        </a:rPr>
                        <a:t> </a:t>
                      </a:r>
                      <a:endParaRPr lang="ru-U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uk-UA" sz="800" dirty="0">
                          <a:effectLst/>
                        </a:rPr>
                        <a:t> </a:t>
                      </a:r>
                      <a:endParaRPr lang="ru-U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uk-UA" sz="800" dirty="0">
                          <a:effectLst/>
                        </a:rPr>
                        <a:t> </a:t>
                      </a:r>
                      <a:endParaRPr lang="ru-U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9485125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7614" y="423918"/>
            <a:ext cx="11769611" cy="1744955"/>
          </a:xfrm>
          <a:prstGeom prst="rect">
            <a:avLst/>
          </a:prstGeom>
        </p:spPr>
      </p:pic>
      <p:pic>
        <p:nvPicPr>
          <p:cNvPr id="3" name="object 3"/>
          <p:cNvPicPr/>
          <p:nvPr/>
        </p:nvPicPr>
        <p:blipFill>
          <a:blip r:embed="rId3" cstate="print"/>
          <a:stretch>
            <a:fillRect/>
          </a:stretch>
        </p:blipFill>
        <p:spPr>
          <a:xfrm>
            <a:off x="9561576" y="5838444"/>
            <a:ext cx="2217420" cy="704088"/>
          </a:xfrm>
          <a:prstGeom prst="rect">
            <a:avLst/>
          </a:prstGeom>
        </p:spPr>
      </p:pic>
      <p:pic>
        <p:nvPicPr>
          <p:cNvPr id="4" name="object 4"/>
          <p:cNvPicPr/>
          <p:nvPr/>
        </p:nvPicPr>
        <p:blipFill>
          <a:blip r:embed="rId4" cstate="print"/>
          <a:stretch>
            <a:fillRect/>
          </a:stretch>
        </p:blipFill>
        <p:spPr>
          <a:xfrm>
            <a:off x="169163" y="4821934"/>
            <a:ext cx="1900427" cy="1897518"/>
          </a:xfrm>
          <a:prstGeom prst="rect">
            <a:avLst/>
          </a:prstGeom>
        </p:spPr>
      </p:pic>
      <p:sp>
        <p:nvSpPr>
          <p:cNvPr id="6" name="TextBox 5">
            <a:extLst>
              <a:ext uri="{FF2B5EF4-FFF2-40B4-BE49-F238E27FC236}">
                <a16:creationId xmlns:a16="http://schemas.microsoft.com/office/drawing/2014/main" id="{89BDD8E2-DF93-F437-4793-EBC5AE761D55}"/>
              </a:ext>
            </a:extLst>
          </p:cNvPr>
          <p:cNvSpPr txBox="1"/>
          <p:nvPr/>
        </p:nvSpPr>
        <p:spPr>
          <a:xfrm>
            <a:off x="5334000" y="468868"/>
            <a:ext cx="1524000" cy="369332"/>
          </a:xfrm>
          <a:prstGeom prst="rect">
            <a:avLst/>
          </a:prstGeom>
          <a:solidFill>
            <a:schemeClr val="bg1"/>
          </a:solidFill>
        </p:spPr>
        <p:txBody>
          <a:bodyPr wrap="square" lIns="0" tIns="0" rIns="0" bIns="0" rtlCol="0">
            <a:spAutoFit/>
          </a:bodyPr>
          <a:lstStyle/>
          <a:p>
            <a:pPr algn="ctr"/>
            <a:r>
              <a:rPr lang="en-US" sz="1200" dirty="0">
                <a:latin typeface="Arial" panose="020B0604020202020204" pitchFamily="34" charset="0"/>
                <a:cs typeface="Arial" panose="020B0604020202020204" pitchFamily="34" charset="0"/>
              </a:rPr>
              <a:t>Chemical Weapons</a:t>
            </a:r>
          </a:p>
          <a:p>
            <a:pPr algn="ctr"/>
            <a:r>
              <a:rPr lang="ru-RU" sz="1200" dirty="0" err="1">
                <a:latin typeface="Arial" panose="020B0604020202020204" pitchFamily="34" charset="0"/>
                <a:cs typeface="Arial" panose="020B0604020202020204" pitchFamily="34" charset="0"/>
              </a:rPr>
              <a:t>Хімічна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зброя</a:t>
            </a:r>
            <a:endParaRPr lang="ru-UA"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69E5C85-96E6-99A7-13DC-1E76310C938C}"/>
              </a:ext>
            </a:extLst>
          </p:cNvPr>
          <p:cNvSpPr txBox="1"/>
          <p:nvPr/>
        </p:nvSpPr>
        <p:spPr>
          <a:xfrm>
            <a:off x="304800" y="1752600"/>
            <a:ext cx="1524000" cy="369332"/>
          </a:xfrm>
          <a:prstGeom prst="rect">
            <a:avLst/>
          </a:prstGeom>
          <a:solidFill>
            <a:schemeClr val="bg1"/>
          </a:solidFill>
        </p:spPr>
        <p:txBody>
          <a:bodyPr wrap="square" lIns="0" tIns="0" rIns="0" bIns="0" rtlCol="0">
            <a:spAutoFit/>
          </a:bodyPr>
          <a:lstStyle/>
          <a:p>
            <a:pPr algn="ctr"/>
            <a:r>
              <a:rPr lang="en-US" sz="1200" dirty="0">
                <a:latin typeface="Arial" panose="020B0604020202020204" pitchFamily="34" charset="0"/>
                <a:cs typeface="Arial" panose="020B0604020202020204" pitchFamily="34" charset="0"/>
              </a:rPr>
              <a:t>Choking Agents</a:t>
            </a:r>
          </a:p>
          <a:p>
            <a:pPr algn="ctr"/>
            <a:r>
              <a:rPr lang="ru-RU" sz="1200" dirty="0" err="1">
                <a:latin typeface="Arial" panose="020B0604020202020204" pitchFamily="34" charset="0"/>
                <a:cs typeface="Arial" panose="020B0604020202020204" pitchFamily="34" charset="0"/>
              </a:rPr>
              <a:t>Задушливі</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речовини</a:t>
            </a:r>
            <a:endParaRPr lang="ru-UA"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61C96E-533D-9C74-373F-346718F14F3A}"/>
              </a:ext>
            </a:extLst>
          </p:cNvPr>
          <p:cNvSpPr txBox="1"/>
          <p:nvPr/>
        </p:nvSpPr>
        <p:spPr>
          <a:xfrm>
            <a:off x="2286000" y="1752600"/>
            <a:ext cx="1600200" cy="323165"/>
          </a:xfrm>
          <a:prstGeom prst="rect">
            <a:avLst/>
          </a:prstGeom>
          <a:solidFill>
            <a:schemeClr val="bg1"/>
          </a:solid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Blistering Agents</a:t>
            </a:r>
          </a:p>
          <a:p>
            <a:pPr algn="ctr"/>
            <a:r>
              <a:rPr lang="ru-RU" sz="1050" dirty="0" err="1">
                <a:latin typeface="Arial" panose="020B0604020202020204" pitchFamily="34" charset="0"/>
                <a:cs typeface="Arial" panose="020B0604020202020204" pitchFamily="34" charset="0"/>
              </a:rPr>
              <a:t>Шкірно-наривні</a:t>
            </a:r>
            <a:r>
              <a:rPr lang="ru-RU" sz="1050" dirty="0">
                <a:latin typeface="Arial" panose="020B0604020202020204" pitchFamily="34" charset="0"/>
                <a:cs typeface="Arial" panose="020B0604020202020204" pitchFamily="34" charset="0"/>
              </a:rPr>
              <a:t> </a:t>
            </a:r>
            <a:r>
              <a:rPr lang="ru-RU" sz="1050" dirty="0" err="1">
                <a:latin typeface="Arial" panose="020B0604020202020204" pitchFamily="34" charset="0"/>
                <a:cs typeface="Arial" panose="020B0604020202020204" pitchFamily="34" charset="0"/>
              </a:rPr>
              <a:t>речовини</a:t>
            </a:r>
            <a:endParaRPr lang="ru-UA" sz="105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BF6F083-027D-F673-446E-ED574D174277}"/>
              </a:ext>
            </a:extLst>
          </p:cNvPr>
          <p:cNvSpPr txBox="1"/>
          <p:nvPr/>
        </p:nvSpPr>
        <p:spPr>
          <a:xfrm>
            <a:off x="4274112" y="1752600"/>
            <a:ext cx="1650438" cy="369332"/>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Nerve Agents</a:t>
            </a:r>
          </a:p>
          <a:p>
            <a:pPr algn="ctr"/>
            <a:r>
              <a:rPr lang="ru-RU" sz="800" dirty="0" err="1">
                <a:latin typeface="Arial" panose="020B0604020202020204" pitchFamily="34" charset="0"/>
                <a:cs typeface="Arial" panose="020B0604020202020204" pitchFamily="34" charset="0"/>
              </a:rPr>
              <a:t>Речовини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нервово-паралітичної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дії</a:t>
            </a:r>
            <a:endParaRPr lang="ru-UA" sz="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9C4B3EE-AEAC-3EC3-2D8D-CA4867C10754}"/>
              </a:ext>
            </a:extLst>
          </p:cNvPr>
          <p:cNvSpPr txBox="1"/>
          <p:nvPr/>
        </p:nvSpPr>
        <p:spPr>
          <a:xfrm>
            <a:off x="6315075" y="1754742"/>
            <a:ext cx="1600200" cy="369332"/>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Incapacitating Agents</a:t>
            </a:r>
          </a:p>
          <a:p>
            <a:pPr algn="ctr"/>
            <a:r>
              <a:rPr lang="ru-RU" sz="800" dirty="0" err="1">
                <a:latin typeface="Arial" panose="020B0604020202020204" pitchFamily="34" charset="0"/>
                <a:cs typeface="Arial" panose="020B0604020202020204" pitchFamily="34" charset="0"/>
              </a:rPr>
              <a:t>Речовини</a:t>
            </a:r>
            <a:r>
              <a:rPr lang="ru-RU" sz="800" dirty="0">
                <a:latin typeface="Arial" panose="020B0604020202020204" pitchFamily="34" charset="0"/>
                <a:cs typeface="Arial" panose="020B0604020202020204" pitchFamily="34" charset="0"/>
              </a:rPr>
              <a:t> для </a:t>
            </a:r>
            <a:r>
              <a:rPr lang="ru-RU" sz="800" dirty="0" err="1">
                <a:latin typeface="Arial" panose="020B0604020202020204" pitchFamily="34" charset="0"/>
                <a:cs typeface="Arial" panose="020B0604020202020204" pitchFamily="34" charset="0"/>
              </a:rPr>
              <a:t>тимчасової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втрати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боєздатності</a:t>
            </a:r>
            <a:endParaRPr lang="ru-UA" sz="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9DECE09-E645-6407-276E-1794A37192B1}"/>
              </a:ext>
            </a:extLst>
          </p:cNvPr>
          <p:cNvSpPr txBox="1"/>
          <p:nvPr/>
        </p:nvSpPr>
        <p:spPr>
          <a:xfrm>
            <a:off x="8305800" y="1775683"/>
            <a:ext cx="1600200" cy="276999"/>
          </a:xfrm>
          <a:prstGeom prst="rect">
            <a:avLst/>
          </a:prstGeom>
          <a:solidFill>
            <a:schemeClr val="bg1"/>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Blood Agents</a:t>
            </a:r>
          </a:p>
          <a:p>
            <a:pPr algn="ctr"/>
            <a:r>
              <a:rPr lang="ru-RU" sz="900" dirty="0" err="1">
                <a:latin typeface="Arial" panose="020B0604020202020204" pitchFamily="34" charset="0"/>
                <a:cs typeface="Arial" panose="020B0604020202020204" pitchFamily="34" charset="0"/>
              </a:rPr>
              <a:t>Речовини</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загальнотруйної</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дії</a:t>
            </a:r>
            <a:endParaRPr lang="ru-UA" sz="9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8213CA2-29FA-86D4-574F-529B56FB4357}"/>
              </a:ext>
            </a:extLst>
          </p:cNvPr>
          <p:cNvSpPr txBox="1"/>
          <p:nvPr/>
        </p:nvSpPr>
        <p:spPr>
          <a:xfrm>
            <a:off x="10287000" y="1752599"/>
            <a:ext cx="1600200" cy="369332"/>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Riot Control Agents</a:t>
            </a:r>
          </a:p>
          <a:p>
            <a:pPr algn="ctr"/>
            <a:r>
              <a:rPr lang="ru-RU" sz="800" dirty="0" err="1">
                <a:latin typeface="Arial" panose="020B0604020202020204" pitchFamily="34" charset="0"/>
                <a:cs typeface="Arial" panose="020B0604020202020204" pitchFamily="34" charset="0"/>
              </a:rPr>
              <a:t>Речовини</a:t>
            </a:r>
            <a:r>
              <a:rPr lang="ru-RU" sz="800" dirty="0">
                <a:latin typeface="Arial" panose="020B0604020202020204" pitchFamily="34" charset="0"/>
                <a:cs typeface="Arial" panose="020B0604020202020204" pitchFamily="34" charset="0"/>
              </a:rPr>
              <a:t> для </a:t>
            </a:r>
            <a:r>
              <a:rPr lang="ru-RU" sz="800" dirty="0" err="1">
                <a:latin typeface="Arial" panose="020B0604020202020204" pitchFamily="34" charset="0"/>
                <a:cs typeface="Arial" panose="020B0604020202020204" pitchFamily="34" charset="0"/>
              </a:rPr>
              <a:t>придушення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масових</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заворушень</a:t>
            </a:r>
            <a:endParaRPr lang="ru-UA" sz="800"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3423" y="609676"/>
            <a:ext cx="3315970" cy="998350"/>
          </a:xfrm>
          <a:prstGeom prst="rect">
            <a:avLst/>
          </a:prstGeom>
        </p:spPr>
        <p:txBody>
          <a:bodyPr vert="horz" wrap="square" lIns="0" tIns="13335" rIns="0" bIns="0" rtlCol="0">
            <a:spAutoFit/>
          </a:bodyPr>
          <a:lstStyle/>
          <a:p>
            <a:pPr marL="12700">
              <a:lnSpc>
                <a:spcPct val="100000"/>
              </a:lnSpc>
              <a:spcBef>
                <a:spcPts val="105"/>
              </a:spcBef>
            </a:pPr>
            <a:r>
              <a:rPr sz="3200" b="1" spc="-30" dirty="0"/>
              <a:t>Cyclosarin</a:t>
            </a:r>
            <a:r>
              <a:rPr sz="3200" b="1" spc="-165" dirty="0"/>
              <a:t> </a:t>
            </a:r>
            <a:r>
              <a:rPr sz="3200" b="1" spc="-20" dirty="0"/>
              <a:t>(GF)</a:t>
            </a:r>
            <a:br>
              <a:rPr lang="en-US" sz="3200" b="1" spc="-20" dirty="0"/>
            </a:br>
            <a:r>
              <a:rPr lang="ru-RU" sz="3200" b="1" spc="-20" dirty="0" err="1"/>
              <a:t>Циклозарин</a:t>
            </a:r>
            <a:r>
              <a:rPr lang="ru-RU" sz="3200" b="1" spc="-20" dirty="0"/>
              <a:t> (</a:t>
            </a:r>
            <a:r>
              <a:rPr lang="en-US" sz="3200" b="1" spc="-20" dirty="0"/>
              <a:t>GF)</a:t>
            </a:r>
            <a:endParaRPr sz="3200" b="1" dirty="0"/>
          </a:p>
        </p:txBody>
      </p:sp>
      <p:sp>
        <p:nvSpPr>
          <p:cNvPr id="3" name="object 3"/>
          <p:cNvSpPr txBox="1"/>
          <p:nvPr/>
        </p:nvSpPr>
        <p:spPr>
          <a:xfrm>
            <a:off x="458216" y="1707918"/>
            <a:ext cx="10209784" cy="3997248"/>
          </a:xfrm>
          <a:prstGeom prst="rect">
            <a:avLst/>
          </a:prstGeom>
        </p:spPr>
        <p:txBody>
          <a:bodyPr vert="horz" wrap="square" lIns="0" tIns="97790" rIns="0" bIns="0" rtlCol="0">
            <a:spAutoFit/>
          </a:bodyPr>
          <a:lstStyle/>
          <a:p>
            <a:pPr marL="241300" indent="-229235">
              <a:lnSpc>
                <a:spcPct val="100000"/>
              </a:lnSpc>
              <a:spcBef>
                <a:spcPts val="770"/>
              </a:spcBef>
              <a:buFont typeface="Arial"/>
              <a:buChar char="•"/>
              <a:tabLst>
                <a:tab pos="241935" algn="l"/>
              </a:tabLst>
            </a:pPr>
            <a:r>
              <a:rPr sz="2000" dirty="0">
                <a:latin typeface="Calibri"/>
                <a:cs typeface="Calibri"/>
              </a:rPr>
              <a:t>Chemical</a:t>
            </a:r>
            <a:r>
              <a:rPr sz="2000" spc="-110" dirty="0">
                <a:latin typeface="Calibri"/>
                <a:cs typeface="Calibri"/>
              </a:rPr>
              <a:t> </a:t>
            </a:r>
            <a:r>
              <a:rPr sz="2000" dirty="0">
                <a:latin typeface="Calibri"/>
                <a:cs typeface="Calibri"/>
              </a:rPr>
              <a:t>name:</a:t>
            </a:r>
            <a:r>
              <a:rPr sz="2000" spc="-110" dirty="0">
                <a:latin typeface="Calibri"/>
                <a:cs typeface="Calibri"/>
              </a:rPr>
              <a:t> </a:t>
            </a:r>
            <a:r>
              <a:rPr sz="2000" spc="-10" dirty="0">
                <a:latin typeface="Calibri"/>
                <a:cs typeface="Calibri"/>
              </a:rPr>
              <a:t>cyclohexyl</a:t>
            </a:r>
            <a:r>
              <a:rPr sz="2000" spc="-105" dirty="0">
                <a:latin typeface="Calibri"/>
                <a:cs typeface="Calibri"/>
              </a:rPr>
              <a:t> </a:t>
            </a:r>
            <a:r>
              <a:rPr sz="2000" spc="-10" dirty="0" err="1">
                <a:latin typeface="Calibri"/>
                <a:cs typeface="Calibri"/>
              </a:rPr>
              <a:t>methylphosphonofluoridate</a:t>
            </a:r>
            <a:endParaRPr lang="en-US" sz="2000" spc="-10" dirty="0">
              <a:latin typeface="Calibri"/>
              <a:cs typeface="Calibri"/>
            </a:endParaRPr>
          </a:p>
          <a:p>
            <a:pPr marL="241300" indent="-229235">
              <a:lnSpc>
                <a:spcPct val="100000"/>
              </a:lnSpc>
              <a:spcBef>
                <a:spcPts val="770"/>
              </a:spcBef>
              <a:buFont typeface="Arial"/>
              <a:buChar char="•"/>
              <a:tabLst>
                <a:tab pos="241935" algn="l"/>
              </a:tabLst>
            </a:pPr>
            <a:r>
              <a:rPr lang="ru-RU" sz="2000" dirty="0" err="1">
                <a:latin typeface="Calibri"/>
                <a:cs typeface="Calibri"/>
              </a:rPr>
              <a:t>Хімічне</a:t>
            </a:r>
            <a:r>
              <a:rPr lang="ru-RU" sz="2000" dirty="0">
                <a:latin typeface="Calibri"/>
                <a:cs typeface="Calibri"/>
              </a:rPr>
              <a:t> </a:t>
            </a:r>
            <a:r>
              <a:rPr lang="ru-RU" sz="2000" dirty="0" err="1">
                <a:latin typeface="Calibri"/>
                <a:cs typeface="Calibri"/>
              </a:rPr>
              <a:t>найменування</a:t>
            </a:r>
            <a:r>
              <a:rPr lang="ru-RU" sz="2000" dirty="0">
                <a:latin typeface="Calibri"/>
                <a:cs typeface="Calibri"/>
              </a:rPr>
              <a:t>: </a:t>
            </a:r>
            <a:r>
              <a:rPr lang="ru-RU" sz="2000" dirty="0" err="1">
                <a:latin typeface="Calibri"/>
                <a:cs typeface="Calibri"/>
              </a:rPr>
              <a:t>циклогексил</a:t>
            </a:r>
            <a:r>
              <a:rPr lang="ru-RU" sz="2000" dirty="0">
                <a:latin typeface="Calibri"/>
                <a:cs typeface="Calibri"/>
              </a:rPr>
              <a:t> </a:t>
            </a:r>
            <a:r>
              <a:rPr lang="ru-RU" sz="2000" dirty="0" err="1">
                <a:latin typeface="Calibri"/>
                <a:cs typeface="Calibri"/>
              </a:rPr>
              <a:t>метилфосфонофторидат</a:t>
            </a:r>
            <a:endParaRPr sz="2000" dirty="0">
              <a:latin typeface="Calibri"/>
              <a:cs typeface="Calibri"/>
            </a:endParaRPr>
          </a:p>
          <a:p>
            <a:pPr marL="241300" indent="-229235">
              <a:lnSpc>
                <a:spcPct val="100000"/>
              </a:lnSpc>
              <a:spcBef>
                <a:spcPts val="670"/>
              </a:spcBef>
              <a:buFont typeface="Arial"/>
              <a:buChar char="•"/>
              <a:tabLst>
                <a:tab pos="241935" algn="l"/>
              </a:tabLst>
            </a:pPr>
            <a:r>
              <a:rPr sz="2000" spc="-10" dirty="0">
                <a:latin typeface="Calibri"/>
                <a:cs typeface="Calibri"/>
              </a:rPr>
              <a:t>Characteristics:</a:t>
            </a:r>
            <a:endParaRPr lang="en-US" sz="2000" spc="-10" dirty="0">
              <a:latin typeface="Calibri"/>
              <a:cs typeface="Calibri"/>
            </a:endParaRPr>
          </a:p>
          <a:p>
            <a:pPr marL="241300" indent="-229235">
              <a:lnSpc>
                <a:spcPct val="100000"/>
              </a:lnSpc>
              <a:spcBef>
                <a:spcPts val="670"/>
              </a:spcBef>
              <a:buFont typeface="Arial"/>
              <a:buChar char="•"/>
              <a:tabLst>
                <a:tab pos="241935" algn="l"/>
              </a:tabLst>
            </a:pPr>
            <a:r>
              <a:rPr lang="ru-RU" sz="2000" dirty="0">
                <a:latin typeface="Calibri"/>
                <a:cs typeface="Calibri"/>
              </a:rPr>
              <a:t>Характеристика:</a:t>
            </a:r>
            <a:endParaRPr sz="2000" dirty="0">
              <a:latin typeface="Calibri"/>
              <a:cs typeface="Calibri"/>
            </a:endParaRPr>
          </a:p>
          <a:p>
            <a:pPr marL="241300" indent="-229235">
              <a:lnSpc>
                <a:spcPct val="100000"/>
              </a:lnSpc>
              <a:spcBef>
                <a:spcPts val="665"/>
              </a:spcBef>
              <a:buFont typeface="Arial"/>
              <a:buChar char="•"/>
              <a:tabLst>
                <a:tab pos="241935" algn="l"/>
              </a:tabLst>
            </a:pPr>
            <a:r>
              <a:rPr sz="2000" dirty="0">
                <a:latin typeface="Calibri"/>
                <a:cs typeface="Calibri"/>
              </a:rPr>
              <a:t>Aging</a:t>
            </a:r>
            <a:r>
              <a:rPr sz="2000" spc="-70" dirty="0">
                <a:latin typeface="Calibri"/>
                <a:cs typeface="Calibri"/>
              </a:rPr>
              <a:t> </a:t>
            </a:r>
            <a:r>
              <a:rPr sz="2000" dirty="0">
                <a:latin typeface="Calibri"/>
                <a:cs typeface="Calibri"/>
              </a:rPr>
              <a:t>time:</a:t>
            </a:r>
            <a:r>
              <a:rPr sz="2000" spc="-60" dirty="0">
                <a:latin typeface="Calibri"/>
                <a:cs typeface="Calibri"/>
              </a:rPr>
              <a:t> </a:t>
            </a:r>
            <a:r>
              <a:rPr sz="2000" spc="-10" dirty="0">
                <a:latin typeface="Calibri"/>
                <a:cs typeface="Calibri"/>
              </a:rPr>
              <a:t>7.5hrs</a:t>
            </a:r>
            <a:endParaRPr lang="en-US" sz="2000" spc="-10" dirty="0">
              <a:latin typeface="Calibri"/>
              <a:cs typeface="Calibri"/>
            </a:endParaRPr>
          </a:p>
          <a:p>
            <a:pPr marL="241300" indent="-229235">
              <a:lnSpc>
                <a:spcPct val="100000"/>
              </a:lnSpc>
              <a:spcBef>
                <a:spcPts val="665"/>
              </a:spcBef>
              <a:buFont typeface="Arial"/>
              <a:buChar char="•"/>
              <a:tabLst>
                <a:tab pos="241935" algn="l"/>
              </a:tabLst>
            </a:pPr>
            <a:r>
              <a:rPr lang="ru-RU" sz="2000" dirty="0">
                <a:latin typeface="Calibri"/>
                <a:cs typeface="Calibri"/>
              </a:rPr>
              <a:t>Час до </a:t>
            </a:r>
            <a:r>
              <a:rPr lang="ru-RU" sz="2000" dirty="0" err="1">
                <a:latin typeface="Calibri"/>
                <a:cs typeface="Calibri"/>
              </a:rPr>
              <a:t>набуття</a:t>
            </a:r>
            <a:r>
              <a:rPr lang="ru-RU" sz="2000" dirty="0">
                <a:latin typeface="Calibri"/>
                <a:cs typeface="Calibri"/>
              </a:rPr>
              <a:t> </a:t>
            </a:r>
            <a:r>
              <a:rPr lang="ru-RU" sz="2000" dirty="0" err="1">
                <a:latin typeface="Calibri"/>
                <a:cs typeface="Calibri"/>
              </a:rPr>
              <a:t>невідворотного</a:t>
            </a:r>
            <a:r>
              <a:rPr lang="ru-RU" sz="2000" dirty="0">
                <a:latin typeface="Calibri"/>
                <a:cs typeface="Calibri"/>
              </a:rPr>
              <a:t> характеру: 7,5 год</a:t>
            </a:r>
            <a:endParaRPr sz="2000" dirty="0">
              <a:latin typeface="Calibri"/>
              <a:cs typeface="Calibri"/>
            </a:endParaRPr>
          </a:p>
          <a:p>
            <a:pPr marL="241300" indent="-229235">
              <a:lnSpc>
                <a:spcPct val="100000"/>
              </a:lnSpc>
              <a:spcBef>
                <a:spcPts val="660"/>
              </a:spcBef>
              <a:buFont typeface="Arial"/>
              <a:buChar char="•"/>
              <a:tabLst>
                <a:tab pos="241935" algn="l"/>
              </a:tabLst>
            </a:pPr>
            <a:r>
              <a:rPr sz="2000" dirty="0">
                <a:latin typeface="Calibri"/>
                <a:cs typeface="Calibri"/>
              </a:rPr>
              <a:t>Soil</a:t>
            </a:r>
            <a:r>
              <a:rPr sz="2000" spc="-60" dirty="0">
                <a:latin typeface="Calibri"/>
                <a:cs typeface="Calibri"/>
              </a:rPr>
              <a:t> </a:t>
            </a:r>
            <a:r>
              <a:rPr sz="2000" spc="-10" dirty="0">
                <a:latin typeface="Calibri"/>
                <a:cs typeface="Calibri"/>
              </a:rPr>
              <a:t>persistence:</a:t>
            </a:r>
            <a:endParaRPr lang="en-US" sz="2000" spc="-10" dirty="0">
              <a:latin typeface="Calibri"/>
              <a:cs typeface="Calibri"/>
            </a:endParaRPr>
          </a:p>
          <a:p>
            <a:pPr marL="241300" indent="-229235">
              <a:lnSpc>
                <a:spcPct val="100000"/>
              </a:lnSpc>
              <a:spcBef>
                <a:spcPts val="660"/>
              </a:spcBef>
              <a:buFont typeface="Arial"/>
              <a:buChar char="•"/>
              <a:tabLst>
                <a:tab pos="241935" algn="l"/>
              </a:tabLst>
            </a:pPr>
            <a:r>
              <a:rPr lang="ru-RU" sz="2000" dirty="0" err="1">
                <a:latin typeface="Calibri"/>
                <a:cs typeface="Calibri"/>
              </a:rPr>
              <a:t>Здатність</a:t>
            </a:r>
            <a:r>
              <a:rPr lang="ru-RU" sz="2000" dirty="0">
                <a:latin typeface="Calibri"/>
                <a:cs typeface="Calibri"/>
              </a:rPr>
              <a:t> </a:t>
            </a:r>
            <a:r>
              <a:rPr lang="ru-RU" sz="2000" dirty="0" err="1">
                <a:latin typeface="Calibri"/>
                <a:cs typeface="Calibri"/>
              </a:rPr>
              <a:t>зберігати</a:t>
            </a:r>
            <a:r>
              <a:rPr lang="ru-RU" sz="2000" dirty="0">
                <a:latin typeface="Calibri"/>
                <a:cs typeface="Calibri"/>
              </a:rPr>
              <a:t> </a:t>
            </a:r>
            <a:r>
              <a:rPr lang="ru-RU" sz="2000" dirty="0" err="1">
                <a:latin typeface="Calibri"/>
                <a:cs typeface="Calibri"/>
              </a:rPr>
              <a:t>властивості</a:t>
            </a:r>
            <a:r>
              <a:rPr lang="ru-RU" sz="2000" dirty="0">
                <a:latin typeface="Calibri"/>
                <a:cs typeface="Calibri"/>
              </a:rPr>
              <a:t> у </a:t>
            </a:r>
            <a:r>
              <a:rPr lang="ru-RU" sz="2000" dirty="0" err="1">
                <a:latin typeface="Calibri"/>
                <a:cs typeface="Calibri"/>
              </a:rPr>
              <a:t>грунті</a:t>
            </a:r>
            <a:r>
              <a:rPr lang="ru-RU" sz="2000" dirty="0">
                <a:latin typeface="Calibri"/>
                <a:cs typeface="Calibri"/>
              </a:rPr>
              <a:t>:</a:t>
            </a:r>
            <a:endParaRPr sz="2000" dirty="0">
              <a:latin typeface="Calibri"/>
              <a:cs typeface="Calibri"/>
            </a:endParaRPr>
          </a:p>
          <a:p>
            <a:pPr marL="241300" indent="-229235">
              <a:lnSpc>
                <a:spcPct val="100000"/>
              </a:lnSpc>
              <a:spcBef>
                <a:spcPts val="670"/>
              </a:spcBef>
              <a:buFont typeface="Arial"/>
              <a:buChar char="•"/>
              <a:tabLst>
                <a:tab pos="241935" algn="l"/>
              </a:tabLst>
            </a:pPr>
            <a:r>
              <a:rPr sz="2000" spc="-10" dirty="0">
                <a:latin typeface="Calibri"/>
                <a:cs typeface="Calibri"/>
              </a:rPr>
              <a:t>Important</a:t>
            </a:r>
            <a:r>
              <a:rPr sz="2000" spc="-75" dirty="0">
                <a:latin typeface="Calibri"/>
                <a:cs typeface="Calibri"/>
              </a:rPr>
              <a:t> </a:t>
            </a:r>
            <a:r>
              <a:rPr sz="2000" spc="-10" dirty="0">
                <a:latin typeface="Calibri"/>
                <a:cs typeface="Calibri"/>
              </a:rPr>
              <a:t>Notes:</a:t>
            </a:r>
            <a:endParaRPr lang="en-US" sz="2000" spc="-10" dirty="0">
              <a:latin typeface="Calibri"/>
              <a:cs typeface="Calibri"/>
            </a:endParaRPr>
          </a:p>
          <a:p>
            <a:pPr marL="241300" indent="-229235">
              <a:lnSpc>
                <a:spcPct val="100000"/>
              </a:lnSpc>
              <a:spcBef>
                <a:spcPts val="670"/>
              </a:spcBef>
              <a:buFont typeface="Arial"/>
              <a:buChar char="•"/>
              <a:tabLst>
                <a:tab pos="241935" algn="l"/>
              </a:tabLst>
            </a:pPr>
            <a:r>
              <a:rPr lang="ru-RU" sz="2000" dirty="0" err="1">
                <a:latin typeface="Calibri"/>
                <a:cs typeface="Calibri"/>
              </a:rPr>
              <a:t>Важливі</a:t>
            </a:r>
            <a:r>
              <a:rPr lang="ru-RU" sz="2000" dirty="0">
                <a:latin typeface="Calibri"/>
                <a:cs typeface="Calibri"/>
              </a:rPr>
              <a:t> </a:t>
            </a:r>
            <a:r>
              <a:rPr lang="ru-RU" sz="2000" dirty="0" err="1">
                <a:latin typeface="Calibri"/>
                <a:cs typeface="Calibri"/>
              </a:rPr>
              <a:t>примітки</a:t>
            </a:r>
            <a:r>
              <a:rPr lang="ru-RU" sz="2000" dirty="0">
                <a:latin typeface="Calibri"/>
                <a:cs typeface="Calibri"/>
              </a:rPr>
              <a:t>:</a:t>
            </a:r>
            <a:endParaRPr sz="2000" dirty="0">
              <a:latin typeface="Calibri"/>
              <a:cs typeface="Calibri"/>
            </a:endParaRPr>
          </a:p>
        </p:txBody>
      </p:sp>
      <p:pic>
        <p:nvPicPr>
          <p:cNvPr id="4" name="object 4"/>
          <p:cNvPicPr/>
          <p:nvPr/>
        </p:nvPicPr>
        <p:blipFill>
          <a:blip r:embed="rId2" cstate="print"/>
          <a:stretch>
            <a:fillRect/>
          </a:stretch>
        </p:blipFill>
        <p:spPr>
          <a:xfrm>
            <a:off x="10720813" y="273788"/>
            <a:ext cx="1113572" cy="851455"/>
          </a:xfrm>
          <a:prstGeom prst="rect">
            <a:avLst/>
          </a:prstGeom>
        </p:spPr>
      </p:pic>
      <p:pic>
        <p:nvPicPr>
          <p:cNvPr id="5" name="object 5"/>
          <p:cNvPicPr/>
          <p:nvPr/>
        </p:nvPicPr>
        <p:blipFill>
          <a:blip r:embed="rId3" cstate="print"/>
          <a:stretch>
            <a:fillRect/>
          </a:stretch>
        </p:blipFill>
        <p:spPr>
          <a:xfrm>
            <a:off x="9561576" y="5838444"/>
            <a:ext cx="2217420" cy="70408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72511" y="216408"/>
            <a:ext cx="6355080" cy="6448044"/>
          </a:xfrm>
          <a:prstGeom prst="rect">
            <a:avLst/>
          </a:prstGeom>
        </p:spPr>
      </p:pic>
      <p:sp>
        <p:nvSpPr>
          <p:cNvPr id="3" name="object 3"/>
          <p:cNvSpPr txBox="1"/>
          <p:nvPr/>
        </p:nvSpPr>
        <p:spPr>
          <a:xfrm>
            <a:off x="10001757" y="6313119"/>
            <a:ext cx="181927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Image:</a:t>
            </a:r>
            <a:r>
              <a:rPr sz="1800" spc="-15" dirty="0">
                <a:latin typeface="Calibri"/>
                <a:cs typeface="Calibri"/>
              </a:rPr>
              <a:t> </a:t>
            </a:r>
            <a:r>
              <a:rPr sz="1800" dirty="0">
                <a:latin typeface="Calibri"/>
                <a:cs typeface="Calibri"/>
              </a:rPr>
              <a:t>SAMS,</a:t>
            </a:r>
            <a:r>
              <a:rPr sz="1800" spc="-20" dirty="0">
                <a:latin typeface="Calibri"/>
                <a:cs typeface="Calibri"/>
              </a:rPr>
              <a:t> 2016</a:t>
            </a:r>
            <a:endParaRPr sz="1800">
              <a:latin typeface="Calibri"/>
              <a:cs typeface="Calibri"/>
            </a:endParaRPr>
          </a:p>
        </p:txBody>
      </p:sp>
      <p:pic>
        <p:nvPicPr>
          <p:cNvPr id="4" name="object 4"/>
          <p:cNvPicPr/>
          <p:nvPr/>
        </p:nvPicPr>
        <p:blipFill>
          <a:blip r:embed="rId3" cstate="print"/>
          <a:stretch>
            <a:fillRect/>
          </a:stretch>
        </p:blipFill>
        <p:spPr>
          <a:xfrm>
            <a:off x="9561576" y="5838444"/>
            <a:ext cx="2217420" cy="704088"/>
          </a:xfrm>
          <a:prstGeom prst="rect">
            <a:avLst/>
          </a:prstGeom>
        </p:spPr>
      </p:pic>
      <p:sp>
        <p:nvSpPr>
          <p:cNvPr id="8" name="TextBox 7">
            <a:extLst>
              <a:ext uri="{FF2B5EF4-FFF2-40B4-BE49-F238E27FC236}">
                <a16:creationId xmlns:a16="http://schemas.microsoft.com/office/drawing/2014/main" id="{F52E351A-FC36-9200-E085-8117AD1B9506}"/>
              </a:ext>
            </a:extLst>
          </p:cNvPr>
          <p:cNvSpPr txBox="1"/>
          <p:nvPr/>
        </p:nvSpPr>
        <p:spPr>
          <a:xfrm>
            <a:off x="9925050" y="6553200"/>
            <a:ext cx="2266950" cy="276999"/>
          </a:xfrm>
          <a:prstGeom prst="rect">
            <a:avLst/>
          </a:prstGeom>
          <a:noFill/>
        </p:spPr>
        <p:txBody>
          <a:bodyPr wrap="square">
            <a:spAutoFit/>
          </a:bodyPr>
          <a:lstStyle/>
          <a:p>
            <a:r>
              <a:rPr lang="ru-RU" sz="1200" dirty="0" err="1"/>
              <a:t>Зображення</a:t>
            </a:r>
            <a:r>
              <a:rPr lang="ru-RU" sz="1200" dirty="0"/>
              <a:t>: </a:t>
            </a:r>
            <a:r>
              <a:rPr lang="ro-RO" sz="1200" dirty="0"/>
              <a:t>SAMS, 2016</a:t>
            </a:r>
            <a:endParaRPr lang="ru-UA"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9544" y="1843862"/>
            <a:ext cx="8312911" cy="4352133"/>
          </a:xfrm>
          <a:prstGeom prst="rect">
            <a:avLst/>
          </a:prstGeom>
        </p:spPr>
        <p:txBody>
          <a:bodyPr vert="horz" wrap="square" lIns="0" tIns="657523" rIns="0" bIns="0" rtlCol="0">
            <a:spAutoFit/>
          </a:bodyPr>
          <a:lstStyle/>
          <a:p>
            <a:pPr marL="6350" algn="ctr">
              <a:lnSpc>
                <a:spcPct val="100000"/>
              </a:lnSpc>
              <a:spcBef>
                <a:spcPts val="3550"/>
              </a:spcBef>
            </a:pPr>
            <a:r>
              <a:rPr sz="6000" b="1" dirty="0"/>
              <a:t>Nerve</a:t>
            </a:r>
            <a:r>
              <a:rPr sz="6000" b="1" spc="-305" dirty="0"/>
              <a:t> </a:t>
            </a:r>
            <a:r>
              <a:rPr sz="6000" b="1" spc="-35" dirty="0"/>
              <a:t>Agents</a:t>
            </a:r>
            <a:br>
              <a:rPr lang="en-US" sz="6000" b="1" spc="-35" dirty="0"/>
            </a:br>
            <a:r>
              <a:rPr lang="ru-RU" sz="6000" b="1" spc="-35" dirty="0" err="1"/>
              <a:t>Речовини</a:t>
            </a:r>
            <a:r>
              <a:rPr lang="ru-RU" sz="6000" b="1" spc="-35" dirty="0"/>
              <a:t> </a:t>
            </a:r>
            <a:r>
              <a:rPr lang="ru-RU" sz="6000" b="1" spc="-35" dirty="0" err="1"/>
              <a:t>нервово-паралітичної</a:t>
            </a:r>
            <a:r>
              <a:rPr lang="ru-RU" sz="6000" b="1" spc="-35" dirty="0"/>
              <a:t> </a:t>
            </a:r>
            <a:r>
              <a:rPr lang="ru-RU" sz="6000" b="1" spc="-35" dirty="0" err="1"/>
              <a:t>дії</a:t>
            </a:r>
            <a:endParaRPr sz="6000" b="1" dirty="0"/>
          </a:p>
          <a:p>
            <a:pPr marL="6350" algn="ctr">
              <a:lnSpc>
                <a:spcPct val="100000"/>
              </a:lnSpc>
              <a:spcBef>
                <a:spcPts val="1385"/>
              </a:spcBef>
            </a:pPr>
            <a:r>
              <a:rPr sz="2400" b="1" dirty="0">
                <a:latin typeface="Calibri"/>
                <a:cs typeface="Calibri"/>
              </a:rPr>
              <a:t>Clinical</a:t>
            </a:r>
            <a:r>
              <a:rPr sz="2400" b="1" spc="-60" dirty="0">
                <a:latin typeface="Calibri"/>
                <a:cs typeface="Calibri"/>
              </a:rPr>
              <a:t> </a:t>
            </a:r>
            <a:r>
              <a:rPr sz="2400" b="1" spc="-10" dirty="0">
                <a:latin typeface="Calibri"/>
                <a:cs typeface="Calibri"/>
              </a:rPr>
              <a:t>Characteristics</a:t>
            </a:r>
            <a:br>
              <a:rPr lang="en-US" sz="2400" b="1" spc="-10" dirty="0">
                <a:latin typeface="Calibri"/>
                <a:cs typeface="Calibri"/>
              </a:rPr>
            </a:br>
            <a:r>
              <a:rPr lang="ru-RU" sz="2400" b="1" spc="-10" dirty="0" err="1">
                <a:latin typeface="Calibri"/>
                <a:cs typeface="Calibri"/>
              </a:rPr>
              <a:t>Клінічні</a:t>
            </a:r>
            <a:r>
              <a:rPr lang="ru-RU" sz="2400" b="1" spc="-10" dirty="0">
                <a:latin typeface="Calibri"/>
                <a:cs typeface="Calibri"/>
              </a:rPr>
              <a:t> характеристики</a:t>
            </a:r>
            <a:endParaRPr sz="2400" dirty="0">
              <a:latin typeface="Calibri"/>
              <a:cs typeface="Calibri"/>
            </a:endParaRPr>
          </a:p>
        </p:txBody>
      </p:sp>
      <p:pic>
        <p:nvPicPr>
          <p:cNvPr id="3" name="object 3"/>
          <p:cNvPicPr/>
          <p:nvPr/>
        </p:nvPicPr>
        <p:blipFill>
          <a:blip r:embed="rId2" cstate="print"/>
          <a:stretch>
            <a:fillRect/>
          </a:stretch>
        </p:blipFill>
        <p:spPr>
          <a:xfrm>
            <a:off x="9561576" y="5838444"/>
            <a:ext cx="2217420" cy="704088"/>
          </a:xfrm>
          <a:prstGeom prst="rect">
            <a:avLst/>
          </a:prstGeom>
        </p:spPr>
      </p:pic>
      <p:pic>
        <p:nvPicPr>
          <p:cNvPr id="4" name="object 4"/>
          <p:cNvPicPr/>
          <p:nvPr/>
        </p:nvPicPr>
        <p:blipFill>
          <a:blip r:embed="rId3" cstate="print"/>
          <a:stretch>
            <a:fillRect/>
          </a:stretch>
        </p:blipFill>
        <p:spPr>
          <a:xfrm>
            <a:off x="169163" y="176784"/>
            <a:ext cx="1900427" cy="189751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768" y="609676"/>
            <a:ext cx="10696016" cy="875240"/>
          </a:xfrm>
          <a:prstGeom prst="rect">
            <a:avLst/>
          </a:prstGeom>
        </p:spPr>
        <p:txBody>
          <a:bodyPr vert="horz" wrap="square" lIns="0" tIns="13335" rIns="0" bIns="0" rtlCol="0">
            <a:spAutoFit/>
          </a:bodyPr>
          <a:lstStyle/>
          <a:p>
            <a:pPr marL="12700">
              <a:lnSpc>
                <a:spcPct val="100000"/>
              </a:lnSpc>
              <a:spcBef>
                <a:spcPts val="105"/>
              </a:spcBef>
            </a:pPr>
            <a:r>
              <a:rPr sz="2800" b="1" spc="-10" dirty="0"/>
              <a:t>Nerve</a:t>
            </a:r>
            <a:r>
              <a:rPr sz="2800" b="1" spc="-204" dirty="0"/>
              <a:t> </a:t>
            </a:r>
            <a:r>
              <a:rPr sz="2800" b="1" spc="-25" dirty="0"/>
              <a:t>Agents</a:t>
            </a:r>
            <a:r>
              <a:rPr sz="2800" b="1" spc="-185" dirty="0"/>
              <a:t> </a:t>
            </a:r>
            <a:r>
              <a:rPr sz="2800" b="1" dirty="0"/>
              <a:t>and</a:t>
            </a:r>
            <a:r>
              <a:rPr sz="2800" b="1" spc="-185" dirty="0"/>
              <a:t> </a:t>
            </a:r>
            <a:r>
              <a:rPr sz="2800" b="1" spc="-35" dirty="0"/>
              <a:t>Autonomic</a:t>
            </a:r>
            <a:r>
              <a:rPr sz="2800" b="1" spc="-180" dirty="0"/>
              <a:t> </a:t>
            </a:r>
            <a:r>
              <a:rPr sz="2800" b="1" spc="-25" dirty="0"/>
              <a:t>Nervous</a:t>
            </a:r>
            <a:r>
              <a:rPr sz="2800" b="1" spc="-180" dirty="0"/>
              <a:t> </a:t>
            </a:r>
            <a:r>
              <a:rPr sz="2800" b="1" spc="-25" dirty="0"/>
              <a:t>System</a:t>
            </a:r>
            <a:br>
              <a:rPr lang="en-US" sz="2800" b="1" spc="-25" dirty="0"/>
            </a:br>
            <a:r>
              <a:rPr lang="ru-RU" sz="2800" b="1" spc="-25" dirty="0" err="1"/>
              <a:t>Речовини</a:t>
            </a:r>
            <a:r>
              <a:rPr lang="ru-RU" sz="2800" b="1" spc="-25" dirty="0"/>
              <a:t> </a:t>
            </a:r>
            <a:r>
              <a:rPr lang="ru-RU" sz="2800" b="1" spc="-25" dirty="0" err="1"/>
              <a:t>нервово-паралітичної</a:t>
            </a:r>
            <a:r>
              <a:rPr lang="ru-RU" sz="2800" b="1" spc="-25" dirty="0"/>
              <a:t> </a:t>
            </a:r>
            <a:r>
              <a:rPr lang="ru-RU" sz="2800" b="1" spc="-25" dirty="0" err="1"/>
              <a:t>дії</a:t>
            </a:r>
            <a:r>
              <a:rPr lang="ru-RU" sz="2800" b="1" spc="-25" dirty="0"/>
              <a:t> та </a:t>
            </a:r>
            <a:r>
              <a:rPr lang="ru-RU" sz="2800" b="1" spc="-25" dirty="0" err="1"/>
              <a:t>вегетативна</a:t>
            </a:r>
            <a:r>
              <a:rPr lang="ru-RU" sz="2800" b="1" spc="-25" dirty="0"/>
              <a:t> </a:t>
            </a:r>
            <a:r>
              <a:rPr lang="ru-RU" sz="2800" b="1" spc="-25" dirty="0" err="1"/>
              <a:t>нервова</a:t>
            </a:r>
            <a:r>
              <a:rPr lang="ru-RU" sz="2800" b="1" spc="-25" dirty="0"/>
              <a:t> система</a:t>
            </a:r>
            <a:endParaRPr sz="2800" b="1" dirty="0"/>
          </a:p>
        </p:txBody>
      </p:sp>
      <p:sp>
        <p:nvSpPr>
          <p:cNvPr id="3" name="object 3"/>
          <p:cNvSpPr txBox="1">
            <a:spLocks noGrp="1"/>
          </p:cNvSpPr>
          <p:nvPr>
            <p:ph sz="half" idx="2"/>
          </p:nvPr>
        </p:nvSpPr>
        <p:spPr>
          <a:xfrm>
            <a:off x="918768" y="1720428"/>
            <a:ext cx="4812030" cy="2013372"/>
          </a:xfrm>
          <a:prstGeom prst="rect">
            <a:avLst/>
          </a:prstGeom>
        </p:spPr>
        <p:txBody>
          <a:bodyPr vert="horz" wrap="square" lIns="0" tIns="12700" rIns="0" bIns="0" rtlCol="0">
            <a:spAutoFit/>
          </a:bodyPr>
          <a:lstStyle/>
          <a:p>
            <a:pPr marL="12700"/>
            <a:r>
              <a:rPr sz="1300" dirty="0"/>
              <a:t>Muscarinic</a:t>
            </a:r>
            <a:r>
              <a:rPr sz="1300" spc="-50" dirty="0"/>
              <a:t> </a:t>
            </a:r>
            <a:r>
              <a:rPr sz="1300" dirty="0"/>
              <a:t>Nerve</a:t>
            </a:r>
            <a:r>
              <a:rPr sz="1300" spc="-45" dirty="0"/>
              <a:t> </a:t>
            </a:r>
            <a:r>
              <a:rPr sz="1300" spc="-10" dirty="0"/>
              <a:t>Receptors</a:t>
            </a:r>
          </a:p>
          <a:p>
            <a:pPr marL="241300" indent="-228600">
              <a:buFont typeface="Arial"/>
              <a:buChar char="•"/>
              <a:tabLst>
                <a:tab pos="241300" algn="l"/>
              </a:tabLst>
            </a:pPr>
            <a:r>
              <a:rPr sz="1300" b="0" dirty="0">
                <a:latin typeface="Calibri"/>
                <a:cs typeface="Calibri"/>
              </a:rPr>
              <a:t>Hyper</a:t>
            </a:r>
            <a:r>
              <a:rPr sz="1300" b="0" spc="-60" dirty="0">
                <a:latin typeface="Calibri"/>
                <a:cs typeface="Calibri"/>
              </a:rPr>
              <a:t> </a:t>
            </a:r>
            <a:r>
              <a:rPr sz="1300" b="0" spc="-10" dirty="0">
                <a:latin typeface="Calibri"/>
                <a:cs typeface="Calibri"/>
              </a:rPr>
              <a:t>activation</a:t>
            </a:r>
            <a:r>
              <a:rPr sz="1300" b="0" spc="-75" dirty="0">
                <a:latin typeface="Calibri"/>
                <a:cs typeface="Calibri"/>
              </a:rPr>
              <a:t> </a:t>
            </a:r>
            <a:r>
              <a:rPr sz="1300" b="0" dirty="0">
                <a:latin typeface="Calibri"/>
                <a:cs typeface="Calibri"/>
              </a:rPr>
              <a:t>of</a:t>
            </a:r>
            <a:r>
              <a:rPr sz="1300" b="0" spc="-60" dirty="0">
                <a:latin typeface="Calibri"/>
                <a:cs typeface="Calibri"/>
              </a:rPr>
              <a:t> </a:t>
            </a:r>
            <a:r>
              <a:rPr sz="1300" b="0" spc="-10" dirty="0">
                <a:latin typeface="Calibri"/>
                <a:cs typeface="Calibri"/>
              </a:rPr>
              <a:t>Glands</a:t>
            </a:r>
            <a:endParaRPr sz="1300" dirty="0">
              <a:latin typeface="Calibri"/>
              <a:cs typeface="Calibri"/>
            </a:endParaRPr>
          </a:p>
          <a:p>
            <a:pPr marL="697865" lvl="1" indent="-229235">
              <a:buFont typeface="Arial"/>
              <a:buChar char="•"/>
              <a:tabLst>
                <a:tab pos="698500" algn="l"/>
              </a:tabLst>
            </a:pPr>
            <a:r>
              <a:rPr sz="1300" dirty="0">
                <a:latin typeface="Calibri"/>
                <a:cs typeface="Calibri"/>
              </a:rPr>
              <a:t>Lacrimal</a:t>
            </a:r>
            <a:r>
              <a:rPr sz="1300" spc="-30" dirty="0">
                <a:latin typeface="Calibri"/>
                <a:cs typeface="Calibri"/>
              </a:rPr>
              <a:t> </a:t>
            </a:r>
            <a:r>
              <a:rPr sz="1300" spc="-10" dirty="0">
                <a:latin typeface="Calibri"/>
                <a:cs typeface="Calibri"/>
              </a:rPr>
              <a:t>(eyes)</a:t>
            </a:r>
            <a:endParaRPr sz="1300" dirty="0">
              <a:latin typeface="Calibri"/>
              <a:cs typeface="Calibri"/>
            </a:endParaRPr>
          </a:p>
          <a:p>
            <a:pPr marL="697865" lvl="1" indent="-229235">
              <a:buFont typeface="Arial"/>
              <a:buChar char="•"/>
              <a:tabLst>
                <a:tab pos="698500" algn="l"/>
              </a:tabLst>
            </a:pPr>
            <a:r>
              <a:rPr sz="1300" dirty="0">
                <a:latin typeface="Calibri"/>
                <a:cs typeface="Calibri"/>
              </a:rPr>
              <a:t>Nasal </a:t>
            </a:r>
            <a:r>
              <a:rPr sz="1300" spc="-10" dirty="0">
                <a:latin typeface="Calibri"/>
                <a:cs typeface="Calibri"/>
              </a:rPr>
              <a:t>(rhinorrhea)</a:t>
            </a:r>
            <a:endParaRPr sz="1300" dirty="0">
              <a:latin typeface="Calibri"/>
              <a:cs typeface="Calibri"/>
            </a:endParaRPr>
          </a:p>
          <a:p>
            <a:pPr marL="697865" lvl="1" indent="-229235">
              <a:buFont typeface="Arial"/>
              <a:buChar char="•"/>
              <a:tabLst>
                <a:tab pos="698500" algn="l"/>
              </a:tabLst>
            </a:pPr>
            <a:r>
              <a:rPr sz="1300" dirty="0">
                <a:latin typeface="Calibri"/>
                <a:cs typeface="Calibri"/>
              </a:rPr>
              <a:t>Bronchial</a:t>
            </a:r>
            <a:r>
              <a:rPr sz="1300" spc="-65" dirty="0">
                <a:latin typeface="Calibri"/>
                <a:cs typeface="Calibri"/>
              </a:rPr>
              <a:t> </a:t>
            </a:r>
            <a:r>
              <a:rPr sz="1300" spc="-10" dirty="0">
                <a:latin typeface="Calibri"/>
                <a:cs typeface="Calibri"/>
              </a:rPr>
              <a:t>(respiratory</a:t>
            </a:r>
            <a:r>
              <a:rPr sz="1300" spc="-45" dirty="0">
                <a:latin typeface="Calibri"/>
                <a:cs typeface="Calibri"/>
              </a:rPr>
              <a:t> </a:t>
            </a:r>
            <a:r>
              <a:rPr sz="1300" spc="-10" dirty="0">
                <a:latin typeface="Calibri"/>
                <a:cs typeface="Calibri"/>
              </a:rPr>
              <a:t>secretions)</a:t>
            </a:r>
            <a:endParaRPr sz="1300" dirty="0">
              <a:latin typeface="Calibri"/>
              <a:cs typeface="Calibri"/>
            </a:endParaRPr>
          </a:p>
          <a:p>
            <a:pPr marL="697865" lvl="1" indent="-229235">
              <a:buFont typeface="Arial"/>
              <a:buChar char="•"/>
              <a:tabLst>
                <a:tab pos="698500" algn="l"/>
              </a:tabLst>
            </a:pPr>
            <a:r>
              <a:rPr sz="1300" spc="-10" dirty="0">
                <a:latin typeface="Calibri"/>
                <a:cs typeface="Calibri"/>
              </a:rPr>
              <a:t>Vagus</a:t>
            </a:r>
            <a:r>
              <a:rPr sz="1300" spc="-60" dirty="0">
                <a:latin typeface="Calibri"/>
                <a:cs typeface="Calibri"/>
              </a:rPr>
              <a:t> </a:t>
            </a:r>
            <a:r>
              <a:rPr sz="1300" dirty="0">
                <a:latin typeface="Calibri"/>
                <a:cs typeface="Calibri"/>
              </a:rPr>
              <a:t>Nerve</a:t>
            </a:r>
            <a:r>
              <a:rPr sz="1300" spc="-45" dirty="0">
                <a:latin typeface="Calibri"/>
                <a:cs typeface="Calibri"/>
              </a:rPr>
              <a:t> </a:t>
            </a:r>
            <a:r>
              <a:rPr sz="1300" spc="-10" dirty="0">
                <a:latin typeface="Calibri"/>
                <a:cs typeface="Calibri"/>
              </a:rPr>
              <a:t>(bradycardia)</a:t>
            </a:r>
            <a:endParaRPr sz="1300" dirty="0">
              <a:latin typeface="Calibri"/>
              <a:cs typeface="Calibri"/>
            </a:endParaRPr>
          </a:p>
          <a:p>
            <a:pPr marL="697865" lvl="1" indent="-229235">
              <a:buFont typeface="Arial"/>
              <a:buChar char="•"/>
              <a:tabLst>
                <a:tab pos="698500" algn="l"/>
              </a:tabLst>
            </a:pPr>
            <a:r>
              <a:rPr sz="1300" spc="-10" dirty="0">
                <a:latin typeface="Calibri"/>
                <a:cs typeface="Calibri"/>
              </a:rPr>
              <a:t>Gastrointestinal</a:t>
            </a:r>
            <a:r>
              <a:rPr sz="1300" spc="-30" dirty="0">
                <a:latin typeface="Calibri"/>
                <a:cs typeface="Calibri"/>
              </a:rPr>
              <a:t> </a:t>
            </a:r>
            <a:r>
              <a:rPr sz="1300" spc="-10" dirty="0">
                <a:latin typeface="Calibri"/>
                <a:cs typeface="Calibri"/>
              </a:rPr>
              <a:t>(diarrhea)</a:t>
            </a:r>
            <a:endParaRPr sz="1300" dirty="0">
              <a:latin typeface="Calibri"/>
              <a:cs typeface="Calibri"/>
            </a:endParaRPr>
          </a:p>
          <a:p>
            <a:pPr marL="241300" indent="-228600">
              <a:buFont typeface="Arial"/>
              <a:buChar char="•"/>
              <a:tabLst>
                <a:tab pos="241300" algn="l"/>
              </a:tabLst>
            </a:pPr>
            <a:r>
              <a:rPr sz="1300" b="0" dirty="0">
                <a:latin typeface="Calibri"/>
                <a:cs typeface="Calibri"/>
              </a:rPr>
              <a:t>Smooth</a:t>
            </a:r>
            <a:r>
              <a:rPr sz="1300" b="0" spc="-105" dirty="0">
                <a:latin typeface="Calibri"/>
                <a:cs typeface="Calibri"/>
              </a:rPr>
              <a:t> </a:t>
            </a:r>
            <a:r>
              <a:rPr sz="1300" b="0" spc="-10" dirty="0">
                <a:latin typeface="Calibri"/>
                <a:cs typeface="Calibri"/>
              </a:rPr>
              <a:t>Muscles</a:t>
            </a:r>
            <a:endParaRPr sz="1300" dirty="0">
              <a:latin typeface="Calibri"/>
              <a:cs typeface="Calibri"/>
            </a:endParaRPr>
          </a:p>
          <a:p>
            <a:pPr marL="697865" lvl="1" indent="-229235">
              <a:buFont typeface="Arial"/>
              <a:buChar char="•"/>
              <a:tabLst>
                <a:tab pos="698500" algn="l"/>
              </a:tabLst>
            </a:pPr>
            <a:r>
              <a:rPr sz="1300" dirty="0">
                <a:latin typeface="Calibri"/>
                <a:cs typeface="Calibri"/>
              </a:rPr>
              <a:t>Bronchial</a:t>
            </a:r>
            <a:r>
              <a:rPr sz="1300" spc="-95" dirty="0">
                <a:latin typeface="Calibri"/>
                <a:cs typeface="Calibri"/>
              </a:rPr>
              <a:t> </a:t>
            </a:r>
            <a:r>
              <a:rPr sz="1300" spc="-10" dirty="0">
                <a:latin typeface="Calibri"/>
                <a:cs typeface="Calibri"/>
              </a:rPr>
              <a:t>Constriction</a:t>
            </a:r>
            <a:endParaRPr sz="1300" dirty="0">
              <a:latin typeface="Calibri"/>
              <a:cs typeface="Calibri"/>
            </a:endParaRPr>
          </a:p>
          <a:p>
            <a:pPr marL="697865" lvl="1" indent="-229235">
              <a:buFont typeface="Arial"/>
              <a:buChar char="•"/>
              <a:tabLst>
                <a:tab pos="698500" algn="l"/>
              </a:tabLst>
            </a:pPr>
            <a:r>
              <a:rPr lang="ro-RO" sz="1300" spc="-10" dirty="0">
                <a:latin typeface="Calibri"/>
                <a:cs typeface="Calibri"/>
              </a:rPr>
              <a:t>Gastrointestinal</a:t>
            </a:r>
            <a:r>
              <a:rPr lang="ro-RO" sz="1300" spc="-30" dirty="0">
                <a:latin typeface="Calibri"/>
                <a:cs typeface="Calibri"/>
              </a:rPr>
              <a:t> </a:t>
            </a:r>
            <a:r>
              <a:rPr lang="ro-RO" sz="1300" spc="-10" dirty="0">
                <a:latin typeface="Calibri"/>
                <a:cs typeface="Calibri"/>
              </a:rPr>
              <a:t>Constriction</a:t>
            </a:r>
            <a:endParaRPr lang="ro-RO" sz="1300" dirty="0">
              <a:latin typeface="Calibri"/>
              <a:cs typeface="Calibri"/>
            </a:endParaRPr>
          </a:p>
        </p:txBody>
      </p:sp>
      <p:sp>
        <p:nvSpPr>
          <p:cNvPr id="4" name="object 4"/>
          <p:cNvSpPr txBox="1">
            <a:spLocks noGrp="1"/>
          </p:cNvSpPr>
          <p:nvPr>
            <p:ph sz="half" idx="3"/>
          </p:nvPr>
        </p:nvSpPr>
        <p:spPr>
          <a:xfrm>
            <a:off x="6251575" y="1680978"/>
            <a:ext cx="5363209" cy="1853070"/>
          </a:xfrm>
          <a:prstGeom prst="rect">
            <a:avLst/>
          </a:prstGeom>
        </p:spPr>
        <p:txBody>
          <a:bodyPr vert="horz" wrap="square" lIns="0" tIns="52069" rIns="0" bIns="0" rtlCol="0">
            <a:spAutoFit/>
          </a:bodyPr>
          <a:lstStyle/>
          <a:p>
            <a:pPr marL="12700"/>
            <a:r>
              <a:rPr sz="1300" dirty="0"/>
              <a:t>Nicotinic</a:t>
            </a:r>
            <a:r>
              <a:rPr sz="1300" spc="-30" dirty="0"/>
              <a:t> </a:t>
            </a:r>
            <a:r>
              <a:rPr sz="1300" dirty="0"/>
              <a:t>Nerve</a:t>
            </a:r>
            <a:r>
              <a:rPr sz="1300" spc="-15" dirty="0"/>
              <a:t> </a:t>
            </a:r>
            <a:r>
              <a:rPr sz="1300" spc="-10" dirty="0"/>
              <a:t>Receptors</a:t>
            </a:r>
          </a:p>
          <a:p>
            <a:pPr marL="241300" indent="-229235">
              <a:buFont typeface="Arial"/>
              <a:buChar char="•"/>
              <a:tabLst>
                <a:tab pos="241935" algn="l"/>
              </a:tabLst>
            </a:pPr>
            <a:r>
              <a:rPr sz="1300" b="0" spc="-20" dirty="0">
                <a:latin typeface="Calibri"/>
                <a:cs typeface="Calibri"/>
              </a:rPr>
              <a:t>Skeletal</a:t>
            </a:r>
            <a:r>
              <a:rPr sz="1300" b="0" spc="-105" dirty="0">
                <a:latin typeface="Calibri"/>
                <a:cs typeface="Calibri"/>
              </a:rPr>
              <a:t> </a:t>
            </a:r>
            <a:r>
              <a:rPr sz="1300" b="0" dirty="0">
                <a:latin typeface="Calibri"/>
                <a:cs typeface="Calibri"/>
              </a:rPr>
              <a:t>Muscle</a:t>
            </a:r>
            <a:r>
              <a:rPr sz="1300" b="0" spc="-55" dirty="0">
                <a:latin typeface="Calibri"/>
                <a:cs typeface="Calibri"/>
              </a:rPr>
              <a:t> </a:t>
            </a:r>
            <a:r>
              <a:rPr sz="1300" b="0" dirty="0">
                <a:latin typeface="Calibri"/>
                <a:cs typeface="Calibri"/>
              </a:rPr>
              <a:t>Hyper</a:t>
            </a:r>
            <a:r>
              <a:rPr sz="1300" b="0" spc="-80" dirty="0">
                <a:latin typeface="Calibri"/>
                <a:cs typeface="Calibri"/>
              </a:rPr>
              <a:t> </a:t>
            </a:r>
            <a:r>
              <a:rPr sz="1300" b="0" spc="-10" dirty="0">
                <a:latin typeface="Calibri"/>
                <a:cs typeface="Calibri"/>
              </a:rPr>
              <a:t>Stimulation</a:t>
            </a:r>
            <a:endParaRPr sz="1300" dirty="0">
              <a:latin typeface="Calibri"/>
              <a:cs typeface="Calibri"/>
            </a:endParaRPr>
          </a:p>
          <a:p>
            <a:pPr marL="698500" lvl="1" indent="-229235">
              <a:buFont typeface="Arial"/>
              <a:buChar char="•"/>
              <a:tabLst>
                <a:tab pos="699135" algn="l"/>
              </a:tabLst>
            </a:pPr>
            <a:r>
              <a:rPr sz="1300" dirty="0">
                <a:latin typeface="Calibri"/>
                <a:cs typeface="Calibri"/>
              </a:rPr>
              <a:t>Fasciculations</a:t>
            </a:r>
            <a:r>
              <a:rPr sz="1300" spc="-75" dirty="0">
                <a:latin typeface="Calibri"/>
                <a:cs typeface="Calibri"/>
              </a:rPr>
              <a:t> </a:t>
            </a:r>
            <a:r>
              <a:rPr sz="1300" dirty="0">
                <a:latin typeface="Calibri"/>
                <a:cs typeface="Calibri"/>
              </a:rPr>
              <a:t>&amp;</a:t>
            </a:r>
            <a:r>
              <a:rPr sz="1300" spc="-50" dirty="0">
                <a:latin typeface="Calibri"/>
                <a:cs typeface="Calibri"/>
              </a:rPr>
              <a:t> </a:t>
            </a:r>
            <a:r>
              <a:rPr sz="1300" spc="-10" dirty="0">
                <a:latin typeface="Calibri"/>
                <a:cs typeface="Calibri"/>
              </a:rPr>
              <a:t>Twitching</a:t>
            </a:r>
            <a:endParaRPr sz="1300" dirty="0">
              <a:latin typeface="Calibri"/>
              <a:cs typeface="Calibri"/>
            </a:endParaRPr>
          </a:p>
          <a:p>
            <a:pPr marL="698500" lvl="1" indent="-229235">
              <a:buFont typeface="Arial"/>
              <a:buChar char="•"/>
              <a:tabLst>
                <a:tab pos="699135" algn="l"/>
              </a:tabLst>
            </a:pPr>
            <a:r>
              <a:rPr sz="1300" dirty="0">
                <a:latin typeface="Calibri"/>
                <a:cs typeface="Calibri"/>
              </a:rPr>
              <a:t>Fatigue</a:t>
            </a:r>
            <a:r>
              <a:rPr sz="1300" spc="-110" dirty="0">
                <a:latin typeface="Calibri"/>
                <a:cs typeface="Calibri"/>
              </a:rPr>
              <a:t> </a:t>
            </a:r>
            <a:r>
              <a:rPr sz="1300" spc="-240" dirty="0">
                <a:latin typeface="Wingdings"/>
                <a:cs typeface="Wingdings"/>
              </a:rPr>
              <a:t></a:t>
            </a:r>
            <a:r>
              <a:rPr sz="1300" spc="-65" dirty="0">
                <a:latin typeface="Times New Roman"/>
                <a:cs typeface="Times New Roman"/>
              </a:rPr>
              <a:t> </a:t>
            </a:r>
            <a:r>
              <a:rPr sz="1300" spc="-10" dirty="0">
                <a:latin typeface="Calibri"/>
                <a:cs typeface="Calibri"/>
              </a:rPr>
              <a:t>Paralysis</a:t>
            </a:r>
            <a:endParaRPr sz="1300" dirty="0">
              <a:latin typeface="Calibri"/>
              <a:cs typeface="Calibri"/>
            </a:endParaRPr>
          </a:p>
          <a:p>
            <a:pPr marL="241300" indent="-229235">
              <a:buFont typeface="Arial"/>
              <a:buChar char="•"/>
              <a:tabLst>
                <a:tab pos="241935" algn="l"/>
              </a:tabLst>
            </a:pPr>
            <a:r>
              <a:rPr sz="1300" b="0" dirty="0">
                <a:latin typeface="Calibri"/>
                <a:cs typeface="Calibri"/>
              </a:rPr>
              <a:t>Pupillary</a:t>
            </a:r>
            <a:r>
              <a:rPr sz="1300" b="0" spc="-85" dirty="0">
                <a:latin typeface="Calibri"/>
                <a:cs typeface="Calibri"/>
              </a:rPr>
              <a:t> </a:t>
            </a:r>
            <a:r>
              <a:rPr sz="1300" b="0" dirty="0">
                <a:latin typeface="Calibri"/>
                <a:cs typeface="Calibri"/>
              </a:rPr>
              <a:t>Muscle</a:t>
            </a:r>
            <a:r>
              <a:rPr sz="1300" b="0" spc="-80" dirty="0">
                <a:latin typeface="Calibri"/>
                <a:cs typeface="Calibri"/>
              </a:rPr>
              <a:t> </a:t>
            </a:r>
            <a:r>
              <a:rPr sz="1300" b="0" spc="-10" dirty="0">
                <a:latin typeface="Calibri"/>
                <a:cs typeface="Calibri"/>
              </a:rPr>
              <a:t>Constriction</a:t>
            </a:r>
            <a:endParaRPr sz="1300" dirty="0">
              <a:latin typeface="Calibri"/>
              <a:cs typeface="Calibri"/>
            </a:endParaRPr>
          </a:p>
          <a:p>
            <a:pPr marL="241300" indent="-229235">
              <a:buFont typeface="Arial"/>
              <a:buChar char="•"/>
              <a:tabLst>
                <a:tab pos="241935" algn="l"/>
              </a:tabLst>
            </a:pPr>
            <a:r>
              <a:rPr sz="1300" b="0" spc="-25" dirty="0">
                <a:latin typeface="Calibri"/>
                <a:cs typeface="Calibri"/>
              </a:rPr>
              <a:t>Nerve-</a:t>
            </a:r>
            <a:r>
              <a:rPr sz="1300" b="0" dirty="0">
                <a:latin typeface="Calibri"/>
                <a:cs typeface="Calibri"/>
              </a:rPr>
              <a:t>Nerve</a:t>
            </a:r>
            <a:r>
              <a:rPr sz="1300" b="0" spc="-45" dirty="0">
                <a:latin typeface="Calibri"/>
                <a:cs typeface="Calibri"/>
              </a:rPr>
              <a:t> </a:t>
            </a:r>
            <a:r>
              <a:rPr sz="1300" b="0" dirty="0">
                <a:latin typeface="Calibri"/>
                <a:cs typeface="Calibri"/>
              </a:rPr>
              <a:t>Junctions</a:t>
            </a:r>
            <a:r>
              <a:rPr sz="1300" b="0" spc="-30" dirty="0">
                <a:latin typeface="Calibri"/>
                <a:cs typeface="Calibri"/>
              </a:rPr>
              <a:t> </a:t>
            </a:r>
            <a:r>
              <a:rPr sz="1300" b="0" dirty="0">
                <a:latin typeface="Calibri"/>
                <a:cs typeface="Calibri"/>
              </a:rPr>
              <a:t>(eg:</a:t>
            </a:r>
            <a:r>
              <a:rPr sz="1300" b="0" spc="-80" dirty="0">
                <a:latin typeface="Calibri"/>
                <a:cs typeface="Calibri"/>
              </a:rPr>
              <a:t> </a:t>
            </a:r>
            <a:r>
              <a:rPr sz="1300" b="0" spc="-10" dirty="0">
                <a:latin typeface="Calibri"/>
                <a:cs typeface="Calibri"/>
              </a:rPr>
              <a:t>ganglia)</a:t>
            </a:r>
            <a:endParaRPr sz="1300" dirty="0">
              <a:latin typeface="Calibri"/>
              <a:cs typeface="Calibri"/>
            </a:endParaRPr>
          </a:p>
          <a:p>
            <a:pPr marL="698500" lvl="1" indent="-229235">
              <a:buFont typeface="Arial"/>
              <a:buChar char="•"/>
              <a:tabLst>
                <a:tab pos="699135" algn="l"/>
              </a:tabLst>
            </a:pPr>
            <a:r>
              <a:rPr sz="1300" spc="-10" dirty="0">
                <a:latin typeface="Calibri"/>
                <a:cs typeface="Calibri"/>
              </a:rPr>
              <a:t>Tachycardia</a:t>
            </a:r>
            <a:endParaRPr sz="1300" dirty="0">
              <a:latin typeface="Calibri"/>
              <a:cs typeface="Calibri"/>
            </a:endParaRPr>
          </a:p>
          <a:p>
            <a:pPr marL="698500" lvl="1" indent="-229235">
              <a:buFont typeface="Arial"/>
              <a:buChar char="•"/>
              <a:tabLst>
                <a:tab pos="699135" algn="l"/>
              </a:tabLst>
            </a:pPr>
            <a:r>
              <a:rPr sz="1300" spc="-10" dirty="0">
                <a:latin typeface="Calibri"/>
                <a:cs typeface="Calibri"/>
              </a:rPr>
              <a:t>Hypertension</a:t>
            </a:r>
            <a:endParaRPr sz="1300" dirty="0">
              <a:latin typeface="Calibri"/>
              <a:cs typeface="Calibri"/>
            </a:endParaRPr>
          </a:p>
          <a:p>
            <a:pPr marL="698500" lvl="1" indent="-229235">
              <a:buFont typeface="Arial"/>
              <a:buChar char="•"/>
              <a:tabLst>
                <a:tab pos="699135" algn="l"/>
              </a:tabLst>
            </a:pPr>
            <a:r>
              <a:rPr sz="1300" spc="-10" dirty="0">
                <a:latin typeface="Calibri"/>
                <a:cs typeface="Calibri"/>
              </a:rPr>
              <a:t>Seizures</a:t>
            </a:r>
            <a:endParaRPr sz="1300" dirty="0">
              <a:latin typeface="Calibri"/>
              <a:cs typeface="Calibri"/>
            </a:endParaRPr>
          </a:p>
        </p:txBody>
      </p:sp>
      <p:pic>
        <p:nvPicPr>
          <p:cNvPr id="5" name="object 5"/>
          <p:cNvPicPr/>
          <p:nvPr/>
        </p:nvPicPr>
        <p:blipFill>
          <a:blip r:embed="rId2" cstate="print"/>
          <a:stretch>
            <a:fillRect/>
          </a:stretch>
        </p:blipFill>
        <p:spPr>
          <a:xfrm>
            <a:off x="9561576" y="5838444"/>
            <a:ext cx="2217420" cy="704088"/>
          </a:xfrm>
          <a:prstGeom prst="rect">
            <a:avLst/>
          </a:prstGeom>
        </p:spPr>
      </p:pic>
      <p:sp>
        <p:nvSpPr>
          <p:cNvPr id="6" name="object 3">
            <a:extLst>
              <a:ext uri="{FF2B5EF4-FFF2-40B4-BE49-F238E27FC236}">
                <a16:creationId xmlns:a16="http://schemas.microsoft.com/office/drawing/2014/main" id="{600224C7-B967-C797-3830-03B9C00A7207}"/>
              </a:ext>
            </a:extLst>
          </p:cNvPr>
          <p:cNvSpPr txBox="1">
            <a:spLocks/>
          </p:cNvSpPr>
          <p:nvPr/>
        </p:nvSpPr>
        <p:spPr>
          <a:xfrm>
            <a:off x="918768" y="3872904"/>
            <a:ext cx="4812030" cy="2013372"/>
          </a:xfrm>
          <a:prstGeom prst="rect">
            <a:avLst/>
          </a:prstGeom>
        </p:spPr>
        <p:txBody>
          <a:bodyPr vert="horz" wrap="square" lIns="0" tIns="12700" rIns="0" bIns="0" rtlCol="0">
            <a:spAutoFit/>
          </a:bodyPr>
          <a:lstStyle>
            <a:lvl1pPr marL="0">
              <a:defRPr sz="2400" b="1"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r>
              <a:rPr lang="ru-RU" sz="1300" dirty="0" err="1"/>
              <a:t>Мускаринові</a:t>
            </a:r>
            <a:r>
              <a:rPr lang="ru-RU" sz="1300" dirty="0"/>
              <a:t> </a:t>
            </a:r>
            <a:r>
              <a:rPr lang="ru-RU" sz="1300" dirty="0" err="1"/>
              <a:t>нервові</a:t>
            </a:r>
            <a:r>
              <a:rPr lang="ru-RU" sz="1300" dirty="0"/>
              <a:t> </a:t>
            </a:r>
            <a:r>
              <a:rPr lang="ru-RU" sz="1300" dirty="0" err="1"/>
              <a:t>рецептори</a:t>
            </a:r>
            <a:endParaRPr lang="ru-RU" sz="1300" dirty="0"/>
          </a:p>
          <a:p>
            <a:pPr marL="12700">
              <a:tabLst>
                <a:tab pos="266700" algn="l"/>
              </a:tabLst>
            </a:pPr>
            <a:r>
              <a:rPr lang="ru-RU" sz="1300" b="0" dirty="0"/>
              <a:t>• </a:t>
            </a:r>
            <a:r>
              <a:rPr lang="en-US" sz="1300" b="0" dirty="0"/>
              <a:t>	</a:t>
            </a:r>
            <a:r>
              <a:rPr lang="ru-RU" sz="1300" b="0" dirty="0" err="1"/>
              <a:t>Гіперактивація</a:t>
            </a:r>
            <a:r>
              <a:rPr lang="ru-RU" sz="1300" b="0" dirty="0"/>
              <a:t> </a:t>
            </a:r>
            <a:r>
              <a:rPr lang="ru-RU" sz="1300" b="0" dirty="0" err="1"/>
              <a:t>залоз</a:t>
            </a:r>
            <a:endParaRPr lang="ru-RU" sz="1300" b="0" dirty="0"/>
          </a:p>
          <a:p>
            <a:pPr marL="447675">
              <a:tabLst>
                <a:tab pos="714375" algn="l"/>
              </a:tabLst>
            </a:pPr>
            <a:r>
              <a:rPr lang="ru-RU" sz="1300" b="0" dirty="0"/>
              <a:t>•	</a:t>
            </a:r>
            <a:r>
              <a:rPr lang="ru-RU" sz="1300" b="0" dirty="0" err="1"/>
              <a:t>Сльозотеча</a:t>
            </a:r>
            <a:r>
              <a:rPr lang="ru-RU" sz="1300" b="0" dirty="0"/>
              <a:t> (</a:t>
            </a:r>
            <a:r>
              <a:rPr lang="ru-RU" sz="1300" b="0" dirty="0" err="1"/>
              <a:t>очі</a:t>
            </a:r>
            <a:r>
              <a:rPr lang="ru-RU" sz="1300" b="0" dirty="0"/>
              <a:t>)</a:t>
            </a:r>
          </a:p>
          <a:p>
            <a:pPr marL="447675">
              <a:tabLst>
                <a:tab pos="714375" algn="l"/>
              </a:tabLst>
            </a:pPr>
            <a:r>
              <a:rPr lang="ru-RU" sz="1300" b="0" dirty="0"/>
              <a:t>•	</a:t>
            </a:r>
            <a:r>
              <a:rPr lang="ru-RU" sz="1300" b="0" dirty="0" err="1"/>
              <a:t>Ніс</a:t>
            </a:r>
            <a:r>
              <a:rPr lang="ru-RU" sz="1300" b="0" dirty="0"/>
              <a:t> (ринорея)</a:t>
            </a:r>
          </a:p>
          <a:p>
            <a:pPr marL="447675">
              <a:tabLst>
                <a:tab pos="714375" algn="l"/>
              </a:tabLst>
            </a:pPr>
            <a:r>
              <a:rPr lang="ru-RU" sz="1300" b="0" dirty="0"/>
              <a:t>•	</a:t>
            </a:r>
            <a:r>
              <a:rPr lang="ru-RU" sz="1300" b="0" dirty="0" err="1"/>
              <a:t>Бронхіальна</a:t>
            </a:r>
            <a:r>
              <a:rPr lang="ru-RU" sz="1300" b="0" dirty="0"/>
              <a:t> система (</a:t>
            </a:r>
            <a:r>
              <a:rPr lang="ru-RU" sz="1300" b="0" dirty="0" err="1"/>
              <a:t>респіраторний</a:t>
            </a:r>
            <a:r>
              <a:rPr lang="ru-RU" sz="1300" b="0" dirty="0"/>
              <a:t> секрет)</a:t>
            </a:r>
          </a:p>
          <a:p>
            <a:pPr marL="447675">
              <a:tabLst>
                <a:tab pos="714375" algn="l"/>
              </a:tabLst>
            </a:pPr>
            <a:r>
              <a:rPr lang="ru-RU" sz="1300" b="0" dirty="0"/>
              <a:t>•	</a:t>
            </a:r>
            <a:r>
              <a:rPr lang="ru-RU" sz="1300" b="0" dirty="0" err="1"/>
              <a:t>Блукаючий</a:t>
            </a:r>
            <a:r>
              <a:rPr lang="ru-RU" sz="1300" b="0" dirty="0"/>
              <a:t> нерв (</a:t>
            </a:r>
            <a:r>
              <a:rPr lang="ru-RU" sz="1300" b="0" dirty="0" err="1"/>
              <a:t>брадикардія</a:t>
            </a:r>
            <a:r>
              <a:rPr lang="ru-RU" sz="1300" b="0" dirty="0"/>
              <a:t>)</a:t>
            </a:r>
          </a:p>
          <a:p>
            <a:pPr marL="447675">
              <a:tabLst>
                <a:tab pos="714375" algn="l"/>
              </a:tabLst>
            </a:pPr>
            <a:r>
              <a:rPr lang="ru-RU" sz="1300" b="0" dirty="0"/>
              <a:t>•	</a:t>
            </a:r>
            <a:r>
              <a:rPr lang="ru-RU" sz="1300" b="0" dirty="0" err="1"/>
              <a:t>Розлад</a:t>
            </a:r>
            <a:r>
              <a:rPr lang="ru-RU" sz="1300" b="0" dirty="0"/>
              <a:t> </a:t>
            </a:r>
            <a:r>
              <a:rPr lang="ru-RU" sz="1300" b="0" dirty="0" err="1"/>
              <a:t>шлунково-кишкового</a:t>
            </a:r>
            <a:r>
              <a:rPr lang="ru-RU" sz="1300" b="0" dirty="0"/>
              <a:t> тракту (</a:t>
            </a:r>
            <a:r>
              <a:rPr lang="ru-RU" sz="1300" b="0" dirty="0" err="1"/>
              <a:t>діарея</a:t>
            </a:r>
            <a:r>
              <a:rPr lang="ru-RU" sz="1300" b="0" dirty="0"/>
              <a:t>)</a:t>
            </a:r>
          </a:p>
          <a:p>
            <a:pPr marL="12700">
              <a:tabLst>
                <a:tab pos="266700" algn="l"/>
              </a:tabLst>
            </a:pPr>
            <a:r>
              <a:rPr lang="ru-RU" sz="1300" b="0" dirty="0"/>
              <a:t>• </a:t>
            </a:r>
            <a:r>
              <a:rPr lang="en-US" sz="1300" b="0" dirty="0"/>
              <a:t>	</a:t>
            </a:r>
            <a:r>
              <a:rPr lang="ru-RU" sz="1300" b="0" dirty="0" err="1"/>
              <a:t>Гладкі</a:t>
            </a:r>
            <a:r>
              <a:rPr lang="ru-RU" sz="1300" b="0" dirty="0"/>
              <a:t> </a:t>
            </a:r>
            <a:r>
              <a:rPr lang="ru-RU" sz="1300" b="0" dirty="0" err="1"/>
              <a:t>м'язи</a:t>
            </a:r>
            <a:endParaRPr lang="ru-RU" sz="1300" b="0" dirty="0"/>
          </a:p>
          <a:p>
            <a:pPr marL="447675">
              <a:tabLst>
                <a:tab pos="714375" algn="l"/>
              </a:tabLst>
            </a:pPr>
            <a:r>
              <a:rPr lang="ru-RU" sz="1300" b="0" dirty="0"/>
              <a:t>•	</a:t>
            </a:r>
            <a:r>
              <a:rPr lang="ru-RU" sz="1300" b="0" dirty="0" err="1"/>
              <a:t>Звуження</a:t>
            </a:r>
            <a:r>
              <a:rPr lang="ru-RU" sz="1300" b="0" dirty="0"/>
              <a:t> </a:t>
            </a:r>
            <a:r>
              <a:rPr lang="ru-RU" sz="1300" b="0" dirty="0" err="1"/>
              <a:t>бронхів</a:t>
            </a:r>
            <a:endParaRPr lang="ru-RU" sz="1300" b="0" dirty="0"/>
          </a:p>
          <a:p>
            <a:pPr marL="447675">
              <a:tabLst>
                <a:tab pos="714375" algn="l"/>
              </a:tabLst>
            </a:pPr>
            <a:r>
              <a:rPr lang="ru-RU" sz="1300" b="0" dirty="0"/>
              <a:t>•	</a:t>
            </a:r>
            <a:r>
              <a:rPr lang="ru-RU" sz="1300" b="0" dirty="0" err="1"/>
              <a:t>Звуження</a:t>
            </a:r>
            <a:r>
              <a:rPr lang="ru-RU" sz="1300" b="0" dirty="0"/>
              <a:t> </a:t>
            </a:r>
            <a:r>
              <a:rPr lang="ru-RU" sz="1300" b="0" dirty="0" err="1"/>
              <a:t>шлунково-кишкового</a:t>
            </a:r>
            <a:r>
              <a:rPr lang="ru-RU" sz="1300" b="0" dirty="0"/>
              <a:t> тракту</a:t>
            </a:r>
          </a:p>
        </p:txBody>
      </p:sp>
      <p:sp>
        <p:nvSpPr>
          <p:cNvPr id="7" name="object 4">
            <a:extLst>
              <a:ext uri="{FF2B5EF4-FFF2-40B4-BE49-F238E27FC236}">
                <a16:creationId xmlns:a16="http://schemas.microsoft.com/office/drawing/2014/main" id="{0F7E77A2-405F-3ABA-DE6F-C141482B73AC}"/>
              </a:ext>
            </a:extLst>
          </p:cNvPr>
          <p:cNvSpPr txBox="1">
            <a:spLocks/>
          </p:cNvSpPr>
          <p:nvPr/>
        </p:nvSpPr>
        <p:spPr>
          <a:xfrm>
            <a:off x="6251575" y="3833454"/>
            <a:ext cx="5363209" cy="1853070"/>
          </a:xfrm>
          <a:prstGeom prst="rect">
            <a:avLst/>
          </a:prstGeom>
        </p:spPr>
        <p:txBody>
          <a:bodyPr vert="horz" wrap="square" lIns="0" tIns="52069" rIns="0" bIns="0" rtlCol="0">
            <a:spAutoFit/>
          </a:bodyPr>
          <a:lstStyle>
            <a:lvl1pPr marL="0">
              <a:defRPr sz="2400" b="1"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r>
              <a:rPr lang="ru-RU" sz="1300" dirty="0" err="1"/>
              <a:t>Нікотинові</a:t>
            </a:r>
            <a:r>
              <a:rPr lang="ru-RU" sz="1300" dirty="0"/>
              <a:t> </a:t>
            </a:r>
            <a:r>
              <a:rPr lang="ru-RU" sz="1300" dirty="0" err="1"/>
              <a:t>нервові</a:t>
            </a:r>
            <a:r>
              <a:rPr lang="ru-RU" sz="1300" dirty="0"/>
              <a:t> </a:t>
            </a:r>
            <a:r>
              <a:rPr lang="ru-RU" sz="1300" dirty="0" err="1"/>
              <a:t>рецептори</a:t>
            </a:r>
            <a:endParaRPr lang="ru-RU" sz="1300" dirty="0"/>
          </a:p>
          <a:p>
            <a:pPr marL="12700">
              <a:tabLst>
                <a:tab pos="266700" algn="l"/>
              </a:tabLst>
            </a:pPr>
            <a:r>
              <a:rPr lang="ru-RU" sz="1300" b="0" dirty="0"/>
              <a:t>• </a:t>
            </a:r>
            <a:r>
              <a:rPr lang="en-US" sz="1300" b="0" dirty="0"/>
              <a:t>	</a:t>
            </a:r>
            <a:r>
              <a:rPr lang="ru-RU" sz="1300" b="0" dirty="0" err="1"/>
              <a:t>Гіперстимуляція</a:t>
            </a:r>
            <a:r>
              <a:rPr lang="ru-RU" sz="1300" b="0" dirty="0"/>
              <a:t> </a:t>
            </a:r>
            <a:r>
              <a:rPr lang="ru-RU" sz="1300" b="0" dirty="0" err="1"/>
              <a:t>скелетних</a:t>
            </a:r>
            <a:r>
              <a:rPr lang="ru-RU" sz="1300" b="0" dirty="0"/>
              <a:t> </a:t>
            </a:r>
            <a:r>
              <a:rPr lang="ru-RU" sz="1300" b="0" dirty="0" err="1"/>
              <a:t>м'язів</a:t>
            </a:r>
            <a:endParaRPr lang="ru-RU" sz="1300" b="0" dirty="0"/>
          </a:p>
          <a:p>
            <a:pPr marL="447675">
              <a:tabLst>
                <a:tab pos="714375" algn="l"/>
              </a:tabLst>
            </a:pPr>
            <a:r>
              <a:rPr lang="ru-RU" sz="1300" b="0" dirty="0"/>
              <a:t>•	</a:t>
            </a:r>
            <a:r>
              <a:rPr lang="ru-RU" sz="1300" b="0" dirty="0" err="1"/>
              <a:t>Фасцикуляції</a:t>
            </a:r>
            <a:r>
              <a:rPr lang="ru-RU" sz="1300" b="0" dirty="0"/>
              <a:t> та </a:t>
            </a:r>
            <a:r>
              <a:rPr lang="ru-RU" sz="1300" b="0" dirty="0" err="1"/>
              <a:t>посмикування</a:t>
            </a:r>
            <a:endParaRPr lang="ru-RU" sz="1300" b="0" dirty="0"/>
          </a:p>
          <a:p>
            <a:pPr marL="447675">
              <a:tabLst>
                <a:tab pos="714375" algn="l"/>
              </a:tabLst>
            </a:pPr>
            <a:r>
              <a:rPr lang="ru-RU" sz="1300" b="0" dirty="0"/>
              <a:t>•	</a:t>
            </a:r>
            <a:r>
              <a:rPr lang="ru-RU" sz="1300" b="0" dirty="0" err="1"/>
              <a:t>Втома</a:t>
            </a:r>
            <a:r>
              <a:rPr lang="ru-RU" sz="1300" b="0" dirty="0"/>
              <a:t> </a:t>
            </a:r>
            <a:r>
              <a:rPr lang="ru-UA" sz="1300" spc="-240" dirty="0">
                <a:latin typeface="Wingdings"/>
                <a:cs typeface="Wingdings"/>
              </a:rPr>
              <a:t></a:t>
            </a:r>
            <a:r>
              <a:rPr lang="ru-RU" sz="1300" b="0" dirty="0"/>
              <a:t> </a:t>
            </a:r>
            <a:r>
              <a:rPr lang="ru-RU" sz="1300" b="0" dirty="0" err="1"/>
              <a:t>Параліч</a:t>
            </a:r>
            <a:endParaRPr lang="ru-RU" sz="1300" b="0" dirty="0"/>
          </a:p>
          <a:p>
            <a:pPr marL="12700">
              <a:tabLst>
                <a:tab pos="266700" algn="l"/>
              </a:tabLst>
            </a:pPr>
            <a:r>
              <a:rPr lang="ru-RU" sz="1300" b="0" dirty="0"/>
              <a:t>•	Спазм </a:t>
            </a:r>
            <a:r>
              <a:rPr lang="ru-RU" sz="1300" b="0" dirty="0" err="1"/>
              <a:t>м'язів</a:t>
            </a:r>
            <a:r>
              <a:rPr lang="ru-RU" sz="1300" b="0" dirty="0"/>
              <a:t> </a:t>
            </a:r>
            <a:r>
              <a:rPr lang="ru-RU" sz="1300" b="0" dirty="0" err="1"/>
              <a:t>зіниці</a:t>
            </a:r>
            <a:endParaRPr lang="ru-RU" sz="1300" b="0" dirty="0"/>
          </a:p>
          <a:p>
            <a:pPr marL="12700">
              <a:tabLst>
                <a:tab pos="266700" algn="l"/>
              </a:tabLst>
            </a:pPr>
            <a:r>
              <a:rPr lang="ru-RU" sz="1300" b="0" dirty="0"/>
              <a:t>•	</a:t>
            </a:r>
            <a:r>
              <a:rPr lang="ru-RU" sz="1300" b="0" dirty="0" err="1"/>
              <a:t>Нервово-нервові</a:t>
            </a:r>
            <a:r>
              <a:rPr lang="ru-RU" sz="1300" b="0" dirty="0"/>
              <a:t> </a:t>
            </a:r>
            <a:r>
              <a:rPr lang="ru-RU" sz="1300" b="0" dirty="0" err="1"/>
              <a:t>з’єднання</a:t>
            </a:r>
            <a:r>
              <a:rPr lang="ru-RU" sz="1300" b="0" dirty="0"/>
              <a:t> (</a:t>
            </a:r>
            <a:r>
              <a:rPr lang="ru-RU" sz="1300" b="0" dirty="0" err="1"/>
              <a:t>наприклад</a:t>
            </a:r>
            <a:r>
              <a:rPr lang="ru-RU" sz="1300" b="0" dirty="0"/>
              <a:t>, </a:t>
            </a:r>
            <a:r>
              <a:rPr lang="ru-RU" sz="1300" b="0" dirty="0" err="1"/>
              <a:t>ганглії</a:t>
            </a:r>
            <a:r>
              <a:rPr lang="ru-RU" sz="1300" b="0" dirty="0"/>
              <a:t>)</a:t>
            </a:r>
          </a:p>
          <a:p>
            <a:pPr marL="447675">
              <a:tabLst>
                <a:tab pos="714375" algn="l"/>
              </a:tabLst>
            </a:pPr>
            <a:r>
              <a:rPr lang="ru-RU" sz="1300" b="0" dirty="0"/>
              <a:t>•	</a:t>
            </a:r>
            <a:r>
              <a:rPr lang="ru-RU" sz="1300" b="0" dirty="0" err="1"/>
              <a:t>Тахікардія</a:t>
            </a:r>
            <a:endParaRPr lang="ru-RU" sz="1300" b="0" dirty="0"/>
          </a:p>
          <a:p>
            <a:pPr marL="447675">
              <a:tabLst>
                <a:tab pos="714375" algn="l"/>
              </a:tabLst>
            </a:pPr>
            <a:r>
              <a:rPr lang="ru-RU" sz="1300" b="0" dirty="0"/>
              <a:t>•	</a:t>
            </a:r>
            <a:r>
              <a:rPr lang="ru-RU" sz="1300" b="0" dirty="0" err="1"/>
              <a:t>Гіпертензія</a:t>
            </a:r>
            <a:endParaRPr lang="ru-RU" sz="1300" b="0" dirty="0"/>
          </a:p>
          <a:p>
            <a:pPr marL="447675">
              <a:tabLst>
                <a:tab pos="714375" algn="l"/>
              </a:tabLst>
            </a:pPr>
            <a:r>
              <a:rPr lang="ru-RU" sz="1300" b="0" dirty="0"/>
              <a:t>•	</a:t>
            </a:r>
            <a:r>
              <a:rPr lang="ru-RU" sz="1300" b="0" dirty="0" err="1"/>
              <a:t>Судоми</a:t>
            </a:r>
            <a:endParaRPr lang="ru-RU" sz="1300" b="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768" y="609676"/>
            <a:ext cx="10118725" cy="875240"/>
          </a:xfrm>
          <a:prstGeom prst="rect">
            <a:avLst/>
          </a:prstGeom>
        </p:spPr>
        <p:txBody>
          <a:bodyPr vert="horz" wrap="square" lIns="0" tIns="13335" rIns="0" bIns="0" rtlCol="0">
            <a:spAutoFit/>
          </a:bodyPr>
          <a:lstStyle/>
          <a:p>
            <a:pPr marL="12700">
              <a:lnSpc>
                <a:spcPct val="100000"/>
              </a:lnSpc>
              <a:spcBef>
                <a:spcPts val="105"/>
              </a:spcBef>
            </a:pPr>
            <a:r>
              <a:rPr sz="2800" b="1" spc="-10" dirty="0"/>
              <a:t>Nerve</a:t>
            </a:r>
            <a:r>
              <a:rPr sz="2800" b="1" spc="-204" dirty="0"/>
              <a:t> </a:t>
            </a:r>
            <a:r>
              <a:rPr sz="2800" b="1" spc="-25" dirty="0"/>
              <a:t>Agents</a:t>
            </a:r>
            <a:r>
              <a:rPr sz="2800" b="1" spc="-185" dirty="0"/>
              <a:t> </a:t>
            </a:r>
            <a:r>
              <a:rPr sz="2800" b="1" dirty="0"/>
              <a:t>and</a:t>
            </a:r>
            <a:r>
              <a:rPr sz="2800" b="1" spc="-185" dirty="0"/>
              <a:t> </a:t>
            </a:r>
            <a:r>
              <a:rPr sz="2800" b="1" spc="-35" dirty="0"/>
              <a:t>Autonomic</a:t>
            </a:r>
            <a:r>
              <a:rPr sz="2800" b="1" spc="-180" dirty="0"/>
              <a:t> </a:t>
            </a:r>
            <a:r>
              <a:rPr sz="2800" b="1" spc="-25" dirty="0"/>
              <a:t>Nervous</a:t>
            </a:r>
            <a:r>
              <a:rPr sz="2800" b="1" spc="-180" dirty="0"/>
              <a:t> </a:t>
            </a:r>
            <a:r>
              <a:rPr sz="2800" b="1" spc="-25" dirty="0"/>
              <a:t>System</a:t>
            </a:r>
            <a:br>
              <a:rPr lang="en-US" sz="2800" b="1" spc="-25" dirty="0"/>
            </a:br>
            <a:r>
              <a:rPr lang="ru-RU" sz="2800" b="1" spc="-25" dirty="0" err="1"/>
              <a:t>Речовини</a:t>
            </a:r>
            <a:r>
              <a:rPr lang="ru-RU" sz="2800" b="1" spc="-25" dirty="0"/>
              <a:t> </a:t>
            </a:r>
            <a:r>
              <a:rPr lang="ru-RU" sz="2800" b="1" spc="-25" dirty="0" err="1"/>
              <a:t>нервово-паралітичної</a:t>
            </a:r>
            <a:r>
              <a:rPr lang="ru-RU" sz="2800" b="1" spc="-25" dirty="0"/>
              <a:t> </a:t>
            </a:r>
            <a:r>
              <a:rPr lang="ru-RU" sz="2800" b="1" spc="-25" dirty="0" err="1"/>
              <a:t>дії</a:t>
            </a:r>
            <a:r>
              <a:rPr lang="ru-RU" sz="2800" b="1" spc="-25" dirty="0"/>
              <a:t> та </a:t>
            </a:r>
            <a:r>
              <a:rPr lang="ru-RU" sz="2800" b="1" spc="-25" dirty="0" err="1"/>
              <a:t>вегетативна</a:t>
            </a:r>
            <a:r>
              <a:rPr lang="ru-RU" sz="2800" b="1" spc="-25" dirty="0"/>
              <a:t> </a:t>
            </a:r>
            <a:r>
              <a:rPr lang="ru-RU" sz="2800" b="1" spc="-25" dirty="0" err="1"/>
              <a:t>нервова</a:t>
            </a:r>
            <a:r>
              <a:rPr lang="ru-RU" sz="2800" b="1" spc="-25" dirty="0"/>
              <a:t> система</a:t>
            </a:r>
            <a:endParaRPr sz="2800" b="1" dirty="0"/>
          </a:p>
        </p:txBody>
      </p:sp>
      <p:sp>
        <p:nvSpPr>
          <p:cNvPr id="3" name="object 3"/>
          <p:cNvSpPr txBox="1">
            <a:spLocks noGrp="1"/>
          </p:cNvSpPr>
          <p:nvPr>
            <p:ph sz="half" idx="2"/>
          </p:nvPr>
        </p:nvSpPr>
        <p:spPr>
          <a:xfrm>
            <a:off x="918768" y="1696974"/>
            <a:ext cx="4812030" cy="2013372"/>
          </a:xfrm>
          <a:prstGeom prst="rect">
            <a:avLst/>
          </a:prstGeom>
        </p:spPr>
        <p:txBody>
          <a:bodyPr vert="horz" wrap="square" lIns="0" tIns="12700" rIns="0" bIns="0" rtlCol="0">
            <a:spAutoFit/>
          </a:bodyPr>
          <a:lstStyle/>
          <a:p>
            <a:pPr marL="12700"/>
            <a:r>
              <a:rPr sz="1300" dirty="0"/>
              <a:t>Muscarinic</a:t>
            </a:r>
            <a:r>
              <a:rPr sz="1300" spc="-50" dirty="0"/>
              <a:t> </a:t>
            </a:r>
            <a:r>
              <a:rPr sz="1300" dirty="0"/>
              <a:t>Nerve</a:t>
            </a:r>
            <a:r>
              <a:rPr sz="1300" spc="-45" dirty="0"/>
              <a:t> </a:t>
            </a:r>
            <a:r>
              <a:rPr sz="1300" spc="-10" dirty="0"/>
              <a:t>Receptors</a:t>
            </a:r>
          </a:p>
          <a:p>
            <a:pPr marL="241300" indent="-228600">
              <a:buFont typeface="Arial"/>
              <a:buChar char="•"/>
              <a:tabLst>
                <a:tab pos="241300" algn="l"/>
              </a:tabLst>
            </a:pPr>
            <a:r>
              <a:rPr sz="1300" b="0" dirty="0">
                <a:latin typeface="Calibri"/>
                <a:cs typeface="Calibri"/>
              </a:rPr>
              <a:t>Hyper</a:t>
            </a:r>
            <a:r>
              <a:rPr sz="1300" b="0" spc="-60" dirty="0">
                <a:latin typeface="Calibri"/>
                <a:cs typeface="Calibri"/>
              </a:rPr>
              <a:t> </a:t>
            </a:r>
            <a:r>
              <a:rPr sz="1300" b="0" spc="-10" dirty="0">
                <a:latin typeface="Calibri"/>
                <a:cs typeface="Calibri"/>
              </a:rPr>
              <a:t>activation</a:t>
            </a:r>
            <a:r>
              <a:rPr sz="1300" b="0" spc="-75" dirty="0">
                <a:latin typeface="Calibri"/>
                <a:cs typeface="Calibri"/>
              </a:rPr>
              <a:t> </a:t>
            </a:r>
            <a:r>
              <a:rPr sz="1300" b="0" dirty="0">
                <a:latin typeface="Calibri"/>
                <a:cs typeface="Calibri"/>
              </a:rPr>
              <a:t>of</a:t>
            </a:r>
            <a:r>
              <a:rPr sz="1300" b="0" spc="-60" dirty="0">
                <a:latin typeface="Calibri"/>
                <a:cs typeface="Calibri"/>
              </a:rPr>
              <a:t> </a:t>
            </a:r>
            <a:r>
              <a:rPr sz="1300" b="0" spc="-10" dirty="0">
                <a:latin typeface="Calibri"/>
                <a:cs typeface="Calibri"/>
              </a:rPr>
              <a:t>Glands</a:t>
            </a:r>
            <a:endParaRPr sz="1300" dirty="0">
              <a:latin typeface="Calibri"/>
              <a:cs typeface="Calibri"/>
            </a:endParaRPr>
          </a:p>
          <a:p>
            <a:pPr marL="697865" lvl="1" indent="-229235">
              <a:buFont typeface="Arial"/>
              <a:buChar char="•"/>
              <a:tabLst>
                <a:tab pos="698500" algn="l"/>
              </a:tabLst>
            </a:pPr>
            <a:r>
              <a:rPr sz="1300" dirty="0">
                <a:latin typeface="Calibri"/>
                <a:cs typeface="Calibri"/>
              </a:rPr>
              <a:t>Lacrimal</a:t>
            </a:r>
            <a:r>
              <a:rPr sz="1300" spc="-30" dirty="0">
                <a:latin typeface="Calibri"/>
                <a:cs typeface="Calibri"/>
              </a:rPr>
              <a:t> </a:t>
            </a:r>
            <a:r>
              <a:rPr sz="1300" spc="-10" dirty="0">
                <a:latin typeface="Calibri"/>
                <a:cs typeface="Calibri"/>
              </a:rPr>
              <a:t>(eyes)</a:t>
            </a:r>
            <a:endParaRPr sz="1300" dirty="0">
              <a:latin typeface="Calibri"/>
              <a:cs typeface="Calibri"/>
            </a:endParaRPr>
          </a:p>
          <a:p>
            <a:pPr marL="697865" lvl="1" indent="-229235">
              <a:buFont typeface="Arial"/>
              <a:buChar char="•"/>
              <a:tabLst>
                <a:tab pos="698500" algn="l"/>
              </a:tabLst>
            </a:pPr>
            <a:r>
              <a:rPr sz="1300" dirty="0">
                <a:latin typeface="Calibri"/>
                <a:cs typeface="Calibri"/>
              </a:rPr>
              <a:t>Nasal </a:t>
            </a:r>
            <a:r>
              <a:rPr sz="1300" spc="-10" dirty="0">
                <a:latin typeface="Calibri"/>
                <a:cs typeface="Calibri"/>
              </a:rPr>
              <a:t>(rhinorrhea)</a:t>
            </a:r>
            <a:endParaRPr sz="1300" dirty="0">
              <a:latin typeface="Calibri"/>
              <a:cs typeface="Calibri"/>
            </a:endParaRPr>
          </a:p>
          <a:p>
            <a:pPr marL="697865" lvl="1" indent="-229235">
              <a:buFont typeface="Arial"/>
              <a:buChar char="•"/>
              <a:tabLst>
                <a:tab pos="698500" algn="l"/>
              </a:tabLst>
            </a:pPr>
            <a:r>
              <a:rPr sz="1300" dirty="0">
                <a:latin typeface="Calibri"/>
                <a:cs typeface="Calibri"/>
              </a:rPr>
              <a:t>Bronchial</a:t>
            </a:r>
            <a:r>
              <a:rPr sz="1300" spc="-65" dirty="0">
                <a:latin typeface="Calibri"/>
                <a:cs typeface="Calibri"/>
              </a:rPr>
              <a:t> </a:t>
            </a:r>
            <a:r>
              <a:rPr sz="1300" spc="-10" dirty="0">
                <a:latin typeface="Calibri"/>
                <a:cs typeface="Calibri"/>
              </a:rPr>
              <a:t>(respiratory</a:t>
            </a:r>
            <a:r>
              <a:rPr sz="1300" spc="-45" dirty="0">
                <a:latin typeface="Calibri"/>
                <a:cs typeface="Calibri"/>
              </a:rPr>
              <a:t> </a:t>
            </a:r>
            <a:r>
              <a:rPr sz="1300" spc="-10" dirty="0">
                <a:latin typeface="Calibri"/>
                <a:cs typeface="Calibri"/>
              </a:rPr>
              <a:t>secretions)</a:t>
            </a:r>
            <a:endParaRPr sz="1300" dirty="0">
              <a:latin typeface="Calibri"/>
              <a:cs typeface="Calibri"/>
            </a:endParaRPr>
          </a:p>
          <a:p>
            <a:pPr marL="697865" lvl="1" indent="-229235">
              <a:buFont typeface="Arial"/>
              <a:buChar char="•"/>
              <a:tabLst>
                <a:tab pos="698500" algn="l"/>
              </a:tabLst>
            </a:pPr>
            <a:r>
              <a:rPr sz="1300" spc="-10" dirty="0">
                <a:latin typeface="Calibri"/>
                <a:cs typeface="Calibri"/>
              </a:rPr>
              <a:t>Vagus</a:t>
            </a:r>
            <a:r>
              <a:rPr sz="1300" spc="-60" dirty="0">
                <a:latin typeface="Calibri"/>
                <a:cs typeface="Calibri"/>
              </a:rPr>
              <a:t> </a:t>
            </a:r>
            <a:r>
              <a:rPr sz="1300" dirty="0">
                <a:latin typeface="Calibri"/>
                <a:cs typeface="Calibri"/>
              </a:rPr>
              <a:t>Nerve</a:t>
            </a:r>
            <a:r>
              <a:rPr sz="1300" spc="-45" dirty="0">
                <a:latin typeface="Calibri"/>
                <a:cs typeface="Calibri"/>
              </a:rPr>
              <a:t> </a:t>
            </a:r>
            <a:r>
              <a:rPr sz="1300" spc="-10" dirty="0">
                <a:latin typeface="Calibri"/>
                <a:cs typeface="Calibri"/>
              </a:rPr>
              <a:t>(bradycardia)</a:t>
            </a:r>
            <a:endParaRPr sz="1300" dirty="0">
              <a:latin typeface="Calibri"/>
              <a:cs typeface="Calibri"/>
            </a:endParaRPr>
          </a:p>
          <a:p>
            <a:pPr marL="697865" lvl="1" indent="-229235">
              <a:buFont typeface="Arial"/>
              <a:buChar char="•"/>
              <a:tabLst>
                <a:tab pos="698500" algn="l"/>
              </a:tabLst>
            </a:pPr>
            <a:r>
              <a:rPr sz="1300" spc="-10" dirty="0">
                <a:latin typeface="Calibri"/>
                <a:cs typeface="Calibri"/>
              </a:rPr>
              <a:t>Gastrointestinal</a:t>
            </a:r>
            <a:r>
              <a:rPr sz="1300" spc="-30" dirty="0">
                <a:latin typeface="Calibri"/>
                <a:cs typeface="Calibri"/>
              </a:rPr>
              <a:t> </a:t>
            </a:r>
            <a:r>
              <a:rPr sz="1300" spc="-10" dirty="0">
                <a:latin typeface="Calibri"/>
                <a:cs typeface="Calibri"/>
              </a:rPr>
              <a:t>(diarrhea)</a:t>
            </a:r>
            <a:endParaRPr sz="1300" dirty="0">
              <a:latin typeface="Calibri"/>
              <a:cs typeface="Calibri"/>
            </a:endParaRPr>
          </a:p>
          <a:p>
            <a:pPr marL="241300" indent="-228600">
              <a:buFont typeface="Arial"/>
              <a:buChar char="•"/>
              <a:tabLst>
                <a:tab pos="241300" algn="l"/>
              </a:tabLst>
            </a:pPr>
            <a:r>
              <a:rPr sz="1300" b="0" dirty="0">
                <a:latin typeface="Calibri"/>
                <a:cs typeface="Calibri"/>
              </a:rPr>
              <a:t>Smooth</a:t>
            </a:r>
            <a:r>
              <a:rPr sz="1300" b="0" spc="-105" dirty="0">
                <a:latin typeface="Calibri"/>
                <a:cs typeface="Calibri"/>
              </a:rPr>
              <a:t> </a:t>
            </a:r>
            <a:r>
              <a:rPr sz="1300" b="0" spc="-10" dirty="0">
                <a:latin typeface="Calibri"/>
                <a:cs typeface="Calibri"/>
              </a:rPr>
              <a:t>Muscles</a:t>
            </a:r>
            <a:endParaRPr sz="1300" dirty="0">
              <a:latin typeface="Calibri"/>
              <a:cs typeface="Calibri"/>
            </a:endParaRPr>
          </a:p>
          <a:p>
            <a:pPr marL="697865" lvl="1" indent="-229235">
              <a:buFont typeface="Arial"/>
              <a:buChar char="•"/>
              <a:tabLst>
                <a:tab pos="698500" algn="l"/>
              </a:tabLst>
            </a:pPr>
            <a:r>
              <a:rPr sz="1300" dirty="0">
                <a:latin typeface="Calibri"/>
                <a:cs typeface="Calibri"/>
              </a:rPr>
              <a:t>Bronchial</a:t>
            </a:r>
            <a:r>
              <a:rPr sz="1300" spc="-95" dirty="0">
                <a:latin typeface="Calibri"/>
                <a:cs typeface="Calibri"/>
              </a:rPr>
              <a:t> </a:t>
            </a:r>
            <a:r>
              <a:rPr sz="1300" spc="-10" dirty="0">
                <a:latin typeface="Calibri"/>
                <a:cs typeface="Calibri"/>
              </a:rPr>
              <a:t>Constriction</a:t>
            </a:r>
            <a:endParaRPr sz="1300" dirty="0">
              <a:latin typeface="Calibri"/>
              <a:cs typeface="Calibri"/>
            </a:endParaRPr>
          </a:p>
          <a:p>
            <a:pPr marL="697865" lvl="1" indent="-229235">
              <a:buFont typeface="Arial"/>
              <a:buChar char="•"/>
              <a:tabLst>
                <a:tab pos="698500" algn="l"/>
              </a:tabLst>
            </a:pPr>
            <a:r>
              <a:rPr sz="1300" spc="-10" dirty="0">
                <a:latin typeface="Calibri"/>
                <a:cs typeface="Calibri"/>
              </a:rPr>
              <a:t>Gastrointestinal</a:t>
            </a:r>
            <a:r>
              <a:rPr sz="1300" spc="-30" dirty="0">
                <a:latin typeface="Calibri"/>
                <a:cs typeface="Calibri"/>
              </a:rPr>
              <a:t> </a:t>
            </a:r>
            <a:r>
              <a:rPr sz="1300" spc="-10" dirty="0">
                <a:latin typeface="Calibri"/>
                <a:cs typeface="Calibri"/>
              </a:rPr>
              <a:t>Constriction</a:t>
            </a:r>
            <a:endParaRPr sz="1300" dirty="0">
              <a:latin typeface="Calibri"/>
              <a:cs typeface="Calibri"/>
            </a:endParaRPr>
          </a:p>
        </p:txBody>
      </p:sp>
      <p:sp>
        <p:nvSpPr>
          <p:cNvPr id="4" name="object 4"/>
          <p:cNvSpPr txBox="1">
            <a:spLocks noGrp="1"/>
          </p:cNvSpPr>
          <p:nvPr>
            <p:ph sz="half" idx="3"/>
          </p:nvPr>
        </p:nvSpPr>
        <p:spPr>
          <a:xfrm>
            <a:off x="6251575" y="1657524"/>
            <a:ext cx="5363209" cy="1653016"/>
          </a:xfrm>
          <a:prstGeom prst="rect">
            <a:avLst/>
          </a:prstGeom>
        </p:spPr>
        <p:txBody>
          <a:bodyPr vert="horz" wrap="square" lIns="0" tIns="52069" rIns="0" bIns="0" rtlCol="0">
            <a:spAutoFit/>
          </a:bodyPr>
          <a:lstStyle/>
          <a:p>
            <a:pPr marL="12700">
              <a:lnSpc>
                <a:spcPct val="100000"/>
              </a:lnSpc>
            </a:pPr>
            <a:r>
              <a:rPr sz="1300" dirty="0"/>
              <a:t>Nicotinic</a:t>
            </a:r>
            <a:r>
              <a:rPr sz="1300" spc="-30" dirty="0"/>
              <a:t> </a:t>
            </a:r>
            <a:r>
              <a:rPr sz="1300" dirty="0"/>
              <a:t>Nerve</a:t>
            </a:r>
            <a:r>
              <a:rPr sz="1300" spc="-15" dirty="0"/>
              <a:t> </a:t>
            </a:r>
            <a:r>
              <a:rPr sz="1300" spc="-10" dirty="0"/>
              <a:t>Receptors</a:t>
            </a:r>
          </a:p>
          <a:p>
            <a:pPr marL="241300" indent="-229235">
              <a:lnSpc>
                <a:spcPct val="100000"/>
              </a:lnSpc>
              <a:buFont typeface="Arial"/>
              <a:buChar char="•"/>
              <a:tabLst>
                <a:tab pos="241935" algn="l"/>
              </a:tabLst>
            </a:pPr>
            <a:r>
              <a:rPr sz="1300" b="0" spc="-20" dirty="0">
                <a:latin typeface="Calibri"/>
                <a:cs typeface="Calibri"/>
              </a:rPr>
              <a:t>Skeletal</a:t>
            </a:r>
            <a:r>
              <a:rPr sz="1300" b="0" spc="-105" dirty="0">
                <a:latin typeface="Calibri"/>
                <a:cs typeface="Calibri"/>
              </a:rPr>
              <a:t> </a:t>
            </a:r>
            <a:r>
              <a:rPr sz="1300" b="0" dirty="0">
                <a:latin typeface="Calibri"/>
                <a:cs typeface="Calibri"/>
              </a:rPr>
              <a:t>Muscle</a:t>
            </a:r>
            <a:r>
              <a:rPr sz="1300" b="0" spc="-55" dirty="0">
                <a:latin typeface="Calibri"/>
                <a:cs typeface="Calibri"/>
              </a:rPr>
              <a:t> </a:t>
            </a:r>
            <a:r>
              <a:rPr sz="1300" b="0" dirty="0">
                <a:latin typeface="Calibri"/>
                <a:cs typeface="Calibri"/>
              </a:rPr>
              <a:t>Hyper</a:t>
            </a:r>
            <a:r>
              <a:rPr sz="1300" b="0" spc="-80" dirty="0">
                <a:latin typeface="Calibri"/>
                <a:cs typeface="Calibri"/>
              </a:rPr>
              <a:t> </a:t>
            </a:r>
            <a:r>
              <a:rPr sz="1300" b="0" spc="-10" dirty="0">
                <a:latin typeface="Calibri"/>
                <a:cs typeface="Calibri"/>
              </a:rPr>
              <a:t>Stimulation</a:t>
            </a:r>
            <a:endParaRPr sz="1300" dirty="0">
              <a:latin typeface="Calibri"/>
              <a:cs typeface="Calibri"/>
            </a:endParaRPr>
          </a:p>
          <a:p>
            <a:pPr marL="698500" lvl="1" indent="-229235">
              <a:lnSpc>
                <a:spcPct val="100000"/>
              </a:lnSpc>
              <a:buFont typeface="Arial"/>
              <a:buChar char="•"/>
              <a:tabLst>
                <a:tab pos="699135" algn="l"/>
              </a:tabLst>
            </a:pPr>
            <a:r>
              <a:rPr sz="1300" dirty="0">
                <a:latin typeface="Calibri"/>
                <a:cs typeface="Calibri"/>
              </a:rPr>
              <a:t>Fasciculations</a:t>
            </a:r>
            <a:r>
              <a:rPr sz="1300" spc="-75" dirty="0">
                <a:latin typeface="Calibri"/>
                <a:cs typeface="Calibri"/>
              </a:rPr>
              <a:t> </a:t>
            </a:r>
            <a:r>
              <a:rPr sz="1300" dirty="0">
                <a:latin typeface="Calibri"/>
                <a:cs typeface="Calibri"/>
              </a:rPr>
              <a:t>&amp;</a:t>
            </a:r>
            <a:r>
              <a:rPr sz="1300" spc="-50" dirty="0">
                <a:latin typeface="Calibri"/>
                <a:cs typeface="Calibri"/>
              </a:rPr>
              <a:t> </a:t>
            </a:r>
            <a:r>
              <a:rPr sz="1300" spc="-10" dirty="0">
                <a:latin typeface="Calibri"/>
                <a:cs typeface="Calibri"/>
              </a:rPr>
              <a:t>Twitching</a:t>
            </a:r>
            <a:endParaRPr sz="1300" dirty="0">
              <a:latin typeface="Calibri"/>
              <a:cs typeface="Calibri"/>
            </a:endParaRPr>
          </a:p>
          <a:p>
            <a:pPr marL="698500" lvl="1" indent="-229235">
              <a:lnSpc>
                <a:spcPct val="100000"/>
              </a:lnSpc>
              <a:buFont typeface="Arial"/>
              <a:buChar char="•"/>
              <a:tabLst>
                <a:tab pos="699135" algn="l"/>
              </a:tabLst>
            </a:pPr>
            <a:r>
              <a:rPr sz="1300" dirty="0">
                <a:latin typeface="Calibri"/>
                <a:cs typeface="Calibri"/>
              </a:rPr>
              <a:t>Fatigue</a:t>
            </a:r>
            <a:r>
              <a:rPr sz="1300" spc="-110" dirty="0">
                <a:latin typeface="Calibri"/>
                <a:cs typeface="Calibri"/>
              </a:rPr>
              <a:t> </a:t>
            </a:r>
            <a:r>
              <a:rPr sz="1300" spc="-240" dirty="0">
                <a:latin typeface="Wingdings"/>
                <a:cs typeface="Wingdings"/>
              </a:rPr>
              <a:t></a:t>
            </a:r>
            <a:r>
              <a:rPr sz="1300" spc="-65" dirty="0">
                <a:latin typeface="Times New Roman"/>
                <a:cs typeface="Times New Roman"/>
              </a:rPr>
              <a:t> </a:t>
            </a:r>
            <a:r>
              <a:rPr sz="1300" spc="-10" dirty="0">
                <a:latin typeface="Calibri"/>
                <a:cs typeface="Calibri"/>
              </a:rPr>
              <a:t>Paralysis</a:t>
            </a:r>
            <a:endParaRPr sz="1300" dirty="0">
              <a:latin typeface="Calibri"/>
              <a:cs typeface="Calibri"/>
            </a:endParaRPr>
          </a:p>
          <a:p>
            <a:pPr marL="241300" indent="-229235">
              <a:lnSpc>
                <a:spcPct val="100000"/>
              </a:lnSpc>
              <a:buFont typeface="Arial"/>
              <a:buChar char="•"/>
              <a:tabLst>
                <a:tab pos="241935" algn="l"/>
              </a:tabLst>
            </a:pPr>
            <a:r>
              <a:rPr sz="1300" b="0" dirty="0">
                <a:latin typeface="Calibri"/>
                <a:cs typeface="Calibri"/>
              </a:rPr>
              <a:t>Pupillary</a:t>
            </a:r>
            <a:r>
              <a:rPr sz="1300" b="0" spc="-85" dirty="0">
                <a:latin typeface="Calibri"/>
                <a:cs typeface="Calibri"/>
              </a:rPr>
              <a:t> </a:t>
            </a:r>
            <a:r>
              <a:rPr sz="1300" b="0" dirty="0">
                <a:latin typeface="Calibri"/>
                <a:cs typeface="Calibri"/>
              </a:rPr>
              <a:t>Muscle</a:t>
            </a:r>
            <a:r>
              <a:rPr sz="1300" b="0" spc="-80" dirty="0">
                <a:latin typeface="Calibri"/>
                <a:cs typeface="Calibri"/>
              </a:rPr>
              <a:t> </a:t>
            </a:r>
            <a:r>
              <a:rPr sz="1300" b="0" spc="-10" dirty="0">
                <a:latin typeface="Calibri"/>
                <a:cs typeface="Calibri"/>
              </a:rPr>
              <a:t>Constriction</a:t>
            </a:r>
            <a:endParaRPr sz="1300" dirty="0">
              <a:latin typeface="Calibri"/>
              <a:cs typeface="Calibri"/>
            </a:endParaRPr>
          </a:p>
          <a:p>
            <a:pPr marL="241300" indent="-229235">
              <a:lnSpc>
                <a:spcPct val="100000"/>
              </a:lnSpc>
              <a:buFont typeface="Arial"/>
              <a:buChar char="•"/>
              <a:tabLst>
                <a:tab pos="241935" algn="l"/>
              </a:tabLst>
            </a:pPr>
            <a:r>
              <a:rPr sz="1300" b="0" spc="-25" dirty="0">
                <a:latin typeface="Calibri"/>
                <a:cs typeface="Calibri"/>
              </a:rPr>
              <a:t>Nerve-</a:t>
            </a:r>
            <a:r>
              <a:rPr sz="1300" b="0" dirty="0">
                <a:latin typeface="Calibri"/>
                <a:cs typeface="Calibri"/>
              </a:rPr>
              <a:t>Nerve</a:t>
            </a:r>
            <a:r>
              <a:rPr sz="1300" b="0" spc="-45" dirty="0">
                <a:latin typeface="Calibri"/>
                <a:cs typeface="Calibri"/>
              </a:rPr>
              <a:t> </a:t>
            </a:r>
            <a:r>
              <a:rPr sz="1300" b="0" dirty="0">
                <a:latin typeface="Calibri"/>
                <a:cs typeface="Calibri"/>
              </a:rPr>
              <a:t>Junctions</a:t>
            </a:r>
            <a:r>
              <a:rPr sz="1300" b="0" spc="-30" dirty="0">
                <a:latin typeface="Calibri"/>
                <a:cs typeface="Calibri"/>
              </a:rPr>
              <a:t> </a:t>
            </a:r>
            <a:r>
              <a:rPr sz="1300" b="0" dirty="0">
                <a:latin typeface="Calibri"/>
                <a:cs typeface="Calibri"/>
              </a:rPr>
              <a:t>(eg:</a:t>
            </a:r>
            <a:r>
              <a:rPr sz="1300" b="0" spc="-80" dirty="0">
                <a:latin typeface="Calibri"/>
                <a:cs typeface="Calibri"/>
              </a:rPr>
              <a:t> </a:t>
            </a:r>
            <a:r>
              <a:rPr sz="1300" b="0" spc="-10" dirty="0">
                <a:latin typeface="Calibri"/>
                <a:cs typeface="Calibri"/>
              </a:rPr>
              <a:t>ganglia)</a:t>
            </a:r>
            <a:endParaRPr sz="1300" dirty="0">
              <a:latin typeface="Calibri"/>
              <a:cs typeface="Calibri"/>
            </a:endParaRPr>
          </a:p>
          <a:p>
            <a:pPr marL="698500" lvl="1" indent="-229235">
              <a:lnSpc>
                <a:spcPct val="100000"/>
              </a:lnSpc>
              <a:buFont typeface="Arial"/>
              <a:buChar char="•"/>
              <a:tabLst>
                <a:tab pos="699135" algn="l"/>
              </a:tabLst>
            </a:pPr>
            <a:r>
              <a:rPr sz="1300" spc="-10" dirty="0">
                <a:latin typeface="Calibri"/>
                <a:cs typeface="Calibri"/>
              </a:rPr>
              <a:t>Tachycardia</a:t>
            </a:r>
            <a:endParaRPr sz="1300" dirty="0">
              <a:latin typeface="Calibri"/>
              <a:cs typeface="Calibri"/>
            </a:endParaRPr>
          </a:p>
          <a:p>
            <a:pPr marL="698500" lvl="1" indent="-229235">
              <a:lnSpc>
                <a:spcPct val="100000"/>
              </a:lnSpc>
              <a:buFont typeface="Arial"/>
              <a:buChar char="•"/>
              <a:tabLst>
                <a:tab pos="699135" algn="l"/>
              </a:tabLst>
            </a:pPr>
            <a:r>
              <a:rPr sz="1300" spc="-10" dirty="0">
                <a:latin typeface="Calibri"/>
                <a:cs typeface="Calibri"/>
              </a:rPr>
              <a:t>Hypertension</a:t>
            </a:r>
            <a:endParaRPr sz="1300" dirty="0">
              <a:latin typeface="Calibri"/>
              <a:cs typeface="Calibri"/>
            </a:endParaRPr>
          </a:p>
        </p:txBody>
      </p:sp>
      <p:sp>
        <p:nvSpPr>
          <p:cNvPr id="5" name="object 5"/>
          <p:cNvSpPr txBox="1"/>
          <p:nvPr/>
        </p:nvSpPr>
        <p:spPr>
          <a:xfrm>
            <a:off x="6705600" y="3292321"/>
            <a:ext cx="1268730" cy="212879"/>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1300" algn="l"/>
              </a:tabLst>
            </a:pPr>
            <a:r>
              <a:rPr sz="1300" spc="-10" dirty="0">
                <a:latin typeface="Calibri"/>
                <a:cs typeface="Calibri"/>
              </a:rPr>
              <a:t>Seizures</a:t>
            </a:r>
            <a:endParaRPr sz="1300" dirty="0">
              <a:latin typeface="Calibri"/>
              <a:cs typeface="Calibri"/>
            </a:endParaRPr>
          </a:p>
        </p:txBody>
      </p:sp>
      <p:sp>
        <p:nvSpPr>
          <p:cNvPr id="6" name="object 6"/>
          <p:cNvSpPr txBox="1"/>
          <p:nvPr/>
        </p:nvSpPr>
        <p:spPr>
          <a:xfrm>
            <a:off x="1457705" y="6005321"/>
            <a:ext cx="2923540" cy="426399"/>
          </a:xfrm>
          <a:prstGeom prst="rect">
            <a:avLst/>
          </a:prstGeom>
          <a:ln w="38100">
            <a:solidFill>
              <a:srgbClr val="000000"/>
            </a:solidFill>
          </a:ln>
        </p:spPr>
        <p:txBody>
          <a:bodyPr vert="horz" wrap="square" lIns="0" tIns="31115" rIns="0" bIns="0" rtlCol="0">
            <a:spAutoFit/>
          </a:bodyPr>
          <a:lstStyle/>
          <a:p>
            <a:pPr marL="90170">
              <a:lnSpc>
                <a:spcPct val="100000"/>
              </a:lnSpc>
              <a:spcBef>
                <a:spcPts val="245"/>
              </a:spcBef>
            </a:pPr>
            <a:r>
              <a:rPr sz="1200" dirty="0">
                <a:latin typeface="Calibri"/>
                <a:cs typeface="Calibri"/>
              </a:rPr>
              <a:t>REVERSIBLE</a:t>
            </a:r>
            <a:r>
              <a:rPr sz="1200" spc="-45" dirty="0">
                <a:latin typeface="Calibri"/>
                <a:cs typeface="Calibri"/>
              </a:rPr>
              <a:t> </a:t>
            </a:r>
            <a:r>
              <a:rPr sz="1200" dirty="0">
                <a:latin typeface="Calibri"/>
                <a:cs typeface="Calibri"/>
              </a:rPr>
              <a:t>WITH</a:t>
            </a:r>
            <a:r>
              <a:rPr sz="1200" spc="-30" dirty="0">
                <a:latin typeface="Calibri"/>
                <a:cs typeface="Calibri"/>
              </a:rPr>
              <a:t> </a:t>
            </a:r>
            <a:r>
              <a:rPr sz="1200" spc="-10" dirty="0">
                <a:latin typeface="Calibri"/>
                <a:cs typeface="Calibri"/>
              </a:rPr>
              <a:t>ATROPINE</a:t>
            </a:r>
            <a:endParaRPr lang="en-US" sz="1200" spc="-10" dirty="0">
              <a:latin typeface="Calibri"/>
              <a:cs typeface="Calibri"/>
            </a:endParaRPr>
          </a:p>
          <a:p>
            <a:pPr marL="90170">
              <a:lnSpc>
                <a:spcPct val="100000"/>
              </a:lnSpc>
              <a:spcBef>
                <a:spcPts val="245"/>
              </a:spcBef>
            </a:pPr>
            <a:r>
              <a:rPr lang="ru-RU" sz="1200" dirty="0" err="1">
                <a:latin typeface="Calibri"/>
                <a:cs typeface="Calibri"/>
              </a:rPr>
              <a:t>ПІДДАЄТЬСЯ</a:t>
            </a:r>
            <a:r>
              <a:rPr lang="ru-RU" sz="1200" dirty="0">
                <a:latin typeface="Calibri"/>
                <a:cs typeface="Calibri"/>
              </a:rPr>
              <a:t> </a:t>
            </a:r>
            <a:r>
              <a:rPr lang="ru-RU" sz="1200" dirty="0" err="1">
                <a:latin typeface="Calibri"/>
                <a:cs typeface="Calibri"/>
              </a:rPr>
              <a:t>ЛІКУВАННЮ</a:t>
            </a:r>
            <a:r>
              <a:rPr lang="ru-RU" sz="1200" dirty="0">
                <a:latin typeface="Calibri"/>
                <a:cs typeface="Calibri"/>
              </a:rPr>
              <a:t> </a:t>
            </a:r>
            <a:r>
              <a:rPr lang="ru-RU" sz="1200" dirty="0" err="1">
                <a:latin typeface="Calibri"/>
                <a:cs typeface="Calibri"/>
              </a:rPr>
              <a:t>АТРОПІНОМ</a:t>
            </a:r>
            <a:endParaRPr sz="1200" dirty="0">
              <a:latin typeface="Calibri"/>
              <a:cs typeface="Calibri"/>
            </a:endParaRPr>
          </a:p>
        </p:txBody>
      </p:sp>
      <p:sp>
        <p:nvSpPr>
          <p:cNvPr id="7" name="object 7"/>
          <p:cNvSpPr txBox="1"/>
          <p:nvPr/>
        </p:nvSpPr>
        <p:spPr>
          <a:xfrm>
            <a:off x="7509509" y="5866638"/>
            <a:ext cx="3846829" cy="770083"/>
          </a:xfrm>
          <a:prstGeom prst="rect">
            <a:avLst/>
          </a:prstGeom>
          <a:ln w="38100">
            <a:solidFill>
              <a:srgbClr val="000000"/>
            </a:solidFill>
          </a:ln>
        </p:spPr>
        <p:txBody>
          <a:bodyPr vert="horz" wrap="square" lIns="0" tIns="31115" rIns="0" bIns="0" rtlCol="0">
            <a:spAutoFit/>
          </a:bodyPr>
          <a:lstStyle/>
          <a:p>
            <a:pPr marL="92075">
              <a:lnSpc>
                <a:spcPct val="100000"/>
              </a:lnSpc>
              <a:spcBef>
                <a:spcPts val="245"/>
              </a:spcBef>
            </a:pPr>
            <a:r>
              <a:rPr sz="1200" dirty="0">
                <a:solidFill>
                  <a:srgbClr val="FF0000"/>
                </a:solidFill>
                <a:latin typeface="Calibri"/>
                <a:cs typeface="Calibri"/>
              </a:rPr>
              <a:t>IRREVERSIBLE</a:t>
            </a:r>
            <a:r>
              <a:rPr sz="1200" spc="-55" dirty="0">
                <a:solidFill>
                  <a:srgbClr val="FF0000"/>
                </a:solidFill>
                <a:latin typeface="Calibri"/>
                <a:cs typeface="Calibri"/>
              </a:rPr>
              <a:t> </a:t>
            </a:r>
            <a:r>
              <a:rPr sz="1200" dirty="0">
                <a:latin typeface="Calibri"/>
                <a:cs typeface="Calibri"/>
              </a:rPr>
              <a:t>WITH</a:t>
            </a:r>
            <a:r>
              <a:rPr sz="1200" spc="-45" dirty="0">
                <a:latin typeface="Calibri"/>
                <a:cs typeface="Calibri"/>
              </a:rPr>
              <a:t> </a:t>
            </a:r>
            <a:r>
              <a:rPr sz="1200" spc="-10" dirty="0">
                <a:latin typeface="Calibri"/>
                <a:cs typeface="Calibri"/>
              </a:rPr>
              <a:t>ATROPINE</a:t>
            </a:r>
            <a:endParaRPr sz="1200" dirty="0">
              <a:latin typeface="Calibri"/>
              <a:cs typeface="Calibri"/>
            </a:endParaRPr>
          </a:p>
          <a:p>
            <a:pPr marL="92075">
              <a:lnSpc>
                <a:spcPct val="100000"/>
              </a:lnSpc>
              <a:spcBef>
                <a:spcPts val="5"/>
              </a:spcBef>
            </a:pPr>
            <a:r>
              <a:rPr sz="1200" spc="-35" dirty="0">
                <a:latin typeface="Calibri"/>
                <a:cs typeface="Calibri"/>
              </a:rPr>
              <a:t>PARTIALLY</a:t>
            </a:r>
            <a:r>
              <a:rPr sz="1200" spc="-60" dirty="0">
                <a:latin typeface="Calibri"/>
                <a:cs typeface="Calibri"/>
              </a:rPr>
              <a:t> </a:t>
            </a:r>
            <a:r>
              <a:rPr sz="1200" dirty="0">
                <a:latin typeface="Calibri"/>
                <a:cs typeface="Calibri"/>
              </a:rPr>
              <a:t>reversible</a:t>
            </a:r>
            <a:r>
              <a:rPr sz="1200" spc="-35" dirty="0">
                <a:latin typeface="Calibri"/>
                <a:cs typeface="Calibri"/>
              </a:rPr>
              <a:t> </a:t>
            </a:r>
            <a:r>
              <a:rPr sz="1200" dirty="0">
                <a:latin typeface="Calibri"/>
                <a:cs typeface="Calibri"/>
              </a:rPr>
              <a:t>with</a:t>
            </a:r>
            <a:r>
              <a:rPr sz="1200" spc="-20" dirty="0">
                <a:latin typeface="Calibri"/>
                <a:cs typeface="Calibri"/>
              </a:rPr>
              <a:t> </a:t>
            </a:r>
            <a:r>
              <a:rPr sz="1200" spc="-10" dirty="0">
                <a:latin typeface="Calibri"/>
                <a:cs typeface="Calibri"/>
              </a:rPr>
              <a:t>Pralidoxime.</a:t>
            </a:r>
            <a:endParaRPr lang="en-US" sz="1200" spc="-10" dirty="0">
              <a:latin typeface="Calibri"/>
              <a:cs typeface="Calibri"/>
            </a:endParaRPr>
          </a:p>
          <a:p>
            <a:pPr marL="92075">
              <a:lnSpc>
                <a:spcPct val="100000"/>
              </a:lnSpc>
              <a:spcBef>
                <a:spcPts val="5"/>
              </a:spcBef>
            </a:pPr>
            <a:r>
              <a:rPr lang="ru-RU" sz="1200" dirty="0">
                <a:solidFill>
                  <a:srgbClr val="FF0000"/>
                </a:solidFill>
                <a:latin typeface="Calibri"/>
                <a:cs typeface="Calibri"/>
              </a:rPr>
              <a:t>НЕ </a:t>
            </a:r>
            <a:r>
              <a:rPr lang="ru-RU" sz="1200" dirty="0" err="1">
                <a:solidFill>
                  <a:srgbClr val="FF0000"/>
                </a:solidFill>
                <a:latin typeface="Calibri"/>
                <a:cs typeface="Calibri"/>
              </a:rPr>
              <a:t>ПІДДАЄТЬСЯ</a:t>
            </a:r>
            <a:r>
              <a:rPr lang="ru-RU" sz="1200" dirty="0">
                <a:solidFill>
                  <a:srgbClr val="FF0000"/>
                </a:solidFill>
                <a:latin typeface="Calibri"/>
                <a:cs typeface="Calibri"/>
              </a:rPr>
              <a:t> </a:t>
            </a:r>
            <a:r>
              <a:rPr lang="ru-RU" sz="1200" dirty="0" err="1">
                <a:latin typeface="Calibri"/>
                <a:cs typeface="Calibri"/>
              </a:rPr>
              <a:t>ЛІКУВАННЮ</a:t>
            </a:r>
            <a:r>
              <a:rPr lang="en-US" sz="1200" dirty="0">
                <a:latin typeface="Calibri"/>
                <a:cs typeface="Calibri"/>
              </a:rPr>
              <a:t> </a:t>
            </a:r>
            <a:r>
              <a:rPr lang="ru-RU" sz="1200" dirty="0">
                <a:latin typeface="Calibri"/>
                <a:cs typeface="Calibri"/>
              </a:rPr>
              <a:t> </a:t>
            </a:r>
            <a:r>
              <a:rPr lang="ru-RU" sz="1200" dirty="0" err="1">
                <a:latin typeface="Calibri"/>
                <a:cs typeface="Calibri"/>
              </a:rPr>
              <a:t>АТРОПІНОМ</a:t>
            </a:r>
            <a:r>
              <a:rPr lang="en-US" sz="1200" dirty="0">
                <a:latin typeface="Calibri"/>
                <a:cs typeface="Calibri"/>
              </a:rPr>
              <a:t> </a:t>
            </a:r>
            <a:r>
              <a:rPr lang="ru-RU" sz="1200" dirty="0" err="1">
                <a:latin typeface="Calibri"/>
                <a:cs typeface="Calibri"/>
              </a:rPr>
              <a:t>ЧАСТКОВО</a:t>
            </a:r>
            <a:r>
              <a:rPr lang="ru-RU" sz="1200" dirty="0">
                <a:latin typeface="Calibri"/>
                <a:cs typeface="Calibri"/>
              </a:rPr>
              <a:t> </a:t>
            </a:r>
            <a:r>
              <a:rPr lang="ru-RU" sz="1200" dirty="0" err="1">
                <a:latin typeface="Calibri"/>
                <a:cs typeface="Calibri"/>
              </a:rPr>
              <a:t>ПІДДАЄТЬСЯ</a:t>
            </a:r>
            <a:r>
              <a:rPr lang="ru-RU" sz="1200" dirty="0">
                <a:latin typeface="Calibri"/>
                <a:cs typeface="Calibri"/>
              </a:rPr>
              <a:t> за </a:t>
            </a:r>
            <a:r>
              <a:rPr lang="ru-RU" sz="1200" dirty="0" err="1">
                <a:latin typeface="Calibri"/>
                <a:cs typeface="Calibri"/>
              </a:rPr>
              <a:t>допомогою</a:t>
            </a:r>
            <a:r>
              <a:rPr lang="ru-RU" sz="1200" dirty="0">
                <a:latin typeface="Calibri"/>
                <a:cs typeface="Calibri"/>
              </a:rPr>
              <a:t> </a:t>
            </a:r>
            <a:r>
              <a:rPr lang="ru-RU" sz="1200" dirty="0" err="1">
                <a:latin typeface="Calibri"/>
                <a:cs typeface="Calibri"/>
              </a:rPr>
              <a:t>пралідоксиму</a:t>
            </a:r>
            <a:r>
              <a:rPr lang="ru-RU" sz="1200" dirty="0">
                <a:latin typeface="Calibri"/>
                <a:cs typeface="Calibri"/>
              </a:rPr>
              <a:t>.</a:t>
            </a:r>
            <a:endParaRPr lang="ru-UA" sz="1200" dirty="0">
              <a:latin typeface="Calibri"/>
              <a:cs typeface="Calibri"/>
            </a:endParaRPr>
          </a:p>
        </p:txBody>
      </p:sp>
      <p:sp>
        <p:nvSpPr>
          <p:cNvPr id="8" name="object 3">
            <a:extLst>
              <a:ext uri="{FF2B5EF4-FFF2-40B4-BE49-F238E27FC236}">
                <a16:creationId xmlns:a16="http://schemas.microsoft.com/office/drawing/2014/main" id="{C991FAB8-54FD-D1D3-2102-CC469C8DC8FF}"/>
              </a:ext>
            </a:extLst>
          </p:cNvPr>
          <p:cNvSpPr txBox="1">
            <a:spLocks/>
          </p:cNvSpPr>
          <p:nvPr/>
        </p:nvSpPr>
        <p:spPr>
          <a:xfrm>
            <a:off x="918768" y="3854028"/>
            <a:ext cx="4812030" cy="2013372"/>
          </a:xfrm>
          <a:prstGeom prst="rect">
            <a:avLst/>
          </a:prstGeom>
        </p:spPr>
        <p:txBody>
          <a:bodyPr vert="horz" wrap="square" lIns="0" tIns="12700" rIns="0" bIns="0" rtlCol="0">
            <a:spAutoFit/>
          </a:bodyPr>
          <a:lstStyle>
            <a:lvl1pPr marL="0">
              <a:defRPr sz="2400" b="1"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r>
              <a:rPr lang="ru-RU" sz="1300" dirty="0" err="1"/>
              <a:t>Мускаринові</a:t>
            </a:r>
            <a:r>
              <a:rPr lang="ru-RU" sz="1300" dirty="0"/>
              <a:t> </a:t>
            </a:r>
            <a:r>
              <a:rPr lang="ru-RU" sz="1300" dirty="0" err="1"/>
              <a:t>нервові</a:t>
            </a:r>
            <a:r>
              <a:rPr lang="ru-RU" sz="1300" dirty="0"/>
              <a:t> </a:t>
            </a:r>
            <a:r>
              <a:rPr lang="ru-RU" sz="1300" dirty="0" err="1"/>
              <a:t>рецептори</a:t>
            </a:r>
            <a:endParaRPr lang="ru-RU" sz="1300" dirty="0"/>
          </a:p>
          <a:p>
            <a:pPr marL="12700">
              <a:tabLst>
                <a:tab pos="266700" algn="l"/>
              </a:tabLst>
            </a:pPr>
            <a:r>
              <a:rPr lang="ru-RU" sz="1300" b="0" dirty="0"/>
              <a:t>• </a:t>
            </a:r>
            <a:r>
              <a:rPr lang="en-US" sz="1300" b="0" dirty="0"/>
              <a:t>	</a:t>
            </a:r>
            <a:r>
              <a:rPr lang="ru-RU" sz="1300" b="0" dirty="0" err="1"/>
              <a:t>Гіперактивація</a:t>
            </a:r>
            <a:r>
              <a:rPr lang="ru-RU" sz="1300" b="0" dirty="0"/>
              <a:t> </a:t>
            </a:r>
            <a:r>
              <a:rPr lang="ru-RU" sz="1300" b="0" dirty="0" err="1"/>
              <a:t>залоз</a:t>
            </a:r>
            <a:endParaRPr lang="ru-RU" sz="1300" b="0" dirty="0"/>
          </a:p>
          <a:p>
            <a:pPr marL="447675">
              <a:tabLst>
                <a:tab pos="714375" algn="l"/>
              </a:tabLst>
            </a:pPr>
            <a:r>
              <a:rPr lang="ru-RU" sz="1300" b="0" dirty="0"/>
              <a:t>•	</a:t>
            </a:r>
            <a:r>
              <a:rPr lang="ru-RU" sz="1300" b="0" dirty="0" err="1"/>
              <a:t>Сльозотеча</a:t>
            </a:r>
            <a:r>
              <a:rPr lang="ru-RU" sz="1300" b="0" dirty="0"/>
              <a:t> (</a:t>
            </a:r>
            <a:r>
              <a:rPr lang="ru-RU" sz="1300" b="0" dirty="0" err="1"/>
              <a:t>очі</a:t>
            </a:r>
            <a:r>
              <a:rPr lang="ru-RU" sz="1300" b="0" dirty="0"/>
              <a:t>)</a:t>
            </a:r>
          </a:p>
          <a:p>
            <a:pPr marL="447675">
              <a:tabLst>
                <a:tab pos="714375" algn="l"/>
              </a:tabLst>
            </a:pPr>
            <a:r>
              <a:rPr lang="ru-RU" sz="1300" b="0" dirty="0"/>
              <a:t>•	</a:t>
            </a:r>
            <a:r>
              <a:rPr lang="ru-RU" sz="1300" b="0" dirty="0" err="1"/>
              <a:t>Ніс</a:t>
            </a:r>
            <a:r>
              <a:rPr lang="ru-RU" sz="1300" b="0" dirty="0"/>
              <a:t> (ринорея)</a:t>
            </a:r>
          </a:p>
          <a:p>
            <a:pPr marL="447675">
              <a:tabLst>
                <a:tab pos="714375" algn="l"/>
              </a:tabLst>
            </a:pPr>
            <a:r>
              <a:rPr lang="ru-RU" sz="1300" b="0" dirty="0"/>
              <a:t>•	</a:t>
            </a:r>
            <a:r>
              <a:rPr lang="ru-RU" sz="1300" b="0" dirty="0" err="1"/>
              <a:t>Бронхіальна</a:t>
            </a:r>
            <a:r>
              <a:rPr lang="ru-RU" sz="1300" b="0" dirty="0"/>
              <a:t> система (</a:t>
            </a:r>
            <a:r>
              <a:rPr lang="ru-RU" sz="1300" b="0" dirty="0" err="1"/>
              <a:t>респіраторний</a:t>
            </a:r>
            <a:r>
              <a:rPr lang="ru-RU" sz="1300" b="0" dirty="0"/>
              <a:t> секрет)</a:t>
            </a:r>
          </a:p>
          <a:p>
            <a:pPr marL="447675">
              <a:tabLst>
                <a:tab pos="714375" algn="l"/>
              </a:tabLst>
            </a:pPr>
            <a:r>
              <a:rPr lang="ru-RU" sz="1300" b="0" dirty="0"/>
              <a:t>•	</a:t>
            </a:r>
            <a:r>
              <a:rPr lang="ru-RU" sz="1300" b="0" dirty="0" err="1"/>
              <a:t>Блукаючий</a:t>
            </a:r>
            <a:r>
              <a:rPr lang="ru-RU" sz="1300" b="0" dirty="0"/>
              <a:t> нерв (</a:t>
            </a:r>
            <a:r>
              <a:rPr lang="ru-RU" sz="1300" b="0" dirty="0" err="1"/>
              <a:t>брадикардія</a:t>
            </a:r>
            <a:r>
              <a:rPr lang="ru-RU" sz="1300" b="0" dirty="0"/>
              <a:t>)</a:t>
            </a:r>
          </a:p>
          <a:p>
            <a:pPr marL="447675">
              <a:tabLst>
                <a:tab pos="714375" algn="l"/>
              </a:tabLst>
            </a:pPr>
            <a:r>
              <a:rPr lang="ru-RU" sz="1300" b="0" dirty="0"/>
              <a:t>•	</a:t>
            </a:r>
            <a:r>
              <a:rPr lang="ru-RU" sz="1300" b="0" dirty="0" err="1"/>
              <a:t>Розлад</a:t>
            </a:r>
            <a:r>
              <a:rPr lang="ru-RU" sz="1300" b="0" dirty="0"/>
              <a:t> </a:t>
            </a:r>
            <a:r>
              <a:rPr lang="ru-RU" sz="1300" b="0" dirty="0" err="1"/>
              <a:t>шлунково-кишкового</a:t>
            </a:r>
            <a:r>
              <a:rPr lang="ru-RU" sz="1300" b="0" dirty="0"/>
              <a:t> тракту (</a:t>
            </a:r>
            <a:r>
              <a:rPr lang="ru-RU" sz="1300" b="0" dirty="0" err="1"/>
              <a:t>діарея</a:t>
            </a:r>
            <a:r>
              <a:rPr lang="ru-RU" sz="1300" b="0" dirty="0"/>
              <a:t>)</a:t>
            </a:r>
          </a:p>
          <a:p>
            <a:pPr marL="12700">
              <a:tabLst>
                <a:tab pos="266700" algn="l"/>
              </a:tabLst>
            </a:pPr>
            <a:r>
              <a:rPr lang="ru-RU" sz="1300" b="0" dirty="0"/>
              <a:t>• </a:t>
            </a:r>
            <a:r>
              <a:rPr lang="en-US" sz="1300" b="0" dirty="0"/>
              <a:t>	</a:t>
            </a:r>
            <a:r>
              <a:rPr lang="ru-RU" sz="1300" b="0" dirty="0" err="1"/>
              <a:t>Гладкі</a:t>
            </a:r>
            <a:r>
              <a:rPr lang="ru-RU" sz="1300" b="0" dirty="0"/>
              <a:t> </a:t>
            </a:r>
            <a:r>
              <a:rPr lang="ru-RU" sz="1300" b="0" dirty="0" err="1"/>
              <a:t>м'язи</a:t>
            </a:r>
            <a:endParaRPr lang="ru-RU" sz="1300" b="0" dirty="0"/>
          </a:p>
          <a:p>
            <a:pPr marL="447675">
              <a:tabLst>
                <a:tab pos="714375" algn="l"/>
              </a:tabLst>
            </a:pPr>
            <a:r>
              <a:rPr lang="ru-RU" sz="1300" b="0" dirty="0"/>
              <a:t>•	</a:t>
            </a:r>
            <a:r>
              <a:rPr lang="ru-RU" sz="1300" b="0" dirty="0" err="1"/>
              <a:t>Звуження</a:t>
            </a:r>
            <a:r>
              <a:rPr lang="ru-RU" sz="1300" b="0" dirty="0"/>
              <a:t> </a:t>
            </a:r>
            <a:r>
              <a:rPr lang="ru-RU" sz="1300" b="0" dirty="0" err="1"/>
              <a:t>бронхів</a:t>
            </a:r>
            <a:endParaRPr lang="ru-RU" sz="1300" b="0" dirty="0"/>
          </a:p>
          <a:p>
            <a:pPr marL="447675">
              <a:tabLst>
                <a:tab pos="714375" algn="l"/>
              </a:tabLst>
            </a:pPr>
            <a:r>
              <a:rPr lang="ru-RU" sz="1300" b="0" dirty="0"/>
              <a:t>•	</a:t>
            </a:r>
            <a:r>
              <a:rPr lang="ru-RU" sz="1300" b="0" dirty="0" err="1"/>
              <a:t>Звуження</a:t>
            </a:r>
            <a:r>
              <a:rPr lang="ru-RU" sz="1300" b="0" dirty="0"/>
              <a:t> </a:t>
            </a:r>
            <a:r>
              <a:rPr lang="ru-RU" sz="1300" b="0" dirty="0" err="1"/>
              <a:t>шлунково-кишкового</a:t>
            </a:r>
            <a:r>
              <a:rPr lang="ru-RU" sz="1300" b="0" dirty="0"/>
              <a:t> тракту</a:t>
            </a:r>
          </a:p>
        </p:txBody>
      </p:sp>
      <p:sp>
        <p:nvSpPr>
          <p:cNvPr id="9" name="object 4">
            <a:extLst>
              <a:ext uri="{FF2B5EF4-FFF2-40B4-BE49-F238E27FC236}">
                <a16:creationId xmlns:a16="http://schemas.microsoft.com/office/drawing/2014/main" id="{79FD21A0-40A2-1D34-BD82-14D27A3BB580}"/>
              </a:ext>
            </a:extLst>
          </p:cNvPr>
          <p:cNvSpPr txBox="1">
            <a:spLocks/>
          </p:cNvSpPr>
          <p:nvPr/>
        </p:nvSpPr>
        <p:spPr>
          <a:xfrm>
            <a:off x="6251575" y="3814578"/>
            <a:ext cx="5363209" cy="1853070"/>
          </a:xfrm>
          <a:prstGeom prst="rect">
            <a:avLst/>
          </a:prstGeom>
        </p:spPr>
        <p:txBody>
          <a:bodyPr vert="horz" wrap="square" lIns="0" tIns="52069" rIns="0" bIns="0" rtlCol="0">
            <a:spAutoFit/>
          </a:bodyPr>
          <a:lstStyle>
            <a:lvl1pPr marL="0">
              <a:defRPr sz="2400" b="1"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r>
              <a:rPr lang="ru-RU" sz="1300" dirty="0" err="1"/>
              <a:t>Нікотинові</a:t>
            </a:r>
            <a:r>
              <a:rPr lang="ru-RU" sz="1300" dirty="0"/>
              <a:t> </a:t>
            </a:r>
            <a:r>
              <a:rPr lang="ru-RU" sz="1300" dirty="0" err="1"/>
              <a:t>нервові</a:t>
            </a:r>
            <a:r>
              <a:rPr lang="ru-RU" sz="1300" dirty="0"/>
              <a:t> </a:t>
            </a:r>
            <a:r>
              <a:rPr lang="ru-RU" sz="1300" dirty="0" err="1"/>
              <a:t>рецептори</a:t>
            </a:r>
            <a:endParaRPr lang="ru-RU" sz="1300" dirty="0"/>
          </a:p>
          <a:p>
            <a:pPr marL="12700">
              <a:tabLst>
                <a:tab pos="266700" algn="l"/>
              </a:tabLst>
            </a:pPr>
            <a:r>
              <a:rPr lang="ru-RU" sz="1300" b="0" dirty="0"/>
              <a:t>• </a:t>
            </a:r>
            <a:r>
              <a:rPr lang="en-US" sz="1300" b="0" dirty="0"/>
              <a:t>	</a:t>
            </a:r>
            <a:r>
              <a:rPr lang="ru-RU" sz="1300" b="0" dirty="0" err="1"/>
              <a:t>Гіперстимуляція</a:t>
            </a:r>
            <a:r>
              <a:rPr lang="ru-RU" sz="1300" b="0" dirty="0"/>
              <a:t> </a:t>
            </a:r>
            <a:r>
              <a:rPr lang="ru-RU" sz="1300" b="0" dirty="0" err="1"/>
              <a:t>скелетних</a:t>
            </a:r>
            <a:r>
              <a:rPr lang="ru-RU" sz="1300" b="0" dirty="0"/>
              <a:t> </a:t>
            </a:r>
            <a:r>
              <a:rPr lang="ru-RU" sz="1300" b="0" dirty="0" err="1"/>
              <a:t>м'язів</a:t>
            </a:r>
            <a:endParaRPr lang="ru-RU" sz="1300" b="0" dirty="0"/>
          </a:p>
          <a:p>
            <a:pPr marL="447675">
              <a:tabLst>
                <a:tab pos="714375" algn="l"/>
              </a:tabLst>
            </a:pPr>
            <a:r>
              <a:rPr lang="ru-RU" sz="1300" b="0" dirty="0"/>
              <a:t>•	</a:t>
            </a:r>
            <a:r>
              <a:rPr lang="ru-RU" sz="1300" b="0" dirty="0" err="1"/>
              <a:t>Фасцикуляції</a:t>
            </a:r>
            <a:r>
              <a:rPr lang="ru-RU" sz="1300" b="0" dirty="0"/>
              <a:t> та </a:t>
            </a:r>
            <a:r>
              <a:rPr lang="ru-RU" sz="1300" b="0" dirty="0" err="1"/>
              <a:t>посмикування</a:t>
            </a:r>
            <a:endParaRPr lang="ru-RU" sz="1300" b="0" dirty="0"/>
          </a:p>
          <a:p>
            <a:pPr marL="447675">
              <a:tabLst>
                <a:tab pos="714375" algn="l"/>
              </a:tabLst>
            </a:pPr>
            <a:r>
              <a:rPr lang="ru-RU" sz="1300" b="0" dirty="0"/>
              <a:t>•	</a:t>
            </a:r>
            <a:r>
              <a:rPr lang="ru-RU" sz="1300" b="0" dirty="0" err="1"/>
              <a:t>Втома</a:t>
            </a:r>
            <a:r>
              <a:rPr lang="ru-RU" sz="1300" b="0" dirty="0"/>
              <a:t> </a:t>
            </a:r>
            <a:r>
              <a:rPr lang="ru-UA" sz="1300" spc="-240" dirty="0">
                <a:latin typeface="Wingdings"/>
                <a:cs typeface="Wingdings"/>
              </a:rPr>
              <a:t></a:t>
            </a:r>
            <a:r>
              <a:rPr lang="ru-RU" sz="1300" b="0" dirty="0"/>
              <a:t> </a:t>
            </a:r>
            <a:r>
              <a:rPr lang="ru-RU" sz="1300" b="0" dirty="0" err="1"/>
              <a:t>Параліч</a:t>
            </a:r>
            <a:endParaRPr lang="ru-RU" sz="1300" b="0" dirty="0"/>
          </a:p>
          <a:p>
            <a:pPr marL="12700">
              <a:tabLst>
                <a:tab pos="266700" algn="l"/>
              </a:tabLst>
            </a:pPr>
            <a:r>
              <a:rPr lang="ru-RU" sz="1300" b="0" dirty="0"/>
              <a:t>•	Спазм </a:t>
            </a:r>
            <a:r>
              <a:rPr lang="ru-RU" sz="1300" b="0" dirty="0" err="1"/>
              <a:t>м'язів</a:t>
            </a:r>
            <a:r>
              <a:rPr lang="ru-RU" sz="1300" b="0" dirty="0"/>
              <a:t> </a:t>
            </a:r>
            <a:r>
              <a:rPr lang="ru-RU" sz="1300" b="0" dirty="0" err="1"/>
              <a:t>зіниці</a:t>
            </a:r>
            <a:endParaRPr lang="ru-RU" sz="1300" b="0" dirty="0"/>
          </a:p>
          <a:p>
            <a:pPr marL="12700">
              <a:tabLst>
                <a:tab pos="266700" algn="l"/>
              </a:tabLst>
            </a:pPr>
            <a:r>
              <a:rPr lang="ru-RU" sz="1300" b="0" dirty="0"/>
              <a:t>•	</a:t>
            </a:r>
            <a:r>
              <a:rPr lang="ru-RU" sz="1300" b="0" dirty="0" err="1"/>
              <a:t>Нервово-нервові</a:t>
            </a:r>
            <a:r>
              <a:rPr lang="ru-RU" sz="1300" b="0" dirty="0"/>
              <a:t> </a:t>
            </a:r>
            <a:r>
              <a:rPr lang="ru-RU" sz="1300" b="0" dirty="0" err="1"/>
              <a:t>з’єднання</a:t>
            </a:r>
            <a:r>
              <a:rPr lang="ru-RU" sz="1300" b="0" dirty="0"/>
              <a:t> (</a:t>
            </a:r>
            <a:r>
              <a:rPr lang="ru-RU" sz="1300" b="0" dirty="0" err="1"/>
              <a:t>наприклад</a:t>
            </a:r>
            <a:r>
              <a:rPr lang="ru-RU" sz="1300" b="0" dirty="0"/>
              <a:t>, </a:t>
            </a:r>
            <a:r>
              <a:rPr lang="ru-RU" sz="1300" b="0" dirty="0" err="1"/>
              <a:t>ганглії</a:t>
            </a:r>
            <a:r>
              <a:rPr lang="ru-RU" sz="1300" b="0" dirty="0"/>
              <a:t>)</a:t>
            </a:r>
          </a:p>
          <a:p>
            <a:pPr marL="447675">
              <a:tabLst>
                <a:tab pos="714375" algn="l"/>
              </a:tabLst>
            </a:pPr>
            <a:r>
              <a:rPr lang="ru-RU" sz="1300" b="0" dirty="0"/>
              <a:t>•	</a:t>
            </a:r>
            <a:r>
              <a:rPr lang="ru-RU" sz="1300" b="0" dirty="0" err="1"/>
              <a:t>Тахікардія</a:t>
            </a:r>
            <a:endParaRPr lang="ru-RU" sz="1300" b="0" dirty="0"/>
          </a:p>
          <a:p>
            <a:pPr marL="447675">
              <a:tabLst>
                <a:tab pos="714375" algn="l"/>
              </a:tabLst>
            </a:pPr>
            <a:r>
              <a:rPr lang="ru-RU" sz="1300" b="0" dirty="0"/>
              <a:t>•	</a:t>
            </a:r>
            <a:r>
              <a:rPr lang="ru-RU" sz="1300" b="0" dirty="0" err="1"/>
              <a:t>Гіпертензія</a:t>
            </a:r>
            <a:endParaRPr lang="ru-RU" sz="1300" b="0" dirty="0"/>
          </a:p>
          <a:p>
            <a:pPr marL="447675">
              <a:tabLst>
                <a:tab pos="714375" algn="l"/>
              </a:tabLst>
            </a:pPr>
            <a:r>
              <a:rPr lang="ru-RU" sz="1300" b="0" dirty="0"/>
              <a:t>•	</a:t>
            </a:r>
            <a:r>
              <a:rPr lang="ru-RU" sz="1300" b="0" dirty="0" err="1"/>
              <a:t>Судоми</a:t>
            </a:r>
            <a:endParaRPr lang="ru-RU" sz="1300" b="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3857" y="609676"/>
            <a:ext cx="6172835" cy="875240"/>
          </a:xfrm>
          <a:prstGeom prst="rect">
            <a:avLst/>
          </a:prstGeom>
        </p:spPr>
        <p:txBody>
          <a:bodyPr vert="horz" wrap="square" lIns="0" tIns="13335" rIns="0" bIns="0" rtlCol="0">
            <a:spAutoFit/>
          </a:bodyPr>
          <a:lstStyle/>
          <a:p>
            <a:pPr marL="12700">
              <a:lnSpc>
                <a:spcPct val="100000"/>
              </a:lnSpc>
              <a:spcBef>
                <a:spcPts val="105"/>
              </a:spcBef>
            </a:pPr>
            <a:r>
              <a:rPr sz="2800" b="1" spc="-20" dirty="0"/>
              <a:t>Clinical</a:t>
            </a:r>
            <a:r>
              <a:rPr sz="2800" b="1" spc="-155" dirty="0"/>
              <a:t> </a:t>
            </a:r>
            <a:r>
              <a:rPr sz="2800" b="1" spc="-40" dirty="0"/>
              <a:t>Characteristics:</a:t>
            </a:r>
            <a:r>
              <a:rPr sz="2800" b="1" spc="-145" dirty="0"/>
              <a:t> </a:t>
            </a:r>
            <a:r>
              <a:rPr sz="2800" b="1" spc="-20" dirty="0"/>
              <a:t>Labs</a:t>
            </a:r>
            <a:br>
              <a:rPr lang="en-US" sz="2800" b="1" spc="-20" dirty="0"/>
            </a:br>
            <a:r>
              <a:rPr lang="ru-RU" sz="2800" b="1" spc="-20" dirty="0" err="1"/>
              <a:t>Клінічні</a:t>
            </a:r>
            <a:r>
              <a:rPr lang="ru-RU" sz="2800" b="1" spc="-20" dirty="0"/>
              <a:t> характеристики: </a:t>
            </a:r>
            <a:r>
              <a:rPr lang="ru-RU" sz="2800" b="1" spc="-20" dirty="0" err="1"/>
              <a:t>Лабораторії</a:t>
            </a:r>
            <a:endParaRPr sz="2800" b="1" dirty="0"/>
          </a:p>
        </p:txBody>
      </p:sp>
      <p:sp>
        <p:nvSpPr>
          <p:cNvPr id="3" name="object 3"/>
          <p:cNvSpPr txBox="1"/>
          <p:nvPr/>
        </p:nvSpPr>
        <p:spPr>
          <a:xfrm>
            <a:off x="333856" y="1707918"/>
            <a:ext cx="5457343" cy="2314736"/>
          </a:xfrm>
          <a:prstGeom prst="rect">
            <a:avLst/>
          </a:prstGeom>
        </p:spPr>
        <p:txBody>
          <a:bodyPr vert="horz" wrap="square" lIns="0" tIns="97790" rIns="0" bIns="0" rtlCol="0">
            <a:spAutoFit/>
          </a:bodyPr>
          <a:lstStyle/>
          <a:p>
            <a:pPr marL="12700">
              <a:lnSpc>
                <a:spcPct val="100000"/>
              </a:lnSpc>
            </a:pPr>
            <a:r>
              <a:rPr dirty="0">
                <a:latin typeface="Calibri"/>
                <a:cs typeface="Calibri"/>
              </a:rPr>
              <a:t>↑</a:t>
            </a:r>
            <a:r>
              <a:rPr spc="-40" dirty="0">
                <a:latin typeface="Calibri"/>
                <a:cs typeface="Calibri"/>
              </a:rPr>
              <a:t> </a:t>
            </a:r>
            <a:r>
              <a:rPr spc="-20" dirty="0">
                <a:latin typeface="Calibri"/>
                <a:cs typeface="Calibri"/>
              </a:rPr>
              <a:t>Leukocytosis</a:t>
            </a:r>
            <a:r>
              <a:rPr spc="-25" dirty="0">
                <a:latin typeface="Calibri"/>
                <a:cs typeface="Calibri"/>
              </a:rPr>
              <a:t> </a:t>
            </a:r>
            <a:r>
              <a:rPr spc="-10" dirty="0">
                <a:latin typeface="Calibri"/>
                <a:cs typeface="Calibri"/>
              </a:rPr>
              <a:t>(common)</a:t>
            </a:r>
            <a:endParaRPr lang="en-US" spc="-10" dirty="0">
              <a:latin typeface="Calibri"/>
              <a:cs typeface="Calibri"/>
            </a:endParaRPr>
          </a:p>
          <a:p>
            <a:pPr marL="266700">
              <a:lnSpc>
                <a:spcPct val="100000"/>
              </a:lnSpc>
            </a:pPr>
            <a:r>
              <a:rPr lang="ru-RU" dirty="0">
                <a:latin typeface="Calibri"/>
                <a:cs typeface="Calibri"/>
              </a:rPr>
              <a:t>Лейкоцитоз (</a:t>
            </a:r>
            <a:r>
              <a:rPr lang="ru-RU" dirty="0" err="1">
                <a:latin typeface="Calibri"/>
                <a:cs typeface="Calibri"/>
              </a:rPr>
              <a:t>поширений</a:t>
            </a:r>
            <a:r>
              <a:rPr lang="ru-RU" dirty="0">
                <a:latin typeface="Calibri"/>
                <a:cs typeface="Calibri"/>
              </a:rPr>
              <a:t>)</a:t>
            </a:r>
            <a:endParaRPr dirty="0">
              <a:latin typeface="Calibri"/>
              <a:cs typeface="Calibri"/>
            </a:endParaRPr>
          </a:p>
          <a:p>
            <a:pPr marL="12700">
              <a:lnSpc>
                <a:spcPct val="100000"/>
              </a:lnSpc>
            </a:pPr>
            <a:r>
              <a:rPr dirty="0">
                <a:latin typeface="Calibri"/>
                <a:cs typeface="Calibri"/>
              </a:rPr>
              <a:t>↑</a:t>
            </a:r>
            <a:r>
              <a:rPr spc="-90" dirty="0">
                <a:latin typeface="Calibri"/>
                <a:cs typeface="Calibri"/>
              </a:rPr>
              <a:t> </a:t>
            </a:r>
            <a:r>
              <a:rPr spc="-10" dirty="0">
                <a:latin typeface="Calibri"/>
                <a:cs typeface="Calibri"/>
              </a:rPr>
              <a:t>Creatinine</a:t>
            </a:r>
            <a:r>
              <a:rPr spc="-85" dirty="0">
                <a:latin typeface="Calibri"/>
                <a:cs typeface="Calibri"/>
              </a:rPr>
              <a:t> </a:t>
            </a:r>
            <a:r>
              <a:rPr dirty="0">
                <a:latin typeface="Calibri"/>
                <a:cs typeface="Calibri"/>
              </a:rPr>
              <a:t>Kinase</a:t>
            </a:r>
            <a:r>
              <a:rPr spc="-85" dirty="0">
                <a:latin typeface="Calibri"/>
                <a:cs typeface="Calibri"/>
              </a:rPr>
              <a:t> </a:t>
            </a:r>
            <a:r>
              <a:rPr spc="-10" dirty="0">
                <a:latin typeface="Calibri"/>
                <a:cs typeface="Calibri"/>
              </a:rPr>
              <a:t>(common)</a:t>
            </a:r>
            <a:endParaRPr lang="en-US" spc="-10" dirty="0">
              <a:latin typeface="Calibri"/>
              <a:cs typeface="Calibri"/>
            </a:endParaRPr>
          </a:p>
          <a:p>
            <a:pPr marL="266700">
              <a:lnSpc>
                <a:spcPct val="100000"/>
              </a:lnSpc>
            </a:pPr>
            <a:r>
              <a:rPr lang="ru-RU" dirty="0" err="1">
                <a:latin typeface="Calibri"/>
                <a:cs typeface="Calibri"/>
              </a:rPr>
              <a:t>Креатинінкіназа</a:t>
            </a:r>
            <a:r>
              <a:rPr lang="ru-RU" dirty="0">
                <a:latin typeface="Calibri"/>
                <a:cs typeface="Calibri"/>
              </a:rPr>
              <a:t> (</a:t>
            </a:r>
            <a:r>
              <a:rPr lang="ru-RU" dirty="0" err="1">
                <a:latin typeface="Calibri"/>
                <a:cs typeface="Calibri"/>
              </a:rPr>
              <a:t>поширений</a:t>
            </a:r>
            <a:r>
              <a:rPr lang="ru-RU" dirty="0">
                <a:latin typeface="Calibri"/>
                <a:cs typeface="Calibri"/>
              </a:rPr>
              <a:t>)</a:t>
            </a:r>
            <a:endParaRPr dirty="0">
              <a:latin typeface="Calibri"/>
              <a:cs typeface="Calibri"/>
            </a:endParaRPr>
          </a:p>
          <a:p>
            <a:pPr marL="12700">
              <a:lnSpc>
                <a:spcPct val="100000"/>
              </a:lnSpc>
            </a:pPr>
            <a:r>
              <a:rPr dirty="0">
                <a:latin typeface="Calibri"/>
                <a:cs typeface="Calibri"/>
              </a:rPr>
              <a:t>↑</a:t>
            </a:r>
            <a:r>
              <a:rPr spc="-25" dirty="0">
                <a:latin typeface="Calibri"/>
                <a:cs typeface="Calibri"/>
              </a:rPr>
              <a:t> </a:t>
            </a:r>
            <a:r>
              <a:rPr spc="-20" dirty="0">
                <a:latin typeface="Calibri"/>
                <a:cs typeface="Calibri"/>
              </a:rPr>
              <a:t>Hyperglycemia </a:t>
            </a:r>
            <a:r>
              <a:rPr spc="-10" dirty="0">
                <a:latin typeface="Calibri"/>
                <a:cs typeface="Calibri"/>
              </a:rPr>
              <a:t>(common)</a:t>
            </a:r>
            <a:endParaRPr lang="en-US" spc="-10" dirty="0">
              <a:latin typeface="Calibri"/>
              <a:cs typeface="Calibri"/>
            </a:endParaRPr>
          </a:p>
          <a:p>
            <a:pPr marL="266700">
              <a:lnSpc>
                <a:spcPct val="100000"/>
              </a:lnSpc>
            </a:pPr>
            <a:r>
              <a:rPr lang="ru-RU" dirty="0" err="1">
                <a:latin typeface="Calibri"/>
                <a:cs typeface="Calibri"/>
              </a:rPr>
              <a:t>Гіперглікемія</a:t>
            </a:r>
            <a:r>
              <a:rPr lang="ru-RU" dirty="0">
                <a:latin typeface="Calibri"/>
                <a:cs typeface="Calibri"/>
              </a:rPr>
              <a:t> (</a:t>
            </a:r>
            <a:r>
              <a:rPr lang="ru-RU" dirty="0" err="1">
                <a:latin typeface="Calibri"/>
                <a:cs typeface="Calibri"/>
              </a:rPr>
              <a:t>поширений</a:t>
            </a:r>
            <a:r>
              <a:rPr lang="ru-RU" dirty="0">
                <a:latin typeface="Calibri"/>
                <a:cs typeface="Calibri"/>
              </a:rPr>
              <a:t>)</a:t>
            </a:r>
            <a:endParaRPr dirty="0">
              <a:latin typeface="Calibri"/>
              <a:cs typeface="Calibri"/>
            </a:endParaRPr>
          </a:p>
          <a:p>
            <a:pPr marL="12700">
              <a:lnSpc>
                <a:spcPct val="100000"/>
              </a:lnSpc>
            </a:pPr>
            <a:r>
              <a:rPr dirty="0">
                <a:latin typeface="Calibri"/>
                <a:cs typeface="Calibri"/>
              </a:rPr>
              <a:t>↑</a:t>
            </a:r>
            <a:r>
              <a:rPr spc="-80" dirty="0">
                <a:latin typeface="Calibri"/>
                <a:cs typeface="Calibri"/>
              </a:rPr>
              <a:t> </a:t>
            </a:r>
            <a:r>
              <a:rPr spc="-10" dirty="0">
                <a:latin typeface="Calibri"/>
                <a:cs typeface="Calibri"/>
              </a:rPr>
              <a:t>Ketonuria</a:t>
            </a:r>
            <a:r>
              <a:rPr spc="-70" dirty="0">
                <a:latin typeface="Calibri"/>
                <a:cs typeface="Calibri"/>
              </a:rPr>
              <a:t> </a:t>
            </a:r>
            <a:r>
              <a:rPr spc="-10" dirty="0">
                <a:latin typeface="Calibri"/>
                <a:cs typeface="Calibri"/>
              </a:rPr>
              <a:t>(common)</a:t>
            </a:r>
            <a:endParaRPr lang="en-US" spc="-10" dirty="0">
              <a:latin typeface="Calibri"/>
              <a:cs typeface="Calibri"/>
            </a:endParaRPr>
          </a:p>
          <a:p>
            <a:pPr marL="266700">
              <a:lnSpc>
                <a:spcPct val="100000"/>
              </a:lnSpc>
            </a:pPr>
            <a:r>
              <a:rPr lang="ru-RU" dirty="0" err="1">
                <a:latin typeface="Calibri"/>
                <a:cs typeface="Calibri"/>
              </a:rPr>
              <a:t>Кетонурія</a:t>
            </a:r>
            <a:r>
              <a:rPr lang="ru-RU" dirty="0">
                <a:latin typeface="Calibri"/>
                <a:cs typeface="Calibri"/>
              </a:rPr>
              <a:t> (</a:t>
            </a:r>
            <a:r>
              <a:rPr lang="ru-RU" dirty="0" err="1">
                <a:latin typeface="Calibri"/>
                <a:cs typeface="Calibri"/>
              </a:rPr>
              <a:t>поширений</a:t>
            </a:r>
            <a:r>
              <a:rPr lang="ru-RU" dirty="0">
                <a:latin typeface="Calibri"/>
                <a:cs typeface="Calibri"/>
              </a:rPr>
              <a:t>)</a:t>
            </a:r>
            <a:endParaRPr dirty="0">
              <a:latin typeface="Calibri"/>
              <a:cs typeface="Calibri"/>
            </a:endParaRPr>
          </a:p>
        </p:txBody>
      </p:sp>
      <p:sp>
        <p:nvSpPr>
          <p:cNvPr id="4" name="object 4"/>
          <p:cNvSpPr txBox="1"/>
          <p:nvPr/>
        </p:nvSpPr>
        <p:spPr>
          <a:xfrm>
            <a:off x="6251575" y="1707918"/>
            <a:ext cx="4826635" cy="1483740"/>
          </a:xfrm>
          <a:prstGeom prst="rect">
            <a:avLst/>
          </a:prstGeom>
        </p:spPr>
        <p:txBody>
          <a:bodyPr vert="horz" wrap="square" lIns="0" tIns="97790" rIns="0" bIns="0" rtlCol="0">
            <a:spAutoFit/>
          </a:bodyPr>
          <a:lstStyle/>
          <a:p>
            <a:pPr marL="12700">
              <a:lnSpc>
                <a:spcPct val="100000"/>
              </a:lnSpc>
            </a:pPr>
            <a:r>
              <a:rPr dirty="0">
                <a:latin typeface="Calibri"/>
                <a:cs typeface="Calibri"/>
              </a:rPr>
              <a:t>↓</a:t>
            </a:r>
            <a:r>
              <a:rPr spc="-100" dirty="0">
                <a:latin typeface="Calibri"/>
                <a:cs typeface="Calibri"/>
              </a:rPr>
              <a:t> </a:t>
            </a:r>
            <a:r>
              <a:rPr spc="-10" dirty="0">
                <a:latin typeface="Calibri"/>
                <a:cs typeface="Calibri"/>
              </a:rPr>
              <a:t>Hypophosphatemia</a:t>
            </a:r>
            <a:r>
              <a:rPr spc="-55" dirty="0">
                <a:latin typeface="Calibri"/>
                <a:cs typeface="Calibri"/>
              </a:rPr>
              <a:t> </a:t>
            </a:r>
            <a:r>
              <a:rPr spc="-10" dirty="0">
                <a:latin typeface="Calibri"/>
                <a:cs typeface="Calibri"/>
              </a:rPr>
              <a:t>(common)</a:t>
            </a:r>
            <a:endParaRPr lang="en-US" spc="-10" dirty="0">
              <a:latin typeface="Calibri"/>
              <a:cs typeface="Calibri"/>
            </a:endParaRPr>
          </a:p>
          <a:p>
            <a:pPr marL="12700">
              <a:lnSpc>
                <a:spcPct val="100000"/>
              </a:lnSpc>
            </a:pPr>
            <a:r>
              <a:rPr lang="en-US" dirty="0">
                <a:latin typeface="Calibri"/>
                <a:cs typeface="Calibri"/>
              </a:rPr>
              <a:t>     </a:t>
            </a:r>
            <a:r>
              <a:rPr lang="ru-RU" dirty="0" err="1">
                <a:latin typeface="Calibri"/>
                <a:cs typeface="Calibri"/>
              </a:rPr>
              <a:t>Гіпофосфатемія</a:t>
            </a:r>
            <a:r>
              <a:rPr lang="ru-RU" dirty="0">
                <a:latin typeface="Calibri"/>
                <a:cs typeface="Calibri"/>
              </a:rPr>
              <a:t> (</a:t>
            </a:r>
            <a:r>
              <a:rPr lang="ru-RU" dirty="0" err="1">
                <a:latin typeface="Calibri"/>
                <a:cs typeface="Calibri"/>
              </a:rPr>
              <a:t>поширений</a:t>
            </a:r>
            <a:r>
              <a:rPr lang="ru-RU" dirty="0">
                <a:latin typeface="Calibri"/>
                <a:cs typeface="Calibri"/>
              </a:rPr>
              <a:t>)</a:t>
            </a:r>
            <a:endParaRPr dirty="0">
              <a:latin typeface="Calibri"/>
              <a:cs typeface="Calibri"/>
            </a:endParaRPr>
          </a:p>
          <a:p>
            <a:pPr marL="12700">
              <a:lnSpc>
                <a:spcPct val="100000"/>
              </a:lnSpc>
            </a:pPr>
            <a:r>
              <a:rPr dirty="0">
                <a:latin typeface="Calibri"/>
                <a:cs typeface="Calibri"/>
              </a:rPr>
              <a:t>↓</a:t>
            </a:r>
            <a:r>
              <a:rPr spc="-65" dirty="0">
                <a:latin typeface="Calibri"/>
                <a:cs typeface="Calibri"/>
              </a:rPr>
              <a:t> </a:t>
            </a:r>
            <a:r>
              <a:rPr dirty="0">
                <a:latin typeface="Calibri"/>
                <a:cs typeface="Calibri"/>
              </a:rPr>
              <a:t>Serum</a:t>
            </a:r>
            <a:r>
              <a:rPr spc="-45" dirty="0">
                <a:latin typeface="Calibri"/>
                <a:cs typeface="Calibri"/>
              </a:rPr>
              <a:t> </a:t>
            </a:r>
            <a:r>
              <a:rPr spc="-10" dirty="0">
                <a:latin typeface="Calibri"/>
                <a:cs typeface="Calibri"/>
              </a:rPr>
              <a:t>Triglycerides</a:t>
            </a:r>
            <a:endParaRPr lang="en-US" spc="-10" dirty="0">
              <a:latin typeface="Calibri"/>
              <a:cs typeface="Calibri"/>
            </a:endParaRPr>
          </a:p>
          <a:p>
            <a:pPr marL="266700">
              <a:lnSpc>
                <a:spcPct val="100000"/>
              </a:lnSpc>
            </a:pPr>
            <a:r>
              <a:rPr lang="ru-RU" spc="-10" dirty="0" err="1">
                <a:latin typeface="Calibri"/>
                <a:cs typeface="Calibri"/>
              </a:rPr>
              <a:t>Тригліцериди</a:t>
            </a:r>
            <a:r>
              <a:rPr lang="ru-RU" spc="-10" dirty="0">
                <a:latin typeface="Calibri"/>
                <a:cs typeface="Calibri"/>
              </a:rPr>
              <a:t> </a:t>
            </a:r>
            <a:r>
              <a:rPr lang="ru-RU" spc="-10" dirty="0" err="1">
                <a:latin typeface="Calibri"/>
                <a:cs typeface="Calibri"/>
              </a:rPr>
              <a:t>сироватки</a:t>
            </a:r>
            <a:endParaRPr lang="en-US" spc="-10" dirty="0">
              <a:latin typeface="Calibri"/>
              <a:cs typeface="Calibri"/>
            </a:endParaRPr>
          </a:p>
          <a:p>
            <a:pPr marL="12700">
              <a:lnSpc>
                <a:spcPct val="100000"/>
              </a:lnSpc>
            </a:pPr>
            <a:endParaRPr dirty="0">
              <a:latin typeface="Calibri"/>
              <a:cs typeface="Calibri"/>
            </a:endParaRPr>
          </a:p>
        </p:txBody>
      </p:sp>
      <p:sp>
        <p:nvSpPr>
          <p:cNvPr id="5" name="object 5"/>
          <p:cNvSpPr txBox="1"/>
          <p:nvPr/>
        </p:nvSpPr>
        <p:spPr>
          <a:xfrm>
            <a:off x="333856" y="4633341"/>
            <a:ext cx="9038743" cy="1528624"/>
          </a:xfrm>
          <a:prstGeom prst="rect">
            <a:avLst/>
          </a:prstGeom>
        </p:spPr>
        <p:txBody>
          <a:bodyPr vert="horz" wrap="square" lIns="0" tIns="12700" rIns="0" bIns="0" rtlCol="0">
            <a:spAutoFit/>
          </a:bodyPr>
          <a:lstStyle/>
          <a:p>
            <a:pPr marL="12700" marR="5080">
              <a:lnSpc>
                <a:spcPct val="100000"/>
              </a:lnSpc>
              <a:spcBef>
                <a:spcPts val="100"/>
              </a:spcBef>
            </a:pPr>
            <a:r>
              <a:rPr sz="1600" dirty="0">
                <a:latin typeface="Calibri"/>
                <a:cs typeface="Calibri"/>
              </a:rPr>
              <a:t>Acute</a:t>
            </a:r>
            <a:r>
              <a:rPr sz="1600" spc="-25" dirty="0">
                <a:latin typeface="Calibri"/>
                <a:cs typeface="Calibri"/>
              </a:rPr>
              <a:t> </a:t>
            </a:r>
            <a:r>
              <a:rPr sz="1600" dirty="0">
                <a:latin typeface="Calibri"/>
                <a:cs typeface="Calibri"/>
              </a:rPr>
              <a:t>stress</a:t>
            </a:r>
            <a:r>
              <a:rPr sz="1600" spc="-35" dirty="0">
                <a:latin typeface="Calibri"/>
                <a:cs typeface="Calibri"/>
              </a:rPr>
              <a:t> </a:t>
            </a:r>
            <a:r>
              <a:rPr sz="1600" dirty="0">
                <a:latin typeface="Calibri"/>
                <a:cs typeface="Calibri"/>
              </a:rPr>
              <a:t>response</a:t>
            </a:r>
            <a:r>
              <a:rPr sz="1600" spc="-35" dirty="0">
                <a:latin typeface="Calibri"/>
                <a:cs typeface="Calibri"/>
              </a:rPr>
              <a:t> </a:t>
            </a:r>
            <a:r>
              <a:rPr sz="1600" dirty="0">
                <a:latin typeface="Calibri"/>
                <a:cs typeface="Calibri"/>
              </a:rPr>
              <a:t>from</a:t>
            </a:r>
            <a:r>
              <a:rPr sz="1600" spc="-35" dirty="0">
                <a:latin typeface="Calibri"/>
                <a:cs typeface="Calibri"/>
              </a:rPr>
              <a:t> </a:t>
            </a:r>
            <a:r>
              <a:rPr sz="1600" dirty="0">
                <a:latin typeface="Calibri"/>
                <a:cs typeface="Calibri"/>
              </a:rPr>
              <a:t>seizure</a:t>
            </a:r>
            <a:r>
              <a:rPr sz="1600" spc="-10" dirty="0">
                <a:latin typeface="Calibri"/>
                <a:cs typeface="Calibri"/>
              </a:rPr>
              <a:t> </a:t>
            </a:r>
            <a:r>
              <a:rPr sz="1600" dirty="0">
                <a:latin typeface="Calibri"/>
                <a:cs typeface="Calibri"/>
              </a:rPr>
              <a:t>resulting</a:t>
            </a:r>
            <a:r>
              <a:rPr sz="1600" spc="-15" dirty="0">
                <a:latin typeface="Calibri"/>
                <a:cs typeface="Calibri"/>
              </a:rPr>
              <a:t> </a:t>
            </a:r>
            <a:r>
              <a:rPr sz="1600" dirty="0">
                <a:latin typeface="Calibri"/>
                <a:cs typeface="Calibri"/>
              </a:rPr>
              <a:t>in</a:t>
            </a:r>
            <a:r>
              <a:rPr sz="1600" spc="-15" dirty="0">
                <a:latin typeface="Calibri"/>
                <a:cs typeface="Calibri"/>
              </a:rPr>
              <a:t> </a:t>
            </a:r>
            <a:r>
              <a:rPr sz="1600" dirty="0">
                <a:latin typeface="Calibri"/>
                <a:cs typeface="Calibri"/>
              </a:rPr>
              <a:t>reactive</a:t>
            </a:r>
            <a:r>
              <a:rPr sz="1600" spc="-30" dirty="0">
                <a:latin typeface="Calibri"/>
                <a:cs typeface="Calibri"/>
              </a:rPr>
              <a:t> </a:t>
            </a:r>
            <a:r>
              <a:rPr sz="1600" spc="-10" dirty="0">
                <a:latin typeface="Calibri"/>
                <a:cs typeface="Calibri"/>
              </a:rPr>
              <a:t>leukocytosis</a:t>
            </a:r>
            <a:r>
              <a:rPr sz="1600" spc="-30" dirty="0">
                <a:latin typeface="Calibri"/>
                <a:cs typeface="Calibri"/>
              </a:rPr>
              <a:t> </a:t>
            </a:r>
            <a:r>
              <a:rPr sz="1600" dirty="0">
                <a:latin typeface="Calibri"/>
                <a:cs typeface="Calibri"/>
              </a:rPr>
              <a:t>and</a:t>
            </a:r>
            <a:r>
              <a:rPr sz="1600" spc="-15" dirty="0">
                <a:latin typeface="Calibri"/>
                <a:cs typeface="Calibri"/>
              </a:rPr>
              <a:t> </a:t>
            </a:r>
            <a:r>
              <a:rPr sz="1600" dirty="0">
                <a:latin typeface="Calibri"/>
                <a:cs typeface="Calibri"/>
              </a:rPr>
              <a:t>CK</a:t>
            </a:r>
            <a:r>
              <a:rPr sz="1600" spc="-30" dirty="0">
                <a:latin typeface="Calibri"/>
                <a:cs typeface="Calibri"/>
              </a:rPr>
              <a:t> </a:t>
            </a:r>
            <a:r>
              <a:rPr sz="1600" spc="-10" dirty="0">
                <a:latin typeface="Calibri"/>
                <a:cs typeface="Calibri"/>
              </a:rPr>
              <a:t>elevation.</a:t>
            </a:r>
            <a:endParaRPr lang="en-US" sz="1600" spc="-10" dirty="0">
              <a:latin typeface="Calibri"/>
              <a:cs typeface="Calibri"/>
            </a:endParaRPr>
          </a:p>
          <a:p>
            <a:pPr marL="12700" marR="5080">
              <a:lnSpc>
                <a:spcPct val="100000"/>
              </a:lnSpc>
              <a:spcBef>
                <a:spcPts val="100"/>
              </a:spcBef>
            </a:pPr>
            <a:r>
              <a:rPr lang="ru-RU" sz="1600" spc="-10" dirty="0" err="1">
                <a:latin typeface="Calibri"/>
                <a:cs typeface="Calibri"/>
              </a:rPr>
              <a:t>Гостра</a:t>
            </a:r>
            <a:r>
              <a:rPr lang="ru-RU" sz="1600" spc="-10" dirty="0">
                <a:latin typeface="Calibri"/>
                <a:cs typeface="Calibri"/>
              </a:rPr>
              <a:t> </a:t>
            </a:r>
            <a:r>
              <a:rPr lang="ru-RU" sz="1600" spc="-10" dirty="0" err="1">
                <a:latin typeface="Calibri"/>
                <a:cs typeface="Calibri"/>
              </a:rPr>
              <a:t>реакція</a:t>
            </a:r>
            <a:r>
              <a:rPr lang="ru-RU" sz="1600" spc="-10" dirty="0">
                <a:latin typeface="Calibri"/>
                <a:cs typeface="Calibri"/>
              </a:rPr>
              <a:t> на </a:t>
            </a:r>
            <a:r>
              <a:rPr lang="ru-RU" sz="1600" spc="-10" dirty="0" err="1">
                <a:latin typeface="Calibri"/>
                <a:cs typeface="Calibri"/>
              </a:rPr>
              <a:t>стрес</a:t>
            </a:r>
            <a:r>
              <a:rPr lang="ru-RU" sz="1600" spc="-10" dirty="0">
                <a:latin typeface="Calibri"/>
                <a:cs typeface="Calibri"/>
              </a:rPr>
              <a:t> </a:t>
            </a:r>
            <a:r>
              <a:rPr lang="ru-RU" sz="1600" spc="-10" dirty="0" err="1">
                <a:latin typeface="Calibri"/>
                <a:cs typeface="Calibri"/>
              </a:rPr>
              <a:t>від</a:t>
            </a:r>
            <a:r>
              <a:rPr lang="ru-RU" sz="1600" spc="-10" dirty="0">
                <a:latin typeface="Calibri"/>
                <a:cs typeface="Calibri"/>
              </a:rPr>
              <a:t> судом, </a:t>
            </a:r>
            <a:r>
              <a:rPr lang="ru-RU" sz="1600" spc="-10" dirty="0" err="1">
                <a:latin typeface="Calibri"/>
                <a:cs typeface="Calibri"/>
              </a:rPr>
              <a:t>що</a:t>
            </a:r>
            <a:r>
              <a:rPr lang="ru-RU" sz="1600" spc="-10" dirty="0">
                <a:latin typeface="Calibri"/>
                <a:cs typeface="Calibri"/>
              </a:rPr>
              <a:t> </a:t>
            </a:r>
            <a:r>
              <a:rPr lang="ru-RU" sz="1600" spc="-10" dirty="0" err="1">
                <a:latin typeface="Calibri"/>
                <a:cs typeface="Calibri"/>
              </a:rPr>
              <a:t>призводить</a:t>
            </a:r>
            <a:r>
              <a:rPr lang="ru-RU" sz="1600" spc="-10" dirty="0">
                <a:latin typeface="Calibri"/>
                <a:cs typeface="Calibri"/>
              </a:rPr>
              <a:t> до реактивного лейкоцитозу та </a:t>
            </a:r>
            <a:r>
              <a:rPr lang="ru-RU" sz="1600" spc="-10" dirty="0" err="1">
                <a:latin typeface="Calibri"/>
                <a:cs typeface="Calibri"/>
              </a:rPr>
              <a:t>підвищення</a:t>
            </a:r>
            <a:r>
              <a:rPr lang="ru-RU" sz="1600" spc="-10" dirty="0">
                <a:latin typeface="Calibri"/>
                <a:cs typeface="Calibri"/>
              </a:rPr>
              <a:t> КК.</a:t>
            </a:r>
            <a:endParaRPr lang="en-US" sz="1600" spc="-10" dirty="0">
              <a:latin typeface="Calibri"/>
              <a:cs typeface="Calibri"/>
            </a:endParaRPr>
          </a:p>
          <a:p>
            <a:pPr marL="12700" marR="5080">
              <a:lnSpc>
                <a:spcPct val="100000"/>
              </a:lnSpc>
              <a:spcBef>
                <a:spcPts val="100"/>
              </a:spcBef>
            </a:pPr>
            <a:r>
              <a:rPr sz="1600" dirty="0">
                <a:latin typeface="Calibri"/>
                <a:cs typeface="Calibri"/>
              </a:rPr>
              <a:t>Hypophosphatemia</a:t>
            </a:r>
            <a:r>
              <a:rPr sz="1600" spc="-35" dirty="0">
                <a:latin typeface="Calibri"/>
                <a:cs typeface="Calibri"/>
              </a:rPr>
              <a:t> </a:t>
            </a:r>
            <a:r>
              <a:rPr sz="1600" dirty="0">
                <a:latin typeface="Calibri"/>
                <a:cs typeface="Calibri"/>
              </a:rPr>
              <a:t>presumed</a:t>
            </a:r>
            <a:r>
              <a:rPr sz="1600" spc="-40" dirty="0">
                <a:latin typeface="Calibri"/>
                <a:cs typeface="Calibri"/>
              </a:rPr>
              <a:t> </a:t>
            </a:r>
            <a:r>
              <a:rPr sz="1600" dirty="0">
                <a:latin typeface="Calibri"/>
                <a:cs typeface="Calibri"/>
              </a:rPr>
              <a:t>from</a:t>
            </a:r>
            <a:r>
              <a:rPr sz="1600" spc="-40" dirty="0">
                <a:latin typeface="Calibri"/>
                <a:cs typeface="Calibri"/>
              </a:rPr>
              <a:t> </a:t>
            </a:r>
            <a:r>
              <a:rPr sz="1600" spc="-10" dirty="0">
                <a:latin typeface="Calibri"/>
                <a:cs typeface="Calibri"/>
              </a:rPr>
              <a:t>over-</a:t>
            </a:r>
            <a:r>
              <a:rPr sz="1600" dirty="0">
                <a:latin typeface="Calibri"/>
                <a:cs typeface="Calibri"/>
              </a:rPr>
              <a:t>activation</a:t>
            </a:r>
            <a:r>
              <a:rPr sz="1600" spc="-25" dirty="0">
                <a:latin typeface="Calibri"/>
                <a:cs typeface="Calibri"/>
              </a:rPr>
              <a:t> </a:t>
            </a:r>
            <a:r>
              <a:rPr sz="1600" dirty="0">
                <a:latin typeface="Calibri"/>
                <a:cs typeface="Calibri"/>
              </a:rPr>
              <a:t>of</a:t>
            </a:r>
            <a:r>
              <a:rPr sz="1600" spc="-35" dirty="0">
                <a:latin typeface="Calibri"/>
                <a:cs typeface="Calibri"/>
              </a:rPr>
              <a:t> </a:t>
            </a:r>
            <a:r>
              <a:rPr sz="1600" spc="-10" dirty="0">
                <a:latin typeface="Calibri"/>
                <a:cs typeface="Calibri"/>
              </a:rPr>
              <a:t>muscles.</a:t>
            </a:r>
            <a:endParaRPr lang="en-US" sz="1600" spc="-10" dirty="0">
              <a:latin typeface="Calibri"/>
              <a:cs typeface="Calibri"/>
            </a:endParaRPr>
          </a:p>
          <a:p>
            <a:pPr marL="12700" marR="5080">
              <a:lnSpc>
                <a:spcPct val="100000"/>
              </a:lnSpc>
              <a:spcBef>
                <a:spcPts val="100"/>
              </a:spcBef>
            </a:pPr>
            <a:r>
              <a:rPr lang="ru-RU" sz="1600" dirty="0" err="1">
                <a:latin typeface="Calibri"/>
                <a:cs typeface="Calibri"/>
              </a:rPr>
              <a:t>Гіпофосфатемія</a:t>
            </a:r>
            <a:r>
              <a:rPr lang="ru-RU" sz="1600" dirty="0">
                <a:latin typeface="Calibri"/>
                <a:cs typeface="Calibri"/>
              </a:rPr>
              <a:t> </a:t>
            </a:r>
            <a:r>
              <a:rPr lang="ru-RU" sz="1600" dirty="0" err="1">
                <a:latin typeface="Calibri"/>
                <a:cs typeface="Calibri"/>
              </a:rPr>
              <a:t>передбачувана</a:t>
            </a:r>
            <a:r>
              <a:rPr lang="ru-RU" sz="1600" dirty="0">
                <a:latin typeface="Calibri"/>
                <a:cs typeface="Calibri"/>
              </a:rPr>
              <a:t> через </a:t>
            </a:r>
            <a:r>
              <a:rPr lang="ru-RU" sz="1600" dirty="0" err="1">
                <a:latin typeface="Calibri"/>
                <a:cs typeface="Calibri"/>
              </a:rPr>
              <a:t>надмірну</a:t>
            </a:r>
            <a:r>
              <a:rPr lang="ru-RU" sz="1600" dirty="0">
                <a:latin typeface="Calibri"/>
                <a:cs typeface="Calibri"/>
              </a:rPr>
              <a:t> </a:t>
            </a:r>
            <a:r>
              <a:rPr lang="ru-RU" sz="1600" dirty="0" err="1">
                <a:latin typeface="Calibri"/>
                <a:cs typeface="Calibri"/>
              </a:rPr>
              <a:t>активацію</a:t>
            </a:r>
            <a:r>
              <a:rPr lang="ru-RU" sz="1600" dirty="0">
                <a:latin typeface="Calibri"/>
                <a:cs typeface="Calibri"/>
              </a:rPr>
              <a:t> </a:t>
            </a:r>
            <a:r>
              <a:rPr lang="ru-RU" sz="1600" dirty="0" err="1">
                <a:latin typeface="Calibri"/>
                <a:cs typeface="Calibri"/>
              </a:rPr>
              <a:t>м'язів</a:t>
            </a:r>
            <a:r>
              <a:rPr lang="ru-RU" sz="1600" dirty="0">
                <a:latin typeface="Calibri"/>
                <a:cs typeface="Calibri"/>
              </a:rPr>
              <a:t>.</a:t>
            </a:r>
            <a:endParaRPr sz="1600" dirty="0">
              <a:latin typeface="Calibri"/>
              <a:cs typeface="Calibri"/>
            </a:endParaRPr>
          </a:p>
          <a:p>
            <a:pPr marL="12700">
              <a:lnSpc>
                <a:spcPct val="100000"/>
              </a:lnSpc>
            </a:pPr>
            <a:r>
              <a:rPr sz="1600" dirty="0">
                <a:latin typeface="Calibri"/>
                <a:cs typeface="Calibri"/>
              </a:rPr>
              <a:t>Not</a:t>
            </a:r>
            <a:r>
              <a:rPr sz="1600" spc="-40" dirty="0">
                <a:latin typeface="Calibri"/>
                <a:cs typeface="Calibri"/>
              </a:rPr>
              <a:t> </a:t>
            </a:r>
            <a:r>
              <a:rPr sz="1600" dirty="0">
                <a:latin typeface="Calibri"/>
                <a:cs typeface="Calibri"/>
              </a:rPr>
              <a:t>reported:</a:t>
            </a:r>
            <a:r>
              <a:rPr sz="1600" spc="-10" dirty="0">
                <a:latin typeface="Calibri"/>
                <a:cs typeface="Calibri"/>
              </a:rPr>
              <a:t> </a:t>
            </a:r>
            <a:r>
              <a:rPr sz="1600" dirty="0">
                <a:latin typeface="Calibri"/>
                <a:cs typeface="Calibri"/>
              </a:rPr>
              <a:t>lactic</a:t>
            </a:r>
            <a:r>
              <a:rPr sz="1600" spc="-10" dirty="0">
                <a:latin typeface="Calibri"/>
                <a:cs typeface="Calibri"/>
              </a:rPr>
              <a:t> </a:t>
            </a:r>
            <a:r>
              <a:rPr sz="1600" dirty="0">
                <a:latin typeface="Calibri"/>
                <a:cs typeface="Calibri"/>
              </a:rPr>
              <a:t>acid</a:t>
            </a:r>
            <a:r>
              <a:rPr sz="1600" spc="-20" dirty="0">
                <a:latin typeface="Calibri"/>
                <a:cs typeface="Calibri"/>
              </a:rPr>
              <a:t> </a:t>
            </a:r>
            <a:r>
              <a:rPr sz="1600" dirty="0">
                <a:latin typeface="Calibri"/>
                <a:cs typeface="Calibri"/>
              </a:rPr>
              <a:t>levels</a:t>
            </a:r>
            <a:r>
              <a:rPr sz="1600" spc="-35" dirty="0">
                <a:latin typeface="Calibri"/>
                <a:cs typeface="Calibri"/>
              </a:rPr>
              <a:t> </a:t>
            </a:r>
            <a:r>
              <a:rPr sz="1600" dirty="0">
                <a:latin typeface="Calibri"/>
                <a:cs typeface="Calibri"/>
              </a:rPr>
              <a:t>(expected</a:t>
            </a:r>
            <a:r>
              <a:rPr sz="1600" spc="-10" dirty="0">
                <a:latin typeface="Calibri"/>
                <a:cs typeface="Calibri"/>
              </a:rPr>
              <a:t> </a:t>
            </a:r>
            <a:r>
              <a:rPr sz="1600" dirty="0">
                <a:latin typeface="Calibri"/>
                <a:cs typeface="Calibri"/>
              </a:rPr>
              <a:t>to</a:t>
            </a:r>
            <a:r>
              <a:rPr sz="1600" spc="-35" dirty="0">
                <a:latin typeface="Calibri"/>
                <a:cs typeface="Calibri"/>
              </a:rPr>
              <a:t> </a:t>
            </a:r>
            <a:r>
              <a:rPr sz="1600" dirty="0">
                <a:latin typeface="Calibri"/>
                <a:cs typeface="Calibri"/>
              </a:rPr>
              <a:t>be</a:t>
            </a:r>
            <a:r>
              <a:rPr sz="1600" spc="-35" dirty="0">
                <a:latin typeface="Calibri"/>
                <a:cs typeface="Calibri"/>
              </a:rPr>
              <a:t> </a:t>
            </a:r>
            <a:r>
              <a:rPr sz="1600" spc="-10" dirty="0">
                <a:latin typeface="Calibri"/>
                <a:cs typeface="Calibri"/>
              </a:rPr>
              <a:t>elevated).</a:t>
            </a:r>
            <a:endParaRPr lang="en-US" sz="1600" spc="-10" dirty="0">
              <a:latin typeface="Calibri"/>
              <a:cs typeface="Calibri"/>
            </a:endParaRPr>
          </a:p>
          <a:p>
            <a:pPr marL="12700">
              <a:lnSpc>
                <a:spcPct val="100000"/>
              </a:lnSpc>
            </a:pPr>
            <a:r>
              <a:rPr lang="ru-RU" sz="1600" dirty="0">
                <a:latin typeface="Calibri"/>
                <a:cs typeface="Calibri"/>
              </a:rPr>
              <a:t>Не </a:t>
            </a:r>
            <a:r>
              <a:rPr lang="ru-RU" sz="1600" dirty="0" err="1">
                <a:latin typeface="Calibri"/>
                <a:cs typeface="Calibri"/>
              </a:rPr>
              <a:t>повідомляється</a:t>
            </a:r>
            <a:r>
              <a:rPr lang="ru-RU" sz="1600" dirty="0">
                <a:latin typeface="Calibri"/>
                <a:cs typeface="Calibri"/>
              </a:rPr>
              <a:t>: </a:t>
            </a:r>
            <a:r>
              <a:rPr lang="ru-RU" sz="1600" dirty="0" err="1">
                <a:latin typeface="Calibri"/>
                <a:cs typeface="Calibri"/>
              </a:rPr>
              <a:t>рівень</a:t>
            </a:r>
            <a:r>
              <a:rPr lang="ru-RU" sz="1600" dirty="0">
                <a:latin typeface="Calibri"/>
                <a:cs typeface="Calibri"/>
              </a:rPr>
              <a:t> </a:t>
            </a:r>
            <a:r>
              <a:rPr lang="ru-RU" sz="1600" dirty="0" err="1">
                <a:latin typeface="Calibri"/>
                <a:cs typeface="Calibri"/>
              </a:rPr>
              <a:t>молочної</a:t>
            </a:r>
            <a:r>
              <a:rPr lang="ru-RU" sz="1600" dirty="0">
                <a:latin typeface="Calibri"/>
                <a:cs typeface="Calibri"/>
              </a:rPr>
              <a:t> </a:t>
            </a:r>
            <a:r>
              <a:rPr lang="ru-RU" sz="1600" dirty="0" err="1">
                <a:latin typeface="Calibri"/>
                <a:cs typeface="Calibri"/>
              </a:rPr>
              <a:t>кислоти</a:t>
            </a:r>
            <a:r>
              <a:rPr lang="ru-RU" sz="1600" dirty="0">
                <a:latin typeface="Calibri"/>
                <a:cs typeface="Calibri"/>
              </a:rPr>
              <a:t> (</a:t>
            </a:r>
            <a:r>
              <a:rPr lang="ru-RU" sz="1600" dirty="0" err="1">
                <a:latin typeface="Calibri"/>
                <a:cs typeface="Calibri"/>
              </a:rPr>
              <a:t>очікується</a:t>
            </a:r>
            <a:r>
              <a:rPr lang="ru-RU" sz="1600" dirty="0">
                <a:latin typeface="Calibri"/>
                <a:cs typeface="Calibri"/>
              </a:rPr>
              <a:t> - </a:t>
            </a:r>
            <a:r>
              <a:rPr lang="ru-RU" sz="1600" dirty="0" err="1">
                <a:latin typeface="Calibri"/>
                <a:cs typeface="Calibri"/>
              </a:rPr>
              <a:t>підвищений</a:t>
            </a:r>
            <a:r>
              <a:rPr lang="ru-RU" sz="1600" dirty="0">
                <a:latin typeface="Calibri"/>
                <a:cs typeface="Calibri"/>
              </a:rPr>
              <a:t>).</a:t>
            </a:r>
            <a:endParaRPr sz="1600" dirty="0">
              <a:latin typeface="Calibri"/>
              <a:cs typeface="Calibri"/>
            </a:endParaRPr>
          </a:p>
        </p:txBody>
      </p:sp>
      <p:sp>
        <p:nvSpPr>
          <p:cNvPr id="6" name="object 6"/>
          <p:cNvSpPr txBox="1"/>
          <p:nvPr/>
        </p:nvSpPr>
        <p:spPr>
          <a:xfrm>
            <a:off x="7162801" y="381761"/>
            <a:ext cx="4643372" cy="1138773"/>
          </a:xfrm>
          <a:prstGeom prst="rect">
            <a:avLst/>
          </a:prstGeom>
          <a:ln w="38100">
            <a:solidFill>
              <a:srgbClr val="000000"/>
            </a:solidFill>
          </a:ln>
        </p:spPr>
        <p:txBody>
          <a:bodyPr vert="horz" wrap="square" lIns="0" tIns="30480" rIns="0" bIns="0" rtlCol="0">
            <a:spAutoFit/>
          </a:bodyPr>
          <a:lstStyle/>
          <a:p>
            <a:pPr marL="92075">
              <a:lnSpc>
                <a:spcPct val="100000"/>
              </a:lnSpc>
              <a:spcBef>
                <a:spcPts val="240"/>
              </a:spcBef>
            </a:pPr>
            <a:r>
              <a:rPr sz="1800" dirty="0">
                <a:latin typeface="Calibri"/>
                <a:cs typeface="Calibri"/>
              </a:rPr>
              <a:t>PMID:</a:t>
            </a:r>
            <a:r>
              <a:rPr sz="1800" spc="-25" dirty="0">
                <a:latin typeface="Calibri"/>
                <a:cs typeface="Calibri"/>
              </a:rPr>
              <a:t> </a:t>
            </a:r>
            <a:r>
              <a:rPr sz="1800" spc="-10" dirty="0">
                <a:latin typeface="Calibri"/>
                <a:cs typeface="Calibri"/>
              </a:rPr>
              <a:t>11749011</a:t>
            </a:r>
            <a:endParaRPr sz="1800" dirty="0">
              <a:latin typeface="Calibri"/>
              <a:cs typeface="Calibri"/>
            </a:endParaRPr>
          </a:p>
          <a:p>
            <a:pPr marL="92075">
              <a:lnSpc>
                <a:spcPct val="100000"/>
              </a:lnSpc>
            </a:pPr>
            <a:r>
              <a:rPr sz="1800" dirty="0">
                <a:latin typeface="Calibri"/>
                <a:cs typeface="Calibri"/>
              </a:rPr>
              <a:t>PMID:</a:t>
            </a:r>
            <a:r>
              <a:rPr sz="1800" spc="-5" dirty="0">
                <a:latin typeface="Calibri"/>
                <a:cs typeface="Calibri"/>
              </a:rPr>
              <a:t> </a:t>
            </a:r>
            <a:r>
              <a:rPr sz="1800" spc="-10" dirty="0">
                <a:latin typeface="Calibri"/>
                <a:cs typeface="Calibri"/>
              </a:rPr>
              <a:t>16962140</a:t>
            </a:r>
            <a:endParaRPr lang="en-US" sz="1800" spc="-10" dirty="0">
              <a:latin typeface="Calibri"/>
              <a:cs typeface="Calibri"/>
            </a:endParaRPr>
          </a:p>
          <a:p>
            <a:pPr marL="92075">
              <a:lnSpc>
                <a:spcPct val="100000"/>
              </a:lnSpc>
            </a:pPr>
            <a:r>
              <a:rPr lang="ru-RU" sz="1800" spc="-10" dirty="0" err="1">
                <a:latin typeface="Calibri"/>
                <a:cs typeface="Calibri"/>
              </a:rPr>
              <a:t>Ідентифікатор</a:t>
            </a:r>
            <a:r>
              <a:rPr lang="ru-RU" sz="1800" spc="-10" dirty="0">
                <a:latin typeface="Calibri"/>
                <a:cs typeface="Calibri"/>
              </a:rPr>
              <a:t> у </a:t>
            </a:r>
            <a:r>
              <a:rPr lang="ru-RU" sz="1800" spc="-10" dirty="0" err="1">
                <a:latin typeface="Calibri"/>
                <a:cs typeface="Calibri"/>
              </a:rPr>
              <a:t>системі</a:t>
            </a:r>
            <a:r>
              <a:rPr lang="ru-RU" sz="1800" spc="-10" dirty="0">
                <a:latin typeface="Calibri"/>
                <a:cs typeface="Calibri"/>
              </a:rPr>
              <a:t> </a:t>
            </a:r>
            <a:r>
              <a:rPr lang="ru-RU" sz="1800" spc="-10" dirty="0" err="1">
                <a:latin typeface="Calibri"/>
                <a:cs typeface="Calibri"/>
              </a:rPr>
              <a:t>PubMed</a:t>
            </a:r>
            <a:r>
              <a:rPr lang="ru-RU" sz="1800" spc="-10" dirty="0">
                <a:latin typeface="Calibri"/>
                <a:cs typeface="Calibri"/>
              </a:rPr>
              <a:t>: 11749011</a:t>
            </a:r>
          </a:p>
          <a:p>
            <a:pPr marL="92075">
              <a:lnSpc>
                <a:spcPct val="100000"/>
              </a:lnSpc>
            </a:pPr>
            <a:r>
              <a:rPr lang="ru-RU" sz="1800" spc="-10" dirty="0" err="1">
                <a:latin typeface="Calibri"/>
                <a:cs typeface="Calibri"/>
              </a:rPr>
              <a:t>Ідентифікатор</a:t>
            </a:r>
            <a:r>
              <a:rPr lang="ru-RU" sz="1800" spc="-10" dirty="0">
                <a:latin typeface="Calibri"/>
                <a:cs typeface="Calibri"/>
              </a:rPr>
              <a:t> у </a:t>
            </a:r>
            <a:r>
              <a:rPr lang="ru-RU" sz="1800" spc="-10" dirty="0" err="1">
                <a:latin typeface="Calibri"/>
                <a:cs typeface="Calibri"/>
              </a:rPr>
              <a:t>системі</a:t>
            </a:r>
            <a:r>
              <a:rPr lang="ru-RU" sz="1800" spc="-10" dirty="0">
                <a:latin typeface="Calibri"/>
                <a:cs typeface="Calibri"/>
              </a:rPr>
              <a:t> </a:t>
            </a:r>
            <a:r>
              <a:rPr lang="ru-RU" sz="1800" spc="-10" dirty="0" err="1">
                <a:latin typeface="Calibri"/>
                <a:cs typeface="Calibri"/>
              </a:rPr>
              <a:t>PubMed</a:t>
            </a:r>
            <a:r>
              <a:rPr lang="ru-RU" sz="1800" spc="-10" dirty="0">
                <a:latin typeface="Calibri"/>
                <a:cs typeface="Calibri"/>
              </a:rPr>
              <a:t>: 16962140</a:t>
            </a:r>
            <a:endParaRPr lang="en-US" sz="1800" spc="-10" dirty="0">
              <a:latin typeface="Calibri"/>
              <a:cs typeface="Calibri"/>
            </a:endParaRPr>
          </a:p>
        </p:txBody>
      </p:sp>
      <p:pic>
        <p:nvPicPr>
          <p:cNvPr id="7" name="object 7"/>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3857" y="609676"/>
            <a:ext cx="8277225" cy="1121461"/>
          </a:xfrm>
          <a:prstGeom prst="rect">
            <a:avLst/>
          </a:prstGeom>
        </p:spPr>
        <p:txBody>
          <a:bodyPr vert="horz" wrap="square" lIns="0" tIns="13335" rIns="0" bIns="0" rtlCol="0">
            <a:spAutoFit/>
          </a:bodyPr>
          <a:lstStyle/>
          <a:p>
            <a:pPr marL="12700">
              <a:lnSpc>
                <a:spcPct val="100000"/>
              </a:lnSpc>
              <a:spcBef>
                <a:spcPts val="105"/>
              </a:spcBef>
            </a:pPr>
            <a:r>
              <a:rPr sz="3600" b="1" spc="-20" dirty="0"/>
              <a:t>Clinical</a:t>
            </a:r>
            <a:r>
              <a:rPr sz="3600" b="1" spc="-155" dirty="0"/>
              <a:t> </a:t>
            </a:r>
            <a:r>
              <a:rPr sz="3600" b="1" spc="-40" dirty="0"/>
              <a:t>Characteristics:</a:t>
            </a:r>
            <a:r>
              <a:rPr sz="3600" b="1" spc="-145" dirty="0"/>
              <a:t> </a:t>
            </a:r>
            <a:r>
              <a:rPr sz="3600" b="1" spc="-30" dirty="0"/>
              <a:t>Constitutional</a:t>
            </a:r>
            <a:br>
              <a:rPr lang="en-US" sz="3600" b="1" spc="-30" dirty="0"/>
            </a:br>
            <a:r>
              <a:rPr lang="ru-RU" sz="3600" b="1" spc="-30" dirty="0" err="1"/>
              <a:t>Клінічні</a:t>
            </a:r>
            <a:r>
              <a:rPr lang="ru-RU" sz="3600" b="1" spc="-30" dirty="0"/>
              <a:t> характеристики: </a:t>
            </a:r>
            <a:r>
              <a:rPr lang="ru-RU" sz="3600" b="1" spc="-30" dirty="0" err="1"/>
              <a:t>Системні</a:t>
            </a:r>
            <a:endParaRPr sz="3600" b="1" dirty="0"/>
          </a:p>
        </p:txBody>
      </p:sp>
      <p:sp>
        <p:nvSpPr>
          <p:cNvPr id="3" name="object 3"/>
          <p:cNvSpPr txBox="1"/>
          <p:nvPr/>
        </p:nvSpPr>
        <p:spPr>
          <a:xfrm>
            <a:off x="333857" y="1707918"/>
            <a:ext cx="11273790" cy="1793889"/>
          </a:xfrm>
          <a:prstGeom prst="rect">
            <a:avLst/>
          </a:prstGeom>
        </p:spPr>
        <p:txBody>
          <a:bodyPr vert="horz" wrap="square" lIns="0" tIns="12065" rIns="0" bIns="0" rtlCol="0">
            <a:spAutoFit/>
          </a:bodyPr>
          <a:lstStyle/>
          <a:p>
            <a:pPr marL="12700" marR="5080">
              <a:lnSpc>
                <a:spcPct val="120000"/>
              </a:lnSpc>
              <a:spcBef>
                <a:spcPts val="95"/>
              </a:spcBef>
              <a:tabLst>
                <a:tab pos="5930265" algn="l"/>
              </a:tabLst>
            </a:pPr>
            <a:r>
              <a:rPr sz="2400" dirty="0">
                <a:latin typeface="Calibri"/>
                <a:cs typeface="Calibri"/>
              </a:rPr>
              <a:t>First</a:t>
            </a:r>
            <a:r>
              <a:rPr sz="2400" spc="-95" dirty="0">
                <a:latin typeface="Calibri"/>
                <a:cs typeface="Calibri"/>
              </a:rPr>
              <a:t> </a:t>
            </a:r>
            <a:r>
              <a:rPr sz="2400" spc="-10" dirty="0">
                <a:latin typeface="Calibri"/>
                <a:cs typeface="Calibri"/>
              </a:rPr>
              <a:t>symptom</a:t>
            </a:r>
            <a:r>
              <a:rPr sz="2400" spc="-95" dirty="0">
                <a:latin typeface="Calibri"/>
                <a:cs typeface="Calibri"/>
              </a:rPr>
              <a:t> </a:t>
            </a:r>
            <a:r>
              <a:rPr sz="2400" dirty="0">
                <a:latin typeface="Calibri"/>
                <a:cs typeface="Calibri"/>
              </a:rPr>
              <a:t>may</a:t>
            </a:r>
            <a:r>
              <a:rPr sz="2400" spc="-105" dirty="0">
                <a:latin typeface="Calibri"/>
                <a:cs typeface="Calibri"/>
              </a:rPr>
              <a:t> </a:t>
            </a:r>
            <a:r>
              <a:rPr sz="2400" dirty="0">
                <a:latin typeface="Calibri"/>
                <a:cs typeface="Calibri"/>
              </a:rPr>
              <a:t>be</a:t>
            </a:r>
            <a:r>
              <a:rPr sz="2400" spc="-110" dirty="0">
                <a:latin typeface="Calibri"/>
                <a:cs typeface="Calibri"/>
              </a:rPr>
              <a:t> </a:t>
            </a:r>
            <a:r>
              <a:rPr sz="2400" spc="-10" dirty="0">
                <a:latin typeface="Calibri"/>
                <a:cs typeface="Calibri"/>
              </a:rPr>
              <a:t>syncope</a:t>
            </a:r>
            <a:r>
              <a:rPr sz="2400" dirty="0">
                <a:latin typeface="Calibri"/>
                <a:cs typeface="Calibri"/>
              </a:rPr>
              <a:t>	</a:t>
            </a:r>
            <a:r>
              <a:rPr sz="2400" spc="-20" dirty="0">
                <a:latin typeface="Calibri"/>
                <a:cs typeface="Calibri"/>
              </a:rPr>
              <a:t>Psychiatric:</a:t>
            </a:r>
            <a:r>
              <a:rPr sz="2400" spc="-30" dirty="0">
                <a:latin typeface="Calibri"/>
                <a:cs typeface="Calibri"/>
              </a:rPr>
              <a:t> </a:t>
            </a:r>
            <a:r>
              <a:rPr sz="2400" dirty="0">
                <a:latin typeface="Calibri"/>
                <a:cs typeface="Calibri"/>
              </a:rPr>
              <a:t>sense</a:t>
            </a:r>
            <a:r>
              <a:rPr sz="2400" spc="-50" dirty="0">
                <a:latin typeface="Calibri"/>
                <a:cs typeface="Calibri"/>
              </a:rPr>
              <a:t> </a:t>
            </a:r>
            <a:r>
              <a:rPr sz="2400" dirty="0">
                <a:latin typeface="Calibri"/>
                <a:cs typeface="Calibri"/>
              </a:rPr>
              <a:t>of</a:t>
            </a:r>
            <a:r>
              <a:rPr sz="2400" spc="-65" dirty="0">
                <a:latin typeface="Calibri"/>
                <a:cs typeface="Calibri"/>
              </a:rPr>
              <a:t> </a:t>
            </a:r>
            <a:r>
              <a:rPr sz="2400" dirty="0">
                <a:latin typeface="Calibri"/>
                <a:cs typeface="Calibri"/>
              </a:rPr>
              <a:t>doom</a:t>
            </a:r>
            <a:r>
              <a:rPr sz="2400" spc="-45" dirty="0">
                <a:latin typeface="Calibri"/>
                <a:cs typeface="Calibri"/>
              </a:rPr>
              <a:t> </a:t>
            </a:r>
            <a:r>
              <a:rPr sz="2400" dirty="0">
                <a:latin typeface="Calibri"/>
                <a:cs typeface="Calibri"/>
              </a:rPr>
              <a:t>or</a:t>
            </a:r>
            <a:r>
              <a:rPr sz="2400" spc="-65" dirty="0">
                <a:latin typeface="Calibri"/>
                <a:cs typeface="Calibri"/>
              </a:rPr>
              <a:t> </a:t>
            </a:r>
            <a:r>
              <a:rPr sz="2400" spc="-10" dirty="0">
                <a:latin typeface="Calibri"/>
                <a:cs typeface="Calibri"/>
              </a:rPr>
              <a:t>unease</a:t>
            </a:r>
            <a:endParaRPr lang="en-US" sz="2400" spc="-10" dirty="0">
              <a:latin typeface="Calibri"/>
              <a:cs typeface="Calibri"/>
            </a:endParaRPr>
          </a:p>
          <a:p>
            <a:pPr marL="12700" marR="5080">
              <a:lnSpc>
                <a:spcPct val="120000"/>
              </a:lnSpc>
              <a:spcBef>
                <a:spcPts val="95"/>
              </a:spcBef>
              <a:tabLst>
                <a:tab pos="5930265" algn="l"/>
              </a:tabLst>
            </a:pPr>
            <a:r>
              <a:rPr lang="ru-RU" sz="2400" spc="-10" dirty="0">
                <a:latin typeface="Calibri"/>
                <a:cs typeface="Calibri"/>
              </a:rPr>
              <a:t>Першим симптомом </a:t>
            </a:r>
            <a:r>
              <a:rPr lang="ru-RU" sz="2400" spc="-10" dirty="0" err="1">
                <a:latin typeface="Calibri"/>
                <a:cs typeface="Calibri"/>
              </a:rPr>
              <a:t>може</a:t>
            </a:r>
            <a:r>
              <a:rPr lang="ru-RU" sz="2400" spc="-10" dirty="0">
                <a:latin typeface="Calibri"/>
                <a:cs typeface="Calibri"/>
              </a:rPr>
              <a:t> бути синкопа</a:t>
            </a:r>
            <a:endParaRPr lang="en-US" sz="2400" spc="-10" dirty="0">
              <a:latin typeface="Calibri"/>
              <a:cs typeface="Calibri"/>
            </a:endParaRPr>
          </a:p>
          <a:p>
            <a:pPr marL="12700" marR="5080">
              <a:lnSpc>
                <a:spcPct val="120000"/>
              </a:lnSpc>
              <a:spcBef>
                <a:spcPts val="95"/>
              </a:spcBef>
              <a:tabLst>
                <a:tab pos="5930265" algn="l"/>
              </a:tabLst>
            </a:pPr>
            <a:r>
              <a:rPr sz="2400" spc="-10" dirty="0">
                <a:latin typeface="Calibri"/>
                <a:cs typeface="Calibri"/>
              </a:rPr>
              <a:t>Localized</a:t>
            </a:r>
            <a:r>
              <a:rPr sz="2400" spc="-114" dirty="0">
                <a:latin typeface="Calibri"/>
                <a:cs typeface="Calibri"/>
              </a:rPr>
              <a:t> </a:t>
            </a:r>
            <a:r>
              <a:rPr sz="2400" spc="-10" dirty="0">
                <a:latin typeface="Calibri"/>
                <a:cs typeface="Calibri"/>
              </a:rPr>
              <a:t>sweating</a:t>
            </a:r>
            <a:r>
              <a:rPr sz="2400" spc="-130" dirty="0">
                <a:latin typeface="Calibri"/>
                <a:cs typeface="Calibri"/>
              </a:rPr>
              <a:t> </a:t>
            </a:r>
            <a:r>
              <a:rPr sz="2400" spc="-10" dirty="0">
                <a:latin typeface="Calibri"/>
                <a:cs typeface="Calibri"/>
              </a:rPr>
              <a:t>(diaphoresis)</a:t>
            </a:r>
            <a:endParaRPr lang="en-US" sz="2400" spc="-10" dirty="0">
              <a:latin typeface="Calibri"/>
              <a:cs typeface="Calibri"/>
            </a:endParaRPr>
          </a:p>
          <a:p>
            <a:pPr marL="12700" marR="5080">
              <a:lnSpc>
                <a:spcPct val="120000"/>
              </a:lnSpc>
              <a:spcBef>
                <a:spcPts val="95"/>
              </a:spcBef>
              <a:tabLst>
                <a:tab pos="5930265" algn="l"/>
              </a:tabLst>
            </a:pPr>
            <a:r>
              <a:rPr lang="ru-RU" sz="2400" spc="-10" dirty="0" err="1">
                <a:latin typeface="Calibri"/>
                <a:cs typeface="Calibri"/>
              </a:rPr>
              <a:t>Локалізована</a:t>
            </a:r>
            <a:r>
              <a:rPr lang="ru-RU" sz="2400" spc="-10" dirty="0">
                <a:latin typeface="Calibri"/>
                <a:cs typeface="Calibri"/>
              </a:rPr>
              <a:t> </a:t>
            </a:r>
            <a:r>
              <a:rPr lang="ru-RU" sz="2400" spc="-10" dirty="0" err="1">
                <a:latin typeface="Calibri"/>
                <a:cs typeface="Calibri"/>
              </a:rPr>
              <a:t>пітливість</a:t>
            </a:r>
            <a:r>
              <a:rPr lang="ru-RU" sz="2400" spc="-10" dirty="0">
                <a:latin typeface="Calibri"/>
                <a:cs typeface="Calibri"/>
              </a:rPr>
              <a:t> (</a:t>
            </a:r>
            <a:r>
              <a:rPr lang="ru-RU" sz="2400" spc="-10" dirty="0" err="1">
                <a:latin typeface="Calibri"/>
                <a:cs typeface="Calibri"/>
              </a:rPr>
              <a:t>потовиділення</a:t>
            </a:r>
            <a:r>
              <a:rPr lang="ru-RU" sz="2400" spc="-10" dirty="0">
                <a:latin typeface="Calibri"/>
                <a:cs typeface="Calibri"/>
              </a:rPr>
              <a:t>)</a:t>
            </a:r>
            <a:endParaRPr sz="2400" dirty="0">
              <a:latin typeface="Calibri"/>
              <a:cs typeface="Calibri"/>
            </a:endParaRPr>
          </a:p>
        </p:txBody>
      </p:sp>
      <p:sp>
        <p:nvSpPr>
          <p:cNvPr id="4" name="object 4"/>
          <p:cNvSpPr txBox="1"/>
          <p:nvPr/>
        </p:nvSpPr>
        <p:spPr>
          <a:xfrm>
            <a:off x="333857" y="3804893"/>
            <a:ext cx="4812030" cy="1464888"/>
          </a:xfrm>
          <a:prstGeom prst="rect">
            <a:avLst/>
          </a:prstGeom>
        </p:spPr>
        <p:txBody>
          <a:bodyPr vert="horz" wrap="square" lIns="0" tIns="46355" rIns="0" bIns="0" rtlCol="0">
            <a:spAutoFit/>
          </a:bodyPr>
          <a:lstStyle/>
          <a:p>
            <a:pPr marL="12700">
              <a:lnSpc>
                <a:spcPct val="100000"/>
              </a:lnSpc>
              <a:spcBef>
                <a:spcPts val="365"/>
              </a:spcBef>
            </a:pPr>
            <a:r>
              <a:rPr sz="2400" spc="-10" dirty="0">
                <a:latin typeface="Calibri"/>
                <a:cs typeface="Calibri"/>
              </a:rPr>
              <a:t>↑Fever</a:t>
            </a:r>
            <a:r>
              <a:rPr sz="2400" spc="-100" dirty="0">
                <a:latin typeface="Calibri"/>
                <a:cs typeface="Calibri"/>
              </a:rPr>
              <a:t> </a:t>
            </a:r>
            <a:r>
              <a:rPr sz="2400" spc="-10" dirty="0">
                <a:latin typeface="Calibri"/>
                <a:cs typeface="Calibri"/>
              </a:rPr>
              <a:t>(common)</a:t>
            </a:r>
            <a:endParaRPr sz="2400" dirty="0">
              <a:latin typeface="Calibri"/>
              <a:cs typeface="Calibri"/>
            </a:endParaRPr>
          </a:p>
          <a:p>
            <a:pPr marL="698500" indent="-229235">
              <a:lnSpc>
                <a:spcPct val="100000"/>
              </a:lnSpc>
              <a:spcBef>
                <a:spcPts val="234"/>
              </a:spcBef>
              <a:buFont typeface="Arial"/>
              <a:buChar char="•"/>
              <a:tabLst>
                <a:tab pos="699135" algn="l"/>
              </a:tabLst>
            </a:pPr>
            <a:r>
              <a:rPr sz="2000" dirty="0">
                <a:latin typeface="Calibri"/>
                <a:cs typeface="Calibri"/>
              </a:rPr>
              <a:t>Due</a:t>
            </a:r>
            <a:r>
              <a:rPr sz="2000" spc="-25" dirty="0">
                <a:latin typeface="Calibri"/>
                <a:cs typeface="Calibri"/>
              </a:rPr>
              <a:t> </a:t>
            </a:r>
            <a:r>
              <a:rPr sz="2000" dirty="0">
                <a:latin typeface="Calibri"/>
                <a:cs typeface="Calibri"/>
              </a:rPr>
              <a:t>to</a:t>
            </a:r>
            <a:r>
              <a:rPr sz="2000" spc="-25" dirty="0">
                <a:latin typeface="Calibri"/>
                <a:cs typeface="Calibri"/>
              </a:rPr>
              <a:t> </a:t>
            </a:r>
            <a:r>
              <a:rPr sz="2000" spc="-10" dirty="0">
                <a:latin typeface="Calibri"/>
                <a:cs typeface="Calibri"/>
              </a:rPr>
              <a:t>atropine</a:t>
            </a:r>
            <a:endParaRPr sz="2000" dirty="0">
              <a:latin typeface="Calibri"/>
              <a:cs typeface="Calibri"/>
            </a:endParaRPr>
          </a:p>
          <a:p>
            <a:pPr marL="698500" marR="5080" indent="-228600">
              <a:lnSpc>
                <a:spcPts val="2590"/>
              </a:lnSpc>
              <a:spcBef>
                <a:spcPts val="540"/>
              </a:spcBef>
              <a:buFont typeface="Arial"/>
              <a:buChar char="•"/>
              <a:tabLst>
                <a:tab pos="699135" algn="l"/>
              </a:tabLst>
            </a:pPr>
            <a:r>
              <a:rPr sz="2000" dirty="0">
                <a:latin typeface="Calibri"/>
                <a:cs typeface="Calibri"/>
              </a:rPr>
              <a:t>Not</a:t>
            </a:r>
            <a:r>
              <a:rPr sz="2000" spc="-15" dirty="0">
                <a:latin typeface="Calibri"/>
                <a:cs typeface="Calibri"/>
              </a:rPr>
              <a:t> </a:t>
            </a:r>
            <a:r>
              <a:rPr sz="2000" dirty="0">
                <a:latin typeface="Calibri"/>
                <a:cs typeface="Calibri"/>
              </a:rPr>
              <a:t>necessarily</a:t>
            </a:r>
            <a:r>
              <a:rPr sz="2000" spc="-30" dirty="0">
                <a:latin typeface="Calibri"/>
                <a:cs typeface="Calibri"/>
              </a:rPr>
              <a:t> </a:t>
            </a:r>
            <a:r>
              <a:rPr sz="2000" dirty="0">
                <a:latin typeface="Calibri"/>
                <a:cs typeface="Calibri"/>
              </a:rPr>
              <a:t>due</a:t>
            </a:r>
            <a:r>
              <a:rPr sz="2000" spc="-5" dirty="0">
                <a:latin typeface="Calibri"/>
                <a:cs typeface="Calibri"/>
              </a:rPr>
              <a:t> </a:t>
            </a:r>
            <a:r>
              <a:rPr sz="2000" dirty="0">
                <a:latin typeface="Calibri"/>
                <a:cs typeface="Calibri"/>
              </a:rPr>
              <a:t>to</a:t>
            </a:r>
            <a:r>
              <a:rPr sz="2000" spc="-35" dirty="0">
                <a:latin typeface="Calibri"/>
                <a:cs typeface="Calibri"/>
              </a:rPr>
              <a:t> </a:t>
            </a:r>
            <a:r>
              <a:rPr sz="2000" dirty="0">
                <a:latin typeface="Calibri"/>
                <a:cs typeface="Calibri"/>
              </a:rPr>
              <a:t>true</a:t>
            </a:r>
            <a:r>
              <a:rPr sz="2000" spc="-10" dirty="0">
                <a:latin typeface="Calibri"/>
                <a:cs typeface="Calibri"/>
              </a:rPr>
              <a:t> acute </a:t>
            </a:r>
            <a:r>
              <a:rPr sz="2000" dirty="0">
                <a:latin typeface="Calibri"/>
                <a:cs typeface="Calibri"/>
              </a:rPr>
              <a:t>bacterial</a:t>
            </a:r>
            <a:r>
              <a:rPr sz="2000" spc="-60" dirty="0">
                <a:latin typeface="Calibri"/>
                <a:cs typeface="Calibri"/>
              </a:rPr>
              <a:t> </a:t>
            </a:r>
            <a:r>
              <a:rPr sz="2000" spc="-10" dirty="0">
                <a:latin typeface="Calibri"/>
                <a:cs typeface="Calibri"/>
              </a:rPr>
              <a:t>infection</a:t>
            </a:r>
            <a:endParaRPr sz="2000" dirty="0">
              <a:latin typeface="Calibri"/>
              <a:cs typeface="Calibri"/>
            </a:endParaRPr>
          </a:p>
        </p:txBody>
      </p:sp>
      <p:pic>
        <p:nvPicPr>
          <p:cNvPr id="5" name="object 5"/>
          <p:cNvPicPr/>
          <p:nvPr/>
        </p:nvPicPr>
        <p:blipFill>
          <a:blip r:embed="rId2" cstate="print"/>
          <a:stretch>
            <a:fillRect/>
          </a:stretch>
        </p:blipFill>
        <p:spPr>
          <a:xfrm>
            <a:off x="9561576" y="5838444"/>
            <a:ext cx="2217420" cy="704088"/>
          </a:xfrm>
          <a:prstGeom prst="rect">
            <a:avLst/>
          </a:prstGeom>
        </p:spPr>
      </p:pic>
      <p:sp>
        <p:nvSpPr>
          <p:cNvPr id="9" name="TextBox 8">
            <a:extLst>
              <a:ext uri="{FF2B5EF4-FFF2-40B4-BE49-F238E27FC236}">
                <a16:creationId xmlns:a16="http://schemas.microsoft.com/office/drawing/2014/main" id="{EE969351-6F2C-7501-FFEF-4027C68B1E6F}"/>
              </a:ext>
            </a:extLst>
          </p:cNvPr>
          <p:cNvSpPr txBox="1"/>
          <p:nvPr/>
        </p:nvSpPr>
        <p:spPr>
          <a:xfrm>
            <a:off x="6172200" y="2216480"/>
            <a:ext cx="5685943" cy="830997"/>
          </a:xfrm>
          <a:prstGeom prst="rect">
            <a:avLst/>
          </a:prstGeom>
          <a:solidFill>
            <a:schemeClr val="bg1"/>
          </a:solidFill>
        </p:spPr>
        <p:txBody>
          <a:bodyPr wrap="square">
            <a:spAutoFit/>
          </a:bodyPr>
          <a:lstStyle/>
          <a:p>
            <a:r>
              <a:rPr lang="ru-RU" sz="2400" dirty="0" err="1">
                <a:latin typeface="+mj-lt"/>
              </a:rPr>
              <a:t>Психіатричні</a:t>
            </a:r>
            <a:r>
              <a:rPr lang="ru-RU" sz="2400" dirty="0">
                <a:latin typeface="+mj-lt"/>
              </a:rPr>
              <a:t>: </a:t>
            </a:r>
            <a:r>
              <a:rPr lang="ru-RU" sz="2400" dirty="0" err="1">
                <a:latin typeface="+mj-lt"/>
              </a:rPr>
              <a:t>почуття</a:t>
            </a:r>
            <a:r>
              <a:rPr lang="ru-RU" sz="2400" dirty="0">
                <a:latin typeface="+mj-lt"/>
              </a:rPr>
              <a:t> </a:t>
            </a:r>
            <a:r>
              <a:rPr lang="ru-RU" sz="2400" dirty="0" err="1">
                <a:latin typeface="+mj-lt"/>
              </a:rPr>
              <a:t>приреченості</a:t>
            </a:r>
            <a:r>
              <a:rPr lang="ru-RU" sz="2400" dirty="0">
                <a:latin typeface="+mj-lt"/>
              </a:rPr>
              <a:t> </a:t>
            </a:r>
            <a:r>
              <a:rPr lang="ru-RU" sz="2400" dirty="0" err="1">
                <a:latin typeface="+mj-lt"/>
              </a:rPr>
              <a:t>або</a:t>
            </a:r>
            <a:r>
              <a:rPr lang="ru-RU" sz="2400" dirty="0">
                <a:latin typeface="+mj-lt"/>
              </a:rPr>
              <a:t> </a:t>
            </a:r>
            <a:r>
              <a:rPr lang="ru-RU" sz="2400" dirty="0" err="1">
                <a:latin typeface="+mj-lt"/>
              </a:rPr>
              <a:t>тривоги</a:t>
            </a:r>
            <a:endParaRPr lang="ru-UA" sz="2400" dirty="0">
              <a:latin typeface="+mj-lt"/>
            </a:endParaRPr>
          </a:p>
        </p:txBody>
      </p:sp>
      <p:sp>
        <p:nvSpPr>
          <p:cNvPr id="10" name="object 4">
            <a:extLst>
              <a:ext uri="{FF2B5EF4-FFF2-40B4-BE49-F238E27FC236}">
                <a16:creationId xmlns:a16="http://schemas.microsoft.com/office/drawing/2014/main" id="{7039A565-8F29-E6B0-6480-8765E447B2EA}"/>
              </a:ext>
            </a:extLst>
          </p:cNvPr>
          <p:cNvSpPr txBox="1"/>
          <p:nvPr/>
        </p:nvSpPr>
        <p:spPr>
          <a:xfrm>
            <a:off x="5791200" y="3804893"/>
            <a:ext cx="4812030" cy="1464888"/>
          </a:xfrm>
          <a:prstGeom prst="rect">
            <a:avLst/>
          </a:prstGeom>
        </p:spPr>
        <p:txBody>
          <a:bodyPr vert="horz" wrap="square" lIns="0" tIns="46355" rIns="0" bIns="0" rtlCol="0">
            <a:spAutoFit/>
          </a:bodyPr>
          <a:lstStyle/>
          <a:p>
            <a:pPr marL="12700">
              <a:lnSpc>
                <a:spcPct val="100000"/>
              </a:lnSpc>
              <a:spcBef>
                <a:spcPts val="365"/>
              </a:spcBef>
            </a:pPr>
            <a:r>
              <a:rPr sz="2400" spc="-10" dirty="0">
                <a:latin typeface="Calibri"/>
                <a:cs typeface="Calibri"/>
              </a:rPr>
              <a:t>↑</a:t>
            </a:r>
            <a:r>
              <a:rPr lang="ru-RU" sz="2400" spc="-10" dirty="0">
                <a:latin typeface="Calibri"/>
                <a:cs typeface="Calibri"/>
              </a:rPr>
              <a:t>Лихоманка (часто)</a:t>
            </a:r>
            <a:endParaRPr lang="en-US" sz="2400" dirty="0">
              <a:latin typeface="Calibri"/>
              <a:cs typeface="Calibri"/>
            </a:endParaRPr>
          </a:p>
          <a:p>
            <a:pPr marL="698500" indent="-229235">
              <a:lnSpc>
                <a:spcPct val="100000"/>
              </a:lnSpc>
              <a:spcBef>
                <a:spcPts val="234"/>
              </a:spcBef>
              <a:buFont typeface="Arial"/>
              <a:buChar char="•"/>
              <a:tabLst>
                <a:tab pos="699135" algn="l"/>
              </a:tabLst>
            </a:pPr>
            <a:r>
              <a:rPr lang="ru-RU" sz="2000" dirty="0" err="1">
                <a:latin typeface="Calibri"/>
                <a:cs typeface="Calibri"/>
              </a:rPr>
              <a:t>Внаслідок</a:t>
            </a:r>
            <a:r>
              <a:rPr lang="ru-RU" sz="2000" dirty="0">
                <a:latin typeface="Calibri"/>
                <a:cs typeface="Calibri"/>
              </a:rPr>
              <a:t> </a:t>
            </a:r>
            <a:r>
              <a:rPr lang="ru-RU" sz="2000" dirty="0" err="1">
                <a:latin typeface="Calibri"/>
                <a:cs typeface="Calibri"/>
              </a:rPr>
              <a:t>введення</a:t>
            </a:r>
            <a:r>
              <a:rPr lang="ru-RU" sz="2000" dirty="0">
                <a:latin typeface="Calibri"/>
                <a:cs typeface="Calibri"/>
              </a:rPr>
              <a:t> </a:t>
            </a:r>
            <a:r>
              <a:rPr lang="ru-RU" sz="2000" dirty="0" err="1">
                <a:latin typeface="Calibri"/>
                <a:cs typeface="Calibri"/>
              </a:rPr>
              <a:t>атропіну</a:t>
            </a:r>
            <a:endParaRPr lang="en-US" sz="2000" dirty="0">
              <a:latin typeface="Calibri"/>
              <a:cs typeface="Calibri"/>
            </a:endParaRPr>
          </a:p>
          <a:p>
            <a:pPr marL="698500" marR="5080" indent="-228600">
              <a:lnSpc>
                <a:spcPts val="2590"/>
              </a:lnSpc>
              <a:spcBef>
                <a:spcPts val="540"/>
              </a:spcBef>
              <a:buFont typeface="Arial"/>
              <a:buChar char="•"/>
              <a:tabLst>
                <a:tab pos="699135" algn="l"/>
              </a:tabLst>
            </a:pPr>
            <a:r>
              <a:rPr lang="ru-RU" sz="2000" dirty="0">
                <a:latin typeface="Calibri"/>
                <a:cs typeface="Calibri"/>
              </a:rPr>
              <a:t>Не </a:t>
            </a:r>
            <a:r>
              <a:rPr lang="ru-RU" sz="2000" dirty="0" err="1">
                <a:latin typeface="Calibri"/>
                <a:cs typeface="Calibri"/>
              </a:rPr>
              <a:t>обов’язково</a:t>
            </a:r>
            <a:r>
              <a:rPr lang="ru-RU" sz="2000" dirty="0">
                <a:latin typeface="Calibri"/>
                <a:cs typeface="Calibri"/>
              </a:rPr>
              <a:t> через </a:t>
            </a:r>
            <a:r>
              <a:rPr lang="ru-RU" sz="2000" dirty="0" err="1">
                <a:latin typeface="Calibri"/>
                <a:cs typeface="Calibri"/>
              </a:rPr>
              <a:t>справжню</a:t>
            </a:r>
            <a:r>
              <a:rPr lang="ru-RU" sz="2000" dirty="0">
                <a:latin typeface="Calibri"/>
                <a:cs typeface="Calibri"/>
              </a:rPr>
              <a:t> </a:t>
            </a:r>
            <a:r>
              <a:rPr lang="ru-RU" sz="2000" dirty="0" err="1">
                <a:latin typeface="Calibri"/>
                <a:cs typeface="Calibri"/>
              </a:rPr>
              <a:t>гостру</a:t>
            </a:r>
            <a:r>
              <a:rPr lang="ru-RU" sz="2000" dirty="0">
                <a:latin typeface="Calibri"/>
                <a:cs typeface="Calibri"/>
              </a:rPr>
              <a:t> </a:t>
            </a:r>
            <a:r>
              <a:rPr lang="ru-RU" sz="2000" dirty="0" err="1">
                <a:latin typeface="Calibri"/>
                <a:cs typeface="Calibri"/>
              </a:rPr>
              <a:t>бактеріальну</a:t>
            </a:r>
            <a:r>
              <a:rPr lang="ru-RU" sz="2000" dirty="0">
                <a:latin typeface="Calibri"/>
                <a:cs typeface="Calibri"/>
              </a:rPr>
              <a:t> </a:t>
            </a:r>
            <a:r>
              <a:rPr lang="ru-RU" sz="2000" dirty="0" err="1">
                <a:latin typeface="Calibri"/>
                <a:cs typeface="Calibri"/>
              </a:rPr>
              <a:t>інфекцію</a:t>
            </a:r>
            <a:endParaRPr sz="2000" dirty="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7350760" cy="1121461"/>
          </a:xfrm>
          <a:prstGeom prst="rect">
            <a:avLst/>
          </a:prstGeom>
        </p:spPr>
        <p:txBody>
          <a:bodyPr vert="horz" wrap="square" lIns="0" tIns="13335" rIns="0" bIns="0" rtlCol="0">
            <a:spAutoFit/>
          </a:bodyPr>
          <a:lstStyle/>
          <a:p>
            <a:pPr marL="12700">
              <a:lnSpc>
                <a:spcPct val="100000"/>
              </a:lnSpc>
              <a:spcBef>
                <a:spcPts val="105"/>
              </a:spcBef>
            </a:pPr>
            <a:r>
              <a:rPr sz="3600" b="1" spc="-20" dirty="0"/>
              <a:t>Clinical</a:t>
            </a:r>
            <a:r>
              <a:rPr sz="3600" b="1" spc="-155" dirty="0"/>
              <a:t> </a:t>
            </a:r>
            <a:r>
              <a:rPr sz="3600" b="1" spc="-40" dirty="0"/>
              <a:t>Characteristics:</a:t>
            </a:r>
            <a:r>
              <a:rPr sz="3600" b="1" spc="-145" dirty="0"/>
              <a:t> </a:t>
            </a:r>
            <a:r>
              <a:rPr sz="3600" b="1" spc="-25" dirty="0"/>
              <a:t>Eye</a:t>
            </a:r>
            <a:br>
              <a:rPr lang="en-US" sz="3600" b="1" spc="-25" dirty="0"/>
            </a:br>
            <a:r>
              <a:rPr lang="ru-RU" sz="3600" b="1" spc="-25" dirty="0" err="1"/>
              <a:t>Клінічні</a:t>
            </a:r>
            <a:r>
              <a:rPr lang="ru-RU" sz="3600" b="1" spc="-25" dirty="0"/>
              <a:t> характеристики: </a:t>
            </a:r>
            <a:r>
              <a:rPr lang="ru-RU" sz="3600" b="1" spc="-25" dirty="0" err="1"/>
              <a:t>Очі</a:t>
            </a:r>
            <a:endParaRPr sz="3600" b="1" dirty="0"/>
          </a:p>
        </p:txBody>
      </p:sp>
      <p:sp>
        <p:nvSpPr>
          <p:cNvPr id="3" name="object 3"/>
          <p:cNvSpPr txBox="1"/>
          <p:nvPr/>
        </p:nvSpPr>
        <p:spPr>
          <a:xfrm>
            <a:off x="497840" y="1743749"/>
            <a:ext cx="11010265" cy="5220018"/>
          </a:xfrm>
          <a:prstGeom prst="rect">
            <a:avLst/>
          </a:prstGeom>
        </p:spPr>
        <p:txBody>
          <a:bodyPr vert="horz" wrap="square" lIns="0" tIns="48894" rIns="0" bIns="0" rtlCol="0">
            <a:spAutoFit/>
          </a:bodyPr>
          <a:lstStyle/>
          <a:p>
            <a:pPr marL="241300" indent="-228600">
              <a:buFont typeface="Arial"/>
              <a:buChar char="•"/>
              <a:tabLst>
                <a:tab pos="241300" algn="l"/>
              </a:tabLst>
            </a:pPr>
            <a:r>
              <a:rPr sz="1400" b="1" dirty="0">
                <a:latin typeface="Calibri"/>
                <a:cs typeface="Calibri"/>
              </a:rPr>
              <a:t>Miosis</a:t>
            </a:r>
            <a:r>
              <a:rPr sz="1400" b="1" spc="-90" dirty="0">
                <a:latin typeface="Calibri"/>
                <a:cs typeface="Calibri"/>
              </a:rPr>
              <a:t> </a:t>
            </a:r>
            <a:r>
              <a:rPr sz="1400" dirty="0">
                <a:latin typeface="Calibri"/>
                <a:cs typeface="Calibri"/>
              </a:rPr>
              <a:t>can</a:t>
            </a:r>
            <a:r>
              <a:rPr sz="1400" spc="-85" dirty="0">
                <a:latin typeface="Calibri"/>
                <a:cs typeface="Calibri"/>
              </a:rPr>
              <a:t> </a:t>
            </a:r>
            <a:r>
              <a:rPr sz="1400" dirty="0">
                <a:latin typeface="Calibri"/>
                <a:cs typeface="Calibri"/>
              </a:rPr>
              <a:t>occur</a:t>
            </a:r>
            <a:r>
              <a:rPr sz="1400" spc="-85" dirty="0">
                <a:latin typeface="Calibri"/>
                <a:cs typeface="Calibri"/>
              </a:rPr>
              <a:t> </a:t>
            </a:r>
            <a:r>
              <a:rPr sz="1400" dirty="0">
                <a:latin typeface="Calibri"/>
                <a:cs typeface="Calibri"/>
              </a:rPr>
              <a:t>from</a:t>
            </a:r>
            <a:r>
              <a:rPr sz="1400" spc="-85" dirty="0">
                <a:latin typeface="Calibri"/>
                <a:cs typeface="Calibri"/>
              </a:rPr>
              <a:t> </a:t>
            </a:r>
            <a:r>
              <a:rPr sz="1400" dirty="0">
                <a:latin typeface="Calibri"/>
                <a:cs typeface="Calibri"/>
              </a:rPr>
              <a:t>direct</a:t>
            </a:r>
            <a:r>
              <a:rPr sz="1400" spc="-75" dirty="0">
                <a:latin typeface="Calibri"/>
                <a:cs typeface="Calibri"/>
              </a:rPr>
              <a:t> </a:t>
            </a:r>
            <a:r>
              <a:rPr sz="1400" dirty="0">
                <a:latin typeface="Calibri"/>
                <a:cs typeface="Calibri"/>
              </a:rPr>
              <a:t>vapor</a:t>
            </a:r>
            <a:r>
              <a:rPr sz="1400" spc="-95" dirty="0">
                <a:latin typeface="Calibri"/>
                <a:cs typeface="Calibri"/>
              </a:rPr>
              <a:t> </a:t>
            </a:r>
            <a:r>
              <a:rPr sz="1400" spc="-10" dirty="0">
                <a:latin typeface="Calibri"/>
                <a:cs typeface="Calibri"/>
              </a:rPr>
              <a:t>exposure</a:t>
            </a:r>
            <a:r>
              <a:rPr sz="1400" spc="-55" dirty="0">
                <a:latin typeface="Calibri"/>
                <a:cs typeface="Calibri"/>
              </a:rPr>
              <a:t> </a:t>
            </a:r>
            <a:r>
              <a:rPr sz="1400" dirty="0">
                <a:latin typeface="Calibri"/>
                <a:cs typeface="Calibri"/>
              </a:rPr>
              <a:t>to</a:t>
            </a:r>
            <a:r>
              <a:rPr sz="1400" spc="-95" dirty="0">
                <a:latin typeface="Calibri"/>
                <a:cs typeface="Calibri"/>
              </a:rPr>
              <a:t> </a:t>
            </a:r>
            <a:r>
              <a:rPr sz="1400" dirty="0">
                <a:latin typeface="Calibri"/>
                <a:cs typeface="Calibri"/>
              </a:rPr>
              <a:t>the</a:t>
            </a:r>
            <a:r>
              <a:rPr sz="1400" spc="-95" dirty="0">
                <a:latin typeface="Calibri"/>
                <a:cs typeface="Calibri"/>
              </a:rPr>
              <a:t> </a:t>
            </a:r>
            <a:r>
              <a:rPr sz="1400" spc="-20" dirty="0">
                <a:latin typeface="Calibri"/>
                <a:cs typeface="Calibri"/>
              </a:rPr>
              <a:t>eye.</a:t>
            </a:r>
            <a:endParaRPr sz="1400" dirty="0">
              <a:latin typeface="Calibri"/>
              <a:cs typeface="Calibri"/>
            </a:endParaRPr>
          </a:p>
          <a:p>
            <a:pPr marL="698500" lvl="1" indent="-228600">
              <a:buFont typeface="Arial"/>
              <a:buChar char="•"/>
              <a:tabLst>
                <a:tab pos="698500" algn="l"/>
              </a:tabLst>
            </a:pPr>
            <a:r>
              <a:rPr sz="1400" dirty="0">
                <a:latin typeface="Calibri"/>
                <a:cs typeface="Calibri"/>
              </a:rPr>
              <a:t>Occurs</a:t>
            </a:r>
            <a:r>
              <a:rPr sz="1400" spc="-40" dirty="0">
                <a:latin typeface="Calibri"/>
                <a:cs typeface="Calibri"/>
              </a:rPr>
              <a:t> </a:t>
            </a:r>
            <a:r>
              <a:rPr sz="1400" dirty="0">
                <a:latin typeface="Calibri"/>
                <a:cs typeface="Calibri"/>
              </a:rPr>
              <a:t>within</a:t>
            </a:r>
            <a:r>
              <a:rPr sz="1400" spc="-25" dirty="0">
                <a:latin typeface="Calibri"/>
                <a:cs typeface="Calibri"/>
              </a:rPr>
              <a:t> </a:t>
            </a:r>
            <a:r>
              <a:rPr sz="1400" spc="-10" dirty="0">
                <a:latin typeface="Calibri"/>
                <a:cs typeface="Calibri"/>
              </a:rPr>
              <a:t>minutes</a:t>
            </a:r>
            <a:endParaRPr sz="1400" dirty="0">
              <a:latin typeface="Calibri"/>
              <a:cs typeface="Calibri"/>
            </a:endParaRPr>
          </a:p>
          <a:p>
            <a:pPr marL="241300" indent="-228600">
              <a:buFont typeface="Arial"/>
              <a:buChar char="•"/>
              <a:tabLst>
                <a:tab pos="241300" algn="l"/>
              </a:tabLst>
            </a:pPr>
            <a:r>
              <a:rPr sz="1400" dirty="0">
                <a:latin typeface="Calibri"/>
                <a:cs typeface="Calibri"/>
              </a:rPr>
              <a:t>Small</a:t>
            </a:r>
            <a:r>
              <a:rPr sz="1400" spc="-75" dirty="0">
                <a:latin typeface="Calibri"/>
                <a:cs typeface="Calibri"/>
              </a:rPr>
              <a:t> </a:t>
            </a:r>
            <a:r>
              <a:rPr sz="1400" dirty="0">
                <a:latin typeface="Calibri"/>
                <a:cs typeface="Calibri"/>
              </a:rPr>
              <a:t>liquid</a:t>
            </a:r>
            <a:r>
              <a:rPr sz="1400" spc="-45" dirty="0">
                <a:latin typeface="Calibri"/>
                <a:cs typeface="Calibri"/>
              </a:rPr>
              <a:t> </a:t>
            </a:r>
            <a:r>
              <a:rPr sz="1400" spc="-10" dirty="0">
                <a:latin typeface="Calibri"/>
                <a:cs typeface="Calibri"/>
              </a:rPr>
              <a:t>exposure</a:t>
            </a:r>
            <a:r>
              <a:rPr sz="1400" spc="-45" dirty="0">
                <a:latin typeface="Calibri"/>
                <a:cs typeface="Calibri"/>
              </a:rPr>
              <a:t> </a:t>
            </a:r>
            <a:r>
              <a:rPr sz="1400" dirty="0">
                <a:latin typeface="Calibri"/>
                <a:cs typeface="Calibri"/>
              </a:rPr>
              <a:t>to</a:t>
            </a:r>
            <a:r>
              <a:rPr sz="1400" spc="-75" dirty="0">
                <a:latin typeface="Calibri"/>
                <a:cs typeface="Calibri"/>
              </a:rPr>
              <a:t> </a:t>
            </a:r>
            <a:r>
              <a:rPr sz="1400" dirty="0">
                <a:latin typeface="Calibri"/>
                <a:cs typeface="Calibri"/>
              </a:rPr>
              <a:t>skin</a:t>
            </a:r>
            <a:r>
              <a:rPr sz="1400" spc="-60" dirty="0">
                <a:latin typeface="Calibri"/>
                <a:cs typeface="Calibri"/>
              </a:rPr>
              <a:t> </a:t>
            </a:r>
            <a:r>
              <a:rPr sz="1400" dirty="0">
                <a:latin typeface="Calibri"/>
                <a:cs typeface="Calibri"/>
              </a:rPr>
              <a:t>in</a:t>
            </a:r>
            <a:r>
              <a:rPr sz="1400" spc="-70" dirty="0">
                <a:latin typeface="Calibri"/>
                <a:cs typeface="Calibri"/>
              </a:rPr>
              <a:t> </a:t>
            </a:r>
            <a:r>
              <a:rPr sz="1400" dirty="0">
                <a:latin typeface="Calibri"/>
                <a:cs typeface="Calibri"/>
              </a:rPr>
              <a:t>or</a:t>
            </a:r>
            <a:r>
              <a:rPr sz="1400" spc="-65" dirty="0">
                <a:latin typeface="Calibri"/>
                <a:cs typeface="Calibri"/>
              </a:rPr>
              <a:t> </a:t>
            </a:r>
            <a:r>
              <a:rPr sz="1400" dirty="0">
                <a:latin typeface="Calibri"/>
                <a:cs typeface="Calibri"/>
              </a:rPr>
              <a:t>near</a:t>
            </a:r>
            <a:r>
              <a:rPr sz="1400" spc="-75" dirty="0">
                <a:latin typeface="Calibri"/>
                <a:cs typeface="Calibri"/>
              </a:rPr>
              <a:t> </a:t>
            </a:r>
            <a:r>
              <a:rPr sz="1400" dirty="0">
                <a:latin typeface="Calibri"/>
                <a:cs typeface="Calibri"/>
              </a:rPr>
              <a:t>the</a:t>
            </a:r>
            <a:r>
              <a:rPr sz="1400" spc="-70" dirty="0">
                <a:latin typeface="Calibri"/>
                <a:cs typeface="Calibri"/>
              </a:rPr>
              <a:t> </a:t>
            </a:r>
            <a:r>
              <a:rPr sz="1400" dirty="0">
                <a:latin typeface="Calibri"/>
                <a:cs typeface="Calibri"/>
              </a:rPr>
              <a:t>eye</a:t>
            </a:r>
            <a:r>
              <a:rPr sz="1400" spc="-70" dirty="0">
                <a:latin typeface="Calibri"/>
                <a:cs typeface="Calibri"/>
              </a:rPr>
              <a:t> </a:t>
            </a:r>
            <a:r>
              <a:rPr sz="1400" dirty="0">
                <a:latin typeface="Calibri"/>
                <a:cs typeface="Calibri"/>
              </a:rPr>
              <a:t>will</a:t>
            </a:r>
            <a:r>
              <a:rPr sz="1400" spc="-85" dirty="0">
                <a:latin typeface="Calibri"/>
                <a:cs typeface="Calibri"/>
              </a:rPr>
              <a:t> </a:t>
            </a:r>
            <a:r>
              <a:rPr sz="1400" dirty="0">
                <a:latin typeface="Calibri"/>
                <a:cs typeface="Calibri"/>
              </a:rPr>
              <a:t>often</a:t>
            </a:r>
            <a:r>
              <a:rPr sz="1400" spc="-70" dirty="0">
                <a:latin typeface="Calibri"/>
                <a:cs typeface="Calibri"/>
              </a:rPr>
              <a:t> </a:t>
            </a:r>
            <a:r>
              <a:rPr sz="1400" dirty="0">
                <a:latin typeface="Calibri"/>
                <a:cs typeface="Calibri"/>
              </a:rPr>
              <a:t>cause</a:t>
            </a:r>
            <a:r>
              <a:rPr sz="1400" spc="-20" dirty="0">
                <a:latin typeface="Calibri"/>
                <a:cs typeface="Calibri"/>
              </a:rPr>
              <a:t> </a:t>
            </a:r>
            <a:r>
              <a:rPr sz="1400" spc="-10" dirty="0">
                <a:latin typeface="Calibri"/>
                <a:cs typeface="Calibri"/>
              </a:rPr>
              <a:t>miosis.</a:t>
            </a:r>
            <a:endParaRPr sz="1400" dirty="0">
              <a:latin typeface="Calibri"/>
              <a:cs typeface="Calibri"/>
            </a:endParaRPr>
          </a:p>
          <a:p>
            <a:pPr marL="698500" lvl="1" indent="-228600">
              <a:buFont typeface="Arial"/>
              <a:buChar char="•"/>
              <a:tabLst>
                <a:tab pos="698500" algn="l"/>
              </a:tabLst>
            </a:pPr>
            <a:r>
              <a:rPr sz="1400" dirty="0">
                <a:latin typeface="Calibri"/>
                <a:cs typeface="Calibri"/>
              </a:rPr>
              <a:t>Occurs</a:t>
            </a:r>
            <a:r>
              <a:rPr sz="1400" spc="-40" dirty="0">
                <a:latin typeface="Calibri"/>
                <a:cs typeface="Calibri"/>
              </a:rPr>
              <a:t> </a:t>
            </a:r>
            <a:r>
              <a:rPr sz="1400" dirty="0">
                <a:latin typeface="Calibri"/>
                <a:cs typeface="Calibri"/>
              </a:rPr>
              <a:t>within</a:t>
            </a:r>
            <a:r>
              <a:rPr sz="1400" spc="-25" dirty="0">
                <a:latin typeface="Calibri"/>
                <a:cs typeface="Calibri"/>
              </a:rPr>
              <a:t> </a:t>
            </a:r>
            <a:r>
              <a:rPr sz="1400" spc="-10" dirty="0">
                <a:latin typeface="Calibri"/>
                <a:cs typeface="Calibri"/>
              </a:rPr>
              <a:t>seconds</a:t>
            </a:r>
            <a:endParaRPr sz="1400" dirty="0">
              <a:latin typeface="Calibri"/>
              <a:cs typeface="Calibri"/>
            </a:endParaRPr>
          </a:p>
          <a:p>
            <a:pPr marL="241300" indent="-228600">
              <a:buFont typeface="Arial"/>
              <a:buChar char="•"/>
              <a:tabLst>
                <a:tab pos="241300" algn="l"/>
              </a:tabLst>
            </a:pPr>
            <a:r>
              <a:rPr sz="1400" dirty="0">
                <a:latin typeface="Calibri"/>
                <a:cs typeface="Calibri"/>
              </a:rPr>
              <a:t>Small</a:t>
            </a:r>
            <a:r>
              <a:rPr sz="1400" spc="-75" dirty="0">
                <a:latin typeface="Calibri"/>
                <a:cs typeface="Calibri"/>
              </a:rPr>
              <a:t> </a:t>
            </a:r>
            <a:r>
              <a:rPr sz="1400" dirty="0">
                <a:latin typeface="Calibri"/>
                <a:cs typeface="Calibri"/>
              </a:rPr>
              <a:t>liquid</a:t>
            </a:r>
            <a:r>
              <a:rPr sz="1400" spc="-50" dirty="0">
                <a:latin typeface="Calibri"/>
                <a:cs typeface="Calibri"/>
              </a:rPr>
              <a:t> </a:t>
            </a:r>
            <a:r>
              <a:rPr sz="1400" spc="-10" dirty="0">
                <a:latin typeface="Calibri"/>
                <a:cs typeface="Calibri"/>
              </a:rPr>
              <a:t>exposure</a:t>
            </a:r>
            <a:r>
              <a:rPr sz="1400" spc="-50" dirty="0">
                <a:latin typeface="Calibri"/>
                <a:cs typeface="Calibri"/>
              </a:rPr>
              <a:t> </a:t>
            </a:r>
            <a:r>
              <a:rPr sz="1400" dirty="0">
                <a:latin typeface="Calibri"/>
                <a:cs typeface="Calibri"/>
              </a:rPr>
              <a:t>to</a:t>
            </a:r>
            <a:r>
              <a:rPr sz="1400" spc="-75" dirty="0">
                <a:latin typeface="Calibri"/>
                <a:cs typeface="Calibri"/>
              </a:rPr>
              <a:t> </a:t>
            </a:r>
            <a:r>
              <a:rPr sz="1400" dirty="0">
                <a:latin typeface="Calibri"/>
                <a:cs typeface="Calibri"/>
              </a:rPr>
              <a:t>skin</a:t>
            </a:r>
            <a:r>
              <a:rPr sz="1400" spc="-65" dirty="0">
                <a:latin typeface="Calibri"/>
                <a:cs typeface="Calibri"/>
              </a:rPr>
              <a:t> </a:t>
            </a:r>
            <a:r>
              <a:rPr sz="1400" spc="-10" dirty="0">
                <a:latin typeface="Calibri"/>
                <a:cs typeface="Calibri"/>
              </a:rPr>
              <a:t>elsewhere</a:t>
            </a:r>
            <a:r>
              <a:rPr sz="1400" spc="-70" dirty="0">
                <a:latin typeface="Calibri"/>
                <a:cs typeface="Calibri"/>
              </a:rPr>
              <a:t> </a:t>
            </a:r>
            <a:r>
              <a:rPr sz="1400" dirty="0">
                <a:latin typeface="Calibri"/>
                <a:cs typeface="Calibri"/>
              </a:rPr>
              <a:t>on</a:t>
            </a:r>
            <a:r>
              <a:rPr sz="1400" spc="-65" dirty="0">
                <a:latin typeface="Calibri"/>
                <a:cs typeface="Calibri"/>
              </a:rPr>
              <a:t> </a:t>
            </a:r>
            <a:r>
              <a:rPr sz="1400" dirty="0">
                <a:latin typeface="Calibri"/>
                <a:cs typeface="Calibri"/>
              </a:rPr>
              <a:t>body</a:t>
            </a:r>
            <a:r>
              <a:rPr sz="1400" spc="-65" dirty="0">
                <a:latin typeface="Calibri"/>
                <a:cs typeface="Calibri"/>
              </a:rPr>
              <a:t> </a:t>
            </a:r>
            <a:r>
              <a:rPr sz="1400" dirty="0">
                <a:latin typeface="Calibri"/>
                <a:cs typeface="Calibri"/>
              </a:rPr>
              <a:t>will</a:t>
            </a:r>
            <a:r>
              <a:rPr sz="1400" spc="-70" dirty="0">
                <a:latin typeface="Calibri"/>
                <a:cs typeface="Calibri"/>
              </a:rPr>
              <a:t> </a:t>
            </a:r>
            <a:r>
              <a:rPr sz="1400" dirty="0">
                <a:latin typeface="Calibri"/>
                <a:cs typeface="Calibri"/>
              </a:rPr>
              <a:t>not</a:t>
            </a:r>
            <a:r>
              <a:rPr sz="1400" spc="-70" dirty="0">
                <a:latin typeface="Calibri"/>
                <a:cs typeface="Calibri"/>
              </a:rPr>
              <a:t> </a:t>
            </a:r>
            <a:r>
              <a:rPr sz="1400" dirty="0">
                <a:latin typeface="Calibri"/>
                <a:cs typeface="Calibri"/>
              </a:rPr>
              <a:t>cause</a:t>
            </a:r>
            <a:r>
              <a:rPr sz="1400" spc="-30" dirty="0">
                <a:latin typeface="Calibri"/>
                <a:cs typeface="Calibri"/>
              </a:rPr>
              <a:t> </a:t>
            </a:r>
            <a:r>
              <a:rPr sz="1400" spc="-10" dirty="0">
                <a:latin typeface="Calibri"/>
                <a:cs typeface="Calibri"/>
              </a:rPr>
              <a:t>miosis.</a:t>
            </a:r>
            <a:endParaRPr sz="1400" dirty="0">
              <a:latin typeface="Calibri"/>
              <a:cs typeface="Calibri"/>
            </a:endParaRPr>
          </a:p>
          <a:p>
            <a:pPr marL="241300" indent="-228600">
              <a:buFont typeface="Arial"/>
              <a:buChar char="•"/>
              <a:tabLst>
                <a:tab pos="241300" algn="l"/>
              </a:tabLst>
            </a:pPr>
            <a:r>
              <a:rPr sz="1400" spc="-10" dirty="0">
                <a:latin typeface="Calibri"/>
                <a:cs typeface="Calibri"/>
              </a:rPr>
              <a:t>Moderate</a:t>
            </a:r>
            <a:r>
              <a:rPr sz="1400" spc="-70" dirty="0">
                <a:latin typeface="Calibri"/>
                <a:cs typeface="Calibri"/>
              </a:rPr>
              <a:t> </a:t>
            </a:r>
            <a:r>
              <a:rPr sz="1400" dirty="0">
                <a:latin typeface="Calibri"/>
                <a:cs typeface="Calibri"/>
              </a:rPr>
              <a:t>liquid</a:t>
            </a:r>
            <a:r>
              <a:rPr sz="1400" spc="-55" dirty="0">
                <a:latin typeface="Calibri"/>
                <a:cs typeface="Calibri"/>
              </a:rPr>
              <a:t> </a:t>
            </a:r>
            <a:r>
              <a:rPr sz="1400" spc="-10" dirty="0">
                <a:latin typeface="Calibri"/>
                <a:cs typeface="Calibri"/>
              </a:rPr>
              <a:t>exposure</a:t>
            </a:r>
            <a:r>
              <a:rPr sz="1400" spc="-60" dirty="0">
                <a:latin typeface="Calibri"/>
                <a:cs typeface="Calibri"/>
              </a:rPr>
              <a:t> </a:t>
            </a:r>
            <a:r>
              <a:rPr sz="1400" dirty="0">
                <a:latin typeface="Calibri"/>
                <a:cs typeface="Calibri"/>
              </a:rPr>
              <a:t>to</a:t>
            </a:r>
            <a:r>
              <a:rPr sz="1400" spc="-85" dirty="0">
                <a:latin typeface="Calibri"/>
                <a:cs typeface="Calibri"/>
              </a:rPr>
              <a:t> </a:t>
            </a:r>
            <a:r>
              <a:rPr sz="1400" dirty="0">
                <a:latin typeface="Calibri"/>
                <a:cs typeface="Calibri"/>
              </a:rPr>
              <a:t>skin</a:t>
            </a:r>
            <a:r>
              <a:rPr sz="1400" spc="-70" dirty="0">
                <a:latin typeface="Calibri"/>
                <a:cs typeface="Calibri"/>
              </a:rPr>
              <a:t> </a:t>
            </a:r>
            <a:r>
              <a:rPr sz="1400" spc="-10" dirty="0">
                <a:latin typeface="Calibri"/>
                <a:cs typeface="Calibri"/>
              </a:rPr>
              <a:t>elsewhere</a:t>
            </a:r>
            <a:r>
              <a:rPr sz="1400" spc="-80" dirty="0">
                <a:latin typeface="Calibri"/>
                <a:cs typeface="Calibri"/>
              </a:rPr>
              <a:t> </a:t>
            </a:r>
            <a:r>
              <a:rPr sz="1400" dirty="0">
                <a:latin typeface="Calibri"/>
                <a:cs typeface="Calibri"/>
              </a:rPr>
              <a:t>on</a:t>
            </a:r>
            <a:r>
              <a:rPr sz="1400" spc="-75" dirty="0">
                <a:latin typeface="Calibri"/>
                <a:cs typeface="Calibri"/>
              </a:rPr>
              <a:t> </a:t>
            </a:r>
            <a:r>
              <a:rPr sz="1400" dirty="0">
                <a:latin typeface="Calibri"/>
                <a:cs typeface="Calibri"/>
              </a:rPr>
              <a:t>body</a:t>
            </a:r>
            <a:r>
              <a:rPr sz="1400" spc="-70" dirty="0">
                <a:latin typeface="Calibri"/>
                <a:cs typeface="Calibri"/>
              </a:rPr>
              <a:t> </a:t>
            </a:r>
            <a:r>
              <a:rPr sz="1400" dirty="0">
                <a:latin typeface="Calibri"/>
                <a:cs typeface="Calibri"/>
              </a:rPr>
              <a:t>may</a:t>
            </a:r>
            <a:r>
              <a:rPr sz="1400" spc="-85" dirty="0">
                <a:latin typeface="Calibri"/>
                <a:cs typeface="Calibri"/>
              </a:rPr>
              <a:t> </a:t>
            </a:r>
            <a:r>
              <a:rPr sz="1400" dirty="0">
                <a:latin typeface="Calibri"/>
                <a:cs typeface="Calibri"/>
              </a:rPr>
              <a:t>cause</a:t>
            </a:r>
            <a:r>
              <a:rPr sz="1400" spc="-70" dirty="0">
                <a:latin typeface="Calibri"/>
                <a:cs typeface="Calibri"/>
              </a:rPr>
              <a:t> </a:t>
            </a:r>
            <a:r>
              <a:rPr sz="1400" dirty="0">
                <a:latin typeface="Calibri"/>
                <a:cs typeface="Calibri"/>
              </a:rPr>
              <a:t>+/-</a:t>
            </a:r>
            <a:r>
              <a:rPr sz="1400" spc="-65" dirty="0">
                <a:latin typeface="Calibri"/>
                <a:cs typeface="Calibri"/>
              </a:rPr>
              <a:t> </a:t>
            </a:r>
            <a:r>
              <a:rPr sz="1400" spc="-10" dirty="0">
                <a:latin typeface="Calibri"/>
                <a:cs typeface="Calibri"/>
              </a:rPr>
              <a:t>miosis.</a:t>
            </a:r>
            <a:endParaRPr sz="1400" dirty="0">
              <a:latin typeface="Calibri"/>
              <a:cs typeface="Calibri"/>
            </a:endParaRPr>
          </a:p>
          <a:p>
            <a:pPr marL="241300" indent="-228600">
              <a:buFont typeface="Arial"/>
              <a:buChar char="•"/>
              <a:tabLst>
                <a:tab pos="241300" algn="l"/>
              </a:tabLst>
            </a:pPr>
            <a:r>
              <a:rPr sz="1400" dirty="0">
                <a:latin typeface="Calibri"/>
                <a:cs typeface="Calibri"/>
              </a:rPr>
              <a:t>Large</a:t>
            </a:r>
            <a:r>
              <a:rPr sz="1400" spc="-90" dirty="0">
                <a:latin typeface="Calibri"/>
                <a:cs typeface="Calibri"/>
              </a:rPr>
              <a:t> </a:t>
            </a:r>
            <a:r>
              <a:rPr sz="1400" dirty="0">
                <a:latin typeface="Calibri"/>
                <a:cs typeface="Calibri"/>
              </a:rPr>
              <a:t>liquid</a:t>
            </a:r>
            <a:r>
              <a:rPr sz="1400" spc="-60" dirty="0">
                <a:latin typeface="Calibri"/>
                <a:cs typeface="Calibri"/>
              </a:rPr>
              <a:t> </a:t>
            </a:r>
            <a:r>
              <a:rPr sz="1400" spc="-10" dirty="0">
                <a:latin typeface="Calibri"/>
                <a:cs typeface="Calibri"/>
              </a:rPr>
              <a:t>exposure</a:t>
            </a:r>
            <a:r>
              <a:rPr sz="1400" spc="-70" dirty="0">
                <a:latin typeface="Calibri"/>
                <a:cs typeface="Calibri"/>
              </a:rPr>
              <a:t> </a:t>
            </a:r>
            <a:r>
              <a:rPr sz="1400" dirty="0">
                <a:latin typeface="Calibri"/>
                <a:cs typeface="Calibri"/>
              </a:rPr>
              <a:t>to</a:t>
            </a:r>
            <a:r>
              <a:rPr sz="1400" spc="-90" dirty="0">
                <a:latin typeface="Calibri"/>
                <a:cs typeface="Calibri"/>
              </a:rPr>
              <a:t> </a:t>
            </a:r>
            <a:r>
              <a:rPr sz="1400" dirty="0">
                <a:latin typeface="Calibri"/>
                <a:cs typeface="Calibri"/>
              </a:rPr>
              <a:t>skin</a:t>
            </a:r>
            <a:r>
              <a:rPr sz="1400" spc="-75" dirty="0">
                <a:latin typeface="Calibri"/>
                <a:cs typeface="Calibri"/>
              </a:rPr>
              <a:t> </a:t>
            </a:r>
            <a:r>
              <a:rPr sz="1400" spc="-10" dirty="0">
                <a:latin typeface="Calibri"/>
                <a:cs typeface="Calibri"/>
              </a:rPr>
              <a:t>elsewhere</a:t>
            </a:r>
            <a:r>
              <a:rPr sz="1400" spc="-90" dirty="0">
                <a:latin typeface="Calibri"/>
                <a:cs typeface="Calibri"/>
              </a:rPr>
              <a:t> </a:t>
            </a:r>
            <a:r>
              <a:rPr sz="1400" dirty="0">
                <a:latin typeface="Calibri"/>
                <a:cs typeface="Calibri"/>
              </a:rPr>
              <a:t>on</a:t>
            </a:r>
            <a:r>
              <a:rPr sz="1400" spc="-75" dirty="0">
                <a:latin typeface="Calibri"/>
                <a:cs typeface="Calibri"/>
              </a:rPr>
              <a:t> </a:t>
            </a:r>
            <a:r>
              <a:rPr sz="1400" dirty="0">
                <a:latin typeface="Calibri"/>
                <a:cs typeface="Calibri"/>
              </a:rPr>
              <a:t>body</a:t>
            </a:r>
            <a:r>
              <a:rPr sz="1400" spc="-80" dirty="0">
                <a:latin typeface="Calibri"/>
                <a:cs typeface="Calibri"/>
              </a:rPr>
              <a:t> </a:t>
            </a:r>
            <a:r>
              <a:rPr sz="1400" dirty="0">
                <a:latin typeface="Calibri"/>
                <a:cs typeface="Calibri"/>
              </a:rPr>
              <a:t>usually</a:t>
            </a:r>
            <a:r>
              <a:rPr sz="1400" spc="-65" dirty="0">
                <a:latin typeface="Calibri"/>
                <a:cs typeface="Calibri"/>
              </a:rPr>
              <a:t> </a:t>
            </a:r>
            <a:r>
              <a:rPr sz="1400" dirty="0">
                <a:latin typeface="Calibri"/>
                <a:cs typeface="Calibri"/>
              </a:rPr>
              <a:t>causes</a:t>
            </a:r>
            <a:r>
              <a:rPr sz="1400" spc="-50" dirty="0">
                <a:latin typeface="Calibri"/>
                <a:cs typeface="Calibri"/>
              </a:rPr>
              <a:t> </a:t>
            </a:r>
            <a:r>
              <a:rPr sz="1400" spc="-10" dirty="0">
                <a:latin typeface="Calibri"/>
                <a:cs typeface="Calibri"/>
              </a:rPr>
              <a:t>miosis.</a:t>
            </a:r>
            <a:endParaRPr sz="1400" dirty="0">
              <a:latin typeface="Calibri"/>
              <a:cs typeface="Calibri"/>
            </a:endParaRPr>
          </a:p>
          <a:p>
            <a:pPr marL="241300" indent="-228600">
              <a:buFont typeface="Arial"/>
              <a:buChar char="•"/>
              <a:tabLst>
                <a:tab pos="241300" algn="l"/>
              </a:tabLst>
            </a:pPr>
            <a:r>
              <a:rPr sz="1400" u="sng" dirty="0">
                <a:uFill>
                  <a:solidFill>
                    <a:srgbClr val="000000"/>
                  </a:solidFill>
                </a:uFill>
                <a:latin typeface="Calibri"/>
                <a:cs typeface="Calibri"/>
              </a:rPr>
              <a:t>Other</a:t>
            </a:r>
            <a:r>
              <a:rPr sz="1400" u="sng" spc="-95" dirty="0">
                <a:uFill>
                  <a:solidFill>
                    <a:srgbClr val="000000"/>
                  </a:solidFill>
                </a:uFill>
                <a:latin typeface="Calibri"/>
                <a:cs typeface="Calibri"/>
              </a:rPr>
              <a:t> </a:t>
            </a:r>
            <a:r>
              <a:rPr sz="1400" u="sng" dirty="0">
                <a:uFill>
                  <a:solidFill>
                    <a:srgbClr val="000000"/>
                  </a:solidFill>
                </a:uFill>
                <a:latin typeface="Calibri"/>
                <a:cs typeface="Calibri"/>
              </a:rPr>
              <a:t>Sx:</a:t>
            </a:r>
            <a:r>
              <a:rPr sz="1400" u="sng" spc="-95" dirty="0">
                <a:uFill>
                  <a:solidFill>
                    <a:srgbClr val="000000"/>
                  </a:solidFill>
                </a:uFill>
                <a:latin typeface="Calibri"/>
                <a:cs typeface="Calibri"/>
              </a:rPr>
              <a:t> </a:t>
            </a:r>
            <a:r>
              <a:rPr sz="1400" dirty="0">
                <a:latin typeface="Calibri"/>
                <a:cs typeface="Calibri"/>
              </a:rPr>
              <a:t>eye</a:t>
            </a:r>
            <a:r>
              <a:rPr sz="1400" spc="-95" dirty="0">
                <a:latin typeface="Calibri"/>
                <a:cs typeface="Calibri"/>
              </a:rPr>
              <a:t> </a:t>
            </a:r>
            <a:r>
              <a:rPr sz="1400" dirty="0">
                <a:latin typeface="Calibri"/>
                <a:cs typeface="Calibri"/>
              </a:rPr>
              <a:t>pain,</a:t>
            </a:r>
            <a:r>
              <a:rPr sz="1400" spc="-85" dirty="0">
                <a:latin typeface="Calibri"/>
                <a:cs typeface="Calibri"/>
              </a:rPr>
              <a:t> </a:t>
            </a:r>
            <a:r>
              <a:rPr sz="1400" dirty="0">
                <a:latin typeface="Calibri"/>
                <a:cs typeface="Calibri"/>
              </a:rPr>
              <a:t>dim/blurry</a:t>
            </a:r>
            <a:r>
              <a:rPr sz="1400" spc="-55" dirty="0">
                <a:latin typeface="Calibri"/>
                <a:cs typeface="Calibri"/>
              </a:rPr>
              <a:t> </a:t>
            </a:r>
            <a:r>
              <a:rPr sz="1400" dirty="0">
                <a:latin typeface="Calibri"/>
                <a:cs typeface="Calibri"/>
              </a:rPr>
              <a:t>vision,</a:t>
            </a:r>
            <a:r>
              <a:rPr sz="1400" spc="-70" dirty="0">
                <a:latin typeface="Calibri"/>
                <a:cs typeface="Calibri"/>
              </a:rPr>
              <a:t> </a:t>
            </a:r>
            <a:r>
              <a:rPr sz="1400" spc="-10" dirty="0">
                <a:latin typeface="Calibri"/>
                <a:cs typeface="Calibri"/>
              </a:rPr>
              <a:t>conjunctival</a:t>
            </a:r>
            <a:r>
              <a:rPr sz="1400" spc="-80" dirty="0">
                <a:latin typeface="Calibri"/>
                <a:cs typeface="Calibri"/>
              </a:rPr>
              <a:t> </a:t>
            </a:r>
            <a:r>
              <a:rPr sz="1400" spc="-10" dirty="0">
                <a:latin typeface="Calibri"/>
                <a:cs typeface="Calibri"/>
              </a:rPr>
              <a:t>injection</a:t>
            </a:r>
            <a:endParaRPr sz="1400" dirty="0">
              <a:latin typeface="Calibri"/>
              <a:cs typeface="Calibri"/>
            </a:endParaRPr>
          </a:p>
          <a:p>
            <a:pPr marL="698500" lvl="1" indent="-228600">
              <a:buFont typeface="Arial"/>
              <a:buChar char="•"/>
              <a:tabLst>
                <a:tab pos="698500" algn="l"/>
              </a:tabLst>
            </a:pPr>
            <a:r>
              <a:rPr sz="1400" dirty="0">
                <a:latin typeface="Calibri"/>
                <a:cs typeface="Calibri"/>
              </a:rPr>
              <a:t>topical</a:t>
            </a:r>
            <a:r>
              <a:rPr sz="1400" spc="-65" dirty="0">
                <a:latin typeface="Calibri"/>
                <a:cs typeface="Calibri"/>
              </a:rPr>
              <a:t> </a:t>
            </a:r>
            <a:r>
              <a:rPr sz="1400" dirty="0">
                <a:latin typeface="Calibri"/>
                <a:cs typeface="Calibri"/>
              </a:rPr>
              <a:t>atropine</a:t>
            </a:r>
            <a:r>
              <a:rPr sz="1400" spc="-45" dirty="0">
                <a:latin typeface="Calibri"/>
                <a:cs typeface="Calibri"/>
              </a:rPr>
              <a:t> </a:t>
            </a:r>
            <a:r>
              <a:rPr sz="1400" dirty="0">
                <a:latin typeface="Calibri"/>
                <a:cs typeface="Calibri"/>
              </a:rPr>
              <a:t>drops</a:t>
            </a:r>
            <a:r>
              <a:rPr sz="1400" spc="-50" dirty="0">
                <a:latin typeface="Calibri"/>
                <a:cs typeface="Calibri"/>
              </a:rPr>
              <a:t> </a:t>
            </a:r>
            <a:r>
              <a:rPr sz="1400" dirty="0">
                <a:latin typeface="Calibri"/>
                <a:cs typeface="Calibri"/>
              </a:rPr>
              <a:t>as</a:t>
            </a:r>
            <a:r>
              <a:rPr sz="1400" spc="-50" dirty="0">
                <a:latin typeface="Calibri"/>
                <a:cs typeface="Calibri"/>
              </a:rPr>
              <a:t> </a:t>
            </a:r>
            <a:r>
              <a:rPr sz="1400" dirty="0">
                <a:latin typeface="Calibri"/>
                <a:cs typeface="Calibri"/>
              </a:rPr>
              <a:t>an</a:t>
            </a:r>
            <a:r>
              <a:rPr sz="1400" spc="-55" dirty="0">
                <a:latin typeface="Calibri"/>
                <a:cs typeface="Calibri"/>
              </a:rPr>
              <a:t> </a:t>
            </a:r>
            <a:r>
              <a:rPr sz="1400" dirty="0">
                <a:latin typeface="Calibri"/>
                <a:cs typeface="Calibri"/>
              </a:rPr>
              <a:t>adjunct</a:t>
            </a:r>
            <a:r>
              <a:rPr sz="1400" spc="-40" dirty="0">
                <a:latin typeface="Calibri"/>
                <a:cs typeface="Calibri"/>
              </a:rPr>
              <a:t> </a:t>
            </a:r>
            <a:r>
              <a:rPr sz="1400" dirty="0">
                <a:latin typeface="Calibri"/>
                <a:cs typeface="Calibri"/>
              </a:rPr>
              <a:t>to</a:t>
            </a:r>
            <a:r>
              <a:rPr sz="1400" spc="-65" dirty="0">
                <a:latin typeface="Calibri"/>
                <a:cs typeface="Calibri"/>
              </a:rPr>
              <a:t> </a:t>
            </a:r>
            <a:r>
              <a:rPr sz="1400" dirty="0">
                <a:latin typeface="Calibri"/>
                <a:cs typeface="Calibri"/>
              </a:rPr>
              <a:t>systemic</a:t>
            </a:r>
            <a:r>
              <a:rPr sz="1400" spc="-65" dirty="0">
                <a:latin typeface="Calibri"/>
                <a:cs typeface="Calibri"/>
              </a:rPr>
              <a:t> </a:t>
            </a:r>
            <a:r>
              <a:rPr sz="1400" dirty="0">
                <a:latin typeface="Calibri"/>
                <a:cs typeface="Calibri"/>
              </a:rPr>
              <a:t>atropine</a:t>
            </a:r>
            <a:r>
              <a:rPr sz="1400" spc="-40" dirty="0">
                <a:latin typeface="Calibri"/>
                <a:cs typeface="Calibri"/>
              </a:rPr>
              <a:t> </a:t>
            </a:r>
            <a:r>
              <a:rPr sz="1400" spc="-10" dirty="0">
                <a:latin typeface="Calibri"/>
                <a:cs typeface="Calibri"/>
              </a:rPr>
              <a:t>administration</a:t>
            </a:r>
            <a:endParaRPr sz="1400" dirty="0">
              <a:latin typeface="Calibri"/>
              <a:cs typeface="Calibri"/>
            </a:endParaRPr>
          </a:p>
          <a:p>
            <a:pPr marL="698500" lvl="1" indent="-228600">
              <a:buFont typeface="Arial"/>
              <a:buChar char="•"/>
              <a:tabLst>
                <a:tab pos="698500" algn="l"/>
              </a:tabLst>
            </a:pPr>
            <a:r>
              <a:rPr sz="1400" spc="-10" dirty="0">
                <a:latin typeface="Calibri"/>
                <a:cs typeface="Calibri"/>
              </a:rPr>
              <a:t>IV/IM</a:t>
            </a:r>
            <a:r>
              <a:rPr sz="1400" spc="-65" dirty="0">
                <a:latin typeface="Calibri"/>
                <a:cs typeface="Calibri"/>
              </a:rPr>
              <a:t> </a:t>
            </a:r>
            <a:r>
              <a:rPr sz="1400" dirty="0">
                <a:latin typeface="Calibri"/>
                <a:cs typeface="Calibri"/>
              </a:rPr>
              <a:t>Atropine</a:t>
            </a:r>
            <a:r>
              <a:rPr sz="1400" spc="-55" dirty="0">
                <a:latin typeface="Calibri"/>
                <a:cs typeface="Calibri"/>
              </a:rPr>
              <a:t> </a:t>
            </a:r>
            <a:r>
              <a:rPr sz="1400" dirty="0">
                <a:latin typeface="Calibri"/>
                <a:cs typeface="Calibri"/>
              </a:rPr>
              <a:t>does</a:t>
            </a:r>
            <a:r>
              <a:rPr sz="1400" spc="-50" dirty="0">
                <a:latin typeface="Calibri"/>
                <a:cs typeface="Calibri"/>
              </a:rPr>
              <a:t> </a:t>
            </a:r>
            <a:r>
              <a:rPr sz="1400" dirty="0">
                <a:latin typeface="Calibri"/>
                <a:cs typeface="Calibri"/>
              </a:rPr>
              <a:t>not</a:t>
            </a:r>
            <a:r>
              <a:rPr sz="1400" spc="-50" dirty="0">
                <a:latin typeface="Calibri"/>
                <a:cs typeface="Calibri"/>
              </a:rPr>
              <a:t> </a:t>
            </a:r>
            <a:r>
              <a:rPr sz="1400" dirty="0">
                <a:latin typeface="Calibri"/>
                <a:cs typeface="Calibri"/>
              </a:rPr>
              <a:t>significantly</a:t>
            </a:r>
            <a:r>
              <a:rPr sz="1400" spc="-55" dirty="0">
                <a:latin typeface="Calibri"/>
                <a:cs typeface="Calibri"/>
              </a:rPr>
              <a:t> </a:t>
            </a:r>
            <a:r>
              <a:rPr sz="1400" spc="-10" dirty="0">
                <a:latin typeface="Calibri"/>
                <a:cs typeface="Calibri"/>
              </a:rPr>
              <a:t>affect</a:t>
            </a:r>
            <a:r>
              <a:rPr sz="1400" spc="-95" dirty="0">
                <a:latin typeface="Calibri"/>
                <a:cs typeface="Calibri"/>
              </a:rPr>
              <a:t> </a:t>
            </a:r>
            <a:r>
              <a:rPr sz="1400" dirty="0">
                <a:latin typeface="Calibri"/>
                <a:cs typeface="Calibri"/>
              </a:rPr>
              <a:t>miosis</a:t>
            </a:r>
            <a:r>
              <a:rPr sz="1400" spc="-60" dirty="0">
                <a:latin typeface="Calibri"/>
                <a:cs typeface="Calibri"/>
              </a:rPr>
              <a:t> </a:t>
            </a:r>
            <a:r>
              <a:rPr sz="1400" spc="-10" dirty="0">
                <a:latin typeface="Calibri"/>
                <a:cs typeface="Calibri"/>
              </a:rPr>
              <a:t>recovery</a:t>
            </a:r>
            <a:endParaRPr sz="1400" dirty="0">
              <a:latin typeface="Calibri"/>
              <a:cs typeface="Calibri"/>
            </a:endParaRPr>
          </a:p>
          <a:p>
            <a:pPr marL="698500" lvl="1" indent="-228600">
              <a:buFont typeface="Arial"/>
              <a:buChar char="•"/>
              <a:tabLst>
                <a:tab pos="698500" algn="l"/>
              </a:tabLst>
            </a:pPr>
            <a:r>
              <a:rPr sz="1400" dirty="0">
                <a:latin typeface="Calibri"/>
                <a:cs typeface="Calibri"/>
              </a:rPr>
              <a:t>Only</a:t>
            </a:r>
            <a:r>
              <a:rPr sz="1400" spc="-50" dirty="0">
                <a:latin typeface="Calibri"/>
                <a:cs typeface="Calibri"/>
              </a:rPr>
              <a:t> </a:t>
            </a:r>
            <a:r>
              <a:rPr sz="1400" dirty="0">
                <a:latin typeface="Calibri"/>
                <a:cs typeface="Calibri"/>
              </a:rPr>
              <a:t>use</a:t>
            </a:r>
            <a:r>
              <a:rPr sz="1400" spc="-35" dirty="0">
                <a:latin typeface="Calibri"/>
                <a:cs typeface="Calibri"/>
              </a:rPr>
              <a:t> </a:t>
            </a:r>
            <a:r>
              <a:rPr sz="1400" dirty="0">
                <a:latin typeface="Calibri"/>
                <a:cs typeface="Calibri"/>
              </a:rPr>
              <a:t>topical</a:t>
            </a:r>
            <a:r>
              <a:rPr sz="1400" spc="-45" dirty="0">
                <a:latin typeface="Calibri"/>
                <a:cs typeface="Calibri"/>
              </a:rPr>
              <a:t> </a:t>
            </a:r>
            <a:r>
              <a:rPr sz="1400" dirty="0">
                <a:latin typeface="Calibri"/>
                <a:cs typeface="Calibri"/>
              </a:rPr>
              <a:t>atropine</a:t>
            </a:r>
            <a:r>
              <a:rPr sz="1400" spc="-45" dirty="0">
                <a:latin typeface="Calibri"/>
                <a:cs typeface="Calibri"/>
              </a:rPr>
              <a:t> </a:t>
            </a:r>
            <a:r>
              <a:rPr sz="1400" dirty="0">
                <a:latin typeface="Calibri"/>
                <a:cs typeface="Calibri"/>
              </a:rPr>
              <a:t>if</a:t>
            </a:r>
            <a:r>
              <a:rPr sz="1400" spc="-20" dirty="0">
                <a:latin typeface="Calibri"/>
                <a:cs typeface="Calibri"/>
              </a:rPr>
              <a:t> </a:t>
            </a:r>
            <a:r>
              <a:rPr sz="1400" dirty="0">
                <a:latin typeface="Calibri"/>
                <a:cs typeface="Calibri"/>
              </a:rPr>
              <a:t>severe</a:t>
            </a:r>
            <a:r>
              <a:rPr sz="1400" spc="-30" dirty="0">
                <a:latin typeface="Calibri"/>
                <a:cs typeface="Calibri"/>
              </a:rPr>
              <a:t> </a:t>
            </a:r>
            <a:r>
              <a:rPr sz="1400" dirty="0">
                <a:latin typeface="Calibri"/>
                <a:cs typeface="Calibri"/>
              </a:rPr>
              <a:t>eye</a:t>
            </a:r>
            <a:r>
              <a:rPr sz="1400" spc="-40" dirty="0">
                <a:latin typeface="Calibri"/>
                <a:cs typeface="Calibri"/>
              </a:rPr>
              <a:t> </a:t>
            </a:r>
            <a:r>
              <a:rPr sz="1400" dirty="0">
                <a:latin typeface="Calibri"/>
                <a:cs typeface="Calibri"/>
              </a:rPr>
              <a:t>pain-</a:t>
            </a:r>
            <a:r>
              <a:rPr sz="1400" spc="-40" dirty="0">
                <a:latin typeface="Calibri"/>
                <a:cs typeface="Calibri"/>
              </a:rPr>
              <a:t> </a:t>
            </a:r>
            <a:r>
              <a:rPr sz="1400" dirty="0">
                <a:latin typeface="Calibri"/>
                <a:cs typeface="Calibri"/>
              </a:rPr>
              <a:t>will</a:t>
            </a:r>
            <a:r>
              <a:rPr sz="1400" spc="-50" dirty="0">
                <a:latin typeface="Calibri"/>
                <a:cs typeface="Calibri"/>
              </a:rPr>
              <a:t> </a:t>
            </a:r>
            <a:r>
              <a:rPr sz="1400" dirty="0">
                <a:latin typeface="Calibri"/>
                <a:cs typeface="Calibri"/>
              </a:rPr>
              <a:t>cause</a:t>
            </a:r>
            <a:r>
              <a:rPr sz="1400" spc="-30" dirty="0">
                <a:latin typeface="Calibri"/>
                <a:cs typeface="Calibri"/>
              </a:rPr>
              <a:t> </a:t>
            </a:r>
            <a:r>
              <a:rPr sz="1400" dirty="0">
                <a:latin typeface="Calibri"/>
                <a:cs typeface="Calibri"/>
              </a:rPr>
              <a:t>blurry</a:t>
            </a:r>
            <a:r>
              <a:rPr sz="1400" spc="-40" dirty="0">
                <a:latin typeface="Calibri"/>
                <a:cs typeface="Calibri"/>
              </a:rPr>
              <a:t> </a:t>
            </a:r>
            <a:r>
              <a:rPr sz="1400" dirty="0">
                <a:latin typeface="Calibri"/>
                <a:cs typeface="Calibri"/>
              </a:rPr>
              <a:t>vision</a:t>
            </a:r>
            <a:r>
              <a:rPr sz="1400" spc="-30" dirty="0">
                <a:latin typeface="Calibri"/>
                <a:cs typeface="Calibri"/>
              </a:rPr>
              <a:t> </a:t>
            </a:r>
            <a:r>
              <a:rPr sz="1400" dirty="0">
                <a:latin typeface="Calibri"/>
                <a:cs typeface="Calibri"/>
              </a:rPr>
              <a:t>for</a:t>
            </a:r>
            <a:r>
              <a:rPr sz="1400" spc="-40" dirty="0">
                <a:latin typeface="Calibri"/>
                <a:cs typeface="Calibri"/>
              </a:rPr>
              <a:t> </a:t>
            </a:r>
            <a:r>
              <a:rPr sz="1400" dirty="0">
                <a:latin typeface="Calibri"/>
                <a:cs typeface="Calibri"/>
              </a:rPr>
              <a:t>~24</a:t>
            </a:r>
            <a:r>
              <a:rPr sz="1400" spc="-40" dirty="0">
                <a:latin typeface="Calibri"/>
                <a:cs typeface="Calibri"/>
              </a:rPr>
              <a:t> </a:t>
            </a:r>
            <a:r>
              <a:rPr sz="1400" spc="-10" dirty="0">
                <a:latin typeface="Calibri"/>
                <a:cs typeface="Calibri"/>
              </a:rPr>
              <a:t>hours</a:t>
            </a:r>
            <a:endParaRPr lang="ru-UA" sz="1400" spc="-10" dirty="0">
              <a:latin typeface="Calibri"/>
              <a:cs typeface="Calibri"/>
            </a:endParaRPr>
          </a:p>
          <a:p>
            <a:pPr marL="469900" lvl="1">
              <a:tabLst>
                <a:tab pos="698500" algn="l"/>
              </a:tabLst>
            </a:pPr>
            <a:endParaRPr lang="en-US" sz="1400" dirty="0">
              <a:latin typeface="Calibri"/>
              <a:cs typeface="Calibri"/>
            </a:endParaRPr>
          </a:p>
          <a:p>
            <a:pPr marL="270510" indent="-270510"/>
            <a:r>
              <a:rPr lang="ru-UA" sz="1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Міоз</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може</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виникнути</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через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прямий</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вплив</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пари на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очі</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ru-UA" sz="1400" dirty="0">
              <a:effectLst/>
              <a:latin typeface="Calibri" panose="020F0502020204030204" pitchFamily="34" charset="0"/>
              <a:ea typeface="Times New Roman" panose="02020603050405020304" pitchFamily="18" charset="0"/>
            </a:endParaRPr>
          </a:p>
          <a:p>
            <a:pPr indent="457200" algn="l" defTabSz="714375"/>
            <a:r>
              <a:rPr lang="ru-UA" sz="14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sz="14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Наступає</a:t>
            </a:r>
            <a:r>
              <a:rPr lang="ru-U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протягом</a:t>
            </a:r>
            <a:r>
              <a:rPr lang="ru-U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хвилин</a:t>
            </a:r>
            <a:endParaRPr lang="ru-UA" sz="1400" b="1" dirty="0">
              <a:effectLst/>
              <a:latin typeface="Calibri" panose="020F0502020204030204" pitchFamily="34" charset="0"/>
              <a:ea typeface="Times New Roman" panose="02020603050405020304" pitchFamily="18" charset="0"/>
            </a:endParaRPr>
          </a:p>
          <a:p>
            <a:pPr marL="270510" indent="-270510"/>
            <a:r>
              <a:rPr lang="ru-UA" sz="14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Невеликий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вплив</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рідини</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на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шкіру</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ока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поблизу</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ока часто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викликає</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міоз</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ru-UA" sz="1400" dirty="0">
              <a:effectLst/>
              <a:latin typeface="Calibri" panose="020F0502020204030204" pitchFamily="34" charset="0"/>
              <a:ea typeface="Times New Roman" panose="02020603050405020304" pitchFamily="18" charset="0"/>
            </a:endParaRPr>
          </a:p>
          <a:p>
            <a:pPr indent="457200" algn="l" defTabSz="714375"/>
            <a:r>
              <a:rPr lang="ru-UA" sz="14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sz="14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Відбувається</a:t>
            </a:r>
            <a:r>
              <a:rPr lang="ru-U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протягом</a:t>
            </a:r>
            <a:r>
              <a:rPr lang="ru-U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секунд</a:t>
            </a:r>
            <a:endPar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l" defTabSz="714375">
              <a:tabLst>
                <a:tab pos="266700" algn="l"/>
              </a:tabLst>
            </a:pPr>
            <a:r>
              <a:rPr lang="ru-UA" sz="14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Невеликий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вплив</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рідини</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на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шкіру</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в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іншому</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місці</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тіла</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не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спричинить</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міозу</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ru-UA" sz="1400"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lvl="0">
              <a:buClr>
                <a:srgbClr val="000000"/>
              </a:buClr>
              <a:buSzPts val="2800"/>
              <a:tabLst>
                <a:tab pos="266700" algn="l"/>
              </a:tabLst>
            </a:pPr>
            <a:r>
              <a:rPr lang="ru-UA" sz="14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Помірний</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вплив</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рідини</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на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шкіру</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в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інших</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частинах</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тіла</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може</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спричинити</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міоз</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ru-UA" sz="1400"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lvl="0">
              <a:buClr>
                <a:srgbClr val="000000"/>
              </a:buClr>
              <a:buSzPts val="2800"/>
              <a:tabLst>
                <a:tab pos="266700" algn="l"/>
              </a:tabLst>
            </a:pPr>
            <a:r>
              <a:rPr lang="ru-UA" sz="14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Велика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кількість</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рідини</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на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шкірі</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в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інших</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частинах</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тіла</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зазвичай</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викликає</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міоз</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ru-UA" sz="1400"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lvl="0">
              <a:buClr>
                <a:srgbClr val="000000"/>
              </a:buClr>
              <a:buSzPts val="2800"/>
              <a:tabLst>
                <a:tab pos="266700" algn="l"/>
              </a:tabLst>
            </a:pPr>
            <a:r>
              <a:rPr lang="ru-UA" sz="14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sz="1400" u="sng"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Інші</a:t>
            </a:r>
            <a:r>
              <a:rPr lang="ru-UA" sz="1400" u="sng"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sng"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симптоми</a:t>
            </a:r>
            <a:r>
              <a:rPr lang="ru-UA" sz="1400" u="sng"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біль</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в очах,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тьмяний</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розмитий</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зір</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кон'юнктивальна</a:t>
            </a: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ін'єкція</a:t>
            </a:r>
            <a:endParaRPr lang="ru-UA" sz="1400"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447675" lvl="0" algn="l">
              <a:buClr>
                <a:srgbClr val="000000"/>
              </a:buClr>
              <a:buSzPts val="2400"/>
              <a:tabLst>
                <a:tab pos="714375" algn="l"/>
              </a:tabLst>
            </a:pPr>
            <a:r>
              <a:rPr lang="ru-UA" sz="14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місцеві</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атропінові</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краплі</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як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доповнення</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до системного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застосування</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атропіну</a:t>
            </a:r>
            <a:endParaRPr lang="ru-UA" sz="1400" b="1"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447675" lvl="0" algn="l">
              <a:buClr>
                <a:srgbClr val="000000"/>
              </a:buClr>
              <a:buSzPts val="2400"/>
              <a:tabLst>
                <a:tab pos="714375" algn="l"/>
              </a:tabLst>
            </a:pPr>
            <a:r>
              <a:rPr lang="ru-UA" sz="14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ВВ/ВМ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атропін</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істотно</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не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впливає</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на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відновлення</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міозу</a:t>
            </a:r>
            <a:endParaRPr lang="ru-UA" sz="1400" b="1"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447675" lvl="0" algn="l">
              <a:buClr>
                <a:srgbClr val="000000"/>
              </a:buClr>
              <a:buSzPts val="2400"/>
              <a:tabLst>
                <a:tab pos="714375" algn="l"/>
              </a:tabLst>
            </a:pPr>
            <a:r>
              <a:rPr lang="ru-UA" sz="14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Використовуйте</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місцевий</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атропін</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лише</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якщо</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сильний</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біль</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в очах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спричинить</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розмитість</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зору</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протягом</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приблизно</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24 годин</a:t>
            </a:r>
            <a:endParaRPr lang="ru-UA" sz="1400" b="1"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lvl="1">
              <a:tabLst>
                <a:tab pos="698500" algn="l"/>
              </a:tabLst>
            </a:pPr>
            <a:endParaRPr lang="en-US" sz="1400" dirty="0">
              <a:latin typeface="Calibri"/>
              <a:cs typeface="Calibri"/>
            </a:endParaRPr>
          </a:p>
        </p:txBody>
      </p:sp>
      <p:pic>
        <p:nvPicPr>
          <p:cNvPr id="4" name="object 4"/>
          <p:cNvPicPr/>
          <p:nvPr/>
        </p:nvPicPr>
        <p:blipFill>
          <a:blip r:embed="rId2" cstate="print"/>
          <a:stretch>
            <a:fillRect/>
          </a:stretch>
        </p:blipFill>
        <p:spPr>
          <a:xfrm>
            <a:off x="9202516" y="697952"/>
            <a:ext cx="2348798" cy="169320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4032" y="609676"/>
            <a:ext cx="5953760" cy="1121461"/>
          </a:xfrm>
          <a:prstGeom prst="rect">
            <a:avLst/>
          </a:prstGeom>
        </p:spPr>
        <p:txBody>
          <a:bodyPr vert="horz" wrap="square" lIns="0" tIns="13335" rIns="0" bIns="0" rtlCol="0">
            <a:spAutoFit/>
          </a:bodyPr>
          <a:lstStyle/>
          <a:p>
            <a:pPr marL="12700">
              <a:lnSpc>
                <a:spcPct val="100000"/>
              </a:lnSpc>
              <a:spcBef>
                <a:spcPts val="105"/>
              </a:spcBef>
            </a:pPr>
            <a:r>
              <a:rPr sz="3600" b="1" spc="-20" dirty="0"/>
              <a:t>Clinical</a:t>
            </a:r>
            <a:r>
              <a:rPr sz="3600" b="1" spc="-155" dirty="0"/>
              <a:t> </a:t>
            </a:r>
            <a:r>
              <a:rPr sz="3600" b="1" spc="-40" dirty="0"/>
              <a:t>Characteristics:</a:t>
            </a:r>
            <a:r>
              <a:rPr sz="3600" b="1" spc="-145" dirty="0"/>
              <a:t> </a:t>
            </a:r>
            <a:r>
              <a:rPr sz="3600" b="1" spc="-25" dirty="0"/>
              <a:t>Eye</a:t>
            </a:r>
            <a:br>
              <a:rPr lang="en-US" sz="3600" b="1" spc="-25" dirty="0"/>
            </a:br>
            <a:r>
              <a:rPr lang="ru-RU" sz="3600" b="1" spc="-25" dirty="0" err="1"/>
              <a:t>Клінічні</a:t>
            </a:r>
            <a:r>
              <a:rPr lang="ru-RU" sz="3600" b="1" spc="-25" dirty="0"/>
              <a:t> характеристики: </a:t>
            </a:r>
            <a:r>
              <a:rPr lang="ru-RU" sz="3600" b="1" spc="-25" dirty="0" err="1"/>
              <a:t>Очі</a:t>
            </a:r>
            <a:endParaRPr sz="3600" b="1" dirty="0"/>
          </a:p>
        </p:txBody>
      </p:sp>
      <p:pic>
        <p:nvPicPr>
          <p:cNvPr id="3" name="object 3"/>
          <p:cNvPicPr/>
          <p:nvPr/>
        </p:nvPicPr>
        <p:blipFill>
          <a:blip r:embed="rId2" cstate="print"/>
          <a:stretch>
            <a:fillRect/>
          </a:stretch>
        </p:blipFill>
        <p:spPr>
          <a:xfrm>
            <a:off x="7498080" y="1078991"/>
            <a:ext cx="4346448" cy="5556504"/>
          </a:xfrm>
          <a:prstGeom prst="rect">
            <a:avLst/>
          </a:prstGeom>
        </p:spPr>
      </p:pic>
      <p:sp>
        <p:nvSpPr>
          <p:cNvPr id="4" name="object 4"/>
          <p:cNvSpPr txBox="1"/>
          <p:nvPr/>
        </p:nvSpPr>
        <p:spPr>
          <a:xfrm>
            <a:off x="425602" y="1734869"/>
            <a:ext cx="4968875" cy="394980"/>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Case:</a:t>
            </a:r>
            <a:r>
              <a:rPr sz="1200" spc="-35" dirty="0">
                <a:latin typeface="Calibri"/>
                <a:cs typeface="Calibri"/>
              </a:rPr>
              <a:t> </a:t>
            </a:r>
            <a:r>
              <a:rPr sz="1200" dirty="0">
                <a:latin typeface="Calibri"/>
                <a:cs typeface="Calibri"/>
              </a:rPr>
              <a:t>accidental</a:t>
            </a:r>
            <a:r>
              <a:rPr sz="1200" spc="-5" dirty="0">
                <a:latin typeface="Calibri"/>
                <a:cs typeface="Calibri"/>
              </a:rPr>
              <a:t> </a:t>
            </a:r>
            <a:r>
              <a:rPr sz="1200" dirty="0">
                <a:latin typeface="Calibri"/>
                <a:cs typeface="Calibri"/>
              </a:rPr>
              <a:t>exposure</a:t>
            </a:r>
            <a:r>
              <a:rPr sz="1200" spc="-20" dirty="0">
                <a:latin typeface="Calibri"/>
                <a:cs typeface="Calibri"/>
              </a:rPr>
              <a:t> </a:t>
            </a:r>
            <a:r>
              <a:rPr sz="1200" dirty="0">
                <a:latin typeface="Calibri"/>
                <a:cs typeface="Calibri"/>
              </a:rPr>
              <a:t>to</a:t>
            </a:r>
            <a:r>
              <a:rPr sz="1200" spc="-15" dirty="0">
                <a:latin typeface="Calibri"/>
                <a:cs typeface="Calibri"/>
              </a:rPr>
              <a:t> </a:t>
            </a:r>
            <a:r>
              <a:rPr sz="1200" dirty="0">
                <a:latin typeface="Calibri"/>
                <a:cs typeface="Calibri"/>
              </a:rPr>
              <a:t>a</a:t>
            </a:r>
            <a:r>
              <a:rPr sz="1200" spc="-10" dirty="0">
                <a:latin typeface="Calibri"/>
                <a:cs typeface="Calibri"/>
              </a:rPr>
              <a:t> </a:t>
            </a:r>
            <a:r>
              <a:rPr sz="1200" dirty="0">
                <a:latin typeface="Calibri"/>
                <a:cs typeface="Calibri"/>
              </a:rPr>
              <a:t>small</a:t>
            </a:r>
            <a:r>
              <a:rPr sz="1200" spc="-25" dirty="0">
                <a:latin typeface="Calibri"/>
                <a:cs typeface="Calibri"/>
              </a:rPr>
              <a:t> </a:t>
            </a:r>
            <a:r>
              <a:rPr sz="1200" dirty="0">
                <a:latin typeface="Calibri"/>
                <a:cs typeface="Calibri"/>
              </a:rPr>
              <a:t>amount</a:t>
            </a:r>
            <a:r>
              <a:rPr sz="1200" spc="-20" dirty="0">
                <a:latin typeface="Calibri"/>
                <a:cs typeface="Calibri"/>
              </a:rPr>
              <a:t> </a:t>
            </a:r>
            <a:r>
              <a:rPr sz="1200" dirty="0">
                <a:latin typeface="Calibri"/>
                <a:cs typeface="Calibri"/>
              </a:rPr>
              <a:t>of</a:t>
            </a:r>
            <a:r>
              <a:rPr sz="1200" spc="-15" dirty="0">
                <a:latin typeface="Calibri"/>
                <a:cs typeface="Calibri"/>
              </a:rPr>
              <a:t> </a:t>
            </a:r>
            <a:r>
              <a:rPr sz="1200" spc="-10" dirty="0">
                <a:latin typeface="Calibri"/>
                <a:cs typeface="Calibri"/>
              </a:rPr>
              <a:t>Sarin.</a:t>
            </a:r>
            <a:endParaRPr lang="en-US" sz="1200" spc="-10" dirty="0">
              <a:latin typeface="Calibri"/>
              <a:cs typeface="Calibri"/>
            </a:endParaRPr>
          </a:p>
          <a:p>
            <a:pPr marL="12700">
              <a:lnSpc>
                <a:spcPct val="100000"/>
              </a:lnSpc>
              <a:spcBef>
                <a:spcPts val="100"/>
              </a:spcBef>
            </a:pPr>
            <a:r>
              <a:rPr lang="ru-RU" sz="1200" dirty="0" err="1">
                <a:latin typeface="Calibri"/>
                <a:cs typeface="Calibri"/>
              </a:rPr>
              <a:t>Випадок</a:t>
            </a:r>
            <a:r>
              <a:rPr lang="ru-RU" sz="1200" dirty="0">
                <a:latin typeface="Calibri"/>
                <a:cs typeface="Calibri"/>
              </a:rPr>
              <a:t>: </a:t>
            </a:r>
            <a:r>
              <a:rPr lang="ru-RU" sz="1200" dirty="0" err="1">
                <a:latin typeface="Calibri"/>
                <a:cs typeface="Calibri"/>
              </a:rPr>
              <a:t>випадковий</a:t>
            </a:r>
            <a:r>
              <a:rPr lang="ru-RU" sz="1200" dirty="0">
                <a:latin typeface="Calibri"/>
                <a:cs typeface="Calibri"/>
              </a:rPr>
              <a:t> </a:t>
            </a:r>
            <a:r>
              <a:rPr lang="ru-RU" sz="1200" dirty="0" err="1">
                <a:latin typeface="Calibri"/>
                <a:cs typeface="Calibri"/>
              </a:rPr>
              <a:t>вплив</a:t>
            </a:r>
            <a:r>
              <a:rPr lang="ru-RU" sz="1200" dirty="0">
                <a:latin typeface="Calibri"/>
                <a:cs typeface="Calibri"/>
              </a:rPr>
              <a:t> </a:t>
            </a:r>
            <a:r>
              <a:rPr lang="ru-RU" sz="1200" dirty="0" err="1">
                <a:latin typeface="Calibri"/>
                <a:cs typeface="Calibri"/>
              </a:rPr>
              <a:t>невеликої</a:t>
            </a:r>
            <a:r>
              <a:rPr lang="ru-RU" sz="1200" dirty="0">
                <a:latin typeface="Calibri"/>
                <a:cs typeface="Calibri"/>
              </a:rPr>
              <a:t> </a:t>
            </a:r>
            <a:r>
              <a:rPr lang="ru-RU" sz="1200" dirty="0" err="1">
                <a:latin typeface="Calibri"/>
                <a:cs typeface="Calibri"/>
              </a:rPr>
              <a:t>кількості</a:t>
            </a:r>
            <a:r>
              <a:rPr lang="ru-RU" sz="1200" dirty="0">
                <a:latin typeface="Calibri"/>
                <a:cs typeface="Calibri"/>
              </a:rPr>
              <a:t> зарину.</a:t>
            </a:r>
            <a:endParaRPr sz="1200" dirty="0">
              <a:latin typeface="Calibri"/>
              <a:cs typeface="Calibri"/>
            </a:endParaRPr>
          </a:p>
        </p:txBody>
      </p:sp>
      <p:sp>
        <p:nvSpPr>
          <p:cNvPr id="5" name="object 5"/>
          <p:cNvSpPr txBox="1"/>
          <p:nvPr/>
        </p:nvSpPr>
        <p:spPr>
          <a:xfrm>
            <a:off x="425602" y="2239754"/>
            <a:ext cx="5780405" cy="579646"/>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Photos</a:t>
            </a:r>
            <a:r>
              <a:rPr sz="1200" spc="-55" dirty="0">
                <a:latin typeface="Calibri"/>
                <a:cs typeface="Calibri"/>
              </a:rPr>
              <a:t> </a:t>
            </a:r>
            <a:r>
              <a:rPr sz="1200" dirty="0">
                <a:latin typeface="Calibri"/>
                <a:cs typeface="Calibri"/>
              </a:rPr>
              <a:t>taken</a:t>
            </a:r>
            <a:r>
              <a:rPr sz="1200" spc="-30" dirty="0">
                <a:latin typeface="Calibri"/>
                <a:cs typeface="Calibri"/>
              </a:rPr>
              <a:t> </a:t>
            </a:r>
            <a:r>
              <a:rPr sz="1200" dirty="0">
                <a:latin typeface="Calibri"/>
                <a:cs typeface="Calibri"/>
              </a:rPr>
              <a:t>in</a:t>
            </a:r>
            <a:r>
              <a:rPr sz="1200" spc="-25" dirty="0">
                <a:latin typeface="Calibri"/>
                <a:cs typeface="Calibri"/>
              </a:rPr>
              <a:t> </a:t>
            </a:r>
            <a:r>
              <a:rPr sz="1200" dirty="0">
                <a:latin typeface="Calibri"/>
                <a:cs typeface="Calibri"/>
              </a:rPr>
              <a:t>total</a:t>
            </a:r>
            <a:r>
              <a:rPr sz="1200" spc="-30" dirty="0">
                <a:latin typeface="Calibri"/>
                <a:cs typeface="Calibri"/>
              </a:rPr>
              <a:t> </a:t>
            </a:r>
            <a:r>
              <a:rPr sz="1200" dirty="0">
                <a:latin typeface="Calibri"/>
                <a:cs typeface="Calibri"/>
              </a:rPr>
              <a:t>darkness</a:t>
            </a:r>
            <a:r>
              <a:rPr sz="1200" spc="-45" dirty="0">
                <a:latin typeface="Calibri"/>
                <a:cs typeface="Calibri"/>
              </a:rPr>
              <a:t> </a:t>
            </a:r>
            <a:r>
              <a:rPr sz="1200" dirty="0">
                <a:latin typeface="Calibri"/>
                <a:cs typeface="Calibri"/>
              </a:rPr>
              <a:t>by</a:t>
            </a:r>
            <a:r>
              <a:rPr sz="1200" spc="-35" dirty="0">
                <a:latin typeface="Calibri"/>
                <a:cs typeface="Calibri"/>
              </a:rPr>
              <a:t> </a:t>
            </a:r>
            <a:r>
              <a:rPr sz="1200" dirty="0">
                <a:latin typeface="Calibri"/>
                <a:cs typeface="Calibri"/>
              </a:rPr>
              <a:t>camera</a:t>
            </a:r>
            <a:r>
              <a:rPr sz="1200" spc="-40" dirty="0">
                <a:latin typeface="Calibri"/>
                <a:cs typeface="Calibri"/>
              </a:rPr>
              <a:t> </a:t>
            </a:r>
            <a:r>
              <a:rPr sz="1200" dirty="0">
                <a:latin typeface="Calibri"/>
                <a:cs typeface="Calibri"/>
              </a:rPr>
              <a:t>flash</a:t>
            </a:r>
            <a:r>
              <a:rPr sz="1200" spc="-40" dirty="0">
                <a:latin typeface="Calibri"/>
                <a:cs typeface="Calibri"/>
              </a:rPr>
              <a:t> </a:t>
            </a:r>
            <a:r>
              <a:rPr sz="1200" dirty="0">
                <a:latin typeface="Calibri"/>
                <a:cs typeface="Calibri"/>
              </a:rPr>
              <a:t>too</a:t>
            </a:r>
            <a:r>
              <a:rPr sz="1200" spc="-30" dirty="0">
                <a:latin typeface="Calibri"/>
                <a:cs typeface="Calibri"/>
              </a:rPr>
              <a:t> </a:t>
            </a:r>
            <a:r>
              <a:rPr sz="1200" dirty="0">
                <a:latin typeface="Calibri"/>
                <a:cs typeface="Calibri"/>
              </a:rPr>
              <a:t>fast</a:t>
            </a:r>
            <a:r>
              <a:rPr sz="1200" spc="-35" dirty="0">
                <a:latin typeface="Calibri"/>
                <a:cs typeface="Calibri"/>
              </a:rPr>
              <a:t> </a:t>
            </a:r>
            <a:r>
              <a:rPr sz="1200" dirty="0">
                <a:latin typeface="Calibri"/>
                <a:cs typeface="Calibri"/>
              </a:rPr>
              <a:t>for</a:t>
            </a:r>
            <a:r>
              <a:rPr sz="1200" spc="-40" dirty="0">
                <a:latin typeface="Calibri"/>
                <a:cs typeface="Calibri"/>
              </a:rPr>
              <a:t> </a:t>
            </a:r>
            <a:r>
              <a:rPr sz="1200" spc="-25" dirty="0">
                <a:latin typeface="Calibri"/>
                <a:cs typeface="Calibri"/>
              </a:rPr>
              <a:t>any </a:t>
            </a:r>
            <a:r>
              <a:rPr sz="1200" dirty="0">
                <a:latin typeface="Calibri"/>
                <a:cs typeface="Calibri"/>
              </a:rPr>
              <a:t>pupil</a:t>
            </a:r>
            <a:r>
              <a:rPr sz="1200" spc="-5" dirty="0">
                <a:latin typeface="Calibri"/>
                <a:cs typeface="Calibri"/>
              </a:rPr>
              <a:t> </a:t>
            </a:r>
            <a:r>
              <a:rPr sz="1200" spc="-10" dirty="0">
                <a:latin typeface="Calibri"/>
                <a:cs typeface="Calibri"/>
              </a:rPr>
              <a:t>reaction.</a:t>
            </a:r>
            <a:endParaRPr lang="en-US" sz="1200" spc="-10" dirty="0">
              <a:latin typeface="Calibri"/>
              <a:cs typeface="Calibri"/>
            </a:endParaRPr>
          </a:p>
          <a:p>
            <a:pPr marL="12700" marR="5080">
              <a:lnSpc>
                <a:spcPct val="100000"/>
              </a:lnSpc>
              <a:spcBef>
                <a:spcPts val="100"/>
              </a:spcBef>
            </a:pPr>
            <a:r>
              <a:rPr lang="ru-RU" sz="1200" dirty="0" err="1">
                <a:latin typeface="Calibri"/>
                <a:cs typeface="Calibri"/>
              </a:rPr>
              <a:t>Фотографії</a:t>
            </a:r>
            <a:r>
              <a:rPr lang="ru-RU" sz="1200" dirty="0">
                <a:latin typeface="Calibri"/>
                <a:cs typeface="Calibri"/>
              </a:rPr>
              <a:t>, </a:t>
            </a:r>
            <a:r>
              <a:rPr lang="ru-RU" sz="1200" dirty="0" err="1">
                <a:latin typeface="Calibri"/>
                <a:cs typeface="Calibri"/>
              </a:rPr>
              <a:t>зроблені</a:t>
            </a:r>
            <a:r>
              <a:rPr lang="ru-RU" sz="1200" dirty="0">
                <a:latin typeface="Calibri"/>
                <a:cs typeface="Calibri"/>
              </a:rPr>
              <a:t> в </a:t>
            </a:r>
            <a:r>
              <a:rPr lang="ru-RU" sz="1200" dirty="0" err="1">
                <a:latin typeface="Calibri"/>
                <a:cs typeface="Calibri"/>
              </a:rPr>
              <a:t>повній</a:t>
            </a:r>
            <a:r>
              <a:rPr lang="ru-RU" sz="1200" dirty="0">
                <a:latin typeface="Calibri"/>
                <a:cs typeface="Calibri"/>
              </a:rPr>
              <a:t> </a:t>
            </a:r>
            <a:r>
              <a:rPr lang="ru-RU" sz="1200" dirty="0" err="1">
                <a:latin typeface="Calibri"/>
                <a:cs typeface="Calibri"/>
              </a:rPr>
              <a:t>темряві</a:t>
            </a:r>
            <a:r>
              <a:rPr lang="ru-RU" sz="1200" dirty="0">
                <a:latin typeface="Calibri"/>
                <a:cs typeface="Calibri"/>
              </a:rPr>
              <a:t> </a:t>
            </a:r>
            <a:r>
              <a:rPr lang="ru-RU" sz="1200" dirty="0" err="1">
                <a:latin typeface="Calibri"/>
                <a:cs typeface="Calibri"/>
              </a:rPr>
              <a:t>спалахом</a:t>
            </a:r>
            <a:r>
              <a:rPr lang="ru-RU" sz="1200" dirty="0">
                <a:latin typeface="Calibri"/>
                <a:cs typeface="Calibri"/>
              </a:rPr>
              <a:t> </a:t>
            </a:r>
            <a:r>
              <a:rPr lang="ru-RU" sz="1200" dirty="0" err="1">
                <a:latin typeface="Calibri"/>
                <a:cs typeface="Calibri"/>
              </a:rPr>
              <a:t>фотоапарата</a:t>
            </a:r>
            <a:r>
              <a:rPr lang="ru-RU" sz="1200" dirty="0">
                <a:latin typeface="Calibri"/>
                <a:cs typeface="Calibri"/>
              </a:rPr>
              <a:t> </a:t>
            </a:r>
            <a:r>
              <a:rPr lang="ru-RU" sz="1200" dirty="0" err="1">
                <a:latin typeface="Calibri"/>
                <a:cs typeface="Calibri"/>
              </a:rPr>
              <a:t>занадто</a:t>
            </a:r>
            <a:r>
              <a:rPr lang="ru-RU" sz="1200" dirty="0">
                <a:latin typeface="Calibri"/>
                <a:cs typeface="Calibri"/>
              </a:rPr>
              <a:t> </a:t>
            </a:r>
            <a:r>
              <a:rPr lang="ru-RU" sz="1200" dirty="0" err="1">
                <a:latin typeface="Calibri"/>
                <a:cs typeface="Calibri"/>
              </a:rPr>
              <a:t>швидкий</a:t>
            </a:r>
            <a:r>
              <a:rPr lang="ru-RU" sz="1200" dirty="0">
                <a:latin typeface="Calibri"/>
                <a:cs typeface="Calibri"/>
              </a:rPr>
              <a:t> для будь-</a:t>
            </a:r>
            <a:r>
              <a:rPr lang="ru-RU" sz="1200" dirty="0" err="1">
                <a:latin typeface="Calibri"/>
                <a:cs typeface="Calibri"/>
              </a:rPr>
              <a:t>якої</a:t>
            </a:r>
            <a:r>
              <a:rPr lang="ru-RU" sz="1200" dirty="0">
                <a:latin typeface="Calibri"/>
                <a:cs typeface="Calibri"/>
              </a:rPr>
              <a:t> </a:t>
            </a:r>
            <a:r>
              <a:rPr lang="ru-RU" sz="1200" dirty="0" err="1">
                <a:latin typeface="Calibri"/>
                <a:cs typeface="Calibri"/>
              </a:rPr>
              <a:t>реакції</a:t>
            </a:r>
            <a:r>
              <a:rPr lang="ru-RU" sz="1200" dirty="0">
                <a:latin typeface="Calibri"/>
                <a:cs typeface="Calibri"/>
              </a:rPr>
              <a:t> </a:t>
            </a:r>
            <a:r>
              <a:rPr lang="ru-RU" sz="1200" dirty="0" err="1">
                <a:latin typeface="Calibri"/>
                <a:cs typeface="Calibri"/>
              </a:rPr>
              <a:t>зіниці</a:t>
            </a:r>
            <a:r>
              <a:rPr lang="ru-RU" sz="1200" dirty="0">
                <a:latin typeface="Calibri"/>
                <a:cs typeface="Calibri"/>
              </a:rPr>
              <a:t>.</a:t>
            </a:r>
            <a:endParaRPr sz="1200" dirty="0">
              <a:latin typeface="Calibri"/>
              <a:cs typeface="Calibri"/>
            </a:endParaRPr>
          </a:p>
        </p:txBody>
      </p:sp>
      <p:sp>
        <p:nvSpPr>
          <p:cNvPr id="6" name="object 6"/>
          <p:cNvSpPr txBox="1"/>
          <p:nvPr/>
        </p:nvSpPr>
        <p:spPr>
          <a:xfrm>
            <a:off x="425602" y="2895600"/>
            <a:ext cx="5780405" cy="751488"/>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The</a:t>
            </a:r>
            <a:r>
              <a:rPr sz="1200" spc="-30" dirty="0">
                <a:latin typeface="Calibri"/>
                <a:cs typeface="Calibri"/>
              </a:rPr>
              <a:t> </a:t>
            </a:r>
            <a:r>
              <a:rPr sz="1200" dirty="0">
                <a:latin typeface="Calibri"/>
                <a:cs typeface="Calibri"/>
              </a:rPr>
              <a:t>photos</a:t>
            </a:r>
            <a:r>
              <a:rPr sz="1200" spc="-20" dirty="0">
                <a:latin typeface="Calibri"/>
                <a:cs typeface="Calibri"/>
              </a:rPr>
              <a:t> </a:t>
            </a:r>
            <a:r>
              <a:rPr sz="1200" dirty="0">
                <a:latin typeface="Calibri"/>
                <a:cs typeface="Calibri"/>
              </a:rPr>
              <a:t>show</a:t>
            </a:r>
            <a:r>
              <a:rPr sz="1200" spc="-10" dirty="0">
                <a:latin typeface="Calibri"/>
                <a:cs typeface="Calibri"/>
              </a:rPr>
              <a:t> </a:t>
            </a:r>
            <a:r>
              <a:rPr sz="1200" dirty="0">
                <a:latin typeface="Calibri"/>
                <a:cs typeface="Calibri"/>
              </a:rPr>
              <a:t>the</a:t>
            </a:r>
            <a:r>
              <a:rPr sz="1200" spc="-10" dirty="0">
                <a:latin typeface="Calibri"/>
                <a:cs typeface="Calibri"/>
              </a:rPr>
              <a:t> </a:t>
            </a:r>
            <a:r>
              <a:rPr sz="1200" dirty="0">
                <a:latin typeface="Calibri"/>
                <a:cs typeface="Calibri"/>
              </a:rPr>
              <a:t>gradual</a:t>
            </a:r>
            <a:r>
              <a:rPr sz="1200" spc="-20" dirty="0">
                <a:latin typeface="Calibri"/>
                <a:cs typeface="Calibri"/>
              </a:rPr>
              <a:t> </a:t>
            </a:r>
            <a:r>
              <a:rPr sz="1200" dirty="0">
                <a:latin typeface="Calibri"/>
                <a:cs typeface="Calibri"/>
              </a:rPr>
              <a:t>ability</a:t>
            </a:r>
            <a:r>
              <a:rPr sz="1200" spc="5" dirty="0">
                <a:latin typeface="Calibri"/>
                <a:cs typeface="Calibri"/>
              </a:rPr>
              <a:t> </a:t>
            </a:r>
            <a:r>
              <a:rPr sz="1200" dirty="0">
                <a:latin typeface="Calibri"/>
                <a:cs typeface="Calibri"/>
              </a:rPr>
              <a:t>of</a:t>
            </a:r>
            <a:r>
              <a:rPr sz="1200" spc="-25" dirty="0">
                <a:latin typeface="Calibri"/>
                <a:cs typeface="Calibri"/>
              </a:rPr>
              <a:t> </a:t>
            </a:r>
            <a:r>
              <a:rPr sz="1200" dirty="0">
                <a:latin typeface="Calibri"/>
                <a:cs typeface="Calibri"/>
              </a:rPr>
              <a:t>they</a:t>
            </a:r>
            <a:r>
              <a:rPr sz="1200" spc="-15" dirty="0">
                <a:latin typeface="Calibri"/>
                <a:cs typeface="Calibri"/>
              </a:rPr>
              <a:t> </a:t>
            </a:r>
            <a:r>
              <a:rPr sz="1200" dirty="0">
                <a:latin typeface="Calibri"/>
                <a:cs typeface="Calibri"/>
              </a:rPr>
              <a:t>eye to</a:t>
            </a:r>
            <a:r>
              <a:rPr sz="1200" spc="-20" dirty="0">
                <a:latin typeface="Calibri"/>
                <a:cs typeface="Calibri"/>
              </a:rPr>
              <a:t> </a:t>
            </a:r>
            <a:r>
              <a:rPr sz="1200" spc="-10" dirty="0">
                <a:latin typeface="Calibri"/>
                <a:cs typeface="Calibri"/>
              </a:rPr>
              <a:t>regain</a:t>
            </a:r>
            <a:endParaRPr sz="1200" dirty="0">
              <a:latin typeface="Calibri"/>
              <a:cs typeface="Calibri"/>
            </a:endParaRPr>
          </a:p>
          <a:p>
            <a:pPr marL="12700">
              <a:lnSpc>
                <a:spcPct val="100000"/>
              </a:lnSpc>
            </a:pPr>
            <a:r>
              <a:rPr sz="1200" dirty="0">
                <a:latin typeface="Calibri"/>
                <a:cs typeface="Calibri"/>
              </a:rPr>
              <a:t>ability</a:t>
            </a:r>
            <a:r>
              <a:rPr sz="1200" spc="-40" dirty="0">
                <a:latin typeface="Calibri"/>
                <a:cs typeface="Calibri"/>
              </a:rPr>
              <a:t> </a:t>
            </a:r>
            <a:r>
              <a:rPr sz="1200" dirty="0">
                <a:latin typeface="Calibri"/>
                <a:cs typeface="Calibri"/>
              </a:rPr>
              <a:t>to</a:t>
            </a:r>
            <a:r>
              <a:rPr sz="1200" spc="-35" dirty="0">
                <a:latin typeface="Calibri"/>
                <a:cs typeface="Calibri"/>
              </a:rPr>
              <a:t> </a:t>
            </a:r>
            <a:r>
              <a:rPr sz="1200" dirty="0">
                <a:latin typeface="Calibri"/>
                <a:cs typeface="Calibri"/>
              </a:rPr>
              <a:t>dilate</a:t>
            </a:r>
            <a:r>
              <a:rPr sz="1200" spc="-25" dirty="0">
                <a:latin typeface="Calibri"/>
                <a:cs typeface="Calibri"/>
              </a:rPr>
              <a:t> </a:t>
            </a:r>
            <a:r>
              <a:rPr sz="1200" dirty="0">
                <a:latin typeface="Calibri"/>
                <a:cs typeface="Calibri"/>
              </a:rPr>
              <a:t>after</a:t>
            </a:r>
            <a:r>
              <a:rPr sz="1200" spc="-25" dirty="0">
                <a:latin typeface="Calibri"/>
                <a:cs typeface="Calibri"/>
              </a:rPr>
              <a:t> </a:t>
            </a:r>
            <a:r>
              <a:rPr sz="1200" dirty="0">
                <a:latin typeface="Calibri"/>
                <a:cs typeface="Calibri"/>
              </a:rPr>
              <a:t>the</a:t>
            </a:r>
            <a:r>
              <a:rPr sz="1200" spc="-20" dirty="0">
                <a:latin typeface="Calibri"/>
                <a:cs typeface="Calibri"/>
              </a:rPr>
              <a:t> </a:t>
            </a:r>
            <a:r>
              <a:rPr sz="1200" spc="-10" dirty="0">
                <a:latin typeface="Calibri"/>
                <a:cs typeface="Calibri"/>
              </a:rPr>
              <a:t>exposure.</a:t>
            </a:r>
            <a:endParaRPr lang="en-US" sz="1200" spc="-10" dirty="0">
              <a:latin typeface="Calibri"/>
              <a:cs typeface="Calibri"/>
            </a:endParaRPr>
          </a:p>
          <a:p>
            <a:pPr marL="12700">
              <a:lnSpc>
                <a:spcPct val="100000"/>
              </a:lnSpc>
            </a:pPr>
            <a:r>
              <a:rPr lang="ru-RU" sz="1200" dirty="0" err="1">
                <a:latin typeface="Calibri"/>
                <a:cs typeface="Calibri"/>
              </a:rPr>
              <a:t>Фотографії</a:t>
            </a:r>
            <a:r>
              <a:rPr lang="ru-RU" sz="1200" dirty="0">
                <a:latin typeface="Calibri"/>
                <a:cs typeface="Calibri"/>
              </a:rPr>
              <a:t> </a:t>
            </a:r>
            <a:r>
              <a:rPr lang="ru-RU" sz="1200" dirty="0" err="1">
                <a:latin typeface="Calibri"/>
                <a:cs typeface="Calibri"/>
              </a:rPr>
              <a:t>показують</a:t>
            </a:r>
            <a:r>
              <a:rPr lang="ru-RU" sz="1200" dirty="0">
                <a:latin typeface="Calibri"/>
                <a:cs typeface="Calibri"/>
              </a:rPr>
              <a:t> </a:t>
            </a:r>
            <a:r>
              <a:rPr lang="ru-RU" sz="1200" dirty="0" err="1">
                <a:latin typeface="Calibri"/>
                <a:cs typeface="Calibri"/>
              </a:rPr>
              <a:t>поступову</a:t>
            </a:r>
            <a:r>
              <a:rPr lang="ru-RU" sz="1200" dirty="0">
                <a:latin typeface="Calibri"/>
                <a:cs typeface="Calibri"/>
              </a:rPr>
              <a:t> </a:t>
            </a:r>
            <a:r>
              <a:rPr lang="ru-RU" sz="1200" dirty="0" err="1">
                <a:latin typeface="Calibri"/>
                <a:cs typeface="Calibri"/>
              </a:rPr>
              <a:t>здатність</a:t>
            </a:r>
            <a:r>
              <a:rPr lang="ru-RU" sz="1200" dirty="0">
                <a:latin typeface="Calibri"/>
                <a:cs typeface="Calibri"/>
              </a:rPr>
              <a:t> ока </a:t>
            </a:r>
            <a:r>
              <a:rPr lang="ru-RU" sz="1200" dirty="0" err="1">
                <a:latin typeface="Calibri"/>
                <a:cs typeface="Calibri"/>
              </a:rPr>
              <a:t>відновлювати</a:t>
            </a:r>
            <a:r>
              <a:rPr lang="ru-RU" sz="1200" dirty="0">
                <a:latin typeface="Calibri"/>
                <a:cs typeface="Calibri"/>
              </a:rPr>
              <a:t> </a:t>
            </a:r>
            <a:r>
              <a:rPr lang="ru-RU" sz="1200" dirty="0" err="1">
                <a:latin typeface="Calibri"/>
                <a:cs typeface="Calibri"/>
              </a:rPr>
              <a:t>здатність</a:t>
            </a:r>
            <a:r>
              <a:rPr lang="ru-RU" sz="1200" dirty="0">
                <a:latin typeface="Calibri"/>
                <a:cs typeface="Calibri"/>
              </a:rPr>
              <a:t> </a:t>
            </a:r>
            <a:r>
              <a:rPr lang="ru-RU" sz="1200" dirty="0" err="1">
                <a:latin typeface="Calibri"/>
                <a:cs typeface="Calibri"/>
              </a:rPr>
              <a:t>розширюватися</a:t>
            </a:r>
            <a:r>
              <a:rPr lang="ru-RU" sz="1200" dirty="0">
                <a:latin typeface="Calibri"/>
                <a:cs typeface="Calibri"/>
              </a:rPr>
              <a:t> </a:t>
            </a:r>
            <a:r>
              <a:rPr lang="ru-RU" sz="1200" dirty="0" err="1">
                <a:latin typeface="Calibri"/>
                <a:cs typeface="Calibri"/>
              </a:rPr>
              <a:t>після</a:t>
            </a:r>
            <a:r>
              <a:rPr lang="ru-RU" sz="1200" dirty="0">
                <a:latin typeface="Calibri"/>
                <a:cs typeface="Calibri"/>
              </a:rPr>
              <a:t> </a:t>
            </a:r>
            <a:r>
              <a:rPr lang="ru-RU" sz="1200" dirty="0" err="1">
                <a:latin typeface="Calibri"/>
                <a:cs typeface="Calibri"/>
              </a:rPr>
              <a:t>впливу</a:t>
            </a:r>
            <a:r>
              <a:rPr lang="ru-RU" sz="1200" dirty="0">
                <a:latin typeface="Calibri"/>
                <a:cs typeface="Calibri"/>
              </a:rPr>
              <a:t>.</a:t>
            </a:r>
            <a:endParaRPr sz="1200" dirty="0">
              <a:latin typeface="Calibri"/>
              <a:cs typeface="Calibri"/>
            </a:endParaRPr>
          </a:p>
        </p:txBody>
      </p:sp>
      <p:sp>
        <p:nvSpPr>
          <p:cNvPr id="7" name="object 7"/>
          <p:cNvSpPr txBox="1"/>
          <p:nvPr/>
        </p:nvSpPr>
        <p:spPr>
          <a:xfrm>
            <a:off x="6805930" y="1425702"/>
            <a:ext cx="543560" cy="45653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Day</a:t>
            </a:r>
            <a:r>
              <a:rPr sz="1400" spc="-35" dirty="0">
                <a:latin typeface="Calibri"/>
                <a:cs typeface="Calibri"/>
              </a:rPr>
              <a:t> </a:t>
            </a:r>
            <a:r>
              <a:rPr sz="1400" spc="-50" dirty="0">
                <a:latin typeface="Calibri"/>
                <a:cs typeface="Calibri"/>
              </a:rPr>
              <a:t>3</a:t>
            </a:r>
            <a:endParaRPr lang="en-US" sz="1400" spc="-50" dirty="0">
              <a:latin typeface="Calibri"/>
              <a:cs typeface="Calibri"/>
            </a:endParaRPr>
          </a:p>
          <a:p>
            <a:pPr marL="12700">
              <a:lnSpc>
                <a:spcPct val="100000"/>
              </a:lnSpc>
              <a:spcBef>
                <a:spcPts val="100"/>
              </a:spcBef>
            </a:pPr>
            <a:r>
              <a:rPr lang="ru-RU" sz="1400" dirty="0">
                <a:latin typeface="Calibri"/>
                <a:cs typeface="Calibri"/>
              </a:rPr>
              <a:t>День 3</a:t>
            </a:r>
            <a:endParaRPr sz="1400" dirty="0">
              <a:latin typeface="Calibri"/>
              <a:cs typeface="Calibri"/>
            </a:endParaRPr>
          </a:p>
        </p:txBody>
      </p:sp>
      <p:sp>
        <p:nvSpPr>
          <p:cNvPr id="8" name="object 8"/>
          <p:cNvSpPr txBox="1"/>
          <p:nvPr/>
        </p:nvSpPr>
        <p:spPr>
          <a:xfrm>
            <a:off x="6805930" y="3145638"/>
            <a:ext cx="659765" cy="45653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Day</a:t>
            </a:r>
            <a:r>
              <a:rPr sz="1400" spc="-35" dirty="0">
                <a:latin typeface="Calibri"/>
                <a:cs typeface="Calibri"/>
              </a:rPr>
              <a:t> </a:t>
            </a:r>
            <a:r>
              <a:rPr sz="1400" spc="-25" dirty="0">
                <a:latin typeface="Calibri"/>
                <a:cs typeface="Calibri"/>
              </a:rPr>
              <a:t>13</a:t>
            </a:r>
            <a:endParaRPr lang="en-US" sz="1400" spc="-25" dirty="0">
              <a:latin typeface="Calibri"/>
              <a:cs typeface="Calibri"/>
            </a:endParaRPr>
          </a:p>
          <a:p>
            <a:pPr marL="12700">
              <a:lnSpc>
                <a:spcPct val="100000"/>
              </a:lnSpc>
              <a:spcBef>
                <a:spcPts val="100"/>
              </a:spcBef>
            </a:pPr>
            <a:r>
              <a:rPr lang="ru-RU" sz="1400" dirty="0">
                <a:latin typeface="Calibri"/>
                <a:cs typeface="Calibri"/>
              </a:rPr>
              <a:t>День 13</a:t>
            </a:r>
            <a:endParaRPr sz="1400" dirty="0">
              <a:latin typeface="Calibri"/>
              <a:cs typeface="Calibri"/>
            </a:endParaRPr>
          </a:p>
        </p:txBody>
      </p:sp>
      <p:sp>
        <p:nvSpPr>
          <p:cNvPr id="9" name="object 9"/>
          <p:cNvSpPr txBox="1"/>
          <p:nvPr/>
        </p:nvSpPr>
        <p:spPr>
          <a:xfrm>
            <a:off x="6805930" y="2365730"/>
            <a:ext cx="543560" cy="45653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Day</a:t>
            </a:r>
            <a:r>
              <a:rPr sz="1400" spc="-35" dirty="0">
                <a:latin typeface="Calibri"/>
                <a:cs typeface="Calibri"/>
              </a:rPr>
              <a:t> </a:t>
            </a:r>
            <a:r>
              <a:rPr sz="1400" spc="-50" dirty="0">
                <a:latin typeface="Calibri"/>
                <a:cs typeface="Calibri"/>
              </a:rPr>
              <a:t>6</a:t>
            </a:r>
            <a:endParaRPr lang="en-US" sz="1400" spc="-50" dirty="0">
              <a:latin typeface="Calibri"/>
              <a:cs typeface="Calibri"/>
            </a:endParaRPr>
          </a:p>
          <a:p>
            <a:pPr marL="12700">
              <a:lnSpc>
                <a:spcPct val="100000"/>
              </a:lnSpc>
              <a:spcBef>
                <a:spcPts val="100"/>
              </a:spcBef>
            </a:pPr>
            <a:r>
              <a:rPr lang="ru-RU" sz="1400" dirty="0">
                <a:latin typeface="Calibri"/>
                <a:cs typeface="Calibri"/>
              </a:rPr>
              <a:t>День 6</a:t>
            </a:r>
            <a:endParaRPr sz="1400" dirty="0">
              <a:latin typeface="Calibri"/>
              <a:cs typeface="Calibri"/>
            </a:endParaRPr>
          </a:p>
        </p:txBody>
      </p:sp>
      <p:sp>
        <p:nvSpPr>
          <p:cNvPr id="10" name="object 10"/>
          <p:cNvSpPr txBox="1"/>
          <p:nvPr/>
        </p:nvSpPr>
        <p:spPr>
          <a:xfrm>
            <a:off x="6805930" y="4912715"/>
            <a:ext cx="659765" cy="45653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Day</a:t>
            </a:r>
            <a:r>
              <a:rPr sz="1400" spc="-35" dirty="0">
                <a:latin typeface="Calibri"/>
                <a:cs typeface="Calibri"/>
              </a:rPr>
              <a:t> </a:t>
            </a:r>
            <a:r>
              <a:rPr sz="1400" spc="-25" dirty="0">
                <a:latin typeface="Calibri"/>
                <a:cs typeface="Calibri"/>
              </a:rPr>
              <a:t>41</a:t>
            </a:r>
            <a:endParaRPr lang="en-US" sz="1400" spc="-25" dirty="0">
              <a:latin typeface="Calibri"/>
              <a:cs typeface="Calibri"/>
            </a:endParaRPr>
          </a:p>
          <a:p>
            <a:pPr marL="12700">
              <a:lnSpc>
                <a:spcPct val="100000"/>
              </a:lnSpc>
              <a:spcBef>
                <a:spcPts val="100"/>
              </a:spcBef>
            </a:pPr>
            <a:r>
              <a:rPr lang="ru-RU" sz="1400" dirty="0">
                <a:latin typeface="Calibri"/>
                <a:cs typeface="Calibri"/>
              </a:rPr>
              <a:t>День 41</a:t>
            </a:r>
            <a:endParaRPr sz="1400" dirty="0">
              <a:latin typeface="Calibri"/>
              <a:cs typeface="Calibri"/>
            </a:endParaRPr>
          </a:p>
        </p:txBody>
      </p:sp>
      <p:sp>
        <p:nvSpPr>
          <p:cNvPr id="11" name="object 11"/>
          <p:cNvSpPr txBox="1"/>
          <p:nvPr/>
        </p:nvSpPr>
        <p:spPr>
          <a:xfrm>
            <a:off x="6805930" y="4024224"/>
            <a:ext cx="659765" cy="45653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Day</a:t>
            </a:r>
            <a:r>
              <a:rPr sz="1400" spc="-35" dirty="0">
                <a:latin typeface="Calibri"/>
                <a:cs typeface="Calibri"/>
              </a:rPr>
              <a:t> </a:t>
            </a:r>
            <a:r>
              <a:rPr sz="1400" spc="-25" dirty="0">
                <a:latin typeface="Calibri"/>
                <a:cs typeface="Calibri"/>
              </a:rPr>
              <a:t>20</a:t>
            </a:r>
            <a:endParaRPr lang="en-US" sz="1400" spc="-25" dirty="0">
              <a:latin typeface="Calibri"/>
              <a:cs typeface="Calibri"/>
            </a:endParaRPr>
          </a:p>
          <a:p>
            <a:pPr marL="12700">
              <a:lnSpc>
                <a:spcPct val="100000"/>
              </a:lnSpc>
              <a:spcBef>
                <a:spcPts val="100"/>
              </a:spcBef>
            </a:pPr>
            <a:r>
              <a:rPr lang="ru-RU" sz="1400" dirty="0">
                <a:latin typeface="Calibri"/>
                <a:cs typeface="Calibri"/>
              </a:rPr>
              <a:t>День 20</a:t>
            </a:r>
            <a:endParaRPr sz="1400" dirty="0">
              <a:latin typeface="Calibri"/>
              <a:cs typeface="Calibri"/>
            </a:endParaRPr>
          </a:p>
        </p:txBody>
      </p:sp>
      <p:sp>
        <p:nvSpPr>
          <p:cNvPr id="12" name="object 12"/>
          <p:cNvSpPr txBox="1"/>
          <p:nvPr/>
        </p:nvSpPr>
        <p:spPr>
          <a:xfrm>
            <a:off x="6805930" y="5791200"/>
            <a:ext cx="659765" cy="45653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Day</a:t>
            </a:r>
            <a:r>
              <a:rPr sz="1400" spc="-40" dirty="0">
                <a:latin typeface="Calibri"/>
                <a:cs typeface="Calibri"/>
              </a:rPr>
              <a:t> </a:t>
            </a:r>
            <a:r>
              <a:rPr sz="1400" spc="-25" dirty="0">
                <a:latin typeface="Calibri"/>
                <a:cs typeface="Calibri"/>
              </a:rPr>
              <a:t>62</a:t>
            </a:r>
            <a:endParaRPr lang="en-US" sz="1400" spc="-25" dirty="0">
              <a:latin typeface="Calibri"/>
              <a:cs typeface="Calibri"/>
            </a:endParaRPr>
          </a:p>
          <a:p>
            <a:pPr marL="12700">
              <a:lnSpc>
                <a:spcPct val="100000"/>
              </a:lnSpc>
              <a:spcBef>
                <a:spcPts val="100"/>
              </a:spcBef>
            </a:pPr>
            <a:r>
              <a:rPr lang="ru-RU" sz="1400" dirty="0">
                <a:latin typeface="Calibri"/>
                <a:cs typeface="Calibri"/>
              </a:rPr>
              <a:t>День 62</a:t>
            </a:r>
            <a:endParaRPr sz="1400" dirty="0">
              <a:latin typeface="Calibri"/>
              <a:cs typeface="Calibri"/>
            </a:endParaRPr>
          </a:p>
        </p:txBody>
      </p:sp>
      <p:sp>
        <p:nvSpPr>
          <p:cNvPr id="13" name="object 13"/>
          <p:cNvSpPr txBox="1"/>
          <p:nvPr/>
        </p:nvSpPr>
        <p:spPr>
          <a:xfrm>
            <a:off x="8289036" y="428371"/>
            <a:ext cx="3616071" cy="486029"/>
          </a:xfrm>
          <a:prstGeom prst="rect">
            <a:avLst/>
          </a:prstGeom>
          <a:ln w="38100">
            <a:solidFill>
              <a:srgbClr val="000000"/>
            </a:solidFill>
          </a:ln>
        </p:spPr>
        <p:txBody>
          <a:bodyPr vert="horz" wrap="square" lIns="0" tIns="29209" rIns="0" bIns="0" rtlCol="0">
            <a:spAutoFit/>
          </a:bodyPr>
          <a:lstStyle/>
          <a:p>
            <a:pPr marL="92075">
              <a:lnSpc>
                <a:spcPct val="100000"/>
              </a:lnSpc>
              <a:spcBef>
                <a:spcPts val="229"/>
              </a:spcBef>
            </a:pPr>
            <a:r>
              <a:rPr sz="1400" dirty="0">
                <a:latin typeface="Calibri"/>
                <a:cs typeface="Calibri"/>
              </a:rPr>
              <a:t>PMID:</a:t>
            </a:r>
            <a:r>
              <a:rPr sz="1400" spc="-5" dirty="0">
                <a:latin typeface="Calibri"/>
                <a:cs typeface="Calibri"/>
              </a:rPr>
              <a:t> </a:t>
            </a:r>
            <a:r>
              <a:rPr sz="1400" spc="-10" dirty="0">
                <a:latin typeface="Calibri"/>
                <a:cs typeface="Calibri"/>
              </a:rPr>
              <a:t>4838227</a:t>
            </a:r>
            <a:endParaRPr lang="en-US" sz="1400" spc="-10" dirty="0">
              <a:latin typeface="Calibri"/>
              <a:cs typeface="Calibri"/>
            </a:endParaRPr>
          </a:p>
          <a:p>
            <a:pPr marL="92075">
              <a:lnSpc>
                <a:spcPct val="100000"/>
              </a:lnSpc>
              <a:spcBef>
                <a:spcPts val="229"/>
              </a:spcBef>
            </a:pPr>
            <a:r>
              <a:rPr lang="ru-RU" sz="1400" dirty="0" err="1">
                <a:latin typeface="Calibri"/>
                <a:cs typeface="Calibri"/>
              </a:rPr>
              <a:t>Ідентифікатор</a:t>
            </a:r>
            <a:r>
              <a:rPr lang="ru-RU" sz="1400" dirty="0">
                <a:latin typeface="Calibri"/>
                <a:cs typeface="Calibri"/>
              </a:rPr>
              <a:t> у </a:t>
            </a:r>
            <a:r>
              <a:rPr lang="ru-RU" sz="1400" dirty="0" err="1">
                <a:latin typeface="Calibri"/>
                <a:cs typeface="Calibri"/>
              </a:rPr>
              <a:t>системі</a:t>
            </a:r>
            <a:r>
              <a:rPr lang="ru-RU" sz="1400" dirty="0">
                <a:latin typeface="Calibri"/>
                <a:cs typeface="Calibri"/>
              </a:rPr>
              <a:t> </a:t>
            </a:r>
            <a:r>
              <a:rPr lang="ru-RU" sz="1400" dirty="0" err="1">
                <a:latin typeface="Calibri"/>
                <a:cs typeface="Calibri"/>
              </a:rPr>
              <a:t>PubMed</a:t>
            </a:r>
            <a:r>
              <a:rPr lang="ru-RU" sz="1400" dirty="0">
                <a:latin typeface="Calibri"/>
                <a:cs typeface="Calibri"/>
              </a:rPr>
              <a:t>: 4838227</a:t>
            </a:r>
            <a:endParaRPr sz="1400" dirty="0">
              <a:latin typeface="Calibri"/>
              <a:cs typeface="Calibri"/>
            </a:endParaRPr>
          </a:p>
        </p:txBody>
      </p:sp>
      <p:sp>
        <p:nvSpPr>
          <p:cNvPr id="14" name="object 14"/>
          <p:cNvSpPr txBox="1"/>
          <p:nvPr/>
        </p:nvSpPr>
        <p:spPr>
          <a:xfrm>
            <a:off x="274421" y="4495800"/>
            <a:ext cx="6041390" cy="197490"/>
          </a:xfrm>
          <a:prstGeom prst="rect">
            <a:avLst/>
          </a:prstGeom>
        </p:spPr>
        <p:txBody>
          <a:bodyPr vert="horz" wrap="square" lIns="0" tIns="12700" rIns="0" bIns="0" rtlCol="0">
            <a:spAutoFit/>
          </a:bodyPr>
          <a:lstStyle/>
          <a:p>
            <a:pPr marL="12700">
              <a:lnSpc>
                <a:spcPct val="100000"/>
              </a:lnSpc>
            </a:pPr>
            <a:r>
              <a:rPr sz="1200" u="sng" dirty="0">
                <a:uFill>
                  <a:solidFill>
                    <a:srgbClr val="000000"/>
                  </a:solidFill>
                </a:uFill>
                <a:latin typeface="Calibri"/>
                <a:cs typeface="Calibri"/>
              </a:rPr>
              <a:t>Subtext</a:t>
            </a:r>
            <a:r>
              <a:rPr sz="1200" dirty="0">
                <a:latin typeface="Calibri"/>
                <a:cs typeface="Calibri"/>
              </a:rPr>
              <a:t>:</a:t>
            </a:r>
            <a:r>
              <a:rPr sz="1200" spc="140" dirty="0">
                <a:latin typeface="Calibri"/>
                <a:cs typeface="Calibri"/>
              </a:rPr>
              <a:t> </a:t>
            </a:r>
            <a:r>
              <a:rPr sz="1200" dirty="0">
                <a:latin typeface="Calibri"/>
                <a:cs typeface="Calibri"/>
              </a:rPr>
              <a:t>Cellular</a:t>
            </a:r>
            <a:r>
              <a:rPr sz="1200" spc="145" dirty="0">
                <a:latin typeface="Calibri"/>
                <a:cs typeface="Calibri"/>
              </a:rPr>
              <a:t> </a:t>
            </a:r>
            <a:r>
              <a:rPr sz="1200" dirty="0">
                <a:latin typeface="Calibri"/>
                <a:cs typeface="Calibri"/>
              </a:rPr>
              <a:t>recycle</a:t>
            </a:r>
            <a:r>
              <a:rPr sz="1200" spc="140" dirty="0">
                <a:latin typeface="Calibri"/>
                <a:cs typeface="Calibri"/>
              </a:rPr>
              <a:t> </a:t>
            </a:r>
            <a:r>
              <a:rPr sz="1200" dirty="0">
                <a:latin typeface="Calibri"/>
                <a:cs typeface="Calibri"/>
              </a:rPr>
              <a:t>of</a:t>
            </a:r>
            <a:r>
              <a:rPr sz="1200" spc="145" dirty="0">
                <a:latin typeface="Calibri"/>
                <a:cs typeface="Calibri"/>
              </a:rPr>
              <a:t> </a:t>
            </a:r>
            <a:r>
              <a:rPr sz="1200" dirty="0">
                <a:latin typeface="Calibri"/>
                <a:cs typeface="Calibri"/>
              </a:rPr>
              <a:t>damaged</a:t>
            </a:r>
            <a:r>
              <a:rPr sz="1200" spc="145" dirty="0">
                <a:latin typeface="Calibri"/>
                <a:cs typeface="Calibri"/>
              </a:rPr>
              <a:t> </a:t>
            </a:r>
            <a:r>
              <a:rPr sz="1200" dirty="0">
                <a:latin typeface="Calibri"/>
                <a:cs typeface="Calibri"/>
              </a:rPr>
              <a:t>acetylcholinesterase</a:t>
            </a:r>
            <a:r>
              <a:rPr sz="1200" spc="145" dirty="0">
                <a:latin typeface="Calibri"/>
                <a:cs typeface="Calibri"/>
              </a:rPr>
              <a:t> </a:t>
            </a:r>
            <a:r>
              <a:rPr sz="1200" dirty="0">
                <a:latin typeface="Calibri"/>
                <a:cs typeface="Calibri"/>
              </a:rPr>
              <a:t>enzymes</a:t>
            </a:r>
            <a:r>
              <a:rPr sz="1200" spc="145" dirty="0">
                <a:latin typeface="Calibri"/>
                <a:cs typeface="Calibri"/>
              </a:rPr>
              <a:t> </a:t>
            </a:r>
            <a:r>
              <a:rPr sz="1200" dirty="0">
                <a:latin typeface="Calibri"/>
                <a:cs typeface="Calibri"/>
              </a:rPr>
              <a:t>begins</a:t>
            </a:r>
            <a:r>
              <a:rPr sz="1200" spc="145" dirty="0">
                <a:latin typeface="Calibri"/>
                <a:cs typeface="Calibri"/>
              </a:rPr>
              <a:t> </a:t>
            </a:r>
            <a:r>
              <a:rPr sz="1200" spc="-10" dirty="0">
                <a:latin typeface="Calibri"/>
                <a:cs typeface="Calibri"/>
              </a:rPr>
              <a:t>within</a:t>
            </a:r>
            <a:endParaRPr sz="1200" dirty="0">
              <a:latin typeface="Calibri"/>
              <a:cs typeface="Calibri"/>
            </a:endParaRPr>
          </a:p>
        </p:txBody>
      </p:sp>
      <p:sp>
        <p:nvSpPr>
          <p:cNvPr id="15" name="object 15"/>
          <p:cNvSpPr txBox="1"/>
          <p:nvPr/>
        </p:nvSpPr>
        <p:spPr>
          <a:xfrm>
            <a:off x="274421" y="4701752"/>
            <a:ext cx="6041390" cy="175048"/>
          </a:xfrm>
          <a:prstGeom prst="rect">
            <a:avLst/>
          </a:prstGeom>
        </p:spPr>
        <p:txBody>
          <a:bodyPr vert="horz" wrap="square" lIns="0" tIns="13335" rIns="0" bIns="0" rtlCol="0">
            <a:spAutoFit/>
          </a:bodyPr>
          <a:lstStyle/>
          <a:p>
            <a:pPr marL="12700">
              <a:lnSpc>
                <a:spcPct val="100000"/>
              </a:lnSpc>
              <a:tabLst>
                <a:tab pos="4940300" algn="l"/>
              </a:tabLst>
            </a:pPr>
            <a:r>
              <a:rPr sz="1050" dirty="0">
                <a:latin typeface="Calibri"/>
                <a:cs typeface="Calibri"/>
              </a:rPr>
              <a:t>hours</a:t>
            </a:r>
            <a:r>
              <a:rPr sz="1050" spc="475" dirty="0">
                <a:latin typeface="Calibri"/>
                <a:cs typeface="Calibri"/>
              </a:rPr>
              <a:t> </a:t>
            </a:r>
            <a:r>
              <a:rPr sz="1050" dirty="0">
                <a:latin typeface="Calibri"/>
                <a:cs typeface="Calibri"/>
              </a:rPr>
              <a:t>and</a:t>
            </a:r>
            <a:r>
              <a:rPr sz="1050" spc="470" dirty="0">
                <a:latin typeface="Calibri"/>
                <a:cs typeface="Calibri"/>
              </a:rPr>
              <a:t> </a:t>
            </a:r>
            <a:r>
              <a:rPr sz="1050" dirty="0">
                <a:latin typeface="Calibri"/>
                <a:cs typeface="Calibri"/>
              </a:rPr>
              <a:t>may</a:t>
            </a:r>
            <a:r>
              <a:rPr sz="1050" spc="470" dirty="0">
                <a:latin typeface="Calibri"/>
                <a:cs typeface="Calibri"/>
              </a:rPr>
              <a:t> </a:t>
            </a:r>
            <a:r>
              <a:rPr sz="1050" dirty="0">
                <a:latin typeface="Calibri"/>
                <a:cs typeface="Calibri"/>
              </a:rPr>
              <a:t>be</a:t>
            </a:r>
            <a:r>
              <a:rPr sz="1050" spc="484" dirty="0">
                <a:latin typeface="Calibri"/>
                <a:cs typeface="Calibri"/>
              </a:rPr>
              <a:t> </a:t>
            </a:r>
            <a:r>
              <a:rPr sz="1050" dirty="0">
                <a:latin typeface="Calibri"/>
                <a:cs typeface="Calibri"/>
              </a:rPr>
              <a:t>completely</a:t>
            </a:r>
            <a:r>
              <a:rPr sz="1050" spc="470" dirty="0">
                <a:latin typeface="Calibri"/>
                <a:cs typeface="Calibri"/>
              </a:rPr>
              <a:t> </a:t>
            </a:r>
            <a:r>
              <a:rPr sz="1050" dirty="0">
                <a:latin typeface="Calibri"/>
                <a:cs typeface="Calibri"/>
              </a:rPr>
              <a:t>replaced</a:t>
            </a:r>
            <a:r>
              <a:rPr sz="1050" spc="475" dirty="0">
                <a:latin typeface="Calibri"/>
                <a:cs typeface="Calibri"/>
              </a:rPr>
              <a:t> </a:t>
            </a:r>
            <a:r>
              <a:rPr sz="1050" dirty="0">
                <a:latin typeface="Calibri"/>
                <a:cs typeface="Calibri"/>
              </a:rPr>
              <a:t>within</a:t>
            </a:r>
            <a:r>
              <a:rPr sz="1050" spc="465" dirty="0">
                <a:latin typeface="Calibri"/>
                <a:cs typeface="Calibri"/>
              </a:rPr>
              <a:t> </a:t>
            </a:r>
            <a:r>
              <a:rPr sz="1050" dirty="0">
                <a:latin typeface="Calibri"/>
                <a:cs typeface="Calibri"/>
              </a:rPr>
              <a:t>a</a:t>
            </a:r>
            <a:r>
              <a:rPr sz="1050" spc="475" dirty="0">
                <a:latin typeface="Calibri"/>
                <a:cs typeface="Calibri"/>
              </a:rPr>
              <a:t> </a:t>
            </a:r>
            <a:r>
              <a:rPr sz="1050" dirty="0">
                <a:latin typeface="Calibri"/>
                <a:cs typeface="Calibri"/>
              </a:rPr>
              <a:t>few</a:t>
            </a:r>
            <a:r>
              <a:rPr sz="1050" spc="480" dirty="0">
                <a:latin typeface="Calibri"/>
                <a:cs typeface="Calibri"/>
              </a:rPr>
              <a:t> </a:t>
            </a:r>
            <a:r>
              <a:rPr sz="1050" spc="-10" dirty="0">
                <a:latin typeface="Calibri"/>
                <a:cs typeface="Calibri"/>
              </a:rPr>
              <a:t>days.</a:t>
            </a:r>
            <a:r>
              <a:rPr sz="1050" dirty="0">
                <a:latin typeface="Calibri"/>
                <a:cs typeface="Calibri"/>
              </a:rPr>
              <a:t>	As</a:t>
            </a:r>
            <a:r>
              <a:rPr sz="1050" spc="90" dirty="0">
                <a:latin typeface="Calibri"/>
                <a:cs typeface="Calibri"/>
              </a:rPr>
              <a:t>  </a:t>
            </a:r>
            <a:r>
              <a:rPr sz="1050" dirty="0">
                <a:latin typeface="Calibri"/>
                <a:cs typeface="Calibri"/>
              </a:rPr>
              <a:t>this</a:t>
            </a:r>
            <a:r>
              <a:rPr sz="1050" spc="95" dirty="0">
                <a:latin typeface="Calibri"/>
                <a:cs typeface="Calibri"/>
              </a:rPr>
              <a:t>  </a:t>
            </a:r>
            <a:r>
              <a:rPr sz="1050" spc="-10" dirty="0">
                <a:latin typeface="Calibri"/>
                <a:cs typeface="Calibri"/>
              </a:rPr>
              <a:t>image</a:t>
            </a:r>
            <a:endParaRPr sz="1050" dirty="0">
              <a:latin typeface="Calibri"/>
              <a:cs typeface="Calibri"/>
            </a:endParaRPr>
          </a:p>
        </p:txBody>
      </p:sp>
      <p:sp>
        <p:nvSpPr>
          <p:cNvPr id="16" name="object 16"/>
          <p:cNvSpPr txBox="1"/>
          <p:nvPr/>
        </p:nvSpPr>
        <p:spPr>
          <a:xfrm>
            <a:off x="274421" y="4876800"/>
            <a:ext cx="6041390" cy="659155"/>
          </a:xfrm>
          <a:prstGeom prst="rect">
            <a:avLst/>
          </a:prstGeom>
        </p:spPr>
        <p:txBody>
          <a:bodyPr vert="horz" wrap="square" lIns="0" tIns="12700" rIns="0" bIns="0" rtlCol="0">
            <a:spAutoFit/>
          </a:bodyPr>
          <a:lstStyle/>
          <a:p>
            <a:pPr marL="12700" marR="5080" algn="just">
              <a:lnSpc>
                <a:spcPct val="100000"/>
              </a:lnSpc>
            </a:pPr>
            <a:r>
              <a:rPr sz="1050" dirty="0">
                <a:latin typeface="Calibri"/>
                <a:cs typeface="Calibri"/>
              </a:rPr>
              <a:t>demonstrates,</a:t>
            </a:r>
            <a:r>
              <a:rPr sz="1050" spc="40" dirty="0">
                <a:latin typeface="Calibri"/>
                <a:cs typeface="Calibri"/>
              </a:rPr>
              <a:t> </a:t>
            </a:r>
            <a:r>
              <a:rPr sz="1050" dirty="0">
                <a:latin typeface="Calibri"/>
                <a:cs typeface="Calibri"/>
              </a:rPr>
              <a:t>however,</a:t>
            </a:r>
            <a:r>
              <a:rPr sz="1050" spc="60" dirty="0">
                <a:latin typeface="Calibri"/>
                <a:cs typeface="Calibri"/>
              </a:rPr>
              <a:t> </a:t>
            </a:r>
            <a:r>
              <a:rPr sz="1050" dirty="0">
                <a:latin typeface="Calibri"/>
                <a:cs typeface="Calibri"/>
              </a:rPr>
              <a:t>central</a:t>
            </a:r>
            <a:r>
              <a:rPr sz="1050" spc="55" dirty="0">
                <a:latin typeface="Calibri"/>
                <a:cs typeface="Calibri"/>
              </a:rPr>
              <a:t> </a:t>
            </a:r>
            <a:r>
              <a:rPr sz="1050" dirty="0">
                <a:latin typeface="Calibri"/>
                <a:cs typeface="Calibri"/>
              </a:rPr>
              <a:t>nervous</a:t>
            </a:r>
            <a:r>
              <a:rPr sz="1050" spc="65" dirty="0">
                <a:latin typeface="Calibri"/>
                <a:cs typeface="Calibri"/>
              </a:rPr>
              <a:t> </a:t>
            </a:r>
            <a:r>
              <a:rPr sz="1050" dirty="0">
                <a:latin typeface="Calibri"/>
                <a:cs typeface="Calibri"/>
              </a:rPr>
              <a:t>system</a:t>
            </a:r>
            <a:r>
              <a:rPr sz="1050" spc="50" dirty="0">
                <a:latin typeface="Calibri"/>
                <a:cs typeface="Calibri"/>
              </a:rPr>
              <a:t> </a:t>
            </a:r>
            <a:r>
              <a:rPr sz="1050" dirty="0">
                <a:latin typeface="Calibri"/>
                <a:cs typeface="Calibri"/>
              </a:rPr>
              <a:t>damage</a:t>
            </a:r>
            <a:r>
              <a:rPr sz="1050" spc="55" dirty="0">
                <a:latin typeface="Calibri"/>
                <a:cs typeface="Calibri"/>
              </a:rPr>
              <a:t> </a:t>
            </a:r>
            <a:r>
              <a:rPr sz="1050" dirty="0">
                <a:latin typeface="Calibri"/>
                <a:cs typeface="Calibri"/>
              </a:rPr>
              <a:t>may</a:t>
            </a:r>
            <a:r>
              <a:rPr sz="1050" spc="55" dirty="0">
                <a:latin typeface="Calibri"/>
                <a:cs typeface="Calibri"/>
              </a:rPr>
              <a:t> </a:t>
            </a:r>
            <a:r>
              <a:rPr sz="1050" dirty="0">
                <a:latin typeface="Calibri"/>
                <a:cs typeface="Calibri"/>
              </a:rPr>
              <a:t>also</a:t>
            </a:r>
            <a:r>
              <a:rPr sz="1050" spc="65" dirty="0">
                <a:latin typeface="Calibri"/>
                <a:cs typeface="Calibri"/>
              </a:rPr>
              <a:t> </a:t>
            </a:r>
            <a:r>
              <a:rPr sz="1050" dirty="0">
                <a:latin typeface="Calibri"/>
                <a:cs typeface="Calibri"/>
              </a:rPr>
              <a:t>have</a:t>
            </a:r>
            <a:r>
              <a:rPr sz="1050" spc="55" dirty="0">
                <a:latin typeface="Calibri"/>
                <a:cs typeface="Calibri"/>
              </a:rPr>
              <a:t> </a:t>
            </a:r>
            <a:r>
              <a:rPr sz="1050" dirty="0">
                <a:latin typeface="Calibri"/>
                <a:cs typeface="Calibri"/>
              </a:rPr>
              <a:t>long</a:t>
            </a:r>
            <a:r>
              <a:rPr sz="1050" spc="60" dirty="0">
                <a:latin typeface="Calibri"/>
                <a:cs typeface="Calibri"/>
              </a:rPr>
              <a:t> </a:t>
            </a:r>
            <a:r>
              <a:rPr sz="1050" spc="-20" dirty="0">
                <a:latin typeface="Calibri"/>
                <a:cs typeface="Calibri"/>
              </a:rPr>
              <a:t>term </a:t>
            </a:r>
            <a:r>
              <a:rPr sz="1050" dirty="0">
                <a:latin typeface="Calibri"/>
                <a:cs typeface="Calibri"/>
              </a:rPr>
              <a:t>effects-</a:t>
            </a:r>
            <a:r>
              <a:rPr sz="1050" spc="-5" dirty="0">
                <a:latin typeface="Calibri"/>
                <a:cs typeface="Calibri"/>
              </a:rPr>
              <a:t> </a:t>
            </a:r>
            <a:r>
              <a:rPr sz="1050" dirty="0">
                <a:latin typeface="Calibri"/>
                <a:cs typeface="Calibri"/>
              </a:rPr>
              <a:t>70%</a:t>
            </a:r>
            <a:r>
              <a:rPr sz="1050" spc="10" dirty="0">
                <a:latin typeface="Calibri"/>
                <a:cs typeface="Calibri"/>
              </a:rPr>
              <a:t> </a:t>
            </a:r>
            <a:r>
              <a:rPr sz="1050" dirty="0">
                <a:latin typeface="Calibri"/>
                <a:cs typeface="Calibri"/>
              </a:rPr>
              <a:t>recovery</a:t>
            </a:r>
            <a:r>
              <a:rPr sz="1050" spc="10" dirty="0">
                <a:latin typeface="Calibri"/>
                <a:cs typeface="Calibri"/>
              </a:rPr>
              <a:t> </a:t>
            </a:r>
            <a:r>
              <a:rPr sz="1050" dirty="0">
                <a:latin typeface="Calibri"/>
                <a:cs typeface="Calibri"/>
              </a:rPr>
              <a:t>by</a:t>
            </a:r>
            <a:r>
              <a:rPr sz="1050" spc="5" dirty="0">
                <a:latin typeface="Calibri"/>
                <a:cs typeface="Calibri"/>
              </a:rPr>
              <a:t> </a:t>
            </a:r>
            <a:r>
              <a:rPr sz="1050" dirty="0">
                <a:latin typeface="Calibri"/>
                <a:cs typeface="Calibri"/>
              </a:rPr>
              <a:t>2</a:t>
            </a:r>
            <a:r>
              <a:rPr sz="1050" spc="15" dirty="0">
                <a:latin typeface="Calibri"/>
                <a:cs typeface="Calibri"/>
              </a:rPr>
              <a:t> </a:t>
            </a:r>
            <a:r>
              <a:rPr sz="1050" dirty="0">
                <a:latin typeface="Calibri"/>
                <a:cs typeface="Calibri"/>
              </a:rPr>
              <a:t>weeks,</a:t>
            </a:r>
            <a:r>
              <a:rPr sz="1050" spc="20" dirty="0">
                <a:latin typeface="Calibri"/>
                <a:cs typeface="Calibri"/>
              </a:rPr>
              <a:t> </a:t>
            </a:r>
            <a:r>
              <a:rPr sz="1050" dirty="0">
                <a:latin typeface="Calibri"/>
                <a:cs typeface="Calibri"/>
              </a:rPr>
              <a:t>100%</a:t>
            </a:r>
            <a:r>
              <a:rPr sz="1050" spc="10" dirty="0">
                <a:latin typeface="Calibri"/>
                <a:cs typeface="Calibri"/>
              </a:rPr>
              <a:t> </a:t>
            </a:r>
            <a:r>
              <a:rPr sz="1050" dirty="0">
                <a:latin typeface="Calibri"/>
                <a:cs typeface="Calibri"/>
              </a:rPr>
              <a:t>recovery</a:t>
            </a:r>
            <a:r>
              <a:rPr sz="1050" spc="10" dirty="0">
                <a:latin typeface="Calibri"/>
                <a:cs typeface="Calibri"/>
              </a:rPr>
              <a:t> </a:t>
            </a:r>
            <a:r>
              <a:rPr sz="1050" dirty="0">
                <a:latin typeface="Calibri"/>
                <a:cs typeface="Calibri"/>
              </a:rPr>
              <a:t>by</a:t>
            </a:r>
            <a:r>
              <a:rPr sz="1050" spc="5" dirty="0">
                <a:latin typeface="Calibri"/>
                <a:cs typeface="Calibri"/>
              </a:rPr>
              <a:t> </a:t>
            </a:r>
            <a:r>
              <a:rPr sz="1050" dirty="0">
                <a:latin typeface="Calibri"/>
                <a:cs typeface="Calibri"/>
              </a:rPr>
              <a:t>2</a:t>
            </a:r>
            <a:r>
              <a:rPr sz="1050" spc="15" dirty="0">
                <a:latin typeface="Calibri"/>
                <a:cs typeface="Calibri"/>
              </a:rPr>
              <a:t> </a:t>
            </a:r>
            <a:r>
              <a:rPr sz="1050" dirty="0">
                <a:latin typeface="Calibri"/>
                <a:cs typeface="Calibri"/>
              </a:rPr>
              <a:t>months.</a:t>
            </a:r>
            <a:r>
              <a:rPr sz="1050" spc="335" dirty="0">
                <a:latin typeface="Calibri"/>
                <a:cs typeface="Calibri"/>
              </a:rPr>
              <a:t> </a:t>
            </a:r>
            <a:r>
              <a:rPr sz="1050" dirty="0">
                <a:latin typeface="Calibri"/>
                <a:cs typeface="Calibri"/>
              </a:rPr>
              <a:t>As</a:t>
            </a:r>
            <a:r>
              <a:rPr sz="1050" spc="5" dirty="0">
                <a:latin typeface="Calibri"/>
                <a:cs typeface="Calibri"/>
              </a:rPr>
              <a:t> </a:t>
            </a:r>
            <a:r>
              <a:rPr sz="1050" dirty="0">
                <a:latin typeface="Calibri"/>
                <a:cs typeface="Calibri"/>
              </a:rPr>
              <a:t>such,</a:t>
            </a:r>
            <a:r>
              <a:rPr sz="1050" spc="20" dirty="0">
                <a:latin typeface="Calibri"/>
                <a:cs typeface="Calibri"/>
              </a:rPr>
              <a:t> </a:t>
            </a:r>
            <a:r>
              <a:rPr sz="1050" spc="-10" dirty="0">
                <a:latin typeface="Calibri"/>
                <a:cs typeface="Calibri"/>
              </a:rPr>
              <a:t>persistent </a:t>
            </a:r>
            <a:r>
              <a:rPr sz="1050" dirty="0">
                <a:latin typeface="Calibri"/>
                <a:cs typeface="Calibri"/>
              </a:rPr>
              <a:t>miosis</a:t>
            </a:r>
            <a:r>
              <a:rPr sz="1050" spc="85" dirty="0">
                <a:latin typeface="Calibri"/>
                <a:cs typeface="Calibri"/>
              </a:rPr>
              <a:t> </a:t>
            </a:r>
            <a:r>
              <a:rPr sz="1050" dirty="0">
                <a:latin typeface="Calibri"/>
                <a:cs typeface="Calibri"/>
              </a:rPr>
              <a:t>may</a:t>
            </a:r>
            <a:r>
              <a:rPr sz="1050" spc="90" dirty="0">
                <a:latin typeface="Calibri"/>
                <a:cs typeface="Calibri"/>
              </a:rPr>
              <a:t> </a:t>
            </a:r>
            <a:r>
              <a:rPr sz="1050" dirty="0">
                <a:latin typeface="Calibri"/>
                <a:cs typeface="Calibri"/>
              </a:rPr>
              <a:t>require</a:t>
            </a:r>
            <a:r>
              <a:rPr sz="1050" spc="85" dirty="0">
                <a:latin typeface="Calibri"/>
                <a:cs typeface="Calibri"/>
              </a:rPr>
              <a:t> </a:t>
            </a:r>
            <a:r>
              <a:rPr sz="1050" dirty="0">
                <a:latin typeface="Calibri"/>
                <a:cs typeface="Calibri"/>
              </a:rPr>
              <a:t>long</a:t>
            </a:r>
            <a:r>
              <a:rPr sz="1050" spc="90" dirty="0">
                <a:latin typeface="Calibri"/>
                <a:cs typeface="Calibri"/>
              </a:rPr>
              <a:t> </a:t>
            </a:r>
            <a:r>
              <a:rPr sz="1050" dirty="0">
                <a:latin typeface="Calibri"/>
                <a:cs typeface="Calibri"/>
              </a:rPr>
              <a:t>term</a:t>
            </a:r>
            <a:r>
              <a:rPr sz="1050" spc="85" dirty="0">
                <a:latin typeface="Calibri"/>
                <a:cs typeface="Calibri"/>
              </a:rPr>
              <a:t> </a:t>
            </a:r>
            <a:r>
              <a:rPr sz="1050" dirty="0">
                <a:latin typeface="Calibri"/>
                <a:cs typeface="Calibri"/>
              </a:rPr>
              <a:t>safety</a:t>
            </a:r>
            <a:r>
              <a:rPr sz="1050" spc="95" dirty="0">
                <a:latin typeface="Calibri"/>
                <a:cs typeface="Calibri"/>
              </a:rPr>
              <a:t> </a:t>
            </a:r>
            <a:r>
              <a:rPr sz="1050" dirty="0">
                <a:latin typeface="Calibri"/>
                <a:cs typeface="Calibri"/>
              </a:rPr>
              <a:t>considerations</a:t>
            </a:r>
            <a:r>
              <a:rPr sz="1050" spc="95" dirty="0">
                <a:latin typeface="Calibri"/>
                <a:cs typeface="Calibri"/>
              </a:rPr>
              <a:t> </a:t>
            </a:r>
            <a:r>
              <a:rPr sz="1050" dirty="0">
                <a:latin typeface="Calibri"/>
                <a:cs typeface="Calibri"/>
              </a:rPr>
              <a:t>for</a:t>
            </a:r>
            <a:r>
              <a:rPr sz="1050" spc="95" dirty="0">
                <a:latin typeface="Calibri"/>
                <a:cs typeface="Calibri"/>
              </a:rPr>
              <a:t> </a:t>
            </a:r>
            <a:r>
              <a:rPr sz="1050" dirty="0">
                <a:latin typeface="Calibri"/>
                <a:cs typeface="Calibri"/>
              </a:rPr>
              <a:t>survivors</a:t>
            </a:r>
            <a:r>
              <a:rPr sz="1050" spc="95" dirty="0">
                <a:latin typeface="Calibri"/>
                <a:cs typeface="Calibri"/>
              </a:rPr>
              <a:t> </a:t>
            </a:r>
            <a:r>
              <a:rPr sz="1050" dirty="0">
                <a:latin typeface="Calibri"/>
                <a:cs typeface="Calibri"/>
              </a:rPr>
              <a:t>such</a:t>
            </a:r>
            <a:r>
              <a:rPr sz="1050" spc="85" dirty="0">
                <a:latin typeface="Calibri"/>
                <a:cs typeface="Calibri"/>
              </a:rPr>
              <a:t> </a:t>
            </a:r>
            <a:r>
              <a:rPr sz="1050" dirty="0">
                <a:latin typeface="Calibri"/>
                <a:cs typeface="Calibri"/>
              </a:rPr>
              <a:t>as</a:t>
            </a:r>
            <a:r>
              <a:rPr sz="1050" spc="95" dirty="0">
                <a:latin typeface="Calibri"/>
                <a:cs typeface="Calibri"/>
              </a:rPr>
              <a:t> </a:t>
            </a:r>
            <a:r>
              <a:rPr sz="1050" spc="-10" dirty="0">
                <a:latin typeface="Calibri"/>
                <a:cs typeface="Calibri"/>
              </a:rPr>
              <a:t>avoiding </a:t>
            </a:r>
            <a:r>
              <a:rPr sz="1050" dirty="0">
                <a:latin typeface="Calibri"/>
                <a:cs typeface="Calibri"/>
              </a:rPr>
              <a:t>night</a:t>
            </a:r>
            <a:r>
              <a:rPr sz="1050" spc="190" dirty="0">
                <a:latin typeface="Calibri"/>
                <a:cs typeface="Calibri"/>
              </a:rPr>
              <a:t> </a:t>
            </a:r>
            <a:r>
              <a:rPr sz="1050" dirty="0">
                <a:latin typeface="Calibri"/>
                <a:cs typeface="Calibri"/>
              </a:rPr>
              <a:t>time</a:t>
            </a:r>
            <a:r>
              <a:rPr sz="1050" spc="204" dirty="0">
                <a:latin typeface="Calibri"/>
                <a:cs typeface="Calibri"/>
              </a:rPr>
              <a:t> </a:t>
            </a:r>
            <a:r>
              <a:rPr sz="1050" dirty="0">
                <a:latin typeface="Calibri"/>
                <a:cs typeface="Calibri"/>
              </a:rPr>
              <a:t>driving</a:t>
            </a:r>
            <a:r>
              <a:rPr sz="1050" spc="190" dirty="0">
                <a:latin typeface="Calibri"/>
                <a:cs typeface="Calibri"/>
              </a:rPr>
              <a:t> </a:t>
            </a:r>
            <a:r>
              <a:rPr sz="1050" dirty="0">
                <a:latin typeface="Calibri"/>
                <a:cs typeface="Calibri"/>
              </a:rPr>
              <a:t>or</a:t>
            </a:r>
            <a:r>
              <a:rPr sz="1050" spc="195" dirty="0">
                <a:latin typeface="Calibri"/>
                <a:cs typeface="Calibri"/>
              </a:rPr>
              <a:t> </a:t>
            </a:r>
            <a:r>
              <a:rPr sz="1050" dirty="0">
                <a:latin typeface="Calibri"/>
                <a:cs typeface="Calibri"/>
              </a:rPr>
              <a:t>inside</a:t>
            </a:r>
            <a:r>
              <a:rPr sz="1050" spc="185" dirty="0">
                <a:latin typeface="Calibri"/>
                <a:cs typeface="Calibri"/>
              </a:rPr>
              <a:t> </a:t>
            </a:r>
            <a:r>
              <a:rPr sz="1050" dirty="0">
                <a:latin typeface="Calibri"/>
                <a:cs typeface="Calibri"/>
              </a:rPr>
              <a:t>low</a:t>
            </a:r>
            <a:r>
              <a:rPr sz="1050" spc="195" dirty="0">
                <a:latin typeface="Calibri"/>
                <a:cs typeface="Calibri"/>
              </a:rPr>
              <a:t> </a:t>
            </a:r>
            <a:r>
              <a:rPr sz="1050" dirty="0">
                <a:latin typeface="Calibri"/>
                <a:cs typeface="Calibri"/>
              </a:rPr>
              <a:t>light</a:t>
            </a:r>
            <a:r>
              <a:rPr sz="1050" spc="190" dirty="0">
                <a:latin typeface="Calibri"/>
                <a:cs typeface="Calibri"/>
              </a:rPr>
              <a:t> </a:t>
            </a:r>
            <a:r>
              <a:rPr sz="1050" dirty="0">
                <a:latin typeface="Calibri"/>
                <a:cs typeface="Calibri"/>
              </a:rPr>
              <a:t>armored</a:t>
            </a:r>
            <a:r>
              <a:rPr sz="1050" spc="190" dirty="0">
                <a:latin typeface="Calibri"/>
                <a:cs typeface="Calibri"/>
              </a:rPr>
              <a:t> </a:t>
            </a:r>
            <a:r>
              <a:rPr sz="1050" dirty="0">
                <a:latin typeface="Calibri"/>
                <a:cs typeface="Calibri"/>
              </a:rPr>
              <a:t>vehicles.</a:t>
            </a:r>
            <a:r>
              <a:rPr sz="1050" spc="195" dirty="0">
                <a:latin typeface="Calibri"/>
                <a:cs typeface="Calibri"/>
              </a:rPr>
              <a:t>  </a:t>
            </a:r>
            <a:r>
              <a:rPr sz="1050" dirty="0">
                <a:latin typeface="Calibri"/>
                <a:cs typeface="Calibri"/>
              </a:rPr>
              <a:t>Pupillary</a:t>
            </a:r>
            <a:r>
              <a:rPr sz="1050" spc="200" dirty="0">
                <a:latin typeface="Calibri"/>
                <a:cs typeface="Calibri"/>
              </a:rPr>
              <a:t> </a:t>
            </a:r>
            <a:r>
              <a:rPr sz="1050" dirty="0">
                <a:latin typeface="Calibri"/>
                <a:cs typeface="Calibri"/>
              </a:rPr>
              <a:t>constriction</a:t>
            </a:r>
            <a:r>
              <a:rPr sz="1050" spc="195" dirty="0">
                <a:latin typeface="Calibri"/>
                <a:cs typeface="Calibri"/>
              </a:rPr>
              <a:t> </a:t>
            </a:r>
            <a:r>
              <a:rPr sz="1050" spc="-25" dirty="0">
                <a:latin typeface="Calibri"/>
                <a:cs typeface="Calibri"/>
              </a:rPr>
              <a:t>is </a:t>
            </a:r>
            <a:r>
              <a:rPr sz="1050" dirty="0">
                <a:latin typeface="Calibri"/>
                <a:cs typeface="Calibri"/>
              </a:rPr>
              <a:t>mediated</a:t>
            </a:r>
            <a:r>
              <a:rPr sz="1050" spc="-25" dirty="0">
                <a:latin typeface="Calibri"/>
                <a:cs typeface="Calibri"/>
              </a:rPr>
              <a:t> </a:t>
            </a:r>
            <a:r>
              <a:rPr sz="1050" dirty="0">
                <a:latin typeface="Calibri"/>
                <a:cs typeface="Calibri"/>
              </a:rPr>
              <a:t>by</a:t>
            </a:r>
            <a:r>
              <a:rPr sz="1050" spc="-20" dirty="0">
                <a:latin typeface="Calibri"/>
                <a:cs typeface="Calibri"/>
              </a:rPr>
              <a:t> </a:t>
            </a:r>
            <a:r>
              <a:rPr sz="1050" dirty="0">
                <a:latin typeface="Calibri"/>
                <a:cs typeface="Calibri"/>
              </a:rPr>
              <a:t>nicotinic</a:t>
            </a:r>
            <a:r>
              <a:rPr sz="1050" spc="-25" dirty="0">
                <a:latin typeface="Calibri"/>
                <a:cs typeface="Calibri"/>
              </a:rPr>
              <a:t> </a:t>
            </a:r>
            <a:r>
              <a:rPr sz="1050" spc="-10" dirty="0">
                <a:latin typeface="Calibri"/>
                <a:cs typeface="Calibri"/>
              </a:rPr>
              <a:t>receptors</a:t>
            </a:r>
            <a:r>
              <a:rPr sz="1050" spc="-30" dirty="0">
                <a:latin typeface="Calibri"/>
                <a:cs typeface="Calibri"/>
              </a:rPr>
              <a:t> </a:t>
            </a:r>
            <a:r>
              <a:rPr sz="1050" dirty="0">
                <a:latin typeface="Calibri"/>
                <a:cs typeface="Calibri"/>
              </a:rPr>
              <a:t>which</a:t>
            </a:r>
            <a:r>
              <a:rPr sz="1050" spc="-25" dirty="0">
                <a:latin typeface="Calibri"/>
                <a:cs typeface="Calibri"/>
              </a:rPr>
              <a:t> </a:t>
            </a:r>
            <a:r>
              <a:rPr sz="1050" dirty="0">
                <a:latin typeface="Calibri"/>
                <a:cs typeface="Calibri"/>
              </a:rPr>
              <a:t>do</a:t>
            </a:r>
            <a:r>
              <a:rPr sz="1050" spc="-20" dirty="0">
                <a:latin typeface="Calibri"/>
                <a:cs typeface="Calibri"/>
              </a:rPr>
              <a:t> </a:t>
            </a:r>
            <a:r>
              <a:rPr sz="1050" dirty="0">
                <a:latin typeface="Calibri"/>
                <a:cs typeface="Calibri"/>
              </a:rPr>
              <a:t>not</a:t>
            </a:r>
            <a:r>
              <a:rPr sz="1050" spc="-30" dirty="0">
                <a:latin typeface="Calibri"/>
                <a:cs typeface="Calibri"/>
              </a:rPr>
              <a:t> </a:t>
            </a:r>
            <a:r>
              <a:rPr sz="1050" dirty="0">
                <a:latin typeface="Calibri"/>
                <a:cs typeface="Calibri"/>
              </a:rPr>
              <a:t>significantly</a:t>
            </a:r>
            <a:r>
              <a:rPr sz="1050" spc="-5" dirty="0">
                <a:latin typeface="Calibri"/>
                <a:cs typeface="Calibri"/>
              </a:rPr>
              <a:t> </a:t>
            </a:r>
            <a:r>
              <a:rPr sz="1050" spc="-10" dirty="0">
                <a:latin typeface="Calibri"/>
                <a:cs typeface="Calibri"/>
              </a:rPr>
              <a:t>reverse</a:t>
            </a:r>
            <a:r>
              <a:rPr sz="1050" spc="-20" dirty="0">
                <a:latin typeface="Calibri"/>
                <a:cs typeface="Calibri"/>
              </a:rPr>
              <a:t> </a:t>
            </a:r>
            <a:r>
              <a:rPr sz="1050" dirty="0">
                <a:latin typeface="Calibri"/>
                <a:cs typeface="Calibri"/>
              </a:rPr>
              <a:t>with</a:t>
            </a:r>
            <a:r>
              <a:rPr sz="1050" spc="-35" dirty="0">
                <a:latin typeface="Calibri"/>
                <a:cs typeface="Calibri"/>
              </a:rPr>
              <a:t> </a:t>
            </a:r>
            <a:r>
              <a:rPr sz="1050" spc="-10" dirty="0">
                <a:latin typeface="Calibri"/>
                <a:cs typeface="Calibri"/>
              </a:rPr>
              <a:t>atropine</a:t>
            </a:r>
            <a:endParaRPr sz="1050" dirty="0">
              <a:latin typeface="Calibri"/>
              <a:cs typeface="Calibri"/>
            </a:endParaRPr>
          </a:p>
        </p:txBody>
      </p:sp>
      <p:sp>
        <p:nvSpPr>
          <p:cNvPr id="17" name="object 17"/>
          <p:cNvSpPr txBox="1"/>
          <p:nvPr/>
        </p:nvSpPr>
        <p:spPr>
          <a:xfrm>
            <a:off x="1295400" y="3711714"/>
            <a:ext cx="5263134" cy="707886"/>
          </a:xfrm>
          <a:prstGeom prst="rect">
            <a:avLst/>
          </a:prstGeom>
          <a:ln w="38100">
            <a:solidFill>
              <a:srgbClr val="000000"/>
            </a:solidFill>
          </a:ln>
        </p:spPr>
        <p:txBody>
          <a:bodyPr vert="horz" wrap="square" lIns="0" tIns="30480" rIns="0" bIns="0" rtlCol="0">
            <a:spAutoFit/>
          </a:bodyPr>
          <a:lstStyle/>
          <a:p>
            <a:pPr marL="90170" marR="107950">
              <a:lnSpc>
                <a:spcPct val="100000"/>
              </a:lnSpc>
              <a:spcBef>
                <a:spcPts val="240"/>
              </a:spcBef>
            </a:pPr>
            <a:r>
              <a:rPr sz="1100" dirty="0">
                <a:latin typeface="Calibri"/>
                <a:cs typeface="Calibri"/>
              </a:rPr>
              <a:t>Although</a:t>
            </a:r>
            <a:r>
              <a:rPr sz="1100" spc="-30" dirty="0">
                <a:latin typeface="Calibri"/>
                <a:cs typeface="Calibri"/>
              </a:rPr>
              <a:t> </a:t>
            </a:r>
            <a:r>
              <a:rPr sz="1100" dirty="0">
                <a:latin typeface="Calibri"/>
                <a:cs typeface="Calibri"/>
              </a:rPr>
              <a:t>miosis</a:t>
            </a:r>
            <a:r>
              <a:rPr sz="1100" spc="-30" dirty="0">
                <a:latin typeface="Calibri"/>
                <a:cs typeface="Calibri"/>
              </a:rPr>
              <a:t> </a:t>
            </a:r>
            <a:r>
              <a:rPr sz="1100" dirty="0">
                <a:latin typeface="Calibri"/>
                <a:cs typeface="Calibri"/>
              </a:rPr>
              <a:t>may</a:t>
            </a:r>
            <a:r>
              <a:rPr sz="1100" spc="-15" dirty="0">
                <a:latin typeface="Calibri"/>
                <a:cs typeface="Calibri"/>
              </a:rPr>
              <a:t> </a:t>
            </a:r>
            <a:r>
              <a:rPr sz="1100" dirty="0">
                <a:latin typeface="Calibri"/>
                <a:cs typeface="Calibri"/>
              </a:rPr>
              <a:t>respond</a:t>
            </a:r>
            <a:r>
              <a:rPr sz="1100" spc="-10" dirty="0">
                <a:latin typeface="Calibri"/>
                <a:cs typeface="Calibri"/>
              </a:rPr>
              <a:t> </a:t>
            </a:r>
            <a:r>
              <a:rPr sz="1100" dirty="0">
                <a:latin typeface="Calibri"/>
                <a:cs typeface="Calibri"/>
              </a:rPr>
              <a:t>slightly</a:t>
            </a:r>
            <a:r>
              <a:rPr sz="1100" spc="-20" dirty="0">
                <a:latin typeface="Calibri"/>
                <a:cs typeface="Calibri"/>
              </a:rPr>
              <a:t> </a:t>
            </a:r>
            <a:r>
              <a:rPr sz="1100" dirty="0">
                <a:latin typeface="Calibri"/>
                <a:cs typeface="Calibri"/>
              </a:rPr>
              <a:t>with</a:t>
            </a:r>
            <a:r>
              <a:rPr sz="1100" spc="-15" dirty="0">
                <a:latin typeface="Calibri"/>
                <a:cs typeface="Calibri"/>
              </a:rPr>
              <a:t> </a:t>
            </a:r>
            <a:r>
              <a:rPr sz="1100" spc="-10" dirty="0">
                <a:latin typeface="Calibri"/>
                <a:cs typeface="Calibri"/>
              </a:rPr>
              <a:t>atropine </a:t>
            </a:r>
            <a:r>
              <a:rPr sz="1100" dirty="0">
                <a:latin typeface="Calibri"/>
                <a:cs typeface="Calibri"/>
              </a:rPr>
              <a:t>During</a:t>
            </a:r>
            <a:r>
              <a:rPr sz="1100" spc="-20" dirty="0">
                <a:latin typeface="Calibri"/>
                <a:cs typeface="Calibri"/>
              </a:rPr>
              <a:t> </a:t>
            </a:r>
            <a:r>
              <a:rPr sz="1100" dirty="0">
                <a:latin typeface="Calibri"/>
                <a:cs typeface="Calibri"/>
              </a:rPr>
              <a:t>treatment</a:t>
            </a:r>
            <a:r>
              <a:rPr sz="1100" spc="-50" dirty="0">
                <a:latin typeface="Calibri"/>
                <a:cs typeface="Calibri"/>
              </a:rPr>
              <a:t> </a:t>
            </a:r>
            <a:r>
              <a:rPr sz="1100" dirty="0">
                <a:latin typeface="Calibri"/>
                <a:cs typeface="Calibri"/>
              </a:rPr>
              <a:t>for</a:t>
            </a:r>
            <a:r>
              <a:rPr sz="1100" spc="-35" dirty="0">
                <a:latin typeface="Calibri"/>
                <a:cs typeface="Calibri"/>
              </a:rPr>
              <a:t> </a:t>
            </a:r>
            <a:r>
              <a:rPr sz="1100" dirty="0">
                <a:latin typeface="Calibri"/>
                <a:cs typeface="Calibri"/>
              </a:rPr>
              <a:t>acute</a:t>
            </a:r>
            <a:r>
              <a:rPr sz="1100" spc="-25" dirty="0">
                <a:latin typeface="Calibri"/>
                <a:cs typeface="Calibri"/>
              </a:rPr>
              <a:t> </a:t>
            </a:r>
            <a:r>
              <a:rPr sz="1100" spc="-10" dirty="0">
                <a:latin typeface="Calibri"/>
                <a:cs typeface="Calibri"/>
              </a:rPr>
              <a:t>exposure,</a:t>
            </a:r>
            <a:r>
              <a:rPr lang="en-US" sz="1100" spc="-10" dirty="0">
                <a:latin typeface="Calibri"/>
                <a:cs typeface="Calibri"/>
              </a:rPr>
              <a:t> </a:t>
            </a:r>
            <a:endParaRPr lang="en-US" sz="1100" dirty="0">
              <a:latin typeface="Calibri"/>
              <a:cs typeface="Calibri"/>
            </a:endParaRPr>
          </a:p>
          <a:p>
            <a:pPr marL="90170">
              <a:lnSpc>
                <a:spcPct val="100000"/>
              </a:lnSpc>
            </a:pPr>
            <a:r>
              <a:rPr lang="en-US" sz="1100" b="1" dirty="0">
                <a:latin typeface="Calibri"/>
                <a:cs typeface="Calibri"/>
              </a:rPr>
              <a:t>Atropine</a:t>
            </a:r>
            <a:r>
              <a:rPr lang="en-US" sz="1100" b="1" spc="-45" dirty="0">
                <a:latin typeface="Calibri"/>
                <a:cs typeface="Calibri"/>
              </a:rPr>
              <a:t> </a:t>
            </a:r>
            <a:r>
              <a:rPr lang="en-US" sz="1100" b="1" dirty="0">
                <a:latin typeface="Calibri"/>
                <a:cs typeface="Calibri"/>
              </a:rPr>
              <a:t>treat</a:t>
            </a:r>
            <a:r>
              <a:rPr lang="en-US" sz="1100" b="1" spc="-65" dirty="0">
                <a:latin typeface="Calibri"/>
                <a:cs typeface="Calibri"/>
              </a:rPr>
              <a:t> </a:t>
            </a:r>
            <a:r>
              <a:rPr lang="en-US" sz="1100" b="1" dirty="0">
                <a:latin typeface="Calibri"/>
                <a:cs typeface="Calibri"/>
              </a:rPr>
              <a:t>to</a:t>
            </a:r>
            <a:r>
              <a:rPr lang="en-US" sz="1100" b="1" spc="-35" dirty="0">
                <a:latin typeface="Calibri"/>
                <a:cs typeface="Calibri"/>
              </a:rPr>
              <a:t> </a:t>
            </a:r>
            <a:r>
              <a:rPr lang="en-US" sz="1100" b="1" dirty="0">
                <a:latin typeface="Calibri"/>
                <a:cs typeface="Calibri"/>
              </a:rPr>
              <a:t>target</a:t>
            </a:r>
            <a:r>
              <a:rPr lang="en-US" sz="1100" b="1" spc="-40" dirty="0">
                <a:latin typeface="Calibri"/>
                <a:cs typeface="Calibri"/>
              </a:rPr>
              <a:t> </a:t>
            </a:r>
            <a:r>
              <a:rPr lang="en-US" sz="1100" b="1" dirty="0">
                <a:latin typeface="Calibri"/>
                <a:cs typeface="Calibri"/>
              </a:rPr>
              <a:t>is</a:t>
            </a:r>
            <a:r>
              <a:rPr lang="en-US" sz="1100" b="1" spc="-45" dirty="0">
                <a:latin typeface="Calibri"/>
                <a:cs typeface="Calibri"/>
              </a:rPr>
              <a:t> </a:t>
            </a:r>
            <a:r>
              <a:rPr lang="en-US" sz="1100" b="1" dirty="0">
                <a:latin typeface="Calibri"/>
                <a:cs typeface="Calibri"/>
              </a:rPr>
              <a:t>NOT</a:t>
            </a:r>
            <a:r>
              <a:rPr lang="en-US" sz="1100" b="1" spc="-35" dirty="0">
                <a:latin typeface="Calibri"/>
                <a:cs typeface="Calibri"/>
              </a:rPr>
              <a:t> </a:t>
            </a:r>
            <a:r>
              <a:rPr lang="en-US" sz="1100" b="1" dirty="0">
                <a:latin typeface="Calibri"/>
                <a:cs typeface="Calibri"/>
              </a:rPr>
              <a:t>based</a:t>
            </a:r>
            <a:r>
              <a:rPr lang="en-US" sz="1100" b="1" spc="-55" dirty="0">
                <a:latin typeface="Calibri"/>
                <a:cs typeface="Calibri"/>
              </a:rPr>
              <a:t> </a:t>
            </a:r>
            <a:r>
              <a:rPr lang="en-US" sz="1100" b="1" dirty="0">
                <a:latin typeface="Calibri"/>
                <a:cs typeface="Calibri"/>
              </a:rPr>
              <a:t>on</a:t>
            </a:r>
            <a:r>
              <a:rPr lang="en-US" sz="1100" b="1" spc="-50" dirty="0">
                <a:latin typeface="Calibri"/>
                <a:cs typeface="Calibri"/>
              </a:rPr>
              <a:t> </a:t>
            </a:r>
            <a:r>
              <a:rPr lang="en-US" sz="1100" b="1" dirty="0">
                <a:latin typeface="Calibri"/>
                <a:cs typeface="Calibri"/>
              </a:rPr>
              <a:t>eye</a:t>
            </a:r>
            <a:r>
              <a:rPr lang="en-US" sz="1100" b="1" spc="-40" dirty="0">
                <a:latin typeface="Calibri"/>
                <a:cs typeface="Calibri"/>
              </a:rPr>
              <a:t> </a:t>
            </a:r>
            <a:r>
              <a:rPr lang="en-US" sz="1100" b="1" spc="-20" dirty="0">
                <a:latin typeface="Calibri"/>
                <a:cs typeface="Calibri"/>
              </a:rPr>
              <a:t>exam</a:t>
            </a:r>
          </a:p>
          <a:p>
            <a:pPr marL="90170">
              <a:lnSpc>
                <a:spcPct val="100000"/>
              </a:lnSpc>
            </a:pPr>
            <a:r>
              <a:rPr lang="ru-RU" sz="1100" dirty="0" err="1">
                <a:latin typeface="Calibri"/>
                <a:cs typeface="Calibri"/>
              </a:rPr>
              <a:t>Хоча</a:t>
            </a:r>
            <a:r>
              <a:rPr lang="ru-RU" sz="1100" dirty="0">
                <a:latin typeface="Calibri"/>
                <a:cs typeface="Calibri"/>
              </a:rPr>
              <a:t> </a:t>
            </a:r>
            <a:r>
              <a:rPr lang="ru-RU" sz="1100" dirty="0" err="1">
                <a:latin typeface="Calibri"/>
                <a:cs typeface="Calibri"/>
              </a:rPr>
              <a:t>міоз</a:t>
            </a:r>
            <a:r>
              <a:rPr lang="ru-RU" sz="1100" dirty="0">
                <a:latin typeface="Calibri"/>
                <a:cs typeface="Calibri"/>
              </a:rPr>
              <a:t> </a:t>
            </a:r>
            <a:r>
              <a:rPr lang="ru-RU" sz="1100" dirty="0" err="1">
                <a:latin typeface="Calibri"/>
                <a:cs typeface="Calibri"/>
              </a:rPr>
              <a:t>може</a:t>
            </a:r>
            <a:r>
              <a:rPr lang="ru-RU" sz="1100" dirty="0">
                <a:latin typeface="Calibri"/>
                <a:cs typeface="Calibri"/>
              </a:rPr>
              <a:t> </a:t>
            </a:r>
            <a:r>
              <a:rPr lang="ru-RU" sz="1100" dirty="0" err="1">
                <a:latin typeface="Calibri"/>
                <a:cs typeface="Calibri"/>
              </a:rPr>
              <a:t>трохи</a:t>
            </a:r>
            <a:r>
              <a:rPr lang="ru-RU" sz="1100" dirty="0">
                <a:latin typeface="Calibri"/>
                <a:cs typeface="Calibri"/>
              </a:rPr>
              <a:t> </a:t>
            </a:r>
            <a:r>
              <a:rPr lang="ru-RU" sz="1100" dirty="0" err="1">
                <a:latin typeface="Calibri"/>
                <a:cs typeface="Calibri"/>
              </a:rPr>
              <a:t>реагувати</a:t>
            </a:r>
            <a:r>
              <a:rPr lang="ru-RU" sz="1100" dirty="0">
                <a:latin typeface="Calibri"/>
                <a:cs typeface="Calibri"/>
              </a:rPr>
              <a:t> на </a:t>
            </a:r>
            <a:r>
              <a:rPr lang="ru-RU" sz="1100" dirty="0" err="1">
                <a:latin typeface="Calibri"/>
                <a:cs typeface="Calibri"/>
              </a:rPr>
              <a:t>атропін</a:t>
            </a:r>
            <a:r>
              <a:rPr lang="ru-RU" sz="1100" dirty="0">
                <a:latin typeface="Calibri"/>
                <a:cs typeface="Calibri"/>
              </a:rPr>
              <a:t>. </a:t>
            </a:r>
            <a:r>
              <a:rPr lang="ru-RU" sz="1100" dirty="0" err="1">
                <a:latin typeface="Calibri"/>
                <a:cs typeface="Calibri"/>
              </a:rPr>
              <a:t>Під</a:t>
            </a:r>
            <a:r>
              <a:rPr lang="ru-RU" sz="1100" dirty="0">
                <a:latin typeface="Calibri"/>
                <a:cs typeface="Calibri"/>
              </a:rPr>
              <a:t> час </a:t>
            </a:r>
            <a:r>
              <a:rPr lang="ru-RU" sz="1100" dirty="0" err="1">
                <a:latin typeface="Calibri"/>
                <a:cs typeface="Calibri"/>
              </a:rPr>
              <a:t>лікування</a:t>
            </a:r>
            <a:r>
              <a:rPr lang="ru-RU" sz="1100" dirty="0">
                <a:latin typeface="Calibri"/>
                <a:cs typeface="Calibri"/>
              </a:rPr>
              <a:t> </a:t>
            </a:r>
            <a:r>
              <a:rPr lang="ru-RU" sz="1100" dirty="0" err="1">
                <a:latin typeface="Calibri"/>
                <a:cs typeface="Calibri"/>
              </a:rPr>
              <a:t>гострого</a:t>
            </a:r>
            <a:r>
              <a:rPr lang="ru-RU" sz="1100" dirty="0">
                <a:latin typeface="Calibri"/>
                <a:cs typeface="Calibri"/>
              </a:rPr>
              <a:t> </a:t>
            </a:r>
            <a:r>
              <a:rPr lang="ru-RU" sz="1100" dirty="0" err="1">
                <a:latin typeface="Calibri"/>
                <a:cs typeface="Calibri"/>
              </a:rPr>
              <a:t>опромінення</a:t>
            </a:r>
            <a:r>
              <a:rPr lang="ru-RU" sz="1100" dirty="0">
                <a:latin typeface="Calibri"/>
                <a:cs typeface="Calibri"/>
              </a:rPr>
              <a:t>,</a:t>
            </a:r>
            <a:r>
              <a:rPr lang="en-US" sz="1100" dirty="0">
                <a:latin typeface="Calibri"/>
                <a:cs typeface="Calibri"/>
              </a:rPr>
              <a:t> </a:t>
            </a:r>
          </a:p>
          <a:p>
            <a:pPr marL="90170">
              <a:lnSpc>
                <a:spcPct val="100000"/>
              </a:lnSpc>
            </a:pPr>
            <a:r>
              <a:rPr lang="ru-RU" sz="1100" b="1" dirty="0" err="1">
                <a:latin typeface="Calibri"/>
                <a:cs typeface="Calibri"/>
              </a:rPr>
              <a:t>Цільове</a:t>
            </a:r>
            <a:r>
              <a:rPr lang="ru-RU" sz="1100" b="1" dirty="0">
                <a:latin typeface="Calibri"/>
                <a:cs typeface="Calibri"/>
              </a:rPr>
              <a:t> </a:t>
            </a:r>
            <a:r>
              <a:rPr lang="ru-RU" sz="1100" b="1" dirty="0" err="1">
                <a:latin typeface="Calibri"/>
                <a:cs typeface="Calibri"/>
              </a:rPr>
              <a:t>лікування</a:t>
            </a:r>
            <a:r>
              <a:rPr lang="ru-RU" sz="1100" b="1" dirty="0">
                <a:latin typeface="Calibri"/>
                <a:cs typeface="Calibri"/>
              </a:rPr>
              <a:t> </a:t>
            </a:r>
            <a:r>
              <a:rPr lang="ru-RU" sz="1100" b="1" dirty="0" err="1">
                <a:latin typeface="Calibri"/>
                <a:cs typeface="Calibri"/>
              </a:rPr>
              <a:t>атропіном</a:t>
            </a:r>
            <a:r>
              <a:rPr lang="ru-RU" sz="1100" b="1" dirty="0">
                <a:latin typeface="Calibri"/>
                <a:cs typeface="Calibri"/>
              </a:rPr>
              <a:t> НЕ </a:t>
            </a:r>
            <a:r>
              <a:rPr lang="ru-RU" sz="1100" b="1" dirty="0" err="1">
                <a:latin typeface="Calibri"/>
                <a:cs typeface="Calibri"/>
              </a:rPr>
              <a:t>базується</a:t>
            </a:r>
            <a:r>
              <a:rPr lang="ru-RU" sz="1100" b="1" dirty="0">
                <a:latin typeface="Calibri"/>
                <a:cs typeface="Calibri"/>
              </a:rPr>
              <a:t> на </a:t>
            </a:r>
            <a:r>
              <a:rPr lang="ru-RU" sz="1100" b="1" dirty="0" err="1">
                <a:latin typeface="Calibri"/>
                <a:cs typeface="Calibri"/>
              </a:rPr>
              <a:t>огляді</a:t>
            </a:r>
            <a:r>
              <a:rPr lang="ru-RU" sz="1100" b="1" dirty="0">
                <a:latin typeface="Calibri"/>
                <a:cs typeface="Calibri"/>
              </a:rPr>
              <a:t> очей</a:t>
            </a:r>
            <a:endParaRPr sz="1100" b="1" dirty="0">
              <a:latin typeface="Calibri"/>
              <a:cs typeface="Calibri"/>
            </a:endParaRPr>
          </a:p>
        </p:txBody>
      </p:sp>
      <p:sp>
        <p:nvSpPr>
          <p:cNvPr id="20" name="object 16">
            <a:extLst>
              <a:ext uri="{FF2B5EF4-FFF2-40B4-BE49-F238E27FC236}">
                <a16:creationId xmlns:a16="http://schemas.microsoft.com/office/drawing/2014/main" id="{574E64E5-BD6F-3E5C-4F82-8B73516C1D44}"/>
              </a:ext>
            </a:extLst>
          </p:cNvPr>
          <p:cNvSpPr txBox="1"/>
          <p:nvPr/>
        </p:nvSpPr>
        <p:spPr>
          <a:xfrm>
            <a:off x="274421" y="5562600"/>
            <a:ext cx="6041390" cy="1143903"/>
          </a:xfrm>
          <a:prstGeom prst="rect">
            <a:avLst/>
          </a:prstGeom>
        </p:spPr>
        <p:txBody>
          <a:bodyPr vert="horz" wrap="square" lIns="0" tIns="12700" rIns="0" bIns="0" rtlCol="0">
            <a:spAutoFit/>
          </a:bodyPr>
          <a:lstStyle/>
          <a:p>
            <a:pPr marL="12700" marR="5080" algn="just">
              <a:lnSpc>
                <a:spcPct val="100000"/>
              </a:lnSpc>
            </a:pPr>
            <a:r>
              <a:rPr lang="ru-RU" sz="1050" dirty="0" err="1">
                <a:latin typeface="Calibri"/>
                <a:cs typeface="Calibri"/>
              </a:rPr>
              <a:t>Пояснення</a:t>
            </a:r>
            <a:r>
              <a:rPr lang="ru-RU" sz="1050" dirty="0">
                <a:latin typeface="Calibri"/>
                <a:cs typeface="Calibri"/>
              </a:rPr>
              <a:t>: </a:t>
            </a:r>
            <a:r>
              <a:rPr lang="ru-RU" sz="1050" dirty="0" err="1">
                <a:latin typeface="Calibri"/>
                <a:cs typeface="Calibri"/>
              </a:rPr>
              <a:t>Клітинна</a:t>
            </a:r>
            <a:r>
              <a:rPr lang="ru-RU" sz="1050" dirty="0">
                <a:latin typeface="Calibri"/>
                <a:cs typeface="Calibri"/>
              </a:rPr>
              <a:t> </a:t>
            </a:r>
            <a:r>
              <a:rPr lang="ru-RU" sz="1050" dirty="0" err="1">
                <a:latin typeface="Calibri"/>
                <a:cs typeface="Calibri"/>
              </a:rPr>
              <a:t>рециркуляція</a:t>
            </a:r>
            <a:r>
              <a:rPr lang="ru-RU" sz="1050" dirty="0">
                <a:latin typeface="Calibri"/>
                <a:cs typeface="Calibri"/>
              </a:rPr>
              <a:t> </a:t>
            </a:r>
            <a:r>
              <a:rPr lang="ru-RU" sz="1050" dirty="0" err="1">
                <a:latin typeface="Calibri"/>
                <a:cs typeface="Calibri"/>
              </a:rPr>
              <a:t>пошкоджених</a:t>
            </a:r>
            <a:r>
              <a:rPr lang="ru-RU" sz="1050" dirty="0">
                <a:latin typeface="Calibri"/>
                <a:cs typeface="Calibri"/>
              </a:rPr>
              <a:t> </a:t>
            </a:r>
            <a:r>
              <a:rPr lang="ru-RU" sz="1050" dirty="0" err="1">
                <a:latin typeface="Calibri"/>
                <a:cs typeface="Calibri"/>
              </a:rPr>
              <a:t>ферментів</a:t>
            </a:r>
            <a:r>
              <a:rPr lang="ru-RU" sz="1050" dirty="0">
                <a:latin typeface="Calibri"/>
                <a:cs typeface="Calibri"/>
              </a:rPr>
              <a:t> </a:t>
            </a:r>
            <a:r>
              <a:rPr lang="ru-RU" sz="1050" dirty="0" err="1">
                <a:latin typeface="Calibri"/>
                <a:cs typeface="Calibri"/>
              </a:rPr>
              <a:t>ацетилхолінестерази</a:t>
            </a:r>
            <a:r>
              <a:rPr lang="ru-RU" sz="1050" dirty="0">
                <a:latin typeface="Calibri"/>
                <a:cs typeface="Calibri"/>
              </a:rPr>
              <a:t> </a:t>
            </a:r>
            <a:r>
              <a:rPr lang="ru-RU" sz="1050" dirty="0" err="1">
                <a:latin typeface="Calibri"/>
                <a:cs typeface="Calibri"/>
              </a:rPr>
              <a:t>починається</a:t>
            </a:r>
            <a:r>
              <a:rPr lang="ru-RU" sz="1050" dirty="0">
                <a:latin typeface="Calibri"/>
                <a:cs typeface="Calibri"/>
              </a:rPr>
              <a:t> </a:t>
            </a:r>
            <a:r>
              <a:rPr lang="ru-RU" sz="1050" dirty="0" err="1">
                <a:latin typeface="Calibri"/>
                <a:cs typeface="Calibri"/>
              </a:rPr>
              <a:t>протягом</a:t>
            </a:r>
            <a:r>
              <a:rPr lang="ru-RU" sz="1050" dirty="0">
                <a:latin typeface="Calibri"/>
                <a:cs typeface="Calibri"/>
              </a:rPr>
              <a:t> </a:t>
            </a:r>
            <a:r>
              <a:rPr lang="ru-RU" sz="1050" dirty="0" err="1">
                <a:latin typeface="Calibri"/>
                <a:cs typeface="Calibri"/>
              </a:rPr>
              <a:t>кількох</a:t>
            </a:r>
            <a:r>
              <a:rPr lang="ru-RU" sz="1050" dirty="0">
                <a:latin typeface="Calibri"/>
                <a:cs typeface="Calibri"/>
              </a:rPr>
              <a:t> годин і </a:t>
            </a:r>
            <a:r>
              <a:rPr lang="ru-RU" sz="1050" dirty="0" err="1">
                <a:latin typeface="Calibri"/>
                <a:cs typeface="Calibri"/>
              </a:rPr>
              <a:t>може</a:t>
            </a:r>
            <a:r>
              <a:rPr lang="ru-RU" sz="1050" dirty="0">
                <a:latin typeface="Calibri"/>
                <a:cs typeface="Calibri"/>
              </a:rPr>
              <a:t> бути </a:t>
            </a:r>
            <a:r>
              <a:rPr lang="ru-RU" sz="1050" dirty="0" err="1">
                <a:latin typeface="Calibri"/>
                <a:cs typeface="Calibri"/>
              </a:rPr>
              <a:t>повністю</a:t>
            </a:r>
            <a:r>
              <a:rPr lang="ru-RU" sz="1050" dirty="0">
                <a:latin typeface="Calibri"/>
                <a:cs typeface="Calibri"/>
              </a:rPr>
              <a:t> </a:t>
            </a:r>
            <a:r>
              <a:rPr lang="ru-RU" sz="1050" dirty="0" err="1">
                <a:latin typeface="Calibri"/>
                <a:cs typeface="Calibri"/>
              </a:rPr>
              <a:t>замінена</a:t>
            </a:r>
            <a:r>
              <a:rPr lang="ru-RU" sz="1050" dirty="0">
                <a:latin typeface="Calibri"/>
                <a:cs typeface="Calibri"/>
              </a:rPr>
              <a:t> </a:t>
            </a:r>
            <a:r>
              <a:rPr lang="ru-RU" sz="1050" dirty="0" err="1">
                <a:latin typeface="Calibri"/>
                <a:cs typeface="Calibri"/>
              </a:rPr>
              <a:t>протягом</a:t>
            </a:r>
            <a:r>
              <a:rPr lang="ru-RU" sz="1050" dirty="0">
                <a:latin typeface="Calibri"/>
                <a:cs typeface="Calibri"/>
              </a:rPr>
              <a:t> </a:t>
            </a:r>
            <a:r>
              <a:rPr lang="ru-RU" sz="1050" dirty="0" err="1">
                <a:latin typeface="Calibri"/>
                <a:cs typeface="Calibri"/>
              </a:rPr>
              <a:t>кількох</a:t>
            </a:r>
            <a:r>
              <a:rPr lang="ru-RU" sz="1050" dirty="0">
                <a:latin typeface="Calibri"/>
                <a:cs typeface="Calibri"/>
              </a:rPr>
              <a:t> </a:t>
            </a:r>
            <a:r>
              <a:rPr lang="ru-RU" sz="1050" dirty="0" err="1">
                <a:latin typeface="Calibri"/>
                <a:cs typeface="Calibri"/>
              </a:rPr>
              <a:t>днів</a:t>
            </a:r>
            <a:r>
              <a:rPr lang="ru-RU" sz="1050" dirty="0">
                <a:latin typeface="Calibri"/>
                <a:cs typeface="Calibri"/>
              </a:rPr>
              <a:t>. </a:t>
            </a:r>
            <a:r>
              <a:rPr lang="ru-RU" sz="1050" dirty="0" err="1">
                <a:latin typeface="Calibri"/>
                <a:cs typeface="Calibri"/>
              </a:rPr>
              <a:t>Однак</a:t>
            </a:r>
            <a:r>
              <a:rPr lang="ru-RU" sz="1050" dirty="0">
                <a:latin typeface="Calibri"/>
                <a:cs typeface="Calibri"/>
              </a:rPr>
              <a:t>, як показано на </a:t>
            </a:r>
            <a:r>
              <a:rPr lang="ru-RU" sz="1050" dirty="0" err="1">
                <a:latin typeface="Calibri"/>
                <a:cs typeface="Calibri"/>
              </a:rPr>
              <a:t>зображенні</a:t>
            </a:r>
            <a:r>
              <a:rPr lang="ru-RU" sz="1050" dirty="0">
                <a:latin typeface="Calibri"/>
                <a:cs typeface="Calibri"/>
              </a:rPr>
              <a:t>, </a:t>
            </a:r>
            <a:r>
              <a:rPr lang="ru-RU" sz="1050" dirty="0" err="1">
                <a:latin typeface="Calibri"/>
                <a:cs typeface="Calibri"/>
              </a:rPr>
              <a:t>пошкодження</a:t>
            </a:r>
            <a:r>
              <a:rPr lang="ru-RU" sz="1050" dirty="0">
                <a:latin typeface="Calibri"/>
                <a:cs typeface="Calibri"/>
              </a:rPr>
              <a:t> </a:t>
            </a:r>
            <a:r>
              <a:rPr lang="ru-RU" sz="1050" dirty="0" err="1">
                <a:latin typeface="Calibri"/>
                <a:cs typeface="Calibri"/>
              </a:rPr>
              <a:t>центральної</a:t>
            </a:r>
            <a:r>
              <a:rPr lang="ru-RU" sz="1050" dirty="0">
                <a:latin typeface="Calibri"/>
                <a:cs typeface="Calibri"/>
              </a:rPr>
              <a:t> </a:t>
            </a:r>
            <a:r>
              <a:rPr lang="ru-RU" sz="1050" dirty="0" err="1">
                <a:latin typeface="Calibri"/>
                <a:cs typeface="Calibri"/>
              </a:rPr>
              <a:t>нервової</a:t>
            </a:r>
            <a:r>
              <a:rPr lang="ru-RU" sz="1050" dirty="0">
                <a:latin typeface="Calibri"/>
                <a:cs typeface="Calibri"/>
              </a:rPr>
              <a:t> </a:t>
            </a:r>
            <a:r>
              <a:rPr lang="ru-RU" sz="1050" dirty="0" err="1">
                <a:latin typeface="Calibri"/>
                <a:cs typeface="Calibri"/>
              </a:rPr>
              <a:t>системи</a:t>
            </a:r>
            <a:r>
              <a:rPr lang="ru-RU" sz="1050" dirty="0">
                <a:latin typeface="Calibri"/>
                <a:cs typeface="Calibri"/>
              </a:rPr>
              <a:t> </a:t>
            </a:r>
            <a:r>
              <a:rPr lang="ru-RU" sz="1050" dirty="0" err="1">
                <a:latin typeface="Calibri"/>
                <a:cs typeface="Calibri"/>
              </a:rPr>
              <a:t>також</a:t>
            </a:r>
            <a:r>
              <a:rPr lang="ru-RU" sz="1050" dirty="0">
                <a:latin typeface="Calibri"/>
                <a:cs typeface="Calibri"/>
              </a:rPr>
              <a:t> </a:t>
            </a:r>
            <a:r>
              <a:rPr lang="ru-RU" sz="1050" dirty="0" err="1">
                <a:latin typeface="Calibri"/>
                <a:cs typeface="Calibri"/>
              </a:rPr>
              <a:t>може</a:t>
            </a:r>
            <a:r>
              <a:rPr lang="ru-RU" sz="1050" dirty="0">
                <a:latin typeface="Calibri"/>
                <a:cs typeface="Calibri"/>
              </a:rPr>
              <a:t> </a:t>
            </a:r>
            <a:r>
              <a:rPr lang="ru-RU" sz="1050" dirty="0" err="1">
                <a:latin typeface="Calibri"/>
                <a:cs typeface="Calibri"/>
              </a:rPr>
              <a:t>мати</a:t>
            </a:r>
            <a:r>
              <a:rPr lang="ru-RU" sz="1050" dirty="0">
                <a:latin typeface="Calibri"/>
                <a:cs typeface="Calibri"/>
              </a:rPr>
              <a:t> </a:t>
            </a:r>
            <a:r>
              <a:rPr lang="ru-RU" sz="1050" dirty="0" err="1">
                <a:latin typeface="Calibri"/>
                <a:cs typeface="Calibri"/>
              </a:rPr>
              <a:t>довгострокові</a:t>
            </a:r>
            <a:r>
              <a:rPr lang="ru-RU" sz="1050" dirty="0">
                <a:latin typeface="Calibri"/>
                <a:cs typeface="Calibri"/>
              </a:rPr>
              <a:t> </a:t>
            </a:r>
            <a:r>
              <a:rPr lang="ru-RU" sz="1050" dirty="0" err="1">
                <a:latin typeface="Calibri"/>
                <a:cs typeface="Calibri"/>
              </a:rPr>
              <a:t>наслідки</a:t>
            </a:r>
            <a:r>
              <a:rPr lang="ru-RU" sz="1050" dirty="0">
                <a:latin typeface="Calibri"/>
                <a:cs typeface="Calibri"/>
              </a:rPr>
              <a:t> - 70% </a:t>
            </a:r>
            <a:r>
              <a:rPr lang="ru-RU" sz="1050" dirty="0" err="1">
                <a:latin typeface="Calibri"/>
                <a:cs typeface="Calibri"/>
              </a:rPr>
              <a:t>відновлення</a:t>
            </a:r>
            <a:r>
              <a:rPr lang="ru-RU" sz="1050" dirty="0">
                <a:latin typeface="Calibri"/>
                <a:cs typeface="Calibri"/>
              </a:rPr>
              <a:t> через 2 </a:t>
            </a:r>
            <a:r>
              <a:rPr lang="ru-RU" sz="1050" dirty="0" err="1">
                <a:latin typeface="Calibri"/>
                <a:cs typeface="Calibri"/>
              </a:rPr>
              <a:t>тижні</a:t>
            </a:r>
            <a:r>
              <a:rPr lang="ru-RU" sz="1050" dirty="0">
                <a:latin typeface="Calibri"/>
                <a:cs typeface="Calibri"/>
              </a:rPr>
              <a:t>, 100% </a:t>
            </a:r>
            <a:r>
              <a:rPr lang="ru-RU" sz="1050" dirty="0" err="1">
                <a:latin typeface="Calibri"/>
                <a:cs typeface="Calibri"/>
              </a:rPr>
              <a:t>відновлення</a:t>
            </a:r>
            <a:r>
              <a:rPr lang="ru-RU" sz="1050" dirty="0">
                <a:latin typeface="Calibri"/>
                <a:cs typeface="Calibri"/>
              </a:rPr>
              <a:t> через 2 </a:t>
            </a:r>
            <a:r>
              <a:rPr lang="ru-RU" sz="1050" dirty="0" err="1">
                <a:latin typeface="Calibri"/>
                <a:cs typeface="Calibri"/>
              </a:rPr>
              <a:t>місяці</a:t>
            </a:r>
            <a:r>
              <a:rPr lang="ru-RU" sz="1050" dirty="0">
                <a:latin typeface="Calibri"/>
                <a:cs typeface="Calibri"/>
              </a:rPr>
              <a:t>. Таким чином, </a:t>
            </a:r>
            <a:r>
              <a:rPr lang="ru-RU" sz="1050" dirty="0" err="1">
                <a:latin typeface="Calibri"/>
                <a:cs typeface="Calibri"/>
              </a:rPr>
              <a:t>стійкий</a:t>
            </a:r>
            <a:r>
              <a:rPr lang="ru-RU" sz="1050" dirty="0">
                <a:latin typeface="Calibri"/>
                <a:cs typeface="Calibri"/>
              </a:rPr>
              <a:t> </a:t>
            </a:r>
            <a:r>
              <a:rPr lang="ru-RU" sz="1050" dirty="0" err="1">
                <a:latin typeface="Calibri"/>
                <a:cs typeface="Calibri"/>
              </a:rPr>
              <a:t>міоз</a:t>
            </a:r>
            <a:r>
              <a:rPr lang="ru-RU" sz="1050" dirty="0">
                <a:latin typeface="Calibri"/>
                <a:cs typeface="Calibri"/>
              </a:rPr>
              <a:t> </a:t>
            </a:r>
            <a:r>
              <a:rPr lang="ru-RU" sz="1050" dirty="0" err="1">
                <a:latin typeface="Calibri"/>
                <a:cs typeface="Calibri"/>
              </a:rPr>
              <a:t>може</a:t>
            </a:r>
            <a:r>
              <a:rPr lang="ru-RU" sz="1050" dirty="0">
                <a:latin typeface="Calibri"/>
                <a:cs typeface="Calibri"/>
              </a:rPr>
              <a:t> </a:t>
            </a:r>
            <a:r>
              <a:rPr lang="ru-RU" sz="1050" dirty="0" err="1">
                <a:latin typeface="Calibri"/>
                <a:cs typeface="Calibri"/>
              </a:rPr>
              <a:t>вимагати</a:t>
            </a:r>
            <a:r>
              <a:rPr lang="ru-RU" sz="1050" dirty="0">
                <a:latin typeface="Calibri"/>
                <a:cs typeface="Calibri"/>
              </a:rPr>
              <a:t> </a:t>
            </a:r>
            <a:r>
              <a:rPr lang="ru-RU" sz="1050" dirty="0" err="1">
                <a:latin typeface="Calibri"/>
                <a:cs typeface="Calibri"/>
              </a:rPr>
              <a:t>довгострокових</a:t>
            </a:r>
            <a:r>
              <a:rPr lang="ru-RU" sz="1050" dirty="0">
                <a:latin typeface="Calibri"/>
                <a:cs typeface="Calibri"/>
              </a:rPr>
              <a:t> </a:t>
            </a:r>
            <a:r>
              <a:rPr lang="ru-RU" sz="1050" dirty="0" err="1">
                <a:latin typeface="Calibri"/>
                <a:cs typeface="Calibri"/>
              </a:rPr>
              <a:t>заходів</a:t>
            </a:r>
            <a:r>
              <a:rPr lang="ru-RU" sz="1050" dirty="0">
                <a:latin typeface="Calibri"/>
                <a:cs typeface="Calibri"/>
              </a:rPr>
              <a:t> </a:t>
            </a:r>
            <a:r>
              <a:rPr lang="ru-RU" sz="1050" dirty="0" err="1">
                <a:latin typeface="Calibri"/>
                <a:cs typeface="Calibri"/>
              </a:rPr>
              <a:t>безпеки</a:t>
            </a:r>
            <a:r>
              <a:rPr lang="ru-RU" sz="1050" dirty="0">
                <a:latin typeface="Calibri"/>
                <a:cs typeface="Calibri"/>
              </a:rPr>
              <a:t> для </a:t>
            </a:r>
            <a:r>
              <a:rPr lang="ru-RU" sz="1050" dirty="0" err="1">
                <a:latin typeface="Calibri"/>
                <a:cs typeface="Calibri"/>
              </a:rPr>
              <a:t>постраждалих</a:t>
            </a:r>
            <a:r>
              <a:rPr lang="ru-RU" sz="1050" dirty="0">
                <a:latin typeface="Calibri"/>
                <a:cs typeface="Calibri"/>
              </a:rPr>
              <a:t>, </a:t>
            </a:r>
            <a:r>
              <a:rPr lang="ru-RU" sz="1050" dirty="0" err="1">
                <a:latin typeface="Calibri"/>
                <a:cs typeface="Calibri"/>
              </a:rPr>
              <a:t>наприклад</a:t>
            </a:r>
            <a:r>
              <a:rPr lang="ru-RU" sz="1050" dirty="0">
                <a:latin typeface="Calibri"/>
                <a:cs typeface="Calibri"/>
              </a:rPr>
              <a:t>, </a:t>
            </a:r>
            <a:r>
              <a:rPr lang="ru-RU" sz="1050" dirty="0" err="1">
                <a:latin typeface="Calibri"/>
                <a:cs typeface="Calibri"/>
              </a:rPr>
              <a:t>необхідність</a:t>
            </a:r>
            <a:r>
              <a:rPr lang="ru-RU" sz="1050" dirty="0">
                <a:latin typeface="Calibri"/>
                <a:cs typeface="Calibri"/>
              </a:rPr>
              <a:t> </a:t>
            </a:r>
            <a:r>
              <a:rPr lang="ru-RU" sz="1050" dirty="0" err="1">
                <a:latin typeface="Calibri"/>
                <a:cs typeface="Calibri"/>
              </a:rPr>
              <a:t>уникати</a:t>
            </a:r>
            <a:r>
              <a:rPr lang="ru-RU" sz="1050" dirty="0">
                <a:latin typeface="Calibri"/>
                <a:cs typeface="Calibri"/>
              </a:rPr>
              <a:t> </a:t>
            </a:r>
            <a:r>
              <a:rPr lang="ru-RU" sz="1050" dirty="0" err="1">
                <a:latin typeface="Calibri"/>
                <a:cs typeface="Calibri"/>
              </a:rPr>
              <a:t>водіння</a:t>
            </a:r>
            <a:r>
              <a:rPr lang="ru-RU" sz="1050" dirty="0">
                <a:latin typeface="Calibri"/>
                <a:cs typeface="Calibri"/>
              </a:rPr>
              <a:t> в </a:t>
            </a:r>
            <a:r>
              <a:rPr lang="ru-RU" sz="1050" dirty="0" err="1">
                <a:latin typeface="Calibri"/>
                <a:cs typeface="Calibri"/>
              </a:rPr>
              <a:t>нічний</a:t>
            </a:r>
            <a:r>
              <a:rPr lang="ru-RU" sz="1050" dirty="0">
                <a:latin typeface="Calibri"/>
                <a:cs typeface="Calibri"/>
              </a:rPr>
              <a:t> час </a:t>
            </a:r>
            <a:r>
              <a:rPr lang="ru-RU" sz="1050" dirty="0" err="1">
                <a:latin typeface="Calibri"/>
                <a:cs typeface="Calibri"/>
              </a:rPr>
              <a:t>або</a:t>
            </a:r>
            <a:r>
              <a:rPr lang="ru-RU" sz="1050" dirty="0">
                <a:latin typeface="Calibri"/>
                <a:cs typeface="Calibri"/>
              </a:rPr>
              <a:t> в легких </a:t>
            </a:r>
            <a:r>
              <a:rPr lang="ru-RU" sz="1050" dirty="0" err="1">
                <a:latin typeface="Calibri"/>
                <a:cs typeface="Calibri"/>
              </a:rPr>
              <a:t>броньованих</a:t>
            </a:r>
            <a:r>
              <a:rPr lang="ru-RU" sz="1050" dirty="0">
                <a:latin typeface="Calibri"/>
                <a:cs typeface="Calibri"/>
              </a:rPr>
              <a:t> машинах. </a:t>
            </a:r>
            <a:r>
              <a:rPr lang="ru-RU" sz="1050" dirty="0" err="1">
                <a:latin typeface="Calibri"/>
                <a:cs typeface="Calibri"/>
              </a:rPr>
              <a:t>Звуження</a:t>
            </a:r>
            <a:r>
              <a:rPr lang="ru-RU" sz="1050" dirty="0">
                <a:latin typeface="Calibri"/>
                <a:cs typeface="Calibri"/>
              </a:rPr>
              <a:t> </a:t>
            </a:r>
            <a:r>
              <a:rPr lang="ru-RU" sz="1050" dirty="0" err="1">
                <a:latin typeface="Calibri"/>
                <a:cs typeface="Calibri"/>
              </a:rPr>
              <a:t>зіниці</a:t>
            </a:r>
            <a:r>
              <a:rPr lang="ru-RU" sz="1050" dirty="0">
                <a:latin typeface="Calibri"/>
                <a:cs typeface="Calibri"/>
              </a:rPr>
              <a:t> </a:t>
            </a:r>
            <a:r>
              <a:rPr lang="ru-RU" sz="1050" dirty="0" err="1">
                <a:latin typeface="Calibri"/>
                <a:cs typeface="Calibri"/>
              </a:rPr>
              <a:t>опосередковується</a:t>
            </a:r>
            <a:r>
              <a:rPr lang="ru-RU" sz="1050" dirty="0">
                <a:latin typeface="Calibri"/>
                <a:cs typeface="Calibri"/>
              </a:rPr>
              <a:t> </a:t>
            </a:r>
            <a:r>
              <a:rPr lang="ru-RU" sz="1050" dirty="0" err="1">
                <a:latin typeface="Calibri"/>
                <a:cs typeface="Calibri"/>
              </a:rPr>
              <a:t>нікотиновими</a:t>
            </a:r>
            <a:r>
              <a:rPr lang="ru-RU" sz="1050" dirty="0">
                <a:latin typeface="Calibri"/>
                <a:cs typeface="Calibri"/>
              </a:rPr>
              <a:t> рецепторами, </a:t>
            </a:r>
            <a:r>
              <a:rPr lang="ru-RU" sz="1050" dirty="0" err="1">
                <a:latin typeface="Calibri"/>
                <a:cs typeface="Calibri"/>
              </a:rPr>
              <a:t>які</a:t>
            </a:r>
            <a:r>
              <a:rPr lang="ru-RU" sz="1050" dirty="0">
                <a:latin typeface="Calibri"/>
                <a:cs typeface="Calibri"/>
              </a:rPr>
              <a:t> </a:t>
            </a:r>
            <a:r>
              <a:rPr lang="ru-RU" sz="1050" dirty="0" err="1">
                <a:latin typeface="Calibri"/>
                <a:cs typeface="Calibri"/>
              </a:rPr>
              <a:t>суттєво</a:t>
            </a:r>
            <a:r>
              <a:rPr lang="ru-RU" sz="1050" dirty="0">
                <a:latin typeface="Calibri"/>
                <a:cs typeface="Calibri"/>
              </a:rPr>
              <a:t> не </a:t>
            </a:r>
            <a:r>
              <a:rPr lang="ru-RU" sz="1050" dirty="0" err="1">
                <a:latin typeface="Calibri"/>
                <a:cs typeface="Calibri"/>
              </a:rPr>
              <a:t>змінюються</a:t>
            </a:r>
            <a:r>
              <a:rPr lang="ru-RU" sz="1050" dirty="0">
                <a:latin typeface="Calibri"/>
                <a:cs typeface="Calibri"/>
              </a:rPr>
              <a:t> </a:t>
            </a:r>
            <a:r>
              <a:rPr lang="ru-RU" sz="1050" dirty="0" err="1">
                <a:latin typeface="Calibri"/>
                <a:cs typeface="Calibri"/>
              </a:rPr>
              <a:t>під</a:t>
            </a:r>
            <a:r>
              <a:rPr lang="ru-RU" sz="1050" dirty="0">
                <a:latin typeface="Calibri"/>
                <a:cs typeface="Calibri"/>
              </a:rPr>
              <a:t> </a:t>
            </a:r>
            <a:r>
              <a:rPr lang="ru-RU" sz="1050" dirty="0" err="1">
                <a:latin typeface="Calibri"/>
                <a:cs typeface="Calibri"/>
              </a:rPr>
              <a:t>дією</a:t>
            </a:r>
            <a:r>
              <a:rPr lang="ru-RU" sz="1050" dirty="0">
                <a:latin typeface="Calibri"/>
                <a:cs typeface="Calibri"/>
              </a:rPr>
              <a:t> </a:t>
            </a:r>
            <a:r>
              <a:rPr lang="ru-RU" sz="1050" dirty="0" err="1">
                <a:latin typeface="Calibri"/>
                <a:cs typeface="Calibri"/>
              </a:rPr>
              <a:t>атропіну</a:t>
            </a:r>
            <a:endParaRPr sz="1050" dirty="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4032" y="609676"/>
            <a:ext cx="8322768" cy="1121461"/>
          </a:xfrm>
          <a:prstGeom prst="rect">
            <a:avLst/>
          </a:prstGeom>
        </p:spPr>
        <p:txBody>
          <a:bodyPr vert="horz" wrap="square" lIns="0" tIns="13335" rIns="0" bIns="0" rtlCol="0">
            <a:spAutoFit/>
          </a:bodyPr>
          <a:lstStyle/>
          <a:p>
            <a:pPr marL="12700">
              <a:lnSpc>
                <a:spcPct val="100000"/>
              </a:lnSpc>
              <a:spcBef>
                <a:spcPts val="105"/>
              </a:spcBef>
            </a:pPr>
            <a:r>
              <a:rPr sz="3600" b="1" spc="-20" dirty="0"/>
              <a:t>Clinical</a:t>
            </a:r>
            <a:r>
              <a:rPr sz="3600" b="1" spc="-155" dirty="0"/>
              <a:t> </a:t>
            </a:r>
            <a:r>
              <a:rPr sz="3600" b="1" spc="-40" dirty="0"/>
              <a:t>Characteristics:</a:t>
            </a:r>
            <a:r>
              <a:rPr sz="3600" b="1" spc="-145" dirty="0"/>
              <a:t> </a:t>
            </a:r>
            <a:r>
              <a:rPr sz="3600" b="1" spc="-25" dirty="0"/>
              <a:t>Eye</a:t>
            </a:r>
            <a:br>
              <a:rPr lang="en-US" sz="3600" b="1" spc="-25" dirty="0"/>
            </a:br>
            <a:r>
              <a:rPr lang="ru-RU" sz="3600" b="1" spc="-25" dirty="0" err="1"/>
              <a:t>Клінічні</a:t>
            </a:r>
            <a:r>
              <a:rPr lang="ru-RU" sz="3600" b="1" spc="-25" dirty="0"/>
              <a:t> характеристики: </a:t>
            </a:r>
            <a:r>
              <a:rPr lang="ru-RU" sz="3600" b="1" spc="-25" dirty="0" err="1"/>
              <a:t>Очі</a:t>
            </a:r>
            <a:endParaRPr sz="3600" b="1" dirty="0"/>
          </a:p>
        </p:txBody>
      </p:sp>
      <p:sp>
        <p:nvSpPr>
          <p:cNvPr id="3" name="object 3"/>
          <p:cNvSpPr txBox="1"/>
          <p:nvPr/>
        </p:nvSpPr>
        <p:spPr>
          <a:xfrm>
            <a:off x="7772401" y="228600"/>
            <a:ext cx="4132706" cy="891269"/>
          </a:xfrm>
          <a:prstGeom prst="rect">
            <a:avLst/>
          </a:prstGeom>
          <a:ln w="38100">
            <a:solidFill>
              <a:srgbClr val="000000"/>
            </a:solidFill>
          </a:ln>
        </p:spPr>
        <p:txBody>
          <a:bodyPr vert="horz" wrap="square" lIns="0" tIns="29209" rIns="0" bIns="0" rtlCol="0">
            <a:spAutoFit/>
          </a:bodyPr>
          <a:lstStyle/>
          <a:p>
            <a:pPr marL="91440">
              <a:lnSpc>
                <a:spcPct val="100000"/>
              </a:lnSpc>
              <a:spcBef>
                <a:spcPts val="229"/>
              </a:spcBef>
            </a:pPr>
            <a:r>
              <a:rPr sz="1400" dirty="0">
                <a:latin typeface="Calibri"/>
                <a:cs typeface="Calibri"/>
              </a:rPr>
              <a:t>PMID:</a:t>
            </a:r>
            <a:r>
              <a:rPr sz="1400" spc="-5" dirty="0">
                <a:latin typeface="Calibri"/>
                <a:cs typeface="Calibri"/>
              </a:rPr>
              <a:t> </a:t>
            </a:r>
            <a:r>
              <a:rPr sz="1400" spc="-10" dirty="0">
                <a:latin typeface="Calibri"/>
                <a:cs typeface="Calibri"/>
              </a:rPr>
              <a:t>4838227</a:t>
            </a:r>
            <a:endParaRPr sz="1400" dirty="0">
              <a:latin typeface="Calibri"/>
              <a:cs typeface="Calibri"/>
            </a:endParaRPr>
          </a:p>
          <a:p>
            <a:pPr marL="91440">
              <a:lnSpc>
                <a:spcPct val="100000"/>
              </a:lnSpc>
            </a:pPr>
            <a:r>
              <a:rPr sz="1400" dirty="0">
                <a:latin typeface="Calibri"/>
                <a:cs typeface="Calibri"/>
              </a:rPr>
              <a:t>PMID:</a:t>
            </a:r>
            <a:r>
              <a:rPr sz="1400" spc="-5" dirty="0">
                <a:latin typeface="Calibri"/>
                <a:cs typeface="Calibri"/>
              </a:rPr>
              <a:t> </a:t>
            </a:r>
            <a:r>
              <a:rPr sz="1400" spc="-10" dirty="0">
                <a:latin typeface="Calibri"/>
                <a:cs typeface="Calibri"/>
              </a:rPr>
              <a:t>12411624</a:t>
            </a:r>
            <a:endParaRPr lang="en-US" sz="1400" spc="-10" dirty="0">
              <a:latin typeface="Calibri"/>
              <a:cs typeface="Calibri"/>
            </a:endParaRPr>
          </a:p>
          <a:p>
            <a:pPr marL="91440">
              <a:lnSpc>
                <a:spcPct val="100000"/>
              </a:lnSpc>
            </a:pPr>
            <a:r>
              <a:rPr lang="ru-RU" sz="1400" dirty="0" err="1">
                <a:latin typeface="Calibri"/>
                <a:cs typeface="Calibri"/>
              </a:rPr>
              <a:t>Ідентифікатор</a:t>
            </a:r>
            <a:r>
              <a:rPr lang="ru-RU" sz="1400" dirty="0">
                <a:latin typeface="Calibri"/>
                <a:cs typeface="Calibri"/>
              </a:rPr>
              <a:t> у </a:t>
            </a:r>
            <a:r>
              <a:rPr lang="ru-RU" sz="1400" dirty="0" err="1">
                <a:latin typeface="Calibri"/>
                <a:cs typeface="Calibri"/>
              </a:rPr>
              <a:t>системі</a:t>
            </a:r>
            <a:r>
              <a:rPr lang="ru-RU" sz="1400" dirty="0">
                <a:latin typeface="Calibri"/>
                <a:cs typeface="Calibri"/>
              </a:rPr>
              <a:t> </a:t>
            </a:r>
            <a:r>
              <a:rPr lang="ru-RU" sz="1400" dirty="0" err="1">
                <a:latin typeface="Calibri"/>
                <a:cs typeface="Calibri"/>
              </a:rPr>
              <a:t>PubMed</a:t>
            </a:r>
            <a:r>
              <a:rPr lang="ru-RU" sz="1400" dirty="0">
                <a:latin typeface="Calibri"/>
                <a:cs typeface="Calibri"/>
              </a:rPr>
              <a:t>: 4838227</a:t>
            </a:r>
          </a:p>
          <a:p>
            <a:pPr marL="91440">
              <a:lnSpc>
                <a:spcPct val="100000"/>
              </a:lnSpc>
            </a:pPr>
            <a:r>
              <a:rPr lang="ru-RU" sz="1400" dirty="0" err="1">
                <a:latin typeface="Calibri"/>
                <a:cs typeface="Calibri"/>
              </a:rPr>
              <a:t>Ідентифікатор</a:t>
            </a:r>
            <a:r>
              <a:rPr lang="ru-RU" sz="1400" dirty="0">
                <a:latin typeface="Calibri"/>
                <a:cs typeface="Calibri"/>
              </a:rPr>
              <a:t> у </a:t>
            </a:r>
            <a:r>
              <a:rPr lang="ru-RU" sz="1400" dirty="0" err="1">
                <a:latin typeface="Calibri"/>
                <a:cs typeface="Calibri"/>
              </a:rPr>
              <a:t>системі</a:t>
            </a:r>
            <a:r>
              <a:rPr lang="ru-RU" sz="1400" dirty="0">
                <a:latin typeface="Calibri"/>
                <a:cs typeface="Calibri"/>
              </a:rPr>
              <a:t> </a:t>
            </a:r>
            <a:r>
              <a:rPr lang="ru-RU" sz="1400" dirty="0" err="1">
                <a:latin typeface="Calibri"/>
                <a:cs typeface="Calibri"/>
              </a:rPr>
              <a:t>PubMed</a:t>
            </a:r>
            <a:r>
              <a:rPr lang="ru-RU" sz="1400" dirty="0">
                <a:latin typeface="Calibri"/>
                <a:cs typeface="Calibri"/>
              </a:rPr>
              <a:t>: 12411624</a:t>
            </a:r>
            <a:endParaRPr sz="1400" dirty="0">
              <a:latin typeface="Calibri"/>
              <a:cs typeface="Calibri"/>
            </a:endParaRPr>
          </a:p>
        </p:txBody>
      </p:sp>
      <p:sp>
        <p:nvSpPr>
          <p:cNvPr id="4" name="object 4"/>
          <p:cNvSpPr txBox="1"/>
          <p:nvPr/>
        </p:nvSpPr>
        <p:spPr>
          <a:xfrm>
            <a:off x="364032" y="1752600"/>
            <a:ext cx="11398250" cy="4038285"/>
          </a:xfrm>
          <a:prstGeom prst="rect">
            <a:avLst/>
          </a:prstGeom>
        </p:spPr>
        <p:txBody>
          <a:bodyPr vert="horz" wrap="square" lIns="0" tIns="97790" rIns="0" bIns="0" rtlCol="0">
            <a:spAutoFit/>
          </a:bodyPr>
          <a:lstStyle/>
          <a:p>
            <a:pPr marL="241300" indent="-228600">
              <a:buFont typeface="Arial"/>
              <a:buChar char="•"/>
              <a:tabLst>
                <a:tab pos="241300" algn="l"/>
              </a:tabLst>
            </a:pPr>
            <a:r>
              <a:rPr dirty="0">
                <a:latin typeface="Calibri"/>
                <a:cs typeface="Calibri"/>
              </a:rPr>
              <a:t>Cornea</a:t>
            </a:r>
            <a:r>
              <a:rPr spc="-80" dirty="0">
                <a:latin typeface="Calibri"/>
                <a:cs typeface="Calibri"/>
              </a:rPr>
              <a:t> </a:t>
            </a:r>
            <a:r>
              <a:rPr spc="-10" dirty="0">
                <a:latin typeface="Calibri"/>
                <a:cs typeface="Calibri"/>
              </a:rPr>
              <a:t>contains</a:t>
            </a:r>
            <a:r>
              <a:rPr spc="-55" dirty="0">
                <a:latin typeface="Calibri"/>
                <a:cs typeface="Calibri"/>
              </a:rPr>
              <a:t> </a:t>
            </a:r>
            <a:r>
              <a:rPr dirty="0">
                <a:latin typeface="Calibri"/>
                <a:cs typeface="Calibri"/>
              </a:rPr>
              <a:t>a</a:t>
            </a:r>
            <a:r>
              <a:rPr spc="-80" dirty="0">
                <a:latin typeface="Calibri"/>
                <a:cs typeface="Calibri"/>
              </a:rPr>
              <a:t> </a:t>
            </a:r>
            <a:r>
              <a:rPr dirty="0">
                <a:latin typeface="Calibri"/>
                <a:cs typeface="Calibri"/>
              </a:rPr>
              <a:t>large</a:t>
            </a:r>
            <a:r>
              <a:rPr spc="-70" dirty="0">
                <a:latin typeface="Calibri"/>
                <a:cs typeface="Calibri"/>
              </a:rPr>
              <a:t> </a:t>
            </a:r>
            <a:r>
              <a:rPr dirty="0">
                <a:latin typeface="Calibri"/>
                <a:cs typeface="Calibri"/>
              </a:rPr>
              <a:t>amount</a:t>
            </a:r>
            <a:r>
              <a:rPr spc="-60" dirty="0">
                <a:latin typeface="Calibri"/>
                <a:cs typeface="Calibri"/>
              </a:rPr>
              <a:t> </a:t>
            </a:r>
            <a:r>
              <a:rPr dirty="0">
                <a:latin typeface="Calibri"/>
                <a:cs typeface="Calibri"/>
              </a:rPr>
              <a:t>of</a:t>
            </a:r>
            <a:r>
              <a:rPr spc="-80" dirty="0">
                <a:latin typeface="Calibri"/>
                <a:cs typeface="Calibri"/>
              </a:rPr>
              <a:t> </a:t>
            </a:r>
            <a:r>
              <a:rPr spc="-10" dirty="0">
                <a:latin typeface="Calibri"/>
                <a:cs typeface="Calibri"/>
              </a:rPr>
              <a:t>acetylcholine</a:t>
            </a:r>
            <a:r>
              <a:rPr spc="-60" dirty="0">
                <a:latin typeface="Calibri"/>
                <a:cs typeface="Calibri"/>
              </a:rPr>
              <a:t> </a:t>
            </a:r>
            <a:r>
              <a:rPr dirty="0">
                <a:latin typeface="Calibri"/>
                <a:cs typeface="Calibri"/>
              </a:rPr>
              <a:t>in</a:t>
            </a:r>
            <a:r>
              <a:rPr spc="-75" dirty="0">
                <a:latin typeface="Calibri"/>
                <a:cs typeface="Calibri"/>
              </a:rPr>
              <a:t> </a:t>
            </a:r>
            <a:r>
              <a:rPr dirty="0">
                <a:latin typeface="Calibri"/>
                <a:cs typeface="Calibri"/>
              </a:rPr>
              <a:t>the</a:t>
            </a:r>
            <a:r>
              <a:rPr spc="-70" dirty="0">
                <a:latin typeface="Calibri"/>
                <a:cs typeface="Calibri"/>
              </a:rPr>
              <a:t> </a:t>
            </a:r>
            <a:r>
              <a:rPr dirty="0">
                <a:latin typeface="Calibri"/>
                <a:cs typeface="Calibri"/>
              </a:rPr>
              <a:t>corneal</a:t>
            </a:r>
            <a:r>
              <a:rPr spc="-75" dirty="0">
                <a:latin typeface="Calibri"/>
                <a:cs typeface="Calibri"/>
              </a:rPr>
              <a:t> </a:t>
            </a:r>
            <a:r>
              <a:rPr spc="-10" dirty="0">
                <a:latin typeface="Calibri"/>
                <a:cs typeface="Calibri"/>
              </a:rPr>
              <a:t>epithelium.</a:t>
            </a:r>
            <a:endParaRPr lang="en-US" spc="-10" dirty="0">
              <a:latin typeface="Calibri"/>
              <a:cs typeface="Calibri"/>
            </a:endParaRPr>
          </a:p>
          <a:p>
            <a:pPr marL="266700">
              <a:tabLst>
                <a:tab pos="241300" algn="l"/>
              </a:tabLst>
            </a:pPr>
            <a:r>
              <a:rPr lang="ru-RU" dirty="0" err="1">
                <a:latin typeface="Calibri"/>
                <a:cs typeface="Calibri"/>
              </a:rPr>
              <a:t>Рогівка</a:t>
            </a:r>
            <a:r>
              <a:rPr lang="ru-RU" dirty="0">
                <a:latin typeface="Calibri"/>
                <a:cs typeface="Calibri"/>
              </a:rPr>
              <a:t> </a:t>
            </a:r>
            <a:r>
              <a:rPr lang="ru-RU" dirty="0" err="1">
                <a:latin typeface="Calibri"/>
                <a:cs typeface="Calibri"/>
              </a:rPr>
              <a:t>містить</a:t>
            </a:r>
            <a:r>
              <a:rPr lang="ru-RU" dirty="0">
                <a:latin typeface="Calibri"/>
                <a:cs typeface="Calibri"/>
              </a:rPr>
              <a:t> велику </a:t>
            </a:r>
            <a:r>
              <a:rPr lang="ru-RU" dirty="0" err="1">
                <a:latin typeface="Calibri"/>
                <a:cs typeface="Calibri"/>
              </a:rPr>
              <a:t>кількість</a:t>
            </a:r>
            <a:r>
              <a:rPr lang="ru-RU" dirty="0">
                <a:latin typeface="Calibri"/>
                <a:cs typeface="Calibri"/>
              </a:rPr>
              <a:t> </a:t>
            </a:r>
            <a:r>
              <a:rPr lang="ru-RU" dirty="0" err="1">
                <a:latin typeface="Calibri"/>
                <a:cs typeface="Calibri"/>
              </a:rPr>
              <a:t>ацетилхоліну</a:t>
            </a:r>
            <a:r>
              <a:rPr lang="ru-RU" dirty="0">
                <a:latin typeface="Calibri"/>
                <a:cs typeface="Calibri"/>
              </a:rPr>
              <a:t> в </a:t>
            </a:r>
            <a:r>
              <a:rPr lang="ru-RU" dirty="0" err="1">
                <a:latin typeface="Calibri"/>
                <a:cs typeface="Calibri"/>
              </a:rPr>
              <a:t>епітелії</a:t>
            </a:r>
            <a:r>
              <a:rPr lang="ru-RU" dirty="0">
                <a:latin typeface="Calibri"/>
                <a:cs typeface="Calibri"/>
              </a:rPr>
              <a:t> </a:t>
            </a:r>
            <a:r>
              <a:rPr lang="ru-RU" dirty="0" err="1">
                <a:latin typeface="Calibri"/>
                <a:cs typeface="Calibri"/>
              </a:rPr>
              <a:t>рогівки</a:t>
            </a:r>
            <a:r>
              <a:rPr lang="ru-RU" dirty="0">
                <a:latin typeface="Calibri"/>
                <a:cs typeface="Calibri"/>
              </a:rPr>
              <a:t>.</a:t>
            </a:r>
            <a:endParaRPr dirty="0">
              <a:latin typeface="Calibri"/>
              <a:cs typeface="Calibri"/>
            </a:endParaRPr>
          </a:p>
          <a:p>
            <a:pPr marL="241300" marR="5080" indent="-228600">
              <a:buFont typeface="Arial"/>
              <a:buChar char="•"/>
              <a:tabLst>
                <a:tab pos="241300" algn="l"/>
              </a:tabLst>
            </a:pPr>
            <a:r>
              <a:rPr dirty="0">
                <a:latin typeface="Calibri"/>
                <a:cs typeface="Calibri"/>
              </a:rPr>
              <a:t>ACh</a:t>
            </a:r>
            <a:r>
              <a:rPr spc="-85" dirty="0">
                <a:latin typeface="Calibri"/>
                <a:cs typeface="Calibri"/>
              </a:rPr>
              <a:t> </a:t>
            </a:r>
            <a:r>
              <a:rPr dirty="0">
                <a:latin typeface="Calibri"/>
                <a:cs typeface="Calibri"/>
              </a:rPr>
              <a:t>function</a:t>
            </a:r>
            <a:r>
              <a:rPr spc="-80" dirty="0">
                <a:latin typeface="Calibri"/>
                <a:cs typeface="Calibri"/>
              </a:rPr>
              <a:t> </a:t>
            </a:r>
            <a:r>
              <a:rPr dirty="0">
                <a:latin typeface="Calibri"/>
                <a:cs typeface="Calibri"/>
              </a:rPr>
              <a:t>in</a:t>
            </a:r>
            <a:r>
              <a:rPr spc="-95" dirty="0">
                <a:latin typeface="Calibri"/>
                <a:cs typeface="Calibri"/>
              </a:rPr>
              <a:t> </a:t>
            </a:r>
            <a:r>
              <a:rPr dirty="0">
                <a:latin typeface="Calibri"/>
                <a:cs typeface="Calibri"/>
              </a:rPr>
              <a:t>the</a:t>
            </a:r>
            <a:r>
              <a:rPr spc="-105" dirty="0">
                <a:latin typeface="Calibri"/>
                <a:cs typeface="Calibri"/>
              </a:rPr>
              <a:t> </a:t>
            </a:r>
            <a:r>
              <a:rPr dirty="0">
                <a:latin typeface="Calibri"/>
                <a:cs typeface="Calibri"/>
              </a:rPr>
              <a:t>corneal</a:t>
            </a:r>
            <a:r>
              <a:rPr spc="-100" dirty="0">
                <a:latin typeface="Calibri"/>
                <a:cs typeface="Calibri"/>
              </a:rPr>
              <a:t> </a:t>
            </a:r>
            <a:r>
              <a:rPr dirty="0">
                <a:latin typeface="Calibri"/>
                <a:cs typeface="Calibri"/>
              </a:rPr>
              <a:t>epithielium</a:t>
            </a:r>
            <a:r>
              <a:rPr spc="-70" dirty="0">
                <a:latin typeface="Calibri"/>
                <a:cs typeface="Calibri"/>
              </a:rPr>
              <a:t> </a:t>
            </a:r>
            <a:r>
              <a:rPr dirty="0">
                <a:latin typeface="Calibri"/>
                <a:cs typeface="Calibri"/>
              </a:rPr>
              <a:t>is</a:t>
            </a:r>
            <a:r>
              <a:rPr spc="-100" dirty="0">
                <a:latin typeface="Calibri"/>
                <a:cs typeface="Calibri"/>
              </a:rPr>
              <a:t> </a:t>
            </a:r>
            <a:r>
              <a:rPr dirty="0">
                <a:latin typeface="Calibri"/>
                <a:cs typeface="Calibri"/>
              </a:rPr>
              <a:t>primarily</a:t>
            </a:r>
            <a:r>
              <a:rPr spc="-90" dirty="0">
                <a:latin typeface="Calibri"/>
                <a:cs typeface="Calibri"/>
              </a:rPr>
              <a:t> </a:t>
            </a:r>
            <a:r>
              <a:rPr dirty="0">
                <a:latin typeface="Calibri"/>
                <a:cs typeface="Calibri"/>
              </a:rPr>
              <a:t>for</a:t>
            </a:r>
            <a:r>
              <a:rPr spc="-100" dirty="0">
                <a:latin typeface="Calibri"/>
                <a:cs typeface="Calibri"/>
              </a:rPr>
              <a:t> </a:t>
            </a:r>
            <a:r>
              <a:rPr dirty="0">
                <a:latin typeface="Calibri"/>
                <a:cs typeface="Calibri"/>
              </a:rPr>
              <a:t>cellular</a:t>
            </a:r>
            <a:r>
              <a:rPr spc="-90" dirty="0">
                <a:latin typeface="Calibri"/>
                <a:cs typeface="Calibri"/>
              </a:rPr>
              <a:t> </a:t>
            </a:r>
            <a:r>
              <a:rPr dirty="0">
                <a:latin typeface="Calibri"/>
                <a:cs typeface="Calibri"/>
              </a:rPr>
              <a:t>signaling</a:t>
            </a:r>
            <a:r>
              <a:rPr spc="-90" dirty="0">
                <a:latin typeface="Calibri"/>
                <a:cs typeface="Calibri"/>
              </a:rPr>
              <a:t> </a:t>
            </a:r>
            <a:r>
              <a:rPr spc="-20" dirty="0">
                <a:latin typeface="Calibri"/>
                <a:cs typeface="Calibri"/>
              </a:rPr>
              <a:t>more </a:t>
            </a:r>
            <a:r>
              <a:rPr dirty="0">
                <a:latin typeface="Calibri"/>
                <a:cs typeface="Calibri"/>
              </a:rPr>
              <a:t>so</a:t>
            </a:r>
            <a:r>
              <a:rPr spc="-25" dirty="0">
                <a:latin typeface="Calibri"/>
                <a:cs typeface="Calibri"/>
              </a:rPr>
              <a:t> </a:t>
            </a:r>
            <a:r>
              <a:rPr dirty="0">
                <a:latin typeface="Calibri"/>
                <a:cs typeface="Calibri"/>
              </a:rPr>
              <a:t>than</a:t>
            </a:r>
            <a:r>
              <a:rPr spc="-25" dirty="0">
                <a:latin typeface="Calibri"/>
                <a:cs typeface="Calibri"/>
              </a:rPr>
              <a:t> </a:t>
            </a:r>
            <a:r>
              <a:rPr dirty="0">
                <a:latin typeface="Calibri"/>
                <a:cs typeface="Calibri"/>
              </a:rPr>
              <a:t>as</a:t>
            </a:r>
            <a:r>
              <a:rPr spc="-35" dirty="0">
                <a:latin typeface="Calibri"/>
                <a:cs typeface="Calibri"/>
              </a:rPr>
              <a:t> </a:t>
            </a:r>
            <a:r>
              <a:rPr dirty="0">
                <a:latin typeface="Calibri"/>
                <a:cs typeface="Calibri"/>
              </a:rPr>
              <a:t>a</a:t>
            </a:r>
            <a:r>
              <a:rPr spc="-25" dirty="0">
                <a:latin typeface="Calibri"/>
                <a:cs typeface="Calibri"/>
              </a:rPr>
              <a:t> </a:t>
            </a:r>
            <a:r>
              <a:rPr spc="-10" dirty="0">
                <a:latin typeface="Calibri"/>
                <a:cs typeface="Calibri"/>
              </a:rPr>
              <a:t>neurotransmitter.</a:t>
            </a:r>
            <a:endParaRPr lang="en-US" spc="-10" dirty="0">
              <a:latin typeface="Calibri"/>
              <a:cs typeface="Calibri"/>
            </a:endParaRPr>
          </a:p>
          <a:p>
            <a:pPr marL="266700" marR="5080">
              <a:tabLst>
                <a:tab pos="241300" algn="l"/>
              </a:tabLst>
            </a:pPr>
            <a:r>
              <a:rPr lang="ru-RU" dirty="0" err="1">
                <a:latin typeface="Calibri"/>
                <a:cs typeface="Calibri"/>
              </a:rPr>
              <a:t>Функція</a:t>
            </a:r>
            <a:r>
              <a:rPr lang="ru-RU" dirty="0">
                <a:latin typeface="Calibri"/>
                <a:cs typeface="Calibri"/>
              </a:rPr>
              <a:t> </a:t>
            </a:r>
            <a:r>
              <a:rPr lang="ru-RU" dirty="0" err="1">
                <a:latin typeface="Calibri"/>
                <a:cs typeface="Calibri"/>
              </a:rPr>
              <a:t>ACh</a:t>
            </a:r>
            <a:r>
              <a:rPr lang="ru-RU" dirty="0">
                <a:latin typeface="Calibri"/>
                <a:cs typeface="Calibri"/>
              </a:rPr>
              <a:t> в </a:t>
            </a:r>
            <a:r>
              <a:rPr lang="ru-RU" dirty="0" err="1">
                <a:latin typeface="Calibri"/>
                <a:cs typeface="Calibri"/>
              </a:rPr>
              <a:t>епітелії</a:t>
            </a:r>
            <a:r>
              <a:rPr lang="ru-RU" dirty="0">
                <a:latin typeface="Calibri"/>
                <a:cs typeface="Calibri"/>
              </a:rPr>
              <a:t> </a:t>
            </a:r>
            <a:r>
              <a:rPr lang="ru-RU" dirty="0" err="1">
                <a:latin typeface="Calibri"/>
                <a:cs typeface="Calibri"/>
              </a:rPr>
              <a:t>рогівки</a:t>
            </a:r>
            <a:r>
              <a:rPr lang="ru-RU" dirty="0">
                <a:latin typeface="Calibri"/>
                <a:cs typeface="Calibri"/>
              </a:rPr>
              <a:t> </a:t>
            </a:r>
            <a:r>
              <a:rPr lang="ru-RU" dirty="0" err="1">
                <a:latin typeface="Calibri"/>
                <a:cs typeface="Calibri"/>
              </a:rPr>
              <a:t>головним</a:t>
            </a:r>
            <a:r>
              <a:rPr lang="ru-RU" dirty="0">
                <a:latin typeface="Calibri"/>
                <a:cs typeface="Calibri"/>
              </a:rPr>
              <a:t> чином </a:t>
            </a:r>
            <a:r>
              <a:rPr lang="ru-RU" dirty="0" err="1">
                <a:latin typeface="Calibri"/>
                <a:cs typeface="Calibri"/>
              </a:rPr>
              <a:t>призначена</a:t>
            </a:r>
            <a:r>
              <a:rPr lang="ru-RU" dirty="0">
                <a:latin typeface="Calibri"/>
                <a:cs typeface="Calibri"/>
              </a:rPr>
              <a:t> для </a:t>
            </a:r>
            <a:r>
              <a:rPr lang="ru-RU" dirty="0" err="1">
                <a:latin typeface="Calibri"/>
                <a:cs typeface="Calibri"/>
              </a:rPr>
              <a:t>клітинної</a:t>
            </a:r>
            <a:r>
              <a:rPr lang="ru-RU" dirty="0">
                <a:latin typeface="Calibri"/>
                <a:cs typeface="Calibri"/>
              </a:rPr>
              <a:t> </a:t>
            </a:r>
            <a:r>
              <a:rPr lang="ru-RU" dirty="0" err="1">
                <a:latin typeface="Calibri"/>
                <a:cs typeface="Calibri"/>
              </a:rPr>
              <a:t>передачі</a:t>
            </a:r>
            <a:r>
              <a:rPr lang="ru-RU" dirty="0">
                <a:latin typeface="Calibri"/>
                <a:cs typeface="Calibri"/>
              </a:rPr>
              <a:t> </a:t>
            </a:r>
            <a:r>
              <a:rPr lang="ru-RU" dirty="0" err="1">
                <a:latin typeface="Calibri"/>
                <a:cs typeface="Calibri"/>
              </a:rPr>
              <a:t>сигналів</a:t>
            </a:r>
            <a:r>
              <a:rPr lang="ru-RU" dirty="0">
                <a:latin typeface="Calibri"/>
                <a:cs typeface="Calibri"/>
              </a:rPr>
              <a:t>, а не як </a:t>
            </a:r>
            <a:r>
              <a:rPr lang="ru-RU" dirty="0" err="1">
                <a:latin typeface="Calibri"/>
                <a:cs typeface="Calibri"/>
              </a:rPr>
              <a:t>нейромедіатор</a:t>
            </a:r>
            <a:r>
              <a:rPr lang="ru-RU" dirty="0">
                <a:latin typeface="Calibri"/>
                <a:cs typeface="Calibri"/>
              </a:rPr>
              <a:t>.</a:t>
            </a:r>
            <a:endParaRPr dirty="0">
              <a:latin typeface="Calibri"/>
              <a:cs typeface="Calibri"/>
            </a:endParaRPr>
          </a:p>
          <a:p>
            <a:pPr marL="698500" marR="197485" lvl="1" indent="-228600">
              <a:buFont typeface="Arial"/>
              <a:buChar char="•"/>
              <a:tabLst>
                <a:tab pos="698500" algn="l"/>
              </a:tabLst>
            </a:pPr>
            <a:r>
              <a:rPr sz="1600" dirty="0">
                <a:latin typeface="Calibri"/>
                <a:cs typeface="Calibri"/>
              </a:rPr>
              <a:t>Involved</a:t>
            </a:r>
            <a:r>
              <a:rPr sz="1600" spc="-45" dirty="0">
                <a:latin typeface="Calibri"/>
                <a:cs typeface="Calibri"/>
              </a:rPr>
              <a:t> </a:t>
            </a:r>
            <a:r>
              <a:rPr sz="1600" dirty="0">
                <a:latin typeface="Calibri"/>
                <a:cs typeface="Calibri"/>
              </a:rPr>
              <a:t>in</a:t>
            </a:r>
            <a:r>
              <a:rPr sz="1600" spc="-35" dirty="0">
                <a:latin typeface="Calibri"/>
                <a:cs typeface="Calibri"/>
              </a:rPr>
              <a:t> </a:t>
            </a:r>
            <a:r>
              <a:rPr sz="1600" dirty="0">
                <a:latin typeface="Calibri"/>
                <a:cs typeface="Calibri"/>
              </a:rPr>
              <a:t>cellular</a:t>
            </a:r>
            <a:r>
              <a:rPr sz="1600" spc="-50" dirty="0">
                <a:latin typeface="Calibri"/>
                <a:cs typeface="Calibri"/>
              </a:rPr>
              <a:t> </a:t>
            </a:r>
            <a:r>
              <a:rPr sz="1600" dirty="0">
                <a:latin typeface="Calibri"/>
                <a:cs typeface="Calibri"/>
              </a:rPr>
              <a:t>homeostasis,</a:t>
            </a:r>
            <a:r>
              <a:rPr sz="1600" spc="-70" dirty="0">
                <a:latin typeface="Calibri"/>
                <a:cs typeface="Calibri"/>
              </a:rPr>
              <a:t> </a:t>
            </a:r>
            <a:r>
              <a:rPr sz="1600" dirty="0">
                <a:latin typeface="Calibri"/>
                <a:cs typeface="Calibri"/>
              </a:rPr>
              <a:t>pain</a:t>
            </a:r>
            <a:r>
              <a:rPr sz="1600" spc="-45" dirty="0">
                <a:latin typeface="Calibri"/>
                <a:cs typeface="Calibri"/>
              </a:rPr>
              <a:t> </a:t>
            </a:r>
            <a:r>
              <a:rPr sz="1600" dirty="0">
                <a:latin typeface="Calibri"/>
                <a:cs typeface="Calibri"/>
              </a:rPr>
              <a:t>recognition,</a:t>
            </a:r>
            <a:r>
              <a:rPr sz="1600" spc="-45" dirty="0">
                <a:latin typeface="Calibri"/>
                <a:cs typeface="Calibri"/>
              </a:rPr>
              <a:t> </a:t>
            </a:r>
            <a:r>
              <a:rPr sz="1600" dirty="0">
                <a:latin typeface="Calibri"/>
                <a:cs typeface="Calibri"/>
              </a:rPr>
              <a:t>cellular</a:t>
            </a:r>
            <a:r>
              <a:rPr sz="1600" spc="-60" dirty="0">
                <a:latin typeface="Calibri"/>
                <a:cs typeface="Calibri"/>
              </a:rPr>
              <a:t> </a:t>
            </a:r>
            <a:r>
              <a:rPr sz="1600" spc="-10" dirty="0">
                <a:latin typeface="Calibri"/>
                <a:cs typeface="Calibri"/>
              </a:rPr>
              <a:t>proliferation,</a:t>
            </a:r>
            <a:r>
              <a:rPr sz="1600" spc="-50" dirty="0">
                <a:latin typeface="Calibri"/>
                <a:cs typeface="Calibri"/>
              </a:rPr>
              <a:t> </a:t>
            </a:r>
            <a:r>
              <a:rPr sz="1600" dirty="0">
                <a:latin typeface="Calibri"/>
                <a:cs typeface="Calibri"/>
              </a:rPr>
              <a:t>ion</a:t>
            </a:r>
            <a:r>
              <a:rPr sz="1600" spc="-40" dirty="0">
                <a:latin typeface="Calibri"/>
                <a:cs typeface="Calibri"/>
              </a:rPr>
              <a:t> </a:t>
            </a:r>
            <a:r>
              <a:rPr sz="1600" spc="-10" dirty="0">
                <a:latin typeface="Calibri"/>
                <a:cs typeface="Calibri"/>
              </a:rPr>
              <a:t>transport </a:t>
            </a:r>
            <a:r>
              <a:rPr sz="1600" dirty="0">
                <a:latin typeface="Calibri"/>
                <a:cs typeface="Calibri"/>
              </a:rPr>
              <a:t>and</a:t>
            </a:r>
            <a:r>
              <a:rPr sz="1600" spc="-30" dirty="0">
                <a:latin typeface="Calibri"/>
                <a:cs typeface="Calibri"/>
              </a:rPr>
              <a:t> </a:t>
            </a:r>
            <a:r>
              <a:rPr sz="1600" dirty="0">
                <a:latin typeface="Calibri"/>
                <a:cs typeface="Calibri"/>
              </a:rPr>
              <a:t>wound</a:t>
            </a:r>
            <a:r>
              <a:rPr sz="1600" spc="-25" dirty="0">
                <a:latin typeface="Calibri"/>
                <a:cs typeface="Calibri"/>
              </a:rPr>
              <a:t> </a:t>
            </a:r>
            <a:r>
              <a:rPr sz="1600" spc="-10" dirty="0">
                <a:latin typeface="Calibri"/>
                <a:cs typeface="Calibri"/>
              </a:rPr>
              <a:t>healing.</a:t>
            </a:r>
            <a:endParaRPr lang="en-US" sz="1600" spc="-10" dirty="0">
              <a:latin typeface="Calibri"/>
              <a:cs typeface="Calibri"/>
            </a:endParaRPr>
          </a:p>
          <a:p>
            <a:pPr marL="714375" marR="197485" lvl="1">
              <a:tabLst>
                <a:tab pos="698500" algn="l"/>
              </a:tabLst>
            </a:pPr>
            <a:r>
              <a:rPr lang="ru-RU" sz="1600" dirty="0">
                <a:latin typeface="Calibri"/>
                <a:cs typeface="Calibri"/>
              </a:rPr>
              <a:t>Бере участь у </a:t>
            </a:r>
            <a:r>
              <a:rPr lang="ru-RU" sz="1600" dirty="0" err="1">
                <a:latin typeface="Calibri"/>
                <a:cs typeface="Calibri"/>
              </a:rPr>
              <a:t>клітинному</a:t>
            </a:r>
            <a:r>
              <a:rPr lang="ru-RU" sz="1600" dirty="0">
                <a:latin typeface="Calibri"/>
                <a:cs typeface="Calibri"/>
              </a:rPr>
              <a:t> </a:t>
            </a:r>
            <a:r>
              <a:rPr lang="ru-RU" sz="1600" dirty="0" err="1">
                <a:latin typeface="Calibri"/>
                <a:cs typeface="Calibri"/>
              </a:rPr>
              <a:t>гомеостазі</a:t>
            </a:r>
            <a:r>
              <a:rPr lang="ru-RU" sz="1600" dirty="0">
                <a:latin typeface="Calibri"/>
                <a:cs typeface="Calibri"/>
              </a:rPr>
              <a:t>, </a:t>
            </a:r>
            <a:r>
              <a:rPr lang="ru-RU" sz="1600" dirty="0" err="1">
                <a:latin typeface="Calibri"/>
                <a:cs typeface="Calibri"/>
              </a:rPr>
              <a:t>розпізнаванні</a:t>
            </a:r>
            <a:r>
              <a:rPr lang="ru-RU" sz="1600" dirty="0">
                <a:latin typeface="Calibri"/>
                <a:cs typeface="Calibri"/>
              </a:rPr>
              <a:t> болю, </a:t>
            </a:r>
            <a:r>
              <a:rPr lang="ru-RU" sz="1600" dirty="0" err="1">
                <a:latin typeface="Calibri"/>
                <a:cs typeface="Calibri"/>
              </a:rPr>
              <a:t>проліферації</a:t>
            </a:r>
            <a:r>
              <a:rPr lang="ru-RU" sz="1600" dirty="0">
                <a:latin typeface="Calibri"/>
                <a:cs typeface="Calibri"/>
              </a:rPr>
              <a:t> </a:t>
            </a:r>
            <a:r>
              <a:rPr lang="ru-RU" sz="1600" dirty="0" err="1">
                <a:latin typeface="Calibri"/>
                <a:cs typeface="Calibri"/>
              </a:rPr>
              <a:t>клітин</a:t>
            </a:r>
            <a:r>
              <a:rPr lang="ru-RU" sz="1600" dirty="0">
                <a:latin typeface="Calibri"/>
                <a:cs typeface="Calibri"/>
              </a:rPr>
              <a:t>, </a:t>
            </a:r>
            <a:r>
              <a:rPr lang="ru-RU" sz="1600" dirty="0" err="1">
                <a:latin typeface="Calibri"/>
                <a:cs typeface="Calibri"/>
              </a:rPr>
              <a:t>транспорті</a:t>
            </a:r>
            <a:r>
              <a:rPr lang="ru-RU" sz="1600" dirty="0">
                <a:latin typeface="Calibri"/>
                <a:cs typeface="Calibri"/>
              </a:rPr>
              <a:t> </a:t>
            </a:r>
            <a:r>
              <a:rPr lang="ru-RU" sz="1600" dirty="0" err="1">
                <a:latin typeface="Calibri"/>
                <a:cs typeface="Calibri"/>
              </a:rPr>
              <a:t>іонів</a:t>
            </a:r>
            <a:r>
              <a:rPr lang="ru-RU" sz="1600" dirty="0">
                <a:latin typeface="Calibri"/>
                <a:cs typeface="Calibri"/>
              </a:rPr>
              <a:t> і </a:t>
            </a:r>
            <a:r>
              <a:rPr lang="ru-RU" sz="1600" dirty="0" err="1">
                <a:latin typeface="Calibri"/>
                <a:cs typeface="Calibri"/>
              </a:rPr>
              <a:t>загоєнні</a:t>
            </a:r>
            <a:r>
              <a:rPr lang="ru-RU" sz="1600" dirty="0">
                <a:latin typeface="Calibri"/>
                <a:cs typeface="Calibri"/>
              </a:rPr>
              <a:t> ран.</a:t>
            </a:r>
            <a:endParaRPr lang="ru-UA" sz="1600" dirty="0">
              <a:latin typeface="Calibri"/>
              <a:cs typeface="Calibri"/>
            </a:endParaRPr>
          </a:p>
          <a:p>
            <a:pPr lvl="1">
              <a:buFont typeface="Arial"/>
              <a:buChar char="•"/>
            </a:pPr>
            <a:endParaRPr lang="ru-UA" sz="1600" dirty="0">
              <a:latin typeface="Calibri"/>
              <a:cs typeface="Calibri"/>
            </a:endParaRPr>
          </a:p>
          <a:p>
            <a:pPr marL="241300" marR="538480" indent="-228600">
              <a:buFont typeface="Arial"/>
              <a:buChar char="•"/>
              <a:tabLst>
                <a:tab pos="241300" algn="l"/>
              </a:tabLst>
            </a:pPr>
            <a:r>
              <a:rPr lang="en-US" dirty="0">
                <a:latin typeface="Calibri"/>
                <a:cs typeface="Calibri"/>
              </a:rPr>
              <a:t>Light</a:t>
            </a:r>
            <a:r>
              <a:rPr lang="en-US" spc="-95" dirty="0">
                <a:latin typeface="Calibri"/>
                <a:cs typeface="Calibri"/>
              </a:rPr>
              <a:t> </a:t>
            </a:r>
            <a:r>
              <a:rPr lang="en-US" spc="-10" dirty="0">
                <a:latin typeface="Calibri"/>
                <a:cs typeface="Calibri"/>
              </a:rPr>
              <a:t>exposures</a:t>
            </a:r>
            <a:r>
              <a:rPr lang="en-US" spc="-50" dirty="0">
                <a:latin typeface="Calibri"/>
                <a:cs typeface="Calibri"/>
              </a:rPr>
              <a:t> </a:t>
            </a:r>
            <a:r>
              <a:rPr lang="en-US" dirty="0">
                <a:latin typeface="Calibri"/>
                <a:cs typeface="Calibri"/>
              </a:rPr>
              <a:t>of</a:t>
            </a:r>
            <a:r>
              <a:rPr lang="en-US" spc="-95" dirty="0">
                <a:latin typeface="Calibri"/>
                <a:cs typeface="Calibri"/>
              </a:rPr>
              <a:t> </a:t>
            </a:r>
            <a:r>
              <a:rPr lang="en-US" dirty="0">
                <a:latin typeface="Calibri"/>
                <a:cs typeface="Calibri"/>
              </a:rPr>
              <a:t>nerve</a:t>
            </a:r>
            <a:r>
              <a:rPr lang="en-US" spc="-75" dirty="0">
                <a:latin typeface="Calibri"/>
                <a:cs typeface="Calibri"/>
              </a:rPr>
              <a:t> </a:t>
            </a:r>
            <a:r>
              <a:rPr lang="en-US" dirty="0">
                <a:latin typeface="Calibri"/>
                <a:cs typeface="Calibri"/>
              </a:rPr>
              <a:t>agent</a:t>
            </a:r>
            <a:r>
              <a:rPr lang="en-US" spc="-90" dirty="0">
                <a:latin typeface="Calibri"/>
                <a:cs typeface="Calibri"/>
              </a:rPr>
              <a:t> </a:t>
            </a:r>
            <a:r>
              <a:rPr lang="en-US" dirty="0">
                <a:latin typeface="Calibri"/>
                <a:cs typeface="Calibri"/>
              </a:rPr>
              <a:t>to</a:t>
            </a:r>
            <a:r>
              <a:rPr lang="en-US" spc="-95" dirty="0">
                <a:latin typeface="Calibri"/>
                <a:cs typeface="Calibri"/>
              </a:rPr>
              <a:t> </a:t>
            </a:r>
            <a:r>
              <a:rPr lang="en-US" dirty="0">
                <a:latin typeface="Calibri"/>
                <a:cs typeface="Calibri"/>
              </a:rPr>
              <a:t>the</a:t>
            </a:r>
            <a:r>
              <a:rPr lang="en-US" spc="-75" dirty="0">
                <a:latin typeface="Calibri"/>
                <a:cs typeface="Calibri"/>
              </a:rPr>
              <a:t> </a:t>
            </a:r>
            <a:r>
              <a:rPr lang="en-US" dirty="0">
                <a:latin typeface="Calibri"/>
                <a:cs typeface="Calibri"/>
              </a:rPr>
              <a:t>cornea</a:t>
            </a:r>
            <a:r>
              <a:rPr lang="en-US" spc="-85" dirty="0">
                <a:latin typeface="Calibri"/>
                <a:cs typeface="Calibri"/>
              </a:rPr>
              <a:t> </a:t>
            </a:r>
            <a:r>
              <a:rPr lang="en-US" dirty="0">
                <a:latin typeface="Calibri"/>
                <a:cs typeface="Calibri"/>
              </a:rPr>
              <a:t>without</a:t>
            </a:r>
            <a:r>
              <a:rPr lang="en-US" spc="-75" dirty="0">
                <a:latin typeface="Calibri"/>
                <a:cs typeface="Calibri"/>
              </a:rPr>
              <a:t> </a:t>
            </a:r>
            <a:r>
              <a:rPr lang="en-US" spc="-20" dirty="0">
                <a:latin typeface="Calibri"/>
                <a:cs typeface="Calibri"/>
              </a:rPr>
              <a:t>systemic</a:t>
            </a:r>
            <a:r>
              <a:rPr lang="en-US" spc="-75" dirty="0">
                <a:latin typeface="Calibri"/>
                <a:cs typeface="Calibri"/>
              </a:rPr>
              <a:t> </a:t>
            </a:r>
            <a:r>
              <a:rPr lang="en-US" spc="-10" dirty="0">
                <a:latin typeface="Calibri"/>
                <a:cs typeface="Calibri"/>
              </a:rPr>
              <a:t>absorption </a:t>
            </a:r>
            <a:r>
              <a:rPr lang="en-US" dirty="0">
                <a:latin typeface="Calibri"/>
                <a:cs typeface="Calibri"/>
              </a:rPr>
              <a:t>may</a:t>
            </a:r>
            <a:r>
              <a:rPr lang="en-US" spc="-80" dirty="0">
                <a:latin typeface="Calibri"/>
                <a:cs typeface="Calibri"/>
              </a:rPr>
              <a:t> </a:t>
            </a:r>
            <a:r>
              <a:rPr lang="en-US" dirty="0">
                <a:latin typeface="Calibri"/>
                <a:cs typeface="Calibri"/>
              </a:rPr>
              <a:t>be</a:t>
            </a:r>
            <a:r>
              <a:rPr lang="en-US" spc="-75" dirty="0">
                <a:latin typeface="Calibri"/>
                <a:cs typeface="Calibri"/>
              </a:rPr>
              <a:t> </a:t>
            </a:r>
            <a:r>
              <a:rPr lang="en-US" spc="-10" dirty="0">
                <a:latin typeface="Calibri"/>
                <a:cs typeface="Calibri"/>
              </a:rPr>
              <a:t>associated</a:t>
            </a:r>
            <a:r>
              <a:rPr lang="en-US" spc="-80" dirty="0">
                <a:latin typeface="Calibri"/>
                <a:cs typeface="Calibri"/>
              </a:rPr>
              <a:t> </a:t>
            </a:r>
            <a:r>
              <a:rPr lang="en-US" dirty="0">
                <a:latin typeface="Calibri"/>
                <a:cs typeface="Calibri"/>
              </a:rPr>
              <a:t>with</a:t>
            </a:r>
            <a:r>
              <a:rPr lang="en-US" spc="-70" dirty="0">
                <a:latin typeface="Calibri"/>
                <a:cs typeface="Calibri"/>
              </a:rPr>
              <a:t> </a:t>
            </a:r>
            <a:r>
              <a:rPr lang="en-US" dirty="0">
                <a:latin typeface="Calibri"/>
                <a:cs typeface="Calibri"/>
              </a:rPr>
              <a:t>abdominal</a:t>
            </a:r>
            <a:r>
              <a:rPr lang="en-US" spc="-65" dirty="0">
                <a:latin typeface="Calibri"/>
                <a:cs typeface="Calibri"/>
              </a:rPr>
              <a:t> </a:t>
            </a:r>
            <a:r>
              <a:rPr lang="en-US" spc="-20" dirty="0">
                <a:latin typeface="Calibri"/>
                <a:cs typeface="Calibri"/>
              </a:rPr>
              <a:t>pain</a:t>
            </a:r>
          </a:p>
          <a:p>
            <a:pPr marL="266700" marR="538480">
              <a:tabLst>
                <a:tab pos="241300" algn="l"/>
              </a:tabLst>
            </a:pPr>
            <a:r>
              <a:rPr lang="ru-RU" dirty="0" err="1">
                <a:latin typeface="Calibri"/>
                <a:cs typeface="Calibri"/>
              </a:rPr>
              <a:t>Світловий</a:t>
            </a:r>
            <a:r>
              <a:rPr lang="ru-RU" dirty="0">
                <a:latin typeface="Calibri"/>
                <a:cs typeface="Calibri"/>
              </a:rPr>
              <a:t> </a:t>
            </a:r>
            <a:r>
              <a:rPr lang="ru-RU" dirty="0" err="1">
                <a:latin typeface="Calibri"/>
                <a:cs typeface="Calibri"/>
              </a:rPr>
              <a:t>вплив</a:t>
            </a:r>
            <a:r>
              <a:rPr lang="ru-RU" dirty="0">
                <a:latin typeface="Calibri"/>
                <a:cs typeface="Calibri"/>
              </a:rPr>
              <a:t> </a:t>
            </a:r>
            <a:r>
              <a:rPr lang="ru-RU" dirty="0" err="1">
                <a:latin typeface="Calibri"/>
                <a:cs typeface="Calibri"/>
              </a:rPr>
              <a:t>нервово-паралітичної</a:t>
            </a:r>
            <a:r>
              <a:rPr lang="ru-RU" dirty="0">
                <a:latin typeface="Calibri"/>
                <a:cs typeface="Calibri"/>
              </a:rPr>
              <a:t> </a:t>
            </a:r>
            <a:r>
              <a:rPr lang="ru-RU" dirty="0" err="1">
                <a:latin typeface="Calibri"/>
                <a:cs typeface="Calibri"/>
              </a:rPr>
              <a:t>речовини</a:t>
            </a:r>
            <a:r>
              <a:rPr lang="ru-RU" dirty="0">
                <a:latin typeface="Calibri"/>
                <a:cs typeface="Calibri"/>
              </a:rPr>
              <a:t> на </a:t>
            </a:r>
            <a:r>
              <a:rPr lang="ru-RU" dirty="0" err="1">
                <a:latin typeface="Calibri"/>
                <a:cs typeface="Calibri"/>
              </a:rPr>
              <a:t>рогівку</a:t>
            </a:r>
            <a:r>
              <a:rPr lang="ru-RU" dirty="0">
                <a:latin typeface="Calibri"/>
                <a:cs typeface="Calibri"/>
              </a:rPr>
              <a:t> без системного </a:t>
            </a:r>
            <a:r>
              <a:rPr lang="ru-RU" dirty="0" err="1">
                <a:latin typeface="Calibri"/>
                <a:cs typeface="Calibri"/>
              </a:rPr>
              <a:t>поглинання</a:t>
            </a:r>
            <a:r>
              <a:rPr lang="ru-RU" dirty="0">
                <a:latin typeface="Calibri"/>
                <a:cs typeface="Calibri"/>
              </a:rPr>
              <a:t> </a:t>
            </a:r>
            <a:r>
              <a:rPr lang="ru-RU" dirty="0" err="1">
                <a:latin typeface="Calibri"/>
                <a:cs typeface="Calibri"/>
              </a:rPr>
              <a:t>може</a:t>
            </a:r>
            <a:r>
              <a:rPr lang="ru-RU" dirty="0">
                <a:latin typeface="Calibri"/>
                <a:cs typeface="Calibri"/>
              </a:rPr>
              <a:t> бути </a:t>
            </a:r>
            <a:r>
              <a:rPr lang="ru-RU" dirty="0" err="1">
                <a:latin typeface="Calibri"/>
                <a:cs typeface="Calibri"/>
              </a:rPr>
              <a:t>пов’язаний</a:t>
            </a:r>
            <a:r>
              <a:rPr lang="ru-RU" dirty="0">
                <a:latin typeface="Calibri"/>
                <a:cs typeface="Calibri"/>
              </a:rPr>
              <a:t> з </a:t>
            </a:r>
            <a:r>
              <a:rPr lang="ru-RU" dirty="0" err="1">
                <a:latin typeface="Calibri"/>
                <a:cs typeface="Calibri"/>
              </a:rPr>
              <a:t>болем</a:t>
            </a:r>
            <a:r>
              <a:rPr lang="ru-RU" dirty="0">
                <a:latin typeface="Calibri"/>
                <a:cs typeface="Calibri"/>
              </a:rPr>
              <a:t> у </a:t>
            </a:r>
            <a:r>
              <a:rPr lang="ru-RU" dirty="0" err="1">
                <a:latin typeface="Calibri"/>
                <a:cs typeface="Calibri"/>
              </a:rPr>
              <a:t>животі</a:t>
            </a:r>
            <a:endParaRPr lang="en-US" dirty="0">
              <a:latin typeface="Calibri"/>
              <a:cs typeface="Calibri"/>
            </a:endParaRPr>
          </a:p>
          <a:p>
            <a:pPr marL="698500" lvl="1" indent="-228600">
              <a:buFont typeface="Arial"/>
              <a:buChar char="•"/>
              <a:tabLst>
                <a:tab pos="698500" algn="l"/>
              </a:tabLst>
            </a:pPr>
            <a:r>
              <a:rPr sz="1600" dirty="0">
                <a:latin typeface="Calibri"/>
                <a:cs typeface="Calibri"/>
              </a:rPr>
              <a:t>This</a:t>
            </a:r>
            <a:r>
              <a:rPr sz="1600" spc="-30" dirty="0">
                <a:latin typeface="Calibri"/>
                <a:cs typeface="Calibri"/>
              </a:rPr>
              <a:t> </a:t>
            </a:r>
            <a:r>
              <a:rPr sz="1600" dirty="0">
                <a:latin typeface="Calibri"/>
                <a:cs typeface="Calibri"/>
              </a:rPr>
              <a:t>pain</a:t>
            </a:r>
            <a:r>
              <a:rPr sz="1600" spc="-35" dirty="0">
                <a:latin typeface="Calibri"/>
                <a:cs typeface="Calibri"/>
              </a:rPr>
              <a:t> </a:t>
            </a:r>
            <a:r>
              <a:rPr sz="1600" dirty="0">
                <a:latin typeface="Calibri"/>
                <a:cs typeface="Calibri"/>
              </a:rPr>
              <a:t>is</a:t>
            </a:r>
            <a:r>
              <a:rPr sz="1600" spc="-50" dirty="0">
                <a:latin typeface="Calibri"/>
                <a:cs typeface="Calibri"/>
              </a:rPr>
              <a:t> </a:t>
            </a:r>
            <a:r>
              <a:rPr sz="1600" dirty="0">
                <a:latin typeface="Calibri"/>
                <a:cs typeface="Calibri"/>
              </a:rPr>
              <a:t>proposed</a:t>
            </a:r>
            <a:r>
              <a:rPr sz="1600" spc="-15" dirty="0">
                <a:latin typeface="Calibri"/>
                <a:cs typeface="Calibri"/>
              </a:rPr>
              <a:t> </a:t>
            </a:r>
            <a:r>
              <a:rPr sz="1600" dirty="0">
                <a:latin typeface="Calibri"/>
                <a:cs typeface="Calibri"/>
              </a:rPr>
              <a:t>to</a:t>
            </a:r>
            <a:r>
              <a:rPr sz="1600" spc="-45" dirty="0">
                <a:latin typeface="Calibri"/>
                <a:cs typeface="Calibri"/>
              </a:rPr>
              <a:t> </a:t>
            </a:r>
            <a:r>
              <a:rPr sz="1600" dirty="0">
                <a:latin typeface="Calibri"/>
                <a:cs typeface="Calibri"/>
              </a:rPr>
              <a:t>be</a:t>
            </a:r>
            <a:r>
              <a:rPr sz="1600" spc="-35" dirty="0">
                <a:latin typeface="Calibri"/>
                <a:cs typeface="Calibri"/>
              </a:rPr>
              <a:t> </a:t>
            </a:r>
            <a:r>
              <a:rPr sz="1600" dirty="0">
                <a:latin typeface="Calibri"/>
                <a:cs typeface="Calibri"/>
              </a:rPr>
              <a:t>a</a:t>
            </a:r>
            <a:r>
              <a:rPr sz="1600" spc="-40" dirty="0">
                <a:latin typeface="Calibri"/>
                <a:cs typeface="Calibri"/>
              </a:rPr>
              <a:t> </a:t>
            </a:r>
            <a:r>
              <a:rPr sz="1600" dirty="0">
                <a:latin typeface="Calibri"/>
                <a:cs typeface="Calibri"/>
              </a:rPr>
              <a:t>corneal</a:t>
            </a:r>
            <a:r>
              <a:rPr sz="1600" spc="-35" dirty="0">
                <a:latin typeface="Calibri"/>
                <a:cs typeface="Calibri"/>
              </a:rPr>
              <a:t> </a:t>
            </a:r>
            <a:r>
              <a:rPr sz="1600" dirty="0">
                <a:latin typeface="Calibri"/>
                <a:cs typeface="Calibri"/>
              </a:rPr>
              <a:t>reflex</a:t>
            </a:r>
            <a:r>
              <a:rPr sz="1600" spc="-35" dirty="0">
                <a:latin typeface="Calibri"/>
                <a:cs typeface="Calibri"/>
              </a:rPr>
              <a:t> </a:t>
            </a:r>
            <a:r>
              <a:rPr sz="1600" dirty="0">
                <a:latin typeface="Calibri"/>
                <a:cs typeface="Calibri"/>
              </a:rPr>
              <a:t>mediated</a:t>
            </a:r>
            <a:r>
              <a:rPr sz="1600" spc="-35" dirty="0">
                <a:latin typeface="Calibri"/>
                <a:cs typeface="Calibri"/>
              </a:rPr>
              <a:t> </a:t>
            </a:r>
            <a:r>
              <a:rPr sz="1600" dirty="0">
                <a:latin typeface="Calibri"/>
                <a:cs typeface="Calibri"/>
              </a:rPr>
              <a:t>by</a:t>
            </a:r>
            <a:r>
              <a:rPr sz="1600" spc="-40" dirty="0">
                <a:latin typeface="Calibri"/>
                <a:cs typeface="Calibri"/>
              </a:rPr>
              <a:t> </a:t>
            </a:r>
            <a:r>
              <a:rPr sz="1600" spc="-10" dirty="0">
                <a:latin typeface="Calibri"/>
                <a:cs typeface="Calibri"/>
              </a:rPr>
              <a:t>trigeminal-</a:t>
            </a:r>
            <a:r>
              <a:rPr sz="1600" dirty="0">
                <a:latin typeface="Calibri"/>
                <a:cs typeface="Calibri"/>
              </a:rPr>
              <a:t>vagal</a:t>
            </a:r>
            <a:r>
              <a:rPr sz="1600" spc="-45" dirty="0">
                <a:latin typeface="Calibri"/>
                <a:cs typeface="Calibri"/>
              </a:rPr>
              <a:t> </a:t>
            </a:r>
            <a:r>
              <a:rPr sz="1600" dirty="0">
                <a:latin typeface="Calibri"/>
                <a:cs typeface="Calibri"/>
              </a:rPr>
              <a:t>nerve</a:t>
            </a:r>
            <a:r>
              <a:rPr sz="1600" spc="-15" dirty="0">
                <a:latin typeface="Calibri"/>
                <a:cs typeface="Calibri"/>
              </a:rPr>
              <a:t> </a:t>
            </a:r>
            <a:r>
              <a:rPr sz="1600" spc="-20" dirty="0">
                <a:latin typeface="Calibri"/>
                <a:cs typeface="Calibri"/>
              </a:rPr>
              <a:t>loop</a:t>
            </a:r>
            <a:endParaRPr lang="en-US" sz="1600" spc="-20" dirty="0">
              <a:latin typeface="Calibri"/>
              <a:cs typeface="Calibri"/>
            </a:endParaRPr>
          </a:p>
          <a:p>
            <a:pPr marL="714375" lvl="1">
              <a:tabLst>
                <a:tab pos="698500" algn="l"/>
              </a:tabLst>
            </a:pPr>
            <a:r>
              <a:rPr lang="ru-RU" sz="1600" dirty="0" err="1">
                <a:latin typeface="Calibri"/>
                <a:cs typeface="Calibri"/>
              </a:rPr>
              <a:t>Вважається</a:t>
            </a:r>
            <a:r>
              <a:rPr lang="ru-RU" sz="1600" dirty="0">
                <a:latin typeface="Calibri"/>
                <a:cs typeface="Calibri"/>
              </a:rPr>
              <a:t>, </a:t>
            </a:r>
            <a:r>
              <a:rPr lang="ru-RU" sz="1600" dirty="0" err="1">
                <a:latin typeface="Calibri"/>
                <a:cs typeface="Calibri"/>
              </a:rPr>
              <a:t>що</a:t>
            </a:r>
            <a:r>
              <a:rPr lang="ru-RU" sz="1600" dirty="0">
                <a:latin typeface="Calibri"/>
                <a:cs typeface="Calibri"/>
              </a:rPr>
              <a:t> </a:t>
            </a:r>
            <a:r>
              <a:rPr lang="ru-RU" sz="1600" dirty="0" err="1">
                <a:latin typeface="Calibri"/>
                <a:cs typeface="Calibri"/>
              </a:rPr>
              <a:t>цей</a:t>
            </a:r>
            <a:r>
              <a:rPr lang="ru-RU" sz="1600" dirty="0">
                <a:latin typeface="Calibri"/>
                <a:cs typeface="Calibri"/>
              </a:rPr>
              <a:t> </a:t>
            </a:r>
            <a:r>
              <a:rPr lang="ru-RU" sz="1600" dirty="0" err="1">
                <a:latin typeface="Calibri"/>
                <a:cs typeface="Calibri"/>
              </a:rPr>
              <a:t>біль</a:t>
            </a:r>
            <a:r>
              <a:rPr lang="ru-RU" sz="1600" dirty="0">
                <a:latin typeface="Calibri"/>
                <a:cs typeface="Calibri"/>
              </a:rPr>
              <a:t> є </a:t>
            </a:r>
            <a:r>
              <a:rPr lang="ru-RU" sz="1600" dirty="0" err="1">
                <a:latin typeface="Calibri"/>
                <a:cs typeface="Calibri"/>
              </a:rPr>
              <a:t>рогівковим</a:t>
            </a:r>
            <a:r>
              <a:rPr lang="ru-RU" sz="1600" dirty="0">
                <a:latin typeface="Calibri"/>
                <a:cs typeface="Calibri"/>
              </a:rPr>
              <a:t> рефлексом, </a:t>
            </a:r>
            <a:r>
              <a:rPr lang="ru-RU" sz="1600" dirty="0" err="1">
                <a:latin typeface="Calibri"/>
                <a:cs typeface="Calibri"/>
              </a:rPr>
              <a:t>опосередкованим</a:t>
            </a:r>
            <a:r>
              <a:rPr lang="ru-RU" sz="1600" dirty="0">
                <a:latin typeface="Calibri"/>
                <a:cs typeface="Calibri"/>
              </a:rPr>
              <a:t> петлею </a:t>
            </a:r>
            <a:r>
              <a:rPr lang="ru-RU" sz="1600" dirty="0" err="1">
                <a:latin typeface="Calibri"/>
                <a:cs typeface="Calibri"/>
              </a:rPr>
              <a:t>трійчастого</a:t>
            </a:r>
            <a:r>
              <a:rPr lang="ru-RU" sz="1600" dirty="0">
                <a:latin typeface="Calibri"/>
                <a:cs typeface="Calibri"/>
              </a:rPr>
              <a:t> і </a:t>
            </a:r>
            <a:r>
              <a:rPr lang="ru-RU" sz="1600" dirty="0" err="1">
                <a:latin typeface="Calibri"/>
                <a:cs typeface="Calibri"/>
              </a:rPr>
              <a:t>блукаючого</a:t>
            </a:r>
            <a:r>
              <a:rPr lang="ru-RU" sz="1600" dirty="0">
                <a:latin typeface="Calibri"/>
                <a:cs typeface="Calibri"/>
              </a:rPr>
              <a:t> нерва</a:t>
            </a:r>
            <a:endParaRPr sz="1600" dirty="0">
              <a:latin typeface="Calibri"/>
              <a:cs typeface="Calibri"/>
            </a:endParaRPr>
          </a:p>
          <a:p>
            <a:pPr marL="698500" lvl="1" indent="-228600">
              <a:buFont typeface="Arial"/>
              <a:buChar char="•"/>
              <a:tabLst>
                <a:tab pos="698500" algn="l"/>
              </a:tabLst>
            </a:pPr>
            <a:r>
              <a:rPr sz="1600" dirty="0">
                <a:latin typeface="Calibri"/>
                <a:cs typeface="Calibri"/>
              </a:rPr>
              <a:t>Has</a:t>
            </a:r>
            <a:r>
              <a:rPr sz="1600" spc="-20" dirty="0">
                <a:latin typeface="Calibri"/>
                <a:cs typeface="Calibri"/>
              </a:rPr>
              <a:t> </a:t>
            </a:r>
            <a:r>
              <a:rPr sz="1600" dirty="0">
                <a:latin typeface="Calibri"/>
                <a:cs typeface="Calibri"/>
              </a:rPr>
              <a:t>been</a:t>
            </a:r>
            <a:r>
              <a:rPr sz="1600" spc="-10" dirty="0">
                <a:latin typeface="Calibri"/>
                <a:cs typeface="Calibri"/>
              </a:rPr>
              <a:t> </a:t>
            </a:r>
            <a:r>
              <a:rPr sz="1600" dirty="0">
                <a:latin typeface="Calibri"/>
                <a:cs typeface="Calibri"/>
              </a:rPr>
              <a:t>called</a:t>
            </a:r>
            <a:r>
              <a:rPr sz="1600" spc="-20" dirty="0">
                <a:latin typeface="Calibri"/>
                <a:cs typeface="Calibri"/>
              </a:rPr>
              <a:t> </a:t>
            </a:r>
            <a:r>
              <a:rPr sz="1600" dirty="0">
                <a:latin typeface="Calibri"/>
                <a:cs typeface="Calibri"/>
              </a:rPr>
              <a:t>an</a:t>
            </a:r>
            <a:r>
              <a:rPr sz="1600" spc="-10" dirty="0">
                <a:latin typeface="Calibri"/>
                <a:cs typeface="Calibri"/>
              </a:rPr>
              <a:t> </a:t>
            </a:r>
            <a:r>
              <a:rPr sz="1600" spc="-20" dirty="0">
                <a:latin typeface="Calibri"/>
                <a:cs typeface="Calibri"/>
              </a:rPr>
              <a:t>“oculo-</a:t>
            </a:r>
            <a:r>
              <a:rPr sz="1600" dirty="0">
                <a:latin typeface="Calibri"/>
                <a:cs typeface="Calibri"/>
              </a:rPr>
              <a:t>abdominal</a:t>
            </a:r>
            <a:r>
              <a:rPr sz="1600" spc="-10" dirty="0">
                <a:latin typeface="Calibri"/>
                <a:cs typeface="Calibri"/>
              </a:rPr>
              <a:t> reflex”</a:t>
            </a:r>
            <a:endParaRPr lang="en-US" sz="1600" spc="-10" dirty="0">
              <a:latin typeface="Calibri"/>
              <a:cs typeface="Calibri"/>
            </a:endParaRPr>
          </a:p>
          <a:p>
            <a:pPr marL="714375" lvl="1">
              <a:tabLst>
                <a:tab pos="698500" algn="l"/>
              </a:tabLst>
            </a:pPr>
            <a:r>
              <a:rPr lang="ru-RU" sz="1600" dirty="0" err="1">
                <a:latin typeface="Calibri"/>
                <a:cs typeface="Calibri"/>
              </a:rPr>
              <a:t>Його</a:t>
            </a:r>
            <a:r>
              <a:rPr lang="ru-RU" sz="1600" dirty="0">
                <a:latin typeface="Calibri"/>
                <a:cs typeface="Calibri"/>
              </a:rPr>
              <a:t> </a:t>
            </a:r>
            <a:r>
              <a:rPr lang="ru-RU" sz="1600" dirty="0" err="1">
                <a:latin typeface="Calibri"/>
                <a:cs typeface="Calibri"/>
              </a:rPr>
              <a:t>називають</a:t>
            </a:r>
            <a:r>
              <a:rPr lang="ru-RU" sz="1600" dirty="0">
                <a:latin typeface="Calibri"/>
                <a:cs typeface="Calibri"/>
              </a:rPr>
              <a:t> «</a:t>
            </a:r>
            <a:r>
              <a:rPr lang="ru-RU" sz="1600" dirty="0" err="1">
                <a:latin typeface="Calibri"/>
                <a:cs typeface="Calibri"/>
              </a:rPr>
              <a:t>окуло-абдомінальним</a:t>
            </a:r>
            <a:r>
              <a:rPr lang="ru-RU" sz="1600" dirty="0">
                <a:latin typeface="Calibri"/>
                <a:cs typeface="Calibri"/>
              </a:rPr>
              <a:t> рефлексом»</a:t>
            </a:r>
            <a:endParaRPr sz="1600" dirty="0">
              <a:latin typeface="Calibri"/>
              <a:cs typeface="Calibri"/>
            </a:endParaRPr>
          </a:p>
        </p:txBody>
      </p:sp>
      <p:sp>
        <p:nvSpPr>
          <p:cNvPr id="5" name="object 5"/>
          <p:cNvSpPr txBox="1"/>
          <p:nvPr/>
        </p:nvSpPr>
        <p:spPr>
          <a:xfrm>
            <a:off x="285750" y="6029705"/>
            <a:ext cx="11619230" cy="707886"/>
          </a:xfrm>
          <a:prstGeom prst="rect">
            <a:avLst/>
          </a:prstGeom>
          <a:ln w="38100">
            <a:solidFill>
              <a:srgbClr val="000000"/>
            </a:solidFill>
          </a:ln>
        </p:spPr>
        <p:txBody>
          <a:bodyPr vert="horz" wrap="square" lIns="0" tIns="30480" rIns="0" bIns="0" rtlCol="0">
            <a:spAutoFit/>
          </a:bodyPr>
          <a:lstStyle/>
          <a:p>
            <a:pPr marL="90805">
              <a:lnSpc>
                <a:spcPct val="100000"/>
              </a:lnSpc>
              <a:spcBef>
                <a:spcPts val="240"/>
              </a:spcBef>
            </a:pPr>
            <a:r>
              <a:rPr sz="1100" dirty="0">
                <a:latin typeface="Calibri"/>
                <a:cs typeface="Calibri"/>
              </a:rPr>
              <a:t>Light</a:t>
            </a:r>
            <a:r>
              <a:rPr sz="1100" spc="-25" dirty="0">
                <a:latin typeface="Calibri"/>
                <a:cs typeface="Calibri"/>
              </a:rPr>
              <a:t> </a:t>
            </a:r>
            <a:r>
              <a:rPr sz="1100" dirty="0">
                <a:latin typeface="Calibri"/>
                <a:cs typeface="Calibri"/>
              </a:rPr>
              <a:t>exposures</a:t>
            </a:r>
            <a:r>
              <a:rPr sz="1100" spc="-35" dirty="0">
                <a:latin typeface="Calibri"/>
                <a:cs typeface="Calibri"/>
              </a:rPr>
              <a:t> </a:t>
            </a:r>
            <a:r>
              <a:rPr sz="1100" dirty="0">
                <a:latin typeface="Calibri"/>
                <a:cs typeface="Calibri"/>
              </a:rPr>
              <a:t>to</a:t>
            </a:r>
            <a:r>
              <a:rPr sz="1100" spc="-30" dirty="0">
                <a:latin typeface="Calibri"/>
                <a:cs typeface="Calibri"/>
              </a:rPr>
              <a:t> </a:t>
            </a:r>
            <a:r>
              <a:rPr sz="1100" dirty="0">
                <a:latin typeface="Calibri"/>
                <a:cs typeface="Calibri"/>
              </a:rPr>
              <a:t>cornea</a:t>
            </a:r>
            <a:r>
              <a:rPr sz="1100" spc="-10" dirty="0">
                <a:latin typeface="Calibri"/>
                <a:cs typeface="Calibri"/>
              </a:rPr>
              <a:t> </a:t>
            </a:r>
            <a:r>
              <a:rPr sz="1100" dirty="0">
                <a:latin typeface="Calibri"/>
                <a:cs typeface="Calibri"/>
              </a:rPr>
              <a:t>cause</a:t>
            </a:r>
            <a:r>
              <a:rPr sz="1100" spc="-25" dirty="0">
                <a:latin typeface="Calibri"/>
                <a:cs typeface="Calibri"/>
              </a:rPr>
              <a:t> </a:t>
            </a:r>
            <a:r>
              <a:rPr sz="1100" dirty="0">
                <a:latin typeface="Calibri"/>
                <a:cs typeface="Calibri"/>
              </a:rPr>
              <a:t>severe</a:t>
            </a:r>
            <a:r>
              <a:rPr sz="1100" spc="-35" dirty="0">
                <a:latin typeface="Calibri"/>
                <a:cs typeface="Calibri"/>
              </a:rPr>
              <a:t> </a:t>
            </a:r>
            <a:r>
              <a:rPr sz="1100" dirty="0">
                <a:latin typeface="Calibri"/>
                <a:cs typeface="Calibri"/>
              </a:rPr>
              <a:t>eye</a:t>
            </a:r>
            <a:r>
              <a:rPr sz="1100" spc="-15" dirty="0">
                <a:latin typeface="Calibri"/>
                <a:cs typeface="Calibri"/>
              </a:rPr>
              <a:t> </a:t>
            </a:r>
            <a:r>
              <a:rPr sz="1100" dirty="0">
                <a:latin typeface="Calibri"/>
                <a:cs typeface="Calibri"/>
              </a:rPr>
              <a:t>pain</a:t>
            </a:r>
            <a:r>
              <a:rPr sz="1100" spc="-20" dirty="0">
                <a:latin typeface="Calibri"/>
                <a:cs typeface="Calibri"/>
              </a:rPr>
              <a:t> </a:t>
            </a:r>
            <a:r>
              <a:rPr sz="1100" dirty="0">
                <a:latin typeface="Calibri"/>
                <a:cs typeface="Calibri"/>
              </a:rPr>
              <a:t>and</a:t>
            </a:r>
            <a:r>
              <a:rPr sz="1100" spc="-25" dirty="0">
                <a:latin typeface="Calibri"/>
                <a:cs typeface="Calibri"/>
              </a:rPr>
              <a:t> </a:t>
            </a:r>
            <a:r>
              <a:rPr sz="1100" dirty="0">
                <a:latin typeface="Calibri"/>
                <a:cs typeface="Calibri"/>
              </a:rPr>
              <a:t>associated</a:t>
            </a:r>
            <a:r>
              <a:rPr sz="1100" spc="-25" dirty="0">
                <a:latin typeface="Calibri"/>
                <a:cs typeface="Calibri"/>
              </a:rPr>
              <a:t> </a:t>
            </a:r>
            <a:r>
              <a:rPr sz="1100" dirty="0">
                <a:latin typeface="Calibri"/>
                <a:cs typeface="Calibri"/>
              </a:rPr>
              <a:t>with</a:t>
            </a:r>
            <a:r>
              <a:rPr sz="1100" spc="-25" dirty="0">
                <a:latin typeface="Calibri"/>
                <a:cs typeface="Calibri"/>
              </a:rPr>
              <a:t> </a:t>
            </a:r>
            <a:r>
              <a:rPr sz="1100" dirty="0">
                <a:latin typeface="Calibri"/>
                <a:cs typeface="Calibri"/>
              </a:rPr>
              <a:t>abdominal</a:t>
            </a:r>
            <a:r>
              <a:rPr sz="1100" spc="-15" dirty="0">
                <a:latin typeface="Calibri"/>
                <a:cs typeface="Calibri"/>
              </a:rPr>
              <a:t> </a:t>
            </a:r>
            <a:r>
              <a:rPr sz="1100" dirty="0">
                <a:latin typeface="Calibri"/>
                <a:cs typeface="Calibri"/>
              </a:rPr>
              <a:t>pain</a:t>
            </a:r>
            <a:r>
              <a:rPr sz="1100" spc="-20" dirty="0">
                <a:latin typeface="Calibri"/>
                <a:cs typeface="Calibri"/>
              </a:rPr>
              <a:t> </a:t>
            </a:r>
            <a:r>
              <a:rPr sz="1100" dirty="0">
                <a:latin typeface="Calibri"/>
                <a:cs typeface="Calibri"/>
              </a:rPr>
              <a:t>but</a:t>
            </a:r>
            <a:r>
              <a:rPr sz="1100" spc="-30" dirty="0">
                <a:latin typeface="Calibri"/>
                <a:cs typeface="Calibri"/>
              </a:rPr>
              <a:t> </a:t>
            </a:r>
            <a:r>
              <a:rPr sz="1100" dirty="0">
                <a:latin typeface="Calibri"/>
                <a:cs typeface="Calibri"/>
              </a:rPr>
              <a:t>without</a:t>
            </a:r>
            <a:r>
              <a:rPr sz="1100" spc="-10" dirty="0">
                <a:latin typeface="Calibri"/>
                <a:cs typeface="Calibri"/>
              </a:rPr>
              <a:t> </a:t>
            </a:r>
            <a:r>
              <a:rPr sz="1100" dirty="0">
                <a:latin typeface="Calibri"/>
                <a:cs typeface="Calibri"/>
              </a:rPr>
              <a:t>other</a:t>
            </a:r>
            <a:r>
              <a:rPr sz="1100" spc="-20" dirty="0">
                <a:latin typeface="Calibri"/>
                <a:cs typeface="Calibri"/>
              </a:rPr>
              <a:t> </a:t>
            </a:r>
            <a:r>
              <a:rPr sz="1100" dirty="0">
                <a:latin typeface="Calibri"/>
                <a:cs typeface="Calibri"/>
              </a:rPr>
              <a:t>signs</a:t>
            </a:r>
            <a:r>
              <a:rPr sz="1100" spc="-35" dirty="0">
                <a:latin typeface="Calibri"/>
                <a:cs typeface="Calibri"/>
              </a:rPr>
              <a:t> </a:t>
            </a:r>
            <a:r>
              <a:rPr sz="1100" dirty="0">
                <a:latin typeface="Calibri"/>
                <a:cs typeface="Calibri"/>
              </a:rPr>
              <a:t>of</a:t>
            </a:r>
            <a:r>
              <a:rPr sz="1100" spc="-15" dirty="0">
                <a:latin typeface="Calibri"/>
                <a:cs typeface="Calibri"/>
              </a:rPr>
              <a:t> </a:t>
            </a:r>
            <a:r>
              <a:rPr sz="1100" spc="-10" dirty="0">
                <a:latin typeface="Calibri"/>
                <a:cs typeface="Calibri"/>
              </a:rPr>
              <a:t>systemic</a:t>
            </a:r>
            <a:r>
              <a:rPr lang="en-US" sz="1100" spc="-10" dirty="0">
                <a:latin typeface="Calibri"/>
                <a:cs typeface="Calibri"/>
              </a:rPr>
              <a:t> </a:t>
            </a:r>
            <a:r>
              <a:rPr sz="1100" dirty="0">
                <a:latin typeface="Calibri"/>
                <a:cs typeface="Calibri"/>
              </a:rPr>
              <a:t>exposure</a:t>
            </a:r>
            <a:r>
              <a:rPr sz="1100" spc="-30" dirty="0">
                <a:latin typeface="Calibri"/>
                <a:cs typeface="Calibri"/>
              </a:rPr>
              <a:t> </a:t>
            </a:r>
            <a:r>
              <a:rPr sz="1100" dirty="0">
                <a:latin typeface="Calibri"/>
                <a:cs typeface="Calibri"/>
              </a:rPr>
              <a:t>may</a:t>
            </a:r>
            <a:r>
              <a:rPr sz="1100" spc="-25" dirty="0">
                <a:latin typeface="Calibri"/>
                <a:cs typeface="Calibri"/>
              </a:rPr>
              <a:t> </a:t>
            </a:r>
            <a:r>
              <a:rPr sz="1100" dirty="0">
                <a:latin typeface="Calibri"/>
                <a:cs typeface="Calibri"/>
              </a:rPr>
              <a:t>be</a:t>
            </a:r>
            <a:r>
              <a:rPr sz="1100" spc="-25" dirty="0">
                <a:latin typeface="Calibri"/>
                <a:cs typeface="Calibri"/>
              </a:rPr>
              <a:t> </a:t>
            </a:r>
            <a:r>
              <a:rPr sz="1100" dirty="0">
                <a:latin typeface="Calibri"/>
                <a:cs typeface="Calibri"/>
              </a:rPr>
              <a:t>treated</a:t>
            </a:r>
            <a:r>
              <a:rPr sz="1100" spc="-15" dirty="0">
                <a:latin typeface="Calibri"/>
                <a:cs typeface="Calibri"/>
              </a:rPr>
              <a:t> </a:t>
            </a:r>
            <a:r>
              <a:rPr sz="1100" dirty="0">
                <a:latin typeface="Calibri"/>
                <a:cs typeface="Calibri"/>
              </a:rPr>
              <a:t>with</a:t>
            </a:r>
            <a:r>
              <a:rPr sz="1100" spc="-15" dirty="0">
                <a:latin typeface="Calibri"/>
                <a:cs typeface="Calibri"/>
              </a:rPr>
              <a:t> </a:t>
            </a:r>
            <a:r>
              <a:rPr sz="1100" dirty="0">
                <a:latin typeface="Calibri"/>
                <a:cs typeface="Calibri"/>
              </a:rPr>
              <a:t>topical</a:t>
            </a:r>
            <a:r>
              <a:rPr sz="1100" spc="-25" dirty="0">
                <a:latin typeface="Calibri"/>
                <a:cs typeface="Calibri"/>
              </a:rPr>
              <a:t> </a:t>
            </a:r>
            <a:r>
              <a:rPr sz="1100" dirty="0">
                <a:latin typeface="Calibri"/>
                <a:cs typeface="Calibri"/>
              </a:rPr>
              <a:t>atropine.</a:t>
            </a:r>
            <a:r>
              <a:rPr sz="1100" spc="355" dirty="0">
                <a:latin typeface="Calibri"/>
                <a:cs typeface="Calibri"/>
              </a:rPr>
              <a:t> </a:t>
            </a:r>
            <a:r>
              <a:rPr sz="1100" dirty="0">
                <a:latin typeface="Calibri"/>
                <a:cs typeface="Calibri"/>
              </a:rPr>
              <a:t>But</a:t>
            </a:r>
            <a:r>
              <a:rPr sz="1100" spc="-30" dirty="0">
                <a:latin typeface="Calibri"/>
                <a:cs typeface="Calibri"/>
              </a:rPr>
              <a:t> </a:t>
            </a:r>
            <a:r>
              <a:rPr sz="1100" dirty="0">
                <a:latin typeface="Calibri"/>
                <a:cs typeface="Calibri"/>
              </a:rPr>
              <a:t>note:</a:t>
            </a:r>
            <a:r>
              <a:rPr sz="1100" spc="-5" dirty="0">
                <a:latin typeface="Calibri"/>
                <a:cs typeface="Calibri"/>
              </a:rPr>
              <a:t> </a:t>
            </a:r>
            <a:r>
              <a:rPr sz="1100" dirty="0">
                <a:latin typeface="Calibri"/>
                <a:cs typeface="Calibri"/>
              </a:rPr>
              <a:t>this</a:t>
            </a:r>
            <a:r>
              <a:rPr sz="1100" spc="-30" dirty="0">
                <a:latin typeface="Calibri"/>
                <a:cs typeface="Calibri"/>
              </a:rPr>
              <a:t> </a:t>
            </a:r>
            <a:r>
              <a:rPr sz="1100" dirty="0">
                <a:latin typeface="Calibri"/>
                <a:cs typeface="Calibri"/>
              </a:rPr>
              <a:t>will</a:t>
            </a:r>
            <a:r>
              <a:rPr sz="1100" spc="-10" dirty="0">
                <a:latin typeface="Calibri"/>
                <a:cs typeface="Calibri"/>
              </a:rPr>
              <a:t> </a:t>
            </a:r>
            <a:r>
              <a:rPr sz="1100" dirty="0">
                <a:latin typeface="Calibri"/>
                <a:cs typeface="Calibri"/>
              </a:rPr>
              <a:t>cause</a:t>
            </a:r>
            <a:r>
              <a:rPr sz="1100" spc="-30" dirty="0">
                <a:latin typeface="Calibri"/>
                <a:cs typeface="Calibri"/>
              </a:rPr>
              <a:t> </a:t>
            </a:r>
            <a:r>
              <a:rPr sz="1100" spc="-20" dirty="0">
                <a:latin typeface="Calibri"/>
                <a:cs typeface="Calibri"/>
              </a:rPr>
              <a:t>temporary, </a:t>
            </a:r>
            <a:r>
              <a:rPr sz="1100" dirty="0">
                <a:latin typeface="Calibri"/>
                <a:cs typeface="Calibri"/>
              </a:rPr>
              <a:t>acute</a:t>
            </a:r>
            <a:r>
              <a:rPr sz="1100" spc="-15" dirty="0">
                <a:latin typeface="Calibri"/>
                <a:cs typeface="Calibri"/>
              </a:rPr>
              <a:t> </a:t>
            </a:r>
            <a:r>
              <a:rPr sz="1100" dirty="0">
                <a:latin typeface="Calibri"/>
                <a:cs typeface="Calibri"/>
              </a:rPr>
              <a:t>blurry</a:t>
            </a:r>
            <a:r>
              <a:rPr sz="1100" spc="-15" dirty="0">
                <a:latin typeface="Calibri"/>
                <a:cs typeface="Calibri"/>
              </a:rPr>
              <a:t> </a:t>
            </a:r>
            <a:r>
              <a:rPr sz="1100" dirty="0">
                <a:latin typeface="Calibri"/>
                <a:cs typeface="Calibri"/>
              </a:rPr>
              <a:t>vision</a:t>
            </a:r>
            <a:r>
              <a:rPr sz="1100" spc="-20" dirty="0">
                <a:latin typeface="Calibri"/>
                <a:cs typeface="Calibri"/>
              </a:rPr>
              <a:t> </a:t>
            </a:r>
            <a:r>
              <a:rPr sz="1100" dirty="0">
                <a:latin typeface="Calibri"/>
                <a:cs typeface="Calibri"/>
              </a:rPr>
              <a:t>from</a:t>
            </a:r>
            <a:r>
              <a:rPr sz="1100" spc="20" dirty="0">
                <a:latin typeface="Calibri"/>
                <a:cs typeface="Calibri"/>
              </a:rPr>
              <a:t> </a:t>
            </a:r>
            <a:r>
              <a:rPr sz="1100" spc="-10" dirty="0" err="1">
                <a:latin typeface="Calibri"/>
                <a:cs typeface="Calibri"/>
              </a:rPr>
              <a:t>atropinization</a:t>
            </a:r>
            <a:r>
              <a:rPr sz="1100" spc="-10" dirty="0">
                <a:latin typeface="Calibri"/>
                <a:cs typeface="Calibri"/>
              </a:rPr>
              <a:t>.</a:t>
            </a:r>
            <a:endParaRPr lang="en-US" sz="1100" spc="-10" dirty="0">
              <a:latin typeface="Calibri"/>
              <a:cs typeface="Calibri"/>
            </a:endParaRPr>
          </a:p>
          <a:p>
            <a:pPr marL="90805">
              <a:lnSpc>
                <a:spcPct val="100000"/>
              </a:lnSpc>
            </a:pPr>
            <a:r>
              <a:rPr lang="ru-RU" sz="1100" dirty="0" err="1">
                <a:latin typeface="Calibri"/>
                <a:cs typeface="Calibri"/>
              </a:rPr>
              <a:t>Вплив</a:t>
            </a:r>
            <a:r>
              <a:rPr lang="ru-RU" sz="1100" dirty="0">
                <a:latin typeface="Calibri"/>
                <a:cs typeface="Calibri"/>
              </a:rPr>
              <a:t> </a:t>
            </a:r>
            <a:r>
              <a:rPr lang="ru-RU" sz="1100" dirty="0" err="1">
                <a:latin typeface="Calibri"/>
                <a:cs typeface="Calibri"/>
              </a:rPr>
              <a:t>світла</a:t>
            </a:r>
            <a:r>
              <a:rPr lang="ru-RU" sz="1100" dirty="0">
                <a:latin typeface="Calibri"/>
                <a:cs typeface="Calibri"/>
              </a:rPr>
              <a:t> на </a:t>
            </a:r>
            <a:r>
              <a:rPr lang="ru-RU" sz="1100" dirty="0" err="1">
                <a:latin typeface="Calibri"/>
                <a:cs typeface="Calibri"/>
              </a:rPr>
              <a:t>рогівку</a:t>
            </a:r>
            <a:r>
              <a:rPr lang="ru-RU" sz="1100" dirty="0">
                <a:latin typeface="Calibri"/>
                <a:cs typeface="Calibri"/>
              </a:rPr>
              <a:t> </a:t>
            </a:r>
            <a:r>
              <a:rPr lang="ru-RU" sz="1100" dirty="0" err="1">
                <a:latin typeface="Calibri"/>
                <a:cs typeface="Calibri"/>
              </a:rPr>
              <a:t>викликає</a:t>
            </a:r>
            <a:r>
              <a:rPr lang="ru-RU" sz="1100" dirty="0">
                <a:latin typeface="Calibri"/>
                <a:cs typeface="Calibri"/>
              </a:rPr>
              <a:t> </a:t>
            </a:r>
            <a:r>
              <a:rPr lang="ru-RU" sz="1100" dirty="0" err="1">
                <a:latin typeface="Calibri"/>
                <a:cs typeface="Calibri"/>
              </a:rPr>
              <a:t>сильний</a:t>
            </a:r>
            <a:r>
              <a:rPr lang="ru-RU" sz="1100" dirty="0">
                <a:latin typeface="Calibri"/>
                <a:cs typeface="Calibri"/>
              </a:rPr>
              <a:t> </a:t>
            </a:r>
            <a:r>
              <a:rPr lang="ru-RU" sz="1100" dirty="0" err="1">
                <a:latin typeface="Calibri"/>
                <a:cs typeface="Calibri"/>
              </a:rPr>
              <a:t>біль</a:t>
            </a:r>
            <a:r>
              <a:rPr lang="ru-RU" sz="1100" dirty="0">
                <a:latin typeface="Calibri"/>
                <a:cs typeface="Calibri"/>
              </a:rPr>
              <a:t> в очах і </a:t>
            </a:r>
            <a:r>
              <a:rPr lang="ru-RU" sz="1100" dirty="0" err="1">
                <a:latin typeface="Calibri"/>
                <a:cs typeface="Calibri"/>
              </a:rPr>
              <a:t>пов’язаний</a:t>
            </a:r>
            <a:r>
              <a:rPr lang="ru-RU" sz="1100" dirty="0">
                <a:latin typeface="Calibri"/>
                <a:cs typeface="Calibri"/>
              </a:rPr>
              <a:t> з </a:t>
            </a:r>
            <a:r>
              <a:rPr lang="ru-RU" sz="1100" dirty="0" err="1">
                <a:latin typeface="Calibri"/>
                <a:cs typeface="Calibri"/>
              </a:rPr>
              <a:t>болем</a:t>
            </a:r>
            <a:r>
              <a:rPr lang="ru-RU" sz="1100" dirty="0">
                <a:latin typeface="Calibri"/>
                <a:cs typeface="Calibri"/>
              </a:rPr>
              <a:t> у </a:t>
            </a:r>
            <a:r>
              <a:rPr lang="ru-RU" sz="1100" dirty="0" err="1">
                <a:latin typeface="Calibri"/>
                <a:cs typeface="Calibri"/>
              </a:rPr>
              <a:t>животі</a:t>
            </a:r>
            <a:r>
              <a:rPr lang="ru-RU" sz="1100" dirty="0">
                <a:latin typeface="Calibri"/>
                <a:cs typeface="Calibri"/>
              </a:rPr>
              <a:t>, але без </a:t>
            </a:r>
            <a:r>
              <a:rPr lang="ru-RU" sz="1100" dirty="0" err="1">
                <a:latin typeface="Calibri"/>
                <a:cs typeface="Calibri"/>
              </a:rPr>
              <a:t>інших</a:t>
            </a:r>
            <a:r>
              <a:rPr lang="ru-RU" sz="1100" dirty="0">
                <a:latin typeface="Calibri"/>
                <a:cs typeface="Calibri"/>
              </a:rPr>
              <a:t> </a:t>
            </a:r>
            <a:r>
              <a:rPr lang="ru-RU" sz="1100" dirty="0" err="1">
                <a:latin typeface="Calibri"/>
                <a:cs typeface="Calibri"/>
              </a:rPr>
              <a:t>ознак</a:t>
            </a:r>
            <a:r>
              <a:rPr lang="ru-RU" sz="1100" dirty="0">
                <a:latin typeface="Calibri"/>
                <a:cs typeface="Calibri"/>
              </a:rPr>
              <a:t> системного </a:t>
            </a:r>
            <a:r>
              <a:rPr lang="ru-RU" sz="1100" dirty="0" err="1">
                <a:latin typeface="Calibri"/>
                <a:cs typeface="Calibri"/>
              </a:rPr>
              <a:t>впливу</a:t>
            </a:r>
            <a:r>
              <a:rPr lang="ru-RU" sz="1100" dirty="0">
                <a:latin typeface="Calibri"/>
                <a:cs typeface="Calibri"/>
              </a:rPr>
              <a:t>, </a:t>
            </a:r>
            <a:r>
              <a:rPr lang="ru-RU" sz="1100" dirty="0" err="1">
                <a:latin typeface="Calibri"/>
                <a:cs typeface="Calibri"/>
              </a:rPr>
              <a:t>можна</a:t>
            </a:r>
            <a:r>
              <a:rPr lang="ru-RU" sz="1100" dirty="0">
                <a:latin typeface="Calibri"/>
                <a:cs typeface="Calibri"/>
              </a:rPr>
              <a:t> </a:t>
            </a:r>
            <a:r>
              <a:rPr lang="ru-RU" sz="1100" dirty="0" err="1">
                <a:latin typeface="Calibri"/>
                <a:cs typeface="Calibri"/>
              </a:rPr>
              <a:t>лікувати</a:t>
            </a:r>
            <a:r>
              <a:rPr lang="ru-RU" sz="1100" dirty="0">
                <a:latin typeface="Calibri"/>
                <a:cs typeface="Calibri"/>
              </a:rPr>
              <a:t> </a:t>
            </a:r>
            <a:r>
              <a:rPr lang="ru-RU" sz="1100" dirty="0" err="1">
                <a:latin typeface="Calibri"/>
                <a:cs typeface="Calibri"/>
              </a:rPr>
              <a:t>місцевим</a:t>
            </a:r>
            <a:r>
              <a:rPr lang="ru-RU" sz="1100" dirty="0">
                <a:latin typeface="Calibri"/>
                <a:cs typeface="Calibri"/>
              </a:rPr>
              <a:t> </a:t>
            </a:r>
            <a:r>
              <a:rPr lang="ru-RU" sz="1100" dirty="0" err="1">
                <a:latin typeface="Calibri"/>
                <a:cs typeface="Calibri"/>
              </a:rPr>
              <a:t>атропіном</a:t>
            </a:r>
            <a:r>
              <a:rPr lang="ru-RU" sz="1100" dirty="0">
                <a:latin typeface="Calibri"/>
                <a:cs typeface="Calibri"/>
              </a:rPr>
              <a:t>. Але </a:t>
            </a:r>
            <a:r>
              <a:rPr lang="ru-RU" sz="1100" dirty="0" err="1">
                <a:latin typeface="Calibri"/>
                <a:cs typeface="Calibri"/>
              </a:rPr>
              <a:t>зауважте</a:t>
            </a:r>
            <a:r>
              <a:rPr lang="ru-RU" sz="1100" dirty="0">
                <a:latin typeface="Calibri"/>
                <a:cs typeface="Calibri"/>
              </a:rPr>
              <a:t>: </a:t>
            </a:r>
            <a:r>
              <a:rPr lang="ru-RU" sz="1100" dirty="0" err="1">
                <a:latin typeface="Calibri"/>
                <a:cs typeface="Calibri"/>
              </a:rPr>
              <a:t>це</a:t>
            </a:r>
            <a:r>
              <a:rPr lang="ru-RU" sz="1100" dirty="0">
                <a:latin typeface="Calibri"/>
                <a:cs typeface="Calibri"/>
              </a:rPr>
              <a:t> </a:t>
            </a:r>
            <a:r>
              <a:rPr lang="ru-RU" sz="1100" dirty="0" err="1">
                <a:latin typeface="Calibri"/>
                <a:cs typeface="Calibri"/>
              </a:rPr>
              <a:t>призведе</a:t>
            </a:r>
            <a:r>
              <a:rPr lang="ru-RU" sz="1100" dirty="0">
                <a:latin typeface="Calibri"/>
                <a:cs typeface="Calibri"/>
              </a:rPr>
              <a:t> до </a:t>
            </a:r>
            <a:r>
              <a:rPr lang="ru-RU" sz="1100" dirty="0" err="1">
                <a:latin typeface="Calibri"/>
                <a:cs typeface="Calibri"/>
              </a:rPr>
              <a:t>тимчасового</a:t>
            </a:r>
            <a:r>
              <a:rPr lang="ru-RU" sz="1100" dirty="0">
                <a:latin typeface="Calibri"/>
                <a:cs typeface="Calibri"/>
              </a:rPr>
              <a:t> </a:t>
            </a:r>
            <a:r>
              <a:rPr lang="ru-RU" sz="1100" dirty="0" err="1">
                <a:latin typeface="Calibri"/>
                <a:cs typeface="Calibri"/>
              </a:rPr>
              <a:t>різкого</a:t>
            </a:r>
            <a:r>
              <a:rPr lang="ru-RU" sz="1100" dirty="0">
                <a:latin typeface="Calibri"/>
                <a:cs typeface="Calibri"/>
              </a:rPr>
              <a:t> </a:t>
            </a:r>
            <a:r>
              <a:rPr lang="ru-RU" sz="1100" dirty="0" err="1">
                <a:latin typeface="Calibri"/>
                <a:cs typeface="Calibri"/>
              </a:rPr>
              <a:t>розмитого</a:t>
            </a:r>
            <a:r>
              <a:rPr lang="ru-RU" sz="1100" dirty="0">
                <a:latin typeface="Calibri"/>
                <a:cs typeface="Calibri"/>
              </a:rPr>
              <a:t> </a:t>
            </a:r>
            <a:r>
              <a:rPr lang="ru-RU" sz="1100" dirty="0" err="1">
                <a:latin typeface="Calibri"/>
                <a:cs typeface="Calibri"/>
              </a:rPr>
              <a:t>зору</a:t>
            </a:r>
            <a:r>
              <a:rPr lang="ru-RU" sz="1100" dirty="0">
                <a:latin typeface="Calibri"/>
                <a:cs typeface="Calibri"/>
              </a:rPr>
              <a:t> через </a:t>
            </a:r>
            <a:r>
              <a:rPr lang="ru-RU" sz="1100" dirty="0" err="1">
                <a:latin typeface="Calibri"/>
                <a:cs typeface="Calibri"/>
              </a:rPr>
              <a:t>атропінізацію</a:t>
            </a:r>
            <a:r>
              <a:rPr lang="ru-RU" sz="1100" dirty="0">
                <a:latin typeface="Calibri"/>
                <a:cs typeface="Calibri"/>
              </a:rPr>
              <a:t>.</a:t>
            </a:r>
            <a:endParaRPr sz="11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7828" y="383531"/>
            <a:ext cx="11631295" cy="6473190"/>
            <a:chOff x="147828" y="383531"/>
            <a:chExt cx="11631295" cy="6473190"/>
          </a:xfrm>
        </p:grpSpPr>
        <p:pic>
          <p:nvPicPr>
            <p:cNvPr id="3" name="object 3"/>
            <p:cNvPicPr/>
            <p:nvPr/>
          </p:nvPicPr>
          <p:blipFill>
            <a:blip r:embed="rId2" cstate="print"/>
            <a:stretch>
              <a:fillRect/>
            </a:stretch>
          </p:blipFill>
          <p:spPr>
            <a:xfrm>
              <a:off x="1707189" y="383531"/>
              <a:ext cx="8747838" cy="5620020"/>
            </a:xfrm>
            <a:prstGeom prst="rect">
              <a:avLst/>
            </a:prstGeom>
          </p:spPr>
        </p:pic>
        <p:pic>
          <p:nvPicPr>
            <p:cNvPr id="4" name="object 4"/>
            <p:cNvPicPr/>
            <p:nvPr/>
          </p:nvPicPr>
          <p:blipFill>
            <a:blip r:embed="rId3" cstate="print"/>
            <a:stretch>
              <a:fillRect/>
            </a:stretch>
          </p:blipFill>
          <p:spPr>
            <a:xfrm>
              <a:off x="9561575" y="5838443"/>
              <a:ext cx="2217420" cy="704088"/>
            </a:xfrm>
            <a:prstGeom prst="rect">
              <a:avLst/>
            </a:prstGeom>
          </p:spPr>
        </p:pic>
        <p:pic>
          <p:nvPicPr>
            <p:cNvPr id="5" name="object 5"/>
            <p:cNvPicPr/>
            <p:nvPr/>
          </p:nvPicPr>
          <p:blipFill>
            <a:blip r:embed="rId4" cstate="print"/>
            <a:stretch>
              <a:fillRect/>
            </a:stretch>
          </p:blipFill>
          <p:spPr>
            <a:xfrm>
              <a:off x="147828" y="4821934"/>
              <a:ext cx="1900427" cy="2034538"/>
            </a:xfrm>
            <a:prstGeom prst="rect">
              <a:avLst/>
            </a:prstGeom>
          </p:spPr>
        </p:pic>
      </p:grpSp>
      <p:sp>
        <p:nvSpPr>
          <p:cNvPr id="6" name="TextBox 5">
            <a:extLst>
              <a:ext uri="{FF2B5EF4-FFF2-40B4-BE49-F238E27FC236}">
                <a16:creationId xmlns:a16="http://schemas.microsoft.com/office/drawing/2014/main" id="{3BD09EC5-3150-073E-498E-C7B8145CEDA4}"/>
              </a:ext>
            </a:extLst>
          </p:cNvPr>
          <p:cNvSpPr txBox="1"/>
          <p:nvPr/>
        </p:nvSpPr>
        <p:spPr>
          <a:xfrm>
            <a:off x="5486400" y="408801"/>
            <a:ext cx="1219200" cy="276999"/>
          </a:xfrm>
          <a:prstGeom prst="rect">
            <a:avLst/>
          </a:prstGeom>
          <a:solidFill>
            <a:schemeClr val="bg1"/>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Chemical Weapons</a:t>
            </a:r>
          </a:p>
          <a:p>
            <a:pPr algn="ctr"/>
            <a:r>
              <a:rPr lang="ru-RU" sz="900" dirty="0" err="1">
                <a:latin typeface="Arial" panose="020B0604020202020204" pitchFamily="34" charset="0"/>
                <a:cs typeface="Arial" panose="020B0604020202020204" pitchFamily="34" charset="0"/>
              </a:rPr>
              <a:t>Хімічна</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зброя</a:t>
            </a:r>
            <a:endParaRPr lang="ru-UA" sz="9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69C260E-9086-E146-EBCC-D39AE36651AA}"/>
              </a:ext>
            </a:extLst>
          </p:cNvPr>
          <p:cNvSpPr txBox="1"/>
          <p:nvPr/>
        </p:nvSpPr>
        <p:spPr>
          <a:xfrm>
            <a:off x="3251448" y="1344454"/>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Blistering Agents</a:t>
            </a:r>
          </a:p>
          <a:p>
            <a:pPr algn="ctr"/>
            <a:r>
              <a:rPr lang="ru-RU" sz="800" dirty="0" err="1">
                <a:latin typeface="Arial" panose="020B0604020202020204" pitchFamily="34" charset="0"/>
                <a:cs typeface="Arial" panose="020B0604020202020204" pitchFamily="34" charset="0"/>
              </a:rPr>
              <a:t>Шкірно-наривні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речовини</a:t>
            </a:r>
            <a:endParaRPr lang="ru-RU" sz="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766EBEE-2608-D51D-CAFF-0786F25F9FF2}"/>
              </a:ext>
            </a:extLst>
          </p:cNvPr>
          <p:cNvSpPr txBox="1"/>
          <p:nvPr/>
        </p:nvSpPr>
        <p:spPr>
          <a:xfrm>
            <a:off x="1750657" y="1339691"/>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Choking Agents</a:t>
            </a:r>
          </a:p>
          <a:p>
            <a:pPr algn="ctr"/>
            <a:r>
              <a:rPr lang="ru-RU" sz="800" dirty="0" err="1">
                <a:latin typeface="Arial" panose="020B0604020202020204" pitchFamily="34" charset="0"/>
                <a:cs typeface="Arial" panose="020B0604020202020204" pitchFamily="34" charset="0"/>
              </a:rPr>
              <a:t>Задушливі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речовини</a:t>
            </a:r>
            <a:endParaRPr lang="ru-UA" sz="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3A08FDF-08E0-EF84-DB3B-2D394BCA65C2}"/>
              </a:ext>
            </a:extLst>
          </p:cNvPr>
          <p:cNvSpPr txBox="1"/>
          <p:nvPr/>
        </p:nvSpPr>
        <p:spPr>
          <a:xfrm>
            <a:off x="4739123" y="1323974"/>
            <a:ext cx="1219200" cy="276999"/>
          </a:xfrm>
          <a:prstGeom prst="rect">
            <a:avLst/>
          </a:prstGeom>
          <a:solidFill>
            <a:schemeClr val="bg1"/>
          </a:solidFill>
        </p:spPr>
        <p:txBody>
          <a:bodyPr wrap="square" lIns="0" tIns="0" rIns="0" bIns="0" rtlCol="0">
            <a:spAutoFit/>
          </a:bodyPr>
          <a:lstStyle/>
          <a:p>
            <a:pPr algn="ctr"/>
            <a:r>
              <a:rPr lang="en-US" sz="600" dirty="0">
                <a:latin typeface="Arial" panose="020B0604020202020204" pitchFamily="34" charset="0"/>
                <a:cs typeface="Arial" panose="020B0604020202020204" pitchFamily="34" charset="0"/>
              </a:rPr>
              <a:t>Nerve Agents</a:t>
            </a:r>
          </a:p>
          <a:p>
            <a:pPr algn="ctr"/>
            <a:r>
              <a:rPr lang="ru-RU" sz="600" dirty="0" err="1">
                <a:latin typeface="Arial" panose="020B0604020202020204" pitchFamily="34" charset="0"/>
                <a:cs typeface="Arial" panose="020B0604020202020204" pitchFamily="34" charset="0"/>
              </a:rPr>
              <a:t>Речовини</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нервово-паралітичної</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дії</a:t>
            </a:r>
            <a:endParaRPr lang="ru-RU" sz="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9207B83-6042-59C9-75B0-93E4257AAB12}"/>
              </a:ext>
            </a:extLst>
          </p:cNvPr>
          <p:cNvSpPr txBox="1"/>
          <p:nvPr/>
        </p:nvSpPr>
        <p:spPr>
          <a:xfrm>
            <a:off x="3251448" y="1852613"/>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Sulfur Mustard (HD)</a:t>
            </a:r>
          </a:p>
          <a:p>
            <a:pPr algn="ctr"/>
            <a:r>
              <a:rPr lang="ru-RU" sz="800" dirty="0" err="1">
                <a:latin typeface="Arial" panose="020B0604020202020204" pitchFamily="34" charset="0"/>
                <a:cs typeface="Arial" panose="020B0604020202020204" pitchFamily="34" charset="0"/>
              </a:rPr>
              <a:t>Сірчаний</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іприт</a:t>
            </a:r>
            <a:r>
              <a:rPr lang="ru-RU"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HD)</a:t>
            </a:r>
          </a:p>
        </p:txBody>
      </p:sp>
      <p:sp>
        <p:nvSpPr>
          <p:cNvPr id="11" name="TextBox 10">
            <a:extLst>
              <a:ext uri="{FF2B5EF4-FFF2-40B4-BE49-F238E27FC236}">
                <a16:creationId xmlns:a16="http://schemas.microsoft.com/office/drawing/2014/main" id="{61C3FF29-DA5F-31E3-4D86-60A4419BEFC4}"/>
              </a:ext>
            </a:extLst>
          </p:cNvPr>
          <p:cNvSpPr txBox="1"/>
          <p:nvPr/>
        </p:nvSpPr>
        <p:spPr>
          <a:xfrm>
            <a:off x="1750657" y="1852613"/>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Chlorine</a:t>
            </a:r>
          </a:p>
          <a:p>
            <a:pPr algn="ctr"/>
            <a:r>
              <a:rPr lang="ru-RU" sz="800" dirty="0">
                <a:latin typeface="Arial" panose="020B0604020202020204" pitchFamily="34" charset="0"/>
                <a:cs typeface="Arial" panose="020B0604020202020204" pitchFamily="34" charset="0"/>
              </a:rPr>
              <a:t>Хлор</a:t>
            </a:r>
            <a:endParaRPr lang="ru-UA" sz="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2379D44-B737-7FF4-76FC-D6BB482E679F}"/>
              </a:ext>
            </a:extLst>
          </p:cNvPr>
          <p:cNvSpPr txBox="1"/>
          <p:nvPr/>
        </p:nvSpPr>
        <p:spPr>
          <a:xfrm>
            <a:off x="1750657" y="2155963"/>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Chloropicrin (PS)</a:t>
            </a:r>
          </a:p>
          <a:p>
            <a:pPr algn="ctr"/>
            <a:r>
              <a:rPr lang="ru-RU" sz="800" dirty="0" err="1">
                <a:latin typeface="Arial" panose="020B0604020202020204" pitchFamily="34" charset="0"/>
                <a:cs typeface="Arial" panose="020B0604020202020204" pitchFamily="34" charset="0"/>
              </a:rPr>
              <a:t>Хлоропікрин</a:t>
            </a:r>
            <a:r>
              <a:rPr lang="ru-RU"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PS)</a:t>
            </a:r>
          </a:p>
        </p:txBody>
      </p:sp>
      <p:sp>
        <p:nvSpPr>
          <p:cNvPr id="13" name="TextBox 12">
            <a:extLst>
              <a:ext uri="{FF2B5EF4-FFF2-40B4-BE49-F238E27FC236}">
                <a16:creationId xmlns:a16="http://schemas.microsoft.com/office/drawing/2014/main" id="{47AB611B-B3E5-0627-77E4-3E007F484429}"/>
              </a:ext>
            </a:extLst>
          </p:cNvPr>
          <p:cNvSpPr txBox="1"/>
          <p:nvPr/>
        </p:nvSpPr>
        <p:spPr>
          <a:xfrm>
            <a:off x="1750657" y="2460572"/>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Phosgene (CG)</a:t>
            </a:r>
          </a:p>
          <a:p>
            <a:pPr algn="ctr"/>
            <a:r>
              <a:rPr lang="ru-RU" sz="800" dirty="0">
                <a:latin typeface="Arial" panose="020B0604020202020204" pitchFamily="34" charset="0"/>
                <a:cs typeface="Arial" panose="020B0604020202020204" pitchFamily="34" charset="0"/>
              </a:rPr>
              <a:t>Фосген (</a:t>
            </a:r>
            <a:r>
              <a:rPr lang="en-US" sz="800" dirty="0">
                <a:latin typeface="Arial" panose="020B0604020202020204" pitchFamily="34" charset="0"/>
                <a:cs typeface="Arial" panose="020B0604020202020204" pitchFamily="34" charset="0"/>
              </a:rPr>
              <a:t>CG)</a:t>
            </a:r>
          </a:p>
        </p:txBody>
      </p:sp>
      <p:sp>
        <p:nvSpPr>
          <p:cNvPr id="14" name="TextBox 13">
            <a:extLst>
              <a:ext uri="{FF2B5EF4-FFF2-40B4-BE49-F238E27FC236}">
                <a16:creationId xmlns:a16="http://schemas.microsoft.com/office/drawing/2014/main" id="{B124D11B-292A-F337-4443-191C15DD7AD6}"/>
              </a:ext>
            </a:extLst>
          </p:cNvPr>
          <p:cNvSpPr txBox="1"/>
          <p:nvPr/>
        </p:nvSpPr>
        <p:spPr>
          <a:xfrm>
            <a:off x="1736973" y="2749111"/>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Diphosgene (DP)</a:t>
            </a:r>
          </a:p>
          <a:p>
            <a:pPr algn="ctr"/>
            <a:r>
              <a:rPr lang="ru-RU" sz="800" dirty="0">
                <a:latin typeface="Arial" panose="020B0604020202020204" pitchFamily="34" charset="0"/>
                <a:cs typeface="Arial" panose="020B0604020202020204" pitchFamily="34" charset="0"/>
              </a:rPr>
              <a:t>Дифосген (</a:t>
            </a:r>
            <a:r>
              <a:rPr lang="en-US" sz="800" dirty="0">
                <a:latin typeface="Arial" panose="020B0604020202020204" pitchFamily="34" charset="0"/>
                <a:cs typeface="Arial" panose="020B0604020202020204" pitchFamily="34" charset="0"/>
              </a:rPr>
              <a:t>DP)</a:t>
            </a:r>
          </a:p>
        </p:txBody>
      </p:sp>
      <p:sp>
        <p:nvSpPr>
          <p:cNvPr id="15" name="TextBox 14">
            <a:extLst>
              <a:ext uri="{FF2B5EF4-FFF2-40B4-BE49-F238E27FC236}">
                <a16:creationId xmlns:a16="http://schemas.microsoft.com/office/drawing/2014/main" id="{5FEFF039-128D-AAFC-A233-EA35632F8C43}"/>
              </a:ext>
            </a:extLst>
          </p:cNvPr>
          <p:cNvSpPr txBox="1"/>
          <p:nvPr/>
        </p:nvSpPr>
        <p:spPr>
          <a:xfrm>
            <a:off x="3248708" y="2790826"/>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Phosgene Oxime (CX)</a:t>
            </a:r>
          </a:p>
          <a:p>
            <a:pPr algn="ctr"/>
            <a:r>
              <a:rPr lang="ru-RU" sz="800" dirty="0">
                <a:latin typeface="Arial" panose="020B0604020202020204" pitchFamily="34" charset="0"/>
                <a:cs typeface="Arial" panose="020B0604020202020204" pitchFamily="34" charset="0"/>
              </a:rPr>
              <a:t>Фосгену </a:t>
            </a:r>
            <a:r>
              <a:rPr lang="ru-RU" sz="800" dirty="0" err="1">
                <a:latin typeface="Arial" panose="020B0604020202020204" pitchFamily="34" charset="0"/>
                <a:cs typeface="Arial" panose="020B0604020202020204" pitchFamily="34" charset="0"/>
              </a:rPr>
              <a:t>оксим</a:t>
            </a:r>
            <a:r>
              <a:rPr lang="ru-RU"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CX)</a:t>
            </a:r>
          </a:p>
        </p:txBody>
      </p:sp>
      <p:sp>
        <p:nvSpPr>
          <p:cNvPr id="16" name="TextBox 15">
            <a:extLst>
              <a:ext uri="{FF2B5EF4-FFF2-40B4-BE49-F238E27FC236}">
                <a16:creationId xmlns:a16="http://schemas.microsoft.com/office/drawing/2014/main" id="{32C5461B-1A1D-39D6-8366-20E21A21CF4B}"/>
              </a:ext>
            </a:extLst>
          </p:cNvPr>
          <p:cNvSpPr txBox="1"/>
          <p:nvPr/>
        </p:nvSpPr>
        <p:spPr>
          <a:xfrm>
            <a:off x="3228975" y="2482956"/>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Lewisite (L)</a:t>
            </a:r>
          </a:p>
          <a:p>
            <a:pPr algn="ctr"/>
            <a:r>
              <a:rPr lang="ru-RU" sz="800" dirty="0" err="1">
                <a:latin typeface="Arial" panose="020B0604020202020204" pitchFamily="34" charset="0"/>
                <a:cs typeface="Arial" panose="020B0604020202020204" pitchFamily="34" charset="0"/>
              </a:rPr>
              <a:t>Люїзит</a:t>
            </a:r>
            <a:r>
              <a:rPr lang="ru-RU"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L)</a:t>
            </a:r>
          </a:p>
        </p:txBody>
      </p:sp>
      <p:sp>
        <p:nvSpPr>
          <p:cNvPr id="17" name="TextBox 16">
            <a:extLst>
              <a:ext uri="{FF2B5EF4-FFF2-40B4-BE49-F238E27FC236}">
                <a16:creationId xmlns:a16="http://schemas.microsoft.com/office/drawing/2014/main" id="{F3C35151-05C5-67F6-4F3A-937243A17BD2}"/>
              </a:ext>
            </a:extLst>
          </p:cNvPr>
          <p:cNvSpPr txBox="1"/>
          <p:nvPr/>
        </p:nvSpPr>
        <p:spPr>
          <a:xfrm>
            <a:off x="3250406" y="2157655"/>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Nitrogen Mustard (</a:t>
            </a:r>
            <a:r>
              <a:rPr lang="en-US" sz="800" dirty="0" err="1">
                <a:latin typeface="Arial" panose="020B0604020202020204" pitchFamily="34" charset="0"/>
                <a:cs typeface="Arial" panose="020B0604020202020204" pitchFamily="34" charset="0"/>
              </a:rPr>
              <a:t>HN</a:t>
            </a:r>
            <a:r>
              <a:rPr lang="en-US" sz="800" dirty="0">
                <a:latin typeface="Arial" panose="020B0604020202020204" pitchFamily="34" charset="0"/>
                <a:cs typeface="Arial" panose="020B0604020202020204" pitchFamily="34" charset="0"/>
              </a:rPr>
              <a:t>)</a:t>
            </a:r>
          </a:p>
          <a:p>
            <a:pPr algn="ctr"/>
            <a:r>
              <a:rPr lang="ru-RU" sz="800" dirty="0" err="1">
                <a:latin typeface="Arial" panose="020B0604020202020204" pitchFamily="34" charset="0"/>
                <a:cs typeface="Arial" panose="020B0604020202020204" pitchFamily="34" charset="0"/>
              </a:rPr>
              <a:t>Азотний</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іприт</a:t>
            </a:r>
            <a:r>
              <a:rPr lang="ru-RU"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HN</a:t>
            </a:r>
            <a:r>
              <a:rPr lang="en-US" sz="8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3B3B9F0-E8C2-6790-C5EF-507A9F3A515A}"/>
              </a:ext>
            </a:extLst>
          </p:cNvPr>
          <p:cNvSpPr txBox="1"/>
          <p:nvPr/>
        </p:nvSpPr>
        <p:spPr>
          <a:xfrm>
            <a:off x="6227575" y="1323975"/>
            <a:ext cx="1219200" cy="276999"/>
          </a:xfrm>
          <a:prstGeom prst="rect">
            <a:avLst/>
          </a:prstGeom>
          <a:solidFill>
            <a:schemeClr val="bg1"/>
          </a:solidFill>
        </p:spPr>
        <p:txBody>
          <a:bodyPr wrap="square" lIns="0" tIns="0" rIns="0" bIns="0" rtlCol="0">
            <a:spAutoFit/>
          </a:bodyPr>
          <a:lstStyle/>
          <a:p>
            <a:pPr algn="ctr"/>
            <a:r>
              <a:rPr lang="en-US" sz="600" dirty="0">
                <a:latin typeface="Arial" panose="020B0604020202020204" pitchFamily="34" charset="0"/>
                <a:cs typeface="Arial" panose="020B0604020202020204" pitchFamily="34" charset="0"/>
              </a:rPr>
              <a:t>Incapacitating Agents</a:t>
            </a:r>
          </a:p>
          <a:p>
            <a:pPr algn="ctr"/>
            <a:r>
              <a:rPr lang="ru-RU" sz="600" dirty="0" err="1">
                <a:latin typeface="Arial" panose="020B0604020202020204" pitchFamily="34" charset="0"/>
                <a:cs typeface="Arial" panose="020B0604020202020204" pitchFamily="34" charset="0"/>
              </a:rPr>
              <a:t>Речовини</a:t>
            </a:r>
            <a:r>
              <a:rPr lang="ru-RU" sz="600" dirty="0">
                <a:latin typeface="Arial" panose="020B0604020202020204" pitchFamily="34" charset="0"/>
                <a:cs typeface="Arial" panose="020B0604020202020204" pitchFamily="34" charset="0"/>
              </a:rPr>
              <a:t> для </a:t>
            </a:r>
            <a:r>
              <a:rPr lang="ru-RU" sz="600" dirty="0" err="1">
                <a:latin typeface="Arial" panose="020B0604020202020204" pitchFamily="34" charset="0"/>
                <a:cs typeface="Arial" panose="020B0604020202020204" pitchFamily="34" charset="0"/>
              </a:rPr>
              <a:t>тимчасової</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втрати</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боєздатності</a:t>
            </a:r>
            <a:endParaRPr lang="ru-RU" sz="6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F518DAD-1B33-7135-B87D-EE46591D2E24}"/>
              </a:ext>
            </a:extLst>
          </p:cNvPr>
          <p:cNvSpPr txBox="1"/>
          <p:nvPr/>
        </p:nvSpPr>
        <p:spPr>
          <a:xfrm>
            <a:off x="7696200" y="1339690"/>
            <a:ext cx="1219200" cy="184666"/>
          </a:xfrm>
          <a:prstGeom prst="rect">
            <a:avLst/>
          </a:prstGeom>
          <a:solidFill>
            <a:schemeClr val="bg1"/>
          </a:solidFill>
        </p:spPr>
        <p:txBody>
          <a:bodyPr wrap="square" lIns="0" tIns="0" rIns="0" bIns="0" rtlCol="0">
            <a:spAutoFit/>
          </a:bodyPr>
          <a:lstStyle/>
          <a:p>
            <a:pPr algn="ctr"/>
            <a:r>
              <a:rPr lang="en-US" sz="600" dirty="0">
                <a:latin typeface="Arial" panose="020B0604020202020204" pitchFamily="34" charset="0"/>
                <a:cs typeface="Arial" panose="020B0604020202020204" pitchFamily="34" charset="0"/>
              </a:rPr>
              <a:t>Blood Agents</a:t>
            </a:r>
          </a:p>
          <a:p>
            <a:pPr algn="ctr"/>
            <a:r>
              <a:rPr lang="ru-RU" sz="600" dirty="0" err="1">
                <a:latin typeface="Arial" panose="020B0604020202020204" pitchFamily="34" charset="0"/>
                <a:cs typeface="Arial" panose="020B0604020202020204" pitchFamily="34" charset="0"/>
              </a:rPr>
              <a:t>Речовини</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загальнотруйної</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дії</a:t>
            </a:r>
            <a:endParaRPr lang="ru-RU" sz="6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541F846B-025B-F486-5C58-B2F1CAF81925}"/>
              </a:ext>
            </a:extLst>
          </p:cNvPr>
          <p:cNvSpPr txBox="1"/>
          <p:nvPr/>
        </p:nvSpPr>
        <p:spPr>
          <a:xfrm>
            <a:off x="9193400" y="1339690"/>
            <a:ext cx="1219200" cy="230832"/>
          </a:xfrm>
          <a:prstGeom prst="rect">
            <a:avLst/>
          </a:prstGeom>
          <a:solidFill>
            <a:schemeClr val="bg1"/>
          </a:solidFill>
        </p:spPr>
        <p:txBody>
          <a:bodyPr wrap="square" lIns="0" tIns="0" rIns="0" bIns="0" rtlCol="0">
            <a:spAutoFit/>
          </a:bodyPr>
          <a:lstStyle/>
          <a:p>
            <a:pPr algn="ctr"/>
            <a:r>
              <a:rPr lang="ru-RU" sz="500" dirty="0" err="1">
                <a:latin typeface="Arial" panose="020B0604020202020204" pitchFamily="34" charset="0"/>
                <a:cs typeface="Arial" panose="020B0604020202020204" pitchFamily="34" charset="0"/>
              </a:rPr>
              <a:t>Riot</a:t>
            </a:r>
            <a:r>
              <a:rPr lang="ru-RU" sz="500" dirty="0">
                <a:latin typeface="Arial" panose="020B0604020202020204" pitchFamily="34" charset="0"/>
                <a:cs typeface="Arial" panose="020B0604020202020204" pitchFamily="34" charset="0"/>
              </a:rPr>
              <a:t> Control </a:t>
            </a:r>
            <a:r>
              <a:rPr lang="ru-RU" sz="500" dirty="0" err="1">
                <a:latin typeface="Arial" panose="020B0604020202020204" pitchFamily="34" charset="0"/>
                <a:cs typeface="Arial" panose="020B0604020202020204" pitchFamily="34" charset="0"/>
              </a:rPr>
              <a:t>Agents</a:t>
            </a:r>
            <a:endParaRPr lang="ru-RU" sz="500" dirty="0">
              <a:latin typeface="Arial" panose="020B0604020202020204" pitchFamily="34" charset="0"/>
              <a:cs typeface="Arial" panose="020B0604020202020204" pitchFamily="34" charset="0"/>
            </a:endParaRPr>
          </a:p>
          <a:p>
            <a:pPr algn="ctr"/>
            <a:r>
              <a:rPr lang="ru-RU" sz="500" dirty="0" err="1">
                <a:latin typeface="Arial" panose="020B0604020202020204" pitchFamily="34" charset="0"/>
                <a:cs typeface="Arial" panose="020B0604020202020204" pitchFamily="34" charset="0"/>
              </a:rPr>
              <a:t>Речовини</a:t>
            </a:r>
            <a:r>
              <a:rPr lang="ru-RU" sz="500" dirty="0">
                <a:latin typeface="Arial" panose="020B0604020202020204" pitchFamily="34" charset="0"/>
                <a:cs typeface="Arial" panose="020B0604020202020204" pitchFamily="34" charset="0"/>
              </a:rPr>
              <a:t> для </a:t>
            </a:r>
            <a:r>
              <a:rPr lang="ru-RU" sz="500" dirty="0" err="1">
                <a:latin typeface="Arial" panose="020B0604020202020204" pitchFamily="34" charset="0"/>
                <a:cs typeface="Arial" panose="020B0604020202020204" pitchFamily="34" charset="0"/>
              </a:rPr>
              <a:t>придушення</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масових</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заворушень</a:t>
            </a:r>
            <a:endParaRPr lang="ru-RU" sz="5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4E09E36-E4BF-BFF7-40BF-38BECAA51AA8}"/>
              </a:ext>
            </a:extLst>
          </p:cNvPr>
          <p:cNvSpPr txBox="1"/>
          <p:nvPr/>
        </p:nvSpPr>
        <p:spPr>
          <a:xfrm>
            <a:off x="9178373" y="1852613"/>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Tear Gases</a:t>
            </a:r>
          </a:p>
          <a:p>
            <a:pPr algn="ctr"/>
            <a:r>
              <a:rPr lang="ru-RU" sz="800" dirty="0" err="1">
                <a:latin typeface="Arial" panose="020B0604020202020204" pitchFamily="34" charset="0"/>
                <a:cs typeface="Arial" panose="020B0604020202020204" pitchFamily="34" charset="0"/>
              </a:rPr>
              <a:t>Сльозогінні</a:t>
            </a:r>
            <a:r>
              <a:rPr lang="ru-RU" sz="800" dirty="0">
                <a:latin typeface="Arial" panose="020B0604020202020204" pitchFamily="34" charset="0"/>
                <a:cs typeface="Arial" panose="020B0604020202020204" pitchFamily="34" charset="0"/>
              </a:rPr>
              <a:t> гази</a:t>
            </a:r>
          </a:p>
        </p:txBody>
      </p:sp>
      <p:sp>
        <p:nvSpPr>
          <p:cNvPr id="22" name="TextBox 21">
            <a:extLst>
              <a:ext uri="{FF2B5EF4-FFF2-40B4-BE49-F238E27FC236}">
                <a16:creationId xmlns:a16="http://schemas.microsoft.com/office/drawing/2014/main" id="{F9224EF9-29A3-CC0C-AEE2-AA436740514B}"/>
              </a:ext>
            </a:extLst>
          </p:cNvPr>
          <p:cNvSpPr txBox="1"/>
          <p:nvPr/>
        </p:nvSpPr>
        <p:spPr>
          <a:xfrm>
            <a:off x="7721354" y="1821835"/>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Hydrogen Cyanide (AC)</a:t>
            </a:r>
          </a:p>
          <a:p>
            <a:pPr algn="ctr"/>
            <a:r>
              <a:rPr lang="ru-RU" sz="800" dirty="0" err="1">
                <a:latin typeface="Arial" panose="020B0604020202020204" pitchFamily="34" charset="0"/>
                <a:cs typeface="Arial" panose="020B0604020202020204" pitchFamily="34" charset="0"/>
              </a:rPr>
              <a:t>Ціаністий</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водень</a:t>
            </a:r>
            <a:r>
              <a:rPr lang="ru-RU"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AC)</a:t>
            </a:r>
          </a:p>
        </p:txBody>
      </p:sp>
      <p:sp>
        <p:nvSpPr>
          <p:cNvPr id="23" name="TextBox 22">
            <a:extLst>
              <a:ext uri="{FF2B5EF4-FFF2-40B4-BE49-F238E27FC236}">
                <a16:creationId xmlns:a16="http://schemas.microsoft.com/office/drawing/2014/main" id="{F2A498F1-F4AB-33D8-676D-36AE397C330B}"/>
              </a:ext>
            </a:extLst>
          </p:cNvPr>
          <p:cNvSpPr txBox="1"/>
          <p:nvPr/>
        </p:nvSpPr>
        <p:spPr>
          <a:xfrm>
            <a:off x="7696200" y="2172281"/>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Cyanogen Chloride (CK)</a:t>
            </a:r>
          </a:p>
          <a:p>
            <a:pPr algn="ctr"/>
            <a:r>
              <a:rPr lang="ru-RU" sz="800" dirty="0" err="1">
                <a:latin typeface="Arial" panose="020B0604020202020204" pitchFamily="34" charset="0"/>
                <a:cs typeface="Arial" panose="020B0604020202020204" pitchFamily="34" charset="0"/>
              </a:rPr>
              <a:t>Ціану</a:t>
            </a:r>
            <a:r>
              <a:rPr lang="ru-RU" sz="800" dirty="0">
                <a:latin typeface="Arial" panose="020B0604020202020204" pitchFamily="34" charset="0"/>
                <a:cs typeface="Arial" panose="020B0604020202020204" pitchFamily="34" charset="0"/>
              </a:rPr>
              <a:t> хлорид (</a:t>
            </a:r>
            <a:r>
              <a:rPr lang="en-US" sz="800" dirty="0">
                <a:latin typeface="Arial" panose="020B0604020202020204" pitchFamily="34" charset="0"/>
                <a:cs typeface="Arial" panose="020B0604020202020204" pitchFamily="34" charset="0"/>
              </a:rPr>
              <a:t>CK)</a:t>
            </a:r>
          </a:p>
        </p:txBody>
      </p:sp>
      <p:sp>
        <p:nvSpPr>
          <p:cNvPr id="24" name="TextBox 23">
            <a:extLst>
              <a:ext uri="{FF2B5EF4-FFF2-40B4-BE49-F238E27FC236}">
                <a16:creationId xmlns:a16="http://schemas.microsoft.com/office/drawing/2014/main" id="{63C383A8-67B3-8920-4A1F-FE8099493FDB}"/>
              </a:ext>
            </a:extLst>
          </p:cNvPr>
          <p:cNvSpPr txBox="1"/>
          <p:nvPr/>
        </p:nvSpPr>
        <p:spPr>
          <a:xfrm>
            <a:off x="7721354" y="2469413"/>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Arsine (SA)</a:t>
            </a:r>
          </a:p>
          <a:p>
            <a:pPr algn="ctr"/>
            <a:r>
              <a:rPr lang="ru-RU" sz="800" dirty="0">
                <a:latin typeface="Arial" panose="020B0604020202020204" pitchFamily="34" charset="0"/>
                <a:cs typeface="Arial" panose="020B0604020202020204" pitchFamily="34" charset="0"/>
              </a:rPr>
              <a:t>Арсин (</a:t>
            </a:r>
            <a:r>
              <a:rPr lang="en-US" sz="800" dirty="0">
                <a:latin typeface="Arial" panose="020B0604020202020204" pitchFamily="34" charset="0"/>
                <a:cs typeface="Arial" panose="020B0604020202020204" pitchFamily="34" charset="0"/>
              </a:rPr>
              <a:t>SA)</a:t>
            </a:r>
          </a:p>
        </p:txBody>
      </p:sp>
      <p:sp>
        <p:nvSpPr>
          <p:cNvPr id="26" name="TextBox 25">
            <a:extLst>
              <a:ext uri="{FF2B5EF4-FFF2-40B4-BE49-F238E27FC236}">
                <a16:creationId xmlns:a16="http://schemas.microsoft.com/office/drawing/2014/main" id="{66B31F56-5BF2-F1C3-C13A-9CA34F33106A}"/>
              </a:ext>
            </a:extLst>
          </p:cNvPr>
          <p:cNvSpPr txBox="1"/>
          <p:nvPr/>
        </p:nvSpPr>
        <p:spPr>
          <a:xfrm>
            <a:off x="6057900" y="2588445"/>
            <a:ext cx="1219200" cy="261610"/>
          </a:xfrm>
          <a:prstGeom prst="rect">
            <a:avLst/>
          </a:prstGeom>
          <a:solidFill>
            <a:schemeClr val="bg1"/>
          </a:solidFill>
        </p:spPr>
        <p:txBody>
          <a:bodyPr wrap="square" lIns="0" tIns="0" rIns="0" bIns="0" rtlCol="0">
            <a:spAutoFit/>
          </a:bodyPr>
          <a:lstStyle/>
          <a:p>
            <a:pPr algn="ctr"/>
            <a:r>
              <a:rPr lang="ru-RU" sz="700" dirty="0">
                <a:latin typeface="Arial" panose="020B0604020202020204" pitchFamily="34" charset="0"/>
                <a:cs typeface="Arial" panose="020B0604020202020204" pitchFamily="34" charset="0"/>
              </a:rPr>
              <a:t>V-Series (British)</a:t>
            </a:r>
          </a:p>
          <a:p>
            <a:pPr algn="ctr"/>
            <a:r>
              <a:rPr lang="ru-RU" sz="700" dirty="0" err="1">
                <a:latin typeface="Arial" panose="020B0604020202020204" pitchFamily="34" charset="0"/>
                <a:cs typeface="Arial" panose="020B0604020202020204" pitchFamily="34" charset="0"/>
              </a:rPr>
              <a:t>Серія</a:t>
            </a:r>
            <a:r>
              <a:rPr lang="ru-RU" sz="700" dirty="0">
                <a:latin typeface="Arial" panose="020B0604020202020204" pitchFamily="34" charset="0"/>
                <a:cs typeface="Arial" panose="020B0604020202020204" pitchFamily="34" charset="0"/>
              </a:rPr>
              <a:t> V (Велика </a:t>
            </a:r>
            <a:r>
              <a:rPr lang="ru-RU" sz="700" dirty="0" err="1">
                <a:latin typeface="Arial" panose="020B0604020202020204" pitchFamily="34" charset="0"/>
                <a:cs typeface="Arial" panose="020B0604020202020204" pitchFamily="34" charset="0"/>
              </a:rPr>
              <a:t>Британія</a:t>
            </a:r>
            <a:r>
              <a:rPr lang="ru-RU" sz="700" dirty="0">
                <a:latin typeface="Arial" panose="020B0604020202020204" pitchFamily="34" charset="0"/>
                <a:cs typeface="Arial" panose="020B0604020202020204" pitchFamily="34" charset="0"/>
              </a:rPr>
              <a:t>)</a:t>
            </a:r>
            <a:endParaRPr lang="en-US" sz="700" dirty="0">
              <a:latin typeface="Arial" panose="020B0604020202020204" pitchFamily="34" charset="0"/>
              <a:cs typeface="Arial" panose="020B0604020202020204" pitchFamily="34" charset="0"/>
            </a:endParaRPr>
          </a:p>
          <a:p>
            <a:pPr algn="ctr"/>
            <a:endParaRPr lang="ru-RU" sz="3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C718EBE-C635-3B3F-20BC-2F5641FDA791}"/>
              </a:ext>
            </a:extLst>
          </p:cNvPr>
          <p:cNvSpPr txBox="1"/>
          <p:nvPr/>
        </p:nvSpPr>
        <p:spPr>
          <a:xfrm>
            <a:off x="4615544" y="2589528"/>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G-Series (Germany)</a:t>
            </a:r>
          </a:p>
          <a:p>
            <a:pPr algn="ctr"/>
            <a:r>
              <a:rPr lang="ru-RU" sz="800" dirty="0" err="1">
                <a:latin typeface="Arial" panose="020B0604020202020204" pitchFamily="34" charset="0"/>
                <a:cs typeface="Arial" panose="020B0604020202020204" pitchFamily="34" charset="0"/>
              </a:rPr>
              <a:t>Серія</a:t>
            </a:r>
            <a:r>
              <a:rPr lang="ru-RU"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G (</a:t>
            </a:r>
            <a:r>
              <a:rPr lang="ru-RU" sz="800" dirty="0" err="1">
                <a:latin typeface="Arial" panose="020B0604020202020204" pitchFamily="34" charset="0"/>
                <a:cs typeface="Arial" panose="020B0604020202020204" pitchFamily="34" charset="0"/>
              </a:rPr>
              <a:t>Німеччина</a:t>
            </a:r>
            <a:r>
              <a:rPr lang="ru-RU" sz="800" dirty="0">
                <a:latin typeface="Arial" panose="020B0604020202020204" pitchFamily="34" charset="0"/>
                <a:cs typeface="Arial" panose="020B0604020202020204" pitchFamily="34" charset="0"/>
              </a:rPr>
              <a:t>)</a:t>
            </a:r>
          </a:p>
        </p:txBody>
      </p:sp>
      <p:sp>
        <p:nvSpPr>
          <p:cNvPr id="28" name="TextBox 27">
            <a:extLst>
              <a:ext uri="{FF2B5EF4-FFF2-40B4-BE49-F238E27FC236}">
                <a16:creationId xmlns:a16="http://schemas.microsoft.com/office/drawing/2014/main" id="{37F22DCA-C4CA-F636-5363-5D36E3374171}"/>
              </a:ext>
            </a:extLst>
          </p:cNvPr>
          <p:cNvSpPr txBox="1"/>
          <p:nvPr/>
        </p:nvSpPr>
        <p:spPr>
          <a:xfrm>
            <a:off x="4615544" y="3083363"/>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Tabun (GA)</a:t>
            </a:r>
          </a:p>
          <a:p>
            <a:pPr algn="ctr"/>
            <a:r>
              <a:rPr lang="ru-RU" sz="800" dirty="0">
                <a:latin typeface="Arial" panose="020B0604020202020204" pitchFamily="34" charset="0"/>
                <a:cs typeface="Arial" panose="020B0604020202020204" pitchFamily="34" charset="0"/>
              </a:rPr>
              <a:t>Табун (</a:t>
            </a:r>
            <a:r>
              <a:rPr lang="en-US" sz="800" dirty="0">
                <a:latin typeface="Arial" panose="020B0604020202020204" pitchFamily="34" charset="0"/>
                <a:cs typeface="Arial" panose="020B0604020202020204" pitchFamily="34" charset="0"/>
              </a:rPr>
              <a:t>GA)</a:t>
            </a:r>
          </a:p>
        </p:txBody>
      </p:sp>
      <p:sp>
        <p:nvSpPr>
          <p:cNvPr id="29" name="TextBox 28">
            <a:extLst>
              <a:ext uri="{FF2B5EF4-FFF2-40B4-BE49-F238E27FC236}">
                <a16:creationId xmlns:a16="http://schemas.microsoft.com/office/drawing/2014/main" id="{7B4E3AD8-D192-F3DB-A979-551F45E6FBBF}"/>
              </a:ext>
            </a:extLst>
          </p:cNvPr>
          <p:cNvSpPr txBox="1"/>
          <p:nvPr/>
        </p:nvSpPr>
        <p:spPr>
          <a:xfrm>
            <a:off x="4615544" y="3699574"/>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Soman (GD)</a:t>
            </a:r>
          </a:p>
          <a:p>
            <a:pPr algn="ctr"/>
            <a:r>
              <a:rPr lang="ru-RU" sz="800" dirty="0">
                <a:latin typeface="Arial" panose="020B0604020202020204" pitchFamily="34" charset="0"/>
                <a:cs typeface="Arial" panose="020B0604020202020204" pitchFamily="34" charset="0"/>
              </a:rPr>
              <a:t>Зоман (</a:t>
            </a:r>
            <a:r>
              <a:rPr lang="en-US" sz="800" dirty="0">
                <a:latin typeface="Arial" panose="020B0604020202020204" pitchFamily="34" charset="0"/>
                <a:cs typeface="Arial" panose="020B0604020202020204" pitchFamily="34" charset="0"/>
              </a:rPr>
              <a:t>GD)</a:t>
            </a:r>
          </a:p>
        </p:txBody>
      </p:sp>
      <p:sp>
        <p:nvSpPr>
          <p:cNvPr id="30" name="TextBox 29">
            <a:extLst>
              <a:ext uri="{FF2B5EF4-FFF2-40B4-BE49-F238E27FC236}">
                <a16:creationId xmlns:a16="http://schemas.microsoft.com/office/drawing/2014/main" id="{46545DFD-A02E-A0AA-0945-A1B5DE5D2727}"/>
              </a:ext>
            </a:extLst>
          </p:cNvPr>
          <p:cNvSpPr txBox="1"/>
          <p:nvPr/>
        </p:nvSpPr>
        <p:spPr>
          <a:xfrm>
            <a:off x="4615544" y="3392450"/>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Sarin (GB)</a:t>
            </a:r>
          </a:p>
          <a:p>
            <a:pPr algn="ctr"/>
            <a:r>
              <a:rPr lang="ru-RU" sz="800" dirty="0">
                <a:latin typeface="Arial" panose="020B0604020202020204" pitchFamily="34" charset="0"/>
                <a:cs typeface="Arial" panose="020B0604020202020204" pitchFamily="34" charset="0"/>
              </a:rPr>
              <a:t>Зарин (</a:t>
            </a:r>
            <a:r>
              <a:rPr lang="en-US" sz="800" dirty="0">
                <a:latin typeface="Arial" panose="020B0604020202020204" pitchFamily="34" charset="0"/>
                <a:cs typeface="Arial" panose="020B0604020202020204" pitchFamily="34" charset="0"/>
              </a:rPr>
              <a:t>GB)</a:t>
            </a:r>
          </a:p>
        </p:txBody>
      </p:sp>
      <p:sp>
        <p:nvSpPr>
          <p:cNvPr id="31" name="TextBox 30">
            <a:extLst>
              <a:ext uri="{FF2B5EF4-FFF2-40B4-BE49-F238E27FC236}">
                <a16:creationId xmlns:a16="http://schemas.microsoft.com/office/drawing/2014/main" id="{6F3C5DC1-00A6-4372-E3FC-DD723BD64592}"/>
              </a:ext>
            </a:extLst>
          </p:cNvPr>
          <p:cNvSpPr txBox="1"/>
          <p:nvPr/>
        </p:nvSpPr>
        <p:spPr>
          <a:xfrm>
            <a:off x="4615544" y="4006698"/>
            <a:ext cx="1219200" cy="246221"/>
          </a:xfrm>
          <a:prstGeom prst="rect">
            <a:avLst/>
          </a:prstGeom>
          <a:solidFill>
            <a:schemeClr val="bg1"/>
          </a:solidFill>
        </p:spPr>
        <p:txBody>
          <a:bodyPr wrap="square" lIns="0" tIns="0" rIns="0" bIns="0" rtlCol="0">
            <a:spAutoFit/>
          </a:bodyPr>
          <a:lstStyle/>
          <a:p>
            <a:pPr algn="ctr"/>
            <a:r>
              <a:rPr lang="en-US" sz="800" dirty="0" err="1">
                <a:latin typeface="Arial" panose="020B0604020202020204" pitchFamily="34" charset="0"/>
                <a:cs typeface="Arial" panose="020B0604020202020204" pitchFamily="34" charset="0"/>
              </a:rPr>
              <a:t>Cyclosarin</a:t>
            </a:r>
            <a:r>
              <a:rPr lang="en-US" sz="800" dirty="0">
                <a:latin typeface="Arial" panose="020B0604020202020204" pitchFamily="34" charset="0"/>
                <a:cs typeface="Arial" panose="020B0604020202020204" pitchFamily="34" charset="0"/>
              </a:rPr>
              <a:t> (GP)</a:t>
            </a:r>
          </a:p>
          <a:p>
            <a:pPr algn="ctr"/>
            <a:r>
              <a:rPr lang="ru-RU" sz="800" dirty="0" err="1">
                <a:latin typeface="Arial" panose="020B0604020202020204" pitchFamily="34" charset="0"/>
                <a:cs typeface="Arial" panose="020B0604020202020204" pitchFamily="34" charset="0"/>
              </a:rPr>
              <a:t>Циклозарин</a:t>
            </a:r>
            <a:r>
              <a:rPr lang="ru-RU"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GP)</a:t>
            </a:r>
          </a:p>
        </p:txBody>
      </p:sp>
      <p:sp>
        <p:nvSpPr>
          <p:cNvPr id="32" name="TextBox 31">
            <a:extLst>
              <a:ext uri="{FF2B5EF4-FFF2-40B4-BE49-F238E27FC236}">
                <a16:creationId xmlns:a16="http://schemas.microsoft.com/office/drawing/2014/main" id="{1C4AE748-5015-9EC9-1ABB-2F52E910EB2E}"/>
              </a:ext>
            </a:extLst>
          </p:cNvPr>
          <p:cNvSpPr txBox="1"/>
          <p:nvPr/>
        </p:nvSpPr>
        <p:spPr>
          <a:xfrm>
            <a:off x="7721354" y="3070830"/>
            <a:ext cx="1219200" cy="276999"/>
          </a:xfrm>
          <a:prstGeom prst="rect">
            <a:avLst/>
          </a:prstGeom>
          <a:solidFill>
            <a:schemeClr val="bg1"/>
          </a:solidFill>
        </p:spPr>
        <p:txBody>
          <a:bodyPr wrap="square" lIns="0" tIns="0" rIns="0" bIns="0" rtlCol="0">
            <a:spAutoFit/>
          </a:bodyPr>
          <a:lstStyle/>
          <a:p>
            <a:pPr algn="ctr"/>
            <a:r>
              <a:rPr lang="en-US" sz="700" dirty="0">
                <a:latin typeface="Arial" panose="020B0604020202020204" pitchFamily="34" charset="0"/>
                <a:cs typeface="Arial" panose="020B0604020202020204" pitchFamily="34" charset="0"/>
              </a:rPr>
              <a:t>VR </a:t>
            </a:r>
            <a:r>
              <a:rPr lang="en-US" sz="700" dirty="0" err="1">
                <a:latin typeface="Arial" panose="020B0604020202020204" pitchFamily="34" charset="0"/>
                <a:cs typeface="Arial" panose="020B0604020202020204" pitchFamily="34" charset="0"/>
              </a:rPr>
              <a:t>Novichok</a:t>
            </a:r>
            <a:r>
              <a:rPr lang="en-US" sz="700" dirty="0">
                <a:latin typeface="Arial" panose="020B0604020202020204" pitchFamily="34" charset="0"/>
                <a:cs typeface="Arial" panose="020B0604020202020204" pitchFamily="34" charset="0"/>
              </a:rPr>
              <a:t> (Soviet/Russian)</a:t>
            </a:r>
          </a:p>
          <a:p>
            <a:pPr algn="ctr"/>
            <a:r>
              <a:rPr lang="ru-RU" sz="700" dirty="0" err="1">
                <a:latin typeface="Arial" panose="020B0604020202020204" pitchFamily="34" charset="0"/>
                <a:cs typeface="Arial" panose="020B0604020202020204" pitchFamily="34" charset="0"/>
              </a:rPr>
              <a:t>Новічок</a:t>
            </a:r>
            <a:r>
              <a:rPr lang="ru-RU" sz="700" dirty="0">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rPr>
              <a:t>VR (</a:t>
            </a:r>
            <a:r>
              <a:rPr lang="ru-RU" sz="700" dirty="0" err="1">
                <a:latin typeface="Arial" panose="020B0604020202020204" pitchFamily="34" charset="0"/>
                <a:cs typeface="Arial" panose="020B0604020202020204" pitchFamily="34" charset="0"/>
              </a:rPr>
              <a:t>СРСР</a:t>
            </a:r>
            <a:r>
              <a:rPr lang="ru-RU" sz="700" dirty="0">
                <a:latin typeface="Arial" panose="020B0604020202020204" pitchFamily="34" charset="0"/>
                <a:cs typeface="Arial" panose="020B0604020202020204" pitchFamily="34" charset="0"/>
              </a:rPr>
              <a:t>/</a:t>
            </a:r>
            <a:r>
              <a:rPr lang="ru-RU" sz="700" dirty="0" err="1">
                <a:latin typeface="Arial" panose="020B0604020202020204" pitchFamily="34" charset="0"/>
                <a:cs typeface="Arial" panose="020B0604020202020204" pitchFamily="34" charset="0"/>
              </a:rPr>
              <a:t>Росія</a:t>
            </a:r>
            <a:r>
              <a:rPr lang="ru-RU" sz="700" dirty="0">
                <a:latin typeface="Arial" panose="020B0604020202020204" pitchFamily="34" charset="0"/>
                <a:cs typeface="Arial" panose="020B0604020202020204" pitchFamily="34" charset="0"/>
              </a:rPr>
              <a:t>)</a:t>
            </a:r>
            <a:endParaRPr lang="en-US" sz="700" dirty="0">
              <a:latin typeface="Arial" panose="020B0604020202020204" pitchFamily="34" charset="0"/>
              <a:cs typeface="Arial" panose="020B0604020202020204" pitchFamily="34" charset="0"/>
            </a:endParaRPr>
          </a:p>
          <a:p>
            <a:pPr algn="ctr"/>
            <a:endParaRPr lang="ru-RU" sz="4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A91C9B68-6DB3-133C-3631-456CFF5A70AF}"/>
              </a:ext>
            </a:extLst>
          </p:cNvPr>
          <p:cNvSpPr txBox="1"/>
          <p:nvPr/>
        </p:nvSpPr>
        <p:spPr>
          <a:xfrm>
            <a:off x="9193400" y="2344456"/>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OC Gas</a:t>
            </a:r>
          </a:p>
          <a:p>
            <a:pPr algn="ctr"/>
            <a:r>
              <a:rPr lang="ru-RU" sz="800" dirty="0">
                <a:latin typeface="Arial" panose="020B0604020202020204" pitchFamily="34" charset="0"/>
                <a:cs typeface="Arial" panose="020B0604020202020204" pitchFamily="34" charset="0"/>
              </a:rPr>
              <a:t>Газ </a:t>
            </a:r>
            <a:r>
              <a:rPr lang="en-US" sz="800" dirty="0">
                <a:latin typeface="Arial" panose="020B0604020202020204" pitchFamily="34" charset="0"/>
                <a:cs typeface="Arial" panose="020B0604020202020204" pitchFamily="34" charset="0"/>
              </a:rPr>
              <a:t>OC</a:t>
            </a:r>
          </a:p>
        </p:txBody>
      </p:sp>
      <p:sp>
        <p:nvSpPr>
          <p:cNvPr id="34" name="TextBox 33">
            <a:extLst>
              <a:ext uri="{FF2B5EF4-FFF2-40B4-BE49-F238E27FC236}">
                <a16:creationId xmlns:a16="http://schemas.microsoft.com/office/drawing/2014/main" id="{BAEB7BE2-DC3A-CE8A-B250-6F57847FC30C}"/>
              </a:ext>
            </a:extLst>
          </p:cNvPr>
          <p:cNvSpPr txBox="1"/>
          <p:nvPr/>
        </p:nvSpPr>
        <p:spPr>
          <a:xfrm>
            <a:off x="9199445" y="2652326"/>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CS Gas</a:t>
            </a:r>
          </a:p>
          <a:p>
            <a:pPr algn="ctr"/>
            <a:r>
              <a:rPr lang="ru-RU" sz="800" dirty="0">
                <a:latin typeface="Arial" panose="020B0604020202020204" pitchFamily="34" charset="0"/>
                <a:cs typeface="Arial" panose="020B0604020202020204" pitchFamily="34" charset="0"/>
              </a:rPr>
              <a:t>Газ </a:t>
            </a:r>
            <a:r>
              <a:rPr lang="en-US" sz="800" dirty="0">
                <a:latin typeface="Arial" panose="020B0604020202020204" pitchFamily="34" charset="0"/>
                <a:cs typeface="Arial" panose="020B0604020202020204" pitchFamily="34" charset="0"/>
              </a:rPr>
              <a:t>CS</a:t>
            </a:r>
          </a:p>
        </p:txBody>
      </p:sp>
      <p:sp>
        <p:nvSpPr>
          <p:cNvPr id="35" name="TextBox 34">
            <a:extLst>
              <a:ext uri="{FF2B5EF4-FFF2-40B4-BE49-F238E27FC236}">
                <a16:creationId xmlns:a16="http://schemas.microsoft.com/office/drawing/2014/main" id="{7660B545-79D0-1CC0-2845-149B7C0195C9}"/>
              </a:ext>
            </a:extLst>
          </p:cNvPr>
          <p:cNvSpPr txBox="1"/>
          <p:nvPr/>
        </p:nvSpPr>
        <p:spPr>
          <a:xfrm>
            <a:off x="9197727" y="2960196"/>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CR Gas</a:t>
            </a:r>
          </a:p>
          <a:p>
            <a:pPr algn="ctr"/>
            <a:r>
              <a:rPr lang="ru-RU" sz="800" dirty="0">
                <a:latin typeface="Arial" panose="020B0604020202020204" pitchFamily="34" charset="0"/>
                <a:cs typeface="Arial" panose="020B0604020202020204" pitchFamily="34" charset="0"/>
              </a:rPr>
              <a:t>Газ </a:t>
            </a:r>
            <a:r>
              <a:rPr lang="en-US" sz="800" dirty="0">
                <a:latin typeface="Arial" panose="020B0604020202020204" pitchFamily="34" charset="0"/>
                <a:cs typeface="Arial" panose="020B0604020202020204" pitchFamily="34" charset="0"/>
              </a:rPr>
              <a:t>CR</a:t>
            </a:r>
          </a:p>
        </p:txBody>
      </p:sp>
      <p:sp>
        <p:nvSpPr>
          <p:cNvPr id="36" name="TextBox 35">
            <a:extLst>
              <a:ext uri="{FF2B5EF4-FFF2-40B4-BE49-F238E27FC236}">
                <a16:creationId xmlns:a16="http://schemas.microsoft.com/office/drawing/2014/main" id="{14B63628-8157-ABFF-0F2A-AA521F2D2B44}"/>
              </a:ext>
            </a:extLst>
          </p:cNvPr>
          <p:cNvSpPr txBox="1"/>
          <p:nvPr/>
        </p:nvSpPr>
        <p:spPr>
          <a:xfrm>
            <a:off x="9202925" y="3277049"/>
            <a:ext cx="1219200" cy="246221"/>
          </a:xfrm>
          <a:prstGeom prst="rect">
            <a:avLst/>
          </a:prstGeom>
          <a:solidFill>
            <a:schemeClr val="bg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CN Gas</a:t>
            </a:r>
          </a:p>
          <a:p>
            <a:pPr algn="ctr"/>
            <a:r>
              <a:rPr lang="ru-RU" sz="800" dirty="0">
                <a:latin typeface="Arial" panose="020B0604020202020204" pitchFamily="34" charset="0"/>
                <a:cs typeface="Arial" panose="020B0604020202020204" pitchFamily="34" charset="0"/>
              </a:rPr>
              <a:t>Газ </a:t>
            </a:r>
            <a:r>
              <a:rPr lang="en-US" sz="800" dirty="0">
                <a:latin typeface="Arial" panose="020B0604020202020204" pitchFamily="34" charset="0"/>
                <a:cs typeface="Arial" panose="020B0604020202020204" pitchFamily="34" charset="0"/>
              </a:rPr>
              <a:t>CN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9789160" cy="1121461"/>
          </a:xfrm>
          <a:prstGeom prst="rect">
            <a:avLst/>
          </a:prstGeom>
        </p:spPr>
        <p:txBody>
          <a:bodyPr vert="horz" wrap="square" lIns="0" tIns="13335" rIns="0" bIns="0" rtlCol="0">
            <a:spAutoFit/>
          </a:bodyPr>
          <a:lstStyle/>
          <a:p>
            <a:pPr marL="12700">
              <a:lnSpc>
                <a:spcPct val="100000"/>
              </a:lnSpc>
              <a:spcBef>
                <a:spcPts val="105"/>
              </a:spcBef>
            </a:pPr>
            <a:r>
              <a:rPr sz="3600" b="1" spc="-20" dirty="0"/>
              <a:t>Clinical</a:t>
            </a:r>
            <a:r>
              <a:rPr sz="3600" b="1" spc="-145" dirty="0"/>
              <a:t> </a:t>
            </a:r>
            <a:r>
              <a:rPr sz="3600" b="1" spc="-40" dirty="0"/>
              <a:t>Characteristics:</a:t>
            </a:r>
            <a:r>
              <a:rPr sz="3600" b="1" spc="-120" dirty="0"/>
              <a:t> </a:t>
            </a:r>
            <a:r>
              <a:rPr sz="3600" b="1" spc="-45" dirty="0" err="1"/>
              <a:t>Naso</a:t>
            </a:r>
            <a:r>
              <a:rPr sz="3600" b="1" spc="-45" dirty="0"/>
              <a:t>-</a:t>
            </a:r>
            <a:r>
              <a:rPr sz="3600" b="1" spc="-10" dirty="0"/>
              <a:t>Pharynx</a:t>
            </a:r>
            <a:br>
              <a:rPr lang="en-US" sz="3600" b="1" spc="-10" dirty="0"/>
            </a:br>
            <a:r>
              <a:rPr lang="ru-RU" sz="3600" b="1" spc="-10" dirty="0" err="1"/>
              <a:t>Клінічні</a:t>
            </a:r>
            <a:r>
              <a:rPr lang="ru-RU" sz="3600" b="1" spc="-10" dirty="0"/>
              <a:t> характеристики: Носоглотка</a:t>
            </a:r>
            <a:endParaRPr sz="3600" b="1" dirty="0"/>
          </a:p>
        </p:txBody>
      </p:sp>
      <p:sp>
        <p:nvSpPr>
          <p:cNvPr id="3" name="object 3"/>
          <p:cNvSpPr txBox="1"/>
          <p:nvPr/>
        </p:nvSpPr>
        <p:spPr>
          <a:xfrm>
            <a:off x="497840" y="1780412"/>
            <a:ext cx="11160760" cy="4448654"/>
          </a:xfrm>
          <a:prstGeom prst="rect">
            <a:avLst/>
          </a:prstGeom>
        </p:spPr>
        <p:txBody>
          <a:bodyPr vert="horz" wrap="square" lIns="0" tIns="59690" rIns="0" bIns="0" rtlCol="0">
            <a:spAutoFit/>
          </a:bodyPr>
          <a:lstStyle/>
          <a:p>
            <a:pPr marL="241300" marR="568960" indent="-228600">
              <a:lnSpc>
                <a:spcPts val="3030"/>
              </a:lnSpc>
              <a:spcBef>
                <a:spcPts val="470"/>
              </a:spcBef>
              <a:buFont typeface="Arial"/>
              <a:buChar char="•"/>
              <a:tabLst>
                <a:tab pos="241300" algn="l"/>
              </a:tabLst>
            </a:pPr>
            <a:r>
              <a:rPr sz="2800" dirty="0">
                <a:latin typeface="Calibri"/>
                <a:cs typeface="Calibri"/>
              </a:rPr>
              <a:t>Small</a:t>
            </a:r>
            <a:r>
              <a:rPr sz="2800" spc="-90" dirty="0">
                <a:latin typeface="Calibri"/>
                <a:cs typeface="Calibri"/>
              </a:rPr>
              <a:t> </a:t>
            </a:r>
            <a:r>
              <a:rPr sz="2800" dirty="0">
                <a:latin typeface="Calibri"/>
                <a:cs typeface="Calibri"/>
              </a:rPr>
              <a:t>amount</a:t>
            </a:r>
            <a:r>
              <a:rPr sz="2800" spc="-80" dirty="0">
                <a:latin typeface="Calibri"/>
                <a:cs typeface="Calibri"/>
              </a:rPr>
              <a:t> </a:t>
            </a:r>
            <a:r>
              <a:rPr sz="2800" dirty="0">
                <a:latin typeface="Calibri"/>
                <a:cs typeface="Calibri"/>
              </a:rPr>
              <a:t>of</a:t>
            </a:r>
            <a:r>
              <a:rPr sz="2800" spc="-90" dirty="0">
                <a:latin typeface="Calibri"/>
                <a:cs typeface="Calibri"/>
              </a:rPr>
              <a:t> </a:t>
            </a:r>
            <a:r>
              <a:rPr sz="2800" dirty="0">
                <a:latin typeface="Calibri"/>
                <a:cs typeface="Calibri"/>
              </a:rPr>
              <a:t>vapor</a:t>
            </a:r>
            <a:r>
              <a:rPr sz="2800" spc="-80" dirty="0">
                <a:latin typeface="Calibri"/>
                <a:cs typeface="Calibri"/>
              </a:rPr>
              <a:t> </a:t>
            </a:r>
            <a:r>
              <a:rPr sz="2800" spc="-10" dirty="0">
                <a:latin typeface="Calibri"/>
                <a:cs typeface="Calibri"/>
              </a:rPr>
              <a:t>exposure</a:t>
            </a:r>
            <a:r>
              <a:rPr sz="2800" spc="-70" dirty="0">
                <a:latin typeface="Calibri"/>
                <a:cs typeface="Calibri"/>
              </a:rPr>
              <a:t> </a:t>
            </a:r>
            <a:r>
              <a:rPr sz="2800" dirty="0">
                <a:latin typeface="Calibri"/>
                <a:cs typeface="Calibri"/>
              </a:rPr>
              <a:t>to</a:t>
            </a:r>
            <a:r>
              <a:rPr sz="2800" spc="-90" dirty="0">
                <a:latin typeface="Calibri"/>
                <a:cs typeface="Calibri"/>
              </a:rPr>
              <a:t> </a:t>
            </a:r>
            <a:r>
              <a:rPr sz="2800" dirty="0">
                <a:latin typeface="Calibri"/>
                <a:cs typeface="Calibri"/>
              </a:rPr>
              <a:t>eyes,</a:t>
            </a:r>
            <a:r>
              <a:rPr sz="2800" spc="-90" dirty="0">
                <a:latin typeface="Calibri"/>
                <a:cs typeface="Calibri"/>
              </a:rPr>
              <a:t> </a:t>
            </a:r>
            <a:r>
              <a:rPr sz="2800" dirty="0">
                <a:latin typeface="Calibri"/>
                <a:cs typeface="Calibri"/>
              </a:rPr>
              <a:t>nose,</a:t>
            </a:r>
            <a:r>
              <a:rPr sz="2800" spc="-75" dirty="0">
                <a:latin typeface="Calibri"/>
                <a:cs typeface="Calibri"/>
              </a:rPr>
              <a:t> </a:t>
            </a:r>
            <a:r>
              <a:rPr sz="2800" dirty="0">
                <a:latin typeface="Calibri"/>
                <a:cs typeface="Calibri"/>
              </a:rPr>
              <a:t>and</a:t>
            </a:r>
            <a:r>
              <a:rPr sz="2800" spc="-80" dirty="0">
                <a:latin typeface="Calibri"/>
                <a:cs typeface="Calibri"/>
              </a:rPr>
              <a:t> </a:t>
            </a:r>
            <a:r>
              <a:rPr sz="2800" spc="-10" dirty="0">
                <a:latin typeface="Calibri"/>
                <a:cs typeface="Calibri"/>
              </a:rPr>
              <a:t>airways</a:t>
            </a:r>
            <a:r>
              <a:rPr sz="2800" spc="-90" dirty="0">
                <a:latin typeface="Calibri"/>
                <a:cs typeface="Calibri"/>
              </a:rPr>
              <a:t> </a:t>
            </a:r>
            <a:r>
              <a:rPr sz="2800" dirty="0">
                <a:latin typeface="Calibri"/>
                <a:cs typeface="Calibri"/>
              </a:rPr>
              <a:t>may</a:t>
            </a:r>
            <a:r>
              <a:rPr sz="2800" spc="-90" dirty="0">
                <a:latin typeface="Calibri"/>
                <a:cs typeface="Calibri"/>
              </a:rPr>
              <a:t> </a:t>
            </a:r>
            <a:r>
              <a:rPr sz="2800" spc="-10" dirty="0">
                <a:latin typeface="Calibri"/>
                <a:cs typeface="Calibri"/>
              </a:rPr>
              <a:t>cause </a:t>
            </a:r>
            <a:r>
              <a:rPr sz="2800" dirty="0">
                <a:latin typeface="Calibri"/>
                <a:cs typeface="Calibri"/>
              </a:rPr>
              <a:t>rhinorrhea</a:t>
            </a:r>
            <a:r>
              <a:rPr sz="2800" spc="-95" dirty="0">
                <a:latin typeface="Calibri"/>
                <a:cs typeface="Calibri"/>
              </a:rPr>
              <a:t> </a:t>
            </a:r>
            <a:r>
              <a:rPr sz="2800" dirty="0">
                <a:latin typeface="Calibri"/>
                <a:cs typeface="Calibri"/>
              </a:rPr>
              <a:t>(runny</a:t>
            </a:r>
            <a:r>
              <a:rPr sz="2800" spc="-95" dirty="0">
                <a:latin typeface="Calibri"/>
                <a:cs typeface="Calibri"/>
              </a:rPr>
              <a:t> </a:t>
            </a:r>
            <a:r>
              <a:rPr sz="2800" dirty="0">
                <a:latin typeface="Calibri"/>
                <a:cs typeface="Calibri"/>
              </a:rPr>
              <a:t>nose),</a:t>
            </a:r>
            <a:r>
              <a:rPr sz="2800" spc="-114" dirty="0">
                <a:latin typeface="Calibri"/>
                <a:cs typeface="Calibri"/>
              </a:rPr>
              <a:t> </a:t>
            </a:r>
            <a:r>
              <a:rPr sz="2800" spc="-25" dirty="0">
                <a:latin typeface="Calibri"/>
                <a:cs typeface="Calibri"/>
              </a:rPr>
              <a:t>hyper-</a:t>
            </a:r>
            <a:r>
              <a:rPr sz="2800" spc="-10" dirty="0">
                <a:latin typeface="Calibri"/>
                <a:cs typeface="Calibri"/>
              </a:rPr>
              <a:t>salivation</a:t>
            </a:r>
            <a:r>
              <a:rPr sz="2800" spc="-95" dirty="0">
                <a:latin typeface="Calibri"/>
                <a:cs typeface="Calibri"/>
              </a:rPr>
              <a:t> </a:t>
            </a:r>
            <a:r>
              <a:rPr sz="2800" spc="-10" dirty="0">
                <a:latin typeface="Calibri"/>
                <a:cs typeface="Calibri"/>
              </a:rPr>
              <a:t>(drooling).</a:t>
            </a:r>
            <a:endParaRPr lang="en-US" sz="2800" spc="-10" dirty="0">
              <a:latin typeface="Calibri"/>
              <a:cs typeface="Calibri"/>
            </a:endParaRPr>
          </a:p>
          <a:p>
            <a:pPr marL="266700" marR="568960">
              <a:lnSpc>
                <a:spcPts val="3030"/>
              </a:lnSpc>
              <a:spcBef>
                <a:spcPts val="470"/>
              </a:spcBef>
              <a:tabLst>
                <a:tab pos="241300" algn="l"/>
              </a:tabLst>
            </a:pPr>
            <a:r>
              <a:rPr lang="ru-RU" sz="2800" dirty="0" err="1">
                <a:latin typeface="Calibri"/>
                <a:cs typeface="Calibri"/>
              </a:rPr>
              <a:t>Попадання</a:t>
            </a:r>
            <a:r>
              <a:rPr lang="ru-RU" sz="2800" dirty="0">
                <a:latin typeface="Calibri"/>
                <a:cs typeface="Calibri"/>
              </a:rPr>
              <a:t> </a:t>
            </a:r>
            <a:r>
              <a:rPr lang="ru-RU" sz="2800" dirty="0" err="1">
                <a:latin typeface="Calibri"/>
                <a:cs typeface="Calibri"/>
              </a:rPr>
              <a:t>невеликої</a:t>
            </a:r>
            <a:r>
              <a:rPr lang="ru-RU" sz="2800" dirty="0">
                <a:latin typeface="Calibri"/>
                <a:cs typeface="Calibri"/>
              </a:rPr>
              <a:t> </a:t>
            </a:r>
            <a:r>
              <a:rPr lang="ru-RU" sz="2800" dirty="0" err="1">
                <a:latin typeface="Calibri"/>
                <a:cs typeface="Calibri"/>
              </a:rPr>
              <a:t>кількості</a:t>
            </a:r>
            <a:r>
              <a:rPr lang="ru-RU" sz="2800" dirty="0">
                <a:latin typeface="Calibri"/>
                <a:cs typeface="Calibri"/>
              </a:rPr>
              <a:t> </a:t>
            </a:r>
            <a:r>
              <a:rPr lang="ru-RU" sz="2800" dirty="0" err="1">
                <a:latin typeface="Calibri"/>
                <a:cs typeface="Calibri"/>
              </a:rPr>
              <a:t>випарів</a:t>
            </a:r>
            <a:r>
              <a:rPr lang="ru-RU" sz="2800" dirty="0">
                <a:latin typeface="Calibri"/>
                <a:cs typeface="Calibri"/>
              </a:rPr>
              <a:t> на </a:t>
            </a:r>
            <a:r>
              <a:rPr lang="ru-RU" sz="2800" dirty="0" err="1">
                <a:latin typeface="Calibri"/>
                <a:cs typeface="Calibri"/>
              </a:rPr>
              <a:t>очі</a:t>
            </a:r>
            <a:r>
              <a:rPr lang="ru-RU" sz="2800" dirty="0">
                <a:latin typeface="Calibri"/>
                <a:cs typeface="Calibri"/>
              </a:rPr>
              <a:t>, </a:t>
            </a:r>
            <a:r>
              <a:rPr lang="ru-RU" sz="2800" dirty="0" err="1">
                <a:latin typeface="Calibri"/>
                <a:cs typeface="Calibri"/>
              </a:rPr>
              <a:t>ніс</a:t>
            </a:r>
            <a:r>
              <a:rPr lang="ru-RU" sz="2800" dirty="0">
                <a:latin typeface="Calibri"/>
                <a:cs typeface="Calibri"/>
              </a:rPr>
              <a:t> і </a:t>
            </a:r>
            <a:r>
              <a:rPr lang="ru-RU" sz="2800" dirty="0" err="1">
                <a:latin typeface="Calibri"/>
                <a:cs typeface="Calibri"/>
              </a:rPr>
              <a:t>дихальні</a:t>
            </a:r>
            <a:r>
              <a:rPr lang="ru-RU" sz="2800" dirty="0">
                <a:latin typeface="Calibri"/>
                <a:cs typeface="Calibri"/>
              </a:rPr>
              <a:t> шляхи </a:t>
            </a:r>
            <a:r>
              <a:rPr lang="ru-RU" sz="2800" dirty="0" err="1">
                <a:latin typeface="Calibri"/>
                <a:cs typeface="Calibri"/>
              </a:rPr>
              <a:t>може</a:t>
            </a:r>
            <a:r>
              <a:rPr lang="ru-RU" sz="2800" dirty="0">
                <a:latin typeface="Calibri"/>
                <a:cs typeface="Calibri"/>
              </a:rPr>
              <a:t> </a:t>
            </a:r>
            <a:r>
              <a:rPr lang="ru-RU" sz="2800" dirty="0" err="1">
                <a:latin typeface="Calibri"/>
                <a:cs typeface="Calibri"/>
              </a:rPr>
              <a:t>спричинити</a:t>
            </a:r>
            <a:r>
              <a:rPr lang="ru-RU" sz="2800" dirty="0">
                <a:latin typeface="Calibri"/>
                <a:cs typeface="Calibri"/>
              </a:rPr>
              <a:t> ринорею (нежить), </a:t>
            </a:r>
            <a:r>
              <a:rPr lang="ru-RU" sz="2800" dirty="0" err="1">
                <a:latin typeface="Calibri"/>
                <a:cs typeface="Calibri"/>
              </a:rPr>
              <a:t>гіперсалівацію</a:t>
            </a:r>
            <a:r>
              <a:rPr lang="ru-RU" sz="2800" dirty="0">
                <a:latin typeface="Calibri"/>
                <a:cs typeface="Calibri"/>
              </a:rPr>
              <a:t> (</a:t>
            </a:r>
            <a:r>
              <a:rPr lang="ru-RU" sz="2800" dirty="0" err="1">
                <a:latin typeface="Calibri"/>
                <a:cs typeface="Calibri"/>
              </a:rPr>
              <a:t>слинотеча</a:t>
            </a:r>
            <a:r>
              <a:rPr lang="ru-RU" sz="2800" dirty="0">
                <a:latin typeface="Calibri"/>
                <a:cs typeface="Calibri"/>
              </a:rPr>
              <a:t>).</a:t>
            </a:r>
            <a:endParaRPr sz="4100" dirty="0">
              <a:latin typeface="Calibri"/>
              <a:cs typeface="Calibri"/>
            </a:endParaRPr>
          </a:p>
          <a:p>
            <a:pPr marL="241300" marR="5080" indent="-228600">
              <a:lnSpc>
                <a:spcPts val="3020"/>
              </a:lnSpc>
              <a:spcBef>
                <a:spcPts val="5"/>
              </a:spcBef>
              <a:buFont typeface="Arial"/>
              <a:buChar char="•"/>
              <a:tabLst>
                <a:tab pos="241300" algn="l"/>
              </a:tabLst>
            </a:pPr>
            <a:r>
              <a:rPr sz="2800" dirty="0">
                <a:latin typeface="Calibri"/>
                <a:cs typeface="Calibri"/>
              </a:rPr>
              <a:t>This</a:t>
            </a:r>
            <a:r>
              <a:rPr sz="2800" spc="-65" dirty="0">
                <a:latin typeface="Calibri"/>
                <a:cs typeface="Calibri"/>
              </a:rPr>
              <a:t> </a:t>
            </a:r>
            <a:r>
              <a:rPr sz="2800" dirty="0">
                <a:latin typeface="Calibri"/>
                <a:cs typeface="Calibri"/>
              </a:rPr>
              <a:t>may</a:t>
            </a:r>
            <a:r>
              <a:rPr sz="2800" spc="-70" dirty="0">
                <a:latin typeface="Calibri"/>
                <a:cs typeface="Calibri"/>
              </a:rPr>
              <a:t> </a:t>
            </a:r>
            <a:r>
              <a:rPr sz="2800" dirty="0">
                <a:latin typeface="Calibri"/>
                <a:cs typeface="Calibri"/>
              </a:rPr>
              <a:t>be</a:t>
            </a:r>
            <a:r>
              <a:rPr sz="2800" spc="-70" dirty="0">
                <a:latin typeface="Calibri"/>
                <a:cs typeface="Calibri"/>
              </a:rPr>
              <a:t> </a:t>
            </a:r>
            <a:r>
              <a:rPr sz="2800" dirty="0">
                <a:latin typeface="Calibri"/>
                <a:cs typeface="Calibri"/>
              </a:rPr>
              <a:t>the</a:t>
            </a:r>
            <a:r>
              <a:rPr sz="2800" spc="-65" dirty="0">
                <a:latin typeface="Calibri"/>
                <a:cs typeface="Calibri"/>
              </a:rPr>
              <a:t> </a:t>
            </a:r>
            <a:r>
              <a:rPr sz="2800" dirty="0">
                <a:latin typeface="Calibri"/>
                <a:cs typeface="Calibri"/>
              </a:rPr>
              <a:t>result</a:t>
            </a:r>
            <a:r>
              <a:rPr sz="2800" spc="-55" dirty="0">
                <a:latin typeface="Calibri"/>
                <a:cs typeface="Calibri"/>
              </a:rPr>
              <a:t> </a:t>
            </a:r>
            <a:r>
              <a:rPr sz="2800" dirty="0">
                <a:latin typeface="Calibri"/>
                <a:cs typeface="Calibri"/>
              </a:rPr>
              <a:t>of</a:t>
            </a:r>
            <a:r>
              <a:rPr sz="2800" spc="-70" dirty="0">
                <a:latin typeface="Calibri"/>
                <a:cs typeface="Calibri"/>
              </a:rPr>
              <a:t> </a:t>
            </a:r>
            <a:r>
              <a:rPr sz="2800" dirty="0">
                <a:latin typeface="Calibri"/>
                <a:cs typeface="Calibri"/>
              </a:rPr>
              <a:t>local</a:t>
            </a:r>
            <a:r>
              <a:rPr sz="2800" spc="-75" dirty="0">
                <a:latin typeface="Calibri"/>
                <a:cs typeface="Calibri"/>
              </a:rPr>
              <a:t> </a:t>
            </a:r>
            <a:r>
              <a:rPr sz="2800" dirty="0">
                <a:latin typeface="Calibri"/>
                <a:cs typeface="Calibri"/>
              </a:rPr>
              <a:t>vapor</a:t>
            </a:r>
            <a:r>
              <a:rPr sz="2800" spc="-60" dirty="0">
                <a:latin typeface="Calibri"/>
                <a:cs typeface="Calibri"/>
              </a:rPr>
              <a:t> </a:t>
            </a:r>
            <a:r>
              <a:rPr sz="2800" spc="-10" dirty="0">
                <a:latin typeface="Calibri"/>
                <a:cs typeface="Calibri"/>
              </a:rPr>
              <a:t>contact</a:t>
            </a:r>
            <a:r>
              <a:rPr sz="2800" spc="-75" dirty="0">
                <a:latin typeface="Calibri"/>
                <a:cs typeface="Calibri"/>
              </a:rPr>
              <a:t> </a:t>
            </a:r>
            <a:r>
              <a:rPr sz="2800" dirty="0">
                <a:latin typeface="Calibri"/>
                <a:cs typeface="Calibri"/>
              </a:rPr>
              <a:t>with</a:t>
            </a:r>
            <a:r>
              <a:rPr sz="2800" spc="-60" dirty="0">
                <a:latin typeface="Calibri"/>
                <a:cs typeface="Calibri"/>
              </a:rPr>
              <a:t> </a:t>
            </a:r>
            <a:r>
              <a:rPr sz="2800" dirty="0">
                <a:latin typeface="Calibri"/>
                <a:cs typeface="Calibri"/>
              </a:rPr>
              <a:t>the</a:t>
            </a:r>
            <a:r>
              <a:rPr sz="2800" spc="-65" dirty="0">
                <a:latin typeface="Calibri"/>
                <a:cs typeface="Calibri"/>
              </a:rPr>
              <a:t> </a:t>
            </a:r>
            <a:r>
              <a:rPr lang="ro-RO" sz="2800" dirty="0">
                <a:latin typeface="Calibri"/>
                <a:cs typeface="Calibri"/>
              </a:rPr>
              <a:t>tissues</a:t>
            </a:r>
            <a:endParaRPr lang="en-US" sz="2800" spc="-65" dirty="0">
              <a:latin typeface="Calibri"/>
              <a:cs typeface="Calibri"/>
            </a:endParaRPr>
          </a:p>
          <a:p>
            <a:pPr marL="266700" marR="5080">
              <a:lnSpc>
                <a:spcPts val="3020"/>
              </a:lnSpc>
              <a:spcBef>
                <a:spcPts val="5"/>
              </a:spcBef>
              <a:tabLst>
                <a:tab pos="241300" algn="l"/>
              </a:tabLst>
            </a:pPr>
            <a:r>
              <a:rPr sz="2800" dirty="0">
                <a:latin typeface="Calibri"/>
                <a:cs typeface="Calibri"/>
              </a:rPr>
              <a:t>and</a:t>
            </a:r>
            <a:r>
              <a:rPr sz="2800" spc="-60" dirty="0">
                <a:latin typeface="Calibri"/>
                <a:cs typeface="Calibri"/>
              </a:rPr>
              <a:t> </a:t>
            </a:r>
            <a:r>
              <a:rPr sz="2800" dirty="0">
                <a:latin typeface="Calibri"/>
                <a:cs typeface="Calibri"/>
              </a:rPr>
              <a:t>does</a:t>
            </a:r>
            <a:r>
              <a:rPr sz="2800" spc="-60" dirty="0">
                <a:latin typeface="Calibri"/>
                <a:cs typeface="Calibri"/>
              </a:rPr>
              <a:t> </a:t>
            </a:r>
            <a:r>
              <a:rPr sz="2800" spc="-25" dirty="0">
                <a:latin typeface="Calibri"/>
                <a:cs typeface="Calibri"/>
              </a:rPr>
              <a:t>not </a:t>
            </a:r>
            <a:r>
              <a:rPr sz="2800" spc="-10" dirty="0">
                <a:latin typeface="Calibri"/>
                <a:cs typeface="Calibri"/>
              </a:rPr>
              <a:t>necessarily</a:t>
            </a:r>
            <a:r>
              <a:rPr sz="2800" spc="-95" dirty="0">
                <a:latin typeface="Calibri"/>
                <a:cs typeface="Calibri"/>
              </a:rPr>
              <a:t> </a:t>
            </a:r>
            <a:r>
              <a:rPr sz="2800" spc="-10" dirty="0">
                <a:latin typeface="Calibri"/>
                <a:cs typeface="Calibri"/>
              </a:rPr>
              <a:t>indicate</a:t>
            </a:r>
            <a:r>
              <a:rPr sz="2800" spc="-95" dirty="0">
                <a:latin typeface="Calibri"/>
                <a:cs typeface="Calibri"/>
              </a:rPr>
              <a:t> </a:t>
            </a:r>
            <a:r>
              <a:rPr sz="2800" dirty="0">
                <a:latin typeface="Calibri"/>
                <a:cs typeface="Calibri"/>
              </a:rPr>
              <a:t>large</a:t>
            </a:r>
            <a:r>
              <a:rPr sz="2800" spc="-125" dirty="0">
                <a:latin typeface="Calibri"/>
                <a:cs typeface="Calibri"/>
              </a:rPr>
              <a:t> </a:t>
            </a:r>
            <a:r>
              <a:rPr sz="2800" spc="-20" dirty="0">
                <a:latin typeface="Calibri"/>
                <a:cs typeface="Calibri"/>
              </a:rPr>
              <a:t>systemic</a:t>
            </a:r>
            <a:r>
              <a:rPr sz="2800" spc="-85" dirty="0">
                <a:latin typeface="Calibri"/>
                <a:cs typeface="Calibri"/>
              </a:rPr>
              <a:t> </a:t>
            </a:r>
            <a:r>
              <a:rPr sz="2800" spc="-10" dirty="0">
                <a:latin typeface="Calibri"/>
                <a:cs typeface="Calibri"/>
              </a:rPr>
              <a:t>exposure.</a:t>
            </a:r>
            <a:endParaRPr lang="en-US" sz="2800" spc="-10" dirty="0">
              <a:latin typeface="Calibri"/>
              <a:cs typeface="Calibri"/>
            </a:endParaRPr>
          </a:p>
          <a:p>
            <a:pPr marL="266700" marR="5080">
              <a:lnSpc>
                <a:spcPts val="3020"/>
              </a:lnSpc>
              <a:spcBef>
                <a:spcPts val="5"/>
              </a:spcBef>
              <a:tabLst>
                <a:tab pos="241300" algn="l"/>
              </a:tabLst>
            </a:pPr>
            <a:r>
              <a:rPr lang="ru-RU" sz="2800" dirty="0" err="1">
                <a:latin typeface="Calibri"/>
                <a:cs typeface="Calibri"/>
              </a:rPr>
              <a:t>Це</a:t>
            </a:r>
            <a:r>
              <a:rPr lang="ru-RU" sz="2800" dirty="0">
                <a:latin typeface="Calibri"/>
                <a:cs typeface="Calibri"/>
              </a:rPr>
              <a:t> </a:t>
            </a:r>
            <a:r>
              <a:rPr lang="ru-RU" sz="2800" dirty="0" err="1">
                <a:latin typeface="Calibri"/>
                <a:cs typeface="Calibri"/>
              </a:rPr>
              <a:t>може</a:t>
            </a:r>
            <a:r>
              <a:rPr lang="ru-RU" sz="2800" dirty="0">
                <a:latin typeface="Calibri"/>
                <a:cs typeface="Calibri"/>
              </a:rPr>
              <a:t> бути результатом локального контакту пари </a:t>
            </a:r>
            <a:endParaRPr lang="en-US" sz="2800" dirty="0">
              <a:latin typeface="Calibri"/>
              <a:cs typeface="Calibri"/>
            </a:endParaRPr>
          </a:p>
          <a:p>
            <a:pPr marL="266700" marR="5080">
              <a:lnSpc>
                <a:spcPts val="3020"/>
              </a:lnSpc>
              <a:spcBef>
                <a:spcPts val="5"/>
              </a:spcBef>
              <a:tabLst>
                <a:tab pos="241300" algn="l"/>
              </a:tabLst>
            </a:pPr>
            <a:r>
              <a:rPr lang="ru-RU" sz="2800" dirty="0">
                <a:latin typeface="Calibri"/>
                <a:cs typeface="Calibri"/>
              </a:rPr>
              <a:t>з тканинами і не </a:t>
            </a:r>
            <a:r>
              <a:rPr lang="ru-RU" sz="2800" dirty="0" err="1">
                <a:latin typeface="Calibri"/>
                <a:cs typeface="Calibri"/>
              </a:rPr>
              <a:t>обов’язково</a:t>
            </a:r>
            <a:r>
              <a:rPr lang="ru-RU" sz="2800" dirty="0">
                <a:latin typeface="Calibri"/>
                <a:cs typeface="Calibri"/>
              </a:rPr>
              <a:t> </a:t>
            </a:r>
            <a:r>
              <a:rPr lang="ru-RU" sz="2800" dirty="0" err="1">
                <a:latin typeface="Calibri"/>
                <a:cs typeface="Calibri"/>
              </a:rPr>
              <a:t>вказує</a:t>
            </a:r>
            <a:r>
              <a:rPr lang="ru-RU" sz="2800" dirty="0">
                <a:latin typeface="Calibri"/>
                <a:cs typeface="Calibri"/>
              </a:rPr>
              <a:t> на </a:t>
            </a:r>
            <a:r>
              <a:rPr lang="ru-RU" sz="2800" dirty="0" err="1">
                <a:latin typeface="Calibri"/>
                <a:cs typeface="Calibri"/>
              </a:rPr>
              <a:t>значний</a:t>
            </a:r>
            <a:r>
              <a:rPr lang="ru-RU" sz="2800" dirty="0">
                <a:latin typeface="Calibri"/>
                <a:cs typeface="Calibri"/>
              </a:rPr>
              <a:t> </a:t>
            </a:r>
            <a:endParaRPr lang="en-US" sz="2800" dirty="0">
              <a:latin typeface="Calibri"/>
              <a:cs typeface="Calibri"/>
            </a:endParaRPr>
          </a:p>
          <a:p>
            <a:pPr marL="266700" marR="5080">
              <a:lnSpc>
                <a:spcPts val="3020"/>
              </a:lnSpc>
              <a:spcBef>
                <a:spcPts val="5"/>
              </a:spcBef>
              <a:tabLst>
                <a:tab pos="241300" algn="l"/>
              </a:tabLst>
            </a:pPr>
            <a:r>
              <a:rPr lang="ru-RU" sz="2800" dirty="0" err="1">
                <a:latin typeface="Calibri"/>
                <a:cs typeface="Calibri"/>
              </a:rPr>
              <a:t>системний</a:t>
            </a:r>
            <a:r>
              <a:rPr lang="ru-RU" sz="2800" dirty="0">
                <a:latin typeface="Calibri"/>
                <a:cs typeface="Calibri"/>
              </a:rPr>
              <a:t> </a:t>
            </a:r>
            <a:r>
              <a:rPr lang="ru-RU" sz="2800" dirty="0" err="1">
                <a:latin typeface="Calibri"/>
                <a:cs typeface="Calibri"/>
              </a:rPr>
              <a:t>вплив</a:t>
            </a:r>
            <a:r>
              <a:rPr lang="ru-RU" sz="2800" dirty="0">
                <a:latin typeface="Calibri"/>
                <a:cs typeface="Calibri"/>
              </a:rPr>
              <a:t>.</a:t>
            </a:r>
            <a:endParaRPr sz="3800" dirty="0">
              <a:latin typeface="Calibri"/>
              <a:cs typeface="Calibri"/>
            </a:endParaRPr>
          </a:p>
          <a:p>
            <a:pPr marL="241300" indent="-228600">
              <a:lnSpc>
                <a:spcPct val="100000"/>
              </a:lnSpc>
              <a:spcBef>
                <a:spcPts val="5"/>
              </a:spcBef>
              <a:buFont typeface="Arial"/>
              <a:buChar char="•"/>
              <a:tabLst>
                <a:tab pos="241300" algn="l"/>
              </a:tabLst>
            </a:pPr>
            <a:r>
              <a:rPr sz="2800" dirty="0">
                <a:latin typeface="Calibri"/>
                <a:cs typeface="Calibri"/>
              </a:rPr>
              <a:t>Severity</a:t>
            </a:r>
            <a:r>
              <a:rPr sz="2800" spc="-90" dirty="0">
                <a:latin typeface="Calibri"/>
                <a:cs typeface="Calibri"/>
              </a:rPr>
              <a:t> </a:t>
            </a:r>
            <a:r>
              <a:rPr sz="2800" dirty="0">
                <a:latin typeface="Calibri"/>
                <a:cs typeface="Calibri"/>
              </a:rPr>
              <a:t>of</a:t>
            </a:r>
            <a:r>
              <a:rPr sz="2800" spc="-85" dirty="0">
                <a:latin typeface="Calibri"/>
                <a:cs typeface="Calibri"/>
              </a:rPr>
              <a:t> </a:t>
            </a:r>
            <a:r>
              <a:rPr sz="2800" dirty="0">
                <a:latin typeface="Calibri"/>
                <a:cs typeface="Calibri"/>
              </a:rPr>
              <a:t>rhinorrhea</a:t>
            </a:r>
            <a:r>
              <a:rPr sz="2800" spc="-55" dirty="0">
                <a:latin typeface="Calibri"/>
                <a:cs typeface="Calibri"/>
              </a:rPr>
              <a:t> </a:t>
            </a:r>
            <a:r>
              <a:rPr sz="2800" dirty="0">
                <a:latin typeface="Calibri"/>
                <a:cs typeface="Calibri"/>
              </a:rPr>
              <a:t>is</a:t>
            </a:r>
            <a:r>
              <a:rPr sz="2800" spc="-80" dirty="0">
                <a:latin typeface="Calibri"/>
                <a:cs typeface="Calibri"/>
              </a:rPr>
              <a:t> </a:t>
            </a:r>
            <a:r>
              <a:rPr sz="2800" dirty="0">
                <a:latin typeface="Calibri"/>
                <a:cs typeface="Calibri"/>
              </a:rPr>
              <a:t>often</a:t>
            </a:r>
            <a:r>
              <a:rPr sz="2800" spc="-80" dirty="0">
                <a:latin typeface="Calibri"/>
                <a:cs typeface="Calibri"/>
              </a:rPr>
              <a:t> </a:t>
            </a:r>
            <a:r>
              <a:rPr sz="2800" dirty="0">
                <a:latin typeface="Calibri"/>
                <a:cs typeface="Calibri"/>
              </a:rPr>
              <a:t>a</a:t>
            </a:r>
            <a:r>
              <a:rPr sz="2800" spc="-85" dirty="0">
                <a:latin typeface="Calibri"/>
                <a:cs typeface="Calibri"/>
              </a:rPr>
              <a:t> </a:t>
            </a:r>
            <a:r>
              <a:rPr sz="2800" dirty="0">
                <a:latin typeface="Calibri"/>
                <a:cs typeface="Calibri"/>
              </a:rPr>
              <a:t>dose</a:t>
            </a:r>
            <a:r>
              <a:rPr sz="2800" spc="-70" dirty="0">
                <a:latin typeface="Calibri"/>
                <a:cs typeface="Calibri"/>
              </a:rPr>
              <a:t> </a:t>
            </a:r>
            <a:r>
              <a:rPr sz="2800" spc="-10" dirty="0">
                <a:latin typeface="Calibri"/>
                <a:cs typeface="Calibri"/>
              </a:rPr>
              <a:t>dependent</a:t>
            </a:r>
            <a:r>
              <a:rPr sz="2800" spc="-50" dirty="0">
                <a:latin typeface="Calibri"/>
                <a:cs typeface="Calibri"/>
              </a:rPr>
              <a:t> </a:t>
            </a:r>
            <a:r>
              <a:rPr sz="2800" spc="-10" dirty="0">
                <a:latin typeface="Calibri"/>
                <a:cs typeface="Calibri"/>
              </a:rPr>
              <a:t>response.</a:t>
            </a:r>
            <a:endParaRPr lang="en-US" sz="2800" spc="-10" dirty="0">
              <a:latin typeface="Calibri"/>
              <a:cs typeface="Calibri"/>
            </a:endParaRPr>
          </a:p>
          <a:p>
            <a:pPr marL="266700">
              <a:lnSpc>
                <a:spcPct val="100000"/>
              </a:lnSpc>
              <a:spcBef>
                <a:spcPts val="5"/>
              </a:spcBef>
              <a:tabLst>
                <a:tab pos="241300" algn="l"/>
              </a:tabLst>
            </a:pPr>
            <a:r>
              <a:rPr lang="ru-RU" sz="2800" dirty="0" err="1">
                <a:latin typeface="Calibri"/>
                <a:cs typeface="Calibri"/>
              </a:rPr>
              <a:t>Тяжкість</a:t>
            </a:r>
            <a:r>
              <a:rPr lang="ru-RU" sz="2800" dirty="0">
                <a:latin typeface="Calibri"/>
                <a:cs typeface="Calibri"/>
              </a:rPr>
              <a:t> </a:t>
            </a:r>
            <a:r>
              <a:rPr lang="ru-RU" sz="2800" dirty="0" err="1">
                <a:latin typeface="Calibri"/>
                <a:cs typeface="Calibri"/>
              </a:rPr>
              <a:t>ринореї</a:t>
            </a:r>
            <a:r>
              <a:rPr lang="ru-RU" sz="2800" dirty="0">
                <a:latin typeface="Calibri"/>
                <a:cs typeface="Calibri"/>
              </a:rPr>
              <a:t> часто </a:t>
            </a:r>
            <a:r>
              <a:rPr lang="ru-RU" sz="2800" dirty="0" err="1">
                <a:latin typeface="Calibri"/>
                <a:cs typeface="Calibri"/>
              </a:rPr>
              <a:t>залежить</a:t>
            </a:r>
            <a:r>
              <a:rPr lang="ru-RU" sz="2800" dirty="0">
                <a:latin typeface="Calibri"/>
                <a:cs typeface="Calibri"/>
              </a:rPr>
              <a:t> </a:t>
            </a:r>
            <a:r>
              <a:rPr lang="ru-RU" sz="2800" dirty="0" err="1">
                <a:latin typeface="Calibri"/>
                <a:cs typeface="Calibri"/>
              </a:rPr>
              <a:t>від</a:t>
            </a:r>
            <a:r>
              <a:rPr lang="ru-RU" sz="2800" dirty="0">
                <a:latin typeface="Calibri"/>
                <a:cs typeface="Calibri"/>
              </a:rPr>
              <a:t> </a:t>
            </a:r>
            <a:r>
              <a:rPr lang="ru-RU" sz="2800" dirty="0" err="1">
                <a:latin typeface="Calibri"/>
                <a:cs typeface="Calibri"/>
              </a:rPr>
              <a:t>дози</a:t>
            </a:r>
            <a:r>
              <a:rPr lang="ru-RU" sz="2800" dirty="0">
                <a:latin typeface="Calibri"/>
                <a:cs typeface="Calibri"/>
              </a:rPr>
              <a:t>.</a:t>
            </a:r>
            <a:endParaRPr sz="2800" dirty="0">
              <a:latin typeface="Calibri"/>
              <a:cs typeface="Calibri"/>
            </a:endParaRPr>
          </a:p>
        </p:txBody>
      </p:sp>
      <p:pic>
        <p:nvPicPr>
          <p:cNvPr id="4" name="object 4"/>
          <p:cNvPicPr/>
          <p:nvPr/>
        </p:nvPicPr>
        <p:blipFill>
          <a:blip r:embed="rId2" cstate="print"/>
          <a:stretch>
            <a:fillRect/>
          </a:stretch>
        </p:blipFill>
        <p:spPr>
          <a:xfrm>
            <a:off x="9372600" y="3610355"/>
            <a:ext cx="2570988" cy="311810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10322560" cy="1121461"/>
          </a:xfrm>
          <a:prstGeom prst="rect">
            <a:avLst/>
          </a:prstGeom>
        </p:spPr>
        <p:txBody>
          <a:bodyPr vert="horz" wrap="square" lIns="0" tIns="13335" rIns="0" bIns="0" rtlCol="0">
            <a:spAutoFit/>
          </a:bodyPr>
          <a:lstStyle/>
          <a:p>
            <a:pPr marL="12700">
              <a:lnSpc>
                <a:spcPct val="100000"/>
              </a:lnSpc>
              <a:spcBef>
                <a:spcPts val="105"/>
              </a:spcBef>
            </a:pPr>
            <a:r>
              <a:rPr sz="3600" b="1" spc="-20" dirty="0"/>
              <a:t>Clinical</a:t>
            </a:r>
            <a:r>
              <a:rPr sz="3600" b="1" spc="-145" dirty="0"/>
              <a:t> </a:t>
            </a:r>
            <a:r>
              <a:rPr sz="3600" b="1" spc="-40" dirty="0"/>
              <a:t>Characteristics:</a:t>
            </a:r>
            <a:r>
              <a:rPr sz="3600" b="1" spc="-120" dirty="0"/>
              <a:t> </a:t>
            </a:r>
            <a:r>
              <a:rPr sz="3600" b="1" spc="-45" dirty="0" err="1"/>
              <a:t>Naso</a:t>
            </a:r>
            <a:r>
              <a:rPr sz="3600" b="1" spc="-45" dirty="0"/>
              <a:t>-</a:t>
            </a:r>
            <a:r>
              <a:rPr sz="3600" b="1" spc="-10" dirty="0"/>
              <a:t>Pharynx</a:t>
            </a:r>
            <a:br>
              <a:rPr lang="en-US" sz="3600" b="1" spc="-10" dirty="0"/>
            </a:br>
            <a:r>
              <a:rPr lang="ru-RU" sz="3600" b="1" spc="-10" dirty="0" err="1"/>
              <a:t>Клінічні</a:t>
            </a:r>
            <a:r>
              <a:rPr lang="ru-RU" sz="3600" b="1" spc="-10" dirty="0"/>
              <a:t> характеристики: Носоглотка</a:t>
            </a:r>
            <a:endParaRPr sz="3600" b="1" dirty="0"/>
          </a:p>
        </p:txBody>
      </p:sp>
      <p:sp>
        <p:nvSpPr>
          <p:cNvPr id="3" name="object 3"/>
          <p:cNvSpPr txBox="1"/>
          <p:nvPr/>
        </p:nvSpPr>
        <p:spPr>
          <a:xfrm>
            <a:off x="497840" y="1780412"/>
            <a:ext cx="5877560" cy="4761560"/>
          </a:xfrm>
          <a:prstGeom prst="rect">
            <a:avLst/>
          </a:prstGeom>
        </p:spPr>
        <p:txBody>
          <a:bodyPr vert="horz" wrap="square" lIns="0" tIns="59690" rIns="0" bIns="0" rtlCol="0">
            <a:spAutoFit/>
          </a:bodyPr>
          <a:lstStyle/>
          <a:p>
            <a:pPr marL="241300" marR="527685" indent="-228600">
              <a:spcBef>
                <a:spcPts val="470"/>
              </a:spcBef>
              <a:buFont typeface="Arial"/>
              <a:buChar char="•"/>
              <a:tabLst>
                <a:tab pos="241300" algn="l"/>
              </a:tabLst>
            </a:pPr>
            <a:r>
              <a:rPr sz="2000" dirty="0">
                <a:latin typeface="Calibri"/>
                <a:cs typeface="Calibri"/>
              </a:rPr>
              <a:t>There</a:t>
            </a:r>
            <a:r>
              <a:rPr sz="2000" spc="-105" dirty="0">
                <a:latin typeface="Calibri"/>
                <a:cs typeface="Calibri"/>
              </a:rPr>
              <a:t> </a:t>
            </a:r>
            <a:r>
              <a:rPr sz="2000" dirty="0">
                <a:latin typeface="Calibri"/>
                <a:cs typeface="Calibri"/>
              </a:rPr>
              <a:t>are</a:t>
            </a:r>
            <a:r>
              <a:rPr sz="2000" spc="-105" dirty="0">
                <a:latin typeface="Calibri"/>
                <a:cs typeface="Calibri"/>
              </a:rPr>
              <a:t> </a:t>
            </a:r>
            <a:r>
              <a:rPr sz="2000" dirty="0">
                <a:latin typeface="Calibri"/>
                <a:cs typeface="Calibri"/>
              </a:rPr>
              <a:t>reports</a:t>
            </a:r>
            <a:r>
              <a:rPr sz="2000" spc="-90" dirty="0">
                <a:latin typeface="Calibri"/>
                <a:cs typeface="Calibri"/>
              </a:rPr>
              <a:t> </a:t>
            </a:r>
            <a:r>
              <a:rPr sz="2000" dirty="0">
                <a:latin typeface="Calibri"/>
                <a:cs typeface="Calibri"/>
              </a:rPr>
              <a:t>of</a:t>
            </a:r>
            <a:r>
              <a:rPr sz="2000" spc="-105" dirty="0">
                <a:latin typeface="Calibri"/>
                <a:cs typeface="Calibri"/>
              </a:rPr>
              <a:t> </a:t>
            </a:r>
            <a:r>
              <a:rPr sz="2000" dirty="0">
                <a:latin typeface="Calibri"/>
                <a:cs typeface="Calibri"/>
              </a:rPr>
              <a:t>difficult</a:t>
            </a:r>
            <a:r>
              <a:rPr sz="2000" spc="-90" dirty="0">
                <a:latin typeface="Calibri"/>
                <a:cs typeface="Calibri"/>
              </a:rPr>
              <a:t> </a:t>
            </a:r>
            <a:r>
              <a:rPr sz="2000" spc="-10" dirty="0">
                <a:latin typeface="Calibri"/>
                <a:cs typeface="Calibri"/>
              </a:rPr>
              <a:t>airway </a:t>
            </a:r>
            <a:r>
              <a:rPr sz="2000" dirty="0">
                <a:latin typeface="Calibri"/>
                <a:cs typeface="Calibri"/>
              </a:rPr>
              <a:t>access</a:t>
            </a:r>
            <a:r>
              <a:rPr sz="2000" spc="-65" dirty="0">
                <a:latin typeface="Calibri"/>
                <a:cs typeface="Calibri"/>
              </a:rPr>
              <a:t> </a:t>
            </a:r>
            <a:r>
              <a:rPr sz="2000" dirty="0">
                <a:latin typeface="Calibri"/>
                <a:cs typeface="Calibri"/>
              </a:rPr>
              <a:t>due</a:t>
            </a:r>
            <a:r>
              <a:rPr sz="2000" spc="-45" dirty="0">
                <a:latin typeface="Calibri"/>
                <a:cs typeface="Calibri"/>
              </a:rPr>
              <a:t> </a:t>
            </a:r>
            <a:r>
              <a:rPr sz="2000" dirty="0">
                <a:latin typeface="Calibri"/>
                <a:cs typeface="Calibri"/>
              </a:rPr>
              <a:t>to</a:t>
            </a:r>
            <a:r>
              <a:rPr sz="2000" spc="-45" dirty="0">
                <a:latin typeface="Calibri"/>
                <a:cs typeface="Calibri"/>
              </a:rPr>
              <a:t> </a:t>
            </a:r>
            <a:r>
              <a:rPr sz="2000" spc="-10" dirty="0">
                <a:latin typeface="Calibri"/>
                <a:cs typeface="Calibri"/>
              </a:rPr>
              <a:t>Trismus</a:t>
            </a:r>
            <a:endParaRPr lang="en-US" sz="2000" spc="-10" dirty="0">
              <a:latin typeface="Calibri"/>
              <a:cs typeface="Calibri"/>
            </a:endParaRPr>
          </a:p>
          <a:p>
            <a:pPr marL="266700" marR="527685">
              <a:spcBef>
                <a:spcPts val="470"/>
              </a:spcBef>
              <a:tabLst>
                <a:tab pos="241300" algn="l"/>
              </a:tabLst>
            </a:pPr>
            <a:r>
              <a:rPr lang="ru-RU" sz="2000" dirty="0">
                <a:latin typeface="Calibri"/>
                <a:cs typeface="Calibri"/>
              </a:rPr>
              <a:t>Є </a:t>
            </a:r>
            <a:r>
              <a:rPr lang="ru-RU" sz="2000" dirty="0" err="1">
                <a:latin typeface="Calibri"/>
                <a:cs typeface="Calibri"/>
              </a:rPr>
              <a:t>повідомлення</a:t>
            </a:r>
            <a:r>
              <a:rPr lang="ru-RU" sz="2000" dirty="0">
                <a:latin typeface="Calibri"/>
                <a:cs typeface="Calibri"/>
              </a:rPr>
              <a:t> про </a:t>
            </a:r>
            <a:r>
              <a:rPr lang="ru-RU" sz="2000" dirty="0" err="1">
                <a:latin typeface="Calibri"/>
                <a:cs typeface="Calibri"/>
              </a:rPr>
              <a:t>ускладнений</a:t>
            </a:r>
            <a:r>
              <a:rPr lang="ru-RU" sz="2000" dirty="0">
                <a:latin typeface="Calibri"/>
                <a:cs typeface="Calibri"/>
              </a:rPr>
              <a:t> доступ до </a:t>
            </a:r>
            <a:r>
              <a:rPr lang="ru-RU" sz="2000" dirty="0" err="1">
                <a:latin typeface="Calibri"/>
                <a:cs typeface="Calibri"/>
              </a:rPr>
              <a:t>дихальних</a:t>
            </a:r>
            <a:r>
              <a:rPr lang="ru-RU" sz="2000" dirty="0">
                <a:latin typeface="Calibri"/>
                <a:cs typeface="Calibri"/>
              </a:rPr>
              <a:t> </a:t>
            </a:r>
            <a:r>
              <a:rPr lang="ru-RU" sz="2000" dirty="0" err="1">
                <a:latin typeface="Calibri"/>
                <a:cs typeface="Calibri"/>
              </a:rPr>
              <a:t>шляхів</a:t>
            </a:r>
            <a:r>
              <a:rPr lang="ru-RU" sz="2000" dirty="0">
                <a:latin typeface="Calibri"/>
                <a:cs typeface="Calibri"/>
              </a:rPr>
              <a:t> через тризм</a:t>
            </a:r>
            <a:endParaRPr sz="2000" dirty="0">
              <a:latin typeface="Calibri"/>
              <a:cs typeface="Calibri"/>
            </a:endParaRPr>
          </a:p>
          <a:p>
            <a:pPr>
              <a:spcBef>
                <a:spcPts val="20"/>
              </a:spcBef>
            </a:pPr>
            <a:endParaRPr sz="1100" dirty="0">
              <a:latin typeface="Calibri"/>
              <a:cs typeface="Calibri"/>
            </a:endParaRPr>
          </a:p>
          <a:p>
            <a:pPr marL="241300" marR="274320" indent="-228600">
              <a:spcBef>
                <a:spcPts val="5"/>
              </a:spcBef>
              <a:buFont typeface="Arial"/>
              <a:buChar char="•"/>
              <a:tabLst>
                <a:tab pos="241300" algn="l"/>
              </a:tabLst>
            </a:pPr>
            <a:r>
              <a:rPr sz="2000" spc="-25" dirty="0">
                <a:latin typeface="Calibri"/>
                <a:cs typeface="Calibri"/>
              </a:rPr>
              <a:t>Trismus</a:t>
            </a:r>
            <a:r>
              <a:rPr sz="2000" spc="-114" dirty="0">
                <a:latin typeface="Calibri"/>
                <a:cs typeface="Calibri"/>
              </a:rPr>
              <a:t> </a:t>
            </a:r>
            <a:r>
              <a:rPr sz="2000" dirty="0">
                <a:latin typeface="Calibri"/>
                <a:cs typeface="Calibri"/>
              </a:rPr>
              <a:t>results</a:t>
            </a:r>
            <a:r>
              <a:rPr sz="2000" spc="-95" dirty="0">
                <a:latin typeface="Calibri"/>
                <a:cs typeface="Calibri"/>
              </a:rPr>
              <a:t> </a:t>
            </a:r>
            <a:r>
              <a:rPr sz="2000" dirty="0">
                <a:latin typeface="Calibri"/>
                <a:cs typeface="Calibri"/>
              </a:rPr>
              <a:t>from</a:t>
            </a:r>
            <a:r>
              <a:rPr sz="2000" spc="-120" dirty="0">
                <a:latin typeface="Calibri"/>
                <a:cs typeface="Calibri"/>
              </a:rPr>
              <a:t> </a:t>
            </a:r>
            <a:r>
              <a:rPr sz="2000" dirty="0">
                <a:latin typeface="Calibri"/>
                <a:cs typeface="Calibri"/>
              </a:rPr>
              <a:t>nicotinic</a:t>
            </a:r>
            <a:r>
              <a:rPr sz="2000" spc="-110" dirty="0">
                <a:latin typeface="Calibri"/>
                <a:cs typeface="Calibri"/>
              </a:rPr>
              <a:t> </a:t>
            </a:r>
            <a:r>
              <a:rPr sz="2000" spc="-10" dirty="0">
                <a:latin typeface="Calibri"/>
                <a:cs typeface="Calibri"/>
              </a:rPr>
              <a:t>activity </a:t>
            </a:r>
            <a:r>
              <a:rPr sz="2000" dirty="0">
                <a:latin typeface="Calibri"/>
                <a:cs typeface="Calibri"/>
              </a:rPr>
              <a:t>and</a:t>
            </a:r>
            <a:r>
              <a:rPr sz="2000" spc="-55" dirty="0">
                <a:latin typeface="Calibri"/>
                <a:cs typeface="Calibri"/>
              </a:rPr>
              <a:t> </a:t>
            </a:r>
            <a:r>
              <a:rPr sz="2000" dirty="0">
                <a:latin typeface="Calibri"/>
                <a:cs typeface="Calibri"/>
              </a:rPr>
              <a:t>will</a:t>
            </a:r>
            <a:r>
              <a:rPr sz="2000" spc="-60" dirty="0">
                <a:latin typeface="Calibri"/>
                <a:cs typeface="Calibri"/>
              </a:rPr>
              <a:t> </a:t>
            </a:r>
            <a:r>
              <a:rPr sz="2000" dirty="0">
                <a:latin typeface="Calibri"/>
                <a:cs typeface="Calibri"/>
              </a:rPr>
              <a:t>not</a:t>
            </a:r>
            <a:r>
              <a:rPr sz="2000" spc="-50" dirty="0">
                <a:latin typeface="Calibri"/>
                <a:cs typeface="Calibri"/>
              </a:rPr>
              <a:t> </a:t>
            </a:r>
            <a:r>
              <a:rPr sz="2000" spc="-20" dirty="0">
                <a:latin typeface="Calibri"/>
                <a:cs typeface="Calibri"/>
              </a:rPr>
              <a:t>reverse</a:t>
            </a:r>
            <a:r>
              <a:rPr sz="2000" spc="-60" dirty="0">
                <a:latin typeface="Calibri"/>
                <a:cs typeface="Calibri"/>
              </a:rPr>
              <a:t> </a:t>
            </a:r>
            <a:r>
              <a:rPr sz="2000" dirty="0">
                <a:latin typeface="Calibri"/>
                <a:cs typeface="Calibri"/>
              </a:rPr>
              <a:t>with</a:t>
            </a:r>
            <a:r>
              <a:rPr sz="2000" spc="-60" dirty="0">
                <a:latin typeface="Calibri"/>
                <a:cs typeface="Calibri"/>
              </a:rPr>
              <a:t> </a:t>
            </a:r>
            <a:r>
              <a:rPr sz="2000" spc="-10" dirty="0">
                <a:latin typeface="Calibri"/>
                <a:cs typeface="Calibri"/>
              </a:rPr>
              <a:t>atropine</a:t>
            </a:r>
            <a:endParaRPr lang="en-US" sz="2000" spc="-10" dirty="0">
              <a:latin typeface="Calibri"/>
              <a:cs typeface="Calibri"/>
            </a:endParaRPr>
          </a:p>
          <a:p>
            <a:pPr marL="266700" marR="274320">
              <a:spcBef>
                <a:spcPts val="5"/>
              </a:spcBef>
              <a:tabLst>
                <a:tab pos="241300" algn="l"/>
              </a:tabLst>
            </a:pPr>
            <a:r>
              <a:rPr lang="ru-RU" sz="2000" dirty="0">
                <a:latin typeface="Calibri"/>
                <a:cs typeface="Calibri"/>
              </a:rPr>
              <a:t>Тризм є результатом </a:t>
            </a:r>
            <a:r>
              <a:rPr lang="ru-RU" sz="2000" dirty="0" err="1">
                <a:latin typeface="Calibri"/>
                <a:cs typeface="Calibri"/>
              </a:rPr>
              <a:t>нікотинової</a:t>
            </a:r>
            <a:r>
              <a:rPr lang="ru-RU" sz="2000" dirty="0">
                <a:latin typeface="Calibri"/>
                <a:cs typeface="Calibri"/>
              </a:rPr>
              <a:t> </a:t>
            </a:r>
            <a:r>
              <a:rPr lang="ru-RU" sz="2000" dirty="0" err="1">
                <a:latin typeface="Calibri"/>
                <a:cs typeface="Calibri"/>
              </a:rPr>
              <a:t>активності</a:t>
            </a:r>
            <a:r>
              <a:rPr lang="ru-RU" sz="2000" dirty="0">
                <a:latin typeface="Calibri"/>
                <a:cs typeface="Calibri"/>
              </a:rPr>
              <a:t>, і </a:t>
            </a:r>
            <a:r>
              <a:rPr lang="ru-RU" sz="2000" dirty="0" err="1">
                <a:latin typeface="Calibri"/>
                <a:cs typeface="Calibri"/>
              </a:rPr>
              <a:t>його</a:t>
            </a:r>
            <a:r>
              <a:rPr lang="ru-RU" sz="2000" dirty="0">
                <a:latin typeface="Calibri"/>
                <a:cs typeface="Calibri"/>
              </a:rPr>
              <a:t> не </a:t>
            </a:r>
            <a:r>
              <a:rPr lang="ru-RU" sz="2000" dirty="0" err="1">
                <a:latin typeface="Calibri"/>
                <a:cs typeface="Calibri"/>
              </a:rPr>
              <a:t>можна</a:t>
            </a:r>
            <a:r>
              <a:rPr lang="ru-RU" sz="2000" dirty="0">
                <a:latin typeface="Calibri"/>
                <a:cs typeface="Calibri"/>
              </a:rPr>
              <a:t> </a:t>
            </a:r>
            <a:r>
              <a:rPr lang="ru-RU" sz="2000" dirty="0" err="1">
                <a:latin typeface="Calibri"/>
                <a:cs typeface="Calibri"/>
              </a:rPr>
              <a:t>змінити</a:t>
            </a:r>
            <a:r>
              <a:rPr lang="ru-RU" sz="2000" dirty="0">
                <a:latin typeface="Calibri"/>
                <a:cs typeface="Calibri"/>
              </a:rPr>
              <a:t> за </a:t>
            </a:r>
            <a:r>
              <a:rPr lang="ru-RU" sz="2000" dirty="0" err="1">
                <a:latin typeface="Calibri"/>
                <a:cs typeface="Calibri"/>
              </a:rPr>
              <a:t>допомогою</a:t>
            </a:r>
            <a:r>
              <a:rPr lang="ru-RU" sz="2000" dirty="0">
                <a:latin typeface="Calibri"/>
                <a:cs typeface="Calibri"/>
              </a:rPr>
              <a:t> </a:t>
            </a:r>
            <a:r>
              <a:rPr lang="ru-RU" sz="2000" dirty="0" err="1">
                <a:latin typeface="Calibri"/>
                <a:cs typeface="Calibri"/>
              </a:rPr>
              <a:t>атропіну</a:t>
            </a:r>
            <a:endParaRPr sz="2000" dirty="0">
              <a:latin typeface="Calibri"/>
              <a:cs typeface="Calibri"/>
            </a:endParaRPr>
          </a:p>
          <a:p>
            <a:pPr>
              <a:spcBef>
                <a:spcPts val="30"/>
              </a:spcBef>
            </a:pPr>
            <a:endParaRPr sz="1100" dirty="0">
              <a:latin typeface="Calibri"/>
              <a:cs typeface="Calibri"/>
            </a:endParaRPr>
          </a:p>
          <a:p>
            <a:pPr marL="241300" marR="5080" indent="-228600">
              <a:buFont typeface="Arial"/>
              <a:buChar char="•"/>
              <a:tabLst>
                <a:tab pos="241300" algn="l"/>
              </a:tabLst>
            </a:pPr>
            <a:r>
              <a:rPr sz="2000" spc="-30" dirty="0">
                <a:latin typeface="Calibri"/>
                <a:cs typeface="Calibri"/>
              </a:rPr>
              <a:t>Treatment:</a:t>
            </a:r>
            <a:r>
              <a:rPr sz="2000" spc="-95" dirty="0">
                <a:latin typeface="Calibri"/>
                <a:cs typeface="Calibri"/>
              </a:rPr>
              <a:t> </a:t>
            </a:r>
            <a:r>
              <a:rPr sz="2000" dirty="0">
                <a:latin typeface="Calibri"/>
                <a:cs typeface="Calibri"/>
              </a:rPr>
              <a:t>Place</a:t>
            </a:r>
            <a:r>
              <a:rPr sz="2000" spc="-90" dirty="0">
                <a:latin typeface="Calibri"/>
                <a:cs typeface="Calibri"/>
              </a:rPr>
              <a:t> </a:t>
            </a:r>
            <a:r>
              <a:rPr sz="2000" dirty="0">
                <a:latin typeface="Calibri"/>
                <a:cs typeface="Calibri"/>
              </a:rPr>
              <a:t>a</a:t>
            </a:r>
            <a:r>
              <a:rPr sz="2000" spc="-90" dirty="0">
                <a:latin typeface="Calibri"/>
                <a:cs typeface="Calibri"/>
              </a:rPr>
              <a:t> </a:t>
            </a:r>
            <a:r>
              <a:rPr sz="2000" dirty="0">
                <a:latin typeface="Calibri"/>
                <a:cs typeface="Calibri"/>
              </a:rPr>
              <a:t>Oral</a:t>
            </a:r>
            <a:r>
              <a:rPr sz="2000" spc="-90" dirty="0">
                <a:latin typeface="Calibri"/>
                <a:cs typeface="Calibri"/>
              </a:rPr>
              <a:t> </a:t>
            </a:r>
            <a:r>
              <a:rPr sz="2000" dirty="0">
                <a:latin typeface="Calibri"/>
                <a:cs typeface="Calibri"/>
              </a:rPr>
              <a:t>Airway</a:t>
            </a:r>
            <a:r>
              <a:rPr sz="2000" spc="-90" dirty="0">
                <a:latin typeface="Calibri"/>
                <a:cs typeface="Calibri"/>
              </a:rPr>
              <a:t> </a:t>
            </a:r>
            <a:r>
              <a:rPr sz="2000" spc="-25" dirty="0">
                <a:latin typeface="Calibri"/>
                <a:cs typeface="Calibri"/>
              </a:rPr>
              <a:t>and </a:t>
            </a:r>
            <a:r>
              <a:rPr sz="2000" dirty="0">
                <a:latin typeface="Calibri"/>
                <a:cs typeface="Calibri"/>
              </a:rPr>
              <a:t>Nasal</a:t>
            </a:r>
            <a:r>
              <a:rPr sz="2000" spc="-75" dirty="0">
                <a:latin typeface="Calibri"/>
                <a:cs typeface="Calibri"/>
              </a:rPr>
              <a:t> </a:t>
            </a:r>
            <a:r>
              <a:rPr sz="2000" spc="-25" dirty="0">
                <a:latin typeface="Calibri"/>
                <a:cs typeface="Calibri"/>
              </a:rPr>
              <a:t>Trumpet</a:t>
            </a:r>
            <a:r>
              <a:rPr sz="2000" spc="-65" dirty="0">
                <a:latin typeface="Calibri"/>
                <a:cs typeface="Calibri"/>
              </a:rPr>
              <a:t> </a:t>
            </a:r>
            <a:r>
              <a:rPr sz="2000" dirty="0">
                <a:latin typeface="Calibri"/>
                <a:cs typeface="Calibri"/>
              </a:rPr>
              <a:t>and</a:t>
            </a:r>
            <a:r>
              <a:rPr sz="2000" spc="-55" dirty="0">
                <a:latin typeface="Calibri"/>
                <a:cs typeface="Calibri"/>
              </a:rPr>
              <a:t> </a:t>
            </a:r>
            <a:r>
              <a:rPr sz="2000" spc="-15" dirty="0">
                <a:latin typeface="Calibri"/>
                <a:cs typeface="Calibri"/>
              </a:rPr>
              <a:t>bag-</a:t>
            </a:r>
            <a:r>
              <a:rPr sz="2000" dirty="0">
                <a:latin typeface="Calibri"/>
                <a:cs typeface="Calibri"/>
              </a:rPr>
              <a:t>mask</a:t>
            </a:r>
            <a:r>
              <a:rPr sz="2000" spc="-70" dirty="0">
                <a:latin typeface="Calibri"/>
                <a:cs typeface="Calibri"/>
              </a:rPr>
              <a:t> </a:t>
            </a:r>
            <a:r>
              <a:rPr sz="2000" spc="-10" dirty="0">
                <a:latin typeface="Calibri"/>
                <a:cs typeface="Calibri"/>
              </a:rPr>
              <a:t>ventilate.</a:t>
            </a:r>
            <a:endParaRPr lang="en-US" sz="2000" spc="-10" dirty="0">
              <a:latin typeface="Calibri"/>
              <a:cs typeface="Calibri"/>
            </a:endParaRPr>
          </a:p>
          <a:p>
            <a:pPr marL="266700" marR="5080">
              <a:tabLst>
                <a:tab pos="241300" algn="l"/>
              </a:tabLst>
            </a:pPr>
            <a:r>
              <a:rPr lang="ru-RU" sz="2000" dirty="0" err="1">
                <a:latin typeface="Calibri"/>
                <a:cs typeface="Calibri"/>
              </a:rPr>
              <a:t>Лікування</a:t>
            </a:r>
            <a:r>
              <a:rPr lang="ru-RU" sz="2000" dirty="0">
                <a:latin typeface="Calibri"/>
                <a:cs typeface="Calibri"/>
              </a:rPr>
              <a:t>: </a:t>
            </a:r>
            <a:r>
              <a:rPr lang="ru-RU" sz="2000" dirty="0" err="1">
                <a:latin typeface="Calibri"/>
                <a:cs typeface="Calibri"/>
              </a:rPr>
              <a:t>Розмістіть</a:t>
            </a:r>
            <a:r>
              <a:rPr lang="ru-RU" sz="2000" dirty="0">
                <a:latin typeface="Calibri"/>
                <a:cs typeface="Calibri"/>
              </a:rPr>
              <a:t> </a:t>
            </a:r>
            <a:r>
              <a:rPr lang="ru-RU" sz="2000" dirty="0" err="1">
                <a:latin typeface="Calibri"/>
                <a:cs typeface="Calibri"/>
              </a:rPr>
              <a:t>дихальні</a:t>
            </a:r>
            <a:r>
              <a:rPr lang="ru-RU" sz="2000" dirty="0">
                <a:latin typeface="Calibri"/>
                <a:cs typeface="Calibri"/>
              </a:rPr>
              <a:t> шляхи </a:t>
            </a:r>
            <a:r>
              <a:rPr lang="ru-RU" sz="2000" dirty="0" err="1">
                <a:latin typeface="Calibri"/>
                <a:cs typeface="Calibri"/>
              </a:rPr>
              <a:t>ротової</a:t>
            </a:r>
            <a:r>
              <a:rPr lang="ru-RU" sz="2000" dirty="0">
                <a:latin typeface="Calibri"/>
                <a:cs typeface="Calibri"/>
              </a:rPr>
              <a:t> </a:t>
            </a:r>
            <a:r>
              <a:rPr lang="ru-RU" sz="2000" dirty="0" err="1">
                <a:latin typeface="Calibri"/>
                <a:cs typeface="Calibri"/>
              </a:rPr>
              <a:t>порожнини</a:t>
            </a:r>
            <a:r>
              <a:rPr lang="ru-RU" sz="2000" dirty="0">
                <a:latin typeface="Calibri"/>
                <a:cs typeface="Calibri"/>
              </a:rPr>
              <a:t>, </a:t>
            </a:r>
            <a:r>
              <a:rPr lang="ru-RU" sz="2000" dirty="0" err="1">
                <a:latin typeface="Calibri"/>
                <a:cs typeface="Calibri"/>
              </a:rPr>
              <a:t>носову</a:t>
            </a:r>
            <a:r>
              <a:rPr lang="ru-RU" sz="2000" dirty="0">
                <a:latin typeface="Calibri"/>
                <a:cs typeface="Calibri"/>
              </a:rPr>
              <a:t> трубу та </a:t>
            </a:r>
            <a:r>
              <a:rPr lang="ru-RU" sz="2000" dirty="0" err="1">
                <a:latin typeface="Calibri"/>
                <a:cs typeface="Calibri"/>
              </a:rPr>
              <a:t>вентиляційну</a:t>
            </a:r>
            <a:r>
              <a:rPr lang="ru-RU" sz="2000" dirty="0">
                <a:latin typeface="Calibri"/>
                <a:cs typeface="Calibri"/>
              </a:rPr>
              <a:t> маску.</a:t>
            </a:r>
            <a:endParaRPr sz="2000" dirty="0">
              <a:latin typeface="Calibri"/>
              <a:cs typeface="Calibri"/>
            </a:endParaRPr>
          </a:p>
          <a:p>
            <a:pPr marL="469900">
              <a:spcBef>
                <a:spcPts val="195"/>
              </a:spcBef>
            </a:pPr>
            <a:r>
              <a:rPr dirty="0">
                <a:latin typeface="Calibri"/>
                <a:cs typeface="Calibri"/>
              </a:rPr>
              <a:t>(example</a:t>
            </a:r>
            <a:r>
              <a:rPr spc="-65" dirty="0">
                <a:latin typeface="Calibri"/>
                <a:cs typeface="Calibri"/>
              </a:rPr>
              <a:t> </a:t>
            </a:r>
            <a:r>
              <a:rPr dirty="0">
                <a:latin typeface="Calibri"/>
                <a:cs typeface="Calibri"/>
              </a:rPr>
              <a:t>on</a:t>
            </a:r>
            <a:r>
              <a:rPr spc="-55" dirty="0">
                <a:latin typeface="Calibri"/>
                <a:cs typeface="Calibri"/>
              </a:rPr>
              <a:t> </a:t>
            </a:r>
            <a:r>
              <a:rPr dirty="0">
                <a:latin typeface="Calibri"/>
                <a:cs typeface="Calibri"/>
              </a:rPr>
              <a:t>later</a:t>
            </a:r>
            <a:r>
              <a:rPr spc="-55" dirty="0">
                <a:latin typeface="Calibri"/>
                <a:cs typeface="Calibri"/>
              </a:rPr>
              <a:t> </a:t>
            </a:r>
            <a:r>
              <a:rPr spc="-10" dirty="0">
                <a:latin typeface="Calibri"/>
                <a:cs typeface="Calibri"/>
              </a:rPr>
              <a:t>slide)</a:t>
            </a:r>
            <a:endParaRPr lang="en-US" spc="-10" dirty="0">
              <a:latin typeface="Calibri"/>
              <a:cs typeface="Calibri"/>
            </a:endParaRPr>
          </a:p>
          <a:p>
            <a:pPr marL="469900">
              <a:spcBef>
                <a:spcPts val="195"/>
              </a:spcBef>
            </a:pPr>
            <a:r>
              <a:rPr lang="ru-RU" dirty="0">
                <a:latin typeface="Calibri"/>
                <a:cs typeface="Calibri"/>
              </a:rPr>
              <a:t>(приклад на </a:t>
            </a:r>
            <a:r>
              <a:rPr lang="ru-RU" dirty="0" err="1">
                <a:latin typeface="Calibri"/>
                <a:cs typeface="Calibri"/>
              </a:rPr>
              <a:t>наступному</a:t>
            </a:r>
            <a:r>
              <a:rPr lang="ru-RU" dirty="0">
                <a:latin typeface="Calibri"/>
                <a:cs typeface="Calibri"/>
              </a:rPr>
              <a:t> </a:t>
            </a:r>
            <a:r>
              <a:rPr lang="ru-RU" dirty="0" err="1">
                <a:latin typeface="Calibri"/>
                <a:cs typeface="Calibri"/>
              </a:rPr>
              <a:t>слайді</a:t>
            </a:r>
            <a:r>
              <a:rPr lang="ru-RU" dirty="0">
                <a:latin typeface="Calibri"/>
                <a:cs typeface="Calibri"/>
              </a:rPr>
              <a:t>)</a:t>
            </a:r>
            <a:endParaRPr dirty="0">
              <a:latin typeface="Calibri"/>
              <a:cs typeface="Calibri"/>
            </a:endParaRPr>
          </a:p>
        </p:txBody>
      </p:sp>
      <p:pic>
        <p:nvPicPr>
          <p:cNvPr id="4" name="object 4"/>
          <p:cNvPicPr/>
          <p:nvPr/>
        </p:nvPicPr>
        <p:blipFill>
          <a:blip r:embed="rId2" cstate="print"/>
          <a:stretch>
            <a:fillRect/>
          </a:stretch>
        </p:blipFill>
        <p:spPr>
          <a:xfrm>
            <a:off x="6326123" y="1860804"/>
            <a:ext cx="5439156" cy="3625596"/>
          </a:xfrm>
          <a:prstGeom prst="rect">
            <a:avLst/>
          </a:prstGeom>
        </p:spPr>
      </p:pic>
      <p:pic>
        <p:nvPicPr>
          <p:cNvPr id="5" name="object 5"/>
          <p:cNvPicPr/>
          <p:nvPr/>
        </p:nvPicPr>
        <p:blipFill>
          <a:blip r:embed="rId3" cstate="print"/>
          <a:stretch>
            <a:fillRect/>
          </a:stretch>
        </p:blipFill>
        <p:spPr>
          <a:xfrm>
            <a:off x="9561576" y="5838444"/>
            <a:ext cx="2217420" cy="70408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9063736" cy="1121461"/>
          </a:xfrm>
          <a:prstGeom prst="rect">
            <a:avLst/>
          </a:prstGeom>
        </p:spPr>
        <p:txBody>
          <a:bodyPr vert="horz" wrap="square" lIns="0" tIns="13335" rIns="0" bIns="0" rtlCol="0">
            <a:spAutoFit/>
          </a:bodyPr>
          <a:lstStyle/>
          <a:p>
            <a:pPr marL="12700">
              <a:lnSpc>
                <a:spcPct val="100000"/>
              </a:lnSpc>
              <a:spcBef>
                <a:spcPts val="105"/>
              </a:spcBef>
            </a:pPr>
            <a:r>
              <a:rPr sz="3600" b="1" spc="-20" dirty="0"/>
              <a:t>Clinical</a:t>
            </a:r>
            <a:r>
              <a:rPr sz="3600" b="1" spc="-165" dirty="0"/>
              <a:t> </a:t>
            </a:r>
            <a:r>
              <a:rPr sz="3600" b="1" spc="-40" dirty="0"/>
              <a:t>Characteristics:</a:t>
            </a:r>
            <a:r>
              <a:rPr sz="3600" b="1" spc="-145" dirty="0"/>
              <a:t> </a:t>
            </a:r>
            <a:r>
              <a:rPr sz="3600" b="1" spc="-20" dirty="0"/>
              <a:t>Pulmonary</a:t>
            </a:r>
            <a:br>
              <a:rPr lang="en-US" sz="3600" b="1" spc="-20" dirty="0"/>
            </a:br>
            <a:r>
              <a:rPr lang="ru-RU" sz="3600" b="1" spc="-20" dirty="0" err="1"/>
              <a:t>Клінічні</a:t>
            </a:r>
            <a:r>
              <a:rPr lang="ru-RU" sz="3600" b="1" spc="-20" dirty="0"/>
              <a:t> характеристики: </a:t>
            </a:r>
            <a:r>
              <a:rPr lang="ru-RU" sz="3600" b="1" spc="-20" dirty="0" err="1"/>
              <a:t>Легенева</a:t>
            </a:r>
            <a:r>
              <a:rPr lang="ru-RU" sz="3600" b="1" spc="-20" dirty="0"/>
              <a:t> система</a:t>
            </a:r>
            <a:endParaRPr sz="3600" b="1" dirty="0"/>
          </a:p>
        </p:txBody>
      </p:sp>
      <p:sp>
        <p:nvSpPr>
          <p:cNvPr id="3" name="object 3"/>
          <p:cNvSpPr txBox="1"/>
          <p:nvPr/>
        </p:nvSpPr>
        <p:spPr>
          <a:xfrm>
            <a:off x="497840" y="1743749"/>
            <a:ext cx="10271760" cy="4789131"/>
          </a:xfrm>
          <a:prstGeom prst="rect">
            <a:avLst/>
          </a:prstGeom>
        </p:spPr>
        <p:txBody>
          <a:bodyPr vert="horz" wrap="square" lIns="0" tIns="48894" rIns="0" bIns="0" rtlCol="0">
            <a:spAutoFit/>
          </a:bodyPr>
          <a:lstStyle/>
          <a:p>
            <a:pPr marL="241300" indent="-228600">
              <a:buFont typeface="Arial"/>
              <a:buChar char="•"/>
              <a:tabLst>
                <a:tab pos="241300" algn="l"/>
              </a:tabLst>
            </a:pPr>
            <a:r>
              <a:rPr dirty="0">
                <a:latin typeface="Calibri"/>
                <a:cs typeface="Calibri"/>
              </a:rPr>
              <a:t>In</a:t>
            </a:r>
            <a:r>
              <a:rPr spc="-90" dirty="0">
                <a:latin typeface="Calibri"/>
                <a:cs typeface="Calibri"/>
              </a:rPr>
              <a:t> </a:t>
            </a:r>
            <a:r>
              <a:rPr dirty="0">
                <a:latin typeface="Calibri"/>
                <a:cs typeface="Calibri"/>
              </a:rPr>
              <a:t>a</a:t>
            </a:r>
            <a:r>
              <a:rPr spc="-85" dirty="0">
                <a:latin typeface="Calibri"/>
                <a:cs typeface="Calibri"/>
              </a:rPr>
              <a:t> </a:t>
            </a:r>
            <a:r>
              <a:rPr spc="-25" dirty="0">
                <a:latin typeface="Calibri"/>
                <a:cs typeface="Calibri"/>
              </a:rPr>
              <a:t>dose-</a:t>
            </a:r>
            <a:r>
              <a:rPr dirty="0">
                <a:latin typeface="Calibri"/>
                <a:cs typeface="Calibri"/>
              </a:rPr>
              <a:t>dependent</a:t>
            </a:r>
            <a:r>
              <a:rPr spc="-25" dirty="0">
                <a:latin typeface="Calibri"/>
                <a:cs typeface="Calibri"/>
              </a:rPr>
              <a:t> </a:t>
            </a:r>
            <a:r>
              <a:rPr spc="-30" dirty="0">
                <a:latin typeface="Calibri"/>
                <a:cs typeface="Calibri"/>
              </a:rPr>
              <a:t>manner,</a:t>
            </a:r>
            <a:r>
              <a:rPr spc="-65" dirty="0">
                <a:latin typeface="Calibri"/>
                <a:cs typeface="Calibri"/>
              </a:rPr>
              <a:t> </a:t>
            </a:r>
            <a:r>
              <a:rPr spc="-10" dirty="0">
                <a:latin typeface="Calibri"/>
                <a:cs typeface="Calibri"/>
              </a:rPr>
              <a:t>vapors</a:t>
            </a:r>
            <a:r>
              <a:rPr spc="-80" dirty="0">
                <a:latin typeface="Calibri"/>
                <a:cs typeface="Calibri"/>
              </a:rPr>
              <a:t> </a:t>
            </a:r>
            <a:r>
              <a:rPr spc="-10" dirty="0">
                <a:latin typeface="Calibri"/>
                <a:cs typeface="Calibri"/>
              </a:rPr>
              <a:t>increase:</a:t>
            </a:r>
            <a:endParaRPr dirty="0">
              <a:latin typeface="Calibri"/>
              <a:cs typeface="Calibri"/>
            </a:endParaRPr>
          </a:p>
          <a:p>
            <a:pPr marL="698500" lvl="1" indent="-228600">
              <a:buFont typeface="Arial"/>
              <a:buChar char="•"/>
              <a:tabLst>
                <a:tab pos="698500" algn="l"/>
              </a:tabLst>
            </a:pPr>
            <a:r>
              <a:rPr sz="1600" dirty="0">
                <a:latin typeface="Calibri"/>
                <a:cs typeface="Calibri"/>
              </a:rPr>
              <a:t>Large</a:t>
            </a:r>
            <a:r>
              <a:rPr sz="1600" spc="-45" dirty="0">
                <a:latin typeface="Calibri"/>
                <a:cs typeface="Calibri"/>
              </a:rPr>
              <a:t> </a:t>
            </a:r>
            <a:r>
              <a:rPr sz="1600" dirty="0">
                <a:latin typeface="Calibri"/>
                <a:cs typeface="Calibri"/>
              </a:rPr>
              <a:t>increase</a:t>
            </a:r>
            <a:r>
              <a:rPr sz="1600" spc="-45" dirty="0">
                <a:latin typeface="Calibri"/>
                <a:cs typeface="Calibri"/>
              </a:rPr>
              <a:t> </a:t>
            </a:r>
            <a:r>
              <a:rPr sz="1600" dirty="0">
                <a:latin typeface="Calibri"/>
                <a:cs typeface="Calibri"/>
              </a:rPr>
              <a:t>in</a:t>
            </a:r>
            <a:r>
              <a:rPr sz="1600" spc="-35" dirty="0">
                <a:latin typeface="Calibri"/>
                <a:cs typeface="Calibri"/>
              </a:rPr>
              <a:t> </a:t>
            </a:r>
            <a:r>
              <a:rPr sz="1600" dirty="0">
                <a:latin typeface="Calibri"/>
                <a:cs typeface="Calibri"/>
              </a:rPr>
              <a:t>airway</a:t>
            </a:r>
            <a:r>
              <a:rPr sz="1600" spc="-40" dirty="0">
                <a:latin typeface="Calibri"/>
                <a:cs typeface="Calibri"/>
              </a:rPr>
              <a:t> </a:t>
            </a:r>
            <a:r>
              <a:rPr sz="1600" spc="-10" dirty="0">
                <a:latin typeface="Calibri"/>
                <a:cs typeface="Calibri"/>
              </a:rPr>
              <a:t>secretions</a:t>
            </a:r>
            <a:endParaRPr sz="1600" dirty="0">
              <a:latin typeface="Calibri"/>
              <a:cs typeface="Calibri"/>
            </a:endParaRPr>
          </a:p>
          <a:p>
            <a:pPr marL="1155700" lvl="2" indent="-229235">
              <a:buFont typeface="Arial"/>
              <a:buChar char="•"/>
              <a:tabLst>
                <a:tab pos="1155700" algn="l"/>
                <a:tab pos="1156335" algn="l"/>
              </a:tabLst>
            </a:pPr>
            <a:r>
              <a:rPr sz="1400" dirty="0">
                <a:latin typeface="Calibri"/>
                <a:cs typeface="Calibri"/>
              </a:rPr>
              <a:t>Requiring</a:t>
            </a:r>
            <a:r>
              <a:rPr sz="1400" spc="-55" dirty="0">
                <a:latin typeface="Calibri"/>
                <a:cs typeface="Calibri"/>
              </a:rPr>
              <a:t> </a:t>
            </a:r>
            <a:r>
              <a:rPr sz="1400" dirty="0">
                <a:latin typeface="Calibri"/>
                <a:cs typeface="Calibri"/>
              </a:rPr>
              <a:t>frequent</a:t>
            </a:r>
            <a:r>
              <a:rPr sz="1400" spc="-50" dirty="0">
                <a:latin typeface="Calibri"/>
                <a:cs typeface="Calibri"/>
              </a:rPr>
              <a:t> </a:t>
            </a:r>
            <a:r>
              <a:rPr sz="1400" dirty="0">
                <a:latin typeface="Calibri"/>
                <a:cs typeface="Calibri"/>
              </a:rPr>
              <a:t>suctioning</a:t>
            </a:r>
            <a:r>
              <a:rPr sz="1400" spc="-45" dirty="0">
                <a:latin typeface="Calibri"/>
                <a:cs typeface="Calibri"/>
              </a:rPr>
              <a:t> </a:t>
            </a:r>
            <a:r>
              <a:rPr sz="1400" dirty="0">
                <a:latin typeface="Calibri"/>
                <a:cs typeface="Calibri"/>
              </a:rPr>
              <a:t>of</a:t>
            </a:r>
            <a:r>
              <a:rPr sz="1400" spc="-45" dirty="0">
                <a:latin typeface="Calibri"/>
                <a:cs typeface="Calibri"/>
              </a:rPr>
              <a:t> </a:t>
            </a:r>
            <a:r>
              <a:rPr sz="1400" spc="-10" dirty="0">
                <a:latin typeface="Calibri"/>
                <a:cs typeface="Calibri"/>
              </a:rPr>
              <a:t>airways</a:t>
            </a:r>
            <a:endParaRPr sz="1400" dirty="0">
              <a:latin typeface="Calibri"/>
              <a:cs typeface="Calibri"/>
            </a:endParaRPr>
          </a:p>
          <a:p>
            <a:pPr marL="698500" lvl="1" indent="-228600">
              <a:buFont typeface="Arial"/>
              <a:buChar char="•"/>
              <a:tabLst>
                <a:tab pos="698500" algn="l"/>
              </a:tabLst>
            </a:pPr>
            <a:r>
              <a:rPr sz="1600" dirty="0">
                <a:latin typeface="Calibri"/>
                <a:cs typeface="Calibri"/>
              </a:rPr>
              <a:t>Large</a:t>
            </a:r>
            <a:r>
              <a:rPr sz="1600" spc="-45" dirty="0">
                <a:latin typeface="Calibri"/>
                <a:cs typeface="Calibri"/>
              </a:rPr>
              <a:t> </a:t>
            </a:r>
            <a:r>
              <a:rPr sz="1600" dirty="0">
                <a:latin typeface="Calibri"/>
                <a:cs typeface="Calibri"/>
              </a:rPr>
              <a:t>increase</a:t>
            </a:r>
            <a:r>
              <a:rPr sz="1600" spc="-45" dirty="0">
                <a:latin typeface="Calibri"/>
                <a:cs typeface="Calibri"/>
              </a:rPr>
              <a:t> </a:t>
            </a:r>
            <a:r>
              <a:rPr sz="1600" dirty="0">
                <a:latin typeface="Calibri"/>
                <a:cs typeface="Calibri"/>
              </a:rPr>
              <a:t>in</a:t>
            </a:r>
            <a:r>
              <a:rPr sz="1600" spc="-60" dirty="0">
                <a:latin typeface="Calibri"/>
                <a:cs typeface="Calibri"/>
              </a:rPr>
              <a:t> </a:t>
            </a:r>
            <a:r>
              <a:rPr sz="1600" spc="-10" dirty="0">
                <a:latin typeface="Calibri"/>
                <a:cs typeface="Calibri"/>
              </a:rPr>
              <a:t>broncho-</a:t>
            </a:r>
            <a:r>
              <a:rPr sz="1600" dirty="0">
                <a:latin typeface="Calibri"/>
                <a:cs typeface="Calibri"/>
              </a:rPr>
              <a:t>constriction</a:t>
            </a:r>
            <a:r>
              <a:rPr sz="1600" spc="-55" dirty="0">
                <a:latin typeface="Calibri"/>
                <a:cs typeface="Calibri"/>
              </a:rPr>
              <a:t> </a:t>
            </a:r>
            <a:r>
              <a:rPr sz="1600" dirty="0">
                <a:latin typeface="Calibri"/>
                <a:cs typeface="Calibri"/>
              </a:rPr>
              <a:t>=</a:t>
            </a:r>
            <a:r>
              <a:rPr sz="1600" spc="-35" dirty="0">
                <a:latin typeface="Calibri"/>
                <a:cs typeface="Calibri"/>
              </a:rPr>
              <a:t> </a:t>
            </a:r>
            <a:r>
              <a:rPr sz="1600" dirty="0">
                <a:latin typeface="Calibri"/>
                <a:cs typeface="Calibri"/>
              </a:rPr>
              <a:t>increased</a:t>
            </a:r>
            <a:r>
              <a:rPr sz="1600" spc="-50" dirty="0">
                <a:latin typeface="Calibri"/>
                <a:cs typeface="Calibri"/>
              </a:rPr>
              <a:t> </a:t>
            </a:r>
            <a:r>
              <a:rPr sz="1600" dirty="0">
                <a:latin typeface="Calibri"/>
                <a:cs typeface="Calibri"/>
              </a:rPr>
              <a:t>airway</a:t>
            </a:r>
            <a:r>
              <a:rPr sz="1600" spc="-40" dirty="0">
                <a:latin typeface="Calibri"/>
                <a:cs typeface="Calibri"/>
              </a:rPr>
              <a:t> </a:t>
            </a:r>
            <a:r>
              <a:rPr sz="1600" spc="-10" dirty="0">
                <a:latin typeface="Calibri"/>
                <a:cs typeface="Calibri"/>
              </a:rPr>
              <a:t>resistance</a:t>
            </a:r>
            <a:endParaRPr sz="1600" dirty="0">
              <a:latin typeface="Calibri"/>
              <a:cs typeface="Calibri"/>
            </a:endParaRPr>
          </a:p>
          <a:p>
            <a:pPr marL="1155700" lvl="2" indent="-229235">
              <a:buFont typeface="Arial"/>
              <a:buChar char="•"/>
              <a:tabLst>
                <a:tab pos="1155700" algn="l"/>
                <a:tab pos="1156335" algn="l"/>
              </a:tabLst>
            </a:pPr>
            <a:r>
              <a:rPr sz="1400" dirty="0">
                <a:latin typeface="Calibri"/>
                <a:cs typeface="Calibri"/>
              </a:rPr>
              <a:t>Often</a:t>
            </a:r>
            <a:r>
              <a:rPr sz="1400" spc="-35" dirty="0">
                <a:latin typeface="Calibri"/>
                <a:cs typeface="Calibri"/>
              </a:rPr>
              <a:t> </a:t>
            </a:r>
            <a:r>
              <a:rPr sz="1400" dirty="0">
                <a:latin typeface="Calibri"/>
                <a:cs typeface="Calibri"/>
              </a:rPr>
              <a:t>high</a:t>
            </a:r>
            <a:r>
              <a:rPr sz="1400" spc="-45" dirty="0">
                <a:latin typeface="Calibri"/>
                <a:cs typeface="Calibri"/>
              </a:rPr>
              <a:t> </a:t>
            </a:r>
            <a:r>
              <a:rPr sz="1400" dirty="0">
                <a:latin typeface="Calibri"/>
                <a:cs typeface="Calibri"/>
              </a:rPr>
              <a:t>PEEP</a:t>
            </a:r>
            <a:r>
              <a:rPr sz="1400" spc="-35" dirty="0">
                <a:latin typeface="Calibri"/>
                <a:cs typeface="Calibri"/>
              </a:rPr>
              <a:t> </a:t>
            </a:r>
            <a:r>
              <a:rPr sz="1400" dirty="0">
                <a:latin typeface="Calibri"/>
                <a:cs typeface="Calibri"/>
              </a:rPr>
              <a:t>required</a:t>
            </a:r>
            <a:r>
              <a:rPr sz="1400" spc="-25" dirty="0">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ventilate</a:t>
            </a:r>
            <a:r>
              <a:rPr sz="1400" spc="5" dirty="0">
                <a:latin typeface="Calibri"/>
                <a:cs typeface="Calibri"/>
              </a:rPr>
              <a:t> </a:t>
            </a:r>
            <a:r>
              <a:rPr sz="1400" dirty="0">
                <a:latin typeface="Calibri"/>
                <a:cs typeface="Calibri"/>
              </a:rPr>
              <a:t>(sometimes as</a:t>
            </a:r>
            <a:r>
              <a:rPr sz="1400" spc="-25" dirty="0">
                <a:latin typeface="Calibri"/>
                <a:cs typeface="Calibri"/>
              </a:rPr>
              <a:t> </a:t>
            </a:r>
            <a:r>
              <a:rPr sz="1400" dirty="0">
                <a:latin typeface="Calibri"/>
                <a:cs typeface="Calibri"/>
              </a:rPr>
              <a:t>high</a:t>
            </a:r>
            <a:r>
              <a:rPr sz="1400" spc="-45" dirty="0">
                <a:latin typeface="Calibri"/>
                <a:cs typeface="Calibri"/>
              </a:rPr>
              <a:t> </a:t>
            </a:r>
            <a:r>
              <a:rPr sz="1400" dirty="0">
                <a:latin typeface="Calibri"/>
                <a:cs typeface="Calibri"/>
              </a:rPr>
              <a:t>as</a:t>
            </a:r>
            <a:r>
              <a:rPr sz="1400" spc="-15" dirty="0">
                <a:latin typeface="Calibri"/>
                <a:cs typeface="Calibri"/>
              </a:rPr>
              <a:t> </a:t>
            </a:r>
            <a:r>
              <a:rPr sz="1400" dirty="0">
                <a:latin typeface="Calibri"/>
                <a:cs typeface="Calibri"/>
              </a:rPr>
              <a:t>50-70</a:t>
            </a:r>
            <a:r>
              <a:rPr sz="1400" spc="-50" dirty="0">
                <a:latin typeface="Calibri"/>
                <a:cs typeface="Calibri"/>
              </a:rPr>
              <a:t> </a:t>
            </a:r>
            <a:r>
              <a:rPr sz="1400" spc="-10" dirty="0">
                <a:latin typeface="Calibri"/>
                <a:cs typeface="Calibri"/>
              </a:rPr>
              <a:t>cmH2O)</a:t>
            </a:r>
            <a:endParaRPr lang="en-US" sz="1400" spc="-10" dirty="0">
              <a:latin typeface="Calibri"/>
              <a:cs typeface="Calibri"/>
            </a:endParaRPr>
          </a:p>
          <a:p>
            <a:pPr marL="1155700" lvl="2" indent="-229235">
              <a:buFont typeface="Arial"/>
              <a:buChar char="•"/>
              <a:tabLst>
                <a:tab pos="1155700" algn="l"/>
                <a:tab pos="1156335" algn="l"/>
              </a:tabLst>
            </a:pPr>
            <a:endParaRPr sz="900" dirty="0">
              <a:latin typeface="Calibri"/>
              <a:cs typeface="Calibri"/>
            </a:endParaRPr>
          </a:p>
          <a:p>
            <a:pPr lvl="0">
              <a:buClr>
                <a:srgbClr val="000000"/>
              </a:buClr>
              <a:buSzPts val="2800"/>
              <a:tabLst>
                <a:tab pos="266700" algn="l"/>
              </a:tabLst>
            </a:pPr>
            <a:r>
              <a:rPr lang="ru-UA"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en-US"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Залежно</a:t>
            </a:r>
            <a:r>
              <a:rPr lang="ru-UA"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a:t>
            </a:r>
            <a:r>
              <a:rPr lang="ru-UA"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дози</a:t>
            </a:r>
            <a:r>
              <a:rPr lang="ru-UA"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випари</a:t>
            </a:r>
            <a:r>
              <a:rPr lang="ru-UA"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збільшуються</a:t>
            </a:r>
            <a:r>
              <a:rPr lang="ru-UA"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ru-UA" sz="2000"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indent="447675" algn="l">
              <a:tabLst>
                <a:tab pos="714375" algn="l"/>
              </a:tabLst>
            </a:pPr>
            <a:r>
              <a:rPr lang="ru-UA" sz="16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en-US" sz="16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sz="16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Значне</a:t>
            </a:r>
            <a:r>
              <a:rPr lang="ru-UA"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збільшення</a:t>
            </a:r>
            <a:r>
              <a:rPr lang="ru-UA"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виділень</a:t>
            </a:r>
            <a:r>
              <a:rPr lang="ru-UA"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дихальних</a:t>
            </a:r>
            <a:r>
              <a:rPr lang="ru-UA"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шляхів</a:t>
            </a:r>
            <a:endParaRPr lang="ru-UA" b="1" dirty="0">
              <a:effectLst/>
              <a:latin typeface="Calibri" panose="020F0502020204030204" pitchFamily="34" charset="0"/>
              <a:ea typeface="Times New Roman" panose="02020603050405020304" pitchFamily="18" charset="0"/>
            </a:endParaRPr>
          </a:p>
          <a:p>
            <a:pPr marL="1162050" indent="-266700"/>
            <a:r>
              <a:rPr lang="ru-UA" sz="14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en-US" sz="14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Необхідність</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частого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відсмоктування</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дихальних</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шляхів</a:t>
            </a:r>
            <a:endParaRPr lang="ru-UA" sz="1400" dirty="0">
              <a:effectLst/>
              <a:latin typeface="Calibri" panose="020F0502020204030204" pitchFamily="34" charset="0"/>
              <a:ea typeface="Times New Roman" panose="02020603050405020304" pitchFamily="18" charset="0"/>
            </a:endParaRPr>
          </a:p>
          <a:p>
            <a:pPr indent="447675" algn="l">
              <a:tabLst>
                <a:tab pos="714375" algn="l"/>
              </a:tabLst>
            </a:pPr>
            <a:r>
              <a:rPr lang="ru-UA" sz="16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en-US" sz="16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sz="16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Значне</a:t>
            </a:r>
            <a:r>
              <a:rPr lang="ru-UA"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збільшення</a:t>
            </a:r>
            <a:r>
              <a:rPr lang="ru-UA"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звуження</a:t>
            </a:r>
            <a:r>
              <a:rPr lang="ru-UA"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бронхів</a:t>
            </a:r>
            <a:r>
              <a:rPr lang="ru-UA"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ru-UA" sz="16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збільшення</a:t>
            </a:r>
            <a:r>
              <a:rPr lang="ru-UA"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опору </a:t>
            </a:r>
            <a:r>
              <a:rPr lang="ru-UA" sz="16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дихальних</a:t>
            </a:r>
            <a:r>
              <a:rPr lang="ru-UA"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шляхів</a:t>
            </a:r>
            <a:endParaRPr lang="ru-UA" b="1" dirty="0">
              <a:effectLst/>
              <a:latin typeface="Calibri" panose="020F0502020204030204" pitchFamily="34" charset="0"/>
              <a:ea typeface="Times New Roman" panose="02020603050405020304" pitchFamily="18" charset="0"/>
            </a:endParaRPr>
          </a:p>
          <a:p>
            <a:pPr marL="1162050" indent="-266700"/>
            <a:r>
              <a:rPr lang="ru-UA" sz="14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en-US" sz="14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Часто для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вентиляції</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необхідний</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високий</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PEEP</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позитивний</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тиск</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наприкінці</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видиху</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інколи</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досягає</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50-70 смH2O)</a:t>
            </a: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257300" indent="-190500"/>
            <a:endParaRPr sz="800" dirty="0">
              <a:latin typeface="Calibri"/>
              <a:cs typeface="Calibri"/>
            </a:endParaRPr>
          </a:p>
          <a:p>
            <a:pPr marL="241300" marR="5080" indent="-228600">
              <a:buFont typeface="Arial"/>
              <a:buChar char="•"/>
              <a:tabLst>
                <a:tab pos="241300" algn="l"/>
              </a:tabLst>
            </a:pPr>
            <a:r>
              <a:rPr dirty="0">
                <a:latin typeface="Calibri"/>
                <a:cs typeface="Calibri"/>
              </a:rPr>
              <a:t>Large</a:t>
            </a:r>
            <a:r>
              <a:rPr spc="-114" dirty="0">
                <a:latin typeface="Calibri"/>
                <a:cs typeface="Calibri"/>
              </a:rPr>
              <a:t> </a:t>
            </a:r>
            <a:r>
              <a:rPr dirty="0">
                <a:latin typeface="Calibri"/>
                <a:cs typeface="Calibri"/>
              </a:rPr>
              <a:t>vapor</a:t>
            </a:r>
            <a:r>
              <a:rPr spc="-114" dirty="0">
                <a:latin typeface="Calibri"/>
                <a:cs typeface="Calibri"/>
              </a:rPr>
              <a:t> </a:t>
            </a:r>
            <a:r>
              <a:rPr spc="-10" dirty="0">
                <a:latin typeface="Calibri"/>
                <a:cs typeface="Calibri"/>
              </a:rPr>
              <a:t>exposure</a:t>
            </a:r>
            <a:r>
              <a:rPr spc="-75" dirty="0">
                <a:latin typeface="Calibri"/>
                <a:cs typeface="Calibri"/>
              </a:rPr>
              <a:t> </a:t>
            </a:r>
            <a:r>
              <a:rPr dirty="0">
                <a:latin typeface="Calibri"/>
                <a:cs typeface="Calibri"/>
              </a:rPr>
              <a:t>may</a:t>
            </a:r>
            <a:r>
              <a:rPr spc="-125" dirty="0">
                <a:latin typeface="Calibri"/>
                <a:cs typeface="Calibri"/>
              </a:rPr>
              <a:t> </a:t>
            </a:r>
            <a:r>
              <a:rPr dirty="0">
                <a:latin typeface="Calibri"/>
                <a:cs typeface="Calibri"/>
              </a:rPr>
              <a:t>causes</a:t>
            </a:r>
            <a:r>
              <a:rPr spc="-95" dirty="0">
                <a:latin typeface="Calibri"/>
                <a:cs typeface="Calibri"/>
              </a:rPr>
              <a:t> </a:t>
            </a:r>
            <a:r>
              <a:rPr spc="-20" dirty="0">
                <a:latin typeface="Calibri"/>
                <a:cs typeface="Calibri"/>
              </a:rPr>
              <a:t>respiratory</a:t>
            </a:r>
            <a:r>
              <a:rPr spc="-95" dirty="0">
                <a:latin typeface="Calibri"/>
                <a:cs typeface="Calibri"/>
              </a:rPr>
              <a:t> </a:t>
            </a:r>
            <a:r>
              <a:rPr dirty="0">
                <a:latin typeface="Calibri"/>
                <a:cs typeface="Calibri"/>
              </a:rPr>
              <a:t>arrest</a:t>
            </a:r>
            <a:r>
              <a:rPr spc="-114" dirty="0">
                <a:latin typeface="Calibri"/>
                <a:cs typeface="Calibri"/>
              </a:rPr>
              <a:t> </a:t>
            </a:r>
            <a:r>
              <a:rPr dirty="0">
                <a:latin typeface="Calibri"/>
                <a:cs typeface="Calibri"/>
              </a:rPr>
              <a:t>within</a:t>
            </a:r>
            <a:r>
              <a:rPr spc="-85" dirty="0">
                <a:latin typeface="Calibri"/>
                <a:cs typeface="Calibri"/>
              </a:rPr>
              <a:t> </a:t>
            </a:r>
            <a:r>
              <a:rPr dirty="0">
                <a:latin typeface="Calibri"/>
                <a:cs typeface="Calibri"/>
              </a:rPr>
              <a:t>seconds</a:t>
            </a:r>
            <a:r>
              <a:rPr spc="-90" dirty="0">
                <a:latin typeface="Calibri"/>
                <a:cs typeface="Calibri"/>
              </a:rPr>
              <a:t> </a:t>
            </a:r>
            <a:r>
              <a:rPr spc="-25" dirty="0">
                <a:latin typeface="Calibri"/>
                <a:cs typeface="Calibri"/>
              </a:rPr>
              <a:t>to </a:t>
            </a:r>
            <a:r>
              <a:rPr dirty="0">
                <a:latin typeface="Calibri"/>
                <a:cs typeface="Calibri"/>
              </a:rPr>
              <a:t>minutes</a:t>
            </a:r>
            <a:r>
              <a:rPr spc="-90" dirty="0">
                <a:latin typeface="Calibri"/>
                <a:cs typeface="Calibri"/>
              </a:rPr>
              <a:t> </a:t>
            </a:r>
            <a:r>
              <a:rPr dirty="0">
                <a:latin typeface="Calibri"/>
                <a:cs typeface="Calibri"/>
              </a:rPr>
              <a:t>of</a:t>
            </a:r>
            <a:r>
              <a:rPr spc="-110" dirty="0">
                <a:latin typeface="Calibri"/>
                <a:cs typeface="Calibri"/>
              </a:rPr>
              <a:t> </a:t>
            </a:r>
            <a:r>
              <a:rPr spc="-10" dirty="0">
                <a:latin typeface="Calibri"/>
                <a:cs typeface="Calibri"/>
              </a:rPr>
              <a:t>symptom</a:t>
            </a:r>
            <a:r>
              <a:rPr spc="-75" dirty="0">
                <a:latin typeface="Calibri"/>
                <a:cs typeface="Calibri"/>
              </a:rPr>
              <a:t> </a:t>
            </a:r>
            <a:r>
              <a:rPr spc="-10" dirty="0">
                <a:latin typeface="Calibri"/>
                <a:cs typeface="Calibri"/>
              </a:rPr>
              <a:t>onset.</a:t>
            </a:r>
            <a:endParaRPr dirty="0">
              <a:latin typeface="Calibri"/>
              <a:cs typeface="Calibri"/>
            </a:endParaRPr>
          </a:p>
          <a:p>
            <a:pPr marL="698500" lvl="1" indent="-250825">
              <a:buFont typeface="Arial"/>
              <a:buChar char="•"/>
              <a:tabLst>
                <a:tab pos="698500" algn="l"/>
              </a:tabLst>
            </a:pPr>
            <a:r>
              <a:rPr sz="1600" dirty="0">
                <a:latin typeface="Calibri"/>
                <a:cs typeface="Calibri"/>
              </a:rPr>
              <a:t>Largely</a:t>
            </a:r>
            <a:r>
              <a:rPr sz="1600" spc="-60" dirty="0">
                <a:latin typeface="Calibri"/>
                <a:cs typeface="Calibri"/>
              </a:rPr>
              <a:t> </a:t>
            </a:r>
            <a:r>
              <a:rPr sz="1600" dirty="0">
                <a:latin typeface="Calibri"/>
                <a:cs typeface="Calibri"/>
              </a:rPr>
              <a:t>from</a:t>
            </a:r>
            <a:r>
              <a:rPr sz="1600" spc="-60" dirty="0">
                <a:latin typeface="Calibri"/>
                <a:cs typeface="Calibri"/>
              </a:rPr>
              <a:t> </a:t>
            </a:r>
            <a:r>
              <a:rPr sz="1600" dirty="0">
                <a:latin typeface="Calibri"/>
                <a:cs typeface="Calibri"/>
              </a:rPr>
              <a:t>central</a:t>
            </a:r>
            <a:r>
              <a:rPr sz="1600" spc="-55" dirty="0">
                <a:latin typeface="Calibri"/>
                <a:cs typeface="Calibri"/>
              </a:rPr>
              <a:t> </a:t>
            </a:r>
            <a:r>
              <a:rPr sz="1600" dirty="0">
                <a:latin typeface="Calibri"/>
                <a:cs typeface="Calibri"/>
              </a:rPr>
              <a:t>nervous</a:t>
            </a:r>
            <a:r>
              <a:rPr sz="1600" spc="-40" dirty="0">
                <a:latin typeface="Calibri"/>
                <a:cs typeface="Calibri"/>
              </a:rPr>
              <a:t> </a:t>
            </a:r>
            <a:r>
              <a:rPr sz="1600" spc="-10" dirty="0">
                <a:latin typeface="Calibri"/>
                <a:cs typeface="Calibri"/>
              </a:rPr>
              <a:t>system</a:t>
            </a:r>
            <a:r>
              <a:rPr sz="1600" spc="-65" dirty="0">
                <a:latin typeface="Calibri"/>
                <a:cs typeface="Calibri"/>
              </a:rPr>
              <a:t> </a:t>
            </a:r>
            <a:r>
              <a:rPr sz="1600" spc="-10" dirty="0">
                <a:latin typeface="Calibri"/>
                <a:cs typeface="Calibri"/>
              </a:rPr>
              <a:t>paralysis</a:t>
            </a:r>
            <a:endParaRPr sz="1600" dirty="0">
              <a:latin typeface="Calibri"/>
              <a:cs typeface="Calibri"/>
            </a:endParaRPr>
          </a:p>
          <a:p>
            <a:pPr marL="698500" lvl="1" indent="-250825">
              <a:buFont typeface="Arial"/>
              <a:buChar char="•"/>
              <a:tabLst>
                <a:tab pos="698500" algn="l"/>
              </a:tabLst>
            </a:pPr>
            <a:r>
              <a:rPr sz="1600" dirty="0">
                <a:latin typeface="Calibri"/>
                <a:cs typeface="Calibri"/>
              </a:rPr>
              <a:t>Partially</a:t>
            </a:r>
            <a:r>
              <a:rPr sz="1600" spc="-70" dirty="0">
                <a:latin typeface="Calibri"/>
                <a:cs typeface="Calibri"/>
              </a:rPr>
              <a:t> </a:t>
            </a:r>
            <a:r>
              <a:rPr sz="1600" dirty="0">
                <a:latin typeface="Calibri"/>
                <a:cs typeface="Calibri"/>
              </a:rPr>
              <a:t>from</a:t>
            </a:r>
            <a:r>
              <a:rPr sz="1600" spc="-45" dirty="0">
                <a:latin typeface="Calibri"/>
                <a:cs typeface="Calibri"/>
              </a:rPr>
              <a:t> </a:t>
            </a:r>
            <a:r>
              <a:rPr sz="1600" dirty="0">
                <a:latin typeface="Calibri"/>
                <a:cs typeface="Calibri"/>
              </a:rPr>
              <a:t>peripheral</a:t>
            </a:r>
            <a:r>
              <a:rPr sz="1600" spc="-40" dirty="0">
                <a:latin typeface="Calibri"/>
                <a:cs typeface="Calibri"/>
              </a:rPr>
              <a:t> </a:t>
            </a:r>
            <a:r>
              <a:rPr sz="1600" dirty="0">
                <a:latin typeface="Calibri"/>
                <a:cs typeface="Calibri"/>
              </a:rPr>
              <a:t>nerve</a:t>
            </a:r>
            <a:r>
              <a:rPr sz="1600" spc="-30" dirty="0">
                <a:latin typeface="Calibri"/>
                <a:cs typeface="Calibri"/>
              </a:rPr>
              <a:t> </a:t>
            </a:r>
            <a:r>
              <a:rPr sz="1600" spc="-10" dirty="0">
                <a:latin typeface="Calibri"/>
                <a:cs typeface="Calibri"/>
              </a:rPr>
              <a:t>weakness</a:t>
            </a:r>
            <a:endParaRPr lang="en-US" sz="1600" spc="-10" dirty="0">
              <a:latin typeface="Calibri"/>
              <a:cs typeface="Calibri"/>
            </a:endParaRPr>
          </a:p>
          <a:p>
            <a:pPr marL="447675" lvl="1">
              <a:tabLst>
                <a:tab pos="698500" algn="l"/>
              </a:tabLst>
            </a:pPr>
            <a:endParaRPr lang="en-US" sz="800" spc="-10" dirty="0">
              <a:latin typeface="Calibri"/>
              <a:cs typeface="Calibri"/>
            </a:endParaRPr>
          </a:p>
          <a:p>
            <a:pPr marL="266700" indent="-266700"/>
            <a:r>
              <a:rPr lang="ru-UA"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en-US"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Значний</a:t>
            </a:r>
            <a:r>
              <a:rPr lang="ru-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вплив</a:t>
            </a:r>
            <a:r>
              <a:rPr lang="ru-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випарів</a:t>
            </a:r>
            <a:r>
              <a:rPr lang="ru-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може</a:t>
            </a:r>
            <a:r>
              <a:rPr lang="ru-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призвести</a:t>
            </a:r>
            <a:r>
              <a:rPr lang="ru-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до </a:t>
            </a:r>
            <a:r>
              <a:rPr lang="ru-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зупинки</a:t>
            </a:r>
            <a:r>
              <a:rPr lang="ru-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дихання</a:t>
            </a:r>
            <a:r>
              <a:rPr lang="ru-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протягом</a:t>
            </a:r>
            <a:r>
              <a:rPr lang="ru-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кількох</a:t>
            </a:r>
            <a:r>
              <a:rPr lang="ru-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секунд </a:t>
            </a:r>
            <a:r>
              <a:rPr lang="ru-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ru-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хвилин</a:t>
            </a:r>
            <a:r>
              <a:rPr lang="ru-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після</a:t>
            </a:r>
            <a:r>
              <a:rPr lang="ru-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появи</a:t>
            </a:r>
            <a:r>
              <a:rPr lang="ru-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симптомів</a:t>
            </a:r>
            <a:r>
              <a:rPr lang="ru-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ru-UA" dirty="0">
              <a:effectLst/>
              <a:latin typeface="Calibri" panose="020F0502020204030204" pitchFamily="34" charset="0"/>
              <a:ea typeface="Times New Roman" panose="02020603050405020304" pitchFamily="18" charset="0"/>
            </a:endParaRPr>
          </a:p>
          <a:p>
            <a:pPr marL="447675" lvl="0" algn="l">
              <a:buClr>
                <a:srgbClr val="000000"/>
              </a:buClr>
              <a:buSzPts val="2400"/>
              <a:tabLst>
                <a:tab pos="714375" algn="l"/>
              </a:tabLst>
            </a:pPr>
            <a:r>
              <a:rPr lang="ru-UA" sz="16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en-US" sz="16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 основному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a:t>
            </a:r>
            <a:r>
              <a:rPr lang="ru-UA"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паралічу</a:t>
            </a:r>
            <a:r>
              <a:rPr lang="ru-UA"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центральної</a:t>
            </a:r>
            <a:r>
              <a:rPr lang="ru-UA"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нервової</a:t>
            </a:r>
            <a:r>
              <a:rPr lang="ru-UA"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системи</a:t>
            </a:r>
            <a:endParaRPr lang="ru-UA" sz="1600" b="1"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447675" lvl="0" algn="l">
              <a:buClr>
                <a:srgbClr val="000000"/>
              </a:buClr>
              <a:buSzPts val="2400"/>
              <a:tabLst>
                <a:tab pos="714375" algn="l"/>
              </a:tabLst>
            </a:pPr>
            <a:r>
              <a:rPr lang="ru-UA" sz="16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en-US" sz="16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Частково</a:t>
            </a:r>
            <a:r>
              <a:rPr lang="ru-UA"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a:t>
            </a:r>
            <a:r>
              <a:rPr lang="ru-UA"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слабкості</a:t>
            </a:r>
            <a:r>
              <a:rPr lang="ru-UA"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периферичних</a:t>
            </a:r>
            <a:r>
              <a:rPr lang="ru-UA"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нервів</a:t>
            </a:r>
            <a:endParaRPr lang="ru-UA" sz="1600" b="1" u="none" strike="noStrike" spc="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412991" y="1897379"/>
            <a:ext cx="5082814" cy="3786340"/>
          </a:xfrm>
          <a:prstGeom prst="rect">
            <a:avLst/>
          </a:prstGeom>
        </p:spPr>
      </p:pic>
      <p:pic>
        <p:nvPicPr>
          <p:cNvPr id="3" name="object 3"/>
          <p:cNvPicPr/>
          <p:nvPr/>
        </p:nvPicPr>
        <p:blipFill>
          <a:blip r:embed="rId4" cstate="print"/>
          <a:stretch>
            <a:fillRect/>
          </a:stretch>
        </p:blipFill>
        <p:spPr>
          <a:xfrm>
            <a:off x="577668" y="2008593"/>
            <a:ext cx="5463374" cy="3704906"/>
          </a:xfrm>
          <a:prstGeom prst="rect">
            <a:avLst/>
          </a:prstGeom>
        </p:spPr>
      </p:pic>
      <p:sp>
        <p:nvSpPr>
          <p:cNvPr id="4" name="object 4"/>
          <p:cNvSpPr txBox="1"/>
          <p:nvPr/>
        </p:nvSpPr>
        <p:spPr>
          <a:xfrm>
            <a:off x="10001757" y="6313119"/>
            <a:ext cx="181927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Image:</a:t>
            </a:r>
            <a:r>
              <a:rPr sz="1800" spc="-15" dirty="0">
                <a:latin typeface="Calibri"/>
                <a:cs typeface="Calibri"/>
              </a:rPr>
              <a:t> </a:t>
            </a:r>
            <a:r>
              <a:rPr sz="1800" dirty="0">
                <a:latin typeface="Calibri"/>
                <a:cs typeface="Calibri"/>
              </a:rPr>
              <a:t>SAMS,</a:t>
            </a:r>
            <a:r>
              <a:rPr sz="1800" spc="-20" dirty="0">
                <a:latin typeface="Calibri"/>
                <a:cs typeface="Calibri"/>
              </a:rPr>
              <a:t> 2016</a:t>
            </a:r>
            <a:endParaRPr sz="1800">
              <a:latin typeface="Calibri"/>
              <a:cs typeface="Calibri"/>
            </a:endParaRPr>
          </a:p>
        </p:txBody>
      </p:sp>
      <p:pic>
        <p:nvPicPr>
          <p:cNvPr id="5" name="object 5"/>
          <p:cNvPicPr/>
          <p:nvPr/>
        </p:nvPicPr>
        <p:blipFill>
          <a:blip r:embed="rId5" cstate="print"/>
          <a:stretch>
            <a:fillRect/>
          </a:stretch>
        </p:blipFill>
        <p:spPr>
          <a:xfrm>
            <a:off x="9561576" y="5838444"/>
            <a:ext cx="2217420" cy="704088"/>
          </a:xfrm>
          <a:prstGeom prst="rect">
            <a:avLst/>
          </a:prstGeom>
        </p:spPr>
      </p:pic>
      <p:sp>
        <p:nvSpPr>
          <p:cNvPr id="9" name="TextBox 8">
            <a:extLst>
              <a:ext uri="{FF2B5EF4-FFF2-40B4-BE49-F238E27FC236}">
                <a16:creationId xmlns:a16="http://schemas.microsoft.com/office/drawing/2014/main" id="{45588FB0-6E34-9D1A-1E68-82363704C40F}"/>
              </a:ext>
            </a:extLst>
          </p:cNvPr>
          <p:cNvSpPr txBox="1"/>
          <p:nvPr/>
        </p:nvSpPr>
        <p:spPr>
          <a:xfrm>
            <a:off x="9900713" y="6581001"/>
            <a:ext cx="2021361" cy="276999"/>
          </a:xfrm>
          <a:prstGeom prst="rect">
            <a:avLst/>
          </a:prstGeom>
          <a:solidFill>
            <a:schemeClr val="bg1"/>
          </a:solidFill>
        </p:spPr>
        <p:txBody>
          <a:bodyPr wrap="square">
            <a:spAutoFit/>
          </a:bodyPr>
          <a:lstStyle/>
          <a:p>
            <a:r>
              <a:rPr lang="ru-RU" sz="1200" dirty="0" err="1"/>
              <a:t>Зображення</a:t>
            </a:r>
            <a:r>
              <a:rPr lang="ru-RU" sz="1200" dirty="0"/>
              <a:t>: </a:t>
            </a:r>
            <a:r>
              <a:rPr lang="ro-RO" sz="1200" dirty="0"/>
              <a:t>SAMS, 2016</a:t>
            </a:r>
            <a:endParaRPr lang="ru-UA" sz="1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10703560" cy="1121461"/>
          </a:xfrm>
          <a:prstGeom prst="rect">
            <a:avLst/>
          </a:prstGeom>
        </p:spPr>
        <p:txBody>
          <a:bodyPr vert="horz" wrap="square" lIns="0" tIns="13335" rIns="0" bIns="0" rtlCol="0">
            <a:spAutoFit/>
          </a:bodyPr>
          <a:lstStyle/>
          <a:p>
            <a:pPr marL="12700">
              <a:lnSpc>
                <a:spcPct val="100000"/>
              </a:lnSpc>
              <a:spcBef>
                <a:spcPts val="105"/>
              </a:spcBef>
            </a:pPr>
            <a:r>
              <a:rPr sz="3600" b="1" spc="-20" dirty="0"/>
              <a:t>Clinical</a:t>
            </a:r>
            <a:r>
              <a:rPr sz="3600" b="1" spc="-165" dirty="0"/>
              <a:t> </a:t>
            </a:r>
            <a:r>
              <a:rPr sz="3600" b="1" spc="-40" dirty="0"/>
              <a:t>Characteristics:</a:t>
            </a:r>
            <a:r>
              <a:rPr sz="3600" b="1" spc="-145" dirty="0"/>
              <a:t> </a:t>
            </a:r>
            <a:r>
              <a:rPr sz="3600" b="1" spc="-20" dirty="0"/>
              <a:t>Pulmonary</a:t>
            </a:r>
            <a:br>
              <a:rPr lang="en-US" sz="3600" b="1" spc="-20" dirty="0"/>
            </a:br>
            <a:r>
              <a:rPr lang="ru-RU" sz="3600" b="1" spc="-20" dirty="0" err="1"/>
              <a:t>Клінічні</a:t>
            </a:r>
            <a:r>
              <a:rPr lang="ru-RU" sz="3600" b="1" spc="-20" dirty="0"/>
              <a:t> характеристики: </a:t>
            </a:r>
            <a:r>
              <a:rPr lang="ru-RU" sz="3600" b="1" spc="-20" dirty="0" err="1"/>
              <a:t>Легенева</a:t>
            </a:r>
            <a:r>
              <a:rPr lang="ru-RU" sz="3600" b="1" spc="-20" dirty="0"/>
              <a:t> система</a:t>
            </a:r>
            <a:endParaRPr sz="3600" b="1" dirty="0"/>
          </a:p>
        </p:txBody>
      </p:sp>
      <p:sp>
        <p:nvSpPr>
          <p:cNvPr id="3" name="object 3"/>
          <p:cNvSpPr txBox="1"/>
          <p:nvPr/>
        </p:nvSpPr>
        <p:spPr>
          <a:xfrm>
            <a:off x="497840" y="4374896"/>
            <a:ext cx="11212830" cy="1286891"/>
          </a:xfrm>
          <a:prstGeom prst="rect">
            <a:avLst/>
          </a:prstGeom>
        </p:spPr>
        <p:txBody>
          <a:bodyPr vert="horz" wrap="square" lIns="0" tIns="12065" rIns="0" bIns="0" rtlCol="0">
            <a:spAutoFit/>
          </a:bodyPr>
          <a:lstStyle/>
          <a:p>
            <a:pPr marL="241300" indent="-228600">
              <a:lnSpc>
                <a:spcPct val="100000"/>
              </a:lnSpc>
              <a:spcBef>
                <a:spcPts val="95"/>
              </a:spcBef>
              <a:buFont typeface="Arial"/>
              <a:buChar char="•"/>
              <a:tabLst>
                <a:tab pos="241300" algn="l"/>
              </a:tabLst>
            </a:pPr>
            <a:r>
              <a:rPr sz="1600" dirty="0">
                <a:latin typeface="Calibri"/>
                <a:cs typeface="Calibri"/>
              </a:rPr>
              <a:t>May</a:t>
            </a:r>
            <a:r>
              <a:rPr sz="1600" spc="-114" dirty="0">
                <a:latin typeface="Calibri"/>
                <a:cs typeface="Calibri"/>
              </a:rPr>
              <a:t> </a:t>
            </a:r>
            <a:r>
              <a:rPr sz="1600" dirty="0">
                <a:latin typeface="Calibri"/>
                <a:cs typeface="Calibri"/>
              </a:rPr>
              <a:t>require</a:t>
            </a:r>
            <a:r>
              <a:rPr sz="1600" spc="-85" dirty="0">
                <a:latin typeface="Calibri"/>
                <a:cs typeface="Calibri"/>
              </a:rPr>
              <a:t> </a:t>
            </a:r>
            <a:r>
              <a:rPr sz="1600" dirty="0">
                <a:latin typeface="Calibri"/>
                <a:cs typeface="Calibri"/>
              </a:rPr>
              <a:t>very</a:t>
            </a:r>
            <a:r>
              <a:rPr sz="1600" spc="-114" dirty="0">
                <a:latin typeface="Calibri"/>
                <a:cs typeface="Calibri"/>
              </a:rPr>
              <a:t> </a:t>
            </a:r>
            <a:r>
              <a:rPr sz="1600" spc="-10" dirty="0">
                <a:latin typeface="Calibri"/>
                <a:cs typeface="Calibri"/>
              </a:rPr>
              <a:t>frequent</a:t>
            </a:r>
            <a:r>
              <a:rPr sz="1600" spc="-90" dirty="0">
                <a:latin typeface="Calibri"/>
                <a:cs typeface="Calibri"/>
              </a:rPr>
              <a:t> </a:t>
            </a:r>
            <a:r>
              <a:rPr sz="1600" dirty="0">
                <a:latin typeface="Calibri"/>
                <a:cs typeface="Calibri"/>
              </a:rPr>
              <a:t>airway</a:t>
            </a:r>
            <a:r>
              <a:rPr sz="1600" spc="-110" dirty="0">
                <a:latin typeface="Calibri"/>
                <a:cs typeface="Calibri"/>
              </a:rPr>
              <a:t> </a:t>
            </a:r>
            <a:r>
              <a:rPr sz="1600" dirty="0">
                <a:latin typeface="Calibri"/>
                <a:cs typeface="Calibri"/>
              </a:rPr>
              <a:t>suctioning</a:t>
            </a:r>
            <a:r>
              <a:rPr sz="1600" spc="-85" dirty="0">
                <a:latin typeface="Calibri"/>
                <a:cs typeface="Calibri"/>
              </a:rPr>
              <a:t> </a:t>
            </a:r>
            <a:r>
              <a:rPr sz="1600" dirty="0">
                <a:latin typeface="Calibri"/>
                <a:cs typeface="Calibri"/>
              </a:rPr>
              <a:t>to</a:t>
            </a:r>
            <a:r>
              <a:rPr sz="1600" spc="-114" dirty="0">
                <a:latin typeface="Calibri"/>
                <a:cs typeface="Calibri"/>
              </a:rPr>
              <a:t> </a:t>
            </a:r>
            <a:r>
              <a:rPr sz="1600" dirty="0">
                <a:latin typeface="Calibri"/>
                <a:cs typeface="Calibri"/>
              </a:rPr>
              <a:t>clear</a:t>
            </a:r>
            <a:r>
              <a:rPr sz="1600" spc="-110" dirty="0">
                <a:latin typeface="Calibri"/>
                <a:cs typeface="Calibri"/>
              </a:rPr>
              <a:t> </a:t>
            </a:r>
            <a:r>
              <a:rPr sz="1600" spc="-10" dirty="0">
                <a:latin typeface="Calibri"/>
                <a:cs typeface="Calibri"/>
              </a:rPr>
              <a:t>secretions</a:t>
            </a:r>
            <a:endParaRPr lang="en-US" sz="1600" spc="-10" dirty="0">
              <a:latin typeface="Calibri"/>
              <a:cs typeface="Calibri"/>
            </a:endParaRPr>
          </a:p>
          <a:p>
            <a:pPr marL="266700">
              <a:lnSpc>
                <a:spcPct val="100000"/>
              </a:lnSpc>
              <a:spcBef>
                <a:spcPts val="95"/>
              </a:spcBef>
              <a:tabLst>
                <a:tab pos="241300" algn="l"/>
              </a:tabLst>
            </a:pPr>
            <a:r>
              <a:rPr lang="ru-RU" sz="1600" dirty="0" err="1">
                <a:latin typeface="Calibri"/>
                <a:cs typeface="Calibri"/>
              </a:rPr>
              <a:t>Може</a:t>
            </a:r>
            <a:r>
              <a:rPr lang="ru-RU" sz="1600" dirty="0">
                <a:latin typeface="Calibri"/>
                <a:cs typeface="Calibri"/>
              </a:rPr>
              <a:t> </a:t>
            </a:r>
            <a:r>
              <a:rPr lang="ru-RU" sz="1600" dirty="0" err="1">
                <a:latin typeface="Calibri"/>
                <a:cs typeface="Calibri"/>
              </a:rPr>
              <a:t>знадобитися</a:t>
            </a:r>
            <a:r>
              <a:rPr lang="ru-RU" sz="1600" dirty="0">
                <a:latin typeface="Calibri"/>
                <a:cs typeface="Calibri"/>
              </a:rPr>
              <a:t> </a:t>
            </a:r>
            <a:r>
              <a:rPr lang="ru-RU" sz="1600" dirty="0" err="1">
                <a:latin typeface="Calibri"/>
                <a:cs typeface="Calibri"/>
              </a:rPr>
              <a:t>дуже</a:t>
            </a:r>
            <a:r>
              <a:rPr lang="ru-RU" sz="1600" dirty="0">
                <a:latin typeface="Calibri"/>
                <a:cs typeface="Calibri"/>
              </a:rPr>
              <a:t> </a:t>
            </a:r>
            <a:r>
              <a:rPr lang="ru-RU" sz="1600" dirty="0" err="1">
                <a:latin typeface="Calibri"/>
                <a:cs typeface="Calibri"/>
              </a:rPr>
              <a:t>часте</a:t>
            </a:r>
            <a:r>
              <a:rPr lang="ru-RU" sz="1600" dirty="0">
                <a:latin typeface="Calibri"/>
                <a:cs typeface="Calibri"/>
              </a:rPr>
              <a:t> </a:t>
            </a:r>
            <a:r>
              <a:rPr lang="ru-RU" sz="1600" dirty="0" err="1">
                <a:latin typeface="Calibri"/>
                <a:cs typeface="Calibri"/>
              </a:rPr>
              <a:t>відсмоктування</a:t>
            </a:r>
            <a:r>
              <a:rPr lang="ru-RU" sz="1600" dirty="0">
                <a:latin typeface="Calibri"/>
                <a:cs typeface="Calibri"/>
              </a:rPr>
              <a:t> </a:t>
            </a:r>
            <a:r>
              <a:rPr lang="ru-RU" sz="1600" dirty="0" err="1">
                <a:latin typeface="Calibri"/>
                <a:cs typeface="Calibri"/>
              </a:rPr>
              <a:t>дихальних</a:t>
            </a:r>
            <a:r>
              <a:rPr lang="ru-RU" sz="1600" dirty="0">
                <a:latin typeface="Calibri"/>
                <a:cs typeface="Calibri"/>
              </a:rPr>
              <a:t> </a:t>
            </a:r>
            <a:r>
              <a:rPr lang="ru-RU" sz="1600" dirty="0" err="1">
                <a:latin typeface="Calibri"/>
                <a:cs typeface="Calibri"/>
              </a:rPr>
              <a:t>шляхів</a:t>
            </a:r>
            <a:r>
              <a:rPr lang="ru-RU" sz="1600" dirty="0">
                <a:latin typeface="Calibri"/>
                <a:cs typeface="Calibri"/>
              </a:rPr>
              <a:t> для </a:t>
            </a:r>
            <a:r>
              <a:rPr lang="ru-RU" sz="1600" dirty="0" err="1">
                <a:latin typeface="Calibri"/>
                <a:cs typeface="Calibri"/>
              </a:rPr>
              <a:t>очищення</a:t>
            </a:r>
            <a:r>
              <a:rPr lang="ru-RU" sz="1600" dirty="0">
                <a:latin typeface="Calibri"/>
                <a:cs typeface="Calibri"/>
              </a:rPr>
              <a:t> </a:t>
            </a:r>
            <a:r>
              <a:rPr lang="ru-RU" sz="1600" dirty="0" err="1">
                <a:latin typeface="Calibri"/>
                <a:cs typeface="Calibri"/>
              </a:rPr>
              <a:t>виділень</a:t>
            </a:r>
            <a:r>
              <a:rPr lang="ru-RU" sz="1600" dirty="0">
                <a:latin typeface="Calibri"/>
                <a:cs typeface="Calibri"/>
              </a:rPr>
              <a:t>	</a:t>
            </a:r>
            <a:endParaRPr sz="1600" dirty="0">
              <a:latin typeface="Calibri"/>
              <a:cs typeface="Calibri"/>
            </a:endParaRPr>
          </a:p>
          <a:p>
            <a:pPr marL="241300" indent="-228600">
              <a:lnSpc>
                <a:spcPct val="100000"/>
              </a:lnSpc>
              <a:spcBef>
                <a:spcPts val="5"/>
              </a:spcBef>
              <a:buFont typeface="Arial"/>
              <a:buChar char="•"/>
              <a:tabLst>
                <a:tab pos="241300" algn="l"/>
              </a:tabLst>
            </a:pPr>
            <a:r>
              <a:rPr sz="1600" spc="-10" dirty="0">
                <a:latin typeface="Calibri"/>
                <a:cs typeface="Calibri"/>
              </a:rPr>
              <a:t>Atropine</a:t>
            </a:r>
            <a:r>
              <a:rPr sz="1600" spc="-40" dirty="0">
                <a:latin typeface="Calibri"/>
                <a:cs typeface="Calibri"/>
              </a:rPr>
              <a:t> </a:t>
            </a:r>
            <a:r>
              <a:rPr sz="1600" dirty="0">
                <a:latin typeface="Calibri"/>
                <a:cs typeface="Calibri"/>
              </a:rPr>
              <a:t>is</a:t>
            </a:r>
            <a:r>
              <a:rPr sz="1600" spc="-70" dirty="0">
                <a:latin typeface="Calibri"/>
                <a:cs typeface="Calibri"/>
              </a:rPr>
              <a:t> </a:t>
            </a:r>
            <a:r>
              <a:rPr sz="1600" dirty="0">
                <a:latin typeface="Calibri"/>
                <a:cs typeface="Calibri"/>
              </a:rPr>
              <a:t>able</a:t>
            </a:r>
            <a:r>
              <a:rPr sz="1600" spc="-65" dirty="0">
                <a:latin typeface="Calibri"/>
                <a:cs typeface="Calibri"/>
              </a:rPr>
              <a:t> </a:t>
            </a:r>
            <a:r>
              <a:rPr sz="1600" dirty="0">
                <a:latin typeface="Calibri"/>
                <a:cs typeface="Calibri"/>
              </a:rPr>
              <a:t>to</a:t>
            </a:r>
            <a:r>
              <a:rPr sz="1600" spc="-70" dirty="0">
                <a:latin typeface="Calibri"/>
                <a:cs typeface="Calibri"/>
              </a:rPr>
              <a:t> </a:t>
            </a:r>
            <a:r>
              <a:rPr sz="1600" spc="-20" dirty="0">
                <a:latin typeface="Calibri"/>
                <a:cs typeface="Calibri"/>
              </a:rPr>
              <a:t>reverse</a:t>
            </a:r>
            <a:r>
              <a:rPr sz="1600" spc="-70" dirty="0">
                <a:latin typeface="Calibri"/>
                <a:cs typeface="Calibri"/>
              </a:rPr>
              <a:t> </a:t>
            </a:r>
            <a:r>
              <a:rPr sz="1600" dirty="0">
                <a:latin typeface="Calibri"/>
                <a:cs typeface="Calibri"/>
              </a:rPr>
              <a:t>the</a:t>
            </a:r>
            <a:r>
              <a:rPr sz="1600" spc="-70" dirty="0">
                <a:latin typeface="Calibri"/>
                <a:cs typeface="Calibri"/>
              </a:rPr>
              <a:t> </a:t>
            </a:r>
            <a:r>
              <a:rPr sz="1600" spc="-10" dirty="0">
                <a:latin typeface="Calibri"/>
                <a:cs typeface="Calibri"/>
              </a:rPr>
              <a:t>secretions</a:t>
            </a:r>
            <a:r>
              <a:rPr sz="1600" spc="-50" dirty="0">
                <a:latin typeface="Calibri"/>
                <a:cs typeface="Calibri"/>
              </a:rPr>
              <a:t> </a:t>
            </a:r>
            <a:r>
              <a:rPr sz="1600" dirty="0">
                <a:latin typeface="Calibri"/>
                <a:cs typeface="Calibri"/>
              </a:rPr>
              <a:t>and</a:t>
            </a:r>
            <a:r>
              <a:rPr sz="1600" spc="-45" dirty="0">
                <a:latin typeface="Calibri"/>
                <a:cs typeface="Calibri"/>
              </a:rPr>
              <a:t> </a:t>
            </a:r>
            <a:r>
              <a:rPr sz="1600" dirty="0">
                <a:latin typeface="Calibri"/>
                <a:cs typeface="Calibri"/>
              </a:rPr>
              <a:t>relax</a:t>
            </a:r>
            <a:r>
              <a:rPr sz="1600" spc="-75" dirty="0">
                <a:latin typeface="Calibri"/>
                <a:cs typeface="Calibri"/>
              </a:rPr>
              <a:t> </a:t>
            </a:r>
            <a:r>
              <a:rPr sz="1600" dirty="0">
                <a:latin typeface="Calibri"/>
                <a:cs typeface="Calibri"/>
              </a:rPr>
              <a:t>the</a:t>
            </a:r>
            <a:r>
              <a:rPr sz="1600" spc="-30" dirty="0">
                <a:latin typeface="Calibri"/>
                <a:cs typeface="Calibri"/>
              </a:rPr>
              <a:t> broncho-</a:t>
            </a:r>
            <a:r>
              <a:rPr sz="1600" spc="-10" dirty="0">
                <a:latin typeface="Calibri"/>
                <a:cs typeface="Calibri"/>
              </a:rPr>
              <a:t>constriction</a:t>
            </a:r>
            <a:endParaRPr lang="en-US" sz="1600" spc="-10" dirty="0">
              <a:latin typeface="Calibri"/>
              <a:cs typeface="Calibri"/>
            </a:endParaRPr>
          </a:p>
          <a:p>
            <a:pPr marL="266700">
              <a:spcBef>
                <a:spcPts val="5"/>
              </a:spcBef>
              <a:tabLst>
                <a:tab pos="241300" algn="l"/>
              </a:tabLst>
            </a:pPr>
            <a:r>
              <a:rPr lang="ru-RU" sz="1600" dirty="0" err="1">
                <a:latin typeface="Calibri"/>
                <a:cs typeface="Calibri"/>
              </a:rPr>
              <a:t>Атропін</a:t>
            </a:r>
            <a:r>
              <a:rPr lang="ru-RU" sz="1600" dirty="0">
                <a:latin typeface="Calibri"/>
                <a:cs typeface="Calibri"/>
              </a:rPr>
              <a:t> </a:t>
            </a:r>
            <a:r>
              <a:rPr lang="ru-RU" sz="1600" dirty="0" err="1">
                <a:latin typeface="Calibri"/>
                <a:cs typeface="Calibri"/>
              </a:rPr>
              <a:t>здатний</a:t>
            </a:r>
            <a:r>
              <a:rPr lang="ru-RU" sz="1600" dirty="0">
                <a:latin typeface="Calibri"/>
                <a:cs typeface="Calibri"/>
              </a:rPr>
              <a:t> </a:t>
            </a:r>
            <a:r>
              <a:rPr lang="ru-RU" sz="1600" dirty="0" err="1">
                <a:latin typeface="Calibri"/>
                <a:cs typeface="Calibri"/>
              </a:rPr>
              <a:t>зменшити</a:t>
            </a:r>
            <a:r>
              <a:rPr lang="ru-RU" sz="1600" dirty="0">
                <a:latin typeface="Calibri"/>
                <a:cs typeface="Calibri"/>
              </a:rPr>
              <a:t> </a:t>
            </a:r>
            <a:r>
              <a:rPr lang="ru-RU" sz="1600" dirty="0" err="1">
                <a:latin typeface="Calibri"/>
                <a:cs typeface="Calibri"/>
              </a:rPr>
              <a:t>секрецію</a:t>
            </a:r>
            <a:r>
              <a:rPr lang="ru-RU" sz="1600" dirty="0">
                <a:latin typeface="Calibri"/>
                <a:cs typeface="Calibri"/>
              </a:rPr>
              <a:t> та </a:t>
            </a:r>
            <a:r>
              <a:rPr lang="ru-RU" sz="1600" dirty="0" err="1">
                <a:latin typeface="Calibri"/>
                <a:cs typeface="Calibri"/>
              </a:rPr>
              <a:t>послабити</a:t>
            </a:r>
            <a:r>
              <a:rPr lang="ru-RU" sz="1600" dirty="0">
                <a:latin typeface="Calibri"/>
                <a:cs typeface="Calibri"/>
              </a:rPr>
              <a:t> </a:t>
            </a:r>
            <a:r>
              <a:rPr lang="ru-RU" sz="1600" dirty="0" err="1">
                <a:latin typeface="Calibri"/>
                <a:cs typeface="Calibri"/>
              </a:rPr>
              <a:t>звуження</a:t>
            </a:r>
            <a:r>
              <a:rPr lang="ru-RU" sz="1600" dirty="0">
                <a:latin typeface="Calibri"/>
                <a:cs typeface="Calibri"/>
              </a:rPr>
              <a:t> </a:t>
            </a:r>
            <a:r>
              <a:rPr lang="ru-RU" sz="1600" dirty="0" err="1">
                <a:latin typeface="Calibri"/>
                <a:cs typeface="Calibri"/>
              </a:rPr>
              <a:t>бронхів</a:t>
            </a:r>
            <a:endParaRPr lang="ru-RU" sz="1600" dirty="0">
              <a:latin typeface="Calibri"/>
              <a:cs typeface="Calibri"/>
            </a:endParaRPr>
          </a:p>
          <a:p>
            <a:pPr marL="12700">
              <a:lnSpc>
                <a:spcPct val="100000"/>
              </a:lnSpc>
              <a:spcBef>
                <a:spcPts val="5"/>
              </a:spcBef>
              <a:tabLst>
                <a:tab pos="241300" algn="l"/>
              </a:tabLst>
            </a:pPr>
            <a:endParaRPr sz="1600" dirty="0">
              <a:latin typeface="Calibri"/>
              <a:cs typeface="Calibri"/>
            </a:endParaRPr>
          </a:p>
        </p:txBody>
      </p:sp>
      <p:grpSp>
        <p:nvGrpSpPr>
          <p:cNvPr id="4" name="object 4"/>
          <p:cNvGrpSpPr/>
          <p:nvPr/>
        </p:nvGrpSpPr>
        <p:grpSpPr>
          <a:xfrm>
            <a:off x="6565138" y="2003805"/>
            <a:ext cx="1288415" cy="1149985"/>
            <a:chOff x="6565138" y="2003805"/>
            <a:chExt cx="1288415" cy="1149985"/>
          </a:xfrm>
        </p:grpSpPr>
        <p:sp>
          <p:nvSpPr>
            <p:cNvPr id="5" name="object 5"/>
            <p:cNvSpPr/>
            <p:nvPr/>
          </p:nvSpPr>
          <p:spPr>
            <a:xfrm>
              <a:off x="6571488" y="2010155"/>
              <a:ext cx="1275715" cy="1137285"/>
            </a:xfrm>
            <a:custGeom>
              <a:avLst/>
              <a:gdLst/>
              <a:ahLst/>
              <a:cxnLst/>
              <a:rect l="l" t="t" r="r" b="b"/>
              <a:pathLst>
                <a:path w="1275715" h="1137285">
                  <a:moveTo>
                    <a:pt x="637793" y="0"/>
                  </a:moveTo>
                  <a:lnTo>
                    <a:pt x="587943" y="1710"/>
                  </a:lnTo>
                  <a:lnTo>
                    <a:pt x="539144" y="6756"/>
                  </a:lnTo>
                  <a:lnTo>
                    <a:pt x="491536" y="15013"/>
                  </a:lnTo>
                  <a:lnTo>
                    <a:pt x="445263" y="26353"/>
                  </a:lnTo>
                  <a:lnTo>
                    <a:pt x="400465" y="40650"/>
                  </a:lnTo>
                  <a:lnTo>
                    <a:pt x="357284" y="57778"/>
                  </a:lnTo>
                  <a:lnTo>
                    <a:pt x="315863" y="77611"/>
                  </a:lnTo>
                  <a:lnTo>
                    <a:pt x="276342" y="100021"/>
                  </a:lnTo>
                  <a:lnTo>
                    <a:pt x="238863" y="124883"/>
                  </a:lnTo>
                  <a:lnTo>
                    <a:pt x="203569" y="152070"/>
                  </a:lnTo>
                  <a:lnTo>
                    <a:pt x="170600" y="181457"/>
                  </a:lnTo>
                  <a:lnTo>
                    <a:pt x="140099" y="212915"/>
                  </a:lnTo>
                  <a:lnTo>
                    <a:pt x="112206" y="246320"/>
                  </a:lnTo>
                  <a:lnTo>
                    <a:pt x="87065" y="281544"/>
                  </a:lnTo>
                  <a:lnTo>
                    <a:pt x="64816" y="318462"/>
                  </a:lnTo>
                  <a:lnTo>
                    <a:pt x="45601" y="356947"/>
                  </a:lnTo>
                  <a:lnTo>
                    <a:pt x="29563" y="396872"/>
                  </a:lnTo>
                  <a:lnTo>
                    <a:pt x="16841" y="438112"/>
                  </a:lnTo>
                  <a:lnTo>
                    <a:pt x="7579" y="480539"/>
                  </a:lnTo>
                  <a:lnTo>
                    <a:pt x="1918" y="524028"/>
                  </a:lnTo>
                  <a:lnTo>
                    <a:pt x="0" y="568452"/>
                  </a:lnTo>
                  <a:lnTo>
                    <a:pt x="1918" y="612875"/>
                  </a:lnTo>
                  <a:lnTo>
                    <a:pt x="7579" y="656364"/>
                  </a:lnTo>
                  <a:lnTo>
                    <a:pt x="16841" y="698791"/>
                  </a:lnTo>
                  <a:lnTo>
                    <a:pt x="29563" y="740031"/>
                  </a:lnTo>
                  <a:lnTo>
                    <a:pt x="45601" y="779956"/>
                  </a:lnTo>
                  <a:lnTo>
                    <a:pt x="64816" y="818441"/>
                  </a:lnTo>
                  <a:lnTo>
                    <a:pt x="87065" y="855359"/>
                  </a:lnTo>
                  <a:lnTo>
                    <a:pt x="112206" y="890583"/>
                  </a:lnTo>
                  <a:lnTo>
                    <a:pt x="140099" y="923988"/>
                  </a:lnTo>
                  <a:lnTo>
                    <a:pt x="170600" y="955446"/>
                  </a:lnTo>
                  <a:lnTo>
                    <a:pt x="203569" y="984833"/>
                  </a:lnTo>
                  <a:lnTo>
                    <a:pt x="238863" y="1012020"/>
                  </a:lnTo>
                  <a:lnTo>
                    <a:pt x="276342" y="1036882"/>
                  </a:lnTo>
                  <a:lnTo>
                    <a:pt x="315863" y="1059292"/>
                  </a:lnTo>
                  <a:lnTo>
                    <a:pt x="357284" y="1079125"/>
                  </a:lnTo>
                  <a:lnTo>
                    <a:pt x="400465" y="1096253"/>
                  </a:lnTo>
                  <a:lnTo>
                    <a:pt x="445263" y="1110550"/>
                  </a:lnTo>
                  <a:lnTo>
                    <a:pt x="491536" y="1121890"/>
                  </a:lnTo>
                  <a:lnTo>
                    <a:pt x="539144" y="1130147"/>
                  </a:lnTo>
                  <a:lnTo>
                    <a:pt x="587943" y="1135193"/>
                  </a:lnTo>
                  <a:lnTo>
                    <a:pt x="637793" y="1136904"/>
                  </a:lnTo>
                  <a:lnTo>
                    <a:pt x="687644" y="1135193"/>
                  </a:lnTo>
                  <a:lnTo>
                    <a:pt x="736443" y="1130147"/>
                  </a:lnTo>
                  <a:lnTo>
                    <a:pt x="784051" y="1121890"/>
                  </a:lnTo>
                  <a:lnTo>
                    <a:pt x="830324" y="1110550"/>
                  </a:lnTo>
                  <a:lnTo>
                    <a:pt x="875122" y="1096253"/>
                  </a:lnTo>
                  <a:lnTo>
                    <a:pt x="918303" y="1079125"/>
                  </a:lnTo>
                  <a:lnTo>
                    <a:pt x="959724" y="1059292"/>
                  </a:lnTo>
                  <a:lnTo>
                    <a:pt x="999245" y="1036882"/>
                  </a:lnTo>
                  <a:lnTo>
                    <a:pt x="1036724" y="1012020"/>
                  </a:lnTo>
                  <a:lnTo>
                    <a:pt x="1072018" y="984833"/>
                  </a:lnTo>
                  <a:lnTo>
                    <a:pt x="1104987" y="955446"/>
                  </a:lnTo>
                  <a:lnTo>
                    <a:pt x="1135488" y="923988"/>
                  </a:lnTo>
                  <a:lnTo>
                    <a:pt x="1163381" y="890583"/>
                  </a:lnTo>
                  <a:lnTo>
                    <a:pt x="1188522" y="855359"/>
                  </a:lnTo>
                  <a:lnTo>
                    <a:pt x="1210771" y="818441"/>
                  </a:lnTo>
                  <a:lnTo>
                    <a:pt x="1229986" y="779956"/>
                  </a:lnTo>
                  <a:lnTo>
                    <a:pt x="1246024" y="740031"/>
                  </a:lnTo>
                  <a:lnTo>
                    <a:pt x="1258746" y="698791"/>
                  </a:lnTo>
                  <a:lnTo>
                    <a:pt x="1268008" y="656364"/>
                  </a:lnTo>
                  <a:lnTo>
                    <a:pt x="1273669" y="612875"/>
                  </a:lnTo>
                  <a:lnTo>
                    <a:pt x="1275587" y="568452"/>
                  </a:lnTo>
                  <a:lnTo>
                    <a:pt x="1273669" y="524028"/>
                  </a:lnTo>
                  <a:lnTo>
                    <a:pt x="1268008" y="480539"/>
                  </a:lnTo>
                  <a:lnTo>
                    <a:pt x="1258746" y="438112"/>
                  </a:lnTo>
                  <a:lnTo>
                    <a:pt x="1246024" y="396872"/>
                  </a:lnTo>
                  <a:lnTo>
                    <a:pt x="1229986" y="356947"/>
                  </a:lnTo>
                  <a:lnTo>
                    <a:pt x="1210771" y="318462"/>
                  </a:lnTo>
                  <a:lnTo>
                    <a:pt x="1188522" y="281544"/>
                  </a:lnTo>
                  <a:lnTo>
                    <a:pt x="1163381" y="246320"/>
                  </a:lnTo>
                  <a:lnTo>
                    <a:pt x="1135488" y="212915"/>
                  </a:lnTo>
                  <a:lnTo>
                    <a:pt x="1104987" y="181457"/>
                  </a:lnTo>
                  <a:lnTo>
                    <a:pt x="1072018" y="152070"/>
                  </a:lnTo>
                  <a:lnTo>
                    <a:pt x="1036724" y="124883"/>
                  </a:lnTo>
                  <a:lnTo>
                    <a:pt x="999245" y="100021"/>
                  </a:lnTo>
                  <a:lnTo>
                    <a:pt x="959724" y="77611"/>
                  </a:lnTo>
                  <a:lnTo>
                    <a:pt x="918303" y="57778"/>
                  </a:lnTo>
                  <a:lnTo>
                    <a:pt x="875122" y="40650"/>
                  </a:lnTo>
                  <a:lnTo>
                    <a:pt x="830324" y="26353"/>
                  </a:lnTo>
                  <a:lnTo>
                    <a:pt x="784051" y="15013"/>
                  </a:lnTo>
                  <a:lnTo>
                    <a:pt x="736443" y="6756"/>
                  </a:lnTo>
                  <a:lnTo>
                    <a:pt x="687644" y="1710"/>
                  </a:lnTo>
                  <a:lnTo>
                    <a:pt x="637793" y="0"/>
                  </a:lnTo>
                  <a:close/>
                </a:path>
              </a:pathLst>
            </a:custGeom>
            <a:solidFill>
              <a:srgbClr val="E34B6C"/>
            </a:solidFill>
          </p:spPr>
          <p:txBody>
            <a:bodyPr wrap="square" lIns="0" tIns="0" rIns="0" bIns="0" rtlCol="0"/>
            <a:lstStyle/>
            <a:p>
              <a:endParaRPr/>
            </a:p>
          </p:txBody>
        </p:sp>
        <p:sp>
          <p:nvSpPr>
            <p:cNvPr id="6" name="object 6"/>
            <p:cNvSpPr/>
            <p:nvPr/>
          </p:nvSpPr>
          <p:spPr>
            <a:xfrm>
              <a:off x="6571488" y="2010155"/>
              <a:ext cx="1275715" cy="1137285"/>
            </a:xfrm>
            <a:custGeom>
              <a:avLst/>
              <a:gdLst/>
              <a:ahLst/>
              <a:cxnLst/>
              <a:rect l="l" t="t" r="r" b="b"/>
              <a:pathLst>
                <a:path w="1275715" h="1137285">
                  <a:moveTo>
                    <a:pt x="0" y="568452"/>
                  </a:moveTo>
                  <a:lnTo>
                    <a:pt x="1918" y="524028"/>
                  </a:lnTo>
                  <a:lnTo>
                    <a:pt x="7579" y="480539"/>
                  </a:lnTo>
                  <a:lnTo>
                    <a:pt x="16841" y="438112"/>
                  </a:lnTo>
                  <a:lnTo>
                    <a:pt x="29563" y="396872"/>
                  </a:lnTo>
                  <a:lnTo>
                    <a:pt x="45601" y="356947"/>
                  </a:lnTo>
                  <a:lnTo>
                    <a:pt x="64816" y="318462"/>
                  </a:lnTo>
                  <a:lnTo>
                    <a:pt x="87065" y="281544"/>
                  </a:lnTo>
                  <a:lnTo>
                    <a:pt x="112206" y="246320"/>
                  </a:lnTo>
                  <a:lnTo>
                    <a:pt x="140099" y="212915"/>
                  </a:lnTo>
                  <a:lnTo>
                    <a:pt x="170600" y="181457"/>
                  </a:lnTo>
                  <a:lnTo>
                    <a:pt x="203569" y="152070"/>
                  </a:lnTo>
                  <a:lnTo>
                    <a:pt x="238863" y="124883"/>
                  </a:lnTo>
                  <a:lnTo>
                    <a:pt x="276342" y="100021"/>
                  </a:lnTo>
                  <a:lnTo>
                    <a:pt x="315863" y="77611"/>
                  </a:lnTo>
                  <a:lnTo>
                    <a:pt x="357284" y="57778"/>
                  </a:lnTo>
                  <a:lnTo>
                    <a:pt x="400465" y="40650"/>
                  </a:lnTo>
                  <a:lnTo>
                    <a:pt x="445263" y="26353"/>
                  </a:lnTo>
                  <a:lnTo>
                    <a:pt x="491536" y="15013"/>
                  </a:lnTo>
                  <a:lnTo>
                    <a:pt x="539144" y="6756"/>
                  </a:lnTo>
                  <a:lnTo>
                    <a:pt x="587943" y="1710"/>
                  </a:lnTo>
                  <a:lnTo>
                    <a:pt x="637793" y="0"/>
                  </a:lnTo>
                  <a:lnTo>
                    <a:pt x="687644" y="1710"/>
                  </a:lnTo>
                  <a:lnTo>
                    <a:pt x="736443" y="6756"/>
                  </a:lnTo>
                  <a:lnTo>
                    <a:pt x="784051" y="15013"/>
                  </a:lnTo>
                  <a:lnTo>
                    <a:pt x="830324" y="26353"/>
                  </a:lnTo>
                  <a:lnTo>
                    <a:pt x="875122" y="40650"/>
                  </a:lnTo>
                  <a:lnTo>
                    <a:pt x="918303" y="57778"/>
                  </a:lnTo>
                  <a:lnTo>
                    <a:pt x="959724" y="77611"/>
                  </a:lnTo>
                  <a:lnTo>
                    <a:pt x="999245" y="100021"/>
                  </a:lnTo>
                  <a:lnTo>
                    <a:pt x="1036724" y="124883"/>
                  </a:lnTo>
                  <a:lnTo>
                    <a:pt x="1072018" y="152070"/>
                  </a:lnTo>
                  <a:lnTo>
                    <a:pt x="1104987" y="181457"/>
                  </a:lnTo>
                  <a:lnTo>
                    <a:pt x="1135488" y="212915"/>
                  </a:lnTo>
                  <a:lnTo>
                    <a:pt x="1163381" y="246320"/>
                  </a:lnTo>
                  <a:lnTo>
                    <a:pt x="1188522" y="281544"/>
                  </a:lnTo>
                  <a:lnTo>
                    <a:pt x="1210771" y="318462"/>
                  </a:lnTo>
                  <a:lnTo>
                    <a:pt x="1229986" y="356947"/>
                  </a:lnTo>
                  <a:lnTo>
                    <a:pt x="1246024" y="396872"/>
                  </a:lnTo>
                  <a:lnTo>
                    <a:pt x="1258746" y="438112"/>
                  </a:lnTo>
                  <a:lnTo>
                    <a:pt x="1268008" y="480539"/>
                  </a:lnTo>
                  <a:lnTo>
                    <a:pt x="1273669" y="524028"/>
                  </a:lnTo>
                  <a:lnTo>
                    <a:pt x="1275587" y="568452"/>
                  </a:lnTo>
                  <a:lnTo>
                    <a:pt x="1273669" y="612875"/>
                  </a:lnTo>
                  <a:lnTo>
                    <a:pt x="1268008" y="656364"/>
                  </a:lnTo>
                  <a:lnTo>
                    <a:pt x="1258746" y="698791"/>
                  </a:lnTo>
                  <a:lnTo>
                    <a:pt x="1246024" y="740031"/>
                  </a:lnTo>
                  <a:lnTo>
                    <a:pt x="1229986" y="779956"/>
                  </a:lnTo>
                  <a:lnTo>
                    <a:pt x="1210771" y="818441"/>
                  </a:lnTo>
                  <a:lnTo>
                    <a:pt x="1188522" y="855359"/>
                  </a:lnTo>
                  <a:lnTo>
                    <a:pt x="1163381" y="890583"/>
                  </a:lnTo>
                  <a:lnTo>
                    <a:pt x="1135488" y="923988"/>
                  </a:lnTo>
                  <a:lnTo>
                    <a:pt x="1104987" y="955446"/>
                  </a:lnTo>
                  <a:lnTo>
                    <a:pt x="1072018" y="984833"/>
                  </a:lnTo>
                  <a:lnTo>
                    <a:pt x="1036724" y="1012020"/>
                  </a:lnTo>
                  <a:lnTo>
                    <a:pt x="999245" y="1036882"/>
                  </a:lnTo>
                  <a:lnTo>
                    <a:pt x="959724" y="1059292"/>
                  </a:lnTo>
                  <a:lnTo>
                    <a:pt x="918303" y="1079125"/>
                  </a:lnTo>
                  <a:lnTo>
                    <a:pt x="875122" y="1096253"/>
                  </a:lnTo>
                  <a:lnTo>
                    <a:pt x="830324" y="1110550"/>
                  </a:lnTo>
                  <a:lnTo>
                    <a:pt x="784051" y="1121890"/>
                  </a:lnTo>
                  <a:lnTo>
                    <a:pt x="736443" y="1130147"/>
                  </a:lnTo>
                  <a:lnTo>
                    <a:pt x="687644" y="1135193"/>
                  </a:lnTo>
                  <a:lnTo>
                    <a:pt x="637793" y="1136904"/>
                  </a:lnTo>
                  <a:lnTo>
                    <a:pt x="587943" y="1135193"/>
                  </a:lnTo>
                  <a:lnTo>
                    <a:pt x="539144" y="1130147"/>
                  </a:lnTo>
                  <a:lnTo>
                    <a:pt x="491536" y="1121890"/>
                  </a:lnTo>
                  <a:lnTo>
                    <a:pt x="445263" y="1110550"/>
                  </a:lnTo>
                  <a:lnTo>
                    <a:pt x="400465" y="1096253"/>
                  </a:lnTo>
                  <a:lnTo>
                    <a:pt x="357284" y="1079125"/>
                  </a:lnTo>
                  <a:lnTo>
                    <a:pt x="315863" y="1059292"/>
                  </a:lnTo>
                  <a:lnTo>
                    <a:pt x="276342" y="1036882"/>
                  </a:lnTo>
                  <a:lnTo>
                    <a:pt x="238863" y="1012020"/>
                  </a:lnTo>
                  <a:lnTo>
                    <a:pt x="203569" y="984833"/>
                  </a:lnTo>
                  <a:lnTo>
                    <a:pt x="170600" y="955446"/>
                  </a:lnTo>
                  <a:lnTo>
                    <a:pt x="140099" y="923988"/>
                  </a:lnTo>
                  <a:lnTo>
                    <a:pt x="112206" y="890583"/>
                  </a:lnTo>
                  <a:lnTo>
                    <a:pt x="87065" y="855359"/>
                  </a:lnTo>
                  <a:lnTo>
                    <a:pt x="64816" y="818441"/>
                  </a:lnTo>
                  <a:lnTo>
                    <a:pt x="45601" y="779956"/>
                  </a:lnTo>
                  <a:lnTo>
                    <a:pt x="29563" y="740031"/>
                  </a:lnTo>
                  <a:lnTo>
                    <a:pt x="16841" y="698791"/>
                  </a:lnTo>
                  <a:lnTo>
                    <a:pt x="7579" y="656364"/>
                  </a:lnTo>
                  <a:lnTo>
                    <a:pt x="1918" y="612875"/>
                  </a:lnTo>
                  <a:lnTo>
                    <a:pt x="0" y="568452"/>
                  </a:lnTo>
                  <a:close/>
                </a:path>
              </a:pathLst>
            </a:custGeom>
            <a:ln w="12700">
              <a:solidFill>
                <a:srgbClr val="41709C"/>
              </a:solidFill>
            </a:ln>
          </p:spPr>
          <p:txBody>
            <a:bodyPr wrap="square" lIns="0" tIns="0" rIns="0" bIns="0" rtlCol="0"/>
            <a:lstStyle/>
            <a:p>
              <a:endParaRPr/>
            </a:p>
          </p:txBody>
        </p:sp>
        <p:sp>
          <p:nvSpPr>
            <p:cNvPr id="7" name="object 7"/>
            <p:cNvSpPr/>
            <p:nvPr/>
          </p:nvSpPr>
          <p:spPr>
            <a:xfrm>
              <a:off x="6740652" y="2142743"/>
              <a:ext cx="935990" cy="871855"/>
            </a:xfrm>
            <a:custGeom>
              <a:avLst/>
              <a:gdLst/>
              <a:ahLst/>
              <a:cxnLst/>
              <a:rect l="l" t="t" r="r" b="b"/>
              <a:pathLst>
                <a:path w="935990" h="871855">
                  <a:moveTo>
                    <a:pt x="467868" y="0"/>
                  </a:moveTo>
                  <a:lnTo>
                    <a:pt x="416880" y="2558"/>
                  </a:lnTo>
                  <a:lnTo>
                    <a:pt x="367484" y="10055"/>
                  </a:lnTo>
                  <a:lnTo>
                    <a:pt x="319966" y="22226"/>
                  </a:lnTo>
                  <a:lnTo>
                    <a:pt x="274611" y="38803"/>
                  </a:lnTo>
                  <a:lnTo>
                    <a:pt x="231704" y="59520"/>
                  </a:lnTo>
                  <a:lnTo>
                    <a:pt x="191530" y="84112"/>
                  </a:lnTo>
                  <a:lnTo>
                    <a:pt x="154374" y="112312"/>
                  </a:lnTo>
                  <a:lnTo>
                    <a:pt x="120521" y="143854"/>
                  </a:lnTo>
                  <a:lnTo>
                    <a:pt x="90257" y="178472"/>
                  </a:lnTo>
                  <a:lnTo>
                    <a:pt x="63866" y="215900"/>
                  </a:lnTo>
                  <a:lnTo>
                    <a:pt x="41635" y="255870"/>
                  </a:lnTo>
                  <a:lnTo>
                    <a:pt x="23847" y="298118"/>
                  </a:lnTo>
                  <a:lnTo>
                    <a:pt x="10789" y="342377"/>
                  </a:lnTo>
                  <a:lnTo>
                    <a:pt x="2744" y="388381"/>
                  </a:lnTo>
                  <a:lnTo>
                    <a:pt x="0" y="435863"/>
                  </a:lnTo>
                  <a:lnTo>
                    <a:pt x="2744" y="483346"/>
                  </a:lnTo>
                  <a:lnTo>
                    <a:pt x="10789" y="529350"/>
                  </a:lnTo>
                  <a:lnTo>
                    <a:pt x="23847" y="573609"/>
                  </a:lnTo>
                  <a:lnTo>
                    <a:pt x="41635" y="615857"/>
                  </a:lnTo>
                  <a:lnTo>
                    <a:pt x="63866" y="655827"/>
                  </a:lnTo>
                  <a:lnTo>
                    <a:pt x="90257" y="693255"/>
                  </a:lnTo>
                  <a:lnTo>
                    <a:pt x="120521" y="727873"/>
                  </a:lnTo>
                  <a:lnTo>
                    <a:pt x="154374" y="759415"/>
                  </a:lnTo>
                  <a:lnTo>
                    <a:pt x="191530" y="787615"/>
                  </a:lnTo>
                  <a:lnTo>
                    <a:pt x="231704" y="812207"/>
                  </a:lnTo>
                  <a:lnTo>
                    <a:pt x="274611" y="832924"/>
                  </a:lnTo>
                  <a:lnTo>
                    <a:pt x="319966" y="849501"/>
                  </a:lnTo>
                  <a:lnTo>
                    <a:pt x="367484" y="861672"/>
                  </a:lnTo>
                  <a:lnTo>
                    <a:pt x="416880" y="869169"/>
                  </a:lnTo>
                  <a:lnTo>
                    <a:pt x="467868" y="871727"/>
                  </a:lnTo>
                  <a:lnTo>
                    <a:pt x="518855" y="869169"/>
                  </a:lnTo>
                  <a:lnTo>
                    <a:pt x="568251" y="861672"/>
                  </a:lnTo>
                  <a:lnTo>
                    <a:pt x="615769" y="849501"/>
                  </a:lnTo>
                  <a:lnTo>
                    <a:pt x="661124" y="832924"/>
                  </a:lnTo>
                  <a:lnTo>
                    <a:pt x="704031" y="812207"/>
                  </a:lnTo>
                  <a:lnTo>
                    <a:pt x="744205" y="787615"/>
                  </a:lnTo>
                  <a:lnTo>
                    <a:pt x="781361" y="759415"/>
                  </a:lnTo>
                  <a:lnTo>
                    <a:pt x="815214" y="727873"/>
                  </a:lnTo>
                  <a:lnTo>
                    <a:pt x="845478" y="693255"/>
                  </a:lnTo>
                  <a:lnTo>
                    <a:pt x="871869" y="655827"/>
                  </a:lnTo>
                  <a:lnTo>
                    <a:pt x="894100" y="615857"/>
                  </a:lnTo>
                  <a:lnTo>
                    <a:pt x="911888" y="573609"/>
                  </a:lnTo>
                  <a:lnTo>
                    <a:pt x="924946" y="529350"/>
                  </a:lnTo>
                  <a:lnTo>
                    <a:pt x="932991" y="483346"/>
                  </a:lnTo>
                  <a:lnTo>
                    <a:pt x="935736" y="435863"/>
                  </a:lnTo>
                  <a:lnTo>
                    <a:pt x="932991" y="388381"/>
                  </a:lnTo>
                  <a:lnTo>
                    <a:pt x="924946" y="342377"/>
                  </a:lnTo>
                  <a:lnTo>
                    <a:pt x="911888" y="298118"/>
                  </a:lnTo>
                  <a:lnTo>
                    <a:pt x="894100" y="255870"/>
                  </a:lnTo>
                  <a:lnTo>
                    <a:pt x="871869" y="215900"/>
                  </a:lnTo>
                  <a:lnTo>
                    <a:pt x="845478" y="178472"/>
                  </a:lnTo>
                  <a:lnTo>
                    <a:pt x="815214" y="143854"/>
                  </a:lnTo>
                  <a:lnTo>
                    <a:pt x="781361" y="112312"/>
                  </a:lnTo>
                  <a:lnTo>
                    <a:pt x="744205" y="84112"/>
                  </a:lnTo>
                  <a:lnTo>
                    <a:pt x="704031" y="59520"/>
                  </a:lnTo>
                  <a:lnTo>
                    <a:pt x="661124" y="38803"/>
                  </a:lnTo>
                  <a:lnTo>
                    <a:pt x="615769" y="22226"/>
                  </a:lnTo>
                  <a:lnTo>
                    <a:pt x="568251" y="10055"/>
                  </a:lnTo>
                  <a:lnTo>
                    <a:pt x="518855" y="2558"/>
                  </a:lnTo>
                  <a:lnTo>
                    <a:pt x="467868" y="0"/>
                  </a:lnTo>
                  <a:close/>
                </a:path>
              </a:pathLst>
            </a:custGeom>
            <a:solidFill>
              <a:srgbClr val="000000"/>
            </a:solidFill>
          </p:spPr>
          <p:txBody>
            <a:bodyPr wrap="square" lIns="0" tIns="0" rIns="0" bIns="0" rtlCol="0"/>
            <a:lstStyle/>
            <a:p>
              <a:endParaRPr/>
            </a:p>
          </p:txBody>
        </p:sp>
        <p:sp>
          <p:nvSpPr>
            <p:cNvPr id="8" name="object 8"/>
            <p:cNvSpPr/>
            <p:nvPr/>
          </p:nvSpPr>
          <p:spPr>
            <a:xfrm>
              <a:off x="6740652" y="2142743"/>
              <a:ext cx="935990" cy="871855"/>
            </a:xfrm>
            <a:custGeom>
              <a:avLst/>
              <a:gdLst/>
              <a:ahLst/>
              <a:cxnLst/>
              <a:rect l="l" t="t" r="r" b="b"/>
              <a:pathLst>
                <a:path w="935990" h="871855">
                  <a:moveTo>
                    <a:pt x="0" y="435863"/>
                  </a:moveTo>
                  <a:lnTo>
                    <a:pt x="2744" y="388381"/>
                  </a:lnTo>
                  <a:lnTo>
                    <a:pt x="10789" y="342377"/>
                  </a:lnTo>
                  <a:lnTo>
                    <a:pt x="23847" y="298118"/>
                  </a:lnTo>
                  <a:lnTo>
                    <a:pt x="41635" y="255870"/>
                  </a:lnTo>
                  <a:lnTo>
                    <a:pt x="63866" y="215900"/>
                  </a:lnTo>
                  <a:lnTo>
                    <a:pt x="90257" y="178472"/>
                  </a:lnTo>
                  <a:lnTo>
                    <a:pt x="120521" y="143854"/>
                  </a:lnTo>
                  <a:lnTo>
                    <a:pt x="154374" y="112312"/>
                  </a:lnTo>
                  <a:lnTo>
                    <a:pt x="191530" y="84112"/>
                  </a:lnTo>
                  <a:lnTo>
                    <a:pt x="231704" y="59520"/>
                  </a:lnTo>
                  <a:lnTo>
                    <a:pt x="274611" y="38803"/>
                  </a:lnTo>
                  <a:lnTo>
                    <a:pt x="319966" y="22226"/>
                  </a:lnTo>
                  <a:lnTo>
                    <a:pt x="367484" y="10055"/>
                  </a:lnTo>
                  <a:lnTo>
                    <a:pt x="416880" y="2558"/>
                  </a:lnTo>
                  <a:lnTo>
                    <a:pt x="467868" y="0"/>
                  </a:lnTo>
                  <a:lnTo>
                    <a:pt x="518855" y="2558"/>
                  </a:lnTo>
                  <a:lnTo>
                    <a:pt x="568251" y="10055"/>
                  </a:lnTo>
                  <a:lnTo>
                    <a:pt x="615769" y="22226"/>
                  </a:lnTo>
                  <a:lnTo>
                    <a:pt x="661124" y="38803"/>
                  </a:lnTo>
                  <a:lnTo>
                    <a:pt x="704031" y="59520"/>
                  </a:lnTo>
                  <a:lnTo>
                    <a:pt x="744205" y="84112"/>
                  </a:lnTo>
                  <a:lnTo>
                    <a:pt x="781361" y="112312"/>
                  </a:lnTo>
                  <a:lnTo>
                    <a:pt x="815214" y="143854"/>
                  </a:lnTo>
                  <a:lnTo>
                    <a:pt x="845478" y="178472"/>
                  </a:lnTo>
                  <a:lnTo>
                    <a:pt x="871869" y="215900"/>
                  </a:lnTo>
                  <a:lnTo>
                    <a:pt x="894100" y="255870"/>
                  </a:lnTo>
                  <a:lnTo>
                    <a:pt x="911888" y="298118"/>
                  </a:lnTo>
                  <a:lnTo>
                    <a:pt x="924946" y="342377"/>
                  </a:lnTo>
                  <a:lnTo>
                    <a:pt x="932991" y="388381"/>
                  </a:lnTo>
                  <a:lnTo>
                    <a:pt x="935736" y="435863"/>
                  </a:lnTo>
                  <a:lnTo>
                    <a:pt x="932991" y="483346"/>
                  </a:lnTo>
                  <a:lnTo>
                    <a:pt x="924946" y="529350"/>
                  </a:lnTo>
                  <a:lnTo>
                    <a:pt x="911888" y="573609"/>
                  </a:lnTo>
                  <a:lnTo>
                    <a:pt x="894100" y="615857"/>
                  </a:lnTo>
                  <a:lnTo>
                    <a:pt x="871869" y="655827"/>
                  </a:lnTo>
                  <a:lnTo>
                    <a:pt x="845478" y="693255"/>
                  </a:lnTo>
                  <a:lnTo>
                    <a:pt x="815214" y="727873"/>
                  </a:lnTo>
                  <a:lnTo>
                    <a:pt x="781361" y="759415"/>
                  </a:lnTo>
                  <a:lnTo>
                    <a:pt x="744205" y="787615"/>
                  </a:lnTo>
                  <a:lnTo>
                    <a:pt x="704031" y="812207"/>
                  </a:lnTo>
                  <a:lnTo>
                    <a:pt x="661124" y="832924"/>
                  </a:lnTo>
                  <a:lnTo>
                    <a:pt x="615769" y="849501"/>
                  </a:lnTo>
                  <a:lnTo>
                    <a:pt x="568251" y="861672"/>
                  </a:lnTo>
                  <a:lnTo>
                    <a:pt x="518855" y="869169"/>
                  </a:lnTo>
                  <a:lnTo>
                    <a:pt x="467868" y="871727"/>
                  </a:lnTo>
                  <a:lnTo>
                    <a:pt x="416880" y="869169"/>
                  </a:lnTo>
                  <a:lnTo>
                    <a:pt x="367484" y="861672"/>
                  </a:lnTo>
                  <a:lnTo>
                    <a:pt x="319966" y="849501"/>
                  </a:lnTo>
                  <a:lnTo>
                    <a:pt x="274611" y="832924"/>
                  </a:lnTo>
                  <a:lnTo>
                    <a:pt x="231704" y="812207"/>
                  </a:lnTo>
                  <a:lnTo>
                    <a:pt x="191530" y="787615"/>
                  </a:lnTo>
                  <a:lnTo>
                    <a:pt x="154374" y="759415"/>
                  </a:lnTo>
                  <a:lnTo>
                    <a:pt x="120521" y="727873"/>
                  </a:lnTo>
                  <a:lnTo>
                    <a:pt x="90257" y="693255"/>
                  </a:lnTo>
                  <a:lnTo>
                    <a:pt x="63866" y="655827"/>
                  </a:lnTo>
                  <a:lnTo>
                    <a:pt x="41635" y="615857"/>
                  </a:lnTo>
                  <a:lnTo>
                    <a:pt x="23847" y="573609"/>
                  </a:lnTo>
                  <a:lnTo>
                    <a:pt x="10789" y="529350"/>
                  </a:lnTo>
                  <a:lnTo>
                    <a:pt x="2744" y="483346"/>
                  </a:lnTo>
                  <a:lnTo>
                    <a:pt x="0" y="435863"/>
                  </a:lnTo>
                  <a:close/>
                </a:path>
              </a:pathLst>
            </a:custGeom>
            <a:ln w="12700">
              <a:solidFill>
                <a:srgbClr val="000000"/>
              </a:solidFill>
            </a:ln>
          </p:spPr>
          <p:txBody>
            <a:bodyPr wrap="square" lIns="0" tIns="0" rIns="0" bIns="0" rtlCol="0"/>
            <a:lstStyle/>
            <a:p>
              <a:endParaRPr/>
            </a:p>
          </p:txBody>
        </p:sp>
      </p:grpSp>
      <p:sp>
        <p:nvSpPr>
          <p:cNvPr id="9" name="object 9"/>
          <p:cNvSpPr txBox="1"/>
          <p:nvPr/>
        </p:nvSpPr>
        <p:spPr>
          <a:xfrm>
            <a:off x="483735" y="1828800"/>
            <a:ext cx="2535435" cy="2336537"/>
          </a:xfrm>
          <a:prstGeom prst="rect">
            <a:avLst/>
          </a:prstGeom>
        </p:spPr>
        <p:txBody>
          <a:bodyPr vert="horz" wrap="square" lIns="0" tIns="12700" rIns="0" bIns="0" rtlCol="0">
            <a:spAutoFit/>
          </a:bodyPr>
          <a:lstStyle/>
          <a:p>
            <a:pPr marL="12700">
              <a:lnSpc>
                <a:spcPts val="3000"/>
              </a:lnSpc>
            </a:pPr>
            <a:r>
              <a:rPr sz="1600" dirty="0">
                <a:latin typeface="Calibri"/>
                <a:cs typeface="Calibri"/>
              </a:rPr>
              <a:t>Muscarinic</a:t>
            </a:r>
            <a:r>
              <a:rPr sz="1600" spc="-120" dirty="0">
                <a:latin typeface="Calibri"/>
                <a:cs typeface="Calibri"/>
              </a:rPr>
              <a:t> </a:t>
            </a:r>
            <a:r>
              <a:rPr sz="1600" spc="-10" dirty="0">
                <a:latin typeface="Calibri"/>
                <a:cs typeface="Calibri"/>
              </a:rPr>
              <a:t>agonism</a:t>
            </a:r>
            <a:endParaRPr sz="1600" dirty="0">
              <a:latin typeface="Calibri"/>
              <a:cs typeface="Calibri"/>
            </a:endParaRPr>
          </a:p>
          <a:p>
            <a:pPr marL="698500" indent="-228600">
              <a:lnSpc>
                <a:spcPct val="100000"/>
              </a:lnSpc>
              <a:spcBef>
                <a:spcPts val="245"/>
              </a:spcBef>
              <a:buFont typeface="Arial"/>
              <a:buChar char="•"/>
              <a:tabLst>
                <a:tab pos="698500" algn="l"/>
              </a:tabLst>
            </a:pPr>
            <a:r>
              <a:rPr sz="1400" dirty="0">
                <a:latin typeface="Calibri"/>
                <a:cs typeface="Calibri"/>
              </a:rPr>
              <a:t>Severe</a:t>
            </a:r>
            <a:r>
              <a:rPr sz="1400" spc="-70" dirty="0">
                <a:latin typeface="Calibri"/>
                <a:cs typeface="Calibri"/>
              </a:rPr>
              <a:t> </a:t>
            </a:r>
            <a:r>
              <a:rPr sz="1400" spc="-10" dirty="0">
                <a:latin typeface="Calibri"/>
                <a:cs typeface="Calibri"/>
              </a:rPr>
              <a:t>Broncho-constriction</a:t>
            </a:r>
            <a:endParaRPr sz="1400" dirty="0">
              <a:latin typeface="Calibri"/>
              <a:cs typeface="Calibri"/>
            </a:endParaRPr>
          </a:p>
          <a:p>
            <a:pPr marL="698500" indent="-228600">
              <a:lnSpc>
                <a:spcPct val="100000"/>
              </a:lnSpc>
              <a:spcBef>
                <a:spcPts val="215"/>
              </a:spcBef>
              <a:buFont typeface="Arial"/>
              <a:buChar char="•"/>
              <a:tabLst>
                <a:tab pos="698500" algn="l"/>
              </a:tabLst>
            </a:pPr>
            <a:r>
              <a:rPr sz="1400" dirty="0">
                <a:latin typeface="Calibri"/>
                <a:cs typeface="Calibri"/>
              </a:rPr>
              <a:t>Severe</a:t>
            </a:r>
            <a:r>
              <a:rPr sz="1400" spc="-65" dirty="0">
                <a:latin typeface="Calibri"/>
                <a:cs typeface="Calibri"/>
              </a:rPr>
              <a:t> </a:t>
            </a:r>
            <a:r>
              <a:rPr sz="1400" dirty="0">
                <a:latin typeface="Calibri"/>
                <a:cs typeface="Calibri"/>
              </a:rPr>
              <a:t>bronchial</a:t>
            </a:r>
            <a:r>
              <a:rPr sz="1400" spc="-70" dirty="0">
                <a:latin typeface="Calibri"/>
                <a:cs typeface="Calibri"/>
              </a:rPr>
              <a:t> </a:t>
            </a:r>
            <a:r>
              <a:rPr sz="1400" spc="-10" dirty="0">
                <a:latin typeface="Calibri"/>
                <a:cs typeface="Calibri"/>
              </a:rPr>
              <a:t>secretions</a:t>
            </a:r>
            <a:endParaRPr sz="1400" dirty="0">
              <a:latin typeface="Calibri"/>
              <a:cs typeface="Calibri"/>
            </a:endParaRPr>
          </a:p>
          <a:p>
            <a:pPr marL="241300" indent="-228600">
              <a:lnSpc>
                <a:spcPct val="100000"/>
              </a:lnSpc>
              <a:spcBef>
                <a:spcPts val="635"/>
              </a:spcBef>
              <a:buFont typeface="Arial"/>
              <a:buChar char="•"/>
              <a:tabLst>
                <a:tab pos="241300" algn="l"/>
              </a:tabLst>
            </a:pPr>
            <a:r>
              <a:rPr sz="1600" dirty="0">
                <a:latin typeface="Calibri"/>
                <a:cs typeface="Calibri"/>
              </a:rPr>
              <a:t>May</a:t>
            </a:r>
            <a:r>
              <a:rPr sz="1600" spc="-95" dirty="0">
                <a:latin typeface="Calibri"/>
                <a:cs typeface="Calibri"/>
              </a:rPr>
              <a:t> </a:t>
            </a:r>
            <a:r>
              <a:rPr sz="1600" dirty="0">
                <a:latin typeface="Calibri"/>
                <a:cs typeface="Calibri"/>
              </a:rPr>
              <a:t>require</a:t>
            </a:r>
            <a:r>
              <a:rPr sz="1600" spc="-65" dirty="0">
                <a:latin typeface="Calibri"/>
                <a:cs typeface="Calibri"/>
              </a:rPr>
              <a:t> </a:t>
            </a:r>
            <a:r>
              <a:rPr sz="1600" dirty="0">
                <a:latin typeface="Calibri"/>
                <a:cs typeface="Calibri"/>
              </a:rPr>
              <a:t>high</a:t>
            </a:r>
            <a:r>
              <a:rPr sz="1600" spc="-70" dirty="0">
                <a:latin typeface="Calibri"/>
                <a:cs typeface="Calibri"/>
              </a:rPr>
              <a:t> </a:t>
            </a:r>
            <a:r>
              <a:rPr sz="1600" dirty="0">
                <a:latin typeface="Calibri"/>
                <a:cs typeface="Calibri"/>
              </a:rPr>
              <a:t>PEEP</a:t>
            </a:r>
            <a:r>
              <a:rPr sz="1600" spc="-90" dirty="0">
                <a:latin typeface="Calibri"/>
                <a:cs typeface="Calibri"/>
              </a:rPr>
              <a:t> </a:t>
            </a:r>
            <a:r>
              <a:rPr sz="1600" dirty="0">
                <a:latin typeface="Calibri"/>
                <a:cs typeface="Calibri"/>
              </a:rPr>
              <a:t>to</a:t>
            </a:r>
            <a:r>
              <a:rPr sz="1600" spc="-95" dirty="0">
                <a:latin typeface="Calibri"/>
                <a:cs typeface="Calibri"/>
              </a:rPr>
              <a:t> </a:t>
            </a:r>
            <a:r>
              <a:rPr sz="1600" spc="-10" dirty="0">
                <a:latin typeface="Calibri"/>
                <a:cs typeface="Calibri"/>
              </a:rPr>
              <a:t>ventilate</a:t>
            </a:r>
            <a:endParaRPr sz="1600" dirty="0">
              <a:latin typeface="Calibri"/>
              <a:cs typeface="Calibri"/>
            </a:endParaRPr>
          </a:p>
          <a:p>
            <a:pPr marL="698500" lvl="1" indent="-228600">
              <a:lnSpc>
                <a:spcPct val="100000"/>
              </a:lnSpc>
              <a:spcBef>
                <a:spcPts val="244"/>
              </a:spcBef>
              <a:buFont typeface="Arial"/>
              <a:buChar char="•"/>
              <a:tabLst>
                <a:tab pos="698500" algn="l"/>
              </a:tabLst>
            </a:pPr>
            <a:r>
              <a:rPr sz="1400" dirty="0">
                <a:latin typeface="Calibri"/>
                <a:cs typeface="Calibri"/>
              </a:rPr>
              <a:t>PEEP</a:t>
            </a:r>
            <a:r>
              <a:rPr sz="1400" spc="-10" dirty="0">
                <a:latin typeface="Calibri"/>
                <a:cs typeface="Calibri"/>
              </a:rPr>
              <a:t> </a:t>
            </a:r>
            <a:r>
              <a:rPr sz="1400" dirty="0">
                <a:latin typeface="Calibri"/>
                <a:cs typeface="Calibri"/>
              </a:rPr>
              <a:t>as high</a:t>
            </a:r>
            <a:r>
              <a:rPr sz="1400" spc="-20" dirty="0">
                <a:latin typeface="Calibri"/>
                <a:cs typeface="Calibri"/>
              </a:rPr>
              <a:t> </a:t>
            </a:r>
            <a:r>
              <a:rPr sz="1400" dirty="0">
                <a:latin typeface="Calibri"/>
                <a:cs typeface="Calibri"/>
              </a:rPr>
              <a:t>as </a:t>
            </a:r>
            <a:r>
              <a:rPr sz="1400" spc="-20" dirty="0">
                <a:latin typeface="Calibri"/>
                <a:cs typeface="Calibri"/>
              </a:rPr>
              <a:t>50-</a:t>
            </a:r>
            <a:r>
              <a:rPr sz="1400" dirty="0">
                <a:latin typeface="Calibri"/>
                <a:cs typeface="Calibri"/>
              </a:rPr>
              <a:t>70 </a:t>
            </a:r>
            <a:r>
              <a:rPr sz="1400" spc="-10" dirty="0">
                <a:latin typeface="Calibri"/>
                <a:cs typeface="Calibri"/>
              </a:rPr>
              <a:t>cmH2O</a:t>
            </a:r>
            <a:endParaRPr sz="1400" dirty="0">
              <a:latin typeface="Calibri"/>
              <a:cs typeface="Calibri"/>
            </a:endParaRPr>
          </a:p>
        </p:txBody>
      </p:sp>
      <p:grpSp>
        <p:nvGrpSpPr>
          <p:cNvPr id="10" name="object 10"/>
          <p:cNvGrpSpPr/>
          <p:nvPr/>
        </p:nvGrpSpPr>
        <p:grpSpPr>
          <a:xfrm>
            <a:off x="8116569" y="2003805"/>
            <a:ext cx="2679700" cy="2021839"/>
            <a:chOff x="8116569" y="2003805"/>
            <a:chExt cx="2679700" cy="2021839"/>
          </a:xfrm>
        </p:grpSpPr>
        <p:sp>
          <p:nvSpPr>
            <p:cNvPr id="11" name="object 11"/>
            <p:cNvSpPr/>
            <p:nvPr/>
          </p:nvSpPr>
          <p:spPr>
            <a:xfrm>
              <a:off x="9275063" y="2010155"/>
              <a:ext cx="1275715" cy="1137285"/>
            </a:xfrm>
            <a:custGeom>
              <a:avLst/>
              <a:gdLst/>
              <a:ahLst/>
              <a:cxnLst/>
              <a:rect l="l" t="t" r="r" b="b"/>
              <a:pathLst>
                <a:path w="1275715" h="1137285">
                  <a:moveTo>
                    <a:pt x="637793" y="0"/>
                  </a:moveTo>
                  <a:lnTo>
                    <a:pt x="587943" y="1710"/>
                  </a:lnTo>
                  <a:lnTo>
                    <a:pt x="539144" y="6756"/>
                  </a:lnTo>
                  <a:lnTo>
                    <a:pt x="491536" y="15013"/>
                  </a:lnTo>
                  <a:lnTo>
                    <a:pt x="445263" y="26353"/>
                  </a:lnTo>
                  <a:lnTo>
                    <a:pt x="400465" y="40650"/>
                  </a:lnTo>
                  <a:lnTo>
                    <a:pt x="357284" y="57778"/>
                  </a:lnTo>
                  <a:lnTo>
                    <a:pt x="315863" y="77611"/>
                  </a:lnTo>
                  <a:lnTo>
                    <a:pt x="276342" y="100021"/>
                  </a:lnTo>
                  <a:lnTo>
                    <a:pt x="238863" y="124883"/>
                  </a:lnTo>
                  <a:lnTo>
                    <a:pt x="203569" y="152070"/>
                  </a:lnTo>
                  <a:lnTo>
                    <a:pt x="170600" y="181457"/>
                  </a:lnTo>
                  <a:lnTo>
                    <a:pt x="140099" y="212915"/>
                  </a:lnTo>
                  <a:lnTo>
                    <a:pt x="112206" y="246320"/>
                  </a:lnTo>
                  <a:lnTo>
                    <a:pt x="87065" y="281544"/>
                  </a:lnTo>
                  <a:lnTo>
                    <a:pt x="64816" y="318462"/>
                  </a:lnTo>
                  <a:lnTo>
                    <a:pt x="45601" y="356947"/>
                  </a:lnTo>
                  <a:lnTo>
                    <a:pt x="29563" y="396872"/>
                  </a:lnTo>
                  <a:lnTo>
                    <a:pt x="16841" y="438112"/>
                  </a:lnTo>
                  <a:lnTo>
                    <a:pt x="7579" y="480539"/>
                  </a:lnTo>
                  <a:lnTo>
                    <a:pt x="1918" y="524028"/>
                  </a:lnTo>
                  <a:lnTo>
                    <a:pt x="0" y="568452"/>
                  </a:lnTo>
                  <a:lnTo>
                    <a:pt x="1918" y="612875"/>
                  </a:lnTo>
                  <a:lnTo>
                    <a:pt x="7579" y="656364"/>
                  </a:lnTo>
                  <a:lnTo>
                    <a:pt x="16841" y="698791"/>
                  </a:lnTo>
                  <a:lnTo>
                    <a:pt x="29563" y="740031"/>
                  </a:lnTo>
                  <a:lnTo>
                    <a:pt x="45601" y="779956"/>
                  </a:lnTo>
                  <a:lnTo>
                    <a:pt x="64816" y="818441"/>
                  </a:lnTo>
                  <a:lnTo>
                    <a:pt x="87065" y="855359"/>
                  </a:lnTo>
                  <a:lnTo>
                    <a:pt x="112206" y="890583"/>
                  </a:lnTo>
                  <a:lnTo>
                    <a:pt x="140099" y="923988"/>
                  </a:lnTo>
                  <a:lnTo>
                    <a:pt x="170600" y="955446"/>
                  </a:lnTo>
                  <a:lnTo>
                    <a:pt x="203569" y="984833"/>
                  </a:lnTo>
                  <a:lnTo>
                    <a:pt x="238863" y="1012020"/>
                  </a:lnTo>
                  <a:lnTo>
                    <a:pt x="276342" y="1036882"/>
                  </a:lnTo>
                  <a:lnTo>
                    <a:pt x="315863" y="1059292"/>
                  </a:lnTo>
                  <a:lnTo>
                    <a:pt x="357284" y="1079125"/>
                  </a:lnTo>
                  <a:lnTo>
                    <a:pt x="400465" y="1096253"/>
                  </a:lnTo>
                  <a:lnTo>
                    <a:pt x="445263" y="1110550"/>
                  </a:lnTo>
                  <a:lnTo>
                    <a:pt x="491536" y="1121890"/>
                  </a:lnTo>
                  <a:lnTo>
                    <a:pt x="539144" y="1130147"/>
                  </a:lnTo>
                  <a:lnTo>
                    <a:pt x="587943" y="1135193"/>
                  </a:lnTo>
                  <a:lnTo>
                    <a:pt x="637793" y="1136904"/>
                  </a:lnTo>
                  <a:lnTo>
                    <a:pt x="687644" y="1135193"/>
                  </a:lnTo>
                  <a:lnTo>
                    <a:pt x="736443" y="1130147"/>
                  </a:lnTo>
                  <a:lnTo>
                    <a:pt x="784051" y="1121890"/>
                  </a:lnTo>
                  <a:lnTo>
                    <a:pt x="830324" y="1110550"/>
                  </a:lnTo>
                  <a:lnTo>
                    <a:pt x="875122" y="1096253"/>
                  </a:lnTo>
                  <a:lnTo>
                    <a:pt x="918303" y="1079125"/>
                  </a:lnTo>
                  <a:lnTo>
                    <a:pt x="959724" y="1059292"/>
                  </a:lnTo>
                  <a:lnTo>
                    <a:pt x="999245" y="1036882"/>
                  </a:lnTo>
                  <a:lnTo>
                    <a:pt x="1036724" y="1012020"/>
                  </a:lnTo>
                  <a:lnTo>
                    <a:pt x="1072018" y="984833"/>
                  </a:lnTo>
                  <a:lnTo>
                    <a:pt x="1104987" y="955446"/>
                  </a:lnTo>
                  <a:lnTo>
                    <a:pt x="1135488" y="923988"/>
                  </a:lnTo>
                  <a:lnTo>
                    <a:pt x="1163381" y="890583"/>
                  </a:lnTo>
                  <a:lnTo>
                    <a:pt x="1188522" y="855359"/>
                  </a:lnTo>
                  <a:lnTo>
                    <a:pt x="1210771" y="818441"/>
                  </a:lnTo>
                  <a:lnTo>
                    <a:pt x="1229986" y="779956"/>
                  </a:lnTo>
                  <a:lnTo>
                    <a:pt x="1246024" y="740031"/>
                  </a:lnTo>
                  <a:lnTo>
                    <a:pt x="1258746" y="698791"/>
                  </a:lnTo>
                  <a:lnTo>
                    <a:pt x="1268008" y="656364"/>
                  </a:lnTo>
                  <a:lnTo>
                    <a:pt x="1273669" y="612875"/>
                  </a:lnTo>
                  <a:lnTo>
                    <a:pt x="1275587" y="568452"/>
                  </a:lnTo>
                  <a:lnTo>
                    <a:pt x="1273669" y="524028"/>
                  </a:lnTo>
                  <a:lnTo>
                    <a:pt x="1268008" y="480539"/>
                  </a:lnTo>
                  <a:lnTo>
                    <a:pt x="1258746" y="438112"/>
                  </a:lnTo>
                  <a:lnTo>
                    <a:pt x="1246024" y="396872"/>
                  </a:lnTo>
                  <a:lnTo>
                    <a:pt x="1229986" y="356947"/>
                  </a:lnTo>
                  <a:lnTo>
                    <a:pt x="1210771" y="318462"/>
                  </a:lnTo>
                  <a:lnTo>
                    <a:pt x="1188522" y="281544"/>
                  </a:lnTo>
                  <a:lnTo>
                    <a:pt x="1163381" y="246320"/>
                  </a:lnTo>
                  <a:lnTo>
                    <a:pt x="1135488" y="212915"/>
                  </a:lnTo>
                  <a:lnTo>
                    <a:pt x="1104987" y="181457"/>
                  </a:lnTo>
                  <a:lnTo>
                    <a:pt x="1072018" y="152070"/>
                  </a:lnTo>
                  <a:lnTo>
                    <a:pt x="1036724" y="124883"/>
                  </a:lnTo>
                  <a:lnTo>
                    <a:pt x="999245" y="100021"/>
                  </a:lnTo>
                  <a:lnTo>
                    <a:pt x="959724" y="77611"/>
                  </a:lnTo>
                  <a:lnTo>
                    <a:pt x="918303" y="57778"/>
                  </a:lnTo>
                  <a:lnTo>
                    <a:pt x="875122" y="40650"/>
                  </a:lnTo>
                  <a:lnTo>
                    <a:pt x="830324" y="26353"/>
                  </a:lnTo>
                  <a:lnTo>
                    <a:pt x="784051" y="15013"/>
                  </a:lnTo>
                  <a:lnTo>
                    <a:pt x="736443" y="6756"/>
                  </a:lnTo>
                  <a:lnTo>
                    <a:pt x="687644" y="1710"/>
                  </a:lnTo>
                  <a:lnTo>
                    <a:pt x="637793" y="0"/>
                  </a:lnTo>
                  <a:close/>
                </a:path>
              </a:pathLst>
            </a:custGeom>
            <a:solidFill>
              <a:srgbClr val="E34B6C"/>
            </a:solidFill>
          </p:spPr>
          <p:txBody>
            <a:bodyPr wrap="square" lIns="0" tIns="0" rIns="0" bIns="0" rtlCol="0"/>
            <a:lstStyle/>
            <a:p>
              <a:endParaRPr/>
            </a:p>
          </p:txBody>
        </p:sp>
        <p:sp>
          <p:nvSpPr>
            <p:cNvPr id="12" name="object 12"/>
            <p:cNvSpPr/>
            <p:nvPr/>
          </p:nvSpPr>
          <p:spPr>
            <a:xfrm>
              <a:off x="9275063" y="2010155"/>
              <a:ext cx="1275715" cy="1137285"/>
            </a:xfrm>
            <a:custGeom>
              <a:avLst/>
              <a:gdLst/>
              <a:ahLst/>
              <a:cxnLst/>
              <a:rect l="l" t="t" r="r" b="b"/>
              <a:pathLst>
                <a:path w="1275715" h="1137285">
                  <a:moveTo>
                    <a:pt x="0" y="568452"/>
                  </a:moveTo>
                  <a:lnTo>
                    <a:pt x="1918" y="524028"/>
                  </a:lnTo>
                  <a:lnTo>
                    <a:pt x="7579" y="480539"/>
                  </a:lnTo>
                  <a:lnTo>
                    <a:pt x="16841" y="438112"/>
                  </a:lnTo>
                  <a:lnTo>
                    <a:pt x="29563" y="396872"/>
                  </a:lnTo>
                  <a:lnTo>
                    <a:pt x="45601" y="356947"/>
                  </a:lnTo>
                  <a:lnTo>
                    <a:pt x="64816" y="318462"/>
                  </a:lnTo>
                  <a:lnTo>
                    <a:pt x="87065" y="281544"/>
                  </a:lnTo>
                  <a:lnTo>
                    <a:pt x="112206" y="246320"/>
                  </a:lnTo>
                  <a:lnTo>
                    <a:pt x="140099" y="212915"/>
                  </a:lnTo>
                  <a:lnTo>
                    <a:pt x="170600" y="181457"/>
                  </a:lnTo>
                  <a:lnTo>
                    <a:pt x="203569" y="152070"/>
                  </a:lnTo>
                  <a:lnTo>
                    <a:pt x="238863" y="124883"/>
                  </a:lnTo>
                  <a:lnTo>
                    <a:pt x="276342" y="100021"/>
                  </a:lnTo>
                  <a:lnTo>
                    <a:pt x="315863" y="77611"/>
                  </a:lnTo>
                  <a:lnTo>
                    <a:pt x="357284" y="57778"/>
                  </a:lnTo>
                  <a:lnTo>
                    <a:pt x="400465" y="40650"/>
                  </a:lnTo>
                  <a:lnTo>
                    <a:pt x="445263" y="26353"/>
                  </a:lnTo>
                  <a:lnTo>
                    <a:pt x="491536" y="15013"/>
                  </a:lnTo>
                  <a:lnTo>
                    <a:pt x="539144" y="6756"/>
                  </a:lnTo>
                  <a:lnTo>
                    <a:pt x="587943" y="1710"/>
                  </a:lnTo>
                  <a:lnTo>
                    <a:pt x="637793" y="0"/>
                  </a:lnTo>
                  <a:lnTo>
                    <a:pt x="687644" y="1710"/>
                  </a:lnTo>
                  <a:lnTo>
                    <a:pt x="736443" y="6756"/>
                  </a:lnTo>
                  <a:lnTo>
                    <a:pt x="784051" y="15013"/>
                  </a:lnTo>
                  <a:lnTo>
                    <a:pt x="830324" y="26353"/>
                  </a:lnTo>
                  <a:lnTo>
                    <a:pt x="875122" y="40650"/>
                  </a:lnTo>
                  <a:lnTo>
                    <a:pt x="918303" y="57778"/>
                  </a:lnTo>
                  <a:lnTo>
                    <a:pt x="959724" y="77611"/>
                  </a:lnTo>
                  <a:lnTo>
                    <a:pt x="999245" y="100021"/>
                  </a:lnTo>
                  <a:lnTo>
                    <a:pt x="1036724" y="124883"/>
                  </a:lnTo>
                  <a:lnTo>
                    <a:pt x="1072018" y="152070"/>
                  </a:lnTo>
                  <a:lnTo>
                    <a:pt x="1104987" y="181457"/>
                  </a:lnTo>
                  <a:lnTo>
                    <a:pt x="1135488" y="212915"/>
                  </a:lnTo>
                  <a:lnTo>
                    <a:pt x="1163381" y="246320"/>
                  </a:lnTo>
                  <a:lnTo>
                    <a:pt x="1188522" y="281544"/>
                  </a:lnTo>
                  <a:lnTo>
                    <a:pt x="1210771" y="318462"/>
                  </a:lnTo>
                  <a:lnTo>
                    <a:pt x="1229986" y="356947"/>
                  </a:lnTo>
                  <a:lnTo>
                    <a:pt x="1246024" y="396872"/>
                  </a:lnTo>
                  <a:lnTo>
                    <a:pt x="1258746" y="438112"/>
                  </a:lnTo>
                  <a:lnTo>
                    <a:pt x="1268008" y="480539"/>
                  </a:lnTo>
                  <a:lnTo>
                    <a:pt x="1273669" y="524028"/>
                  </a:lnTo>
                  <a:lnTo>
                    <a:pt x="1275587" y="568452"/>
                  </a:lnTo>
                  <a:lnTo>
                    <a:pt x="1273669" y="612875"/>
                  </a:lnTo>
                  <a:lnTo>
                    <a:pt x="1268008" y="656364"/>
                  </a:lnTo>
                  <a:lnTo>
                    <a:pt x="1258746" y="698791"/>
                  </a:lnTo>
                  <a:lnTo>
                    <a:pt x="1246024" y="740031"/>
                  </a:lnTo>
                  <a:lnTo>
                    <a:pt x="1229986" y="779956"/>
                  </a:lnTo>
                  <a:lnTo>
                    <a:pt x="1210771" y="818441"/>
                  </a:lnTo>
                  <a:lnTo>
                    <a:pt x="1188522" y="855359"/>
                  </a:lnTo>
                  <a:lnTo>
                    <a:pt x="1163381" y="890583"/>
                  </a:lnTo>
                  <a:lnTo>
                    <a:pt x="1135488" y="923988"/>
                  </a:lnTo>
                  <a:lnTo>
                    <a:pt x="1104987" y="955446"/>
                  </a:lnTo>
                  <a:lnTo>
                    <a:pt x="1072018" y="984833"/>
                  </a:lnTo>
                  <a:lnTo>
                    <a:pt x="1036724" y="1012020"/>
                  </a:lnTo>
                  <a:lnTo>
                    <a:pt x="999245" y="1036882"/>
                  </a:lnTo>
                  <a:lnTo>
                    <a:pt x="959724" y="1059292"/>
                  </a:lnTo>
                  <a:lnTo>
                    <a:pt x="918303" y="1079125"/>
                  </a:lnTo>
                  <a:lnTo>
                    <a:pt x="875122" y="1096253"/>
                  </a:lnTo>
                  <a:lnTo>
                    <a:pt x="830324" y="1110550"/>
                  </a:lnTo>
                  <a:lnTo>
                    <a:pt x="784051" y="1121890"/>
                  </a:lnTo>
                  <a:lnTo>
                    <a:pt x="736443" y="1130147"/>
                  </a:lnTo>
                  <a:lnTo>
                    <a:pt x="687644" y="1135193"/>
                  </a:lnTo>
                  <a:lnTo>
                    <a:pt x="637793" y="1136904"/>
                  </a:lnTo>
                  <a:lnTo>
                    <a:pt x="587943" y="1135193"/>
                  </a:lnTo>
                  <a:lnTo>
                    <a:pt x="539144" y="1130147"/>
                  </a:lnTo>
                  <a:lnTo>
                    <a:pt x="491536" y="1121890"/>
                  </a:lnTo>
                  <a:lnTo>
                    <a:pt x="445263" y="1110550"/>
                  </a:lnTo>
                  <a:lnTo>
                    <a:pt x="400465" y="1096253"/>
                  </a:lnTo>
                  <a:lnTo>
                    <a:pt x="357284" y="1079125"/>
                  </a:lnTo>
                  <a:lnTo>
                    <a:pt x="315863" y="1059292"/>
                  </a:lnTo>
                  <a:lnTo>
                    <a:pt x="276342" y="1036882"/>
                  </a:lnTo>
                  <a:lnTo>
                    <a:pt x="238863" y="1012020"/>
                  </a:lnTo>
                  <a:lnTo>
                    <a:pt x="203569" y="984833"/>
                  </a:lnTo>
                  <a:lnTo>
                    <a:pt x="170600" y="955446"/>
                  </a:lnTo>
                  <a:lnTo>
                    <a:pt x="140099" y="923988"/>
                  </a:lnTo>
                  <a:lnTo>
                    <a:pt x="112206" y="890583"/>
                  </a:lnTo>
                  <a:lnTo>
                    <a:pt x="87065" y="855359"/>
                  </a:lnTo>
                  <a:lnTo>
                    <a:pt x="64816" y="818441"/>
                  </a:lnTo>
                  <a:lnTo>
                    <a:pt x="45601" y="779956"/>
                  </a:lnTo>
                  <a:lnTo>
                    <a:pt x="29563" y="740031"/>
                  </a:lnTo>
                  <a:lnTo>
                    <a:pt x="16841" y="698791"/>
                  </a:lnTo>
                  <a:lnTo>
                    <a:pt x="7579" y="656364"/>
                  </a:lnTo>
                  <a:lnTo>
                    <a:pt x="1918" y="612875"/>
                  </a:lnTo>
                  <a:lnTo>
                    <a:pt x="0" y="568452"/>
                  </a:lnTo>
                  <a:close/>
                </a:path>
              </a:pathLst>
            </a:custGeom>
            <a:ln w="12700">
              <a:solidFill>
                <a:srgbClr val="41709C"/>
              </a:solidFill>
            </a:ln>
          </p:spPr>
          <p:txBody>
            <a:bodyPr wrap="square" lIns="0" tIns="0" rIns="0" bIns="0" rtlCol="0"/>
            <a:lstStyle/>
            <a:p>
              <a:endParaRPr/>
            </a:p>
          </p:txBody>
        </p:sp>
        <p:pic>
          <p:nvPicPr>
            <p:cNvPr id="13" name="object 13"/>
            <p:cNvPicPr/>
            <p:nvPr/>
          </p:nvPicPr>
          <p:blipFill>
            <a:blip r:embed="rId2" cstate="print"/>
            <a:stretch>
              <a:fillRect/>
            </a:stretch>
          </p:blipFill>
          <p:spPr>
            <a:xfrm>
              <a:off x="9549383" y="2197607"/>
              <a:ext cx="725424" cy="760476"/>
            </a:xfrm>
            <a:prstGeom prst="rect">
              <a:avLst/>
            </a:prstGeom>
          </p:spPr>
        </p:pic>
        <p:sp>
          <p:nvSpPr>
            <p:cNvPr id="14" name="object 14"/>
            <p:cNvSpPr/>
            <p:nvPr/>
          </p:nvSpPr>
          <p:spPr>
            <a:xfrm>
              <a:off x="9550907" y="2199131"/>
              <a:ext cx="723900" cy="759460"/>
            </a:xfrm>
            <a:custGeom>
              <a:avLst/>
              <a:gdLst/>
              <a:ahLst/>
              <a:cxnLst/>
              <a:rect l="l" t="t" r="r" b="b"/>
              <a:pathLst>
                <a:path w="723900" h="759460">
                  <a:moveTo>
                    <a:pt x="0" y="379475"/>
                  </a:moveTo>
                  <a:lnTo>
                    <a:pt x="2820" y="331881"/>
                  </a:lnTo>
                  <a:lnTo>
                    <a:pt x="11054" y="286048"/>
                  </a:lnTo>
                  <a:lnTo>
                    <a:pt x="24363" y="242334"/>
                  </a:lnTo>
                  <a:lnTo>
                    <a:pt x="42408" y="201095"/>
                  </a:lnTo>
                  <a:lnTo>
                    <a:pt x="64849" y="162685"/>
                  </a:lnTo>
                  <a:lnTo>
                    <a:pt x="91348" y="127462"/>
                  </a:lnTo>
                  <a:lnTo>
                    <a:pt x="121565" y="95781"/>
                  </a:lnTo>
                  <a:lnTo>
                    <a:pt x="155160" y="67997"/>
                  </a:lnTo>
                  <a:lnTo>
                    <a:pt x="191796" y="44467"/>
                  </a:lnTo>
                  <a:lnTo>
                    <a:pt x="231131" y="25546"/>
                  </a:lnTo>
                  <a:lnTo>
                    <a:pt x="272828" y="11591"/>
                  </a:lnTo>
                  <a:lnTo>
                    <a:pt x="316548" y="2957"/>
                  </a:lnTo>
                  <a:lnTo>
                    <a:pt x="361950" y="0"/>
                  </a:lnTo>
                  <a:lnTo>
                    <a:pt x="407351" y="2957"/>
                  </a:lnTo>
                  <a:lnTo>
                    <a:pt x="451071" y="11591"/>
                  </a:lnTo>
                  <a:lnTo>
                    <a:pt x="492768" y="25546"/>
                  </a:lnTo>
                  <a:lnTo>
                    <a:pt x="532103" y="44467"/>
                  </a:lnTo>
                  <a:lnTo>
                    <a:pt x="568739" y="67997"/>
                  </a:lnTo>
                  <a:lnTo>
                    <a:pt x="602334" y="95781"/>
                  </a:lnTo>
                  <a:lnTo>
                    <a:pt x="632551" y="127462"/>
                  </a:lnTo>
                  <a:lnTo>
                    <a:pt x="659050" y="162685"/>
                  </a:lnTo>
                  <a:lnTo>
                    <a:pt x="681491" y="201095"/>
                  </a:lnTo>
                  <a:lnTo>
                    <a:pt x="699536" y="242334"/>
                  </a:lnTo>
                  <a:lnTo>
                    <a:pt x="712845" y="286048"/>
                  </a:lnTo>
                  <a:lnTo>
                    <a:pt x="721079" y="331881"/>
                  </a:lnTo>
                  <a:lnTo>
                    <a:pt x="723900" y="379475"/>
                  </a:lnTo>
                  <a:lnTo>
                    <a:pt x="721079" y="427070"/>
                  </a:lnTo>
                  <a:lnTo>
                    <a:pt x="712845" y="472903"/>
                  </a:lnTo>
                  <a:lnTo>
                    <a:pt x="699536" y="516617"/>
                  </a:lnTo>
                  <a:lnTo>
                    <a:pt x="681491" y="557856"/>
                  </a:lnTo>
                  <a:lnTo>
                    <a:pt x="659050" y="596266"/>
                  </a:lnTo>
                  <a:lnTo>
                    <a:pt x="632551" y="631489"/>
                  </a:lnTo>
                  <a:lnTo>
                    <a:pt x="602334" y="663170"/>
                  </a:lnTo>
                  <a:lnTo>
                    <a:pt x="568739" y="690954"/>
                  </a:lnTo>
                  <a:lnTo>
                    <a:pt x="532103" y="714484"/>
                  </a:lnTo>
                  <a:lnTo>
                    <a:pt x="492768" y="733405"/>
                  </a:lnTo>
                  <a:lnTo>
                    <a:pt x="451071" y="747360"/>
                  </a:lnTo>
                  <a:lnTo>
                    <a:pt x="407351" y="755994"/>
                  </a:lnTo>
                  <a:lnTo>
                    <a:pt x="361950" y="758951"/>
                  </a:lnTo>
                  <a:lnTo>
                    <a:pt x="316548" y="755994"/>
                  </a:lnTo>
                  <a:lnTo>
                    <a:pt x="272828" y="747360"/>
                  </a:lnTo>
                  <a:lnTo>
                    <a:pt x="231131" y="733405"/>
                  </a:lnTo>
                  <a:lnTo>
                    <a:pt x="191796" y="714484"/>
                  </a:lnTo>
                  <a:lnTo>
                    <a:pt x="155160" y="690954"/>
                  </a:lnTo>
                  <a:lnTo>
                    <a:pt x="121565" y="663170"/>
                  </a:lnTo>
                  <a:lnTo>
                    <a:pt x="91348" y="631489"/>
                  </a:lnTo>
                  <a:lnTo>
                    <a:pt x="64849" y="596266"/>
                  </a:lnTo>
                  <a:lnTo>
                    <a:pt x="42408" y="557856"/>
                  </a:lnTo>
                  <a:lnTo>
                    <a:pt x="24363" y="516617"/>
                  </a:lnTo>
                  <a:lnTo>
                    <a:pt x="11054" y="472903"/>
                  </a:lnTo>
                  <a:lnTo>
                    <a:pt x="2820" y="427070"/>
                  </a:lnTo>
                  <a:lnTo>
                    <a:pt x="0" y="379475"/>
                  </a:lnTo>
                  <a:close/>
                </a:path>
              </a:pathLst>
            </a:custGeom>
            <a:ln w="12700">
              <a:solidFill>
                <a:srgbClr val="41709C"/>
              </a:solidFill>
            </a:ln>
          </p:spPr>
          <p:txBody>
            <a:bodyPr wrap="square" lIns="0" tIns="0" rIns="0" bIns="0" rtlCol="0"/>
            <a:lstStyle/>
            <a:p>
              <a:endParaRPr/>
            </a:p>
          </p:txBody>
        </p:sp>
        <p:sp>
          <p:nvSpPr>
            <p:cNvPr id="15" name="object 15"/>
            <p:cNvSpPr/>
            <p:nvPr/>
          </p:nvSpPr>
          <p:spPr>
            <a:xfrm>
              <a:off x="9550907" y="2659379"/>
              <a:ext cx="669290" cy="388620"/>
            </a:xfrm>
            <a:custGeom>
              <a:avLst/>
              <a:gdLst/>
              <a:ahLst/>
              <a:cxnLst/>
              <a:rect l="l" t="t" r="r" b="b"/>
              <a:pathLst>
                <a:path w="669290" h="388619">
                  <a:moveTo>
                    <a:pt x="334518" y="0"/>
                  </a:moveTo>
                  <a:lnTo>
                    <a:pt x="274378" y="3130"/>
                  </a:lnTo>
                  <a:lnTo>
                    <a:pt x="217779" y="12156"/>
                  </a:lnTo>
                  <a:lnTo>
                    <a:pt x="165664" y="26528"/>
                  </a:lnTo>
                  <a:lnTo>
                    <a:pt x="118977" y="45699"/>
                  </a:lnTo>
                  <a:lnTo>
                    <a:pt x="78662" y="69118"/>
                  </a:lnTo>
                  <a:lnTo>
                    <a:pt x="45663" y="96237"/>
                  </a:lnTo>
                  <a:lnTo>
                    <a:pt x="20924" y="126508"/>
                  </a:lnTo>
                  <a:lnTo>
                    <a:pt x="0" y="194310"/>
                  </a:lnTo>
                  <a:lnTo>
                    <a:pt x="5388" y="229237"/>
                  </a:lnTo>
                  <a:lnTo>
                    <a:pt x="45663" y="292382"/>
                  </a:lnTo>
                  <a:lnTo>
                    <a:pt x="78662" y="319501"/>
                  </a:lnTo>
                  <a:lnTo>
                    <a:pt x="118977" y="342920"/>
                  </a:lnTo>
                  <a:lnTo>
                    <a:pt x="165664" y="362091"/>
                  </a:lnTo>
                  <a:lnTo>
                    <a:pt x="217779" y="376463"/>
                  </a:lnTo>
                  <a:lnTo>
                    <a:pt x="274378" y="385489"/>
                  </a:lnTo>
                  <a:lnTo>
                    <a:pt x="334518" y="388620"/>
                  </a:lnTo>
                  <a:lnTo>
                    <a:pt x="394657" y="385489"/>
                  </a:lnTo>
                  <a:lnTo>
                    <a:pt x="451256" y="376463"/>
                  </a:lnTo>
                  <a:lnTo>
                    <a:pt x="503371" y="362091"/>
                  </a:lnTo>
                  <a:lnTo>
                    <a:pt x="550058" y="342920"/>
                  </a:lnTo>
                  <a:lnTo>
                    <a:pt x="590373" y="319501"/>
                  </a:lnTo>
                  <a:lnTo>
                    <a:pt x="623372" y="292382"/>
                  </a:lnTo>
                  <a:lnTo>
                    <a:pt x="648111" y="262111"/>
                  </a:lnTo>
                  <a:lnTo>
                    <a:pt x="669036" y="194310"/>
                  </a:lnTo>
                  <a:lnTo>
                    <a:pt x="663647" y="159382"/>
                  </a:lnTo>
                  <a:lnTo>
                    <a:pt x="623372" y="96237"/>
                  </a:lnTo>
                  <a:lnTo>
                    <a:pt x="590373" y="69118"/>
                  </a:lnTo>
                  <a:lnTo>
                    <a:pt x="550058" y="45699"/>
                  </a:lnTo>
                  <a:lnTo>
                    <a:pt x="503371" y="26528"/>
                  </a:lnTo>
                  <a:lnTo>
                    <a:pt x="451256" y="12156"/>
                  </a:lnTo>
                  <a:lnTo>
                    <a:pt x="394657" y="3130"/>
                  </a:lnTo>
                  <a:lnTo>
                    <a:pt x="334518" y="0"/>
                  </a:lnTo>
                  <a:close/>
                </a:path>
              </a:pathLst>
            </a:custGeom>
            <a:solidFill>
              <a:srgbClr val="E34B6C"/>
            </a:solidFill>
          </p:spPr>
          <p:txBody>
            <a:bodyPr wrap="square" lIns="0" tIns="0" rIns="0" bIns="0" rtlCol="0"/>
            <a:lstStyle/>
            <a:p>
              <a:endParaRPr/>
            </a:p>
          </p:txBody>
        </p:sp>
        <p:sp>
          <p:nvSpPr>
            <p:cNvPr id="16" name="object 16"/>
            <p:cNvSpPr/>
            <p:nvPr/>
          </p:nvSpPr>
          <p:spPr>
            <a:xfrm>
              <a:off x="9550907" y="2659379"/>
              <a:ext cx="669290" cy="388620"/>
            </a:xfrm>
            <a:custGeom>
              <a:avLst/>
              <a:gdLst/>
              <a:ahLst/>
              <a:cxnLst/>
              <a:rect l="l" t="t" r="r" b="b"/>
              <a:pathLst>
                <a:path w="669290" h="388619">
                  <a:moveTo>
                    <a:pt x="0" y="194310"/>
                  </a:moveTo>
                  <a:lnTo>
                    <a:pt x="20924" y="126508"/>
                  </a:lnTo>
                  <a:lnTo>
                    <a:pt x="45663" y="96237"/>
                  </a:lnTo>
                  <a:lnTo>
                    <a:pt x="78662" y="69118"/>
                  </a:lnTo>
                  <a:lnTo>
                    <a:pt x="118977" y="45699"/>
                  </a:lnTo>
                  <a:lnTo>
                    <a:pt x="165664" y="26528"/>
                  </a:lnTo>
                  <a:lnTo>
                    <a:pt x="217779" y="12156"/>
                  </a:lnTo>
                  <a:lnTo>
                    <a:pt x="274378" y="3130"/>
                  </a:lnTo>
                  <a:lnTo>
                    <a:pt x="334518" y="0"/>
                  </a:lnTo>
                  <a:lnTo>
                    <a:pt x="394657" y="3130"/>
                  </a:lnTo>
                  <a:lnTo>
                    <a:pt x="451256" y="12156"/>
                  </a:lnTo>
                  <a:lnTo>
                    <a:pt x="503371" y="26528"/>
                  </a:lnTo>
                  <a:lnTo>
                    <a:pt x="550058" y="45699"/>
                  </a:lnTo>
                  <a:lnTo>
                    <a:pt x="590373" y="69118"/>
                  </a:lnTo>
                  <a:lnTo>
                    <a:pt x="623372" y="96237"/>
                  </a:lnTo>
                  <a:lnTo>
                    <a:pt x="648111" y="126508"/>
                  </a:lnTo>
                  <a:lnTo>
                    <a:pt x="669036" y="194310"/>
                  </a:lnTo>
                  <a:lnTo>
                    <a:pt x="663647" y="229237"/>
                  </a:lnTo>
                  <a:lnTo>
                    <a:pt x="623372" y="292382"/>
                  </a:lnTo>
                  <a:lnTo>
                    <a:pt x="590373" y="319501"/>
                  </a:lnTo>
                  <a:lnTo>
                    <a:pt x="550058" y="342920"/>
                  </a:lnTo>
                  <a:lnTo>
                    <a:pt x="503371" y="362091"/>
                  </a:lnTo>
                  <a:lnTo>
                    <a:pt x="451256" y="376463"/>
                  </a:lnTo>
                  <a:lnTo>
                    <a:pt x="394657" y="385489"/>
                  </a:lnTo>
                  <a:lnTo>
                    <a:pt x="334518" y="388620"/>
                  </a:lnTo>
                  <a:lnTo>
                    <a:pt x="274378" y="385489"/>
                  </a:lnTo>
                  <a:lnTo>
                    <a:pt x="217779" y="376463"/>
                  </a:lnTo>
                  <a:lnTo>
                    <a:pt x="165664" y="362091"/>
                  </a:lnTo>
                  <a:lnTo>
                    <a:pt x="118977" y="342920"/>
                  </a:lnTo>
                  <a:lnTo>
                    <a:pt x="78662" y="319501"/>
                  </a:lnTo>
                  <a:lnTo>
                    <a:pt x="45663" y="292382"/>
                  </a:lnTo>
                  <a:lnTo>
                    <a:pt x="20924" y="262111"/>
                  </a:lnTo>
                  <a:lnTo>
                    <a:pt x="0" y="194310"/>
                  </a:lnTo>
                  <a:close/>
                </a:path>
              </a:pathLst>
            </a:custGeom>
            <a:ln w="12700">
              <a:solidFill>
                <a:srgbClr val="EB4444"/>
              </a:solidFill>
            </a:ln>
          </p:spPr>
          <p:txBody>
            <a:bodyPr wrap="square" lIns="0" tIns="0" rIns="0" bIns="0" rtlCol="0"/>
            <a:lstStyle/>
            <a:p>
              <a:endParaRPr/>
            </a:p>
          </p:txBody>
        </p:sp>
        <p:sp>
          <p:nvSpPr>
            <p:cNvPr id="17" name="object 17"/>
            <p:cNvSpPr/>
            <p:nvPr/>
          </p:nvSpPr>
          <p:spPr>
            <a:xfrm>
              <a:off x="10060254" y="2213138"/>
              <a:ext cx="448309" cy="627380"/>
            </a:xfrm>
            <a:custGeom>
              <a:avLst/>
              <a:gdLst/>
              <a:ahLst/>
              <a:cxnLst/>
              <a:rect l="l" t="t" r="r" b="b"/>
              <a:pathLst>
                <a:path w="448309" h="627380">
                  <a:moveTo>
                    <a:pt x="120001" y="0"/>
                  </a:moveTo>
                  <a:lnTo>
                    <a:pt x="56503" y="28814"/>
                  </a:lnTo>
                  <a:lnTo>
                    <a:pt x="15708" y="91516"/>
                  </a:lnTo>
                  <a:lnTo>
                    <a:pt x="4662" y="132723"/>
                  </a:lnTo>
                  <a:lnTo>
                    <a:pt x="0" y="179054"/>
                  </a:lnTo>
                  <a:lnTo>
                    <a:pt x="1832" y="229424"/>
                  </a:lnTo>
                  <a:lnTo>
                    <a:pt x="10272" y="282748"/>
                  </a:lnTo>
                  <a:lnTo>
                    <a:pt x="25431" y="337941"/>
                  </a:lnTo>
                  <a:lnTo>
                    <a:pt x="47420" y="393917"/>
                  </a:lnTo>
                  <a:lnTo>
                    <a:pt x="75071" y="447307"/>
                  </a:lnTo>
                  <a:lnTo>
                    <a:pt x="106629" y="495043"/>
                  </a:lnTo>
                  <a:lnTo>
                    <a:pt x="141203" y="536491"/>
                  </a:lnTo>
                  <a:lnTo>
                    <a:pt x="177903" y="571023"/>
                  </a:lnTo>
                  <a:lnTo>
                    <a:pt x="215839" y="598005"/>
                  </a:lnTo>
                  <a:lnTo>
                    <a:pt x="254120" y="616807"/>
                  </a:lnTo>
                  <a:lnTo>
                    <a:pt x="291855" y="626798"/>
                  </a:lnTo>
                  <a:lnTo>
                    <a:pt x="328154" y="627345"/>
                  </a:lnTo>
                  <a:lnTo>
                    <a:pt x="362126" y="617818"/>
                  </a:lnTo>
                  <a:lnTo>
                    <a:pt x="415180" y="570856"/>
                  </a:lnTo>
                  <a:lnTo>
                    <a:pt x="432503" y="535880"/>
                  </a:lnTo>
                  <a:lnTo>
                    <a:pt x="443545" y="494689"/>
                  </a:lnTo>
                  <a:lnTo>
                    <a:pt x="448197" y="448368"/>
                  </a:lnTo>
                  <a:lnTo>
                    <a:pt x="446351" y="398005"/>
                  </a:lnTo>
                  <a:lnTo>
                    <a:pt x="437898" y="344684"/>
                  </a:lnTo>
                  <a:lnTo>
                    <a:pt x="422728" y="289493"/>
                  </a:lnTo>
                  <a:lnTo>
                    <a:pt x="400734" y="233516"/>
                  </a:lnTo>
                  <a:lnTo>
                    <a:pt x="373084" y="180126"/>
                  </a:lnTo>
                  <a:lnTo>
                    <a:pt x="341526" y="132390"/>
                  </a:lnTo>
                  <a:lnTo>
                    <a:pt x="306952" y="90938"/>
                  </a:lnTo>
                  <a:lnTo>
                    <a:pt x="270252" y="56400"/>
                  </a:lnTo>
                  <a:lnTo>
                    <a:pt x="232316" y="29407"/>
                  </a:lnTo>
                  <a:lnTo>
                    <a:pt x="194035" y="10589"/>
                  </a:lnTo>
                  <a:lnTo>
                    <a:pt x="156300" y="576"/>
                  </a:lnTo>
                  <a:lnTo>
                    <a:pt x="120001" y="0"/>
                  </a:lnTo>
                  <a:close/>
                </a:path>
              </a:pathLst>
            </a:custGeom>
            <a:solidFill>
              <a:srgbClr val="E34B6C"/>
            </a:solidFill>
          </p:spPr>
          <p:txBody>
            <a:bodyPr wrap="square" lIns="0" tIns="0" rIns="0" bIns="0" rtlCol="0"/>
            <a:lstStyle/>
            <a:p>
              <a:endParaRPr/>
            </a:p>
          </p:txBody>
        </p:sp>
        <p:sp>
          <p:nvSpPr>
            <p:cNvPr id="18" name="object 18"/>
            <p:cNvSpPr/>
            <p:nvPr/>
          </p:nvSpPr>
          <p:spPr>
            <a:xfrm>
              <a:off x="10060254" y="2213138"/>
              <a:ext cx="448309" cy="627380"/>
            </a:xfrm>
            <a:custGeom>
              <a:avLst/>
              <a:gdLst/>
              <a:ahLst/>
              <a:cxnLst/>
              <a:rect l="l" t="t" r="r" b="b"/>
              <a:pathLst>
                <a:path w="448309" h="627380">
                  <a:moveTo>
                    <a:pt x="86028" y="9488"/>
                  </a:moveTo>
                  <a:lnTo>
                    <a:pt x="120001" y="0"/>
                  </a:lnTo>
                  <a:lnTo>
                    <a:pt x="156300" y="576"/>
                  </a:lnTo>
                  <a:lnTo>
                    <a:pt x="194035" y="10589"/>
                  </a:lnTo>
                  <a:lnTo>
                    <a:pt x="232316" y="29407"/>
                  </a:lnTo>
                  <a:lnTo>
                    <a:pt x="270252" y="56400"/>
                  </a:lnTo>
                  <a:lnTo>
                    <a:pt x="306952" y="90938"/>
                  </a:lnTo>
                  <a:lnTo>
                    <a:pt x="341526" y="132390"/>
                  </a:lnTo>
                  <a:lnTo>
                    <a:pt x="373084" y="180126"/>
                  </a:lnTo>
                  <a:lnTo>
                    <a:pt x="400734" y="233516"/>
                  </a:lnTo>
                  <a:lnTo>
                    <a:pt x="422728" y="289493"/>
                  </a:lnTo>
                  <a:lnTo>
                    <a:pt x="437898" y="344684"/>
                  </a:lnTo>
                  <a:lnTo>
                    <a:pt x="446351" y="398005"/>
                  </a:lnTo>
                  <a:lnTo>
                    <a:pt x="448197" y="448368"/>
                  </a:lnTo>
                  <a:lnTo>
                    <a:pt x="443545" y="494689"/>
                  </a:lnTo>
                  <a:lnTo>
                    <a:pt x="432503" y="535880"/>
                  </a:lnTo>
                  <a:lnTo>
                    <a:pt x="415180" y="570856"/>
                  </a:lnTo>
                  <a:lnTo>
                    <a:pt x="362126" y="617818"/>
                  </a:lnTo>
                  <a:lnTo>
                    <a:pt x="328154" y="627345"/>
                  </a:lnTo>
                  <a:lnTo>
                    <a:pt x="291855" y="626798"/>
                  </a:lnTo>
                  <a:lnTo>
                    <a:pt x="254120" y="616807"/>
                  </a:lnTo>
                  <a:lnTo>
                    <a:pt x="215839" y="598005"/>
                  </a:lnTo>
                  <a:lnTo>
                    <a:pt x="177903" y="571023"/>
                  </a:lnTo>
                  <a:lnTo>
                    <a:pt x="141203" y="536491"/>
                  </a:lnTo>
                  <a:lnTo>
                    <a:pt x="106629" y="495043"/>
                  </a:lnTo>
                  <a:lnTo>
                    <a:pt x="75071" y="447307"/>
                  </a:lnTo>
                  <a:lnTo>
                    <a:pt x="47420" y="393917"/>
                  </a:lnTo>
                  <a:lnTo>
                    <a:pt x="25431" y="337941"/>
                  </a:lnTo>
                  <a:lnTo>
                    <a:pt x="10272" y="282748"/>
                  </a:lnTo>
                  <a:lnTo>
                    <a:pt x="1832" y="229424"/>
                  </a:lnTo>
                  <a:lnTo>
                    <a:pt x="0" y="179054"/>
                  </a:lnTo>
                  <a:lnTo>
                    <a:pt x="4662" y="132723"/>
                  </a:lnTo>
                  <a:lnTo>
                    <a:pt x="15708" y="91516"/>
                  </a:lnTo>
                  <a:lnTo>
                    <a:pt x="33026" y="56518"/>
                  </a:lnTo>
                  <a:lnTo>
                    <a:pt x="56503" y="28814"/>
                  </a:lnTo>
                  <a:lnTo>
                    <a:pt x="86028" y="9488"/>
                  </a:lnTo>
                  <a:close/>
                </a:path>
              </a:pathLst>
            </a:custGeom>
            <a:ln w="12700">
              <a:solidFill>
                <a:srgbClr val="EB4444"/>
              </a:solidFill>
            </a:ln>
          </p:spPr>
          <p:txBody>
            <a:bodyPr wrap="square" lIns="0" tIns="0" rIns="0" bIns="0" rtlCol="0"/>
            <a:lstStyle/>
            <a:p>
              <a:endParaRPr/>
            </a:p>
          </p:txBody>
        </p:sp>
        <p:sp>
          <p:nvSpPr>
            <p:cNvPr id="19" name="object 19"/>
            <p:cNvSpPr/>
            <p:nvPr/>
          </p:nvSpPr>
          <p:spPr>
            <a:xfrm>
              <a:off x="9475068" y="2112704"/>
              <a:ext cx="571500" cy="516890"/>
            </a:xfrm>
            <a:custGeom>
              <a:avLst/>
              <a:gdLst/>
              <a:ahLst/>
              <a:cxnLst/>
              <a:rect l="l" t="t" r="r" b="b"/>
              <a:pathLst>
                <a:path w="571500" h="516889">
                  <a:moveTo>
                    <a:pt x="404599" y="0"/>
                  </a:moveTo>
                  <a:lnTo>
                    <a:pt x="358617" y="7284"/>
                  </a:lnTo>
                  <a:lnTo>
                    <a:pt x="310384" y="21873"/>
                  </a:lnTo>
                  <a:lnTo>
                    <a:pt x="260979" y="43597"/>
                  </a:lnTo>
                  <a:lnTo>
                    <a:pt x="211479" y="72283"/>
                  </a:lnTo>
                  <a:lnTo>
                    <a:pt x="162961" y="107763"/>
                  </a:lnTo>
                  <a:lnTo>
                    <a:pt x="118392" y="148130"/>
                  </a:lnTo>
                  <a:lnTo>
                    <a:pt x="80276" y="190825"/>
                  </a:lnTo>
                  <a:lnTo>
                    <a:pt x="49000" y="234829"/>
                  </a:lnTo>
                  <a:lnTo>
                    <a:pt x="24948" y="279121"/>
                  </a:lnTo>
                  <a:lnTo>
                    <a:pt x="8507" y="322682"/>
                  </a:lnTo>
                  <a:lnTo>
                    <a:pt x="62" y="364491"/>
                  </a:lnTo>
                  <a:lnTo>
                    <a:pt x="0" y="403528"/>
                  </a:lnTo>
                  <a:lnTo>
                    <a:pt x="8704" y="438773"/>
                  </a:lnTo>
                  <a:lnTo>
                    <a:pt x="52766" y="492875"/>
                  </a:lnTo>
                  <a:lnTo>
                    <a:pt x="123779" y="516383"/>
                  </a:lnTo>
                  <a:lnTo>
                    <a:pt x="166433" y="516569"/>
                  </a:lnTo>
                  <a:lnTo>
                    <a:pt x="212415" y="509274"/>
                  </a:lnTo>
                  <a:lnTo>
                    <a:pt x="260647" y="494671"/>
                  </a:lnTo>
                  <a:lnTo>
                    <a:pt x="310053" y="472934"/>
                  </a:lnTo>
                  <a:lnTo>
                    <a:pt x="359553" y="444237"/>
                  </a:lnTo>
                  <a:lnTo>
                    <a:pt x="408071" y="408753"/>
                  </a:lnTo>
                  <a:lnTo>
                    <a:pt x="452640" y="368387"/>
                  </a:lnTo>
                  <a:lnTo>
                    <a:pt x="490756" y="325691"/>
                  </a:lnTo>
                  <a:lnTo>
                    <a:pt x="522032" y="281687"/>
                  </a:lnTo>
                  <a:lnTo>
                    <a:pt x="546084" y="237395"/>
                  </a:lnTo>
                  <a:lnTo>
                    <a:pt x="562525" y="193834"/>
                  </a:lnTo>
                  <a:lnTo>
                    <a:pt x="570970" y="152025"/>
                  </a:lnTo>
                  <a:lnTo>
                    <a:pt x="571032" y="112988"/>
                  </a:lnTo>
                  <a:lnTo>
                    <a:pt x="562327" y="77743"/>
                  </a:lnTo>
                  <a:lnTo>
                    <a:pt x="518265" y="23675"/>
                  </a:lnTo>
                  <a:lnTo>
                    <a:pt x="447253" y="189"/>
                  </a:lnTo>
                  <a:lnTo>
                    <a:pt x="404599" y="0"/>
                  </a:lnTo>
                  <a:close/>
                </a:path>
              </a:pathLst>
            </a:custGeom>
            <a:solidFill>
              <a:srgbClr val="E34B6C"/>
            </a:solidFill>
          </p:spPr>
          <p:txBody>
            <a:bodyPr wrap="square" lIns="0" tIns="0" rIns="0" bIns="0" rtlCol="0"/>
            <a:lstStyle/>
            <a:p>
              <a:endParaRPr/>
            </a:p>
          </p:txBody>
        </p:sp>
        <p:sp>
          <p:nvSpPr>
            <p:cNvPr id="20" name="object 20"/>
            <p:cNvSpPr/>
            <p:nvPr/>
          </p:nvSpPr>
          <p:spPr>
            <a:xfrm>
              <a:off x="9475068" y="2112704"/>
              <a:ext cx="571500" cy="516890"/>
            </a:xfrm>
            <a:custGeom>
              <a:avLst/>
              <a:gdLst/>
              <a:ahLst/>
              <a:cxnLst/>
              <a:rect l="l" t="t" r="r" b="b"/>
              <a:pathLst>
                <a:path w="571500" h="516889">
                  <a:moveTo>
                    <a:pt x="544469" y="47311"/>
                  </a:moveTo>
                  <a:lnTo>
                    <a:pt x="562327" y="77743"/>
                  </a:lnTo>
                  <a:lnTo>
                    <a:pt x="571032" y="112988"/>
                  </a:lnTo>
                  <a:lnTo>
                    <a:pt x="570970" y="152025"/>
                  </a:lnTo>
                  <a:lnTo>
                    <a:pt x="562525" y="193834"/>
                  </a:lnTo>
                  <a:lnTo>
                    <a:pt x="546084" y="237395"/>
                  </a:lnTo>
                  <a:lnTo>
                    <a:pt x="522032" y="281687"/>
                  </a:lnTo>
                  <a:lnTo>
                    <a:pt x="490756" y="325691"/>
                  </a:lnTo>
                  <a:lnTo>
                    <a:pt x="452640" y="368387"/>
                  </a:lnTo>
                  <a:lnTo>
                    <a:pt x="408071" y="408753"/>
                  </a:lnTo>
                  <a:lnTo>
                    <a:pt x="359553" y="444237"/>
                  </a:lnTo>
                  <a:lnTo>
                    <a:pt x="310053" y="472934"/>
                  </a:lnTo>
                  <a:lnTo>
                    <a:pt x="260647" y="494671"/>
                  </a:lnTo>
                  <a:lnTo>
                    <a:pt x="212415" y="509274"/>
                  </a:lnTo>
                  <a:lnTo>
                    <a:pt x="166433" y="516569"/>
                  </a:lnTo>
                  <a:lnTo>
                    <a:pt x="123779" y="516383"/>
                  </a:lnTo>
                  <a:lnTo>
                    <a:pt x="85531" y="508543"/>
                  </a:lnTo>
                  <a:lnTo>
                    <a:pt x="26563" y="469205"/>
                  </a:lnTo>
                  <a:lnTo>
                    <a:pt x="0" y="403528"/>
                  </a:lnTo>
                  <a:lnTo>
                    <a:pt x="62" y="364491"/>
                  </a:lnTo>
                  <a:lnTo>
                    <a:pt x="8507" y="322682"/>
                  </a:lnTo>
                  <a:lnTo>
                    <a:pt x="24948" y="279121"/>
                  </a:lnTo>
                  <a:lnTo>
                    <a:pt x="49000" y="234829"/>
                  </a:lnTo>
                  <a:lnTo>
                    <a:pt x="80276" y="190825"/>
                  </a:lnTo>
                  <a:lnTo>
                    <a:pt x="118392" y="148130"/>
                  </a:lnTo>
                  <a:lnTo>
                    <a:pt x="162961" y="107763"/>
                  </a:lnTo>
                  <a:lnTo>
                    <a:pt x="211479" y="72283"/>
                  </a:lnTo>
                  <a:lnTo>
                    <a:pt x="260979" y="43597"/>
                  </a:lnTo>
                  <a:lnTo>
                    <a:pt x="310384" y="21873"/>
                  </a:lnTo>
                  <a:lnTo>
                    <a:pt x="358617" y="7284"/>
                  </a:lnTo>
                  <a:lnTo>
                    <a:pt x="404599" y="0"/>
                  </a:lnTo>
                  <a:lnTo>
                    <a:pt x="447253" y="189"/>
                  </a:lnTo>
                  <a:lnTo>
                    <a:pt x="485501" y="8024"/>
                  </a:lnTo>
                  <a:lnTo>
                    <a:pt x="518265" y="23675"/>
                  </a:lnTo>
                  <a:lnTo>
                    <a:pt x="544469" y="47311"/>
                  </a:lnTo>
                  <a:close/>
                </a:path>
              </a:pathLst>
            </a:custGeom>
            <a:ln w="12700">
              <a:solidFill>
                <a:srgbClr val="EB4444"/>
              </a:solidFill>
            </a:ln>
          </p:spPr>
          <p:txBody>
            <a:bodyPr wrap="square" lIns="0" tIns="0" rIns="0" bIns="0" rtlCol="0"/>
            <a:lstStyle/>
            <a:p>
              <a:endParaRPr/>
            </a:p>
          </p:txBody>
        </p:sp>
        <p:pic>
          <p:nvPicPr>
            <p:cNvPr id="21" name="object 21"/>
            <p:cNvPicPr/>
            <p:nvPr/>
          </p:nvPicPr>
          <p:blipFill>
            <a:blip r:embed="rId3" cstate="print"/>
            <a:stretch>
              <a:fillRect/>
            </a:stretch>
          </p:blipFill>
          <p:spPr>
            <a:xfrm>
              <a:off x="9345167" y="3012947"/>
              <a:ext cx="442709" cy="504897"/>
            </a:xfrm>
            <a:prstGeom prst="rect">
              <a:avLst/>
            </a:prstGeom>
          </p:spPr>
        </p:pic>
        <p:sp>
          <p:nvSpPr>
            <p:cNvPr id="22" name="object 22"/>
            <p:cNvSpPr/>
            <p:nvPr/>
          </p:nvSpPr>
          <p:spPr>
            <a:xfrm>
              <a:off x="9348486" y="3014598"/>
              <a:ext cx="438784" cy="503555"/>
            </a:xfrm>
            <a:custGeom>
              <a:avLst/>
              <a:gdLst/>
              <a:ahLst/>
              <a:cxnLst/>
              <a:rect l="l" t="t" r="r" b="b"/>
              <a:pathLst>
                <a:path w="438784" h="503554">
                  <a:moveTo>
                    <a:pt x="12556" y="432180"/>
                  </a:moveTo>
                  <a:lnTo>
                    <a:pt x="513" y="396372"/>
                  </a:lnTo>
                  <a:lnTo>
                    <a:pt x="0" y="357891"/>
                  </a:lnTo>
                  <a:lnTo>
                    <a:pt x="10230" y="318264"/>
                  </a:lnTo>
                  <a:lnTo>
                    <a:pt x="30417" y="279016"/>
                  </a:lnTo>
                  <a:lnTo>
                    <a:pt x="59775" y="241675"/>
                  </a:lnTo>
                  <a:lnTo>
                    <a:pt x="97518" y="207766"/>
                  </a:lnTo>
                  <a:lnTo>
                    <a:pt x="142858" y="178815"/>
                  </a:lnTo>
                  <a:lnTo>
                    <a:pt x="186100" y="154475"/>
                  </a:lnTo>
                  <a:lnTo>
                    <a:pt x="228192" y="127940"/>
                  </a:lnTo>
                  <a:lnTo>
                    <a:pt x="269128" y="99218"/>
                  </a:lnTo>
                  <a:lnTo>
                    <a:pt x="308899" y="68316"/>
                  </a:lnTo>
                  <a:lnTo>
                    <a:pt x="347498" y="35241"/>
                  </a:lnTo>
                  <a:lnTo>
                    <a:pt x="384920" y="0"/>
                  </a:lnTo>
                  <a:lnTo>
                    <a:pt x="384612" y="58812"/>
                  </a:lnTo>
                  <a:lnTo>
                    <a:pt x="391317" y="113887"/>
                  </a:lnTo>
                  <a:lnTo>
                    <a:pt x="405047" y="165199"/>
                  </a:lnTo>
                  <a:lnTo>
                    <a:pt x="425814" y="212725"/>
                  </a:lnTo>
                  <a:lnTo>
                    <a:pt x="437817" y="248580"/>
                  </a:lnTo>
                  <a:lnTo>
                    <a:pt x="438315" y="287095"/>
                  </a:lnTo>
                  <a:lnTo>
                    <a:pt x="428087" y="326745"/>
                  </a:lnTo>
                  <a:lnTo>
                    <a:pt x="407912" y="366006"/>
                  </a:lnTo>
                  <a:lnTo>
                    <a:pt x="378572" y="403354"/>
                  </a:lnTo>
                  <a:lnTo>
                    <a:pt x="340845" y="437266"/>
                  </a:lnTo>
                  <a:lnTo>
                    <a:pt x="295512" y="466216"/>
                  </a:lnTo>
                  <a:lnTo>
                    <a:pt x="246101" y="487571"/>
                  </a:lnTo>
                  <a:lnTo>
                    <a:pt x="196861" y="499846"/>
                  </a:lnTo>
                  <a:lnTo>
                    <a:pt x="149488" y="503246"/>
                  </a:lnTo>
                  <a:lnTo>
                    <a:pt x="105675" y="497975"/>
                  </a:lnTo>
                  <a:lnTo>
                    <a:pt x="67119" y="484237"/>
                  </a:lnTo>
                  <a:lnTo>
                    <a:pt x="35514" y="462238"/>
                  </a:lnTo>
                  <a:lnTo>
                    <a:pt x="12556" y="432180"/>
                  </a:lnTo>
                  <a:close/>
                </a:path>
              </a:pathLst>
            </a:custGeom>
            <a:ln w="12700">
              <a:solidFill>
                <a:srgbClr val="41709C"/>
              </a:solidFill>
            </a:ln>
          </p:spPr>
          <p:txBody>
            <a:bodyPr wrap="square" lIns="0" tIns="0" rIns="0" bIns="0" rtlCol="0"/>
            <a:lstStyle/>
            <a:p>
              <a:endParaRPr/>
            </a:p>
          </p:txBody>
        </p:sp>
        <p:pic>
          <p:nvPicPr>
            <p:cNvPr id="23" name="object 23"/>
            <p:cNvPicPr/>
            <p:nvPr/>
          </p:nvPicPr>
          <p:blipFill>
            <a:blip r:embed="rId4" cstate="print"/>
            <a:stretch>
              <a:fillRect/>
            </a:stretch>
          </p:blipFill>
          <p:spPr>
            <a:xfrm>
              <a:off x="9838943" y="2638043"/>
              <a:ext cx="298703" cy="641603"/>
            </a:xfrm>
            <a:prstGeom prst="rect">
              <a:avLst/>
            </a:prstGeom>
          </p:spPr>
        </p:pic>
        <p:pic>
          <p:nvPicPr>
            <p:cNvPr id="24" name="object 24"/>
            <p:cNvPicPr/>
            <p:nvPr/>
          </p:nvPicPr>
          <p:blipFill>
            <a:blip r:embed="rId5" cstate="print"/>
            <a:stretch>
              <a:fillRect/>
            </a:stretch>
          </p:blipFill>
          <p:spPr>
            <a:xfrm>
              <a:off x="8980931" y="3654551"/>
              <a:ext cx="1808988" cy="364236"/>
            </a:xfrm>
            <a:prstGeom prst="rect">
              <a:avLst/>
            </a:prstGeom>
          </p:spPr>
        </p:pic>
        <p:sp>
          <p:nvSpPr>
            <p:cNvPr id="25" name="object 25"/>
            <p:cNvSpPr/>
            <p:nvPr/>
          </p:nvSpPr>
          <p:spPr>
            <a:xfrm>
              <a:off x="8982455" y="3656076"/>
              <a:ext cx="1807845" cy="363220"/>
            </a:xfrm>
            <a:custGeom>
              <a:avLst/>
              <a:gdLst/>
              <a:ahLst/>
              <a:cxnLst/>
              <a:rect l="l" t="t" r="r" b="b"/>
              <a:pathLst>
                <a:path w="1807845" h="363220">
                  <a:moveTo>
                    <a:pt x="0" y="181356"/>
                  </a:moveTo>
                  <a:lnTo>
                    <a:pt x="26265" y="137760"/>
                  </a:lnTo>
                  <a:lnTo>
                    <a:pt x="71020" y="110745"/>
                  </a:lnTo>
                  <a:lnTo>
                    <a:pt x="135401" y="85806"/>
                  </a:lnTo>
                  <a:lnTo>
                    <a:pt x="174369" y="74230"/>
                  </a:lnTo>
                  <a:lnTo>
                    <a:pt x="217546" y="63313"/>
                  </a:lnTo>
                  <a:lnTo>
                    <a:pt x="264699" y="53101"/>
                  </a:lnTo>
                  <a:lnTo>
                    <a:pt x="315595" y="43641"/>
                  </a:lnTo>
                  <a:lnTo>
                    <a:pt x="370002" y="34978"/>
                  </a:lnTo>
                  <a:lnTo>
                    <a:pt x="427687" y="27161"/>
                  </a:lnTo>
                  <a:lnTo>
                    <a:pt x="488418" y="20234"/>
                  </a:lnTo>
                  <a:lnTo>
                    <a:pt x="551961" y="14245"/>
                  </a:lnTo>
                  <a:lnTo>
                    <a:pt x="618085" y="9241"/>
                  </a:lnTo>
                  <a:lnTo>
                    <a:pt x="686557" y="5268"/>
                  </a:lnTo>
                  <a:lnTo>
                    <a:pt x="757143" y="2372"/>
                  </a:lnTo>
                  <a:lnTo>
                    <a:pt x="829612" y="600"/>
                  </a:lnTo>
                  <a:lnTo>
                    <a:pt x="903732" y="0"/>
                  </a:lnTo>
                  <a:lnTo>
                    <a:pt x="977851" y="600"/>
                  </a:lnTo>
                  <a:lnTo>
                    <a:pt x="1050320" y="2372"/>
                  </a:lnTo>
                  <a:lnTo>
                    <a:pt x="1120906" y="5268"/>
                  </a:lnTo>
                  <a:lnTo>
                    <a:pt x="1189378" y="9241"/>
                  </a:lnTo>
                  <a:lnTo>
                    <a:pt x="1255502" y="14245"/>
                  </a:lnTo>
                  <a:lnTo>
                    <a:pt x="1319045" y="20234"/>
                  </a:lnTo>
                  <a:lnTo>
                    <a:pt x="1379776" y="27161"/>
                  </a:lnTo>
                  <a:lnTo>
                    <a:pt x="1437461" y="34978"/>
                  </a:lnTo>
                  <a:lnTo>
                    <a:pt x="1491868" y="43641"/>
                  </a:lnTo>
                  <a:lnTo>
                    <a:pt x="1542764" y="53101"/>
                  </a:lnTo>
                  <a:lnTo>
                    <a:pt x="1589917" y="63313"/>
                  </a:lnTo>
                  <a:lnTo>
                    <a:pt x="1633094" y="74230"/>
                  </a:lnTo>
                  <a:lnTo>
                    <a:pt x="1672062" y="85806"/>
                  </a:lnTo>
                  <a:lnTo>
                    <a:pt x="1736443" y="110745"/>
                  </a:lnTo>
                  <a:lnTo>
                    <a:pt x="1781198" y="137760"/>
                  </a:lnTo>
                  <a:lnTo>
                    <a:pt x="1807464" y="181356"/>
                  </a:lnTo>
                  <a:lnTo>
                    <a:pt x="1804468" y="196235"/>
                  </a:lnTo>
                  <a:lnTo>
                    <a:pt x="1761390" y="238694"/>
                  </a:lnTo>
                  <a:lnTo>
                    <a:pt x="1706589" y="264718"/>
                  </a:lnTo>
                  <a:lnTo>
                    <a:pt x="1633094" y="288481"/>
                  </a:lnTo>
                  <a:lnTo>
                    <a:pt x="1589917" y="299398"/>
                  </a:lnTo>
                  <a:lnTo>
                    <a:pt x="1542764" y="309610"/>
                  </a:lnTo>
                  <a:lnTo>
                    <a:pt x="1491868" y="319070"/>
                  </a:lnTo>
                  <a:lnTo>
                    <a:pt x="1437461" y="327733"/>
                  </a:lnTo>
                  <a:lnTo>
                    <a:pt x="1379776" y="335550"/>
                  </a:lnTo>
                  <a:lnTo>
                    <a:pt x="1319045" y="342477"/>
                  </a:lnTo>
                  <a:lnTo>
                    <a:pt x="1255502" y="348466"/>
                  </a:lnTo>
                  <a:lnTo>
                    <a:pt x="1189378" y="353470"/>
                  </a:lnTo>
                  <a:lnTo>
                    <a:pt x="1120906" y="357443"/>
                  </a:lnTo>
                  <a:lnTo>
                    <a:pt x="1050320" y="360339"/>
                  </a:lnTo>
                  <a:lnTo>
                    <a:pt x="977851" y="362111"/>
                  </a:lnTo>
                  <a:lnTo>
                    <a:pt x="903732" y="362712"/>
                  </a:lnTo>
                  <a:lnTo>
                    <a:pt x="829612" y="362111"/>
                  </a:lnTo>
                  <a:lnTo>
                    <a:pt x="757143" y="360339"/>
                  </a:lnTo>
                  <a:lnTo>
                    <a:pt x="686557" y="357443"/>
                  </a:lnTo>
                  <a:lnTo>
                    <a:pt x="618085" y="353470"/>
                  </a:lnTo>
                  <a:lnTo>
                    <a:pt x="551961" y="348466"/>
                  </a:lnTo>
                  <a:lnTo>
                    <a:pt x="488418" y="342477"/>
                  </a:lnTo>
                  <a:lnTo>
                    <a:pt x="427687" y="335550"/>
                  </a:lnTo>
                  <a:lnTo>
                    <a:pt x="370002" y="327733"/>
                  </a:lnTo>
                  <a:lnTo>
                    <a:pt x="315595" y="319070"/>
                  </a:lnTo>
                  <a:lnTo>
                    <a:pt x="264699" y="309610"/>
                  </a:lnTo>
                  <a:lnTo>
                    <a:pt x="217546" y="299398"/>
                  </a:lnTo>
                  <a:lnTo>
                    <a:pt x="174369" y="288481"/>
                  </a:lnTo>
                  <a:lnTo>
                    <a:pt x="135401" y="276905"/>
                  </a:lnTo>
                  <a:lnTo>
                    <a:pt x="71020" y="251966"/>
                  </a:lnTo>
                  <a:lnTo>
                    <a:pt x="26265" y="224951"/>
                  </a:lnTo>
                  <a:lnTo>
                    <a:pt x="0" y="181356"/>
                  </a:lnTo>
                  <a:close/>
                </a:path>
              </a:pathLst>
            </a:custGeom>
            <a:ln w="12700">
              <a:solidFill>
                <a:srgbClr val="41709C"/>
              </a:solidFill>
            </a:ln>
          </p:spPr>
          <p:txBody>
            <a:bodyPr wrap="square" lIns="0" tIns="0" rIns="0" bIns="0" rtlCol="0"/>
            <a:lstStyle/>
            <a:p>
              <a:endParaRPr/>
            </a:p>
          </p:txBody>
        </p:sp>
        <p:pic>
          <p:nvPicPr>
            <p:cNvPr id="26" name="object 26"/>
            <p:cNvPicPr/>
            <p:nvPr/>
          </p:nvPicPr>
          <p:blipFill>
            <a:blip r:embed="rId6" cstate="print"/>
            <a:stretch>
              <a:fillRect/>
            </a:stretch>
          </p:blipFill>
          <p:spPr>
            <a:xfrm>
              <a:off x="9992867" y="3156203"/>
              <a:ext cx="388620" cy="641604"/>
            </a:xfrm>
            <a:prstGeom prst="rect">
              <a:avLst/>
            </a:prstGeom>
          </p:spPr>
        </p:pic>
        <p:sp>
          <p:nvSpPr>
            <p:cNvPr id="27" name="object 27"/>
            <p:cNvSpPr/>
            <p:nvPr/>
          </p:nvSpPr>
          <p:spPr>
            <a:xfrm>
              <a:off x="8122919" y="2414015"/>
              <a:ext cx="925194" cy="318770"/>
            </a:xfrm>
            <a:custGeom>
              <a:avLst/>
              <a:gdLst/>
              <a:ahLst/>
              <a:cxnLst/>
              <a:rect l="l" t="t" r="r" b="b"/>
              <a:pathLst>
                <a:path w="925195" h="318769">
                  <a:moveTo>
                    <a:pt x="765809" y="0"/>
                  </a:moveTo>
                  <a:lnTo>
                    <a:pt x="765809" y="79629"/>
                  </a:lnTo>
                  <a:lnTo>
                    <a:pt x="0" y="79629"/>
                  </a:lnTo>
                  <a:lnTo>
                    <a:pt x="0" y="238887"/>
                  </a:lnTo>
                  <a:lnTo>
                    <a:pt x="765809" y="238887"/>
                  </a:lnTo>
                  <a:lnTo>
                    <a:pt x="765809" y="318516"/>
                  </a:lnTo>
                  <a:lnTo>
                    <a:pt x="925068" y="159258"/>
                  </a:lnTo>
                  <a:lnTo>
                    <a:pt x="765809" y="0"/>
                  </a:lnTo>
                  <a:close/>
                </a:path>
              </a:pathLst>
            </a:custGeom>
            <a:solidFill>
              <a:srgbClr val="6FAC46"/>
            </a:solidFill>
          </p:spPr>
          <p:txBody>
            <a:bodyPr wrap="square" lIns="0" tIns="0" rIns="0" bIns="0" rtlCol="0"/>
            <a:lstStyle/>
            <a:p>
              <a:endParaRPr/>
            </a:p>
          </p:txBody>
        </p:sp>
        <p:sp>
          <p:nvSpPr>
            <p:cNvPr id="28" name="object 28"/>
            <p:cNvSpPr/>
            <p:nvPr/>
          </p:nvSpPr>
          <p:spPr>
            <a:xfrm>
              <a:off x="8122919" y="2414015"/>
              <a:ext cx="925194" cy="318770"/>
            </a:xfrm>
            <a:custGeom>
              <a:avLst/>
              <a:gdLst/>
              <a:ahLst/>
              <a:cxnLst/>
              <a:rect l="l" t="t" r="r" b="b"/>
              <a:pathLst>
                <a:path w="925195" h="318769">
                  <a:moveTo>
                    <a:pt x="0" y="79629"/>
                  </a:moveTo>
                  <a:lnTo>
                    <a:pt x="765809" y="79629"/>
                  </a:lnTo>
                  <a:lnTo>
                    <a:pt x="765809" y="0"/>
                  </a:lnTo>
                  <a:lnTo>
                    <a:pt x="925068" y="159258"/>
                  </a:lnTo>
                  <a:lnTo>
                    <a:pt x="765809" y="318516"/>
                  </a:lnTo>
                  <a:lnTo>
                    <a:pt x="765809" y="238887"/>
                  </a:lnTo>
                  <a:lnTo>
                    <a:pt x="0" y="238887"/>
                  </a:lnTo>
                  <a:lnTo>
                    <a:pt x="0" y="79629"/>
                  </a:lnTo>
                  <a:close/>
                </a:path>
              </a:pathLst>
            </a:custGeom>
            <a:ln w="12700">
              <a:solidFill>
                <a:srgbClr val="6FAC46"/>
              </a:solidFill>
            </a:ln>
          </p:spPr>
          <p:txBody>
            <a:bodyPr wrap="square" lIns="0" tIns="0" rIns="0" bIns="0" rtlCol="0"/>
            <a:lstStyle/>
            <a:p>
              <a:endParaRPr/>
            </a:p>
          </p:txBody>
        </p:sp>
      </p:grpSp>
      <p:sp>
        <p:nvSpPr>
          <p:cNvPr id="29" name="object 29"/>
          <p:cNvSpPr txBox="1"/>
          <p:nvPr/>
        </p:nvSpPr>
        <p:spPr>
          <a:xfrm>
            <a:off x="9169525" y="1111058"/>
            <a:ext cx="2423924" cy="85664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Nerve</a:t>
            </a:r>
            <a:r>
              <a:rPr sz="1800" spc="-10" dirty="0">
                <a:latin typeface="Calibri"/>
                <a:cs typeface="Calibri"/>
              </a:rPr>
              <a:t> </a:t>
            </a:r>
            <a:r>
              <a:rPr sz="1800" spc="-20" dirty="0">
                <a:latin typeface="Calibri"/>
                <a:cs typeface="Calibri"/>
              </a:rPr>
              <a:t>Agent</a:t>
            </a:r>
            <a:endParaRPr lang="en-US" sz="1800" spc="-20" dirty="0">
              <a:latin typeface="Calibri"/>
              <a:cs typeface="Calibri"/>
            </a:endParaRPr>
          </a:p>
          <a:p>
            <a:pPr marL="12700">
              <a:lnSpc>
                <a:spcPct val="100000"/>
              </a:lnSpc>
              <a:spcBef>
                <a:spcPts val="100"/>
              </a:spcBef>
            </a:pPr>
            <a:r>
              <a:rPr lang="ru-RU" sz="1800" dirty="0" err="1">
                <a:latin typeface="Calibri"/>
                <a:cs typeface="Calibri"/>
              </a:rPr>
              <a:t>Речовина</a:t>
            </a:r>
            <a:r>
              <a:rPr lang="ru-RU" sz="1800" dirty="0">
                <a:latin typeface="Calibri"/>
                <a:cs typeface="Calibri"/>
              </a:rPr>
              <a:t> </a:t>
            </a:r>
            <a:r>
              <a:rPr lang="ru-RU" sz="1800" dirty="0" err="1">
                <a:latin typeface="Calibri"/>
                <a:cs typeface="Calibri"/>
              </a:rPr>
              <a:t>нервово-паралітичної</a:t>
            </a:r>
            <a:r>
              <a:rPr lang="ru-RU" sz="1800" dirty="0">
                <a:latin typeface="Calibri"/>
                <a:cs typeface="Calibri"/>
              </a:rPr>
              <a:t> </a:t>
            </a:r>
            <a:r>
              <a:rPr lang="ru-RU" sz="1800" dirty="0" err="1">
                <a:latin typeface="Calibri"/>
                <a:cs typeface="Calibri"/>
              </a:rPr>
              <a:t>дії</a:t>
            </a:r>
            <a:endParaRPr sz="1800" dirty="0">
              <a:latin typeface="Calibri"/>
              <a:cs typeface="Calibri"/>
            </a:endParaRPr>
          </a:p>
        </p:txBody>
      </p:sp>
      <p:pic>
        <p:nvPicPr>
          <p:cNvPr id="30" name="object 30"/>
          <p:cNvPicPr/>
          <p:nvPr/>
        </p:nvPicPr>
        <p:blipFill>
          <a:blip r:embed="rId7" cstate="print"/>
          <a:stretch>
            <a:fillRect/>
          </a:stretch>
        </p:blipFill>
        <p:spPr>
          <a:xfrm>
            <a:off x="9561576" y="5838444"/>
            <a:ext cx="2217420" cy="704088"/>
          </a:xfrm>
          <a:prstGeom prst="rect">
            <a:avLst/>
          </a:prstGeom>
        </p:spPr>
      </p:pic>
      <p:sp>
        <p:nvSpPr>
          <p:cNvPr id="31" name="object 29">
            <a:extLst>
              <a:ext uri="{FF2B5EF4-FFF2-40B4-BE49-F238E27FC236}">
                <a16:creationId xmlns:a16="http://schemas.microsoft.com/office/drawing/2014/main" id="{AA2005AE-84B8-FA4A-2B92-14541E41A4DC}"/>
              </a:ext>
            </a:extLst>
          </p:cNvPr>
          <p:cNvSpPr txBox="1"/>
          <p:nvPr/>
        </p:nvSpPr>
        <p:spPr>
          <a:xfrm>
            <a:off x="6356476" y="1654038"/>
            <a:ext cx="1766443" cy="289823"/>
          </a:xfrm>
          <a:prstGeom prst="rect">
            <a:avLst/>
          </a:prstGeom>
        </p:spPr>
        <p:txBody>
          <a:bodyPr vert="horz" wrap="square" lIns="0" tIns="12700" rIns="0" bIns="0" rtlCol="0">
            <a:spAutoFit/>
          </a:bodyPr>
          <a:lstStyle/>
          <a:p>
            <a:pPr marL="12700">
              <a:lnSpc>
                <a:spcPct val="100000"/>
              </a:lnSpc>
              <a:spcBef>
                <a:spcPts val="100"/>
              </a:spcBef>
            </a:pPr>
            <a:r>
              <a:rPr lang="ro-RO" sz="1800" dirty="0">
                <a:latin typeface="Calibri"/>
                <a:cs typeface="Calibri"/>
              </a:rPr>
              <a:t>Normal</a:t>
            </a:r>
            <a:r>
              <a:rPr lang="en-US" sz="1800" dirty="0">
                <a:latin typeface="Calibri"/>
                <a:cs typeface="Calibri"/>
              </a:rPr>
              <a:t>    </a:t>
            </a:r>
            <a:r>
              <a:rPr lang="ru-RU" sz="1800" dirty="0">
                <a:latin typeface="Calibri"/>
                <a:cs typeface="Calibri"/>
              </a:rPr>
              <a:t>Норма</a:t>
            </a:r>
            <a:endParaRPr lang="ro-RO" sz="1800" dirty="0">
              <a:latin typeface="Calibri"/>
              <a:cs typeface="Calibri"/>
            </a:endParaRPr>
          </a:p>
        </p:txBody>
      </p:sp>
      <p:sp>
        <p:nvSpPr>
          <p:cNvPr id="34" name="object 9">
            <a:extLst>
              <a:ext uri="{FF2B5EF4-FFF2-40B4-BE49-F238E27FC236}">
                <a16:creationId xmlns:a16="http://schemas.microsoft.com/office/drawing/2014/main" id="{434CCB17-7102-75A9-1B2C-E35E865EF149}"/>
              </a:ext>
            </a:extLst>
          </p:cNvPr>
          <p:cNvSpPr txBox="1"/>
          <p:nvPr/>
        </p:nvSpPr>
        <p:spPr>
          <a:xfrm>
            <a:off x="3209547" y="1901496"/>
            <a:ext cx="3134992" cy="2321148"/>
          </a:xfrm>
          <a:prstGeom prst="rect">
            <a:avLst/>
          </a:prstGeom>
        </p:spPr>
        <p:txBody>
          <a:bodyPr vert="horz" wrap="square" lIns="0" tIns="12700" rIns="0" bIns="0" rtlCol="0">
            <a:spAutoFit/>
          </a:bodyPr>
          <a:lstStyle/>
          <a:p>
            <a:pPr marL="12700"/>
            <a:r>
              <a:rPr lang="ru-RU" sz="1600" dirty="0" err="1">
                <a:latin typeface="Calibri"/>
                <a:cs typeface="Calibri"/>
              </a:rPr>
              <a:t>Мускариновий</a:t>
            </a:r>
            <a:r>
              <a:rPr lang="ru-RU" sz="1600" dirty="0">
                <a:latin typeface="Calibri"/>
                <a:cs typeface="Calibri"/>
              </a:rPr>
              <a:t> </a:t>
            </a:r>
            <a:r>
              <a:rPr lang="ru-RU" sz="1600" dirty="0" err="1">
                <a:latin typeface="Calibri"/>
                <a:cs typeface="Calibri"/>
              </a:rPr>
              <a:t>агонізм</a:t>
            </a:r>
            <a:endParaRPr lang="ru-RU" sz="1600" dirty="0">
              <a:latin typeface="Calibri"/>
              <a:cs typeface="Calibri"/>
            </a:endParaRPr>
          </a:p>
          <a:p>
            <a:pPr marL="895350" indent="-266700"/>
            <a:r>
              <a:rPr lang="ru-RU" sz="1400" dirty="0">
                <a:latin typeface="Calibri"/>
                <a:cs typeface="Calibri"/>
              </a:rPr>
              <a:t>• 	</a:t>
            </a:r>
            <a:r>
              <a:rPr lang="ru-RU" sz="1400" dirty="0" err="1">
                <a:latin typeface="Calibri"/>
                <a:cs typeface="Calibri"/>
              </a:rPr>
              <a:t>Сильне</a:t>
            </a:r>
            <a:r>
              <a:rPr lang="ru-RU" sz="1400" dirty="0">
                <a:latin typeface="Calibri"/>
                <a:cs typeface="Calibri"/>
              </a:rPr>
              <a:t> </a:t>
            </a:r>
            <a:r>
              <a:rPr lang="ru-RU" sz="1400" dirty="0" err="1">
                <a:latin typeface="Calibri"/>
                <a:cs typeface="Calibri"/>
              </a:rPr>
              <a:t>звуження</a:t>
            </a:r>
            <a:r>
              <a:rPr lang="ru-RU" sz="1400" dirty="0">
                <a:latin typeface="Calibri"/>
                <a:cs typeface="Calibri"/>
              </a:rPr>
              <a:t> </a:t>
            </a:r>
            <a:r>
              <a:rPr lang="ru-RU" sz="1400" dirty="0" err="1">
                <a:latin typeface="Calibri"/>
                <a:cs typeface="Calibri"/>
              </a:rPr>
              <a:t>бронхів</a:t>
            </a:r>
            <a:endParaRPr lang="ru-RU" sz="1400" dirty="0">
              <a:latin typeface="Calibri"/>
              <a:cs typeface="Calibri"/>
            </a:endParaRPr>
          </a:p>
          <a:p>
            <a:pPr marL="895350" indent="-266700"/>
            <a:r>
              <a:rPr lang="ru-RU" sz="1400" dirty="0">
                <a:latin typeface="Calibri"/>
                <a:cs typeface="Calibri"/>
              </a:rPr>
              <a:t>• 	Сильна </a:t>
            </a:r>
            <a:r>
              <a:rPr lang="ru-RU" sz="1400" dirty="0" err="1">
                <a:latin typeface="Calibri"/>
                <a:cs typeface="Calibri"/>
              </a:rPr>
              <a:t>бронхіальна</a:t>
            </a:r>
            <a:r>
              <a:rPr lang="ru-RU" sz="1400" dirty="0">
                <a:latin typeface="Calibri"/>
                <a:cs typeface="Calibri"/>
              </a:rPr>
              <a:t> </a:t>
            </a:r>
            <a:r>
              <a:rPr lang="ru-RU" sz="1400" dirty="0" err="1">
                <a:latin typeface="Calibri"/>
                <a:cs typeface="Calibri"/>
              </a:rPr>
              <a:t>секреція</a:t>
            </a:r>
            <a:endParaRPr lang="ru-RU" sz="1400" dirty="0">
              <a:latin typeface="Calibri"/>
              <a:cs typeface="Calibri"/>
            </a:endParaRPr>
          </a:p>
          <a:p>
            <a:pPr marL="266700" indent="-266700"/>
            <a:r>
              <a:rPr lang="ru-RU" sz="1600" dirty="0">
                <a:latin typeface="Calibri"/>
                <a:cs typeface="Calibri"/>
              </a:rPr>
              <a:t>• 	Для </a:t>
            </a:r>
            <a:r>
              <a:rPr lang="ru-RU" sz="1600" dirty="0" err="1">
                <a:latin typeface="Calibri"/>
                <a:cs typeface="Calibri"/>
              </a:rPr>
              <a:t>вентиляції</a:t>
            </a:r>
            <a:r>
              <a:rPr lang="ru-RU" sz="1600" dirty="0">
                <a:latin typeface="Calibri"/>
                <a:cs typeface="Calibri"/>
              </a:rPr>
              <a:t> </a:t>
            </a:r>
            <a:r>
              <a:rPr lang="ru-RU" sz="1600" dirty="0" err="1">
                <a:latin typeface="Calibri"/>
                <a:cs typeface="Calibri"/>
              </a:rPr>
              <a:t>може</a:t>
            </a:r>
            <a:r>
              <a:rPr lang="ru-RU" sz="1600" dirty="0">
                <a:latin typeface="Calibri"/>
                <a:cs typeface="Calibri"/>
              </a:rPr>
              <a:t> </a:t>
            </a:r>
            <a:r>
              <a:rPr lang="ru-RU" sz="1600" dirty="0" err="1">
                <a:latin typeface="Calibri"/>
                <a:cs typeface="Calibri"/>
              </a:rPr>
              <a:t>знадобитися</a:t>
            </a:r>
            <a:r>
              <a:rPr lang="ru-RU" sz="1600" dirty="0">
                <a:latin typeface="Calibri"/>
                <a:cs typeface="Calibri"/>
              </a:rPr>
              <a:t> </a:t>
            </a:r>
            <a:r>
              <a:rPr lang="ru-RU" sz="1600" dirty="0" err="1">
                <a:latin typeface="Calibri"/>
                <a:cs typeface="Calibri"/>
              </a:rPr>
              <a:t>високий</a:t>
            </a:r>
            <a:r>
              <a:rPr lang="ru-RU" sz="1600" dirty="0">
                <a:latin typeface="Calibri"/>
                <a:cs typeface="Calibri"/>
              </a:rPr>
              <a:t> </a:t>
            </a:r>
            <a:r>
              <a:rPr lang="ro-RO" sz="1600" dirty="0">
                <a:latin typeface="Calibri"/>
                <a:cs typeface="Calibri"/>
              </a:rPr>
              <a:t>PEEP (</a:t>
            </a:r>
            <a:r>
              <a:rPr lang="ru-RU" sz="1600" dirty="0" err="1">
                <a:latin typeface="Calibri"/>
                <a:cs typeface="Calibri"/>
              </a:rPr>
              <a:t>позитивний</a:t>
            </a:r>
            <a:r>
              <a:rPr lang="ru-RU" sz="1600" dirty="0">
                <a:latin typeface="Calibri"/>
                <a:cs typeface="Calibri"/>
              </a:rPr>
              <a:t> </a:t>
            </a:r>
            <a:r>
              <a:rPr lang="ru-RU" sz="1600" dirty="0" err="1">
                <a:latin typeface="Calibri"/>
                <a:cs typeface="Calibri"/>
              </a:rPr>
              <a:t>тиск</a:t>
            </a:r>
            <a:r>
              <a:rPr lang="ru-RU" sz="1600" dirty="0">
                <a:latin typeface="Calibri"/>
                <a:cs typeface="Calibri"/>
              </a:rPr>
              <a:t> </a:t>
            </a:r>
            <a:r>
              <a:rPr lang="ru-RU" sz="1600" dirty="0" err="1">
                <a:latin typeface="Calibri"/>
                <a:cs typeface="Calibri"/>
              </a:rPr>
              <a:t>наприкінці</a:t>
            </a:r>
            <a:r>
              <a:rPr lang="ru-RU" sz="1600" dirty="0">
                <a:latin typeface="Calibri"/>
                <a:cs typeface="Calibri"/>
              </a:rPr>
              <a:t> </a:t>
            </a:r>
            <a:r>
              <a:rPr lang="ru-RU" sz="1600" dirty="0" err="1">
                <a:latin typeface="Calibri"/>
                <a:cs typeface="Calibri"/>
              </a:rPr>
              <a:t>видиху</a:t>
            </a:r>
            <a:r>
              <a:rPr lang="ru-RU" sz="1600" dirty="0">
                <a:latin typeface="Calibri"/>
                <a:cs typeface="Calibri"/>
              </a:rPr>
              <a:t>)</a:t>
            </a:r>
          </a:p>
          <a:p>
            <a:pPr marL="895350" indent="-266700"/>
            <a:r>
              <a:rPr lang="ru-RU" sz="1400" dirty="0">
                <a:latin typeface="Calibri"/>
                <a:cs typeface="Calibri"/>
              </a:rPr>
              <a:t>• 	</a:t>
            </a:r>
            <a:r>
              <a:rPr lang="ro-RO" sz="1400" dirty="0">
                <a:latin typeface="Calibri"/>
                <a:cs typeface="Calibri"/>
              </a:rPr>
              <a:t>PEEP (</a:t>
            </a:r>
            <a:r>
              <a:rPr lang="ru-RU" sz="1400" dirty="0" err="1">
                <a:latin typeface="Calibri"/>
                <a:cs typeface="Calibri"/>
              </a:rPr>
              <a:t>позитивний</a:t>
            </a:r>
            <a:r>
              <a:rPr lang="ru-RU" sz="1400" dirty="0">
                <a:latin typeface="Calibri"/>
                <a:cs typeface="Calibri"/>
              </a:rPr>
              <a:t> </a:t>
            </a:r>
            <a:r>
              <a:rPr lang="ru-RU" sz="1400" dirty="0" err="1">
                <a:latin typeface="Calibri"/>
                <a:cs typeface="Calibri"/>
              </a:rPr>
              <a:t>тиск</a:t>
            </a:r>
            <a:r>
              <a:rPr lang="ru-RU" sz="1400" dirty="0">
                <a:latin typeface="Calibri"/>
                <a:cs typeface="Calibri"/>
              </a:rPr>
              <a:t> </a:t>
            </a:r>
            <a:r>
              <a:rPr lang="ru-RU" sz="1400" dirty="0" err="1">
                <a:latin typeface="Calibri"/>
                <a:cs typeface="Calibri"/>
              </a:rPr>
              <a:t>наприкінці</a:t>
            </a:r>
            <a:r>
              <a:rPr lang="ru-RU" sz="1400" dirty="0">
                <a:latin typeface="Calibri"/>
                <a:cs typeface="Calibri"/>
              </a:rPr>
              <a:t> </a:t>
            </a:r>
            <a:r>
              <a:rPr lang="ru-RU" sz="1400" dirty="0" err="1">
                <a:latin typeface="Calibri"/>
                <a:cs typeface="Calibri"/>
              </a:rPr>
              <a:t>видиху</a:t>
            </a:r>
            <a:r>
              <a:rPr lang="ru-RU" sz="1400" dirty="0">
                <a:latin typeface="Calibri"/>
                <a:cs typeface="Calibri"/>
              </a:rPr>
              <a:t>) </a:t>
            </a:r>
            <a:r>
              <a:rPr lang="ru-RU" sz="1400" dirty="0" err="1">
                <a:latin typeface="Calibri"/>
                <a:cs typeface="Calibri"/>
              </a:rPr>
              <a:t>досягає</a:t>
            </a:r>
            <a:r>
              <a:rPr lang="ru-RU" sz="1400" dirty="0">
                <a:latin typeface="Calibri"/>
                <a:cs typeface="Calibri"/>
              </a:rPr>
              <a:t> 50-70 см</a:t>
            </a:r>
            <a:r>
              <a:rPr lang="ro-RO" sz="1400" dirty="0">
                <a:latin typeface="Calibri"/>
                <a:cs typeface="Calibri"/>
              </a:rPr>
              <a:t>H2O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7243" y="609676"/>
            <a:ext cx="11177905" cy="875240"/>
          </a:xfrm>
          <a:prstGeom prst="rect">
            <a:avLst/>
          </a:prstGeom>
        </p:spPr>
        <p:txBody>
          <a:bodyPr vert="horz" wrap="square" lIns="0" tIns="13335" rIns="0" bIns="0" rtlCol="0">
            <a:spAutoFit/>
          </a:bodyPr>
          <a:lstStyle/>
          <a:p>
            <a:pPr marL="12700">
              <a:lnSpc>
                <a:spcPct val="100000"/>
              </a:lnSpc>
              <a:spcBef>
                <a:spcPts val="105"/>
              </a:spcBef>
            </a:pPr>
            <a:r>
              <a:rPr sz="2800" b="1" spc="-20" dirty="0"/>
              <a:t>Clinical</a:t>
            </a:r>
            <a:r>
              <a:rPr sz="2800" b="1" spc="-200" dirty="0"/>
              <a:t> </a:t>
            </a:r>
            <a:r>
              <a:rPr sz="2800" b="1" spc="-40" dirty="0"/>
              <a:t>Characteristics:</a:t>
            </a:r>
            <a:r>
              <a:rPr sz="2800" b="1" spc="-180" dirty="0"/>
              <a:t> </a:t>
            </a:r>
            <a:r>
              <a:rPr sz="2800" b="1" spc="-30" dirty="0"/>
              <a:t>Pulmonary-</a:t>
            </a:r>
            <a:r>
              <a:rPr sz="2800" b="1" spc="-180" dirty="0"/>
              <a:t> </a:t>
            </a:r>
            <a:r>
              <a:rPr sz="2800" b="1" dirty="0"/>
              <a:t>Small</a:t>
            </a:r>
            <a:r>
              <a:rPr sz="2800" b="1" spc="-175" dirty="0"/>
              <a:t> </a:t>
            </a:r>
            <a:r>
              <a:rPr sz="2800" b="1" spc="-10" dirty="0"/>
              <a:t>Exposure</a:t>
            </a:r>
            <a:br>
              <a:rPr lang="en-US" sz="2800" b="1" spc="-10" dirty="0"/>
            </a:br>
            <a:r>
              <a:rPr lang="ru-RU" sz="2800" b="1" spc="-10" dirty="0" err="1"/>
              <a:t>Клінічні</a:t>
            </a:r>
            <a:r>
              <a:rPr lang="ru-RU" sz="2800" b="1" spc="-10" dirty="0"/>
              <a:t> характеристики: </a:t>
            </a:r>
            <a:r>
              <a:rPr lang="ru-RU" sz="2800" b="1" spc="-10" dirty="0" err="1"/>
              <a:t>Легенева</a:t>
            </a:r>
            <a:r>
              <a:rPr lang="ru-RU" sz="2800" b="1" spc="-10" dirty="0"/>
              <a:t> система - за умов </a:t>
            </a:r>
            <a:r>
              <a:rPr lang="ru-RU" sz="2800" b="1" spc="-10" dirty="0" err="1"/>
              <a:t>незначного</a:t>
            </a:r>
            <a:r>
              <a:rPr lang="ru-RU" sz="2800" b="1" spc="-10" dirty="0"/>
              <a:t> </a:t>
            </a:r>
            <a:r>
              <a:rPr lang="ru-RU" sz="2800" b="1" spc="-10" dirty="0" err="1"/>
              <a:t>ураження</a:t>
            </a:r>
            <a:endParaRPr sz="2800" b="1" dirty="0"/>
          </a:p>
        </p:txBody>
      </p:sp>
      <p:sp>
        <p:nvSpPr>
          <p:cNvPr id="3" name="object 3"/>
          <p:cNvSpPr txBox="1"/>
          <p:nvPr/>
        </p:nvSpPr>
        <p:spPr>
          <a:xfrm>
            <a:off x="447243" y="1759966"/>
            <a:ext cx="11269980" cy="4034438"/>
          </a:xfrm>
          <a:prstGeom prst="rect">
            <a:avLst/>
          </a:prstGeom>
        </p:spPr>
        <p:txBody>
          <a:bodyPr vert="horz" wrap="square" lIns="0" tIns="93980" rIns="0" bIns="0" rtlCol="0">
            <a:spAutoFit/>
          </a:bodyPr>
          <a:lstStyle/>
          <a:p>
            <a:pPr marL="241300" marR="1075690" indent="-228600">
              <a:spcBef>
                <a:spcPts val="740"/>
              </a:spcBef>
              <a:buFont typeface="Arial"/>
              <a:buChar char="•"/>
              <a:tabLst>
                <a:tab pos="241300" algn="l"/>
              </a:tabLst>
            </a:pPr>
            <a:r>
              <a:rPr dirty="0">
                <a:latin typeface="Calibri"/>
                <a:cs typeface="Calibri"/>
              </a:rPr>
              <a:t>Small</a:t>
            </a:r>
            <a:r>
              <a:rPr spc="-95" dirty="0">
                <a:latin typeface="Calibri"/>
                <a:cs typeface="Calibri"/>
              </a:rPr>
              <a:t> </a:t>
            </a:r>
            <a:r>
              <a:rPr spc="-10" dirty="0">
                <a:latin typeface="Calibri"/>
                <a:cs typeface="Calibri"/>
              </a:rPr>
              <a:t>Exposures</a:t>
            </a:r>
            <a:r>
              <a:rPr spc="-75" dirty="0">
                <a:latin typeface="Calibri"/>
                <a:cs typeface="Calibri"/>
              </a:rPr>
              <a:t> </a:t>
            </a:r>
            <a:r>
              <a:rPr dirty="0">
                <a:latin typeface="Calibri"/>
                <a:cs typeface="Calibri"/>
              </a:rPr>
              <a:t>may</a:t>
            </a:r>
            <a:r>
              <a:rPr spc="-95" dirty="0">
                <a:latin typeface="Calibri"/>
                <a:cs typeface="Calibri"/>
              </a:rPr>
              <a:t> </a:t>
            </a:r>
            <a:r>
              <a:rPr dirty="0">
                <a:latin typeface="Calibri"/>
                <a:cs typeface="Calibri"/>
              </a:rPr>
              <a:t>only</a:t>
            </a:r>
            <a:r>
              <a:rPr spc="-90" dirty="0">
                <a:latin typeface="Calibri"/>
                <a:cs typeface="Calibri"/>
              </a:rPr>
              <a:t> </a:t>
            </a:r>
            <a:r>
              <a:rPr dirty="0">
                <a:latin typeface="Calibri"/>
                <a:cs typeface="Calibri"/>
              </a:rPr>
              <a:t>cause</a:t>
            </a:r>
            <a:r>
              <a:rPr spc="-80" dirty="0">
                <a:latin typeface="Calibri"/>
                <a:cs typeface="Calibri"/>
              </a:rPr>
              <a:t> </a:t>
            </a:r>
            <a:r>
              <a:rPr dirty="0">
                <a:latin typeface="Calibri"/>
                <a:cs typeface="Calibri"/>
              </a:rPr>
              <a:t>sensation</a:t>
            </a:r>
            <a:r>
              <a:rPr spc="-75" dirty="0">
                <a:latin typeface="Calibri"/>
                <a:cs typeface="Calibri"/>
              </a:rPr>
              <a:t> </a:t>
            </a:r>
            <a:r>
              <a:rPr dirty="0">
                <a:latin typeface="Calibri"/>
                <a:cs typeface="Calibri"/>
              </a:rPr>
              <a:t>of</a:t>
            </a:r>
            <a:r>
              <a:rPr spc="-95" dirty="0">
                <a:latin typeface="Calibri"/>
                <a:cs typeface="Calibri"/>
              </a:rPr>
              <a:t> </a:t>
            </a:r>
            <a:r>
              <a:rPr dirty="0">
                <a:latin typeface="Calibri"/>
                <a:cs typeface="Calibri"/>
              </a:rPr>
              <a:t>chest</a:t>
            </a:r>
            <a:r>
              <a:rPr spc="-75" dirty="0">
                <a:latin typeface="Calibri"/>
                <a:cs typeface="Calibri"/>
              </a:rPr>
              <a:t> </a:t>
            </a:r>
            <a:r>
              <a:rPr dirty="0">
                <a:latin typeface="Calibri"/>
                <a:cs typeface="Calibri"/>
              </a:rPr>
              <a:t>tightness</a:t>
            </a:r>
            <a:r>
              <a:rPr spc="-75" dirty="0">
                <a:latin typeface="Calibri"/>
                <a:cs typeface="Calibri"/>
              </a:rPr>
              <a:t> </a:t>
            </a:r>
            <a:r>
              <a:rPr dirty="0">
                <a:latin typeface="Calibri"/>
                <a:cs typeface="Calibri"/>
              </a:rPr>
              <a:t>that</a:t>
            </a:r>
            <a:r>
              <a:rPr spc="-95" dirty="0">
                <a:latin typeface="Calibri"/>
                <a:cs typeface="Calibri"/>
              </a:rPr>
              <a:t> </a:t>
            </a:r>
            <a:r>
              <a:rPr spc="-20" dirty="0">
                <a:latin typeface="Calibri"/>
                <a:cs typeface="Calibri"/>
              </a:rPr>
              <a:t>will </a:t>
            </a:r>
            <a:r>
              <a:rPr spc="-10" dirty="0">
                <a:latin typeface="Calibri"/>
                <a:cs typeface="Calibri"/>
              </a:rPr>
              <a:t>resolve</a:t>
            </a:r>
            <a:r>
              <a:rPr spc="-95" dirty="0">
                <a:latin typeface="Calibri"/>
                <a:cs typeface="Calibri"/>
              </a:rPr>
              <a:t> </a:t>
            </a:r>
            <a:r>
              <a:rPr dirty="0">
                <a:latin typeface="Calibri"/>
                <a:cs typeface="Calibri"/>
              </a:rPr>
              <a:t>within</a:t>
            </a:r>
            <a:r>
              <a:rPr spc="-85" dirty="0">
                <a:latin typeface="Calibri"/>
                <a:cs typeface="Calibri"/>
              </a:rPr>
              <a:t> </a:t>
            </a:r>
            <a:r>
              <a:rPr dirty="0">
                <a:latin typeface="Calibri"/>
                <a:cs typeface="Calibri"/>
              </a:rPr>
              <a:t>minutes</a:t>
            </a:r>
            <a:r>
              <a:rPr spc="-60" dirty="0">
                <a:latin typeface="Calibri"/>
                <a:cs typeface="Calibri"/>
              </a:rPr>
              <a:t> </a:t>
            </a:r>
            <a:r>
              <a:rPr dirty="0">
                <a:latin typeface="Calibri"/>
                <a:cs typeface="Calibri"/>
              </a:rPr>
              <a:t>of</a:t>
            </a:r>
            <a:r>
              <a:rPr spc="-95" dirty="0">
                <a:latin typeface="Calibri"/>
                <a:cs typeface="Calibri"/>
              </a:rPr>
              <a:t> </a:t>
            </a:r>
            <a:r>
              <a:rPr dirty="0">
                <a:latin typeface="Calibri"/>
                <a:cs typeface="Calibri"/>
              </a:rPr>
              <a:t>moving</a:t>
            </a:r>
            <a:r>
              <a:rPr spc="-90" dirty="0">
                <a:latin typeface="Calibri"/>
                <a:cs typeface="Calibri"/>
              </a:rPr>
              <a:t> </a:t>
            </a:r>
            <a:r>
              <a:rPr dirty="0">
                <a:latin typeface="Calibri"/>
                <a:cs typeface="Calibri"/>
              </a:rPr>
              <a:t>to</a:t>
            </a:r>
            <a:r>
              <a:rPr spc="-95" dirty="0">
                <a:latin typeface="Calibri"/>
                <a:cs typeface="Calibri"/>
              </a:rPr>
              <a:t> </a:t>
            </a:r>
            <a:r>
              <a:rPr dirty="0">
                <a:latin typeface="Calibri"/>
                <a:cs typeface="Calibri"/>
              </a:rPr>
              <a:t>fresh</a:t>
            </a:r>
            <a:r>
              <a:rPr spc="-80" dirty="0">
                <a:latin typeface="Calibri"/>
                <a:cs typeface="Calibri"/>
              </a:rPr>
              <a:t> </a:t>
            </a:r>
            <a:r>
              <a:rPr spc="-20" dirty="0">
                <a:latin typeface="Calibri"/>
                <a:cs typeface="Calibri"/>
              </a:rPr>
              <a:t>air.</a:t>
            </a:r>
            <a:endParaRPr lang="en-US" spc="-20" dirty="0">
              <a:latin typeface="Calibri"/>
              <a:cs typeface="Calibri"/>
            </a:endParaRPr>
          </a:p>
          <a:p>
            <a:pPr marL="266700" marR="1075690">
              <a:tabLst>
                <a:tab pos="241300" algn="l"/>
              </a:tabLst>
            </a:pPr>
            <a:r>
              <a:rPr lang="ru-RU" dirty="0" err="1">
                <a:latin typeface="Calibri"/>
                <a:cs typeface="Calibri"/>
              </a:rPr>
              <a:t>Невелике</a:t>
            </a:r>
            <a:r>
              <a:rPr lang="ru-RU" dirty="0">
                <a:latin typeface="Calibri"/>
                <a:cs typeface="Calibri"/>
              </a:rPr>
              <a:t> </a:t>
            </a:r>
            <a:r>
              <a:rPr lang="ru-RU" dirty="0" err="1">
                <a:latin typeface="Calibri"/>
                <a:cs typeface="Calibri"/>
              </a:rPr>
              <a:t>опромінення</a:t>
            </a:r>
            <a:r>
              <a:rPr lang="ru-RU" dirty="0">
                <a:latin typeface="Calibri"/>
                <a:cs typeface="Calibri"/>
              </a:rPr>
              <a:t> </a:t>
            </a:r>
            <a:r>
              <a:rPr lang="ru-RU" dirty="0" err="1">
                <a:latin typeface="Calibri"/>
                <a:cs typeface="Calibri"/>
              </a:rPr>
              <a:t>може</a:t>
            </a:r>
            <a:r>
              <a:rPr lang="ru-RU" dirty="0">
                <a:latin typeface="Calibri"/>
                <a:cs typeface="Calibri"/>
              </a:rPr>
              <a:t> </a:t>
            </a:r>
            <a:r>
              <a:rPr lang="ru-RU" dirty="0" err="1">
                <a:latin typeface="Calibri"/>
                <a:cs typeface="Calibri"/>
              </a:rPr>
              <a:t>викликати</a:t>
            </a:r>
            <a:r>
              <a:rPr lang="ru-RU" dirty="0">
                <a:latin typeface="Calibri"/>
                <a:cs typeface="Calibri"/>
              </a:rPr>
              <a:t> </a:t>
            </a:r>
            <a:r>
              <a:rPr lang="ru-RU" dirty="0" err="1">
                <a:latin typeface="Calibri"/>
                <a:cs typeface="Calibri"/>
              </a:rPr>
              <a:t>лише</a:t>
            </a:r>
            <a:r>
              <a:rPr lang="ru-RU" dirty="0">
                <a:latin typeface="Calibri"/>
                <a:cs typeface="Calibri"/>
              </a:rPr>
              <a:t> </a:t>
            </a:r>
            <a:r>
              <a:rPr lang="ru-RU" dirty="0" err="1">
                <a:latin typeface="Calibri"/>
                <a:cs typeface="Calibri"/>
              </a:rPr>
              <a:t>відчуття</a:t>
            </a:r>
            <a:r>
              <a:rPr lang="ru-RU" dirty="0">
                <a:latin typeface="Calibri"/>
                <a:cs typeface="Calibri"/>
              </a:rPr>
              <a:t> </a:t>
            </a:r>
            <a:r>
              <a:rPr lang="ru-RU" dirty="0" err="1">
                <a:latin typeface="Calibri"/>
                <a:cs typeface="Calibri"/>
              </a:rPr>
              <a:t>стиснення</a:t>
            </a:r>
            <a:r>
              <a:rPr lang="ru-RU" dirty="0">
                <a:latin typeface="Calibri"/>
                <a:cs typeface="Calibri"/>
              </a:rPr>
              <a:t> в грудях, яке </a:t>
            </a:r>
            <a:r>
              <a:rPr lang="ru-RU" dirty="0" err="1">
                <a:latin typeface="Calibri"/>
                <a:cs typeface="Calibri"/>
              </a:rPr>
              <a:t>зникає</a:t>
            </a:r>
            <a:r>
              <a:rPr lang="ru-RU" dirty="0">
                <a:latin typeface="Calibri"/>
                <a:cs typeface="Calibri"/>
              </a:rPr>
              <a:t> </a:t>
            </a:r>
            <a:r>
              <a:rPr lang="ru-RU" dirty="0" err="1">
                <a:latin typeface="Calibri"/>
                <a:cs typeface="Calibri"/>
              </a:rPr>
              <a:t>протягом</a:t>
            </a:r>
            <a:r>
              <a:rPr lang="ru-RU" dirty="0">
                <a:latin typeface="Calibri"/>
                <a:cs typeface="Calibri"/>
              </a:rPr>
              <a:t> </a:t>
            </a:r>
            <a:r>
              <a:rPr lang="ru-RU" dirty="0" err="1">
                <a:latin typeface="Calibri"/>
                <a:cs typeface="Calibri"/>
              </a:rPr>
              <a:t>кількох</a:t>
            </a:r>
            <a:r>
              <a:rPr lang="ru-RU" dirty="0">
                <a:latin typeface="Calibri"/>
                <a:cs typeface="Calibri"/>
              </a:rPr>
              <a:t> </a:t>
            </a:r>
            <a:r>
              <a:rPr lang="ru-RU" dirty="0" err="1">
                <a:latin typeface="Calibri"/>
                <a:cs typeface="Calibri"/>
              </a:rPr>
              <a:t>хвилин</a:t>
            </a:r>
            <a:r>
              <a:rPr lang="ru-RU" dirty="0">
                <a:latin typeface="Calibri"/>
                <a:cs typeface="Calibri"/>
              </a:rPr>
              <a:t> </a:t>
            </a:r>
            <a:r>
              <a:rPr lang="ru-RU" dirty="0" err="1">
                <a:latin typeface="Calibri"/>
                <a:cs typeface="Calibri"/>
              </a:rPr>
              <a:t>після</a:t>
            </a:r>
            <a:r>
              <a:rPr lang="ru-RU" dirty="0">
                <a:latin typeface="Calibri"/>
                <a:cs typeface="Calibri"/>
              </a:rPr>
              <a:t> </a:t>
            </a:r>
            <a:r>
              <a:rPr lang="ru-RU" dirty="0" err="1">
                <a:latin typeface="Calibri"/>
                <a:cs typeface="Calibri"/>
              </a:rPr>
              <a:t>виходу</a:t>
            </a:r>
            <a:r>
              <a:rPr lang="ru-RU" dirty="0">
                <a:latin typeface="Calibri"/>
                <a:cs typeface="Calibri"/>
              </a:rPr>
              <a:t> на </a:t>
            </a:r>
            <a:r>
              <a:rPr lang="ru-RU" dirty="0" err="1">
                <a:latin typeface="Calibri"/>
                <a:cs typeface="Calibri"/>
              </a:rPr>
              <a:t>свіже</a:t>
            </a:r>
            <a:r>
              <a:rPr lang="ru-RU" dirty="0">
                <a:latin typeface="Calibri"/>
                <a:cs typeface="Calibri"/>
              </a:rPr>
              <a:t> </a:t>
            </a:r>
            <a:r>
              <a:rPr lang="ru-RU" dirty="0" err="1">
                <a:latin typeface="Calibri"/>
                <a:cs typeface="Calibri"/>
              </a:rPr>
              <a:t>повітря</a:t>
            </a:r>
            <a:r>
              <a:rPr lang="ru-RU" dirty="0">
                <a:latin typeface="Calibri"/>
                <a:cs typeface="Calibri"/>
              </a:rPr>
              <a:t>.</a:t>
            </a:r>
            <a:endParaRPr dirty="0">
              <a:latin typeface="Calibri"/>
              <a:cs typeface="Calibri"/>
            </a:endParaRPr>
          </a:p>
          <a:p>
            <a:pPr marL="698500" lvl="1" indent="-229235">
              <a:spcBef>
                <a:spcPts val="5"/>
              </a:spcBef>
              <a:buFont typeface="Arial"/>
              <a:buChar char="•"/>
              <a:tabLst>
                <a:tab pos="698500" algn="l"/>
              </a:tabLst>
            </a:pPr>
            <a:r>
              <a:rPr sz="1600" dirty="0">
                <a:latin typeface="Calibri"/>
                <a:cs typeface="Calibri"/>
              </a:rPr>
              <a:t>These</a:t>
            </a:r>
            <a:r>
              <a:rPr sz="1600" spc="-40" dirty="0">
                <a:latin typeface="Calibri"/>
                <a:cs typeface="Calibri"/>
              </a:rPr>
              <a:t> </a:t>
            </a:r>
            <a:r>
              <a:rPr sz="1600" dirty="0">
                <a:latin typeface="Calibri"/>
                <a:cs typeface="Calibri"/>
              </a:rPr>
              <a:t>effects</a:t>
            </a:r>
            <a:r>
              <a:rPr sz="1600" spc="-35" dirty="0">
                <a:latin typeface="Calibri"/>
                <a:cs typeface="Calibri"/>
              </a:rPr>
              <a:t> </a:t>
            </a:r>
            <a:r>
              <a:rPr sz="1600" dirty="0">
                <a:latin typeface="Calibri"/>
                <a:cs typeface="Calibri"/>
              </a:rPr>
              <a:t>begin</a:t>
            </a:r>
            <a:r>
              <a:rPr sz="1600" spc="-40" dirty="0">
                <a:latin typeface="Calibri"/>
                <a:cs typeface="Calibri"/>
              </a:rPr>
              <a:t> </a:t>
            </a:r>
            <a:r>
              <a:rPr sz="1600" dirty="0">
                <a:latin typeface="Calibri"/>
                <a:cs typeface="Calibri"/>
              </a:rPr>
              <a:t>to</a:t>
            </a:r>
            <a:r>
              <a:rPr sz="1600" spc="-45" dirty="0">
                <a:latin typeface="Calibri"/>
                <a:cs typeface="Calibri"/>
              </a:rPr>
              <a:t> </a:t>
            </a:r>
            <a:r>
              <a:rPr sz="1600" dirty="0">
                <a:latin typeface="Calibri"/>
                <a:cs typeface="Calibri"/>
              </a:rPr>
              <a:t>resolve</a:t>
            </a:r>
            <a:r>
              <a:rPr sz="1600" spc="-25" dirty="0">
                <a:latin typeface="Calibri"/>
                <a:cs typeface="Calibri"/>
              </a:rPr>
              <a:t> </a:t>
            </a:r>
            <a:r>
              <a:rPr sz="1600" dirty="0">
                <a:latin typeface="Calibri"/>
                <a:cs typeface="Calibri"/>
              </a:rPr>
              <a:t>within</a:t>
            </a:r>
            <a:r>
              <a:rPr sz="1600" spc="-50" dirty="0">
                <a:latin typeface="Calibri"/>
                <a:cs typeface="Calibri"/>
              </a:rPr>
              <a:t> </a:t>
            </a:r>
            <a:r>
              <a:rPr sz="1600" dirty="0">
                <a:latin typeface="Calibri"/>
                <a:cs typeface="Calibri"/>
              </a:rPr>
              <a:t>15-30</a:t>
            </a:r>
            <a:r>
              <a:rPr sz="1600" spc="-40" dirty="0">
                <a:latin typeface="Calibri"/>
                <a:cs typeface="Calibri"/>
              </a:rPr>
              <a:t> </a:t>
            </a:r>
            <a:r>
              <a:rPr sz="1600" spc="-10" dirty="0">
                <a:latin typeface="Calibri"/>
                <a:cs typeface="Calibri"/>
              </a:rPr>
              <a:t>minutes</a:t>
            </a:r>
            <a:endParaRPr lang="en-US" sz="1600" spc="-10" dirty="0">
              <a:latin typeface="Calibri"/>
              <a:cs typeface="Calibri"/>
            </a:endParaRPr>
          </a:p>
          <a:p>
            <a:pPr marL="714375" lvl="1">
              <a:spcBef>
                <a:spcPts val="5"/>
              </a:spcBef>
              <a:tabLst>
                <a:tab pos="698500" algn="l"/>
              </a:tabLst>
            </a:pPr>
            <a:r>
              <a:rPr lang="ru-RU" sz="1600" dirty="0" err="1">
                <a:latin typeface="Calibri"/>
                <a:cs typeface="Calibri"/>
              </a:rPr>
              <a:t>Ці</a:t>
            </a:r>
            <a:r>
              <a:rPr lang="ru-RU" sz="1600" dirty="0">
                <a:latin typeface="Calibri"/>
                <a:cs typeface="Calibri"/>
              </a:rPr>
              <a:t> </a:t>
            </a:r>
            <a:r>
              <a:rPr lang="ru-RU" sz="1600" dirty="0" err="1">
                <a:latin typeface="Calibri"/>
                <a:cs typeface="Calibri"/>
              </a:rPr>
              <a:t>симптоми</a:t>
            </a:r>
            <a:r>
              <a:rPr lang="ru-RU" sz="1600" dirty="0">
                <a:latin typeface="Calibri"/>
                <a:cs typeface="Calibri"/>
              </a:rPr>
              <a:t> </a:t>
            </a:r>
            <a:r>
              <a:rPr lang="ru-RU" sz="1600" dirty="0" err="1">
                <a:latin typeface="Calibri"/>
                <a:cs typeface="Calibri"/>
              </a:rPr>
              <a:t>починають</a:t>
            </a:r>
            <a:r>
              <a:rPr lang="ru-RU" sz="1600" dirty="0">
                <a:latin typeface="Calibri"/>
                <a:cs typeface="Calibri"/>
              </a:rPr>
              <a:t> </a:t>
            </a:r>
            <a:r>
              <a:rPr lang="ru-RU" sz="1600" dirty="0" err="1">
                <a:latin typeface="Calibri"/>
                <a:cs typeface="Calibri"/>
              </a:rPr>
              <a:t>зникати</a:t>
            </a:r>
            <a:r>
              <a:rPr lang="ru-RU" sz="1600" dirty="0">
                <a:latin typeface="Calibri"/>
                <a:cs typeface="Calibri"/>
              </a:rPr>
              <a:t> </a:t>
            </a:r>
            <a:r>
              <a:rPr lang="ru-RU" sz="1600" dirty="0" err="1">
                <a:latin typeface="Calibri"/>
                <a:cs typeface="Calibri"/>
              </a:rPr>
              <a:t>протягом</a:t>
            </a:r>
            <a:r>
              <a:rPr lang="ru-RU" sz="1600" dirty="0">
                <a:latin typeface="Calibri"/>
                <a:cs typeface="Calibri"/>
              </a:rPr>
              <a:t> 15-30 </a:t>
            </a:r>
            <a:r>
              <a:rPr lang="ru-RU" sz="1600" dirty="0" err="1">
                <a:latin typeface="Calibri"/>
                <a:cs typeface="Calibri"/>
              </a:rPr>
              <a:t>хвилин</a:t>
            </a:r>
            <a:endParaRPr sz="1600" dirty="0">
              <a:latin typeface="Calibri"/>
              <a:cs typeface="Calibri"/>
            </a:endParaRPr>
          </a:p>
          <a:p>
            <a:pPr marL="241300" marR="5080" indent="-228600">
              <a:spcBef>
                <a:spcPts val="5"/>
              </a:spcBef>
              <a:buFont typeface="Arial"/>
              <a:buChar char="•"/>
              <a:tabLst>
                <a:tab pos="241300" algn="l"/>
              </a:tabLst>
            </a:pPr>
            <a:r>
              <a:rPr dirty="0">
                <a:latin typeface="Calibri"/>
                <a:cs typeface="Calibri"/>
              </a:rPr>
              <a:t>At</a:t>
            </a:r>
            <a:r>
              <a:rPr spc="-80" dirty="0">
                <a:latin typeface="Calibri"/>
                <a:cs typeface="Calibri"/>
              </a:rPr>
              <a:t> </a:t>
            </a:r>
            <a:r>
              <a:rPr dirty="0">
                <a:latin typeface="Calibri"/>
                <a:cs typeface="Calibri"/>
              </a:rPr>
              <a:t>a</a:t>
            </a:r>
            <a:r>
              <a:rPr spc="-85" dirty="0">
                <a:latin typeface="Calibri"/>
                <a:cs typeface="Calibri"/>
              </a:rPr>
              <a:t> </a:t>
            </a:r>
            <a:r>
              <a:rPr dirty="0">
                <a:latin typeface="Calibri"/>
                <a:cs typeface="Calibri"/>
              </a:rPr>
              <a:t>chemical</a:t>
            </a:r>
            <a:r>
              <a:rPr spc="-75" dirty="0">
                <a:latin typeface="Calibri"/>
                <a:cs typeface="Calibri"/>
              </a:rPr>
              <a:t> </a:t>
            </a:r>
            <a:r>
              <a:rPr dirty="0">
                <a:latin typeface="Calibri"/>
                <a:cs typeface="Calibri"/>
              </a:rPr>
              <a:t>weapons</a:t>
            </a:r>
            <a:r>
              <a:rPr spc="-70" dirty="0">
                <a:latin typeface="Calibri"/>
                <a:cs typeface="Calibri"/>
              </a:rPr>
              <a:t> </a:t>
            </a:r>
            <a:r>
              <a:rPr spc="-10" dirty="0">
                <a:latin typeface="Calibri"/>
                <a:cs typeface="Calibri"/>
              </a:rPr>
              <a:t>research</a:t>
            </a:r>
            <a:r>
              <a:rPr spc="-70" dirty="0">
                <a:latin typeface="Calibri"/>
                <a:cs typeface="Calibri"/>
              </a:rPr>
              <a:t> </a:t>
            </a:r>
            <a:r>
              <a:rPr spc="-10" dirty="0">
                <a:latin typeface="Calibri"/>
                <a:cs typeface="Calibri"/>
              </a:rPr>
              <a:t>facility</a:t>
            </a:r>
            <a:r>
              <a:rPr spc="-95" dirty="0">
                <a:latin typeface="Calibri"/>
                <a:cs typeface="Calibri"/>
              </a:rPr>
              <a:t> </a:t>
            </a:r>
            <a:r>
              <a:rPr dirty="0">
                <a:latin typeface="Calibri"/>
                <a:cs typeface="Calibri"/>
              </a:rPr>
              <a:t>during</a:t>
            </a:r>
            <a:r>
              <a:rPr spc="-55" dirty="0">
                <a:latin typeface="Calibri"/>
                <a:cs typeface="Calibri"/>
              </a:rPr>
              <a:t> </a:t>
            </a:r>
            <a:r>
              <a:rPr dirty="0">
                <a:latin typeface="Calibri"/>
                <a:cs typeface="Calibri"/>
              </a:rPr>
              <a:t>the</a:t>
            </a:r>
            <a:r>
              <a:rPr spc="-75" dirty="0">
                <a:latin typeface="Calibri"/>
                <a:cs typeface="Calibri"/>
              </a:rPr>
              <a:t> </a:t>
            </a:r>
            <a:r>
              <a:rPr dirty="0">
                <a:latin typeface="Calibri"/>
                <a:cs typeface="Calibri"/>
              </a:rPr>
              <a:t>Cold</a:t>
            </a:r>
            <a:r>
              <a:rPr spc="-80" dirty="0">
                <a:latin typeface="Calibri"/>
                <a:cs typeface="Calibri"/>
              </a:rPr>
              <a:t> </a:t>
            </a:r>
            <a:r>
              <a:rPr spc="-85" dirty="0">
                <a:latin typeface="Calibri"/>
                <a:cs typeface="Calibri"/>
              </a:rPr>
              <a:t>War,</a:t>
            </a:r>
            <a:r>
              <a:rPr spc="-75" dirty="0">
                <a:latin typeface="Calibri"/>
                <a:cs typeface="Calibri"/>
              </a:rPr>
              <a:t> </a:t>
            </a:r>
            <a:r>
              <a:rPr spc="-10" dirty="0">
                <a:latin typeface="Calibri"/>
                <a:cs typeface="Calibri"/>
              </a:rPr>
              <a:t>exposed </a:t>
            </a:r>
            <a:r>
              <a:rPr dirty="0">
                <a:latin typeface="Calibri"/>
                <a:cs typeface="Calibri"/>
              </a:rPr>
              <a:t>individuals</a:t>
            </a:r>
            <a:r>
              <a:rPr spc="-75" dirty="0">
                <a:latin typeface="Calibri"/>
                <a:cs typeface="Calibri"/>
              </a:rPr>
              <a:t> </a:t>
            </a:r>
            <a:r>
              <a:rPr dirty="0">
                <a:latin typeface="Calibri"/>
                <a:cs typeface="Calibri"/>
              </a:rPr>
              <a:t>would</a:t>
            </a:r>
            <a:r>
              <a:rPr spc="-105" dirty="0">
                <a:latin typeface="Calibri"/>
                <a:cs typeface="Calibri"/>
              </a:rPr>
              <a:t> </a:t>
            </a:r>
            <a:r>
              <a:rPr dirty="0">
                <a:latin typeface="Calibri"/>
                <a:cs typeface="Calibri"/>
              </a:rPr>
              <a:t>present</a:t>
            </a:r>
            <a:r>
              <a:rPr spc="-95" dirty="0">
                <a:latin typeface="Calibri"/>
                <a:cs typeface="Calibri"/>
              </a:rPr>
              <a:t> </a:t>
            </a:r>
            <a:r>
              <a:rPr dirty="0">
                <a:latin typeface="Calibri"/>
                <a:cs typeface="Calibri"/>
              </a:rPr>
              <a:t>to</a:t>
            </a:r>
            <a:r>
              <a:rPr spc="-114" dirty="0">
                <a:latin typeface="Calibri"/>
                <a:cs typeface="Calibri"/>
              </a:rPr>
              <a:t> </a:t>
            </a:r>
            <a:r>
              <a:rPr dirty="0">
                <a:latin typeface="Calibri"/>
                <a:cs typeface="Calibri"/>
              </a:rPr>
              <a:t>medical</a:t>
            </a:r>
            <a:r>
              <a:rPr spc="-110" dirty="0">
                <a:latin typeface="Calibri"/>
                <a:cs typeface="Calibri"/>
              </a:rPr>
              <a:t> </a:t>
            </a:r>
            <a:r>
              <a:rPr dirty="0">
                <a:latin typeface="Calibri"/>
                <a:cs typeface="Calibri"/>
              </a:rPr>
              <a:t>aid</a:t>
            </a:r>
            <a:r>
              <a:rPr spc="-105" dirty="0">
                <a:latin typeface="Calibri"/>
                <a:cs typeface="Calibri"/>
              </a:rPr>
              <a:t> </a:t>
            </a:r>
            <a:r>
              <a:rPr spc="-10" dirty="0">
                <a:latin typeface="Calibri"/>
                <a:cs typeface="Calibri"/>
              </a:rPr>
              <a:t>station</a:t>
            </a:r>
            <a:r>
              <a:rPr spc="-110" dirty="0">
                <a:latin typeface="Calibri"/>
                <a:cs typeface="Calibri"/>
              </a:rPr>
              <a:t> </a:t>
            </a:r>
            <a:r>
              <a:rPr dirty="0">
                <a:latin typeface="Calibri"/>
                <a:cs typeface="Calibri"/>
              </a:rPr>
              <a:t>~20</a:t>
            </a:r>
            <a:r>
              <a:rPr spc="-85" dirty="0">
                <a:latin typeface="Calibri"/>
                <a:cs typeface="Calibri"/>
              </a:rPr>
              <a:t> </a:t>
            </a:r>
            <a:r>
              <a:rPr dirty="0">
                <a:latin typeface="Calibri"/>
                <a:cs typeface="Calibri"/>
              </a:rPr>
              <a:t>minutes</a:t>
            </a:r>
            <a:r>
              <a:rPr spc="-95" dirty="0">
                <a:latin typeface="Calibri"/>
                <a:cs typeface="Calibri"/>
              </a:rPr>
              <a:t> </a:t>
            </a:r>
            <a:r>
              <a:rPr dirty="0">
                <a:latin typeface="Calibri"/>
                <a:cs typeface="Calibri"/>
              </a:rPr>
              <a:t>after</a:t>
            </a:r>
            <a:r>
              <a:rPr spc="-125" dirty="0">
                <a:latin typeface="Calibri"/>
                <a:cs typeface="Calibri"/>
              </a:rPr>
              <a:t> </a:t>
            </a:r>
            <a:r>
              <a:rPr spc="-10" dirty="0">
                <a:latin typeface="Calibri"/>
                <a:cs typeface="Calibri"/>
              </a:rPr>
              <a:t>exposure.</a:t>
            </a:r>
            <a:endParaRPr lang="en-US" spc="-10" dirty="0">
              <a:latin typeface="Calibri"/>
              <a:cs typeface="Calibri"/>
            </a:endParaRPr>
          </a:p>
          <a:p>
            <a:pPr marL="266700" marR="5080">
              <a:spcBef>
                <a:spcPts val="5"/>
              </a:spcBef>
              <a:tabLst>
                <a:tab pos="241300" algn="l"/>
              </a:tabLst>
            </a:pPr>
            <a:r>
              <a:rPr lang="ru-RU" dirty="0">
                <a:latin typeface="Calibri"/>
                <a:cs typeface="Calibri"/>
              </a:rPr>
              <a:t>У </a:t>
            </a:r>
            <a:r>
              <a:rPr lang="ru-RU" dirty="0" err="1">
                <a:latin typeface="Calibri"/>
                <a:cs typeface="Calibri"/>
              </a:rPr>
              <a:t>дослідницькій</a:t>
            </a:r>
            <a:r>
              <a:rPr lang="ru-RU" dirty="0">
                <a:latin typeface="Calibri"/>
                <a:cs typeface="Calibri"/>
              </a:rPr>
              <a:t> </a:t>
            </a:r>
            <a:r>
              <a:rPr lang="ru-RU" dirty="0" err="1">
                <a:latin typeface="Calibri"/>
                <a:cs typeface="Calibri"/>
              </a:rPr>
              <a:t>установі</a:t>
            </a:r>
            <a:r>
              <a:rPr lang="ru-RU" dirty="0">
                <a:latin typeface="Calibri"/>
                <a:cs typeface="Calibri"/>
              </a:rPr>
              <a:t> з </a:t>
            </a:r>
            <a:r>
              <a:rPr lang="ru-RU" dirty="0" err="1">
                <a:latin typeface="Calibri"/>
                <a:cs typeface="Calibri"/>
              </a:rPr>
              <a:t>виробництва</a:t>
            </a:r>
            <a:r>
              <a:rPr lang="ru-RU" dirty="0">
                <a:latin typeface="Calibri"/>
                <a:cs typeface="Calibri"/>
              </a:rPr>
              <a:t> </a:t>
            </a:r>
            <a:r>
              <a:rPr lang="ru-RU" dirty="0" err="1">
                <a:latin typeface="Calibri"/>
                <a:cs typeface="Calibri"/>
              </a:rPr>
              <a:t>хімічної</a:t>
            </a:r>
            <a:r>
              <a:rPr lang="ru-RU" dirty="0">
                <a:latin typeface="Calibri"/>
                <a:cs typeface="Calibri"/>
              </a:rPr>
              <a:t> </a:t>
            </a:r>
            <a:r>
              <a:rPr lang="ru-RU" dirty="0" err="1">
                <a:latin typeface="Calibri"/>
                <a:cs typeface="Calibri"/>
              </a:rPr>
              <a:t>зброї</a:t>
            </a:r>
            <a:r>
              <a:rPr lang="ru-RU" dirty="0">
                <a:latin typeface="Calibri"/>
                <a:cs typeface="Calibri"/>
              </a:rPr>
              <a:t> </a:t>
            </a:r>
            <a:r>
              <a:rPr lang="ru-RU" dirty="0" err="1">
                <a:latin typeface="Calibri"/>
                <a:cs typeface="Calibri"/>
              </a:rPr>
              <a:t>під</a:t>
            </a:r>
            <a:r>
              <a:rPr lang="ru-RU" dirty="0">
                <a:latin typeface="Calibri"/>
                <a:cs typeface="Calibri"/>
              </a:rPr>
              <a:t> час </a:t>
            </a:r>
            <a:r>
              <a:rPr lang="ru-RU" dirty="0" err="1">
                <a:latin typeface="Calibri"/>
                <a:cs typeface="Calibri"/>
              </a:rPr>
              <a:t>холодної</a:t>
            </a:r>
            <a:r>
              <a:rPr lang="ru-RU" dirty="0">
                <a:latin typeface="Calibri"/>
                <a:cs typeface="Calibri"/>
              </a:rPr>
              <a:t> </a:t>
            </a:r>
            <a:r>
              <a:rPr lang="ru-RU" dirty="0" err="1">
                <a:latin typeface="Calibri"/>
                <a:cs typeface="Calibri"/>
              </a:rPr>
              <a:t>війни</a:t>
            </a:r>
            <a:r>
              <a:rPr lang="ru-RU" dirty="0">
                <a:latin typeface="Calibri"/>
                <a:cs typeface="Calibri"/>
              </a:rPr>
              <a:t> люди з </a:t>
            </a:r>
            <a:r>
              <a:rPr lang="ru-RU" dirty="0" err="1">
                <a:latin typeface="Calibri"/>
                <a:cs typeface="Calibri"/>
              </a:rPr>
              <a:t>зараженням</a:t>
            </a:r>
            <a:r>
              <a:rPr lang="ru-RU" dirty="0">
                <a:latin typeface="Calibri"/>
                <a:cs typeface="Calibri"/>
              </a:rPr>
              <a:t> </a:t>
            </a:r>
            <a:r>
              <a:rPr lang="ru-RU" dirty="0" err="1">
                <a:latin typeface="Calibri"/>
                <a:cs typeface="Calibri"/>
              </a:rPr>
              <a:t>зверталися</a:t>
            </a:r>
            <a:r>
              <a:rPr lang="ru-RU" dirty="0">
                <a:latin typeface="Calibri"/>
                <a:cs typeface="Calibri"/>
              </a:rPr>
              <a:t> до </a:t>
            </a:r>
            <a:r>
              <a:rPr lang="ru-RU" dirty="0" err="1">
                <a:latin typeface="Calibri"/>
                <a:cs typeface="Calibri"/>
              </a:rPr>
              <a:t>медичної</a:t>
            </a:r>
            <a:r>
              <a:rPr lang="ru-RU" dirty="0">
                <a:latin typeface="Calibri"/>
                <a:cs typeface="Calibri"/>
              </a:rPr>
              <a:t> </a:t>
            </a:r>
            <a:r>
              <a:rPr lang="ru-RU" dirty="0" err="1">
                <a:latin typeface="Calibri"/>
                <a:cs typeface="Calibri"/>
              </a:rPr>
              <a:t>допомоги</a:t>
            </a:r>
            <a:r>
              <a:rPr lang="ru-RU" dirty="0">
                <a:latin typeface="Calibri"/>
                <a:cs typeface="Calibri"/>
              </a:rPr>
              <a:t> </a:t>
            </a:r>
            <a:r>
              <a:rPr lang="ru-RU" dirty="0" err="1">
                <a:latin typeface="Calibri"/>
                <a:cs typeface="Calibri"/>
              </a:rPr>
              <a:t>приблизно</a:t>
            </a:r>
            <a:r>
              <a:rPr lang="ru-RU" dirty="0">
                <a:latin typeface="Calibri"/>
                <a:cs typeface="Calibri"/>
              </a:rPr>
              <a:t> через 20 </a:t>
            </a:r>
            <a:r>
              <a:rPr lang="ru-RU" dirty="0" err="1">
                <a:latin typeface="Calibri"/>
                <a:cs typeface="Calibri"/>
              </a:rPr>
              <a:t>хвилин</a:t>
            </a:r>
            <a:r>
              <a:rPr lang="ru-RU" dirty="0">
                <a:latin typeface="Calibri"/>
                <a:cs typeface="Calibri"/>
              </a:rPr>
              <a:t> </a:t>
            </a:r>
            <a:r>
              <a:rPr lang="ru-RU" dirty="0" err="1">
                <a:latin typeface="Calibri"/>
                <a:cs typeface="Calibri"/>
              </a:rPr>
              <a:t>після</a:t>
            </a:r>
            <a:r>
              <a:rPr lang="ru-RU" dirty="0">
                <a:latin typeface="Calibri"/>
                <a:cs typeface="Calibri"/>
              </a:rPr>
              <a:t> </a:t>
            </a:r>
            <a:r>
              <a:rPr lang="ru-RU" dirty="0" err="1">
                <a:latin typeface="Calibri"/>
                <a:cs typeface="Calibri"/>
              </a:rPr>
              <a:t>зараження</a:t>
            </a:r>
            <a:r>
              <a:rPr lang="ru-RU" dirty="0">
                <a:latin typeface="Calibri"/>
                <a:cs typeface="Calibri"/>
              </a:rPr>
              <a:t>.</a:t>
            </a:r>
            <a:endParaRPr dirty="0">
              <a:latin typeface="Calibri"/>
              <a:cs typeface="Calibri"/>
            </a:endParaRPr>
          </a:p>
          <a:p>
            <a:pPr marL="697865" marR="177165" lvl="1" indent="-228600">
              <a:buFont typeface="Arial"/>
              <a:buChar char="•"/>
              <a:tabLst>
                <a:tab pos="698500" algn="l"/>
              </a:tabLst>
            </a:pPr>
            <a:r>
              <a:rPr sz="1600" dirty="0">
                <a:latin typeface="Calibri"/>
                <a:cs typeface="Calibri"/>
              </a:rPr>
              <a:t>Many</a:t>
            </a:r>
            <a:r>
              <a:rPr sz="1600" spc="-50" dirty="0">
                <a:latin typeface="Calibri"/>
                <a:cs typeface="Calibri"/>
              </a:rPr>
              <a:t> </a:t>
            </a:r>
            <a:r>
              <a:rPr sz="1600" dirty="0">
                <a:latin typeface="Calibri"/>
                <a:cs typeface="Calibri"/>
              </a:rPr>
              <a:t>would</a:t>
            </a:r>
            <a:r>
              <a:rPr sz="1600" spc="-50" dirty="0">
                <a:latin typeface="Calibri"/>
                <a:cs typeface="Calibri"/>
              </a:rPr>
              <a:t> </a:t>
            </a:r>
            <a:r>
              <a:rPr sz="1600" dirty="0">
                <a:latin typeface="Calibri"/>
                <a:cs typeface="Calibri"/>
              </a:rPr>
              <a:t>initially</a:t>
            </a:r>
            <a:r>
              <a:rPr sz="1600" spc="-60" dirty="0">
                <a:latin typeface="Calibri"/>
                <a:cs typeface="Calibri"/>
              </a:rPr>
              <a:t> </a:t>
            </a:r>
            <a:r>
              <a:rPr sz="1600" dirty="0">
                <a:latin typeface="Calibri"/>
                <a:cs typeface="Calibri"/>
              </a:rPr>
              <a:t>describe</a:t>
            </a:r>
            <a:r>
              <a:rPr sz="1600" spc="-50" dirty="0">
                <a:latin typeface="Calibri"/>
                <a:cs typeface="Calibri"/>
              </a:rPr>
              <a:t> </a:t>
            </a:r>
            <a:r>
              <a:rPr sz="1600" dirty="0">
                <a:latin typeface="Calibri"/>
                <a:cs typeface="Calibri"/>
              </a:rPr>
              <a:t>severe</a:t>
            </a:r>
            <a:r>
              <a:rPr sz="1600" spc="-30" dirty="0">
                <a:latin typeface="Calibri"/>
                <a:cs typeface="Calibri"/>
              </a:rPr>
              <a:t> </a:t>
            </a:r>
            <a:r>
              <a:rPr sz="1600" dirty="0">
                <a:latin typeface="Calibri"/>
                <a:cs typeface="Calibri"/>
              </a:rPr>
              <a:t>trouble</a:t>
            </a:r>
            <a:r>
              <a:rPr sz="1600" spc="-45" dirty="0">
                <a:latin typeface="Calibri"/>
                <a:cs typeface="Calibri"/>
              </a:rPr>
              <a:t> </a:t>
            </a:r>
            <a:r>
              <a:rPr sz="1600" dirty="0">
                <a:latin typeface="Calibri"/>
                <a:cs typeface="Calibri"/>
              </a:rPr>
              <a:t>breathing</a:t>
            </a:r>
            <a:r>
              <a:rPr sz="1600" spc="-55" dirty="0">
                <a:latin typeface="Calibri"/>
                <a:cs typeface="Calibri"/>
              </a:rPr>
              <a:t> </a:t>
            </a:r>
            <a:r>
              <a:rPr sz="1600" dirty="0">
                <a:latin typeface="Calibri"/>
                <a:cs typeface="Calibri"/>
              </a:rPr>
              <a:t>that</a:t>
            </a:r>
            <a:r>
              <a:rPr sz="1600" spc="-40" dirty="0">
                <a:latin typeface="Calibri"/>
                <a:cs typeface="Calibri"/>
              </a:rPr>
              <a:t> </a:t>
            </a:r>
            <a:r>
              <a:rPr sz="1600" dirty="0">
                <a:latin typeface="Calibri"/>
                <a:cs typeface="Calibri"/>
              </a:rPr>
              <a:t>was</a:t>
            </a:r>
            <a:r>
              <a:rPr sz="1600" spc="-55" dirty="0">
                <a:latin typeface="Calibri"/>
                <a:cs typeface="Calibri"/>
              </a:rPr>
              <a:t> </a:t>
            </a:r>
            <a:r>
              <a:rPr sz="1600" dirty="0">
                <a:latin typeface="Calibri"/>
                <a:cs typeface="Calibri"/>
              </a:rPr>
              <a:t>already</a:t>
            </a:r>
            <a:r>
              <a:rPr sz="1600" spc="-50" dirty="0">
                <a:latin typeface="Calibri"/>
                <a:cs typeface="Calibri"/>
              </a:rPr>
              <a:t> </a:t>
            </a:r>
            <a:r>
              <a:rPr sz="1600" dirty="0">
                <a:latin typeface="Calibri"/>
                <a:cs typeface="Calibri"/>
              </a:rPr>
              <a:t>resolving</a:t>
            </a:r>
            <a:r>
              <a:rPr sz="1600" spc="-35" dirty="0">
                <a:latin typeface="Calibri"/>
                <a:cs typeface="Calibri"/>
              </a:rPr>
              <a:t> </a:t>
            </a:r>
            <a:r>
              <a:rPr sz="1600" spc="-25" dirty="0">
                <a:latin typeface="Calibri"/>
                <a:cs typeface="Calibri"/>
              </a:rPr>
              <a:t>by </a:t>
            </a:r>
            <a:r>
              <a:rPr sz="1600" dirty="0">
                <a:latin typeface="Calibri"/>
                <a:cs typeface="Calibri"/>
              </a:rPr>
              <a:t>the</a:t>
            </a:r>
            <a:r>
              <a:rPr sz="1600" spc="-35" dirty="0">
                <a:latin typeface="Calibri"/>
                <a:cs typeface="Calibri"/>
              </a:rPr>
              <a:t> </a:t>
            </a:r>
            <a:r>
              <a:rPr sz="1600" dirty="0">
                <a:latin typeface="Calibri"/>
                <a:cs typeface="Calibri"/>
              </a:rPr>
              <a:t>time</a:t>
            </a:r>
            <a:r>
              <a:rPr sz="1600" spc="-45" dirty="0">
                <a:latin typeface="Calibri"/>
                <a:cs typeface="Calibri"/>
              </a:rPr>
              <a:t> </a:t>
            </a:r>
            <a:r>
              <a:rPr sz="1600" dirty="0">
                <a:latin typeface="Calibri"/>
                <a:cs typeface="Calibri"/>
              </a:rPr>
              <a:t>of</a:t>
            </a:r>
            <a:r>
              <a:rPr sz="1600" spc="-25" dirty="0">
                <a:latin typeface="Calibri"/>
                <a:cs typeface="Calibri"/>
              </a:rPr>
              <a:t> </a:t>
            </a:r>
            <a:r>
              <a:rPr sz="1600" dirty="0">
                <a:latin typeface="Calibri"/>
                <a:cs typeface="Calibri"/>
              </a:rPr>
              <a:t>presentation</a:t>
            </a:r>
            <a:r>
              <a:rPr sz="1600" spc="-35" dirty="0">
                <a:latin typeface="Calibri"/>
                <a:cs typeface="Calibri"/>
              </a:rPr>
              <a:t> </a:t>
            </a:r>
            <a:r>
              <a:rPr sz="1600" dirty="0">
                <a:latin typeface="Calibri"/>
                <a:cs typeface="Calibri"/>
              </a:rPr>
              <a:t>20</a:t>
            </a:r>
            <a:r>
              <a:rPr sz="1600" spc="-45" dirty="0">
                <a:latin typeface="Calibri"/>
                <a:cs typeface="Calibri"/>
              </a:rPr>
              <a:t> </a:t>
            </a:r>
            <a:r>
              <a:rPr sz="1600" dirty="0">
                <a:latin typeface="Calibri"/>
                <a:cs typeface="Calibri"/>
              </a:rPr>
              <a:t>minutes</a:t>
            </a:r>
            <a:r>
              <a:rPr sz="1600" spc="-35" dirty="0">
                <a:latin typeface="Calibri"/>
                <a:cs typeface="Calibri"/>
              </a:rPr>
              <a:t> </a:t>
            </a:r>
            <a:r>
              <a:rPr sz="1600" spc="-10" dirty="0">
                <a:latin typeface="Calibri"/>
                <a:cs typeface="Calibri"/>
              </a:rPr>
              <a:t>later.</a:t>
            </a:r>
            <a:endParaRPr lang="en-US" sz="1600" spc="-10" dirty="0">
              <a:latin typeface="Calibri"/>
              <a:cs typeface="Calibri"/>
            </a:endParaRPr>
          </a:p>
          <a:p>
            <a:pPr marL="714375" marR="177165" lvl="1">
              <a:tabLst>
                <a:tab pos="698500" algn="l"/>
              </a:tabLst>
            </a:pPr>
            <a:r>
              <a:rPr lang="ru-RU" sz="1600" dirty="0" err="1">
                <a:latin typeface="Calibri"/>
                <a:cs typeface="Calibri"/>
              </a:rPr>
              <a:t>Багато</a:t>
            </a:r>
            <a:r>
              <a:rPr lang="ru-RU" sz="1600" dirty="0">
                <a:latin typeface="Calibri"/>
                <a:cs typeface="Calibri"/>
              </a:rPr>
              <a:t> </a:t>
            </a:r>
            <a:r>
              <a:rPr lang="ru-RU" sz="1600" dirty="0" err="1">
                <a:latin typeface="Calibri"/>
                <a:cs typeface="Calibri"/>
              </a:rPr>
              <a:t>хто</a:t>
            </a:r>
            <a:r>
              <a:rPr lang="ru-RU" sz="1600" dirty="0">
                <a:latin typeface="Calibri"/>
                <a:cs typeface="Calibri"/>
              </a:rPr>
              <a:t> </a:t>
            </a:r>
            <a:r>
              <a:rPr lang="ru-RU" sz="1600" dirty="0" err="1">
                <a:latin typeface="Calibri"/>
                <a:cs typeface="Calibri"/>
              </a:rPr>
              <a:t>спочатку</a:t>
            </a:r>
            <a:r>
              <a:rPr lang="ru-RU" sz="1600" dirty="0">
                <a:latin typeface="Calibri"/>
                <a:cs typeface="Calibri"/>
              </a:rPr>
              <a:t> </a:t>
            </a:r>
            <a:r>
              <a:rPr lang="ru-RU" sz="1600" dirty="0" err="1">
                <a:latin typeface="Calibri"/>
                <a:cs typeface="Calibri"/>
              </a:rPr>
              <a:t>описує</a:t>
            </a:r>
            <a:r>
              <a:rPr lang="ru-RU" sz="1600" dirty="0">
                <a:latin typeface="Calibri"/>
                <a:cs typeface="Calibri"/>
              </a:rPr>
              <a:t> </a:t>
            </a:r>
            <a:r>
              <a:rPr lang="ru-RU" sz="1600" dirty="0" err="1">
                <a:latin typeface="Calibri"/>
                <a:cs typeface="Calibri"/>
              </a:rPr>
              <a:t>серйозні</a:t>
            </a:r>
            <a:r>
              <a:rPr lang="ru-RU" sz="1600" dirty="0">
                <a:latin typeface="Calibri"/>
                <a:cs typeface="Calibri"/>
              </a:rPr>
              <a:t> </a:t>
            </a:r>
            <a:r>
              <a:rPr lang="ru-RU" sz="1600" dirty="0" err="1">
                <a:latin typeface="Calibri"/>
                <a:cs typeface="Calibri"/>
              </a:rPr>
              <a:t>проблеми</a:t>
            </a:r>
            <a:r>
              <a:rPr lang="ru-RU" sz="1600" dirty="0">
                <a:latin typeface="Calibri"/>
                <a:cs typeface="Calibri"/>
              </a:rPr>
              <a:t> з </a:t>
            </a:r>
            <a:r>
              <a:rPr lang="ru-RU" sz="1600" dirty="0" err="1">
                <a:latin typeface="Calibri"/>
                <a:cs typeface="Calibri"/>
              </a:rPr>
              <a:t>диханням</a:t>
            </a:r>
            <a:r>
              <a:rPr lang="ru-RU" sz="1600" dirty="0">
                <a:latin typeface="Calibri"/>
                <a:cs typeface="Calibri"/>
              </a:rPr>
              <a:t>, </a:t>
            </a:r>
            <a:r>
              <a:rPr lang="ru-RU" sz="1600" dirty="0" err="1">
                <a:latin typeface="Calibri"/>
                <a:cs typeface="Calibri"/>
              </a:rPr>
              <a:t>які</a:t>
            </a:r>
            <a:r>
              <a:rPr lang="ru-RU" sz="1600" dirty="0">
                <a:latin typeface="Calibri"/>
                <a:cs typeface="Calibri"/>
              </a:rPr>
              <a:t> </a:t>
            </a:r>
            <a:r>
              <a:rPr lang="ru-RU" sz="1600" dirty="0" err="1">
                <a:latin typeface="Calibri"/>
                <a:cs typeface="Calibri"/>
              </a:rPr>
              <a:t>вже</a:t>
            </a:r>
            <a:r>
              <a:rPr lang="ru-RU" sz="1600" dirty="0">
                <a:latin typeface="Calibri"/>
                <a:cs typeface="Calibri"/>
              </a:rPr>
              <a:t> </a:t>
            </a:r>
            <a:r>
              <a:rPr lang="ru-RU" sz="1600" dirty="0" err="1">
                <a:latin typeface="Calibri"/>
                <a:cs typeface="Calibri"/>
              </a:rPr>
              <a:t>вирішуються</a:t>
            </a:r>
            <a:r>
              <a:rPr lang="ru-RU" sz="1600" dirty="0">
                <a:latin typeface="Calibri"/>
                <a:cs typeface="Calibri"/>
              </a:rPr>
              <a:t> до моменту </a:t>
            </a:r>
            <a:r>
              <a:rPr lang="ru-RU" sz="1600" dirty="0" err="1">
                <a:latin typeface="Calibri"/>
                <a:cs typeface="Calibri"/>
              </a:rPr>
              <a:t>презентації</a:t>
            </a:r>
            <a:r>
              <a:rPr lang="ru-RU" sz="1600" dirty="0">
                <a:latin typeface="Calibri"/>
                <a:cs typeface="Calibri"/>
              </a:rPr>
              <a:t> через 20 </a:t>
            </a:r>
            <a:r>
              <a:rPr lang="ru-RU" sz="1600" dirty="0" err="1">
                <a:latin typeface="Calibri"/>
                <a:cs typeface="Calibri"/>
              </a:rPr>
              <a:t>хвилин</a:t>
            </a:r>
            <a:r>
              <a:rPr lang="ru-RU" sz="1600" dirty="0">
                <a:latin typeface="Calibri"/>
                <a:cs typeface="Calibri"/>
              </a:rPr>
              <a:t>.</a:t>
            </a:r>
            <a:endParaRPr sz="1600" dirty="0">
              <a:latin typeface="Calibri"/>
              <a:cs typeface="Calibri"/>
            </a:endParaRPr>
          </a:p>
          <a:p>
            <a:pPr marL="698500" lvl="1" indent="-229235">
              <a:buFont typeface="Arial"/>
              <a:buChar char="•"/>
              <a:tabLst>
                <a:tab pos="698500" algn="l"/>
              </a:tabLst>
            </a:pPr>
            <a:r>
              <a:rPr sz="1600" dirty="0">
                <a:latin typeface="Calibri"/>
                <a:cs typeface="Calibri"/>
              </a:rPr>
              <a:t>In</a:t>
            </a:r>
            <a:r>
              <a:rPr sz="1600" spc="-45" dirty="0">
                <a:latin typeface="Calibri"/>
                <a:cs typeface="Calibri"/>
              </a:rPr>
              <a:t> </a:t>
            </a:r>
            <a:r>
              <a:rPr sz="1600" dirty="0">
                <a:latin typeface="Calibri"/>
                <a:cs typeface="Calibri"/>
              </a:rPr>
              <a:t>other</a:t>
            </a:r>
            <a:r>
              <a:rPr sz="1600" spc="-35" dirty="0">
                <a:latin typeface="Calibri"/>
                <a:cs typeface="Calibri"/>
              </a:rPr>
              <a:t> </a:t>
            </a:r>
            <a:r>
              <a:rPr sz="1600" dirty="0">
                <a:latin typeface="Calibri"/>
                <a:cs typeface="Calibri"/>
              </a:rPr>
              <a:t>cases,</a:t>
            </a:r>
            <a:r>
              <a:rPr sz="1600" spc="-45" dirty="0">
                <a:latin typeface="Calibri"/>
                <a:cs typeface="Calibri"/>
              </a:rPr>
              <a:t> </a:t>
            </a:r>
            <a:r>
              <a:rPr sz="1600" dirty="0">
                <a:latin typeface="Calibri"/>
                <a:cs typeface="Calibri"/>
              </a:rPr>
              <a:t>relief</a:t>
            </a:r>
            <a:r>
              <a:rPr sz="1600" spc="-30" dirty="0">
                <a:latin typeface="Calibri"/>
                <a:cs typeface="Calibri"/>
              </a:rPr>
              <a:t> </a:t>
            </a:r>
            <a:r>
              <a:rPr sz="1600" dirty="0">
                <a:latin typeface="Calibri"/>
                <a:cs typeface="Calibri"/>
              </a:rPr>
              <a:t>would</a:t>
            </a:r>
            <a:r>
              <a:rPr sz="1600" spc="-40" dirty="0">
                <a:latin typeface="Calibri"/>
                <a:cs typeface="Calibri"/>
              </a:rPr>
              <a:t> </a:t>
            </a:r>
            <a:r>
              <a:rPr sz="1600" dirty="0">
                <a:latin typeface="Calibri"/>
                <a:cs typeface="Calibri"/>
              </a:rPr>
              <a:t>not</a:t>
            </a:r>
            <a:r>
              <a:rPr sz="1600" spc="-45" dirty="0">
                <a:latin typeface="Calibri"/>
                <a:cs typeface="Calibri"/>
              </a:rPr>
              <a:t> </a:t>
            </a:r>
            <a:r>
              <a:rPr sz="1600" dirty="0">
                <a:latin typeface="Calibri"/>
                <a:cs typeface="Calibri"/>
              </a:rPr>
              <a:t>begin</a:t>
            </a:r>
            <a:r>
              <a:rPr sz="1600" spc="-45" dirty="0">
                <a:latin typeface="Calibri"/>
                <a:cs typeface="Calibri"/>
              </a:rPr>
              <a:t> </a:t>
            </a:r>
            <a:r>
              <a:rPr sz="1600" dirty="0">
                <a:latin typeface="Calibri"/>
                <a:cs typeface="Calibri"/>
              </a:rPr>
              <a:t>until</a:t>
            </a:r>
            <a:r>
              <a:rPr sz="1600" spc="-35" dirty="0">
                <a:latin typeface="Calibri"/>
                <a:cs typeface="Calibri"/>
              </a:rPr>
              <a:t> </a:t>
            </a:r>
            <a:r>
              <a:rPr sz="1600" dirty="0">
                <a:latin typeface="Calibri"/>
                <a:cs typeface="Calibri"/>
              </a:rPr>
              <a:t>treatments</a:t>
            </a:r>
            <a:r>
              <a:rPr sz="1600" spc="-50" dirty="0">
                <a:latin typeface="Calibri"/>
                <a:cs typeface="Calibri"/>
              </a:rPr>
              <a:t> </a:t>
            </a:r>
            <a:r>
              <a:rPr sz="1600" dirty="0">
                <a:latin typeface="Calibri"/>
                <a:cs typeface="Calibri"/>
              </a:rPr>
              <a:t>were</a:t>
            </a:r>
            <a:r>
              <a:rPr sz="1600" spc="-30" dirty="0">
                <a:latin typeface="Calibri"/>
                <a:cs typeface="Calibri"/>
              </a:rPr>
              <a:t> </a:t>
            </a:r>
            <a:r>
              <a:rPr sz="1600" spc="-10" dirty="0">
                <a:latin typeface="Calibri"/>
                <a:cs typeface="Calibri"/>
              </a:rPr>
              <a:t>administered.</a:t>
            </a:r>
            <a:endParaRPr lang="en-US" sz="1600" spc="-10" dirty="0">
              <a:latin typeface="Calibri"/>
              <a:cs typeface="Calibri"/>
            </a:endParaRPr>
          </a:p>
          <a:p>
            <a:pPr marL="714375" lvl="1">
              <a:tabLst>
                <a:tab pos="698500" algn="l"/>
              </a:tabLst>
            </a:pPr>
            <a:r>
              <a:rPr lang="ru-RU" sz="1600" dirty="0">
                <a:latin typeface="Calibri"/>
                <a:cs typeface="Calibri"/>
              </a:rPr>
              <a:t>В </a:t>
            </a:r>
            <a:r>
              <a:rPr lang="ru-RU" sz="1600" dirty="0" err="1">
                <a:latin typeface="Calibri"/>
                <a:cs typeface="Calibri"/>
              </a:rPr>
              <a:t>інших</a:t>
            </a:r>
            <a:r>
              <a:rPr lang="ru-RU" sz="1600" dirty="0">
                <a:latin typeface="Calibri"/>
                <a:cs typeface="Calibri"/>
              </a:rPr>
              <a:t> </a:t>
            </a:r>
            <a:r>
              <a:rPr lang="ru-RU" sz="1600" dirty="0" err="1">
                <a:latin typeface="Calibri"/>
                <a:cs typeface="Calibri"/>
              </a:rPr>
              <a:t>випадках</a:t>
            </a:r>
            <a:r>
              <a:rPr lang="ru-RU" sz="1600" dirty="0">
                <a:latin typeface="Calibri"/>
                <a:cs typeface="Calibri"/>
              </a:rPr>
              <a:t> </a:t>
            </a:r>
            <a:r>
              <a:rPr lang="ru-RU" sz="1600" dirty="0" err="1">
                <a:latin typeface="Calibri"/>
                <a:cs typeface="Calibri"/>
              </a:rPr>
              <a:t>полегшення</a:t>
            </a:r>
            <a:r>
              <a:rPr lang="ru-RU" sz="1600" dirty="0">
                <a:latin typeface="Calibri"/>
                <a:cs typeface="Calibri"/>
              </a:rPr>
              <a:t> не </a:t>
            </a:r>
            <a:r>
              <a:rPr lang="ru-RU" sz="1600" dirty="0" err="1">
                <a:latin typeface="Calibri"/>
                <a:cs typeface="Calibri"/>
              </a:rPr>
              <a:t>почнеться</a:t>
            </a:r>
            <a:r>
              <a:rPr lang="ru-RU" sz="1600" dirty="0">
                <a:latin typeface="Calibri"/>
                <a:cs typeface="Calibri"/>
              </a:rPr>
              <a:t>, доки не буде </a:t>
            </a:r>
            <a:r>
              <a:rPr lang="ru-RU" sz="1600" dirty="0" err="1">
                <a:latin typeface="Calibri"/>
                <a:cs typeface="Calibri"/>
              </a:rPr>
              <a:t>призначено</a:t>
            </a:r>
            <a:r>
              <a:rPr lang="ru-RU" sz="1600" dirty="0">
                <a:latin typeface="Calibri"/>
                <a:cs typeface="Calibri"/>
              </a:rPr>
              <a:t> </a:t>
            </a:r>
            <a:r>
              <a:rPr lang="ru-RU" sz="1600" dirty="0" err="1">
                <a:latin typeface="Calibri"/>
                <a:cs typeface="Calibri"/>
              </a:rPr>
              <a:t>лікування</a:t>
            </a:r>
            <a:r>
              <a:rPr lang="ru-RU" sz="1600" dirty="0">
                <a:latin typeface="Calibri"/>
                <a:cs typeface="Calibri"/>
              </a:rPr>
              <a:t>.</a:t>
            </a:r>
            <a:endParaRPr sz="1600"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11191875" cy="875240"/>
          </a:xfrm>
          <a:prstGeom prst="rect">
            <a:avLst/>
          </a:prstGeom>
        </p:spPr>
        <p:txBody>
          <a:bodyPr vert="horz" wrap="square" lIns="0" tIns="13335" rIns="0" bIns="0" rtlCol="0">
            <a:spAutoFit/>
          </a:bodyPr>
          <a:lstStyle/>
          <a:p>
            <a:pPr marL="12700">
              <a:lnSpc>
                <a:spcPct val="100000"/>
              </a:lnSpc>
              <a:spcBef>
                <a:spcPts val="105"/>
              </a:spcBef>
            </a:pPr>
            <a:r>
              <a:rPr sz="2800" b="1" spc="-20" dirty="0"/>
              <a:t>Clinical</a:t>
            </a:r>
            <a:r>
              <a:rPr sz="2800" b="1" spc="-190" dirty="0"/>
              <a:t> </a:t>
            </a:r>
            <a:r>
              <a:rPr sz="2800" b="1" spc="-40" dirty="0"/>
              <a:t>Characteristics:</a:t>
            </a:r>
            <a:r>
              <a:rPr sz="2800" b="1" spc="-170" dirty="0"/>
              <a:t> </a:t>
            </a:r>
            <a:r>
              <a:rPr sz="2800" b="1" spc="-30" dirty="0"/>
              <a:t>Pulmonary-</a:t>
            </a:r>
            <a:r>
              <a:rPr sz="2800" b="1" spc="-170" dirty="0"/>
              <a:t> </a:t>
            </a:r>
            <a:r>
              <a:rPr sz="2800" b="1" spc="-20" dirty="0"/>
              <a:t>Large</a:t>
            </a:r>
            <a:r>
              <a:rPr sz="2800" b="1" spc="-190" dirty="0"/>
              <a:t> </a:t>
            </a:r>
            <a:r>
              <a:rPr sz="2800" b="1" spc="-10" dirty="0"/>
              <a:t>Exposure</a:t>
            </a:r>
            <a:br>
              <a:rPr lang="en-US" sz="2800" b="1" spc="-10" dirty="0"/>
            </a:br>
            <a:r>
              <a:rPr lang="ru-RU" sz="2800" b="1" spc="-10" dirty="0" err="1"/>
              <a:t>Клінічні</a:t>
            </a:r>
            <a:r>
              <a:rPr lang="ru-RU" sz="2800" b="1" spc="-10" dirty="0"/>
              <a:t> характеристики: </a:t>
            </a:r>
            <a:r>
              <a:rPr lang="ru-RU" sz="2800" b="1" spc="-10" dirty="0" err="1"/>
              <a:t>Легенева</a:t>
            </a:r>
            <a:r>
              <a:rPr lang="ru-RU" sz="2800" b="1" spc="-10" dirty="0"/>
              <a:t> система - за умов </a:t>
            </a:r>
            <a:r>
              <a:rPr lang="ru-RU" sz="2800" b="1" spc="-10" dirty="0" err="1"/>
              <a:t>важкого</a:t>
            </a:r>
            <a:r>
              <a:rPr lang="ru-RU" sz="2800" b="1" spc="-10" dirty="0"/>
              <a:t> </a:t>
            </a:r>
            <a:r>
              <a:rPr lang="ru-RU" sz="2800" b="1" spc="-10" dirty="0" err="1"/>
              <a:t>ураження</a:t>
            </a:r>
            <a:endParaRPr sz="2800" b="1" dirty="0"/>
          </a:p>
        </p:txBody>
      </p:sp>
      <p:grpSp>
        <p:nvGrpSpPr>
          <p:cNvPr id="3" name="object 3"/>
          <p:cNvGrpSpPr/>
          <p:nvPr/>
        </p:nvGrpSpPr>
        <p:grpSpPr>
          <a:xfrm>
            <a:off x="8976106" y="2003805"/>
            <a:ext cx="1820545" cy="2021839"/>
            <a:chOff x="8976106" y="2003805"/>
            <a:chExt cx="1820545" cy="2021839"/>
          </a:xfrm>
        </p:grpSpPr>
        <p:sp>
          <p:nvSpPr>
            <p:cNvPr id="4" name="object 4"/>
            <p:cNvSpPr/>
            <p:nvPr/>
          </p:nvSpPr>
          <p:spPr>
            <a:xfrm>
              <a:off x="9275064" y="2010155"/>
              <a:ext cx="1275715" cy="1137285"/>
            </a:xfrm>
            <a:custGeom>
              <a:avLst/>
              <a:gdLst/>
              <a:ahLst/>
              <a:cxnLst/>
              <a:rect l="l" t="t" r="r" b="b"/>
              <a:pathLst>
                <a:path w="1275715" h="1137285">
                  <a:moveTo>
                    <a:pt x="637793" y="0"/>
                  </a:moveTo>
                  <a:lnTo>
                    <a:pt x="587943" y="1710"/>
                  </a:lnTo>
                  <a:lnTo>
                    <a:pt x="539144" y="6756"/>
                  </a:lnTo>
                  <a:lnTo>
                    <a:pt x="491536" y="15013"/>
                  </a:lnTo>
                  <a:lnTo>
                    <a:pt x="445263" y="26353"/>
                  </a:lnTo>
                  <a:lnTo>
                    <a:pt x="400465" y="40650"/>
                  </a:lnTo>
                  <a:lnTo>
                    <a:pt x="357284" y="57778"/>
                  </a:lnTo>
                  <a:lnTo>
                    <a:pt x="315863" y="77611"/>
                  </a:lnTo>
                  <a:lnTo>
                    <a:pt x="276342" y="100021"/>
                  </a:lnTo>
                  <a:lnTo>
                    <a:pt x="238863" y="124883"/>
                  </a:lnTo>
                  <a:lnTo>
                    <a:pt x="203569" y="152070"/>
                  </a:lnTo>
                  <a:lnTo>
                    <a:pt x="170600" y="181457"/>
                  </a:lnTo>
                  <a:lnTo>
                    <a:pt x="140099" y="212915"/>
                  </a:lnTo>
                  <a:lnTo>
                    <a:pt x="112206" y="246320"/>
                  </a:lnTo>
                  <a:lnTo>
                    <a:pt x="87065" y="281544"/>
                  </a:lnTo>
                  <a:lnTo>
                    <a:pt x="64816" y="318462"/>
                  </a:lnTo>
                  <a:lnTo>
                    <a:pt x="45601" y="356947"/>
                  </a:lnTo>
                  <a:lnTo>
                    <a:pt x="29563" y="396872"/>
                  </a:lnTo>
                  <a:lnTo>
                    <a:pt x="16841" y="438112"/>
                  </a:lnTo>
                  <a:lnTo>
                    <a:pt x="7579" y="480539"/>
                  </a:lnTo>
                  <a:lnTo>
                    <a:pt x="1918" y="524028"/>
                  </a:lnTo>
                  <a:lnTo>
                    <a:pt x="0" y="568452"/>
                  </a:lnTo>
                  <a:lnTo>
                    <a:pt x="1918" y="612875"/>
                  </a:lnTo>
                  <a:lnTo>
                    <a:pt x="7579" y="656364"/>
                  </a:lnTo>
                  <a:lnTo>
                    <a:pt x="16841" y="698791"/>
                  </a:lnTo>
                  <a:lnTo>
                    <a:pt x="29563" y="740031"/>
                  </a:lnTo>
                  <a:lnTo>
                    <a:pt x="45601" y="779956"/>
                  </a:lnTo>
                  <a:lnTo>
                    <a:pt x="64816" y="818441"/>
                  </a:lnTo>
                  <a:lnTo>
                    <a:pt x="87065" y="855359"/>
                  </a:lnTo>
                  <a:lnTo>
                    <a:pt x="112206" y="890583"/>
                  </a:lnTo>
                  <a:lnTo>
                    <a:pt x="140099" y="923988"/>
                  </a:lnTo>
                  <a:lnTo>
                    <a:pt x="170600" y="955446"/>
                  </a:lnTo>
                  <a:lnTo>
                    <a:pt x="203569" y="984833"/>
                  </a:lnTo>
                  <a:lnTo>
                    <a:pt x="238863" y="1012020"/>
                  </a:lnTo>
                  <a:lnTo>
                    <a:pt x="276342" y="1036882"/>
                  </a:lnTo>
                  <a:lnTo>
                    <a:pt x="315863" y="1059292"/>
                  </a:lnTo>
                  <a:lnTo>
                    <a:pt x="357284" y="1079125"/>
                  </a:lnTo>
                  <a:lnTo>
                    <a:pt x="400465" y="1096253"/>
                  </a:lnTo>
                  <a:lnTo>
                    <a:pt x="445263" y="1110550"/>
                  </a:lnTo>
                  <a:lnTo>
                    <a:pt x="491536" y="1121890"/>
                  </a:lnTo>
                  <a:lnTo>
                    <a:pt x="539144" y="1130147"/>
                  </a:lnTo>
                  <a:lnTo>
                    <a:pt x="587943" y="1135193"/>
                  </a:lnTo>
                  <a:lnTo>
                    <a:pt x="637793" y="1136904"/>
                  </a:lnTo>
                  <a:lnTo>
                    <a:pt x="687644" y="1135193"/>
                  </a:lnTo>
                  <a:lnTo>
                    <a:pt x="736443" y="1130147"/>
                  </a:lnTo>
                  <a:lnTo>
                    <a:pt x="784051" y="1121890"/>
                  </a:lnTo>
                  <a:lnTo>
                    <a:pt x="830324" y="1110550"/>
                  </a:lnTo>
                  <a:lnTo>
                    <a:pt x="875122" y="1096253"/>
                  </a:lnTo>
                  <a:lnTo>
                    <a:pt x="918303" y="1079125"/>
                  </a:lnTo>
                  <a:lnTo>
                    <a:pt x="959724" y="1059292"/>
                  </a:lnTo>
                  <a:lnTo>
                    <a:pt x="999245" y="1036882"/>
                  </a:lnTo>
                  <a:lnTo>
                    <a:pt x="1036724" y="1012020"/>
                  </a:lnTo>
                  <a:lnTo>
                    <a:pt x="1072018" y="984833"/>
                  </a:lnTo>
                  <a:lnTo>
                    <a:pt x="1104987" y="955446"/>
                  </a:lnTo>
                  <a:lnTo>
                    <a:pt x="1135488" y="923988"/>
                  </a:lnTo>
                  <a:lnTo>
                    <a:pt x="1163381" y="890583"/>
                  </a:lnTo>
                  <a:lnTo>
                    <a:pt x="1188522" y="855359"/>
                  </a:lnTo>
                  <a:lnTo>
                    <a:pt x="1210771" y="818441"/>
                  </a:lnTo>
                  <a:lnTo>
                    <a:pt x="1229986" y="779956"/>
                  </a:lnTo>
                  <a:lnTo>
                    <a:pt x="1246024" y="740031"/>
                  </a:lnTo>
                  <a:lnTo>
                    <a:pt x="1258746" y="698791"/>
                  </a:lnTo>
                  <a:lnTo>
                    <a:pt x="1268008" y="656364"/>
                  </a:lnTo>
                  <a:lnTo>
                    <a:pt x="1273669" y="612875"/>
                  </a:lnTo>
                  <a:lnTo>
                    <a:pt x="1275587" y="568452"/>
                  </a:lnTo>
                  <a:lnTo>
                    <a:pt x="1273669" y="524028"/>
                  </a:lnTo>
                  <a:lnTo>
                    <a:pt x="1268008" y="480539"/>
                  </a:lnTo>
                  <a:lnTo>
                    <a:pt x="1258746" y="438112"/>
                  </a:lnTo>
                  <a:lnTo>
                    <a:pt x="1246024" y="396872"/>
                  </a:lnTo>
                  <a:lnTo>
                    <a:pt x="1229986" y="356947"/>
                  </a:lnTo>
                  <a:lnTo>
                    <a:pt x="1210771" y="318462"/>
                  </a:lnTo>
                  <a:lnTo>
                    <a:pt x="1188522" y="281544"/>
                  </a:lnTo>
                  <a:lnTo>
                    <a:pt x="1163381" y="246320"/>
                  </a:lnTo>
                  <a:lnTo>
                    <a:pt x="1135488" y="212915"/>
                  </a:lnTo>
                  <a:lnTo>
                    <a:pt x="1104987" y="181457"/>
                  </a:lnTo>
                  <a:lnTo>
                    <a:pt x="1072018" y="152070"/>
                  </a:lnTo>
                  <a:lnTo>
                    <a:pt x="1036724" y="124883"/>
                  </a:lnTo>
                  <a:lnTo>
                    <a:pt x="999245" y="100021"/>
                  </a:lnTo>
                  <a:lnTo>
                    <a:pt x="959724" y="77611"/>
                  </a:lnTo>
                  <a:lnTo>
                    <a:pt x="918303" y="57778"/>
                  </a:lnTo>
                  <a:lnTo>
                    <a:pt x="875122" y="40650"/>
                  </a:lnTo>
                  <a:lnTo>
                    <a:pt x="830324" y="26353"/>
                  </a:lnTo>
                  <a:lnTo>
                    <a:pt x="784051" y="15013"/>
                  </a:lnTo>
                  <a:lnTo>
                    <a:pt x="736443" y="6756"/>
                  </a:lnTo>
                  <a:lnTo>
                    <a:pt x="687644" y="1710"/>
                  </a:lnTo>
                  <a:lnTo>
                    <a:pt x="637793" y="0"/>
                  </a:lnTo>
                  <a:close/>
                </a:path>
              </a:pathLst>
            </a:custGeom>
            <a:solidFill>
              <a:srgbClr val="E34B6C"/>
            </a:solidFill>
          </p:spPr>
          <p:txBody>
            <a:bodyPr wrap="square" lIns="0" tIns="0" rIns="0" bIns="0" rtlCol="0"/>
            <a:lstStyle/>
            <a:p>
              <a:endParaRPr/>
            </a:p>
          </p:txBody>
        </p:sp>
        <p:sp>
          <p:nvSpPr>
            <p:cNvPr id="5" name="object 5"/>
            <p:cNvSpPr/>
            <p:nvPr/>
          </p:nvSpPr>
          <p:spPr>
            <a:xfrm>
              <a:off x="9275064" y="2010155"/>
              <a:ext cx="1275715" cy="1137285"/>
            </a:xfrm>
            <a:custGeom>
              <a:avLst/>
              <a:gdLst/>
              <a:ahLst/>
              <a:cxnLst/>
              <a:rect l="l" t="t" r="r" b="b"/>
              <a:pathLst>
                <a:path w="1275715" h="1137285">
                  <a:moveTo>
                    <a:pt x="0" y="568452"/>
                  </a:moveTo>
                  <a:lnTo>
                    <a:pt x="1918" y="524028"/>
                  </a:lnTo>
                  <a:lnTo>
                    <a:pt x="7579" y="480539"/>
                  </a:lnTo>
                  <a:lnTo>
                    <a:pt x="16841" y="438112"/>
                  </a:lnTo>
                  <a:lnTo>
                    <a:pt x="29563" y="396872"/>
                  </a:lnTo>
                  <a:lnTo>
                    <a:pt x="45601" y="356947"/>
                  </a:lnTo>
                  <a:lnTo>
                    <a:pt x="64816" y="318462"/>
                  </a:lnTo>
                  <a:lnTo>
                    <a:pt x="87065" y="281544"/>
                  </a:lnTo>
                  <a:lnTo>
                    <a:pt x="112206" y="246320"/>
                  </a:lnTo>
                  <a:lnTo>
                    <a:pt x="140099" y="212915"/>
                  </a:lnTo>
                  <a:lnTo>
                    <a:pt x="170600" y="181457"/>
                  </a:lnTo>
                  <a:lnTo>
                    <a:pt x="203569" y="152070"/>
                  </a:lnTo>
                  <a:lnTo>
                    <a:pt x="238863" y="124883"/>
                  </a:lnTo>
                  <a:lnTo>
                    <a:pt x="276342" y="100021"/>
                  </a:lnTo>
                  <a:lnTo>
                    <a:pt x="315863" y="77611"/>
                  </a:lnTo>
                  <a:lnTo>
                    <a:pt x="357284" y="57778"/>
                  </a:lnTo>
                  <a:lnTo>
                    <a:pt x="400465" y="40650"/>
                  </a:lnTo>
                  <a:lnTo>
                    <a:pt x="445263" y="26353"/>
                  </a:lnTo>
                  <a:lnTo>
                    <a:pt x="491536" y="15013"/>
                  </a:lnTo>
                  <a:lnTo>
                    <a:pt x="539144" y="6756"/>
                  </a:lnTo>
                  <a:lnTo>
                    <a:pt x="587943" y="1710"/>
                  </a:lnTo>
                  <a:lnTo>
                    <a:pt x="637793" y="0"/>
                  </a:lnTo>
                  <a:lnTo>
                    <a:pt x="687644" y="1710"/>
                  </a:lnTo>
                  <a:lnTo>
                    <a:pt x="736443" y="6756"/>
                  </a:lnTo>
                  <a:lnTo>
                    <a:pt x="784051" y="15013"/>
                  </a:lnTo>
                  <a:lnTo>
                    <a:pt x="830324" y="26353"/>
                  </a:lnTo>
                  <a:lnTo>
                    <a:pt x="875122" y="40650"/>
                  </a:lnTo>
                  <a:lnTo>
                    <a:pt x="918303" y="57778"/>
                  </a:lnTo>
                  <a:lnTo>
                    <a:pt x="959724" y="77611"/>
                  </a:lnTo>
                  <a:lnTo>
                    <a:pt x="999245" y="100021"/>
                  </a:lnTo>
                  <a:lnTo>
                    <a:pt x="1036724" y="124883"/>
                  </a:lnTo>
                  <a:lnTo>
                    <a:pt x="1072018" y="152070"/>
                  </a:lnTo>
                  <a:lnTo>
                    <a:pt x="1104987" y="181457"/>
                  </a:lnTo>
                  <a:lnTo>
                    <a:pt x="1135488" y="212915"/>
                  </a:lnTo>
                  <a:lnTo>
                    <a:pt x="1163381" y="246320"/>
                  </a:lnTo>
                  <a:lnTo>
                    <a:pt x="1188522" y="281544"/>
                  </a:lnTo>
                  <a:lnTo>
                    <a:pt x="1210771" y="318462"/>
                  </a:lnTo>
                  <a:lnTo>
                    <a:pt x="1229986" y="356947"/>
                  </a:lnTo>
                  <a:lnTo>
                    <a:pt x="1246024" y="396872"/>
                  </a:lnTo>
                  <a:lnTo>
                    <a:pt x="1258746" y="438112"/>
                  </a:lnTo>
                  <a:lnTo>
                    <a:pt x="1268008" y="480539"/>
                  </a:lnTo>
                  <a:lnTo>
                    <a:pt x="1273669" y="524028"/>
                  </a:lnTo>
                  <a:lnTo>
                    <a:pt x="1275587" y="568452"/>
                  </a:lnTo>
                  <a:lnTo>
                    <a:pt x="1273669" y="612875"/>
                  </a:lnTo>
                  <a:lnTo>
                    <a:pt x="1268008" y="656364"/>
                  </a:lnTo>
                  <a:lnTo>
                    <a:pt x="1258746" y="698791"/>
                  </a:lnTo>
                  <a:lnTo>
                    <a:pt x="1246024" y="740031"/>
                  </a:lnTo>
                  <a:lnTo>
                    <a:pt x="1229986" y="779956"/>
                  </a:lnTo>
                  <a:lnTo>
                    <a:pt x="1210771" y="818441"/>
                  </a:lnTo>
                  <a:lnTo>
                    <a:pt x="1188522" y="855359"/>
                  </a:lnTo>
                  <a:lnTo>
                    <a:pt x="1163381" y="890583"/>
                  </a:lnTo>
                  <a:lnTo>
                    <a:pt x="1135488" y="923988"/>
                  </a:lnTo>
                  <a:lnTo>
                    <a:pt x="1104987" y="955446"/>
                  </a:lnTo>
                  <a:lnTo>
                    <a:pt x="1072018" y="984833"/>
                  </a:lnTo>
                  <a:lnTo>
                    <a:pt x="1036724" y="1012020"/>
                  </a:lnTo>
                  <a:lnTo>
                    <a:pt x="999245" y="1036882"/>
                  </a:lnTo>
                  <a:lnTo>
                    <a:pt x="959724" y="1059292"/>
                  </a:lnTo>
                  <a:lnTo>
                    <a:pt x="918303" y="1079125"/>
                  </a:lnTo>
                  <a:lnTo>
                    <a:pt x="875122" y="1096253"/>
                  </a:lnTo>
                  <a:lnTo>
                    <a:pt x="830324" y="1110550"/>
                  </a:lnTo>
                  <a:lnTo>
                    <a:pt x="784051" y="1121890"/>
                  </a:lnTo>
                  <a:lnTo>
                    <a:pt x="736443" y="1130147"/>
                  </a:lnTo>
                  <a:lnTo>
                    <a:pt x="687644" y="1135193"/>
                  </a:lnTo>
                  <a:lnTo>
                    <a:pt x="637793" y="1136904"/>
                  </a:lnTo>
                  <a:lnTo>
                    <a:pt x="587943" y="1135193"/>
                  </a:lnTo>
                  <a:lnTo>
                    <a:pt x="539144" y="1130147"/>
                  </a:lnTo>
                  <a:lnTo>
                    <a:pt x="491536" y="1121890"/>
                  </a:lnTo>
                  <a:lnTo>
                    <a:pt x="445263" y="1110550"/>
                  </a:lnTo>
                  <a:lnTo>
                    <a:pt x="400465" y="1096253"/>
                  </a:lnTo>
                  <a:lnTo>
                    <a:pt x="357284" y="1079125"/>
                  </a:lnTo>
                  <a:lnTo>
                    <a:pt x="315863" y="1059292"/>
                  </a:lnTo>
                  <a:lnTo>
                    <a:pt x="276342" y="1036882"/>
                  </a:lnTo>
                  <a:lnTo>
                    <a:pt x="238863" y="1012020"/>
                  </a:lnTo>
                  <a:lnTo>
                    <a:pt x="203569" y="984833"/>
                  </a:lnTo>
                  <a:lnTo>
                    <a:pt x="170600" y="955446"/>
                  </a:lnTo>
                  <a:lnTo>
                    <a:pt x="140099" y="923988"/>
                  </a:lnTo>
                  <a:lnTo>
                    <a:pt x="112206" y="890583"/>
                  </a:lnTo>
                  <a:lnTo>
                    <a:pt x="87065" y="855359"/>
                  </a:lnTo>
                  <a:lnTo>
                    <a:pt x="64816" y="818441"/>
                  </a:lnTo>
                  <a:lnTo>
                    <a:pt x="45601" y="779956"/>
                  </a:lnTo>
                  <a:lnTo>
                    <a:pt x="29563" y="740031"/>
                  </a:lnTo>
                  <a:lnTo>
                    <a:pt x="16841" y="698791"/>
                  </a:lnTo>
                  <a:lnTo>
                    <a:pt x="7579" y="656364"/>
                  </a:lnTo>
                  <a:lnTo>
                    <a:pt x="1918" y="612875"/>
                  </a:lnTo>
                  <a:lnTo>
                    <a:pt x="0" y="568452"/>
                  </a:lnTo>
                  <a:close/>
                </a:path>
              </a:pathLst>
            </a:custGeom>
            <a:ln w="12700">
              <a:solidFill>
                <a:srgbClr val="41709C"/>
              </a:solidFill>
            </a:ln>
          </p:spPr>
          <p:txBody>
            <a:bodyPr wrap="square" lIns="0" tIns="0" rIns="0" bIns="0" rtlCol="0"/>
            <a:lstStyle/>
            <a:p>
              <a:endParaRPr/>
            </a:p>
          </p:txBody>
        </p:sp>
        <p:pic>
          <p:nvPicPr>
            <p:cNvPr id="6" name="object 6"/>
            <p:cNvPicPr/>
            <p:nvPr/>
          </p:nvPicPr>
          <p:blipFill>
            <a:blip r:embed="rId2" cstate="print"/>
            <a:stretch>
              <a:fillRect/>
            </a:stretch>
          </p:blipFill>
          <p:spPr>
            <a:xfrm>
              <a:off x="9549384" y="2197607"/>
              <a:ext cx="725424" cy="760476"/>
            </a:xfrm>
            <a:prstGeom prst="rect">
              <a:avLst/>
            </a:prstGeom>
          </p:spPr>
        </p:pic>
        <p:sp>
          <p:nvSpPr>
            <p:cNvPr id="7" name="object 7"/>
            <p:cNvSpPr/>
            <p:nvPr/>
          </p:nvSpPr>
          <p:spPr>
            <a:xfrm>
              <a:off x="9550908" y="2199131"/>
              <a:ext cx="723900" cy="759460"/>
            </a:xfrm>
            <a:custGeom>
              <a:avLst/>
              <a:gdLst/>
              <a:ahLst/>
              <a:cxnLst/>
              <a:rect l="l" t="t" r="r" b="b"/>
              <a:pathLst>
                <a:path w="723900" h="759460">
                  <a:moveTo>
                    <a:pt x="0" y="379475"/>
                  </a:moveTo>
                  <a:lnTo>
                    <a:pt x="2820" y="331881"/>
                  </a:lnTo>
                  <a:lnTo>
                    <a:pt x="11054" y="286048"/>
                  </a:lnTo>
                  <a:lnTo>
                    <a:pt x="24363" y="242334"/>
                  </a:lnTo>
                  <a:lnTo>
                    <a:pt x="42408" y="201095"/>
                  </a:lnTo>
                  <a:lnTo>
                    <a:pt x="64849" y="162685"/>
                  </a:lnTo>
                  <a:lnTo>
                    <a:pt x="91348" y="127462"/>
                  </a:lnTo>
                  <a:lnTo>
                    <a:pt x="121565" y="95781"/>
                  </a:lnTo>
                  <a:lnTo>
                    <a:pt x="155160" y="67997"/>
                  </a:lnTo>
                  <a:lnTo>
                    <a:pt x="191796" y="44467"/>
                  </a:lnTo>
                  <a:lnTo>
                    <a:pt x="231131" y="25546"/>
                  </a:lnTo>
                  <a:lnTo>
                    <a:pt x="272828" y="11591"/>
                  </a:lnTo>
                  <a:lnTo>
                    <a:pt x="316548" y="2957"/>
                  </a:lnTo>
                  <a:lnTo>
                    <a:pt x="361950" y="0"/>
                  </a:lnTo>
                  <a:lnTo>
                    <a:pt x="407351" y="2957"/>
                  </a:lnTo>
                  <a:lnTo>
                    <a:pt x="451071" y="11591"/>
                  </a:lnTo>
                  <a:lnTo>
                    <a:pt x="492768" y="25546"/>
                  </a:lnTo>
                  <a:lnTo>
                    <a:pt x="532103" y="44467"/>
                  </a:lnTo>
                  <a:lnTo>
                    <a:pt x="568739" y="67997"/>
                  </a:lnTo>
                  <a:lnTo>
                    <a:pt x="602334" y="95781"/>
                  </a:lnTo>
                  <a:lnTo>
                    <a:pt x="632551" y="127462"/>
                  </a:lnTo>
                  <a:lnTo>
                    <a:pt x="659050" y="162685"/>
                  </a:lnTo>
                  <a:lnTo>
                    <a:pt x="681491" y="201095"/>
                  </a:lnTo>
                  <a:lnTo>
                    <a:pt x="699536" y="242334"/>
                  </a:lnTo>
                  <a:lnTo>
                    <a:pt x="712845" y="286048"/>
                  </a:lnTo>
                  <a:lnTo>
                    <a:pt x="721079" y="331881"/>
                  </a:lnTo>
                  <a:lnTo>
                    <a:pt x="723900" y="379475"/>
                  </a:lnTo>
                  <a:lnTo>
                    <a:pt x="721079" y="427070"/>
                  </a:lnTo>
                  <a:lnTo>
                    <a:pt x="712845" y="472903"/>
                  </a:lnTo>
                  <a:lnTo>
                    <a:pt x="699536" y="516617"/>
                  </a:lnTo>
                  <a:lnTo>
                    <a:pt x="681491" y="557856"/>
                  </a:lnTo>
                  <a:lnTo>
                    <a:pt x="659050" y="596266"/>
                  </a:lnTo>
                  <a:lnTo>
                    <a:pt x="632551" y="631489"/>
                  </a:lnTo>
                  <a:lnTo>
                    <a:pt x="602334" y="663170"/>
                  </a:lnTo>
                  <a:lnTo>
                    <a:pt x="568739" y="690954"/>
                  </a:lnTo>
                  <a:lnTo>
                    <a:pt x="532103" y="714484"/>
                  </a:lnTo>
                  <a:lnTo>
                    <a:pt x="492768" y="733405"/>
                  </a:lnTo>
                  <a:lnTo>
                    <a:pt x="451071" y="747360"/>
                  </a:lnTo>
                  <a:lnTo>
                    <a:pt x="407351" y="755994"/>
                  </a:lnTo>
                  <a:lnTo>
                    <a:pt x="361950" y="758951"/>
                  </a:lnTo>
                  <a:lnTo>
                    <a:pt x="316548" y="755994"/>
                  </a:lnTo>
                  <a:lnTo>
                    <a:pt x="272828" y="747360"/>
                  </a:lnTo>
                  <a:lnTo>
                    <a:pt x="231131" y="733405"/>
                  </a:lnTo>
                  <a:lnTo>
                    <a:pt x="191796" y="714484"/>
                  </a:lnTo>
                  <a:lnTo>
                    <a:pt x="155160" y="690954"/>
                  </a:lnTo>
                  <a:lnTo>
                    <a:pt x="121565" y="663170"/>
                  </a:lnTo>
                  <a:lnTo>
                    <a:pt x="91348" y="631489"/>
                  </a:lnTo>
                  <a:lnTo>
                    <a:pt x="64849" y="596266"/>
                  </a:lnTo>
                  <a:lnTo>
                    <a:pt x="42408" y="557856"/>
                  </a:lnTo>
                  <a:lnTo>
                    <a:pt x="24363" y="516617"/>
                  </a:lnTo>
                  <a:lnTo>
                    <a:pt x="11054" y="472903"/>
                  </a:lnTo>
                  <a:lnTo>
                    <a:pt x="2820" y="427070"/>
                  </a:lnTo>
                  <a:lnTo>
                    <a:pt x="0" y="379475"/>
                  </a:lnTo>
                  <a:close/>
                </a:path>
              </a:pathLst>
            </a:custGeom>
            <a:ln w="12700">
              <a:solidFill>
                <a:srgbClr val="41709C"/>
              </a:solidFill>
            </a:ln>
          </p:spPr>
          <p:txBody>
            <a:bodyPr wrap="square" lIns="0" tIns="0" rIns="0" bIns="0" rtlCol="0"/>
            <a:lstStyle/>
            <a:p>
              <a:endParaRPr/>
            </a:p>
          </p:txBody>
        </p:sp>
        <p:sp>
          <p:nvSpPr>
            <p:cNvPr id="8" name="object 8"/>
            <p:cNvSpPr/>
            <p:nvPr/>
          </p:nvSpPr>
          <p:spPr>
            <a:xfrm>
              <a:off x="9550908" y="2659379"/>
              <a:ext cx="669290" cy="388620"/>
            </a:xfrm>
            <a:custGeom>
              <a:avLst/>
              <a:gdLst/>
              <a:ahLst/>
              <a:cxnLst/>
              <a:rect l="l" t="t" r="r" b="b"/>
              <a:pathLst>
                <a:path w="669290" h="388619">
                  <a:moveTo>
                    <a:pt x="334518" y="0"/>
                  </a:moveTo>
                  <a:lnTo>
                    <a:pt x="274378" y="3130"/>
                  </a:lnTo>
                  <a:lnTo>
                    <a:pt x="217779" y="12156"/>
                  </a:lnTo>
                  <a:lnTo>
                    <a:pt x="165664" y="26528"/>
                  </a:lnTo>
                  <a:lnTo>
                    <a:pt x="118977" y="45699"/>
                  </a:lnTo>
                  <a:lnTo>
                    <a:pt x="78662" y="69118"/>
                  </a:lnTo>
                  <a:lnTo>
                    <a:pt x="45663" y="96237"/>
                  </a:lnTo>
                  <a:lnTo>
                    <a:pt x="20924" y="126508"/>
                  </a:lnTo>
                  <a:lnTo>
                    <a:pt x="0" y="194310"/>
                  </a:lnTo>
                  <a:lnTo>
                    <a:pt x="5388" y="229237"/>
                  </a:lnTo>
                  <a:lnTo>
                    <a:pt x="45663" y="292382"/>
                  </a:lnTo>
                  <a:lnTo>
                    <a:pt x="78662" y="319501"/>
                  </a:lnTo>
                  <a:lnTo>
                    <a:pt x="118977" y="342920"/>
                  </a:lnTo>
                  <a:lnTo>
                    <a:pt x="165664" y="362091"/>
                  </a:lnTo>
                  <a:lnTo>
                    <a:pt x="217779" y="376463"/>
                  </a:lnTo>
                  <a:lnTo>
                    <a:pt x="274378" y="385489"/>
                  </a:lnTo>
                  <a:lnTo>
                    <a:pt x="334518" y="388620"/>
                  </a:lnTo>
                  <a:lnTo>
                    <a:pt x="394657" y="385489"/>
                  </a:lnTo>
                  <a:lnTo>
                    <a:pt x="451256" y="376463"/>
                  </a:lnTo>
                  <a:lnTo>
                    <a:pt x="503371" y="362091"/>
                  </a:lnTo>
                  <a:lnTo>
                    <a:pt x="550058" y="342920"/>
                  </a:lnTo>
                  <a:lnTo>
                    <a:pt x="590373" y="319501"/>
                  </a:lnTo>
                  <a:lnTo>
                    <a:pt x="623372" y="292382"/>
                  </a:lnTo>
                  <a:lnTo>
                    <a:pt x="648111" y="262111"/>
                  </a:lnTo>
                  <a:lnTo>
                    <a:pt x="669036" y="194310"/>
                  </a:lnTo>
                  <a:lnTo>
                    <a:pt x="663647" y="159382"/>
                  </a:lnTo>
                  <a:lnTo>
                    <a:pt x="623372" y="96237"/>
                  </a:lnTo>
                  <a:lnTo>
                    <a:pt x="590373" y="69118"/>
                  </a:lnTo>
                  <a:lnTo>
                    <a:pt x="550058" y="45699"/>
                  </a:lnTo>
                  <a:lnTo>
                    <a:pt x="503371" y="26528"/>
                  </a:lnTo>
                  <a:lnTo>
                    <a:pt x="451256" y="12156"/>
                  </a:lnTo>
                  <a:lnTo>
                    <a:pt x="394657" y="3130"/>
                  </a:lnTo>
                  <a:lnTo>
                    <a:pt x="334518" y="0"/>
                  </a:lnTo>
                  <a:close/>
                </a:path>
              </a:pathLst>
            </a:custGeom>
            <a:solidFill>
              <a:srgbClr val="E34B6C"/>
            </a:solidFill>
          </p:spPr>
          <p:txBody>
            <a:bodyPr wrap="square" lIns="0" tIns="0" rIns="0" bIns="0" rtlCol="0"/>
            <a:lstStyle/>
            <a:p>
              <a:endParaRPr/>
            </a:p>
          </p:txBody>
        </p:sp>
        <p:sp>
          <p:nvSpPr>
            <p:cNvPr id="9" name="object 9"/>
            <p:cNvSpPr/>
            <p:nvPr/>
          </p:nvSpPr>
          <p:spPr>
            <a:xfrm>
              <a:off x="9550908" y="2659379"/>
              <a:ext cx="669290" cy="388620"/>
            </a:xfrm>
            <a:custGeom>
              <a:avLst/>
              <a:gdLst/>
              <a:ahLst/>
              <a:cxnLst/>
              <a:rect l="l" t="t" r="r" b="b"/>
              <a:pathLst>
                <a:path w="669290" h="388619">
                  <a:moveTo>
                    <a:pt x="0" y="194310"/>
                  </a:moveTo>
                  <a:lnTo>
                    <a:pt x="20924" y="126508"/>
                  </a:lnTo>
                  <a:lnTo>
                    <a:pt x="45663" y="96237"/>
                  </a:lnTo>
                  <a:lnTo>
                    <a:pt x="78662" y="69118"/>
                  </a:lnTo>
                  <a:lnTo>
                    <a:pt x="118977" y="45699"/>
                  </a:lnTo>
                  <a:lnTo>
                    <a:pt x="165664" y="26528"/>
                  </a:lnTo>
                  <a:lnTo>
                    <a:pt x="217779" y="12156"/>
                  </a:lnTo>
                  <a:lnTo>
                    <a:pt x="274378" y="3130"/>
                  </a:lnTo>
                  <a:lnTo>
                    <a:pt x="334518" y="0"/>
                  </a:lnTo>
                  <a:lnTo>
                    <a:pt x="394657" y="3130"/>
                  </a:lnTo>
                  <a:lnTo>
                    <a:pt x="451256" y="12156"/>
                  </a:lnTo>
                  <a:lnTo>
                    <a:pt x="503371" y="26528"/>
                  </a:lnTo>
                  <a:lnTo>
                    <a:pt x="550058" y="45699"/>
                  </a:lnTo>
                  <a:lnTo>
                    <a:pt x="590373" y="69118"/>
                  </a:lnTo>
                  <a:lnTo>
                    <a:pt x="623372" y="96237"/>
                  </a:lnTo>
                  <a:lnTo>
                    <a:pt x="648111" y="126508"/>
                  </a:lnTo>
                  <a:lnTo>
                    <a:pt x="669036" y="194310"/>
                  </a:lnTo>
                  <a:lnTo>
                    <a:pt x="663647" y="229237"/>
                  </a:lnTo>
                  <a:lnTo>
                    <a:pt x="623372" y="292382"/>
                  </a:lnTo>
                  <a:lnTo>
                    <a:pt x="590373" y="319501"/>
                  </a:lnTo>
                  <a:lnTo>
                    <a:pt x="550058" y="342920"/>
                  </a:lnTo>
                  <a:lnTo>
                    <a:pt x="503371" y="362091"/>
                  </a:lnTo>
                  <a:lnTo>
                    <a:pt x="451256" y="376463"/>
                  </a:lnTo>
                  <a:lnTo>
                    <a:pt x="394657" y="385489"/>
                  </a:lnTo>
                  <a:lnTo>
                    <a:pt x="334518" y="388620"/>
                  </a:lnTo>
                  <a:lnTo>
                    <a:pt x="274378" y="385489"/>
                  </a:lnTo>
                  <a:lnTo>
                    <a:pt x="217779" y="376463"/>
                  </a:lnTo>
                  <a:lnTo>
                    <a:pt x="165664" y="362091"/>
                  </a:lnTo>
                  <a:lnTo>
                    <a:pt x="118977" y="342920"/>
                  </a:lnTo>
                  <a:lnTo>
                    <a:pt x="78662" y="319501"/>
                  </a:lnTo>
                  <a:lnTo>
                    <a:pt x="45663" y="292382"/>
                  </a:lnTo>
                  <a:lnTo>
                    <a:pt x="20924" y="262111"/>
                  </a:lnTo>
                  <a:lnTo>
                    <a:pt x="0" y="194310"/>
                  </a:lnTo>
                  <a:close/>
                </a:path>
              </a:pathLst>
            </a:custGeom>
            <a:ln w="12700">
              <a:solidFill>
                <a:srgbClr val="EB4444"/>
              </a:solidFill>
            </a:ln>
          </p:spPr>
          <p:txBody>
            <a:bodyPr wrap="square" lIns="0" tIns="0" rIns="0" bIns="0" rtlCol="0"/>
            <a:lstStyle/>
            <a:p>
              <a:endParaRPr/>
            </a:p>
          </p:txBody>
        </p:sp>
        <p:sp>
          <p:nvSpPr>
            <p:cNvPr id="10" name="object 10"/>
            <p:cNvSpPr/>
            <p:nvPr/>
          </p:nvSpPr>
          <p:spPr>
            <a:xfrm>
              <a:off x="10060255" y="2213138"/>
              <a:ext cx="448309" cy="627380"/>
            </a:xfrm>
            <a:custGeom>
              <a:avLst/>
              <a:gdLst/>
              <a:ahLst/>
              <a:cxnLst/>
              <a:rect l="l" t="t" r="r" b="b"/>
              <a:pathLst>
                <a:path w="448309" h="627380">
                  <a:moveTo>
                    <a:pt x="120001" y="0"/>
                  </a:moveTo>
                  <a:lnTo>
                    <a:pt x="56503" y="28814"/>
                  </a:lnTo>
                  <a:lnTo>
                    <a:pt x="15708" y="91516"/>
                  </a:lnTo>
                  <a:lnTo>
                    <a:pt x="4662" y="132723"/>
                  </a:lnTo>
                  <a:lnTo>
                    <a:pt x="0" y="179054"/>
                  </a:lnTo>
                  <a:lnTo>
                    <a:pt x="1832" y="229424"/>
                  </a:lnTo>
                  <a:lnTo>
                    <a:pt x="10272" y="282748"/>
                  </a:lnTo>
                  <a:lnTo>
                    <a:pt x="25431" y="337941"/>
                  </a:lnTo>
                  <a:lnTo>
                    <a:pt x="47420" y="393917"/>
                  </a:lnTo>
                  <a:lnTo>
                    <a:pt x="75071" y="447307"/>
                  </a:lnTo>
                  <a:lnTo>
                    <a:pt x="106629" y="495043"/>
                  </a:lnTo>
                  <a:lnTo>
                    <a:pt x="141203" y="536491"/>
                  </a:lnTo>
                  <a:lnTo>
                    <a:pt x="177903" y="571023"/>
                  </a:lnTo>
                  <a:lnTo>
                    <a:pt x="215839" y="598005"/>
                  </a:lnTo>
                  <a:lnTo>
                    <a:pt x="254120" y="616807"/>
                  </a:lnTo>
                  <a:lnTo>
                    <a:pt x="291855" y="626798"/>
                  </a:lnTo>
                  <a:lnTo>
                    <a:pt x="328154" y="627345"/>
                  </a:lnTo>
                  <a:lnTo>
                    <a:pt x="362126" y="617818"/>
                  </a:lnTo>
                  <a:lnTo>
                    <a:pt x="415180" y="570856"/>
                  </a:lnTo>
                  <a:lnTo>
                    <a:pt x="432503" y="535880"/>
                  </a:lnTo>
                  <a:lnTo>
                    <a:pt x="443545" y="494689"/>
                  </a:lnTo>
                  <a:lnTo>
                    <a:pt x="448197" y="448368"/>
                  </a:lnTo>
                  <a:lnTo>
                    <a:pt x="446351" y="398005"/>
                  </a:lnTo>
                  <a:lnTo>
                    <a:pt x="437898" y="344684"/>
                  </a:lnTo>
                  <a:lnTo>
                    <a:pt x="422728" y="289493"/>
                  </a:lnTo>
                  <a:lnTo>
                    <a:pt x="400734" y="233516"/>
                  </a:lnTo>
                  <a:lnTo>
                    <a:pt x="373084" y="180126"/>
                  </a:lnTo>
                  <a:lnTo>
                    <a:pt x="341526" y="132390"/>
                  </a:lnTo>
                  <a:lnTo>
                    <a:pt x="306952" y="90938"/>
                  </a:lnTo>
                  <a:lnTo>
                    <a:pt x="270252" y="56400"/>
                  </a:lnTo>
                  <a:lnTo>
                    <a:pt x="232316" y="29407"/>
                  </a:lnTo>
                  <a:lnTo>
                    <a:pt x="194035" y="10589"/>
                  </a:lnTo>
                  <a:lnTo>
                    <a:pt x="156300" y="576"/>
                  </a:lnTo>
                  <a:lnTo>
                    <a:pt x="120001" y="0"/>
                  </a:lnTo>
                  <a:close/>
                </a:path>
              </a:pathLst>
            </a:custGeom>
            <a:solidFill>
              <a:srgbClr val="E34B6C"/>
            </a:solidFill>
          </p:spPr>
          <p:txBody>
            <a:bodyPr wrap="square" lIns="0" tIns="0" rIns="0" bIns="0" rtlCol="0"/>
            <a:lstStyle/>
            <a:p>
              <a:endParaRPr/>
            </a:p>
          </p:txBody>
        </p:sp>
        <p:sp>
          <p:nvSpPr>
            <p:cNvPr id="11" name="object 11"/>
            <p:cNvSpPr/>
            <p:nvPr/>
          </p:nvSpPr>
          <p:spPr>
            <a:xfrm>
              <a:off x="10060255" y="2213138"/>
              <a:ext cx="448309" cy="627380"/>
            </a:xfrm>
            <a:custGeom>
              <a:avLst/>
              <a:gdLst/>
              <a:ahLst/>
              <a:cxnLst/>
              <a:rect l="l" t="t" r="r" b="b"/>
              <a:pathLst>
                <a:path w="448309" h="627380">
                  <a:moveTo>
                    <a:pt x="86028" y="9488"/>
                  </a:moveTo>
                  <a:lnTo>
                    <a:pt x="120001" y="0"/>
                  </a:lnTo>
                  <a:lnTo>
                    <a:pt x="156300" y="576"/>
                  </a:lnTo>
                  <a:lnTo>
                    <a:pt x="194035" y="10589"/>
                  </a:lnTo>
                  <a:lnTo>
                    <a:pt x="232316" y="29407"/>
                  </a:lnTo>
                  <a:lnTo>
                    <a:pt x="270252" y="56400"/>
                  </a:lnTo>
                  <a:lnTo>
                    <a:pt x="306952" y="90938"/>
                  </a:lnTo>
                  <a:lnTo>
                    <a:pt x="341526" y="132390"/>
                  </a:lnTo>
                  <a:lnTo>
                    <a:pt x="373084" y="180126"/>
                  </a:lnTo>
                  <a:lnTo>
                    <a:pt x="400734" y="233516"/>
                  </a:lnTo>
                  <a:lnTo>
                    <a:pt x="422728" y="289493"/>
                  </a:lnTo>
                  <a:lnTo>
                    <a:pt x="437898" y="344684"/>
                  </a:lnTo>
                  <a:lnTo>
                    <a:pt x="446351" y="398005"/>
                  </a:lnTo>
                  <a:lnTo>
                    <a:pt x="448197" y="448368"/>
                  </a:lnTo>
                  <a:lnTo>
                    <a:pt x="443545" y="494689"/>
                  </a:lnTo>
                  <a:lnTo>
                    <a:pt x="432503" y="535880"/>
                  </a:lnTo>
                  <a:lnTo>
                    <a:pt x="415180" y="570856"/>
                  </a:lnTo>
                  <a:lnTo>
                    <a:pt x="362126" y="617818"/>
                  </a:lnTo>
                  <a:lnTo>
                    <a:pt x="328154" y="627345"/>
                  </a:lnTo>
                  <a:lnTo>
                    <a:pt x="291855" y="626798"/>
                  </a:lnTo>
                  <a:lnTo>
                    <a:pt x="254120" y="616807"/>
                  </a:lnTo>
                  <a:lnTo>
                    <a:pt x="215839" y="598005"/>
                  </a:lnTo>
                  <a:lnTo>
                    <a:pt x="177903" y="571023"/>
                  </a:lnTo>
                  <a:lnTo>
                    <a:pt x="141203" y="536491"/>
                  </a:lnTo>
                  <a:lnTo>
                    <a:pt x="106629" y="495043"/>
                  </a:lnTo>
                  <a:lnTo>
                    <a:pt x="75071" y="447307"/>
                  </a:lnTo>
                  <a:lnTo>
                    <a:pt x="47420" y="393917"/>
                  </a:lnTo>
                  <a:lnTo>
                    <a:pt x="25431" y="337941"/>
                  </a:lnTo>
                  <a:lnTo>
                    <a:pt x="10272" y="282748"/>
                  </a:lnTo>
                  <a:lnTo>
                    <a:pt x="1832" y="229424"/>
                  </a:lnTo>
                  <a:lnTo>
                    <a:pt x="0" y="179054"/>
                  </a:lnTo>
                  <a:lnTo>
                    <a:pt x="4662" y="132723"/>
                  </a:lnTo>
                  <a:lnTo>
                    <a:pt x="15708" y="91516"/>
                  </a:lnTo>
                  <a:lnTo>
                    <a:pt x="33026" y="56518"/>
                  </a:lnTo>
                  <a:lnTo>
                    <a:pt x="56503" y="28814"/>
                  </a:lnTo>
                  <a:lnTo>
                    <a:pt x="86028" y="9488"/>
                  </a:lnTo>
                  <a:close/>
                </a:path>
              </a:pathLst>
            </a:custGeom>
            <a:ln w="12700">
              <a:solidFill>
                <a:srgbClr val="EB4444"/>
              </a:solidFill>
            </a:ln>
          </p:spPr>
          <p:txBody>
            <a:bodyPr wrap="square" lIns="0" tIns="0" rIns="0" bIns="0" rtlCol="0"/>
            <a:lstStyle/>
            <a:p>
              <a:endParaRPr/>
            </a:p>
          </p:txBody>
        </p:sp>
        <p:sp>
          <p:nvSpPr>
            <p:cNvPr id="12" name="object 12"/>
            <p:cNvSpPr/>
            <p:nvPr/>
          </p:nvSpPr>
          <p:spPr>
            <a:xfrm>
              <a:off x="9475068" y="2112704"/>
              <a:ext cx="571500" cy="516890"/>
            </a:xfrm>
            <a:custGeom>
              <a:avLst/>
              <a:gdLst/>
              <a:ahLst/>
              <a:cxnLst/>
              <a:rect l="l" t="t" r="r" b="b"/>
              <a:pathLst>
                <a:path w="571500" h="516889">
                  <a:moveTo>
                    <a:pt x="404599" y="0"/>
                  </a:moveTo>
                  <a:lnTo>
                    <a:pt x="358617" y="7284"/>
                  </a:lnTo>
                  <a:lnTo>
                    <a:pt x="310384" y="21873"/>
                  </a:lnTo>
                  <a:lnTo>
                    <a:pt x="260979" y="43597"/>
                  </a:lnTo>
                  <a:lnTo>
                    <a:pt x="211479" y="72283"/>
                  </a:lnTo>
                  <a:lnTo>
                    <a:pt x="162961" y="107763"/>
                  </a:lnTo>
                  <a:lnTo>
                    <a:pt x="118392" y="148130"/>
                  </a:lnTo>
                  <a:lnTo>
                    <a:pt x="80276" y="190825"/>
                  </a:lnTo>
                  <a:lnTo>
                    <a:pt x="49000" y="234829"/>
                  </a:lnTo>
                  <a:lnTo>
                    <a:pt x="24948" y="279121"/>
                  </a:lnTo>
                  <a:lnTo>
                    <a:pt x="8507" y="322682"/>
                  </a:lnTo>
                  <a:lnTo>
                    <a:pt x="62" y="364491"/>
                  </a:lnTo>
                  <a:lnTo>
                    <a:pt x="0" y="403528"/>
                  </a:lnTo>
                  <a:lnTo>
                    <a:pt x="8704" y="438773"/>
                  </a:lnTo>
                  <a:lnTo>
                    <a:pt x="52766" y="492875"/>
                  </a:lnTo>
                  <a:lnTo>
                    <a:pt x="123779" y="516383"/>
                  </a:lnTo>
                  <a:lnTo>
                    <a:pt x="166433" y="516569"/>
                  </a:lnTo>
                  <a:lnTo>
                    <a:pt x="212415" y="509274"/>
                  </a:lnTo>
                  <a:lnTo>
                    <a:pt x="260647" y="494671"/>
                  </a:lnTo>
                  <a:lnTo>
                    <a:pt x="310053" y="472934"/>
                  </a:lnTo>
                  <a:lnTo>
                    <a:pt x="359553" y="444237"/>
                  </a:lnTo>
                  <a:lnTo>
                    <a:pt x="408071" y="408753"/>
                  </a:lnTo>
                  <a:lnTo>
                    <a:pt x="452640" y="368387"/>
                  </a:lnTo>
                  <a:lnTo>
                    <a:pt x="490756" y="325691"/>
                  </a:lnTo>
                  <a:lnTo>
                    <a:pt x="522032" y="281687"/>
                  </a:lnTo>
                  <a:lnTo>
                    <a:pt x="546084" y="237395"/>
                  </a:lnTo>
                  <a:lnTo>
                    <a:pt x="562525" y="193834"/>
                  </a:lnTo>
                  <a:lnTo>
                    <a:pt x="570970" y="152025"/>
                  </a:lnTo>
                  <a:lnTo>
                    <a:pt x="571032" y="112988"/>
                  </a:lnTo>
                  <a:lnTo>
                    <a:pt x="562327" y="77743"/>
                  </a:lnTo>
                  <a:lnTo>
                    <a:pt x="518265" y="23675"/>
                  </a:lnTo>
                  <a:lnTo>
                    <a:pt x="447253" y="189"/>
                  </a:lnTo>
                  <a:lnTo>
                    <a:pt x="404599" y="0"/>
                  </a:lnTo>
                  <a:close/>
                </a:path>
              </a:pathLst>
            </a:custGeom>
            <a:solidFill>
              <a:srgbClr val="E34B6C"/>
            </a:solidFill>
          </p:spPr>
          <p:txBody>
            <a:bodyPr wrap="square" lIns="0" tIns="0" rIns="0" bIns="0" rtlCol="0"/>
            <a:lstStyle/>
            <a:p>
              <a:endParaRPr/>
            </a:p>
          </p:txBody>
        </p:sp>
        <p:sp>
          <p:nvSpPr>
            <p:cNvPr id="13" name="object 13"/>
            <p:cNvSpPr/>
            <p:nvPr/>
          </p:nvSpPr>
          <p:spPr>
            <a:xfrm>
              <a:off x="9475068" y="2112704"/>
              <a:ext cx="571500" cy="516890"/>
            </a:xfrm>
            <a:custGeom>
              <a:avLst/>
              <a:gdLst/>
              <a:ahLst/>
              <a:cxnLst/>
              <a:rect l="l" t="t" r="r" b="b"/>
              <a:pathLst>
                <a:path w="571500" h="516889">
                  <a:moveTo>
                    <a:pt x="544469" y="47311"/>
                  </a:moveTo>
                  <a:lnTo>
                    <a:pt x="562327" y="77743"/>
                  </a:lnTo>
                  <a:lnTo>
                    <a:pt x="571032" y="112988"/>
                  </a:lnTo>
                  <a:lnTo>
                    <a:pt x="570970" y="152025"/>
                  </a:lnTo>
                  <a:lnTo>
                    <a:pt x="562525" y="193834"/>
                  </a:lnTo>
                  <a:lnTo>
                    <a:pt x="546084" y="237395"/>
                  </a:lnTo>
                  <a:lnTo>
                    <a:pt x="522032" y="281687"/>
                  </a:lnTo>
                  <a:lnTo>
                    <a:pt x="490756" y="325691"/>
                  </a:lnTo>
                  <a:lnTo>
                    <a:pt x="452640" y="368387"/>
                  </a:lnTo>
                  <a:lnTo>
                    <a:pt x="408071" y="408753"/>
                  </a:lnTo>
                  <a:lnTo>
                    <a:pt x="359553" y="444237"/>
                  </a:lnTo>
                  <a:lnTo>
                    <a:pt x="310053" y="472934"/>
                  </a:lnTo>
                  <a:lnTo>
                    <a:pt x="260647" y="494671"/>
                  </a:lnTo>
                  <a:lnTo>
                    <a:pt x="212415" y="509274"/>
                  </a:lnTo>
                  <a:lnTo>
                    <a:pt x="166433" y="516569"/>
                  </a:lnTo>
                  <a:lnTo>
                    <a:pt x="123779" y="516383"/>
                  </a:lnTo>
                  <a:lnTo>
                    <a:pt x="85531" y="508543"/>
                  </a:lnTo>
                  <a:lnTo>
                    <a:pt x="26563" y="469205"/>
                  </a:lnTo>
                  <a:lnTo>
                    <a:pt x="0" y="403528"/>
                  </a:lnTo>
                  <a:lnTo>
                    <a:pt x="62" y="364491"/>
                  </a:lnTo>
                  <a:lnTo>
                    <a:pt x="8507" y="322682"/>
                  </a:lnTo>
                  <a:lnTo>
                    <a:pt x="24948" y="279121"/>
                  </a:lnTo>
                  <a:lnTo>
                    <a:pt x="49000" y="234829"/>
                  </a:lnTo>
                  <a:lnTo>
                    <a:pt x="80276" y="190825"/>
                  </a:lnTo>
                  <a:lnTo>
                    <a:pt x="118392" y="148130"/>
                  </a:lnTo>
                  <a:lnTo>
                    <a:pt x="162961" y="107763"/>
                  </a:lnTo>
                  <a:lnTo>
                    <a:pt x="211479" y="72283"/>
                  </a:lnTo>
                  <a:lnTo>
                    <a:pt x="260979" y="43597"/>
                  </a:lnTo>
                  <a:lnTo>
                    <a:pt x="310384" y="21873"/>
                  </a:lnTo>
                  <a:lnTo>
                    <a:pt x="358617" y="7284"/>
                  </a:lnTo>
                  <a:lnTo>
                    <a:pt x="404599" y="0"/>
                  </a:lnTo>
                  <a:lnTo>
                    <a:pt x="447253" y="189"/>
                  </a:lnTo>
                  <a:lnTo>
                    <a:pt x="485501" y="8024"/>
                  </a:lnTo>
                  <a:lnTo>
                    <a:pt x="518265" y="23675"/>
                  </a:lnTo>
                  <a:lnTo>
                    <a:pt x="544469" y="47311"/>
                  </a:lnTo>
                  <a:close/>
                </a:path>
              </a:pathLst>
            </a:custGeom>
            <a:ln w="12700">
              <a:solidFill>
                <a:srgbClr val="EB4444"/>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9345168" y="3012947"/>
              <a:ext cx="442709" cy="504897"/>
            </a:xfrm>
            <a:prstGeom prst="rect">
              <a:avLst/>
            </a:prstGeom>
          </p:spPr>
        </p:pic>
        <p:sp>
          <p:nvSpPr>
            <p:cNvPr id="15" name="object 15"/>
            <p:cNvSpPr/>
            <p:nvPr/>
          </p:nvSpPr>
          <p:spPr>
            <a:xfrm>
              <a:off x="9348487" y="3014598"/>
              <a:ext cx="438784" cy="503555"/>
            </a:xfrm>
            <a:custGeom>
              <a:avLst/>
              <a:gdLst/>
              <a:ahLst/>
              <a:cxnLst/>
              <a:rect l="l" t="t" r="r" b="b"/>
              <a:pathLst>
                <a:path w="438784" h="503554">
                  <a:moveTo>
                    <a:pt x="12556" y="432180"/>
                  </a:moveTo>
                  <a:lnTo>
                    <a:pt x="513" y="396372"/>
                  </a:lnTo>
                  <a:lnTo>
                    <a:pt x="0" y="357891"/>
                  </a:lnTo>
                  <a:lnTo>
                    <a:pt x="10230" y="318264"/>
                  </a:lnTo>
                  <a:lnTo>
                    <a:pt x="30417" y="279016"/>
                  </a:lnTo>
                  <a:lnTo>
                    <a:pt x="59775" y="241675"/>
                  </a:lnTo>
                  <a:lnTo>
                    <a:pt x="97518" y="207766"/>
                  </a:lnTo>
                  <a:lnTo>
                    <a:pt x="142858" y="178815"/>
                  </a:lnTo>
                  <a:lnTo>
                    <a:pt x="186100" y="154475"/>
                  </a:lnTo>
                  <a:lnTo>
                    <a:pt x="228192" y="127940"/>
                  </a:lnTo>
                  <a:lnTo>
                    <a:pt x="269128" y="99218"/>
                  </a:lnTo>
                  <a:lnTo>
                    <a:pt x="308899" y="68316"/>
                  </a:lnTo>
                  <a:lnTo>
                    <a:pt x="347498" y="35241"/>
                  </a:lnTo>
                  <a:lnTo>
                    <a:pt x="384920" y="0"/>
                  </a:lnTo>
                  <a:lnTo>
                    <a:pt x="384612" y="58812"/>
                  </a:lnTo>
                  <a:lnTo>
                    <a:pt x="391317" y="113887"/>
                  </a:lnTo>
                  <a:lnTo>
                    <a:pt x="405047" y="165199"/>
                  </a:lnTo>
                  <a:lnTo>
                    <a:pt x="425814" y="212725"/>
                  </a:lnTo>
                  <a:lnTo>
                    <a:pt x="437817" y="248580"/>
                  </a:lnTo>
                  <a:lnTo>
                    <a:pt x="438315" y="287095"/>
                  </a:lnTo>
                  <a:lnTo>
                    <a:pt x="428087" y="326745"/>
                  </a:lnTo>
                  <a:lnTo>
                    <a:pt x="407912" y="366006"/>
                  </a:lnTo>
                  <a:lnTo>
                    <a:pt x="378572" y="403354"/>
                  </a:lnTo>
                  <a:lnTo>
                    <a:pt x="340845" y="437266"/>
                  </a:lnTo>
                  <a:lnTo>
                    <a:pt x="295512" y="466216"/>
                  </a:lnTo>
                  <a:lnTo>
                    <a:pt x="246101" y="487571"/>
                  </a:lnTo>
                  <a:lnTo>
                    <a:pt x="196861" y="499846"/>
                  </a:lnTo>
                  <a:lnTo>
                    <a:pt x="149488" y="503246"/>
                  </a:lnTo>
                  <a:lnTo>
                    <a:pt x="105675" y="497975"/>
                  </a:lnTo>
                  <a:lnTo>
                    <a:pt x="67119" y="484237"/>
                  </a:lnTo>
                  <a:lnTo>
                    <a:pt x="35514" y="462238"/>
                  </a:lnTo>
                  <a:lnTo>
                    <a:pt x="12556" y="432180"/>
                  </a:lnTo>
                  <a:close/>
                </a:path>
              </a:pathLst>
            </a:custGeom>
            <a:ln w="12700">
              <a:solidFill>
                <a:srgbClr val="41709C"/>
              </a:solidFill>
            </a:ln>
          </p:spPr>
          <p:txBody>
            <a:bodyPr wrap="square" lIns="0" tIns="0" rIns="0" bIns="0" rtlCol="0"/>
            <a:lstStyle/>
            <a:p>
              <a:endParaRPr/>
            </a:p>
          </p:txBody>
        </p:sp>
        <p:pic>
          <p:nvPicPr>
            <p:cNvPr id="16" name="object 16"/>
            <p:cNvPicPr/>
            <p:nvPr/>
          </p:nvPicPr>
          <p:blipFill>
            <a:blip r:embed="rId4" cstate="print"/>
            <a:stretch>
              <a:fillRect/>
            </a:stretch>
          </p:blipFill>
          <p:spPr>
            <a:xfrm>
              <a:off x="9838944" y="2638043"/>
              <a:ext cx="298703" cy="641603"/>
            </a:xfrm>
            <a:prstGeom prst="rect">
              <a:avLst/>
            </a:prstGeom>
          </p:spPr>
        </p:pic>
        <p:pic>
          <p:nvPicPr>
            <p:cNvPr id="17" name="object 17"/>
            <p:cNvPicPr/>
            <p:nvPr/>
          </p:nvPicPr>
          <p:blipFill>
            <a:blip r:embed="rId5" cstate="print"/>
            <a:stretch>
              <a:fillRect/>
            </a:stretch>
          </p:blipFill>
          <p:spPr>
            <a:xfrm>
              <a:off x="8980932" y="3654551"/>
              <a:ext cx="1808988" cy="364236"/>
            </a:xfrm>
            <a:prstGeom prst="rect">
              <a:avLst/>
            </a:prstGeom>
          </p:spPr>
        </p:pic>
        <p:sp>
          <p:nvSpPr>
            <p:cNvPr id="18" name="object 18"/>
            <p:cNvSpPr/>
            <p:nvPr/>
          </p:nvSpPr>
          <p:spPr>
            <a:xfrm>
              <a:off x="8982456" y="3656076"/>
              <a:ext cx="1807845" cy="363220"/>
            </a:xfrm>
            <a:custGeom>
              <a:avLst/>
              <a:gdLst/>
              <a:ahLst/>
              <a:cxnLst/>
              <a:rect l="l" t="t" r="r" b="b"/>
              <a:pathLst>
                <a:path w="1807845" h="363220">
                  <a:moveTo>
                    <a:pt x="0" y="181356"/>
                  </a:moveTo>
                  <a:lnTo>
                    <a:pt x="26265" y="137760"/>
                  </a:lnTo>
                  <a:lnTo>
                    <a:pt x="71020" y="110745"/>
                  </a:lnTo>
                  <a:lnTo>
                    <a:pt x="135401" y="85806"/>
                  </a:lnTo>
                  <a:lnTo>
                    <a:pt x="174369" y="74230"/>
                  </a:lnTo>
                  <a:lnTo>
                    <a:pt x="217546" y="63313"/>
                  </a:lnTo>
                  <a:lnTo>
                    <a:pt x="264699" y="53101"/>
                  </a:lnTo>
                  <a:lnTo>
                    <a:pt x="315595" y="43641"/>
                  </a:lnTo>
                  <a:lnTo>
                    <a:pt x="370002" y="34978"/>
                  </a:lnTo>
                  <a:lnTo>
                    <a:pt x="427687" y="27161"/>
                  </a:lnTo>
                  <a:lnTo>
                    <a:pt x="488418" y="20234"/>
                  </a:lnTo>
                  <a:lnTo>
                    <a:pt x="551961" y="14245"/>
                  </a:lnTo>
                  <a:lnTo>
                    <a:pt x="618085" y="9241"/>
                  </a:lnTo>
                  <a:lnTo>
                    <a:pt x="686557" y="5268"/>
                  </a:lnTo>
                  <a:lnTo>
                    <a:pt x="757143" y="2372"/>
                  </a:lnTo>
                  <a:lnTo>
                    <a:pt x="829612" y="600"/>
                  </a:lnTo>
                  <a:lnTo>
                    <a:pt x="903732" y="0"/>
                  </a:lnTo>
                  <a:lnTo>
                    <a:pt x="977851" y="600"/>
                  </a:lnTo>
                  <a:lnTo>
                    <a:pt x="1050320" y="2372"/>
                  </a:lnTo>
                  <a:lnTo>
                    <a:pt x="1120906" y="5268"/>
                  </a:lnTo>
                  <a:lnTo>
                    <a:pt x="1189378" y="9241"/>
                  </a:lnTo>
                  <a:lnTo>
                    <a:pt x="1255502" y="14245"/>
                  </a:lnTo>
                  <a:lnTo>
                    <a:pt x="1319045" y="20234"/>
                  </a:lnTo>
                  <a:lnTo>
                    <a:pt x="1379776" y="27161"/>
                  </a:lnTo>
                  <a:lnTo>
                    <a:pt x="1437461" y="34978"/>
                  </a:lnTo>
                  <a:lnTo>
                    <a:pt x="1491868" y="43641"/>
                  </a:lnTo>
                  <a:lnTo>
                    <a:pt x="1542764" y="53101"/>
                  </a:lnTo>
                  <a:lnTo>
                    <a:pt x="1589917" y="63313"/>
                  </a:lnTo>
                  <a:lnTo>
                    <a:pt x="1633094" y="74230"/>
                  </a:lnTo>
                  <a:lnTo>
                    <a:pt x="1672062" y="85806"/>
                  </a:lnTo>
                  <a:lnTo>
                    <a:pt x="1736443" y="110745"/>
                  </a:lnTo>
                  <a:lnTo>
                    <a:pt x="1781198" y="137760"/>
                  </a:lnTo>
                  <a:lnTo>
                    <a:pt x="1807464" y="181356"/>
                  </a:lnTo>
                  <a:lnTo>
                    <a:pt x="1804468" y="196235"/>
                  </a:lnTo>
                  <a:lnTo>
                    <a:pt x="1761390" y="238694"/>
                  </a:lnTo>
                  <a:lnTo>
                    <a:pt x="1706589" y="264718"/>
                  </a:lnTo>
                  <a:lnTo>
                    <a:pt x="1633094" y="288481"/>
                  </a:lnTo>
                  <a:lnTo>
                    <a:pt x="1589917" y="299398"/>
                  </a:lnTo>
                  <a:lnTo>
                    <a:pt x="1542764" y="309610"/>
                  </a:lnTo>
                  <a:lnTo>
                    <a:pt x="1491868" y="319070"/>
                  </a:lnTo>
                  <a:lnTo>
                    <a:pt x="1437461" y="327733"/>
                  </a:lnTo>
                  <a:lnTo>
                    <a:pt x="1379776" y="335550"/>
                  </a:lnTo>
                  <a:lnTo>
                    <a:pt x="1319045" y="342477"/>
                  </a:lnTo>
                  <a:lnTo>
                    <a:pt x="1255502" y="348466"/>
                  </a:lnTo>
                  <a:lnTo>
                    <a:pt x="1189378" y="353470"/>
                  </a:lnTo>
                  <a:lnTo>
                    <a:pt x="1120906" y="357443"/>
                  </a:lnTo>
                  <a:lnTo>
                    <a:pt x="1050320" y="360339"/>
                  </a:lnTo>
                  <a:lnTo>
                    <a:pt x="977851" y="362111"/>
                  </a:lnTo>
                  <a:lnTo>
                    <a:pt x="903732" y="362712"/>
                  </a:lnTo>
                  <a:lnTo>
                    <a:pt x="829612" y="362111"/>
                  </a:lnTo>
                  <a:lnTo>
                    <a:pt x="757143" y="360339"/>
                  </a:lnTo>
                  <a:lnTo>
                    <a:pt x="686557" y="357443"/>
                  </a:lnTo>
                  <a:lnTo>
                    <a:pt x="618085" y="353470"/>
                  </a:lnTo>
                  <a:lnTo>
                    <a:pt x="551961" y="348466"/>
                  </a:lnTo>
                  <a:lnTo>
                    <a:pt x="488418" y="342477"/>
                  </a:lnTo>
                  <a:lnTo>
                    <a:pt x="427687" y="335550"/>
                  </a:lnTo>
                  <a:lnTo>
                    <a:pt x="370002" y="327733"/>
                  </a:lnTo>
                  <a:lnTo>
                    <a:pt x="315595" y="319070"/>
                  </a:lnTo>
                  <a:lnTo>
                    <a:pt x="264699" y="309610"/>
                  </a:lnTo>
                  <a:lnTo>
                    <a:pt x="217546" y="299398"/>
                  </a:lnTo>
                  <a:lnTo>
                    <a:pt x="174369" y="288481"/>
                  </a:lnTo>
                  <a:lnTo>
                    <a:pt x="135401" y="276905"/>
                  </a:lnTo>
                  <a:lnTo>
                    <a:pt x="71020" y="251966"/>
                  </a:lnTo>
                  <a:lnTo>
                    <a:pt x="26265" y="224951"/>
                  </a:lnTo>
                  <a:lnTo>
                    <a:pt x="0" y="181356"/>
                  </a:lnTo>
                  <a:close/>
                </a:path>
              </a:pathLst>
            </a:custGeom>
            <a:ln w="12700">
              <a:solidFill>
                <a:srgbClr val="41709C"/>
              </a:solidFill>
            </a:ln>
          </p:spPr>
          <p:txBody>
            <a:bodyPr wrap="square" lIns="0" tIns="0" rIns="0" bIns="0" rtlCol="0"/>
            <a:lstStyle/>
            <a:p>
              <a:endParaRPr/>
            </a:p>
          </p:txBody>
        </p:sp>
        <p:pic>
          <p:nvPicPr>
            <p:cNvPr id="19" name="object 19"/>
            <p:cNvPicPr/>
            <p:nvPr/>
          </p:nvPicPr>
          <p:blipFill>
            <a:blip r:embed="rId6" cstate="print"/>
            <a:stretch>
              <a:fillRect/>
            </a:stretch>
          </p:blipFill>
          <p:spPr>
            <a:xfrm>
              <a:off x="9992868" y="3156203"/>
              <a:ext cx="388620" cy="641604"/>
            </a:xfrm>
            <a:prstGeom prst="rect">
              <a:avLst/>
            </a:prstGeom>
          </p:spPr>
        </p:pic>
      </p:grpSp>
      <p:sp>
        <p:nvSpPr>
          <p:cNvPr id="20" name="object 20"/>
          <p:cNvSpPr txBox="1"/>
          <p:nvPr/>
        </p:nvSpPr>
        <p:spPr>
          <a:xfrm>
            <a:off x="497840" y="1596644"/>
            <a:ext cx="10043160" cy="3280385"/>
          </a:xfrm>
          <a:prstGeom prst="rect">
            <a:avLst/>
          </a:prstGeom>
        </p:spPr>
        <p:txBody>
          <a:bodyPr vert="horz" wrap="square" lIns="0" tIns="12700" rIns="0" bIns="0" rtlCol="0">
            <a:spAutoFit/>
          </a:bodyPr>
          <a:lstStyle/>
          <a:p>
            <a:pPr marL="12700"/>
            <a:r>
              <a:rPr sz="1400" b="1" dirty="0">
                <a:latin typeface="Calibri"/>
                <a:cs typeface="Calibri"/>
              </a:rPr>
              <a:t>Airway</a:t>
            </a:r>
            <a:r>
              <a:rPr sz="1400" b="1" spc="-130" dirty="0">
                <a:latin typeface="Calibri"/>
                <a:cs typeface="Calibri"/>
              </a:rPr>
              <a:t> </a:t>
            </a:r>
            <a:r>
              <a:rPr sz="1400" b="1" spc="-10" dirty="0">
                <a:latin typeface="Calibri"/>
                <a:cs typeface="Calibri"/>
              </a:rPr>
              <a:t>Management:</a:t>
            </a:r>
            <a:endParaRPr sz="1400" dirty="0">
              <a:latin typeface="Calibri"/>
              <a:cs typeface="Calibri"/>
            </a:endParaRPr>
          </a:p>
          <a:p>
            <a:pPr marL="241300" indent="-228600">
              <a:spcBef>
                <a:spcPts val="675"/>
              </a:spcBef>
              <a:buFont typeface="Arial"/>
              <a:buChar char="•"/>
              <a:tabLst>
                <a:tab pos="241300" algn="l"/>
              </a:tabLst>
            </a:pPr>
            <a:r>
              <a:rPr sz="1400" dirty="0">
                <a:latin typeface="Calibri"/>
                <a:cs typeface="Calibri"/>
              </a:rPr>
              <a:t>Early</a:t>
            </a:r>
            <a:r>
              <a:rPr sz="1400" spc="-85" dirty="0">
                <a:latin typeface="Calibri"/>
                <a:cs typeface="Calibri"/>
              </a:rPr>
              <a:t> </a:t>
            </a:r>
            <a:r>
              <a:rPr sz="1400" dirty="0">
                <a:latin typeface="Calibri"/>
                <a:cs typeface="Calibri"/>
              </a:rPr>
              <a:t>on,</a:t>
            </a:r>
            <a:r>
              <a:rPr sz="1400" spc="-40" dirty="0">
                <a:latin typeface="Calibri"/>
                <a:cs typeface="Calibri"/>
              </a:rPr>
              <a:t> </a:t>
            </a:r>
            <a:r>
              <a:rPr sz="1400" dirty="0">
                <a:latin typeface="Calibri"/>
                <a:cs typeface="Calibri"/>
              </a:rPr>
              <a:t>multiple</a:t>
            </a:r>
            <a:r>
              <a:rPr sz="1400" spc="-40" dirty="0">
                <a:latin typeface="Calibri"/>
                <a:cs typeface="Calibri"/>
              </a:rPr>
              <a:t> </a:t>
            </a:r>
            <a:r>
              <a:rPr sz="1400" dirty="0">
                <a:latin typeface="Calibri"/>
                <a:cs typeface="Calibri"/>
              </a:rPr>
              <a:t>doses</a:t>
            </a:r>
            <a:r>
              <a:rPr sz="1400" spc="-45" dirty="0">
                <a:latin typeface="Calibri"/>
                <a:cs typeface="Calibri"/>
              </a:rPr>
              <a:t> </a:t>
            </a:r>
            <a:r>
              <a:rPr sz="1400" spc="-20" dirty="0">
                <a:latin typeface="Calibri"/>
                <a:cs typeface="Calibri"/>
              </a:rPr>
              <a:t>Atropine</a:t>
            </a:r>
            <a:r>
              <a:rPr sz="1400" spc="-50" dirty="0">
                <a:latin typeface="Calibri"/>
                <a:cs typeface="Calibri"/>
              </a:rPr>
              <a:t> </a:t>
            </a:r>
            <a:r>
              <a:rPr sz="1400" dirty="0">
                <a:latin typeface="Calibri"/>
                <a:cs typeface="Calibri"/>
              </a:rPr>
              <a:t>2mg</a:t>
            </a:r>
            <a:r>
              <a:rPr sz="1400" spc="-30" dirty="0">
                <a:latin typeface="Calibri"/>
                <a:cs typeface="Calibri"/>
              </a:rPr>
              <a:t> </a:t>
            </a:r>
            <a:r>
              <a:rPr sz="1400" dirty="0">
                <a:latin typeface="Calibri"/>
                <a:cs typeface="Calibri"/>
              </a:rPr>
              <a:t>q</a:t>
            </a:r>
            <a:r>
              <a:rPr sz="1400" spc="-55" dirty="0">
                <a:latin typeface="Calibri"/>
                <a:cs typeface="Calibri"/>
              </a:rPr>
              <a:t> </a:t>
            </a:r>
            <a:r>
              <a:rPr sz="1400" spc="-25" dirty="0">
                <a:latin typeface="Calibri"/>
                <a:cs typeface="Calibri"/>
              </a:rPr>
              <a:t>3-</a:t>
            </a:r>
            <a:r>
              <a:rPr sz="1400" dirty="0">
                <a:latin typeface="Calibri"/>
                <a:cs typeface="Calibri"/>
              </a:rPr>
              <a:t>5</a:t>
            </a:r>
            <a:r>
              <a:rPr sz="1400" spc="-30" dirty="0">
                <a:latin typeface="Calibri"/>
                <a:cs typeface="Calibri"/>
              </a:rPr>
              <a:t> </a:t>
            </a:r>
            <a:r>
              <a:rPr sz="1400" spc="-10" dirty="0">
                <a:latin typeface="Calibri"/>
                <a:cs typeface="Calibri"/>
              </a:rPr>
              <a:t>minutes</a:t>
            </a:r>
            <a:endParaRPr sz="1400" dirty="0">
              <a:latin typeface="Calibri"/>
              <a:cs typeface="Calibri"/>
            </a:endParaRPr>
          </a:p>
          <a:p>
            <a:pPr marL="241300" indent="-228600">
              <a:spcBef>
                <a:spcPts val="660"/>
              </a:spcBef>
              <a:buFont typeface="Arial"/>
              <a:buChar char="•"/>
              <a:tabLst>
                <a:tab pos="241300" algn="l"/>
              </a:tabLst>
            </a:pPr>
            <a:r>
              <a:rPr sz="1400" dirty="0">
                <a:latin typeface="Calibri"/>
                <a:cs typeface="Calibri"/>
              </a:rPr>
              <a:t>Continue</a:t>
            </a:r>
            <a:r>
              <a:rPr sz="1400" spc="-85" dirty="0">
                <a:latin typeface="Calibri"/>
                <a:cs typeface="Calibri"/>
              </a:rPr>
              <a:t> </a:t>
            </a:r>
            <a:r>
              <a:rPr sz="1400" dirty="0">
                <a:latin typeface="Calibri"/>
                <a:cs typeface="Calibri"/>
              </a:rPr>
              <a:t>until</a:t>
            </a:r>
            <a:r>
              <a:rPr sz="1400" spc="-75" dirty="0">
                <a:latin typeface="Calibri"/>
                <a:cs typeface="Calibri"/>
              </a:rPr>
              <a:t> </a:t>
            </a:r>
            <a:r>
              <a:rPr sz="1400" spc="-10" dirty="0">
                <a:latin typeface="Calibri"/>
                <a:cs typeface="Calibri"/>
              </a:rPr>
              <a:t>secretions</a:t>
            </a:r>
            <a:r>
              <a:rPr sz="1400" spc="-90" dirty="0">
                <a:latin typeface="Calibri"/>
                <a:cs typeface="Calibri"/>
              </a:rPr>
              <a:t> </a:t>
            </a:r>
            <a:r>
              <a:rPr sz="1400" spc="-10" dirty="0">
                <a:latin typeface="Calibri"/>
                <a:cs typeface="Calibri"/>
              </a:rPr>
              <a:t>improve</a:t>
            </a:r>
            <a:r>
              <a:rPr sz="1400" spc="-75" dirty="0">
                <a:latin typeface="Calibri"/>
                <a:cs typeface="Calibri"/>
              </a:rPr>
              <a:t> </a:t>
            </a:r>
            <a:r>
              <a:rPr sz="1400" dirty="0">
                <a:latin typeface="Calibri"/>
                <a:cs typeface="Calibri"/>
              </a:rPr>
              <a:t>and</a:t>
            </a:r>
            <a:r>
              <a:rPr sz="1400" spc="-85" dirty="0">
                <a:latin typeface="Calibri"/>
                <a:cs typeface="Calibri"/>
              </a:rPr>
              <a:t> </a:t>
            </a:r>
            <a:r>
              <a:rPr sz="1400" dirty="0">
                <a:latin typeface="Calibri"/>
                <a:cs typeface="Calibri"/>
              </a:rPr>
              <a:t>able</a:t>
            </a:r>
            <a:r>
              <a:rPr sz="1400" spc="-95" dirty="0">
                <a:latin typeface="Calibri"/>
                <a:cs typeface="Calibri"/>
              </a:rPr>
              <a:t> </a:t>
            </a:r>
            <a:r>
              <a:rPr sz="1400" spc="-25" dirty="0">
                <a:latin typeface="Calibri"/>
                <a:cs typeface="Calibri"/>
              </a:rPr>
              <a:t>to</a:t>
            </a:r>
            <a:r>
              <a:rPr lang="en-US" sz="1400" spc="-25" dirty="0">
                <a:latin typeface="Calibri"/>
                <a:cs typeface="Calibri"/>
              </a:rPr>
              <a:t> </a:t>
            </a:r>
            <a:r>
              <a:rPr sz="1400" spc="-10" dirty="0">
                <a:latin typeface="Calibri"/>
                <a:cs typeface="Calibri"/>
              </a:rPr>
              <a:t>ventilate</a:t>
            </a:r>
            <a:r>
              <a:rPr sz="1400" spc="-105" dirty="0">
                <a:latin typeface="Calibri"/>
                <a:cs typeface="Calibri"/>
              </a:rPr>
              <a:t> </a:t>
            </a:r>
            <a:r>
              <a:rPr sz="1400" dirty="0">
                <a:latin typeface="Calibri"/>
                <a:cs typeface="Calibri"/>
              </a:rPr>
              <a:t>with</a:t>
            </a:r>
            <a:r>
              <a:rPr sz="1400" spc="-80" dirty="0">
                <a:latin typeface="Calibri"/>
                <a:cs typeface="Calibri"/>
              </a:rPr>
              <a:t> </a:t>
            </a:r>
            <a:r>
              <a:rPr sz="1400" spc="-20" dirty="0">
                <a:latin typeface="Calibri"/>
                <a:cs typeface="Calibri"/>
              </a:rPr>
              <a:t>ease</a:t>
            </a:r>
            <a:endParaRPr sz="1400" dirty="0">
              <a:latin typeface="Calibri"/>
              <a:cs typeface="Calibri"/>
            </a:endParaRPr>
          </a:p>
          <a:p>
            <a:pPr marL="241300" indent="-228600">
              <a:spcBef>
                <a:spcPts val="660"/>
              </a:spcBef>
              <a:buFont typeface="Arial"/>
              <a:buChar char="•"/>
              <a:tabLst>
                <a:tab pos="241300" algn="l"/>
              </a:tabLst>
            </a:pPr>
            <a:r>
              <a:rPr sz="1400" b="1" u="sng" dirty="0">
                <a:uFill>
                  <a:solidFill>
                    <a:srgbClr val="000000"/>
                  </a:solidFill>
                </a:uFill>
                <a:latin typeface="Calibri"/>
                <a:cs typeface="Calibri"/>
              </a:rPr>
              <a:t>May</a:t>
            </a:r>
            <a:r>
              <a:rPr sz="1400" b="1" u="sng" spc="-65" dirty="0">
                <a:uFill>
                  <a:solidFill>
                    <a:srgbClr val="000000"/>
                  </a:solidFill>
                </a:uFill>
                <a:latin typeface="Calibri"/>
                <a:cs typeface="Calibri"/>
              </a:rPr>
              <a:t> </a:t>
            </a:r>
            <a:r>
              <a:rPr sz="1400" b="1" u="sng" dirty="0">
                <a:uFill>
                  <a:solidFill>
                    <a:srgbClr val="000000"/>
                  </a:solidFill>
                </a:uFill>
                <a:latin typeface="Calibri"/>
                <a:cs typeface="Calibri"/>
              </a:rPr>
              <a:t>have</a:t>
            </a:r>
            <a:r>
              <a:rPr sz="1400" b="1" u="sng" spc="-55" dirty="0">
                <a:uFill>
                  <a:solidFill>
                    <a:srgbClr val="000000"/>
                  </a:solidFill>
                </a:uFill>
                <a:latin typeface="Calibri"/>
                <a:cs typeface="Calibri"/>
              </a:rPr>
              <a:t> </a:t>
            </a:r>
            <a:r>
              <a:rPr sz="1400" b="1" u="sng" dirty="0">
                <a:uFill>
                  <a:solidFill>
                    <a:srgbClr val="000000"/>
                  </a:solidFill>
                </a:uFill>
                <a:latin typeface="Calibri"/>
                <a:cs typeface="Calibri"/>
              </a:rPr>
              <a:t>to</a:t>
            </a:r>
            <a:r>
              <a:rPr sz="1400" b="1" u="sng" spc="-65" dirty="0">
                <a:uFill>
                  <a:solidFill>
                    <a:srgbClr val="000000"/>
                  </a:solidFill>
                </a:uFill>
                <a:latin typeface="Calibri"/>
                <a:cs typeface="Calibri"/>
              </a:rPr>
              <a:t> </a:t>
            </a:r>
            <a:r>
              <a:rPr sz="1400" b="1" u="sng" dirty="0">
                <a:uFill>
                  <a:solidFill>
                    <a:srgbClr val="000000"/>
                  </a:solidFill>
                </a:uFill>
                <a:latin typeface="Calibri"/>
                <a:cs typeface="Calibri"/>
              </a:rPr>
              <a:t>give</a:t>
            </a:r>
            <a:r>
              <a:rPr sz="1400" b="1" u="sng" spc="-60" dirty="0">
                <a:uFill>
                  <a:solidFill>
                    <a:srgbClr val="000000"/>
                  </a:solidFill>
                </a:uFill>
                <a:latin typeface="Calibri"/>
                <a:cs typeface="Calibri"/>
              </a:rPr>
              <a:t> </a:t>
            </a:r>
            <a:r>
              <a:rPr sz="1400" b="1" u="sng" dirty="0">
                <a:uFill>
                  <a:solidFill>
                    <a:srgbClr val="000000"/>
                  </a:solidFill>
                </a:uFill>
                <a:latin typeface="Calibri"/>
                <a:cs typeface="Calibri"/>
              </a:rPr>
              <a:t>a</a:t>
            </a:r>
            <a:r>
              <a:rPr sz="1400" b="1" u="sng" spc="-60" dirty="0">
                <a:uFill>
                  <a:solidFill>
                    <a:srgbClr val="000000"/>
                  </a:solidFill>
                </a:uFill>
                <a:latin typeface="Calibri"/>
                <a:cs typeface="Calibri"/>
              </a:rPr>
              <a:t> </a:t>
            </a:r>
            <a:r>
              <a:rPr sz="1400" b="1" u="sng" dirty="0">
                <a:uFill>
                  <a:solidFill>
                    <a:srgbClr val="000000"/>
                  </a:solidFill>
                </a:uFill>
                <a:latin typeface="Calibri"/>
                <a:cs typeface="Calibri"/>
              </a:rPr>
              <a:t>lot,</a:t>
            </a:r>
            <a:r>
              <a:rPr sz="1400" b="1" u="sng" spc="-60" dirty="0">
                <a:uFill>
                  <a:solidFill>
                    <a:srgbClr val="000000"/>
                  </a:solidFill>
                </a:uFill>
                <a:latin typeface="Calibri"/>
                <a:cs typeface="Calibri"/>
              </a:rPr>
              <a:t> </a:t>
            </a:r>
            <a:r>
              <a:rPr sz="1400" b="1" u="sng" dirty="0">
                <a:uFill>
                  <a:solidFill>
                    <a:srgbClr val="000000"/>
                  </a:solidFill>
                </a:uFill>
                <a:latin typeface="Calibri"/>
                <a:cs typeface="Calibri"/>
              </a:rPr>
              <a:t>US</a:t>
            </a:r>
            <a:r>
              <a:rPr sz="1400" b="1" u="sng" spc="-65" dirty="0">
                <a:uFill>
                  <a:solidFill>
                    <a:srgbClr val="000000"/>
                  </a:solidFill>
                </a:uFill>
                <a:latin typeface="Calibri"/>
                <a:cs typeface="Calibri"/>
              </a:rPr>
              <a:t> </a:t>
            </a:r>
            <a:r>
              <a:rPr sz="1400" b="1" u="sng" dirty="0">
                <a:uFill>
                  <a:solidFill>
                    <a:srgbClr val="000000"/>
                  </a:solidFill>
                </a:uFill>
                <a:latin typeface="Calibri"/>
                <a:cs typeface="Calibri"/>
              </a:rPr>
              <a:t>books</a:t>
            </a:r>
            <a:r>
              <a:rPr sz="1400" b="1" u="sng" spc="-70" dirty="0">
                <a:uFill>
                  <a:solidFill>
                    <a:srgbClr val="000000"/>
                  </a:solidFill>
                </a:uFill>
                <a:latin typeface="Calibri"/>
                <a:cs typeface="Calibri"/>
              </a:rPr>
              <a:t> </a:t>
            </a:r>
            <a:r>
              <a:rPr sz="1400" b="1" u="sng" dirty="0">
                <a:uFill>
                  <a:solidFill>
                    <a:srgbClr val="000000"/>
                  </a:solidFill>
                </a:uFill>
                <a:latin typeface="Calibri"/>
                <a:cs typeface="Calibri"/>
              </a:rPr>
              <a:t>say</a:t>
            </a:r>
            <a:r>
              <a:rPr sz="1400" b="1" u="sng" spc="-65" dirty="0">
                <a:uFill>
                  <a:solidFill>
                    <a:srgbClr val="000000"/>
                  </a:solidFill>
                </a:uFill>
                <a:latin typeface="Calibri"/>
                <a:cs typeface="Calibri"/>
              </a:rPr>
              <a:t> </a:t>
            </a:r>
            <a:r>
              <a:rPr sz="1400" b="1" u="sng" spc="-10" dirty="0">
                <a:uFill>
                  <a:solidFill>
                    <a:srgbClr val="000000"/>
                  </a:solidFill>
                </a:uFill>
                <a:latin typeface="Calibri"/>
                <a:cs typeface="Calibri"/>
              </a:rPr>
              <a:t>20-</a:t>
            </a:r>
            <a:r>
              <a:rPr sz="1400" b="1" u="sng" dirty="0">
                <a:uFill>
                  <a:solidFill>
                    <a:srgbClr val="000000"/>
                  </a:solidFill>
                </a:uFill>
                <a:latin typeface="Calibri"/>
                <a:cs typeface="Calibri"/>
              </a:rPr>
              <a:t>30</a:t>
            </a:r>
            <a:r>
              <a:rPr sz="1400" b="1" u="sng" spc="-25" dirty="0">
                <a:uFill>
                  <a:solidFill>
                    <a:srgbClr val="000000"/>
                  </a:solidFill>
                </a:uFill>
                <a:latin typeface="Calibri"/>
                <a:cs typeface="Calibri"/>
              </a:rPr>
              <a:t> mg</a:t>
            </a:r>
            <a:endParaRPr sz="1400" dirty="0">
              <a:latin typeface="Calibri"/>
              <a:cs typeface="Calibri"/>
            </a:endParaRPr>
          </a:p>
          <a:p>
            <a:pPr marL="241300" indent="-228600">
              <a:spcBef>
                <a:spcPts val="675"/>
              </a:spcBef>
              <a:buFont typeface="Arial"/>
              <a:buChar char="•"/>
              <a:tabLst>
                <a:tab pos="241300" algn="l"/>
              </a:tabLst>
            </a:pPr>
            <a:r>
              <a:rPr sz="1400" b="1" u="sng" dirty="0">
                <a:uFill>
                  <a:solidFill>
                    <a:srgbClr val="000000"/>
                  </a:solidFill>
                </a:uFill>
                <a:latin typeface="Calibri"/>
                <a:cs typeface="Calibri"/>
              </a:rPr>
              <a:t>Syrian</a:t>
            </a:r>
            <a:r>
              <a:rPr sz="1400" b="1" u="sng" spc="-55" dirty="0">
                <a:uFill>
                  <a:solidFill>
                    <a:srgbClr val="000000"/>
                  </a:solidFill>
                </a:uFill>
                <a:latin typeface="Calibri"/>
                <a:cs typeface="Calibri"/>
              </a:rPr>
              <a:t> </a:t>
            </a:r>
            <a:r>
              <a:rPr sz="1400" b="1" u="sng" spc="-10" dirty="0">
                <a:uFill>
                  <a:solidFill>
                    <a:srgbClr val="000000"/>
                  </a:solidFill>
                </a:uFill>
                <a:latin typeface="Calibri"/>
                <a:cs typeface="Calibri"/>
              </a:rPr>
              <a:t>experience:</a:t>
            </a:r>
            <a:r>
              <a:rPr sz="1400" b="1" u="sng" spc="-20" dirty="0">
                <a:uFill>
                  <a:solidFill>
                    <a:srgbClr val="000000"/>
                  </a:solidFill>
                </a:uFill>
                <a:latin typeface="Calibri"/>
                <a:cs typeface="Calibri"/>
              </a:rPr>
              <a:t> </a:t>
            </a:r>
            <a:r>
              <a:rPr sz="1400" b="1" u="sng" dirty="0">
                <a:uFill>
                  <a:solidFill>
                    <a:srgbClr val="000000"/>
                  </a:solidFill>
                </a:uFill>
                <a:latin typeface="Calibri"/>
                <a:cs typeface="Calibri"/>
              </a:rPr>
              <a:t>up</a:t>
            </a:r>
            <a:r>
              <a:rPr sz="1400" b="1" u="sng" spc="-45" dirty="0">
                <a:uFill>
                  <a:solidFill>
                    <a:srgbClr val="000000"/>
                  </a:solidFill>
                </a:uFill>
                <a:latin typeface="Calibri"/>
                <a:cs typeface="Calibri"/>
              </a:rPr>
              <a:t> </a:t>
            </a:r>
            <a:r>
              <a:rPr sz="1400" b="1" u="sng" dirty="0">
                <a:uFill>
                  <a:solidFill>
                    <a:srgbClr val="000000"/>
                  </a:solidFill>
                </a:uFill>
                <a:latin typeface="Calibri"/>
                <a:cs typeface="Calibri"/>
              </a:rPr>
              <a:t>to</a:t>
            </a:r>
            <a:r>
              <a:rPr sz="1400" b="1" u="sng" spc="-65" dirty="0">
                <a:uFill>
                  <a:solidFill>
                    <a:srgbClr val="000000"/>
                  </a:solidFill>
                </a:uFill>
                <a:latin typeface="Calibri"/>
                <a:cs typeface="Calibri"/>
              </a:rPr>
              <a:t> </a:t>
            </a:r>
            <a:r>
              <a:rPr sz="1400" b="1" u="sng" dirty="0">
                <a:uFill>
                  <a:solidFill>
                    <a:srgbClr val="000000"/>
                  </a:solidFill>
                </a:uFill>
                <a:latin typeface="Calibri"/>
                <a:cs typeface="Calibri"/>
              </a:rPr>
              <a:t>50mg</a:t>
            </a:r>
            <a:r>
              <a:rPr sz="1400" b="1" u="sng" spc="-55" dirty="0">
                <a:uFill>
                  <a:solidFill>
                    <a:srgbClr val="000000"/>
                  </a:solidFill>
                </a:uFill>
                <a:latin typeface="Calibri"/>
                <a:cs typeface="Calibri"/>
              </a:rPr>
              <a:t> </a:t>
            </a:r>
            <a:r>
              <a:rPr sz="1400" b="1" u="sng" dirty="0">
                <a:uFill>
                  <a:solidFill>
                    <a:srgbClr val="000000"/>
                  </a:solidFill>
                </a:uFill>
                <a:latin typeface="Calibri"/>
                <a:cs typeface="Calibri"/>
              </a:rPr>
              <a:t>in</a:t>
            </a:r>
            <a:r>
              <a:rPr sz="1400" b="1" u="sng" spc="-60" dirty="0">
                <a:uFill>
                  <a:solidFill>
                    <a:srgbClr val="000000"/>
                  </a:solidFill>
                </a:uFill>
                <a:latin typeface="Calibri"/>
                <a:cs typeface="Calibri"/>
              </a:rPr>
              <a:t> </a:t>
            </a:r>
            <a:r>
              <a:rPr sz="1400" b="1" u="sng" dirty="0">
                <a:uFill>
                  <a:solidFill>
                    <a:srgbClr val="000000"/>
                  </a:solidFill>
                </a:uFill>
                <a:latin typeface="Calibri"/>
                <a:cs typeface="Calibri"/>
              </a:rPr>
              <a:t>the</a:t>
            </a:r>
            <a:r>
              <a:rPr sz="1400" b="1" u="sng" spc="-55" dirty="0">
                <a:uFill>
                  <a:solidFill>
                    <a:srgbClr val="000000"/>
                  </a:solidFill>
                </a:uFill>
                <a:latin typeface="Calibri"/>
                <a:cs typeface="Calibri"/>
              </a:rPr>
              <a:t> </a:t>
            </a:r>
            <a:r>
              <a:rPr sz="1400" b="1" u="sng" dirty="0">
                <a:uFill>
                  <a:solidFill>
                    <a:srgbClr val="000000"/>
                  </a:solidFill>
                </a:uFill>
                <a:latin typeface="Calibri"/>
                <a:cs typeface="Calibri"/>
              </a:rPr>
              <a:t>first</a:t>
            </a:r>
            <a:r>
              <a:rPr sz="1400" b="1" u="sng" spc="-60" dirty="0">
                <a:uFill>
                  <a:solidFill>
                    <a:srgbClr val="000000"/>
                  </a:solidFill>
                </a:uFill>
                <a:latin typeface="Calibri"/>
                <a:cs typeface="Calibri"/>
              </a:rPr>
              <a:t> </a:t>
            </a:r>
            <a:r>
              <a:rPr sz="1400" b="1" u="sng" dirty="0">
                <a:uFill>
                  <a:solidFill>
                    <a:srgbClr val="000000"/>
                  </a:solidFill>
                </a:uFill>
                <a:latin typeface="Calibri"/>
                <a:cs typeface="Calibri"/>
              </a:rPr>
              <a:t>24</a:t>
            </a:r>
            <a:r>
              <a:rPr sz="1400" b="1" u="sng" spc="-45" dirty="0">
                <a:uFill>
                  <a:solidFill>
                    <a:srgbClr val="000000"/>
                  </a:solidFill>
                </a:uFill>
                <a:latin typeface="Calibri"/>
                <a:cs typeface="Calibri"/>
              </a:rPr>
              <a:t> </a:t>
            </a:r>
            <a:r>
              <a:rPr sz="1400" b="1" u="sng" spc="-10" dirty="0">
                <a:uFill>
                  <a:solidFill>
                    <a:srgbClr val="000000"/>
                  </a:solidFill>
                </a:uFill>
                <a:latin typeface="Calibri"/>
                <a:cs typeface="Calibri"/>
              </a:rPr>
              <a:t>hours</a:t>
            </a:r>
            <a:endParaRPr lang="en-US" sz="1400" b="1" u="sng" spc="-10" dirty="0">
              <a:uFill>
                <a:solidFill>
                  <a:srgbClr val="000000"/>
                </a:solidFill>
              </a:uFill>
              <a:latin typeface="Calibri"/>
              <a:cs typeface="Calibri"/>
            </a:endParaRPr>
          </a:p>
          <a:p>
            <a:pPr marL="241300" indent="-228600">
              <a:spcBef>
                <a:spcPts val="675"/>
              </a:spcBef>
              <a:buFont typeface="Arial"/>
              <a:buChar char="•"/>
              <a:tabLst>
                <a:tab pos="241300" algn="l"/>
              </a:tabLst>
            </a:pPr>
            <a:endParaRPr lang="en-US" sz="1400" b="1" u="sng" spc="-10" dirty="0">
              <a:uFill>
                <a:solidFill>
                  <a:srgbClr val="000000"/>
                </a:solidFill>
              </a:uFill>
              <a:latin typeface="Calibri"/>
              <a:cs typeface="Calibri"/>
            </a:endParaRPr>
          </a:p>
          <a:p>
            <a:pPr marL="12700">
              <a:spcBef>
                <a:spcPts val="675"/>
              </a:spcBef>
              <a:tabLst>
                <a:tab pos="241300" algn="l"/>
              </a:tabLst>
            </a:pPr>
            <a:r>
              <a:rPr lang="ru-RU" sz="1400" b="1" dirty="0" err="1">
                <a:latin typeface="Calibri"/>
                <a:cs typeface="Calibri"/>
              </a:rPr>
              <a:t>Керування</a:t>
            </a:r>
            <a:r>
              <a:rPr lang="ru-RU" sz="1400" b="1" dirty="0">
                <a:latin typeface="Calibri"/>
                <a:cs typeface="Calibri"/>
              </a:rPr>
              <a:t> </a:t>
            </a:r>
            <a:r>
              <a:rPr lang="ru-RU" sz="1400" b="1" dirty="0" err="1">
                <a:latin typeface="Calibri"/>
                <a:cs typeface="Calibri"/>
              </a:rPr>
              <a:t>дихальними</a:t>
            </a:r>
            <a:r>
              <a:rPr lang="ru-RU" sz="1400" b="1" dirty="0">
                <a:latin typeface="Calibri"/>
                <a:cs typeface="Calibri"/>
              </a:rPr>
              <a:t> шляхами:</a:t>
            </a:r>
          </a:p>
          <a:p>
            <a:pPr marL="266700" indent="-254000">
              <a:spcBef>
                <a:spcPts val="675"/>
              </a:spcBef>
              <a:buFont typeface="Arial" panose="020B0604020202020204" pitchFamily="34" charset="0"/>
              <a:buChar char="•"/>
              <a:tabLst>
                <a:tab pos="241300" algn="l"/>
                <a:tab pos="266700" algn="l"/>
              </a:tabLst>
            </a:pPr>
            <a:r>
              <a:rPr lang="ru-RU" sz="1400" dirty="0">
                <a:latin typeface="Calibri"/>
                <a:cs typeface="Calibri"/>
              </a:rPr>
              <a:t>На початку </a:t>
            </a:r>
            <a:r>
              <a:rPr lang="ru-RU" sz="1400" dirty="0" err="1">
                <a:latin typeface="Calibri"/>
                <a:cs typeface="Calibri"/>
              </a:rPr>
              <a:t>багаторазові</a:t>
            </a:r>
            <a:r>
              <a:rPr lang="ru-RU" sz="1400" dirty="0">
                <a:latin typeface="Calibri"/>
                <a:cs typeface="Calibri"/>
              </a:rPr>
              <a:t> </a:t>
            </a:r>
            <a:r>
              <a:rPr lang="ru-RU" sz="1400" dirty="0" err="1">
                <a:latin typeface="Calibri"/>
                <a:cs typeface="Calibri"/>
              </a:rPr>
              <a:t>дози</a:t>
            </a:r>
            <a:r>
              <a:rPr lang="ru-RU" sz="1400" dirty="0">
                <a:latin typeface="Calibri"/>
                <a:cs typeface="Calibri"/>
              </a:rPr>
              <a:t> </a:t>
            </a:r>
            <a:r>
              <a:rPr lang="ru-RU" sz="1400" dirty="0" err="1">
                <a:latin typeface="Calibri"/>
                <a:cs typeface="Calibri"/>
              </a:rPr>
              <a:t>атропіну</a:t>
            </a:r>
            <a:r>
              <a:rPr lang="ru-RU" sz="1400" dirty="0">
                <a:latin typeface="Calibri"/>
                <a:cs typeface="Calibri"/>
              </a:rPr>
              <a:t> 2 мг </a:t>
            </a:r>
            <a:r>
              <a:rPr lang="ru-RU" sz="1400" dirty="0" err="1">
                <a:latin typeface="Calibri"/>
                <a:cs typeface="Calibri"/>
              </a:rPr>
              <a:t>кожні</a:t>
            </a:r>
            <a:r>
              <a:rPr lang="ru-RU" sz="1400" dirty="0">
                <a:latin typeface="Calibri"/>
                <a:cs typeface="Calibri"/>
              </a:rPr>
              <a:t> 3-5 </a:t>
            </a:r>
            <a:r>
              <a:rPr lang="ru-RU" sz="1400" dirty="0" err="1">
                <a:latin typeface="Calibri"/>
                <a:cs typeface="Calibri"/>
              </a:rPr>
              <a:t>хвилин</a:t>
            </a:r>
            <a:endParaRPr lang="ru-RU" sz="1400" dirty="0">
              <a:latin typeface="Calibri"/>
              <a:cs typeface="Calibri"/>
            </a:endParaRPr>
          </a:p>
          <a:p>
            <a:pPr marL="266700" indent="-254000">
              <a:spcBef>
                <a:spcPts val="675"/>
              </a:spcBef>
              <a:buFont typeface="Arial" panose="020B0604020202020204" pitchFamily="34" charset="0"/>
              <a:buChar char="•"/>
              <a:tabLst>
                <a:tab pos="241300" algn="l"/>
                <a:tab pos="266700" algn="l"/>
              </a:tabLst>
            </a:pPr>
            <a:r>
              <a:rPr lang="ru-RU" sz="1400" dirty="0" err="1">
                <a:latin typeface="Calibri"/>
                <a:cs typeface="Calibri"/>
              </a:rPr>
              <a:t>Продовжуйте</a:t>
            </a:r>
            <a:r>
              <a:rPr lang="ru-RU" sz="1400" dirty="0">
                <a:latin typeface="Calibri"/>
                <a:cs typeface="Calibri"/>
              </a:rPr>
              <a:t> до тих </a:t>
            </a:r>
            <a:r>
              <a:rPr lang="ru-RU" sz="1400" dirty="0" err="1">
                <a:latin typeface="Calibri"/>
                <a:cs typeface="Calibri"/>
              </a:rPr>
              <a:t>пір</a:t>
            </a:r>
            <a:r>
              <a:rPr lang="ru-RU" sz="1400" dirty="0">
                <a:latin typeface="Calibri"/>
                <a:cs typeface="Calibri"/>
              </a:rPr>
              <a:t>, </a:t>
            </a:r>
            <a:r>
              <a:rPr lang="ru-RU" sz="1400" dirty="0" err="1">
                <a:latin typeface="Calibri"/>
                <a:cs typeface="Calibri"/>
              </a:rPr>
              <a:t>поки</a:t>
            </a:r>
            <a:r>
              <a:rPr lang="ru-RU" sz="1400" dirty="0">
                <a:latin typeface="Calibri"/>
                <a:cs typeface="Calibri"/>
              </a:rPr>
              <a:t> </a:t>
            </a:r>
            <a:r>
              <a:rPr lang="ru-RU" sz="1400" dirty="0" err="1">
                <a:latin typeface="Calibri"/>
                <a:cs typeface="Calibri"/>
              </a:rPr>
              <a:t>виділення</a:t>
            </a:r>
            <a:r>
              <a:rPr lang="ru-RU" sz="1400" dirty="0">
                <a:latin typeface="Calibri"/>
                <a:cs typeface="Calibri"/>
              </a:rPr>
              <a:t> не </a:t>
            </a:r>
            <a:r>
              <a:rPr lang="ru-RU" sz="1400" dirty="0" err="1">
                <a:latin typeface="Calibri"/>
                <a:cs typeface="Calibri"/>
              </a:rPr>
              <a:t>покращаться</a:t>
            </a:r>
            <a:r>
              <a:rPr lang="ru-RU" sz="1400" dirty="0">
                <a:latin typeface="Calibri"/>
                <a:cs typeface="Calibri"/>
              </a:rPr>
              <a:t> і не стане </a:t>
            </a:r>
            <a:r>
              <a:rPr lang="ru-RU" sz="1400" dirty="0" err="1">
                <a:latin typeface="Calibri"/>
                <a:cs typeface="Calibri"/>
              </a:rPr>
              <a:t>легше</a:t>
            </a:r>
            <a:r>
              <a:rPr lang="ru-RU" sz="1400" dirty="0">
                <a:latin typeface="Calibri"/>
                <a:cs typeface="Calibri"/>
              </a:rPr>
              <a:t> </a:t>
            </a:r>
            <a:r>
              <a:rPr lang="ru-RU" sz="1400" dirty="0" err="1">
                <a:latin typeface="Calibri"/>
                <a:cs typeface="Calibri"/>
              </a:rPr>
              <a:t>вентилюватися</a:t>
            </a:r>
            <a:endParaRPr lang="ru-RU" sz="1400" dirty="0">
              <a:latin typeface="Calibri"/>
              <a:cs typeface="Calibri"/>
            </a:endParaRPr>
          </a:p>
          <a:p>
            <a:pPr marL="266700" indent="-254000">
              <a:spcBef>
                <a:spcPts val="675"/>
              </a:spcBef>
              <a:buFont typeface="Arial" panose="020B0604020202020204" pitchFamily="34" charset="0"/>
              <a:buChar char="•"/>
              <a:tabLst>
                <a:tab pos="241300" algn="l"/>
                <a:tab pos="266700" algn="l"/>
              </a:tabLst>
            </a:pPr>
            <a:r>
              <a:rPr lang="ru-RU" sz="1400" b="1" u="sng" dirty="0" err="1">
                <a:latin typeface="Calibri"/>
                <a:cs typeface="Calibri"/>
              </a:rPr>
              <a:t>Можливо</a:t>
            </a:r>
            <a:r>
              <a:rPr lang="ru-RU" sz="1400" b="1" u="sng" dirty="0">
                <a:latin typeface="Calibri"/>
                <a:cs typeface="Calibri"/>
              </a:rPr>
              <a:t>, </a:t>
            </a:r>
            <a:r>
              <a:rPr lang="ru-RU" sz="1400" b="1" u="sng" dirty="0" err="1">
                <a:latin typeface="Calibri"/>
                <a:cs typeface="Calibri"/>
              </a:rPr>
              <a:t>доведеться</a:t>
            </a:r>
            <a:r>
              <a:rPr lang="ru-RU" sz="1400" b="1" u="sng" dirty="0">
                <a:latin typeface="Calibri"/>
                <a:cs typeface="Calibri"/>
              </a:rPr>
              <a:t> </a:t>
            </a:r>
            <a:r>
              <a:rPr lang="ru-RU" sz="1400" b="1" u="sng" dirty="0" err="1">
                <a:latin typeface="Calibri"/>
                <a:cs typeface="Calibri"/>
              </a:rPr>
              <a:t>давати</a:t>
            </a:r>
            <a:r>
              <a:rPr lang="ru-RU" sz="1400" b="1" u="sng" dirty="0">
                <a:latin typeface="Calibri"/>
                <a:cs typeface="Calibri"/>
              </a:rPr>
              <a:t> </a:t>
            </a:r>
            <a:r>
              <a:rPr lang="ru-RU" sz="1400" b="1" u="sng" dirty="0" err="1">
                <a:latin typeface="Calibri"/>
                <a:cs typeface="Calibri"/>
              </a:rPr>
              <a:t>багато</a:t>
            </a:r>
            <a:r>
              <a:rPr lang="ru-RU" sz="1400" b="1" u="sng" dirty="0">
                <a:latin typeface="Calibri"/>
                <a:cs typeface="Calibri"/>
              </a:rPr>
              <a:t>, в </a:t>
            </a:r>
            <a:r>
              <a:rPr lang="ru-RU" sz="1400" b="1" u="sng" dirty="0" err="1">
                <a:latin typeface="Calibri"/>
                <a:cs typeface="Calibri"/>
              </a:rPr>
              <a:t>публікаціях</a:t>
            </a:r>
            <a:r>
              <a:rPr lang="ru-RU" sz="1400" b="1" u="sng" dirty="0">
                <a:latin typeface="Calibri"/>
                <a:cs typeface="Calibri"/>
              </a:rPr>
              <a:t> с США </a:t>
            </a:r>
            <a:r>
              <a:rPr lang="ru-RU" sz="1400" b="1" u="sng" dirty="0" err="1">
                <a:latin typeface="Calibri"/>
                <a:cs typeface="Calibri"/>
              </a:rPr>
              <a:t>пишуть</a:t>
            </a:r>
            <a:r>
              <a:rPr lang="ru-RU" sz="1400" b="1" u="sng" dirty="0">
                <a:latin typeface="Calibri"/>
                <a:cs typeface="Calibri"/>
              </a:rPr>
              <a:t> про 20-30 мг</a:t>
            </a:r>
          </a:p>
          <a:p>
            <a:pPr marL="266700" indent="-254000">
              <a:spcBef>
                <a:spcPts val="675"/>
              </a:spcBef>
              <a:buFont typeface="Arial" panose="020B0604020202020204" pitchFamily="34" charset="0"/>
              <a:buChar char="•"/>
              <a:tabLst>
                <a:tab pos="241300" algn="l"/>
                <a:tab pos="266700" algn="l"/>
              </a:tabLst>
            </a:pPr>
            <a:r>
              <a:rPr lang="ru-RU" sz="1400" b="1" u="sng" dirty="0" err="1">
                <a:latin typeface="Calibri"/>
                <a:cs typeface="Calibri"/>
              </a:rPr>
              <a:t>Сирійський</a:t>
            </a:r>
            <a:r>
              <a:rPr lang="ru-RU" sz="1400" b="1" u="sng" dirty="0">
                <a:latin typeface="Calibri"/>
                <a:cs typeface="Calibri"/>
              </a:rPr>
              <a:t> </a:t>
            </a:r>
            <a:r>
              <a:rPr lang="ru-RU" sz="1400" b="1" u="sng" dirty="0" err="1">
                <a:latin typeface="Calibri"/>
                <a:cs typeface="Calibri"/>
              </a:rPr>
              <a:t>досвід</a:t>
            </a:r>
            <a:r>
              <a:rPr lang="ru-RU" sz="1400" b="1" u="sng" dirty="0">
                <a:latin typeface="Calibri"/>
                <a:cs typeface="Calibri"/>
              </a:rPr>
              <a:t>: до 50 мг </a:t>
            </a:r>
            <a:r>
              <a:rPr lang="ru-RU" sz="1400" b="1" u="sng" dirty="0" err="1">
                <a:latin typeface="Calibri"/>
                <a:cs typeface="Calibri"/>
              </a:rPr>
              <a:t>протягом</a:t>
            </a:r>
            <a:r>
              <a:rPr lang="ru-RU" sz="1400" b="1" u="sng" dirty="0">
                <a:latin typeface="Calibri"/>
                <a:cs typeface="Calibri"/>
              </a:rPr>
              <a:t> перших 24 годин</a:t>
            </a:r>
            <a:endParaRPr sz="1400" dirty="0">
              <a:latin typeface="Calibri"/>
              <a:cs typeface="Calibri"/>
            </a:endParaRPr>
          </a:p>
        </p:txBody>
      </p:sp>
      <p:sp>
        <p:nvSpPr>
          <p:cNvPr id="21" name="object 21"/>
          <p:cNvSpPr txBox="1"/>
          <p:nvPr/>
        </p:nvSpPr>
        <p:spPr>
          <a:xfrm>
            <a:off x="1295401" y="5113020"/>
            <a:ext cx="8179668" cy="1155445"/>
          </a:xfrm>
          <a:prstGeom prst="rect">
            <a:avLst/>
          </a:prstGeom>
          <a:ln w="57150">
            <a:solidFill>
              <a:srgbClr val="000000"/>
            </a:solidFill>
          </a:ln>
        </p:spPr>
        <p:txBody>
          <a:bodyPr vert="horz" wrap="square" lIns="0" tIns="31750" rIns="0" bIns="0" rtlCol="0">
            <a:spAutoFit/>
          </a:bodyPr>
          <a:lstStyle/>
          <a:p>
            <a:pPr marL="90805">
              <a:lnSpc>
                <a:spcPct val="100000"/>
              </a:lnSpc>
              <a:spcBef>
                <a:spcPts val="250"/>
              </a:spcBef>
            </a:pPr>
            <a:r>
              <a:rPr sz="1600" b="1" u="sng" dirty="0">
                <a:uFill>
                  <a:solidFill>
                    <a:srgbClr val="000000"/>
                  </a:solidFill>
                </a:uFill>
                <a:latin typeface="Calibri"/>
                <a:cs typeface="Calibri"/>
              </a:rPr>
              <a:t>Atropine</a:t>
            </a:r>
            <a:r>
              <a:rPr sz="1600" b="1" u="sng" spc="-40" dirty="0">
                <a:uFill>
                  <a:solidFill>
                    <a:srgbClr val="000000"/>
                  </a:solidFill>
                </a:uFill>
                <a:latin typeface="Calibri"/>
                <a:cs typeface="Calibri"/>
              </a:rPr>
              <a:t> </a:t>
            </a:r>
            <a:r>
              <a:rPr sz="1600" b="1" u="sng" spc="-20" dirty="0">
                <a:uFill>
                  <a:solidFill>
                    <a:srgbClr val="000000"/>
                  </a:solidFill>
                </a:uFill>
                <a:latin typeface="Calibri"/>
                <a:cs typeface="Calibri"/>
              </a:rPr>
              <a:t>Treatment</a:t>
            </a:r>
            <a:r>
              <a:rPr sz="1600" b="1" u="sng" spc="-60" dirty="0">
                <a:uFill>
                  <a:solidFill>
                    <a:srgbClr val="000000"/>
                  </a:solidFill>
                </a:uFill>
                <a:latin typeface="Calibri"/>
                <a:cs typeface="Calibri"/>
              </a:rPr>
              <a:t> </a:t>
            </a:r>
            <a:r>
              <a:rPr sz="1600" b="1" u="sng" spc="-10" dirty="0">
                <a:uFill>
                  <a:solidFill>
                    <a:srgbClr val="000000"/>
                  </a:solidFill>
                </a:uFill>
                <a:latin typeface="Calibri"/>
                <a:cs typeface="Calibri"/>
              </a:rPr>
              <a:t>Target:</a:t>
            </a:r>
            <a:endParaRPr sz="1600" dirty="0">
              <a:latin typeface="Calibri"/>
              <a:cs typeface="Calibri"/>
            </a:endParaRPr>
          </a:p>
          <a:p>
            <a:pPr marL="90805">
              <a:lnSpc>
                <a:spcPct val="100000"/>
              </a:lnSpc>
            </a:pPr>
            <a:r>
              <a:rPr sz="1600" dirty="0">
                <a:latin typeface="Calibri"/>
                <a:cs typeface="Calibri"/>
              </a:rPr>
              <a:t>Atropine</a:t>
            </a:r>
            <a:r>
              <a:rPr sz="1600" spc="-30" dirty="0">
                <a:latin typeface="Calibri"/>
                <a:cs typeface="Calibri"/>
              </a:rPr>
              <a:t> </a:t>
            </a:r>
            <a:r>
              <a:rPr sz="1600" dirty="0">
                <a:latin typeface="Calibri"/>
                <a:cs typeface="Calibri"/>
              </a:rPr>
              <a:t>2mg</a:t>
            </a:r>
            <a:r>
              <a:rPr sz="1600" spc="-25" dirty="0">
                <a:latin typeface="Calibri"/>
                <a:cs typeface="Calibri"/>
              </a:rPr>
              <a:t> </a:t>
            </a:r>
            <a:r>
              <a:rPr sz="1600" dirty="0">
                <a:latin typeface="Calibri"/>
                <a:cs typeface="Calibri"/>
              </a:rPr>
              <a:t>every</a:t>
            </a:r>
            <a:r>
              <a:rPr sz="1600" spc="-35" dirty="0">
                <a:latin typeface="Calibri"/>
                <a:cs typeface="Calibri"/>
              </a:rPr>
              <a:t> </a:t>
            </a:r>
            <a:r>
              <a:rPr sz="1600" spc="-10" dirty="0">
                <a:latin typeface="Calibri"/>
                <a:cs typeface="Calibri"/>
              </a:rPr>
              <a:t>3-</a:t>
            </a:r>
            <a:r>
              <a:rPr sz="1600" dirty="0">
                <a:latin typeface="Calibri"/>
                <a:cs typeface="Calibri"/>
              </a:rPr>
              <a:t>5</a:t>
            </a:r>
            <a:r>
              <a:rPr sz="1600" spc="-30" dirty="0">
                <a:latin typeface="Calibri"/>
                <a:cs typeface="Calibri"/>
              </a:rPr>
              <a:t> </a:t>
            </a:r>
            <a:r>
              <a:rPr sz="1600" dirty="0">
                <a:latin typeface="Calibri"/>
                <a:cs typeface="Calibri"/>
              </a:rPr>
              <a:t>minutes</a:t>
            </a:r>
            <a:r>
              <a:rPr sz="1600" spc="-15" dirty="0">
                <a:latin typeface="Calibri"/>
                <a:cs typeface="Calibri"/>
              </a:rPr>
              <a:t> </a:t>
            </a:r>
            <a:r>
              <a:rPr sz="1600" dirty="0">
                <a:latin typeface="Calibri"/>
                <a:cs typeface="Calibri"/>
              </a:rPr>
              <a:t>until</a:t>
            </a:r>
            <a:r>
              <a:rPr sz="1600" spc="-25" dirty="0">
                <a:latin typeface="Calibri"/>
                <a:cs typeface="Calibri"/>
              </a:rPr>
              <a:t> </a:t>
            </a:r>
            <a:r>
              <a:rPr sz="1600" dirty="0">
                <a:latin typeface="Calibri"/>
                <a:cs typeface="Calibri"/>
              </a:rPr>
              <a:t>secretions</a:t>
            </a:r>
            <a:r>
              <a:rPr sz="1600" spc="-10" dirty="0">
                <a:latin typeface="Calibri"/>
                <a:cs typeface="Calibri"/>
              </a:rPr>
              <a:t> </a:t>
            </a:r>
            <a:r>
              <a:rPr sz="1600" dirty="0">
                <a:latin typeface="Calibri"/>
                <a:cs typeface="Calibri"/>
              </a:rPr>
              <a:t>improve</a:t>
            </a:r>
            <a:r>
              <a:rPr sz="1600" spc="-30" dirty="0">
                <a:latin typeface="Calibri"/>
                <a:cs typeface="Calibri"/>
              </a:rPr>
              <a:t> </a:t>
            </a:r>
            <a:r>
              <a:rPr sz="1600" dirty="0">
                <a:latin typeface="Calibri"/>
                <a:cs typeface="Calibri"/>
              </a:rPr>
              <a:t>and</a:t>
            </a:r>
            <a:r>
              <a:rPr sz="1600" spc="-30" dirty="0">
                <a:latin typeface="Calibri"/>
                <a:cs typeface="Calibri"/>
              </a:rPr>
              <a:t> </a:t>
            </a:r>
            <a:r>
              <a:rPr sz="1600" dirty="0">
                <a:latin typeface="Calibri"/>
                <a:cs typeface="Calibri"/>
              </a:rPr>
              <a:t>able</a:t>
            </a:r>
            <a:r>
              <a:rPr sz="1600" spc="-15" dirty="0">
                <a:latin typeface="Calibri"/>
                <a:cs typeface="Calibri"/>
              </a:rPr>
              <a:t> </a:t>
            </a:r>
            <a:r>
              <a:rPr sz="1600" dirty="0">
                <a:latin typeface="Calibri"/>
                <a:cs typeface="Calibri"/>
              </a:rPr>
              <a:t>to</a:t>
            </a:r>
            <a:r>
              <a:rPr sz="1600" spc="-30" dirty="0">
                <a:latin typeface="Calibri"/>
                <a:cs typeface="Calibri"/>
              </a:rPr>
              <a:t> </a:t>
            </a:r>
            <a:r>
              <a:rPr sz="1600" dirty="0">
                <a:latin typeface="Calibri"/>
                <a:cs typeface="Calibri"/>
              </a:rPr>
              <a:t>ventilate</a:t>
            </a:r>
            <a:r>
              <a:rPr sz="1600" spc="-30" dirty="0">
                <a:latin typeface="Calibri"/>
                <a:cs typeface="Calibri"/>
              </a:rPr>
              <a:t> </a:t>
            </a:r>
            <a:r>
              <a:rPr sz="1600" dirty="0">
                <a:latin typeface="Calibri"/>
                <a:cs typeface="Calibri"/>
              </a:rPr>
              <a:t>with</a:t>
            </a:r>
            <a:r>
              <a:rPr sz="1600" spc="-15" dirty="0">
                <a:latin typeface="Calibri"/>
                <a:cs typeface="Calibri"/>
              </a:rPr>
              <a:t> </a:t>
            </a:r>
            <a:r>
              <a:rPr sz="1600" spc="-20" dirty="0">
                <a:latin typeface="Calibri"/>
                <a:cs typeface="Calibri"/>
              </a:rPr>
              <a:t>ease</a:t>
            </a:r>
            <a:endParaRPr lang="en-US" sz="1600" spc="-20" dirty="0">
              <a:latin typeface="Calibri"/>
              <a:cs typeface="Calibri"/>
            </a:endParaRPr>
          </a:p>
          <a:p>
            <a:pPr marL="90805">
              <a:lnSpc>
                <a:spcPct val="100000"/>
              </a:lnSpc>
            </a:pPr>
            <a:r>
              <a:rPr lang="ru-RU" sz="1600" b="1" u="sng" dirty="0">
                <a:latin typeface="Calibri"/>
                <a:cs typeface="Calibri"/>
              </a:rPr>
              <a:t>Мета </a:t>
            </a:r>
            <a:r>
              <a:rPr lang="ru-RU" sz="1600" b="1" u="sng" dirty="0" err="1">
                <a:latin typeface="Calibri"/>
                <a:cs typeface="Calibri"/>
              </a:rPr>
              <a:t>лікування</a:t>
            </a:r>
            <a:r>
              <a:rPr lang="ru-RU" sz="1600" b="1" u="sng" dirty="0">
                <a:latin typeface="Calibri"/>
                <a:cs typeface="Calibri"/>
              </a:rPr>
              <a:t> </a:t>
            </a:r>
            <a:r>
              <a:rPr lang="ru-RU" sz="1600" b="1" u="sng" dirty="0" err="1">
                <a:latin typeface="Calibri"/>
                <a:cs typeface="Calibri"/>
              </a:rPr>
              <a:t>атропіном</a:t>
            </a:r>
            <a:r>
              <a:rPr lang="ru-RU" sz="1600" b="1" u="sng" dirty="0">
                <a:latin typeface="Calibri"/>
                <a:cs typeface="Calibri"/>
              </a:rPr>
              <a:t>:</a:t>
            </a:r>
          </a:p>
          <a:p>
            <a:pPr marL="90805">
              <a:lnSpc>
                <a:spcPct val="100000"/>
              </a:lnSpc>
            </a:pPr>
            <a:r>
              <a:rPr lang="ru-RU" sz="1600" dirty="0" err="1">
                <a:latin typeface="Calibri"/>
                <a:cs typeface="Calibri"/>
              </a:rPr>
              <a:t>Атропін</a:t>
            </a:r>
            <a:r>
              <a:rPr lang="ru-RU" sz="1600" dirty="0">
                <a:latin typeface="Calibri"/>
                <a:cs typeface="Calibri"/>
              </a:rPr>
              <a:t> 2 мг </a:t>
            </a:r>
            <a:r>
              <a:rPr lang="ru-RU" sz="1600" dirty="0" err="1">
                <a:latin typeface="Calibri"/>
                <a:cs typeface="Calibri"/>
              </a:rPr>
              <a:t>кожні</a:t>
            </a:r>
            <a:r>
              <a:rPr lang="ru-RU" sz="1600" dirty="0">
                <a:latin typeface="Calibri"/>
                <a:cs typeface="Calibri"/>
              </a:rPr>
              <a:t> 3-5 </a:t>
            </a:r>
            <a:r>
              <a:rPr lang="ru-RU" sz="1600" dirty="0" err="1">
                <a:latin typeface="Calibri"/>
                <a:cs typeface="Calibri"/>
              </a:rPr>
              <a:t>хвилин</a:t>
            </a:r>
            <a:r>
              <a:rPr lang="ru-RU" sz="1600" dirty="0">
                <a:latin typeface="Calibri"/>
                <a:cs typeface="Calibri"/>
              </a:rPr>
              <a:t>, </a:t>
            </a:r>
            <a:r>
              <a:rPr lang="ru-RU" sz="1600" dirty="0" err="1">
                <a:latin typeface="Calibri"/>
                <a:cs typeface="Calibri"/>
              </a:rPr>
              <a:t>поки</a:t>
            </a:r>
            <a:r>
              <a:rPr lang="ru-RU" sz="1600" dirty="0">
                <a:latin typeface="Calibri"/>
                <a:cs typeface="Calibri"/>
              </a:rPr>
              <a:t> </a:t>
            </a:r>
            <a:r>
              <a:rPr lang="ru-RU" sz="1600" dirty="0" err="1">
                <a:latin typeface="Calibri"/>
                <a:cs typeface="Calibri"/>
              </a:rPr>
              <a:t>виділення</a:t>
            </a:r>
            <a:r>
              <a:rPr lang="ru-RU" sz="1600" dirty="0">
                <a:latin typeface="Calibri"/>
                <a:cs typeface="Calibri"/>
              </a:rPr>
              <a:t> не </a:t>
            </a:r>
            <a:r>
              <a:rPr lang="ru-RU" sz="1600" dirty="0" err="1">
                <a:latin typeface="Calibri"/>
                <a:cs typeface="Calibri"/>
              </a:rPr>
              <a:t>покращаться</a:t>
            </a:r>
            <a:r>
              <a:rPr lang="ru-RU" sz="1600" dirty="0">
                <a:latin typeface="Calibri"/>
                <a:cs typeface="Calibri"/>
              </a:rPr>
              <a:t> і не </a:t>
            </a:r>
            <a:r>
              <a:rPr lang="ru-RU" sz="1600" dirty="0" err="1">
                <a:latin typeface="Calibri"/>
                <a:cs typeface="Calibri"/>
              </a:rPr>
              <a:t>полегшиться</a:t>
            </a:r>
            <a:r>
              <a:rPr lang="ru-RU" sz="1600" dirty="0">
                <a:latin typeface="Calibri"/>
                <a:cs typeface="Calibri"/>
              </a:rPr>
              <a:t> </a:t>
            </a:r>
            <a:r>
              <a:rPr lang="ru-RU" sz="1600" dirty="0" err="1">
                <a:latin typeface="Calibri"/>
                <a:cs typeface="Calibri"/>
              </a:rPr>
              <a:t>вентиляція</a:t>
            </a:r>
            <a:endParaRPr lang="en-US" sz="1600" dirty="0">
              <a:latin typeface="Calibri"/>
              <a:cs typeface="Calibri"/>
            </a:endParaRPr>
          </a:p>
          <a:p>
            <a:pPr marL="90805">
              <a:lnSpc>
                <a:spcPct val="100000"/>
              </a:lnSpc>
            </a:pPr>
            <a:endParaRPr lang="ru-RU" sz="900" dirty="0">
              <a:latin typeface="Calibri"/>
              <a:cs typeface="Calibri"/>
            </a:endParaRPr>
          </a:p>
        </p:txBody>
      </p:sp>
      <p:pic>
        <p:nvPicPr>
          <p:cNvPr id="22" name="object 22"/>
          <p:cNvPicPr/>
          <p:nvPr/>
        </p:nvPicPr>
        <p:blipFill>
          <a:blip r:embed="rId7" cstate="print"/>
          <a:stretch>
            <a:fillRect/>
          </a:stretch>
        </p:blipFill>
        <p:spPr>
          <a:xfrm>
            <a:off x="9561576" y="5838444"/>
            <a:ext cx="2217420" cy="704088"/>
          </a:xfrm>
          <a:prstGeom prst="rect">
            <a:avLst/>
          </a:prstGeom>
        </p:spPr>
      </p:pic>
      <p:sp>
        <p:nvSpPr>
          <p:cNvPr id="25" name="TextBox 24">
            <a:extLst>
              <a:ext uri="{FF2B5EF4-FFF2-40B4-BE49-F238E27FC236}">
                <a16:creationId xmlns:a16="http://schemas.microsoft.com/office/drawing/2014/main" id="{48BE1839-4A0F-4B9D-8D71-1EF073644F68}"/>
              </a:ext>
            </a:extLst>
          </p:cNvPr>
          <p:cNvSpPr txBox="1"/>
          <p:nvPr/>
        </p:nvSpPr>
        <p:spPr>
          <a:xfrm>
            <a:off x="7971599" y="1411172"/>
            <a:ext cx="3880993" cy="570028"/>
          </a:xfrm>
          <a:prstGeom prst="rect">
            <a:avLst/>
          </a:prstGeom>
          <a:solidFill>
            <a:schemeClr val="bg1"/>
          </a:solidFill>
        </p:spPr>
        <p:txBody>
          <a:bodyPr wrap="square">
            <a:spAutoFit/>
          </a:bodyPr>
          <a:lstStyle/>
          <a:p>
            <a:pPr marR="5080" algn="ctr">
              <a:lnSpc>
                <a:spcPts val="1800"/>
              </a:lnSpc>
              <a:spcBef>
                <a:spcPts val="100"/>
              </a:spcBef>
            </a:pPr>
            <a:r>
              <a:rPr lang="ro-RO" sz="1800" dirty="0">
                <a:latin typeface="Calibri"/>
                <a:cs typeface="Calibri"/>
              </a:rPr>
              <a:t>Nerve</a:t>
            </a:r>
            <a:r>
              <a:rPr lang="ro-RO" sz="1800" spc="-10" dirty="0">
                <a:latin typeface="Calibri"/>
                <a:cs typeface="Calibri"/>
              </a:rPr>
              <a:t> </a:t>
            </a:r>
            <a:r>
              <a:rPr lang="ro-RO" sz="1800" spc="-20" dirty="0">
                <a:latin typeface="Calibri"/>
                <a:cs typeface="Calibri"/>
              </a:rPr>
              <a:t>Agent</a:t>
            </a:r>
            <a:endParaRPr lang="en-US" sz="1800" spc="-20" dirty="0">
              <a:latin typeface="Calibri"/>
              <a:cs typeface="Calibri"/>
            </a:endParaRPr>
          </a:p>
          <a:p>
            <a:pPr marR="5080" algn="ctr">
              <a:lnSpc>
                <a:spcPts val="1800"/>
              </a:lnSpc>
              <a:spcBef>
                <a:spcPts val="100"/>
              </a:spcBef>
            </a:pPr>
            <a:r>
              <a:rPr lang="ru-RU" sz="1800" dirty="0" err="1">
                <a:latin typeface="Calibri"/>
                <a:cs typeface="Calibri"/>
              </a:rPr>
              <a:t>Речовина</a:t>
            </a:r>
            <a:r>
              <a:rPr lang="ru-RU" sz="1800" dirty="0">
                <a:latin typeface="Calibri"/>
                <a:cs typeface="Calibri"/>
              </a:rPr>
              <a:t> </a:t>
            </a:r>
            <a:r>
              <a:rPr lang="ru-RU" sz="1800" dirty="0" err="1">
                <a:latin typeface="Calibri"/>
                <a:cs typeface="Calibri"/>
              </a:rPr>
              <a:t>нервово-паралітичної</a:t>
            </a:r>
            <a:r>
              <a:rPr lang="ru-RU" sz="1800" dirty="0">
                <a:latin typeface="Calibri"/>
                <a:cs typeface="Calibri"/>
              </a:rPr>
              <a:t> </a:t>
            </a:r>
            <a:r>
              <a:rPr lang="ru-RU" sz="1800" dirty="0" err="1">
                <a:latin typeface="Calibri"/>
                <a:cs typeface="Calibri"/>
              </a:rPr>
              <a:t>дії</a:t>
            </a:r>
            <a:endParaRPr lang="ro-RO" sz="1800" dirty="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5193" y="609676"/>
            <a:ext cx="11191875" cy="875240"/>
          </a:xfrm>
          <a:prstGeom prst="rect">
            <a:avLst/>
          </a:prstGeom>
        </p:spPr>
        <p:txBody>
          <a:bodyPr vert="horz" wrap="square" lIns="0" tIns="13335" rIns="0" bIns="0" rtlCol="0">
            <a:spAutoFit/>
          </a:bodyPr>
          <a:lstStyle/>
          <a:p>
            <a:pPr marL="12700">
              <a:lnSpc>
                <a:spcPct val="100000"/>
              </a:lnSpc>
              <a:spcBef>
                <a:spcPts val="105"/>
              </a:spcBef>
            </a:pPr>
            <a:r>
              <a:rPr sz="2800" b="1" spc="-20" dirty="0"/>
              <a:t>Clinical</a:t>
            </a:r>
            <a:r>
              <a:rPr sz="2800" b="1" spc="-190" dirty="0"/>
              <a:t> </a:t>
            </a:r>
            <a:r>
              <a:rPr sz="2800" b="1" spc="-40" dirty="0"/>
              <a:t>Characteristics:</a:t>
            </a:r>
            <a:r>
              <a:rPr sz="2800" b="1" spc="-170" dirty="0"/>
              <a:t> </a:t>
            </a:r>
            <a:r>
              <a:rPr sz="2800" b="1" spc="-30" dirty="0"/>
              <a:t>Pulmonary-</a:t>
            </a:r>
            <a:r>
              <a:rPr sz="2800" b="1" spc="-170" dirty="0"/>
              <a:t> </a:t>
            </a:r>
            <a:r>
              <a:rPr sz="2800" b="1" spc="-20" dirty="0"/>
              <a:t>Large</a:t>
            </a:r>
            <a:r>
              <a:rPr sz="2800" b="1" spc="-190" dirty="0"/>
              <a:t> </a:t>
            </a:r>
            <a:r>
              <a:rPr sz="2800" b="1" spc="-10" dirty="0"/>
              <a:t>Exposure</a:t>
            </a:r>
            <a:br>
              <a:rPr lang="en-US" sz="2800" b="1" spc="-10" dirty="0"/>
            </a:br>
            <a:r>
              <a:rPr lang="ru-RU" sz="2800" b="1" spc="-10" dirty="0" err="1"/>
              <a:t>Клінічні</a:t>
            </a:r>
            <a:r>
              <a:rPr lang="ru-RU" sz="2800" b="1" spc="-10" dirty="0"/>
              <a:t> характеристики: </a:t>
            </a:r>
            <a:r>
              <a:rPr lang="ru-RU" sz="2800" b="1" spc="-10" dirty="0" err="1"/>
              <a:t>Легенева</a:t>
            </a:r>
            <a:r>
              <a:rPr lang="ru-RU" sz="2800" b="1" spc="-10" dirty="0"/>
              <a:t> система - за умов </a:t>
            </a:r>
            <a:r>
              <a:rPr lang="ru-RU" sz="2800" b="1" spc="-10" dirty="0" err="1"/>
              <a:t>важкого</a:t>
            </a:r>
            <a:r>
              <a:rPr lang="ru-RU" sz="2800" b="1" spc="-10" dirty="0"/>
              <a:t> </a:t>
            </a:r>
            <a:r>
              <a:rPr lang="ru-RU" sz="2800" b="1" spc="-10" dirty="0" err="1"/>
              <a:t>ураження</a:t>
            </a:r>
            <a:endParaRPr sz="2800" b="1" dirty="0"/>
          </a:p>
        </p:txBody>
      </p:sp>
      <p:sp>
        <p:nvSpPr>
          <p:cNvPr id="3" name="object 3"/>
          <p:cNvSpPr txBox="1"/>
          <p:nvPr/>
        </p:nvSpPr>
        <p:spPr>
          <a:xfrm>
            <a:off x="355192" y="1600200"/>
            <a:ext cx="11423803" cy="5126403"/>
          </a:xfrm>
          <a:prstGeom prst="rect">
            <a:avLst/>
          </a:prstGeom>
        </p:spPr>
        <p:txBody>
          <a:bodyPr vert="horz" wrap="square" lIns="0" tIns="47625" rIns="0" bIns="0" rtlCol="0">
            <a:spAutoFit/>
          </a:bodyPr>
          <a:lstStyle/>
          <a:p>
            <a:pPr marL="12700">
              <a:lnSpc>
                <a:spcPct val="100000"/>
              </a:lnSpc>
              <a:spcBef>
                <a:spcPts val="375"/>
              </a:spcBef>
            </a:pPr>
            <a:r>
              <a:rPr b="1" spc="-10" dirty="0">
                <a:latin typeface="Calibri"/>
                <a:cs typeface="Calibri"/>
              </a:rPr>
              <a:t>Duration</a:t>
            </a:r>
            <a:r>
              <a:rPr b="1" spc="-75" dirty="0">
                <a:latin typeface="Calibri"/>
                <a:cs typeface="Calibri"/>
              </a:rPr>
              <a:t> </a:t>
            </a:r>
            <a:r>
              <a:rPr b="1" dirty="0">
                <a:latin typeface="Calibri"/>
                <a:cs typeface="Calibri"/>
              </a:rPr>
              <a:t>of</a:t>
            </a:r>
            <a:r>
              <a:rPr b="1" spc="-65" dirty="0">
                <a:latin typeface="Calibri"/>
                <a:cs typeface="Calibri"/>
              </a:rPr>
              <a:t> </a:t>
            </a:r>
            <a:r>
              <a:rPr b="1" spc="-10" dirty="0">
                <a:latin typeface="Calibri"/>
                <a:cs typeface="Calibri"/>
              </a:rPr>
              <a:t>Ventilation</a:t>
            </a:r>
            <a:endParaRPr dirty="0">
              <a:latin typeface="Calibri"/>
              <a:cs typeface="Calibri"/>
            </a:endParaRPr>
          </a:p>
          <a:p>
            <a:pPr marL="698500" indent="-228600">
              <a:lnSpc>
                <a:spcPct val="100000"/>
              </a:lnSpc>
              <a:spcBef>
                <a:spcPts val="245"/>
              </a:spcBef>
              <a:buFont typeface="Arial"/>
              <a:buChar char="•"/>
              <a:tabLst>
                <a:tab pos="698500" algn="l"/>
              </a:tabLst>
            </a:pPr>
            <a:r>
              <a:rPr sz="1600" dirty="0">
                <a:latin typeface="Calibri"/>
                <a:cs typeface="Calibri"/>
              </a:rPr>
              <a:t>Some</a:t>
            </a:r>
            <a:r>
              <a:rPr sz="1600" spc="-55" dirty="0">
                <a:latin typeface="Calibri"/>
                <a:cs typeface="Calibri"/>
              </a:rPr>
              <a:t> </a:t>
            </a:r>
            <a:r>
              <a:rPr sz="1600" dirty="0">
                <a:latin typeface="Calibri"/>
                <a:cs typeface="Calibri"/>
              </a:rPr>
              <a:t>reports</a:t>
            </a:r>
            <a:r>
              <a:rPr sz="1600" spc="-35" dirty="0">
                <a:latin typeface="Calibri"/>
                <a:cs typeface="Calibri"/>
              </a:rPr>
              <a:t> </a:t>
            </a:r>
            <a:r>
              <a:rPr sz="1600" dirty="0">
                <a:latin typeface="Calibri"/>
                <a:cs typeface="Calibri"/>
              </a:rPr>
              <a:t>of</a:t>
            </a:r>
            <a:r>
              <a:rPr sz="1600" spc="-40" dirty="0">
                <a:latin typeface="Calibri"/>
                <a:cs typeface="Calibri"/>
              </a:rPr>
              <a:t> </a:t>
            </a:r>
            <a:r>
              <a:rPr sz="1600" dirty="0">
                <a:latin typeface="Calibri"/>
                <a:cs typeface="Calibri"/>
              </a:rPr>
              <a:t>only</a:t>
            </a:r>
            <a:r>
              <a:rPr sz="1600" spc="-25" dirty="0">
                <a:latin typeface="Calibri"/>
                <a:cs typeface="Calibri"/>
              </a:rPr>
              <a:t> </a:t>
            </a:r>
            <a:r>
              <a:rPr sz="1600" dirty="0">
                <a:latin typeface="Calibri"/>
                <a:cs typeface="Calibri"/>
              </a:rPr>
              <a:t>a</a:t>
            </a:r>
            <a:r>
              <a:rPr sz="1600" spc="-25" dirty="0">
                <a:latin typeface="Calibri"/>
                <a:cs typeface="Calibri"/>
              </a:rPr>
              <a:t> </a:t>
            </a:r>
            <a:r>
              <a:rPr sz="1600" dirty="0">
                <a:latin typeface="Calibri"/>
                <a:cs typeface="Calibri"/>
              </a:rPr>
              <a:t>few</a:t>
            </a:r>
            <a:r>
              <a:rPr sz="1600" spc="-20" dirty="0">
                <a:latin typeface="Calibri"/>
                <a:cs typeface="Calibri"/>
              </a:rPr>
              <a:t> </a:t>
            </a:r>
            <a:r>
              <a:rPr sz="1600" spc="-10" dirty="0">
                <a:latin typeface="Calibri"/>
                <a:cs typeface="Calibri"/>
              </a:rPr>
              <a:t>hours</a:t>
            </a:r>
            <a:endParaRPr sz="1600" dirty="0">
              <a:latin typeface="Calibri"/>
              <a:cs typeface="Calibri"/>
            </a:endParaRPr>
          </a:p>
          <a:p>
            <a:pPr marL="698500" indent="-228600">
              <a:lnSpc>
                <a:spcPct val="100000"/>
              </a:lnSpc>
              <a:spcBef>
                <a:spcPts val="220"/>
              </a:spcBef>
              <a:buFont typeface="Arial"/>
              <a:buChar char="•"/>
              <a:tabLst>
                <a:tab pos="698500" algn="l"/>
              </a:tabLst>
            </a:pPr>
            <a:r>
              <a:rPr sz="1600" dirty="0">
                <a:latin typeface="Calibri"/>
                <a:cs typeface="Calibri"/>
              </a:rPr>
              <a:t>Syrian</a:t>
            </a:r>
            <a:r>
              <a:rPr sz="1600" spc="-50" dirty="0">
                <a:latin typeface="Calibri"/>
                <a:cs typeface="Calibri"/>
              </a:rPr>
              <a:t> </a:t>
            </a:r>
            <a:r>
              <a:rPr sz="1600" dirty="0">
                <a:latin typeface="Calibri"/>
                <a:cs typeface="Calibri"/>
              </a:rPr>
              <a:t>experience:</a:t>
            </a:r>
            <a:r>
              <a:rPr sz="1600" spc="-35" dirty="0">
                <a:latin typeface="Calibri"/>
                <a:cs typeface="Calibri"/>
              </a:rPr>
              <a:t> </a:t>
            </a:r>
            <a:r>
              <a:rPr sz="1600" dirty="0">
                <a:latin typeface="Calibri"/>
                <a:cs typeface="Calibri"/>
              </a:rPr>
              <a:t>sometimes</a:t>
            </a:r>
            <a:r>
              <a:rPr sz="1600" spc="-45" dirty="0">
                <a:latin typeface="Calibri"/>
                <a:cs typeface="Calibri"/>
              </a:rPr>
              <a:t> </a:t>
            </a:r>
            <a:r>
              <a:rPr sz="1600" dirty="0">
                <a:latin typeface="Calibri"/>
                <a:cs typeface="Calibri"/>
              </a:rPr>
              <a:t>up</a:t>
            </a:r>
            <a:r>
              <a:rPr sz="1600" spc="-10" dirty="0">
                <a:latin typeface="Calibri"/>
                <a:cs typeface="Calibri"/>
              </a:rPr>
              <a:t> </a:t>
            </a:r>
            <a:r>
              <a:rPr sz="1600" dirty="0">
                <a:latin typeface="Calibri"/>
                <a:cs typeface="Calibri"/>
              </a:rPr>
              <a:t>to</a:t>
            </a:r>
            <a:r>
              <a:rPr sz="1600" spc="-40" dirty="0">
                <a:latin typeface="Calibri"/>
                <a:cs typeface="Calibri"/>
              </a:rPr>
              <a:t> </a:t>
            </a:r>
            <a:r>
              <a:rPr sz="1600" dirty="0">
                <a:latin typeface="Calibri"/>
                <a:cs typeface="Calibri"/>
              </a:rPr>
              <a:t>3</a:t>
            </a:r>
            <a:r>
              <a:rPr sz="1600" spc="-25" dirty="0">
                <a:latin typeface="Calibri"/>
                <a:cs typeface="Calibri"/>
              </a:rPr>
              <a:t> </a:t>
            </a:r>
            <a:r>
              <a:rPr sz="1600" spc="-20" dirty="0">
                <a:latin typeface="Calibri"/>
                <a:cs typeface="Calibri"/>
              </a:rPr>
              <a:t>days</a:t>
            </a:r>
            <a:endParaRPr lang="en-US" sz="1600" spc="-20" dirty="0">
              <a:latin typeface="Calibri"/>
              <a:cs typeface="Calibri"/>
            </a:endParaRPr>
          </a:p>
          <a:p>
            <a:pPr>
              <a:spcAft>
                <a:spcPts val="200"/>
              </a:spcAft>
            </a:pPr>
            <a:r>
              <a:rPr lang="ru-UA"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Тривалість</a:t>
            </a:r>
            <a:r>
              <a:rPr lang="ru-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вентилювання</a:t>
            </a:r>
            <a:endParaRPr lang="ru-UA" sz="2000" dirty="0">
              <a:effectLst/>
              <a:latin typeface="Calibri" panose="020F0502020204030204" pitchFamily="34" charset="0"/>
              <a:ea typeface="Times New Roman" panose="02020603050405020304" pitchFamily="18" charset="0"/>
            </a:endParaRPr>
          </a:p>
          <a:p>
            <a:pPr marL="447675" lvl="0" algn="l">
              <a:spcAft>
                <a:spcPts val="200"/>
              </a:spcAft>
              <a:buClr>
                <a:srgbClr val="000000"/>
              </a:buClr>
              <a:buSzPts val="1000"/>
              <a:tabLst>
                <a:tab pos="712788" algn="l"/>
              </a:tabLst>
            </a:pP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ru-UA"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Деякі</a:t>
            </a:r>
            <a:r>
              <a:rPr lang="ru-UA"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звіти</a:t>
            </a:r>
            <a:r>
              <a:rPr lang="ru-UA"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лише</a:t>
            </a:r>
            <a:r>
              <a:rPr lang="ru-UA"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за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кілька</a:t>
            </a:r>
            <a:r>
              <a:rPr lang="ru-UA"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годин</a:t>
            </a:r>
            <a:endParaRPr lang="ru-UA" b="1"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447675" lvl="0" algn="l">
              <a:spcAft>
                <a:spcPts val="600"/>
              </a:spcAft>
              <a:buClr>
                <a:srgbClr val="000000"/>
              </a:buClr>
              <a:buSzPts val="1000"/>
              <a:tabLst>
                <a:tab pos="712788" algn="l"/>
              </a:tabLst>
            </a:pP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ru-UA"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Сирійський</a:t>
            </a:r>
            <a:r>
              <a:rPr lang="ru-UA"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досвід</a:t>
            </a:r>
            <a:r>
              <a:rPr lang="ru-UA"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інколи</a:t>
            </a:r>
            <a:r>
              <a:rPr lang="ru-UA" sz="16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до 3 </a:t>
            </a:r>
            <a:r>
              <a:rPr lang="ru-UA" sz="16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днів</a:t>
            </a:r>
            <a:endParaRPr sz="2000" dirty="0">
              <a:latin typeface="Calibri"/>
              <a:cs typeface="Calibri"/>
            </a:endParaRPr>
          </a:p>
          <a:p>
            <a:pPr marL="12700">
              <a:lnSpc>
                <a:spcPct val="100000"/>
              </a:lnSpc>
            </a:pPr>
            <a:r>
              <a:rPr b="1" spc="-25" dirty="0">
                <a:latin typeface="Calibri"/>
                <a:cs typeface="Calibri"/>
              </a:rPr>
              <a:t>Ventilation</a:t>
            </a:r>
            <a:r>
              <a:rPr b="1" spc="-65" dirty="0">
                <a:latin typeface="Calibri"/>
                <a:cs typeface="Calibri"/>
              </a:rPr>
              <a:t> </a:t>
            </a:r>
            <a:r>
              <a:rPr b="1" spc="-10" dirty="0">
                <a:latin typeface="Calibri"/>
                <a:cs typeface="Calibri"/>
              </a:rPr>
              <a:t>Modes:</a:t>
            </a:r>
            <a:endParaRPr dirty="0">
              <a:latin typeface="Calibri"/>
              <a:cs typeface="Calibri"/>
            </a:endParaRPr>
          </a:p>
          <a:p>
            <a:pPr marL="709930" indent="-240665">
              <a:lnSpc>
                <a:spcPct val="100000"/>
              </a:lnSpc>
              <a:spcBef>
                <a:spcPts val="234"/>
              </a:spcBef>
              <a:buSzPct val="95833"/>
              <a:buFont typeface="Wingdings"/>
              <a:buChar char=""/>
              <a:tabLst>
                <a:tab pos="710565" algn="l"/>
              </a:tabLst>
            </a:pPr>
            <a:r>
              <a:rPr sz="1600" dirty="0">
                <a:latin typeface="Calibri"/>
                <a:cs typeface="Calibri"/>
              </a:rPr>
              <a:t>Assist</a:t>
            </a:r>
            <a:r>
              <a:rPr sz="1600" spc="-75" dirty="0">
                <a:latin typeface="Calibri"/>
                <a:cs typeface="Calibri"/>
              </a:rPr>
              <a:t> </a:t>
            </a:r>
            <a:r>
              <a:rPr sz="1600" spc="-10" dirty="0">
                <a:latin typeface="Calibri"/>
                <a:cs typeface="Calibri"/>
              </a:rPr>
              <a:t>Control/Volume</a:t>
            </a:r>
            <a:r>
              <a:rPr sz="1600" spc="-65" dirty="0">
                <a:latin typeface="Calibri"/>
                <a:cs typeface="Calibri"/>
              </a:rPr>
              <a:t> </a:t>
            </a:r>
            <a:r>
              <a:rPr sz="1600" dirty="0">
                <a:latin typeface="Calibri"/>
                <a:cs typeface="Calibri"/>
              </a:rPr>
              <a:t>Control</a:t>
            </a:r>
            <a:r>
              <a:rPr sz="1600" spc="-70" dirty="0">
                <a:latin typeface="Calibri"/>
                <a:cs typeface="Calibri"/>
              </a:rPr>
              <a:t> </a:t>
            </a:r>
            <a:r>
              <a:rPr sz="1600" dirty="0">
                <a:latin typeface="Calibri"/>
                <a:cs typeface="Calibri"/>
              </a:rPr>
              <a:t>(AC/VC</a:t>
            </a:r>
            <a:r>
              <a:rPr sz="1600" spc="-85" dirty="0">
                <a:latin typeface="Calibri"/>
                <a:cs typeface="Calibri"/>
              </a:rPr>
              <a:t> </a:t>
            </a:r>
            <a:r>
              <a:rPr sz="1600" dirty="0">
                <a:latin typeface="Calibri"/>
                <a:cs typeface="Calibri"/>
              </a:rPr>
              <a:t>or</a:t>
            </a:r>
            <a:r>
              <a:rPr sz="1600" spc="-50" dirty="0">
                <a:latin typeface="Calibri"/>
                <a:cs typeface="Calibri"/>
              </a:rPr>
              <a:t> </a:t>
            </a:r>
            <a:r>
              <a:rPr sz="1600" spc="-10" dirty="0">
                <a:latin typeface="Calibri"/>
                <a:cs typeface="Calibri"/>
              </a:rPr>
              <a:t>AC/VC+)</a:t>
            </a:r>
            <a:endParaRPr sz="1600" dirty="0">
              <a:latin typeface="Calibri"/>
              <a:cs typeface="Calibri"/>
            </a:endParaRPr>
          </a:p>
          <a:p>
            <a:pPr marL="709930" indent="-240665">
              <a:lnSpc>
                <a:spcPct val="100000"/>
              </a:lnSpc>
              <a:spcBef>
                <a:spcPts val="215"/>
              </a:spcBef>
              <a:buSzPct val="95833"/>
              <a:buFont typeface="Wingdings"/>
              <a:buChar char=""/>
              <a:tabLst>
                <a:tab pos="710565" algn="l"/>
              </a:tabLst>
            </a:pPr>
            <a:r>
              <a:rPr sz="1600" dirty="0">
                <a:latin typeface="Calibri"/>
                <a:cs typeface="Calibri"/>
              </a:rPr>
              <a:t>Bilevel</a:t>
            </a:r>
            <a:r>
              <a:rPr sz="1600" spc="-40" dirty="0">
                <a:latin typeface="Calibri"/>
                <a:cs typeface="Calibri"/>
              </a:rPr>
              <a:t> </a:t>
            </a:r>
            <a:r>
              <a:rPr sz="1600" spc="-10" dirty="0">
                <a:latin typeface="Calibri"/>
                <a:cs typeface="Calibri"/>
              </a:rPr>
              <a:t>(BIPAP)</a:t>
            </a:r>
            <a:endParaRPr sz="1600" dirty="0">
              <a:latin typeface="Calibri"/>
              <a:cs typeface="Calibri"/>
            </a:endParaRPr>
          </a:p>
          <a:p>
            <a:pPr marL="709930" indent="-240665">
              <a:lnSpc>
                <a:spcPct val="100000"/>
              </a:lnSpc>
              <a:spcBef>
                <a:spcPts val="215"/>
              </a:spcBef>
              <a:buSzPct val="95833"/>
              <a:buFont typeface="Wingdings"/>
              <a:buChar char=""/>
              <a:tabLst>
                <a:tab pos="710565" algn="l"/>
              </a:tabLst>
            </a:pPr>
            <a:r>
              <a:rPr sz="1600" spc="-10" dirty="0">
                <a:latin typeface="Calibri"/>
                <a:cs typeface="Calibri"/>
              </a:rPr>
              <a:t>Average</a:t>
            </a:r>
            <a:r>
              <a:rPr sz="1600" spc="-80" dirty="0">
                <a:latin typeface="Calibri"/>
                <a:cs typeface="Calibri"/>
              </a:rPr>
              <a:t> </a:t>
            </a:r>
            <a:r>
              <a:rPr sz="1600" dirty="0">
                <a:latin typeface="Calibri"/>
                <a:cs typeface="Calibri"/>
              </a:rPr>
              <a:t>Volume</a:t>
            </a:r>
            <a:r>
              <a:rPr sz="1600" spc="-70" dirty="0">
                <a:latin typeface="Calibri"/>
                <a:cs typeface="Calibri"/>
              </a:rPr>
              <a:t> </a:t>
            </a:r>
            <a:r>
              <a:rPr sz="1600" dirty="0">
                <a:latin typeface="Calibri"/>
                <a:cs typeface="Calibri"/>
              </a:rPr>
              <a:t>Assured</a:t>
            </a:r>
            <a:r>
              <a:rPr sz="1600" spc="-65" dirty="0">
                <a:latin typeface="Calibri"/>
                <a:cs typeface="Calibri"/>
              </a:rPr>
              <a:t> </a:t>
            </a:r>
            <a:r>
              <a:rPr sz="1600" dirty="0">
                <a:latin typeface="Calibri"/>
                <a:cs typeface="Calibri"/>
              </a:rPr>
              <a:t>Pressure</a:t>
            </a:r>
            <a:r>
              <a:rPr sz="1600" spc="-60" dirty="0">
                <a:latin typeface="Calibri"/>
                <a:cs typeface="Calibri"/>
              </a:rPr>
              <a:t> </a:t>
            </a:r>
            <a:r>
              <a:rPr sz="1600" dirty="0">
                <a:latin typeface="Calibri"/>
                <a:cs typeface="Calibri"/>
              </a:rPr>
              <a:t>Support</a:t>
            </a:r>
            <a:r>
              <a:rPr sz="1600" spc="-80" dirty="0">
                <a:latin typeface="Calibri"/>
                <a:cs typeface="Calibri"/>
              </a:rPr>
              <a:t> </a:t>
            </a:r>
            <a:r>
              <a:rPr sz="1600" spc="-10" dirty="0">
                <a:latin typeface="Calibri"/>
                <a:cs typeface="Calibri"/>
              </a:rPr>
              <a:t>(AVAPS)</a:t>
            </a:r>
            <a:endParaRPr sz="1600" dirty="0">
              <a:latin typeface="Calibri"/>
              <a:cs typeface="Calibri"/>
            </a:endParaRPr>
          </a:p>
          <a:p>
            <a:pPr marL="469900">
              <a:lnSpc>
                <a:spcPct val="100000"/>
              </a:lnSpc>
              <a:spcBef>
                <a:spcPts val="229"/>
              </a:spcBef>
            </a:pPr>
            <a:r>
              <a:rPr sz="1600" dirty="0">
                <a:latin typeface="Segoe UI Symbol"/>
                <a:cs typeface="Segoe UI Symbol"/>
              </a:rPr>
              <a:t>✗</a:t>
            </a:r>
            <a:r>
              <a:rPr sz="1600" spc="-155" dirty="0">
                <a:latin typeface="Segoe UI Symbol"/>
                <a:cs typeface="Segoe UI Symbol"/>
              </a:rPr>
              <a:t> </a:t>
            </a:r>
            <a:r>
              <a:rPr sz="1600" dirty="0">
                <a:latin typeface="Calibri"/>
                <a:cs typeface="Calibri"/>
              </a:rPr>
              <a:t>Pressure</a:t>
            </a:r>
            <a:r>
              <a:rPr sz="1600" spc="-20" dirty="0">
                <a:latin typeface="Calibri"/>
                <a:cs typeface="Calibri"/>
              </a:rPr>
              <a:t> </a:t>
            </a:r>
            <a:r>
              <a:rPr sz="1600" dirty="0">
                <a:latin typeface="Calibri"/>
                <a:cs typeface="Calibri"/>
              </a:rPr>
              <a:t>Support</a:t>
            </a:r>
            <a:r>
              <a:rPr sz="1600" spc="-25" dirty="0">
                <a:latin typeface="Calibri"/>
                <a:cs typeface="Calibri"/>
              </a:rPr>
              <a:t> </a:t>
            </a:r>
            <a:r>
              <a:rPr sz="1600" dirty="0">
                <a:latin typeface="Calibri"/>
                <a:cs typeface="Calibri"/>
              </a:rPr>
              <a:t>Only</a:t>
            </a:r>
            <a:r>
              <a:rPr sz="1600" spc="-30" dirty="0">
                <a:latin typeface="Calibri"/>
                <a:cs typeface="Calibri"/>
              </a:rPr>
              <a:t> </a:t>
            </a:r>
            <a:r>
              <a:rPr sz="1600" spc="-20" dirty="0">
                <a:latin typeface="Calibri"/>
                <a:cs typeface="Calibri"/>
              </a:rPr>
              <a:t>(PS)</a:t>
            </a:r>
            <a:endParaRPr sz="1600" dirty="0">
              <a:latin typeface="Calibri"/>
              <a:cs typeface="Calibri"/>
            </a:endParaRPr>
          </a:p>
          <a:p>
            <a:pPr marL="469900">
              <a:lnSpc>
                <a:spcPct val="100000"/>
              </a:lnSpc>
              <a:spcBef>
                <a:spcPts val="204"/>
              </a:spcBef>
            </a:pPr>
            <a:r>
              <a:rPr sz="1600" dirty="0">
                <a:latin typeface="Segoe UI Symbol"/>
                <a:cs typeface="Segoe UI Symbol"/>
              </a:rPr>
              <a:t>✗</a:t>
            </a:r>
            <a:r>
              <a:rPr sz="1600" spc="-165" dirty="0">
                <a:latin typeface="Segoe UI Symbol"/>
                <a:cs typeface="Segoe UI Symbol"/>
              </a:rPr>
              <a:t> </a:t>
            </a:r>
            <a:r>
              <a:rPr sz="1600" dirty="0">
                <a:latin typeface="Calibri"/>
                <a:cs typeface="Calibri"/>
              </a:rPr>
              <a:t>Synchronized</a:t>
            </a:r>
            <a:r>
              <a:rPr sz="1600" spc="-65" dirty="0">
                <a:latin typeface="Calibri"/>
                <a:cs typeface="Calibri"/>
              </a:rPr>
              <a:t> </a:t>
            </a:r>
            <a:r>
              <a:rPr sz="1600" spc="-10" dirty="0">
                <a:latin typeface="Calibri"/>
                <a:cs typeface="Calibri"/>
              </a:rPr>
              <a:t>Intermittent</a:t>
            </a:r>
            <a:r>
              <a:rPr sz="1600" spc="-65" dirty="0">
                <a:latin typeface="Calibri"/>
                <a:cs typeface="Calibri"/>
              </a:rPr>
              <a:t> </a:t>
            </a:r>
            <a:r>
              <a:rPr sz="1600" dirty="0">
                <a:latin typeface="Calibri"/>
                <a:cs typeface="Calibri"/>
              </a:rPr>
              <a:t>Mandatory</a:t>
            </a:r>
            <a:r>
              <a:rPr sz="1600" spc="-40" dirty="0">
                <a:latin typeface="Calibri"/>
                <a:cs typeface="Calibri"/>
              </a:rPr>
              <a:t> </a:t>
            </a:r>
            <a:r>
              <a:rPr sz="1600" spc="-10" dirty="0">
                <a:latin typeface="Calibri"/>
                <a:cs typeface="Calibri"/>
              </a:rPr>
              <a:t>Ventilation</a:t>
            </a:r>
            <a:r>
              <a:rPr sz="1600" spc="-55" dirty="0">
                <a:latin typeface="Calibri"/>
                <a:cs typeface="Calibri"/>
              </a:rPr>
              <a:t> </a:t>
            </a:r>
            <a:r>
              <a:rPr sz="1600" spc="-10" dirty="0">
                <a:latin typeface="Calibri"/>
                <a:cs typeface="Calibri"/>
              </a:rPr>
              <a:t>(</a:t>
            </a:r>
            <a:r>
              <a:rPr sz="1600" spc="-10" dirty="0" err="1">
                <a:latin typeface="Calibri"/>
                <a:cs typeface="Calibri"/>
              </a:rPr>
              <a:t>SIMV</a:t>
            </a:r>
            <a:r>
              <a:rPr sz="1600" spc="-10" dirty="0">
                <a:latin typeface="Calibri"/>
                <a:cs typeface="Calibri"/>
              </a:rPr>
              <a:t>)</a:t>
            </a:r>
            <a:endParaRPr lang="en-US" sz="1600" spc="-10" dirty="0">
              <a:latin typeface="Calibri"/>
              <a:cs typeface="Calibri"/>
            </a:endParaRPr>
          </a:p>
          <a:p>
            <a:pPr>
              <a:lnSpc>
                <a:spcPct val="100000"/>
              </a:lnSpc>
              <a:spcBef>
                <a:spcPts val="204"/>
              </a:spcBef>
            </a:pPr>
            <a:r>
              <a:rPr lang="ru-RU" b="1" dirty="0" err="1">
                <a:latin typeface="Calibri"/>
                <a:cs typeface="Calibri"/>
              </a:rPr>
              <a:t>Режими</a:t>
            </a:r>
            <a:r>
              <a:rPr lang="ru-RU" b="1" dirty="0">
                <a:latin typeface="Calibri"/>
                <a:cs typeface="Calibri"/>
              </a:rPr>
              <a:t> </a:t>
            </a:r>
            <a:r>
              <a:rPr lang="ru-RU" b="1" dirty="0" err="1">
                <a:latin typeface="Calibri"/>
                <a:cs typeface="Calibri"/>
              </a:rPr>
              <a:t>вентиляції</a:t>
            </a:r>
            <a:r>
              <a:rPr lang="ru-RU" b="1" dirty="0">
                <a:latin typeface="Calibri"/>
                <a:cs typeface="Calibri"/>
              </a:rPr>
              <a:t>:</a:t>
            </a:r>
          </a:p>
          <a:p>
            <a:pPr marL="755650" indent="-285750" defTabSz="714375">
              <a:lnSpc>
                <a:spcPct val="100000"/>
              </a:lnSpc>
              <a:spcBef>
                <a:spcPts val="204"/>
              </a:spcBef>
              <a:buFont typeface="Wingdings" panose="05000000000000000000" pitchFamily="2" charset="2"/>
              <a:buChar char="ü"/>
            </a:pPr>
            <a:r>
              <a:rPr lang="ru-RU" sz="1600" dirty="0" err="1">
                <a:latin typeface="Calibri"/>
                <a:cs typeface="Calibri"/>
              </a:rPr>
              <a:t>Допоміжна</a:t>
            </a:r>
            <a:r>
              <a:rPr lang="ru-RU" sz="1600" dirty="0">
                <a:latin typeface="Calibri"/>
                <a:cs typeface="Calibri"/>
              </a:rPr>
              <a:t> </a:t>
            </a:r>
            <a:r>
              <a:rPr lang="ru-RU" sz="1600" dirty="0" err="1">
                <a:latin typeface="Calibri"/>
                <a:cs typeface="Calibri"/>
              </a:rPr>
              <a:t>вентиляція</a:t>
            </a:r>
            <a:r>
              <a:rPr lang="ru-RU" sz="1600" dirty="0">
                <a:latin typeface="Calibri"/>
                <a:cs typeface="Calibri"/>
              </a:rPr>
              <a:t> з </a:t>
            </a:r>
            <a:r>
              <a:rPr lang="ru-RU" sz="1600" dirty="0" err="1">
                <a:latin typeface="Calibri"/>
                <a:cs typeface="Calibri"/>
              </a:rPr>
              <a:t>підтримкою</a:t>
            </a:r>
            <a:r>
              <a:rPr lang="ru-RU" sz="1600" dirty="0">
                <a:latin typeface="Calibri"/>
                <a:cs typeface="Calibri"/>
              </a:rPr>
              <a:t>/</a:t>
            </a:r>
            <a:r>
              <a:rPr lang="ru-RU" sz="1600" dirty="0" err="1">
                <a:latin typeface="Calibri"/>
                <a:cs typeface="Calibri"/>
              </a:rPr>
              <a:t>регулювання</a:t>
            </a:r>
            <a:r>
              <a:rPr lang="ru-RU" sz="1600" dirty="0">
                <a:latin typeface="Calibri"/>
                <a:cs typeface="Calibri"/>
              </a:rPr>
              <a:t> </a:t>
            </a:r>
            <a:r>
              <a:rPr lang="ru-RU" sz="1600" dirty="0" err="1">
                <a:latin typeface="Calibri"/>
                <a:cs typeface="Calibri"/>
              </a:rPr>
              <a:t>об’єму</a:t>
            </a:r>
            <a:r>
              <a:rPr lang="ru-RU" sz="1600" dirty="0">
                <a:latin typeface="Calibri"/>
                <a:cs typeface="Calibri"/>
              </a:rPr>
              <a:t> (</a:t>
            </a:r>
            <a:r>
              <a:rPr lang="ro-RO" sz="1600" dirty="0">
                <a:latin typeface="Calibri"/>
                <a:cs typeface="Calibri"/>
              </a:rPr>
              <a:t>AC/VC </a:t>
            </a:r>
            <a:r>
              <a:rPr lang="ru-RU" sz="1600" dirty="0" err="1">
                <a:latin typeface="Calibri"/>
                <a:cs typeface="Calibri"/>
              </a:rPr>
              <a:t>або</a:t>
            </a:r>
            <a:r>
              <a:rPr lang="ru-RU" sz="1600" dirty="0">
                <a:latin typeface="Calibri"/>
                <a:cs typeface="Calibri"/>
              </a:rPr>
              <a:t> </a:t>
            </a:r>
            <a:r>
              <a:rPr lang="ro-RO" sz="1600" dirty="0">
                <a:latin typeface="Calibri"/>
                <a:cs typeface="Calibri"/>
              </a:rPr>
              <a:t>AC/VC+)</a:t>
            </a:r>
          </a:p>
          <a:p>
            <a:pPr marL="755650" indent="-285750" defTabSz="714375">
              <a:lnSpc>
                <a:spcPct val="100000"/>
              </a:lnSpc>
              <a:spcBef>
                <a:spcPts val="204"/>
              </a:spcBef>
              <a:buFont typeface="Wingdings" panose="05000000000000000000" pitchFamily="2" charset="2"/>
              <a:buChar char="ü"/>
            </a:pPr>
            <a:r>
              <a:rPr lang="ru-RU" sz="1600" dirty="0" err="1">
                <a:latin typeface="Calibri"/>
                <a:cs typeface="Calibri"/>
              </a:rPr>
              <a:t>Двофазна</a:t>
            </a:r>
            <a:r>
              <a:rPr lang="ru-RU" sz="1600" dirty="0">
                <a:latin typeface="Calibri"/>
                <a:cs typeface="Calibri"/>
              </a:rPr>
              <a:t> </a:t>
            </a:r>
            <a:r>
              <a:rPr lang="ru-RU" sz="1600" dirty="0" err="1">
                <a:latin typeface="Calibri"/>
                <a:cs typeface="Calibri"/>
              </a:rPr>
              <a:t>вентиляція</a:t>
            </a:r>
            <a:r>
              <a:rPr lang="ru-RU" sz="1600" dirty="0">
                <a:latin typeface="Calibri"/>
                <a:cs typeface="Calibri"/>
              </a:rPr>
              <a:t> з </a:t>
            </a:r>
            <a:r>
              <a:rPr lang="ru-RU" sz="1600" dirty="0" err="1">
                <a:latin typeface="Calibri"/>
                <a:cs typeface="Calibri"/>
              </a:rPr>
              <a:t>позитивним</a:t>
            </a:r>
            <a:r>
              <a:rPr lang="ru-RU" sz="1600" dirty="0">
                <a:latin typeface="Calibri"/>
                <a:cs typeface="Calibri"/>
              </a:rPr>
              <a:t> </a:t>
            </a:r>
            <a:r>
              <a:rPr lang="ru-RU" sz="1600" dirty="0" err="1">
                <a:latin typeface="Calibri"/>
                <a:cs typeface="Calibri"/>
              </a:rPr>
              <a:t>тиском</a:t>
            </a:r>
            <a:r>
              <a:rPr lang="ru-RU" sz="1600" dirty="0">
                <a:latin typeface="Calibri"/>
                <a:cs typeface="Calibri"/>
              </a:rPr>
              <a:t> в </a:t>
            </a:r>
            <a:r>
              <a:rPr lang="ru-RU" sz="1600" dirty="0" err="1">
                <a:latin typeface="Calibri"/>
                <a:cs typeface="Calibri"/>
              </a:rPr>
              <a:t>дихальних</a:t>
            </a:r>
            <a:r>
              <a:rPr lang="ru-RU" sz="1600" dirty="0">
                <a:latin typeface="Calibri"/>
                <a:cs typeface="Calibri"/>
              </a:rPr>
              <a:t> шляхах (</a:t>
            </a:r>
            <a:r>
              <a:rPr lang="ro-RO" sz="1600" dirty="0">
                <a:latin typeface="Calibri"/>
                <a:cs typeface="Calibri"/>
              </a:rPr>
              <a:t>BIPAP)</a:t>
            </a:r>
          </a:p>
          <a:p>
            <a:pPr marL="755650" indent="-285750" defTabSz="714375">
              <a:lnSpc>
                <a:spcPct val="100000"/>
              </a:lnSpc>
              <a:spcBef>
                <a:spcPts val="204"/>
              </a:spcBef>
              <a:buFont typeface="Wingdings" panose="05000000000000000000" pitchFamily="2" charset="2"/>
              <a:buChar char="ü"/>
            </a:pPr>
            <a:r>
              <a:rPr lang="ru-RU" sz="1600" dirty="0" err="1">
                <a:latin typeface="Calibri"/>
                <a:cs typeface="Calibri"/>
              </a:rPr>
              <a:t>Вентиляція</a:t>
            </a:r>
            <a:r>
              <a:rPr lang="ru-RU" sz="1600" dirty="0">
                <a:latin typeface="Calibri"/>
                <a:cs typeface="Calibri"/>
              </a:rPr>
              <a:t> з </a:t>
            </a:r>
            <a:r>
              <a:rPr lang="ru-RU" sz="1600" dirty="0" err="1">
                <a:latin typeface="Calibri"/>
                <a:cs typeface="Calibri"/>
              </a:rPr>
              <a:t>гарантованим</a:t>
            </a:r>
            <a:r>
              <a:rPr lang="ru-RU" sz="1600" dirty="0">
                <a:latin typeface="Calibri"/>
                <a:cs typeface="Calibri"/>
              </a:rPr>
              <a:t> </a:t>
            </a:r>
            <a:r>
              <a:rPr lang="ru-RU" sz="1600" dirty="0" err="1">
                <a:latin typeface="Calibri"/>
                <a:cs typeface="Calibri"/>
              </a:rPr>
              <a:t>середнім</a:t>
            </a:r>
            <a:r>
              <a:rPr lang="ru-RU" sz="1600" dirty="0">
                <a:latin typeface="Calibri"/>
                <a:cs typeface="Calibri"/>
              </a:rPr>
              <a:t> </a:t>
            </a:r>
            <a:r>
              <a:rPr lang="ru-RU" sz="1600" dirty="0" err="1">
                <a:latin typeface="Calibri"/>
                <a:cs typeface="Calibri"/>
              </a:rPr>
              <a:t>об’ємом</a:t>
            </a:r>
            <a:r>
              <a:rPr lang="ru-RU" sz="1600" dirty="0">
                <a:latin typeface="Calibri"/>
                <a:cs typeface="Calibri"/>
              </a:rPr>
              <a:t> і </a:t>
            </a:r>
            <a:r>
              <a:rPr lang="ru-RU" sz="1600" dirty="0" err="1">
                <a:latin typeface="Calibri"/>
                <a:cs typeface="Calibri"/>
              </a:rPr>
              <a:t>підтримкою</a:t>
            </a:r>
            <a:r>
              <a:rPr lang="ru-RU" sz="1600" dirty="0">
                <a:latin typeface="Calibri"/>
                <a:cs typeface="Calibri"/>
              </a:rPr>
              <a:t> </a:t>
            </a:r>
            <a:r>
              <a:rPr lang="ru-RU" sz="1600" dirty="0" err="1">
                <a:latin typeface="Calibri"/>
                <a:cs typeface="Calibri"/>
              </a:rPr>
              <a:t>тиском</a:t>
            </a:r>
            <a:r>
              <a:rPr lang="ru-RU" sz="1600" dirty="0">
                <a:latin typeface="Calibri"/>
                <a:cs typeface="Calibri"/>
              </a:rPr>
              <a:t> (</a:t>
            </a:r>
            <a:r>
              <a:rPr lang="ro-RO" sz="1600" dirty="0">
                <a:latin typeface="Calibri"/>
                <a:cs typeface="Calibri"/>
              </a:rPr>
              <a:t>AVAPS)</a:t>
            </a:r>
          </a:p>
          <a:p>
            <a:pPr marL="469900" defTabSz="714375">
              <a:lnSpc>
                <a:spcPct val="100000"/>
              </a:lnSpc>
              <a:spcBef>
                <a:spcPts val="204"/>
              </a:spcBef>
            </a:pPr>
            <a:r>
              <a:rPr lang="ru-UA" sz="1600" dirty="0">
                <a:latin typeface="Segoe UI Symbol"/>
                <a:cs typeface="Segoe UI Symbol"/>
              </a:rPr>
              <a:t>✗</a:t>
            </a:r>
            <a:r>
              <a:rPr lang="ro-RO" sz="1600" dirty="0">
                <a:latin typeface="Calibri"/>
                <a:cs typeface="Calibri"/>
              </a:rPr>
              <a:t> </a:t>
            </a:r>
            <a:r>
              <a:rPr lang="ru-RU" sz="1600" dirty="0" err="1">
                <a:latin typeface="Calibri"/>
                <a:cs typeface="Calibri"/>
              </a:rPr>
              <a:t>Тільки</a:t>
            </a:r>
            <a:r>
              <a:rPr lang="ru-RU" sz="1600" dirty="0">
                <a:latin typeface="Calibri"/>
                <a:cs typeface="Calibri"/>
              </a:rPr>
              <a:t> з </a:t>
            </a:r>
            <a:r>
              <a:rPr lang="ru-RU" sz="1600" dirty="0" err="1">
                <a:latin typeface="Calibri"/>
                <a:cs typeface="Calibri"/>
              </a:rPr>
              <a:t>підтримкою</a:t>
            </a:r>
            <a:r>
              <a:rPr lang="ru-RU" sz="1600" dirty="0">
                <a:latin typeface="Calibri"/>
                <a:cs typeface="Calibri"/>
              </a:rPr>
              <a:t> </a:t>
            </a:r>
            <a:r>
              <a:rPr lang="ru-RU" sz="1600" dirty="0" err="1">
                <a:latin typeface="Calibri"/>
                <a:cs typeface="Calibri"/>
              </a:rPr>
              <a:t>тиску</a:t>
            </a:r>
            <a:r>
              <a:rPr lang="ru-RU" sz="1600" dirty="0">
                <a:latin typeface="Calibri"/>
                <a:cs typeface="Calibri"/>
              </a:rPr>
              <a:t> (</a:t>
            </a:r>
            <a:r>
              <a:rPr lang="ro-RO" sz="1600" dirty="0">
                <a:latin typeface="Calibri"/>
                <a:cs typeface="Calibri"/>
              </a:rPr>
              <a:t>PS)</a:t>
            </a:r>
          </a:p>
          <a:p>
            <a:pPr marL="469900" defTabSz="714375">
              <a:lnSpc>
                <a:spcPct val="100000"/>
              </a:lnSpc>
              <a:spcBef>
                <a:spcPts val="204"/>
              </a:spcBef>
            </a:pPr>
            <a:r>
              <a:rPr lang="ru-UA" sz="1600" dirty="0">
                <a:latin typeface="Segoe UI Symbol"/>
                <a:cs typeface="Segoe UI Symbol"/>
              </a:rPr>
              <a:t>✗</a:t>
            </a:r>
            <a:r>
              <a:rPr lang="ro-RO" sz="1600" dirty="0">
                <a:latin typeface="Calibri"/>
                <a:cs typeface="Calibri"/>
              </a:rPr>
              <a:t> </a:t>
            </a:r>
            <a:r>
              <a:rPr lang="ru-RU" sz="1600" dirty="0" err="1">
                <a:latin typeface="Calibri"/>
                <a:cs typeface="Calibri"/>
              </a:rPr>
              <a:t>Синхронізована</a:t>
            </a:r>
            <a:r>
              <a:rPr lang="ru-RU" sz="1600" dirty="0">
                <a:latin typeface="Calibri"/>
                <a:cs typeface="Calibri"/>
              </a:rPr>
              <a:t> </a:t>
            </a:r>
            <a:r>
              <a:rPr lang="ru-RU" sz="1600" dirty="0" err="1">
                <a:latin typeface="Calibri"/>
                <a:cs typeface="Calibri"/>
              </a:rPr>
              <a:t>переривчаста</a:t>
            </a:r>
            <a:r>
              <a:rPr lang="ru-RU" sz="1600" dirty="0">
                <a:latin typeface="Calibri"/>
                <a:cs typeface="Calibri"/>
              </a:rPr>
              <a:t> </a:t>
            </a:r>
            <a:r>
              <a:rPr lang="ru-RU" sz="1600" dirty="0" err="1">
                <a:latin typeface="Calibri"/>
                <a:cs typeface="Calibri"/>
              </a:rPr>
              <a:t>примусова</a:t>
            </a:r>
            <a:r>
              <a:rPr lang="ru-RU" sz="1600" dirty="0">
                <a:latin typeface="Calibri"/>
                <a:cs typeface="Calibri"/>
              </a:rPr>
              <a:t> </a:t>
            </a:r>
            <a:r>
              <a:rPr lang="ru-RU" sz="1600" dirty="0" err="1">
                <a:latin typeface="Calibri"/>
                <a:cs typeface="Calibri"/>
              </a:rPr>
              <a:t>вентиляція</a:t>
            </a:r>
            <a:r>
              <a:rPr lang="ru-RU" sz="1600" dirty="0">
                <a:latin typeface="Calibri"/>
                <a:cs typeface="Calibri"/>
              </a:rPr>
              <a:t> (</a:t>
            </a:r>
            <a:r>
              <a:rPr lang="ro-RO" sz="1600" dirty="0">
                <a:latin typeface="Calibri"/>
                <a:cs typeface="Calibri"/>
              </a:rPr>
              <a:t>SIMV)</a:t>
            </a:r>
            <a:endParaRPr sz="1600"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11191875" cy="875240"/>
          </a:xfrm>
          <a:prstGeom prst="rect">
            <a:avLst/>
          </a:prstGeom>
        </p:spPr>
        <p:txBody>
          <a:bodyPr vert="horz" wrap="square" lIns="0" tIns="13335" rIns="0" bIns="0" rtlCol="0">
            <a:spAutoFit/>
          </a:bodyPr>
          <a:lstStyle/>
          <a:p>
            <a:pPr marL="12700">
              <a:lnSpc>
                <a:spcPct val="100000"/>
              </a:lnSpc>
              <a:spcBef>
                <a:spcPts val="105"/>
              </a:spcBef>
            </a:pPr>
            <a:r>
              <a:rPr sz="2800" b="1" spc="-20" dirty="0"/>
              <a:t>Clinical</a:t>
            </a:r>
            <a:r>
              <a:rPr sz="2800" b="1" spc="-190" dirty="0"/>
              <a:t> </a:t>
            </a:r>
            <a:r>
              <a:rPr sz="2800" b="1" spc="-40" dirty="0"/>
              <a:t>Characteristics:</a:t>
            </a:r>
            <a:r>
              <a:rPr sz="2800" b="1" spc="-170" dirty="0"/>
              <a:t> </a:t>
            </a:r>
            <a:r>
              <a:rPr sz="2800" b="1" spc="-30" dirty="0"/>
              <a:t>Pulmonary-</a:t>
            </a:r>
            <a:r>
              <a:rPr sz="2800" b="1" spc="-170" dirty="0"/>
              <a:t> </a:t>
            </a:r>
            <a:r>
              <a:rPr sz="2800" b="1" spc="-20" dirty="0"/>
              <a:t>Large</a:t>
            </a:r>
            <a:r>
              <a:rPr sz="2800" b="1" spc="-190" dirty="0"/>
              <a:t> </a:t>
            </a:r>
            <a:r>
              <a:rPr sz="2800" b="1" spc="-10" dirty="0"/>
              <a:t>Exposure</a:t>
            </a:r>
            <a:br>
              <a:rPr lang="en-US" sz="2800" b="1" spc="-10" dirty="0"/>
            </a:br>
            <a:r>
              <a:rPr lang="ru-RU" sz="2800" b="1" spc="-10" dirty="0" err="1"/>
              <a:t>Клінічні</a:t>
            </a:r>
            <a:r>
              <a:rPr lang="ru-RU" sz="2800" b="1" spc="-10" dirty="0"/>
              <a:t> характеристики: </a:t>
            </a:r>
            <a:r>
              <a:rPr lang="ru-RU" sz="2800" b="1" spc="-10" dirty="0" err="1"/>
              <a:t>Легенева</a:t>
            </a:r>
            <a:r>
              <a:rPr lang="ru-RU" sz="2800" b="1" spc="-10" dirty="0"/>
              <a:t> система - за умов </a:t>
            </a:r>
            <a:r>
              <a:rPr lang="ru-RU" sz="2800" b="1" spc="-10" dirty="0" err="1"/>
              <a:t>важкого</a:t>
            </a:r>
            <a:r>
              <a:rPr lang="ru-RU" sz="2800" b="1" spc="-10" dirty="0"/>
              <a:t> </a:t>
            </a:r>
            <a:r>
              <a:rPr lang="ru-RU" sz="2800" b="1" spc="-10" dirty="0" err="1"/>
              <a:t>ураження</a:t>
            </a:r>
            <a:endParaRPr sz="2800" b="1" dirty="0"/>
          </a:p>
        </p:txBody>
      </p:sp>
      <p:sp>
        <p:nvSpPr>
          <p:cNvPr id="3" name="object 3"/>
          <p:cNvSpPr txBox="1"/>
          <p:nvPr/>
        </p:nvSpPr>
        <p:spPr>
          <a:xfrm>
            <a:off x="497840" y="1698345"/>
            <a:ext cx="10861040" cy="4294124"/>
          </a:xfrm>
          <a:prstGeom prst="rect">
            <a:avLst/>
          </a:prstGeom>
        </p:spPr>
        <p:txBody>
          <a:bodyPr vert="horz" wrap="square" lIns="0" tIns="99695" rIns="0" bIns="0" rtlCol="0">
            <a:spAutoFit/>
          </a:bodyPr>
          <a:lstStyle/>
          <a:p>
            <a:pPr marL="12700">
              <a:spcAft>
                <a:spcPts val="300"/>
              </a:spcAft>
            </a:pPr>
            <a:r>
              <a:rPr sz="1600" b="1" dirty="0">
                <a:latin typeface="Calibri"/>
                <a:cs typeface="Calibri"/>
              </a:rPr>
              <a:t>Time</a:t>
            </a:r>
            <a:r>
              <a:rPr sz="1600" b="1" spc="-30" dirty="0">
                <a:latin typeface="Calibri"/>
                <a:cs typeface="Calibri"/>
              </a:rPr>
              <a:t> </a:t>
            </a:r>
            <a:r>
              <a:rPr sz="1600" b="1" spc="-10" dirty="0">
                <a:latin typeface="Calibri"/>
                <a:cs typeface="Calibri"/>
              </a:rPr>
              <a:t>Course:</a:t>
            </a:r>
            <a:endParaRPr lang="en-US" sz="1600" b="1" spc="-10" dirty="0">
              <a:latin typeface="Calibri"/>
              <a:cs typeface="Calibri"/>
            </a:endParaRPr>
          </a:p>
          <a:p>
            <a:pPr marL="12700">
              <a:spcAft>
                <a:spcPts val="300"/>
              </a:spcAft>
            </a:pPr>
            <a:r>
              <a:rPr lang="ru-RU" sz="1600" b="1" dirty="0" err="1">
                <a:latin typeface="Calibri"/>
                <a:cs typeface="Calibri"/>
              </a:rPr>
              <a:t>Період</a:t>
            </a:r>
            <a:r>
              <a:rPr lang="ru-RU" sz="1600" b="1" dirty="0">
                <a:latin typeface="Calibri"/>
                <a:cs typeface="Calibri"/>
              </a:rPr>
              <a:t> </a:t>
            </a:r>
            <a:r>
              <a:rPr lang="ru-RU" sz="1600" b="1" dirty="0" err="1">
                <a:latin typeface="Calibri"/>
                <a:cs typeface="Calibri"/>
              </a:rPr>
              <a:t>дії</a:t>
            </a:r>
            <a:r>
              <a:rPr lang="ru-RU" sz="1600" b="1" dirty="0">
                <a:latin typeface="Calibri"/>
                <a:cs typeface="Calibri"/>
              </a:rPr>
              <a:t>:</a:t>
            </a:r>
            <a:endParaRPr sz="1600" b="1" dirty="0">
              <a:latin typeface="Calibri"/>
              <a:cs typeface="Calibri"/>
            </a:endParaRPr>
          </a:p>
          <a:p>
            <a:pPr marL="241300" indent="-228600">
              <a:spcAft>
                <a:spcPts val="300"/>
              </a:spcAft>
              <a:buFont typeface="Arial"/>
              <a:buChar char="•"/>
              <a:tabLst>
                <a:tab pos="241300" algn="l"/>
              </a:tabLst>
            </a:pPr>
            <a:r>
              <a:rPr sz="1600" b="1" dirty="0">
                <a:latin typeface="Calibri"/>
                <a:cs typeface="Calibri"/>
              </a:rPr>
              <a:t>US</a:t>
            </a:r>
            <a:r>
              <a:rPr sz="1600" b="1" spc="-75" dirty="0">
                <a:latin typeface="Calibri"/>
                <a:cs typeface="Calibri"/>
              </a:rPr>
              <a:t> </a:t>
            </a:r>
            <a:r>
              <a:rPr sz="1600" b="1" dirty="0">
                <a:latin typeface="Calibri"/>
                <a:cs typeface="Calibri"/>
              </a:rPr>
              <a:t>Military</a:t>
            </a:r>
            <a:r>
              <a:rPr sz="1600" b="1" spc="-55" dirty="0">
                <a:latin typeface="Calibri"/>
                <a:cs typeface="Calibri"/>
              </a:rPr>
              <a:t> </a:t>
            </a:r>
            <a:r>
              <a:rPr sz="1600" b="1" dirty="0">
                <a:latin typeface="Calibri"/>
                <a:cs typeface="Calibri"/>
              </a:rPr>
              <a:t>Experience:</a:t>
            </a:r>
            <a:r>
              <a:rPr sz="1600" b="1" spc="-45" dirty="0">
                <a:latin typeface="Calibri"/>
                <a:cs typeface="Calibri"/>
              </a:rPr>
              <a:t> </a:t>
            </a:r>
            <a:r>
              <a:rPr sz="1600" b="1" dirty="0">
                <a:latin typeface="Calibri"/>
                <a:cs typeface="Calibri"/>
              </a:rPr>
              <a:t>mechanical</a:t>
            </a:r>
            <a:r>
              <a:rPr sz="1600" b="1" spc="-55" dirty="0">
                <a:latin typeface="Calibri"/>
                <a:cs typeface="Calibri"/>
              </a:rPr>
              <a:t> </a:t>
            </a:r>
            <a:r>
              <a:rPr sz="1600" b="1" dirty="0">
                <a:latin typeface="Calibri"/>
                <a:cs typeface="Calibri"/>
              </a:rPr>
              <a:t>ventilation</a:t>
            </a:r>
            <a:r>
              <a:rPr sz="1600" b="1" spc="-50" dirty="0">
                <a:latin typeface="Calibri"/>
                <a:cs typeface="Calibri"/>
              </a:rPr>
              <a:t> </a:t>
            </a:r>
            <a:r>
              <a:rPr sz="1600" b="1" dirty="0">
                <a:latin typeface="Calibri"/>
                <a:cs typeface="Calibri"/>
              </a:rPr>
              <a:t>for</a:t>
            </a:r>
            <a:r>
              <a:rPr sz="1600" b="1" spc="-55" dirty="0">
                <a:latin typeface="Calibri"/>
                <a:cs typeface="Calibri"/>
              </a:rPr>
              <a:t> </a:t>
            </a:r>
            <a:r>
              <a:rPr sz="1600" b="1" dirty="0">
                <a:latin typeface="Calibri"/>
                <a:cs typeface="Calibri"/>
              </a:rPr>
              <a:t>several</a:t>
            </a:r>
            <a:r>
              <a:rPr sz="1600" b="1" spc="-50" dirty="0">
                <a:latin typeface="Calibri"/>
                <a:cs typeface="Calibri"/>
              </a:rPr>
              <a:t> </a:t>
            </a:r>
            <a:r>
              <a:rPr sz="1600" b="1" spc="-10" dirty="0">
                <a:latin typeface="Calibri"/>
                <a:cs typeface="Calibri"/>
              </a:rPr>
              <a:t>hours</a:t>
            </a:r>
            <a:endParaRPr lang="en-US" sz="1600" b="1" spc="-10" dirty="0">
              <a:latin typeface="Calibri"/>
              <a:cs typeface="Calibri"/>
            </a:endParaRPr>
          </a:p>
          <a:p>
            <a:pPr marL="241300" indent="-228600">
              <a:spcAft>
                <a:spcPts val="300"/>
              </a:spcAft>
              <a:buFont typeface="Arial"/>
              <a:buChar char="•"/>
              <a:tabLst>
                <a:tab pos="241300" algn="l"/>
              </a:tabLst>
            </a:pPr>
            <a:r>
              <a:rPr lang="ru-RU" sz="1600" b="1" spc="-10" dirty="0" err="1">
                <a:latin typeface="Calibri"/>
                <a:cs typeface="Calibri"/>
              </a:rPr>
              <a:t>Досвід</a:t>
            </a:r>
            <a:r>
              <a:rPr lang="ru-RU" sz="1600" b="1" spc="-10" dirty="0">
                <a:latin typeface="Calibri"/>
                <a:cs typeface="Calibri"/>
              </a:rPr>
              <a:t> </a:t>
            </a:r>
            <a:r>
              <a:rPr lang="ru-RU" sz="1600" b="1" spc="-10" dirty="0" err="1">
                <a:latin typeface="Calibri"/>
                <a:cs typeface="Calibri"/>
              </a:rPr>
              <a:t>військових</a:t>
            </a:r>
            <a:r>
              <a:rPr lang="ru-RU" sz="1600" b="1" spc="-10" dirty="0">
                <a:latin typeface="Calibri"/>
                <a:cs typeface="Calibri"/>
              </a:rPr>
              <a:t> США: </a:t>
            </a:r>
            <a:r>
              <a:rPr lang="ru-RU" sz="1600" b="1" spc="-10" dirty="0" err="1">
                <a:latin typeface="Calibri"/>
                <a:cs typeface="Calibri"/>
              </a:rPr>
              <a:t>ШВЛ</a:t>
            </a:r>
            <a:r>
              <a:rPr lang="ru-RU" sz="1600" b="1" spc="-10" dirty="0">
                <a:latin typeface="Calibri"/>
                <a:cs typeface="Calibri"/>
              </a:rPr>
              <a:t> </a:t>
            </a:r>
            <a:r>
              <a:rPr lang="ru-RU" sz="1600" b="1" spc="-10" dirty="0" err="1">
                <a:latin typeface="Calibri"/>
                <a:cs typeface="Calibri"/>
              </a:rPr>
              <a:t>протягом</a:t>
            </a:r>
            <a:r>
              <a:rPr lang="ru-RU" sz="1600" b="1" spc="-10" dirty="0">
                <a:latin typeface="Calibri"/>
                <a:cs typeface="Calibri"/>
              </a:rPr>
              <a:t> </a:t>
            </a:r>
            <a:r>
              <a:rPr lang="ru-RU" sz="1600" b="1" spc="-10" dirty="0" err="1">
                <a:latin typeface="Calibri"/>
                <a:cs typeface="Calibri"/>
              </a:rPr>
              <a:t>кількох</a:t>
            </a:r>
            <a:r>
              <a:rPr lang="ru-RU" sz="1600" b="1" spc="-10" dirty="0">
                <a:latin typeface="Calibri"/>
                <a:cs typeface="Calibri"/>
              </a:rPr>
              <a:t> годин</a:t>
            </a:r>
            <a:endParaRPr sz="2400" dirty="0">
              <a:latin typeface="Calibri"/>
              <a:cs typeface="Calibri"/>
            </a:endParaRPr>
          </a:p>
          <a:p>
            <a:pPr marL="241300" indent="-228600">
              <a:spcAft>
                <a:spcPts val="300"/>
              </a:spcAft>
              <a:buFont typeface="Arial"/>
              <a:buChar char="•"/>
              <a:tabLst>
                <a:tab pos="241300" algn="l"/>
              </a:tabLst>
            </a:pPr>
            <a:r>
              <a:rPr sz="1600" b="1" dirty="0">
                <a:latin typeface="Calibri"/>
                <a:cs typeface="Calibri"/>
              </a:rPr>
              <a:t>Syrian</a:t>
            </a:r>
            <a:r>
              <a:rPr sz="1600" b="1" spc="-80" dirty="0">
                <a:latin typeface="Calibri"/>
                <a:cs typeface="Calibri"/>
              </a:rPr>
              <a:t> </a:t>
            </a:r>
            <a:r>
              <a:rPr sz="1600" b="1" dirty="0">
                <a:latin typeface="Calibri"/>
                <a:cs typeface="Calibri"/>
              </a:rPr>
              <a:t>Experience:</a:t>
            </a:r>
            <a:r>
              <a:rPr sz="1600" b="1" spc="-45" dirty="0">
                <a:latin typeface="Calibri"/>
                <a:cs typeface="Calibri"/>
              </a:rPr>
              <a:t> </a:t>
            </a:r>
            <a:r>
              <a:rPr sz="1600" b="1" dirty="0">
                <a:latin typeface="Calibri"/>
                <a:cs typeface="Calibri"/>
              </a:rPr>
              <a:t>mechanical</a:t>
            </a:r>
            <a:r>
              <a:rPr sz="1600" b="1" spc="-55" dirty="0">
                <a:latin typeface="Calibri"/>
                <a:cs typeface="Calibri"/>
              </a:rPr>
              <a:t> </a:t>
            </a:r>
            <a:r>
              <a:rPr sz="1600" b="1" dirty="0">
                <a:latin typeface="Calibri"/>
                <a:cs typeface="Calibri"/>
              </a:rPr>
              <a:t>ventilation</a:t>
            </a:r>
            <a:r>
              <a:rPr sz="1600" b="1" spc="-45" dirty="0">
                <a:latin typeface="Calibri"/>
                <a:cs typeface="Calibri"/>
              </a:rPr>
              <a:t> </a:t>
            </a:r>
            <a:r>
              <a:rPr sz="1600" b="1" dirty="0">
                <a:latin typeface="Calibri"/>
                <a:cs typeface="Calibri"/>
              </a:rPr>
              <a:t>for</a:t>
            </a:r>
            <a:r>
              <a:rPr sz="1600" b="1" spc="-60" dirty="0">
                <a:latin typeface="Calibri"/>
                <a:cs typeface="Calibri"/>
              </a:rPr>
              <a:t> </a:t>
            </a:r>
            <a:r>
              <a:rPr sz="1600" b="1" dirty="0">
                <a:latin typeface="Calibri"/>
                <a:cs typeface="Calibri"/>
              </a:rPr>
              <a:t>several</a:t>
            </a:r>
            <a:r>
              <a:rPr sz="1600" b="1" spc="-55" dirty="0">
                <a:latin typeface="Calibri"/>
                <a:cs typeface="Calibri"/>
              </a:rPr>
              <a:t> </a:t>
            </a:r>
            <a:r>
              <a:rPr sz="1600" b="1" dirty="0">
                <a:latin typeface="Calibri"/>
                <a:cs typeface="Calibri"/>
              </a:rPr>
              <a:t>days</a:t>
            </a:r>
            <a:r>
              <a:rPr sz="1600" b="1" spc="-50" dirty="0">
                <a:latin typeface="Calibri"/>
                <a:cs typeface="Calibri"/>
              </a:rPr>
              <a:t> </a:t>
            </a:r>
            <a:r>
              <a:rPr sz="1600" b="1" dirty="0">
                <a:latin typeface="Calibri"/>
                <a:cs typeface="Calibri"/>
              </a:rPr>
              <a:t>(~3</a:t>
            </a:r>
            <a:r>
              <a:rPr sz="1600" b="1" spc="-65" dirty="0">
                <a:latin typeface="Calibri"/>
                <a:cs typeface="Calibri"/>
              </a:rPr>
              <a:t> </a:t>
            </a:r>
            <a:r>
              <a:rPr sz="1600" b="1" spc="-10" dirty="0">
                <a:latin typeface="Calibri"/>
                <a:cs typeface="Calibri"/>
              </a:rPr>
              <a:t>days).</a:t>
            </a:r>
            <a:endParaRPr lang="en-US" sz="1600" b="1" spc="-10" dirty="0">
              <a:latin typeface="Calibri"/>
              <a:cs typeface="Calibri"/>
            </a:endParaRPr>
          </a:p>
          <a:p>
            <a:pPr marL="241300" indent="-228600">
              <a:spcAft>
                <a:spcPts val="300"/>
              </a:spcAft>
              <a:buFont typeface="Arial"/>
              <a:buChar char="•"/>
              <a:tabLst>
                <a:tab pos="241300" algn="l"/>
              </a:tabLst>
            </a:pPr>
            <a:r>
              <a:rPr lang="ru-RU" sz="1600" b="1" dirty="0" err="1">
                <a:latin typeface="Calibri"/>
                <a:cs typeface="Calibri"/>
              </a:rPr>
              <a:t>Сирійський</a:t>
            </a:r>
            <a:r>
              <a:rPr lang="ru-RU" sz="1600" b="1" dirty="0">
                <a:latin typeface="Calibri"/>
                <a:cs typeface="Calibri"/>
              </a:rPr>
              <a:t> </a:t>
            </a:r>
            <a:r>
              <a:rPr lang="ru-RU" sz="1600" b="1" dirty="0" err="1">
                <a:latin typeface="Calibri"/>
                <a:cs typeface="Calibri"/>
              </a:rPr>
              <a:t>досвід</a:t>
            </a:r>
            <a:r>
              <a:rPr lang="ru-RU" sz="1600" b="1" dirty="0">
                <a:latin typeface="Calibri"/>
                <a:cs typeface="Calibri"/>
              </a:rPr>
              <a:t>: </a:t>
            </a:r>
            <a:r>
              <a:rPr lang="ru-RU" sz="1600" b="1" dirty="0" err="1">
                <a:latin typeface="Calibri"/>
                <a:cs typeface="Calibri"/>
              </a:rPr>
              <a:t>ШВЛ</a:t>
            </a:r>
            <a:r>
              <a:rPr lang="ru-RU" sz="1600" b="1" dirty="0">
                <a:latin typeface="Calibri"/>
                <a:cs typeface="Calibri"/>
              </a:rPr>
              <a:t> </a:t>
            </a:r>
            <a:r>
              <a:rPr lang="ru-RU" sz="1600" b="1" dirty="0" err="1">
                <a:latin typeface="Calibri"/>
                <a:cs typeface="Calibri"/>
              </a:rPr>
              <a:t>протягом</a:t>
            </a:r>
            <a:r>
              <a:rPr lang="ru-RU" sz="1600" b="1" dirty="0">
                <a:latin typeface="Calibri"/>
                <a:cs typeface="Calibri"/>
              </a:rPr>
              <a:t> </a:t>
            </a:r>
            <a:r>
              <a:rPr lang="ru-RU" sz="1600" b="1" dirty="0" err="1">
                <a:latin typeface="Calibri"/>
                <a:cs typeface="Calibri"/>
              </a:rPr>
              <a:t>кількох</a:t>
            </a:r>
            <a:r>
              <a:rPr lang="ru-RU" sz="1600" b="1" dirty="0">
                <a:latin typeface="Calibri"/>
                <a:cs typeface="Calibri"/>
              </a:rPr>
              <a:t> </a:t>
            </a:r>
            <a:r>
              <a:rPr lang="ru-RU" sz="1600" b="1" dirty="0" err="1">
                <a:latin typeface="Calibri"/>
                <a:cs typeface="Calibri"/>
              </a:rPr>
              <a:t>днів</a:t>
            </a:r>
            <a:r>
              <a:rPr lang="ru-RU" sz="1600" b="1" dirty="0">
                <a:latin typeface="Calibri"/>
                <a:cs typeface="Calibri"/>
              </a:rPr>
              <a:t> (~3 </a:t>
            </a:r>
            <a:r>
              <a:rPr lang="ru-RU" sz="1600" b="1" dirty="0" err="1">
                <a:latin typeface="Calibri"/>
                <a:cs typeface="Calibri"/>
              </a:rPr>
              <a:t>днів</a:t>
            </a:r>
            <a:r>
              <a:rPr lang="ru-RU" sz="1600" b="1" dirty="0">
                <a:latin typeface="Calibri"/>
                <a:cs typeface="Calibri"/>
              </a:rPr>
              <a:t>).</a:t>
            </a:r>
            <a:endParaRPr sz="1600" b="1" dirty="0">
              <a:latin typeface="Calibri"/>
              <a:cs typeface="Calibri"/>
            </a:endParaRPr>
          </a:p>
          <a:p>
            <a:pPr marL="698500" marR="5080" lvl="1" indent="-228600">
              <a:spcAft>
                <a:spcPts val="300"/>
              </a:spcAft>
              <a:buFont typeface="Arial"/>
              <a:buChar char="•"/>
              <a:tabLst>
                <a:tab pos="697865" algn="l"/>
                <a:tab pos="698500" algn="l"/>
              </a:tabLst>
            </a:pPr>
            <a:r>
              <a:rPr sz="1400" u="sng" dirty="0">
                <a:uFill>
                  <a:solidFill>
                    <a:srgbClr val="000000"/>
                  </a:solidFill>
                </a:uFill>
                <a:latin typeface="Calibri"/>
                <a:cs typeface="Calibri"/>
              </a:rPr>
              <a:t>Caution</a:t>
            </a:r>
            <a:r>
              <a:rPr sz="1400" dirty="0">
                <a:latin typeface="Calibri"/>
                <a:cs typeface="Calibri"/>
              </a:rPr>
              <a:t>:</a:t>
            </a:r>
            <a:r>
              <a:rPr sz="1400" spc="-70" dirty="0">
                <a:latin typeface="Calibri"/>
                <a:cs typeface="Calibri"/>
              </a:rPr>
              <a:t> </a:t>
            </a:r>
            <a:r>
              <a:rPr sz="1400" dirty="0">
                <a:latin typeface="Calibri"/>
                <a:cs typeface="Calibri"/>
              </a:rPr>
              <a:t>this</a:t>
            </a:r>
            <a:r>
              <a:rPr sz="1400" spc="-70" dirty="0">
                <a:latin typeface="Calibri"/>
                <a:cs typeface="Calibri"/>
              </a:rPr>
              <a:t> </a:t>
            </a:r>
            <a:r>
              <a:rPr sz="1400" dirty="0">
                <a:latin typeface="Calibri"/>
                <a:cs typeface="Calibri"/>
              </a:rPr>
              <a:t>is</a:t>
            </a:r>
            <a:r>
              <a:rPr sz="1400" spc="-70" dirty="0">
                <a:latin typeface="Calibri"/>
                <a:cs typeface="Calibri"/>
              </a:rPr>
              <a:t> </a:t>
            </a:r>
            <a:r>
              <a:rPr sz="1400" spc="-10" dirty="0">
                <a:latin typeface="Calibri"/>
                <a:cs typeface="Calibri"/>
              </a:rPr>
              <a:t>unpublished</a:t>
            </a:r>
            <a:r>
              <a:rPr sz="1400" spc="-70" dirty="0">
                <a:latin typeface="Calibri"/>
                <a:cs typeface="Calibri"/>
              </a:rPr>
              <a:t> </a:t>
            </a:r>
            <a:r>
              <a:rPr sz="1400" dirty="0">
                <a:latin typeface="Calibri"/>
                <a:cs typeface="Calibri"/>
              </a:rPr>
              <a:t>data</a:t>
            </a:r>
            <a:r>
              <a:rPr sz="1400" spc="-75" dirty="0">
                <a:latin typeface="Calibri"/>
                <a:cs typeface="Calibri"/>
              </a:rPr>
              <a:t> </a:t>
            </a:r>
            <a:r>
              <a:rPr sz="1400" dirty="0">
                <a:latin typeface="Calibri"/>
                <a:cs typeface="Calibri"/>
              </a:rPr>
              <a:t>and</a:t>
            </a:r>
            <a:r>
              <a:rPr sz="1400" spc="-70" dirty="0">
                <a:latin typeface="Calibri"/>
                <a:cs typeface="Calibri"/>
              </a:rPr>
              <a:t> </a:t>
            </a:r>
            <a:r>
              <a:rPr sz="1400" spc="-10" dirty="0">
                <a:latin typeface="Calibri"/>
                <a:cs typeface="Calibri"/>
              </a:rPr>
              <a:t>represents</a:t>
            </a:r>
            <a:r>
              <a:rPr sz="1400" spc="-65" dirty="0">
                <a:latin typeface="Calibri"/>
                <a:cs typeface="Calibri"/>
              </a:rPr>
              <a:t> </a:t>
            </a:r>
            <a:r>
              <a:rPr sz="1400" spc="-10" dirty="0">
                <a:latin typeface="Calibri"/>
                <a:cs typeface="Calibri"/>
              </a:rPr>
              <a:t>consensus</a:t>
            </a:r>
            <a:r>
              <a:rPr sz="1400" spc="-60" dirty="0">
                <a:latin typeface="Calibri"/>
                <a:cs typeface="Calibri"/>
              </a:rPr>
              <a:t> </a:t>
            </a:r>
            <a:r>
              <a:rPr sz="1400" dirty="0">
                <a:latin typeface="Calibri"/>
                <a:cs typeface="Calibri"/>
              </a:rPr>
              <a:t>of</a:t>
            </a:r>
            <a:r>
              <a:rPr sz="1400" spc="-75" dirty="0">
                <a:latin typeface="Calibri"/>
                <a:cs typeface="Calibri"/>
              </a:rPr>
              <a:t> </a:t>
            </a:r>
            <a:r>
              <a:rPr sz="1400" dirty="0">
                <a:latin typeface="Calibri"/>
                <a:cs typeface="Calibri"/>
              </a:rPr>
              <a:t>clinical</a:t>
            </a:r>
            <a:r>
              <a:rPr sz="1400" spc="-55" dirty="0">
                <a:latin typeface="Calibri"/>
                <a:cs typeface="Calibri"/>
              </a:rPr>
              <a:t> </a:t>
            </a:r>
            <a:r>
              <a:rPr sz="1400" dirty="0">
                <a:latin typeface="Calibri"/>
                <a:cs typeface="Calibri"/>
              </a:rPr>
              <a:t>opinion,</a:t>
            </a:r>
            <a:r>
              <a:rPr sz="1400" spc="-80" dirty="0">
                <a:latin typeface="Calibri"/>
                <a:cs typeface="Calibri"/>
              </a:rPr>
              <a:t> </a:t>
            </a:r>
            <a:r>
              <a:rPr sz="1400" dirty="0">
                <a:latin typeface="Calibri"/>
                <a:cs typeface="Calibri"/>
              </a:rPr>
              <a:t>rarely</a:t>
            </a:r>
            <a:r>
              <a:rPr sz="1400" spc="-65" dirty="0">
                <a:latin typeface="Calibri"/>
                <a:cs typeface="Calibri"/>
              </a:rPr>
              <a:t> </a:t>
            </a:r>
            <a:r>
              <a:rPr sz="1400" spc="-20" dirty="0">
                <a:latin typeface="Calibri"/>
                <a:cs typeface="Calibri"/>
              </a:rPr>
              <a:t>were </a:t>
            </a:r>
            <a:r>
              <a:rPr sz="1400" dirty="0">
                <a:latin typeface="Calibri"/>
                <a:cs typeface="Calibri"/>
              </a:rPr>
              <a:t>agents</a:t>
            </a:r>
            <a:r>
              <a:rPr sz="1400" spc="-50" dirty="0">
                <a:latin typeface="Calibri"/>
                <a:cs typeface="Calibri"/>
              </a:rPr>
              <a:t> </a:t>
            </a:r>
            <a:r>
              <a:rPr sz="1400" spc="-10" dirty="0">
                <a:latin typeface="Calibri"/>
                <a:cs typeface="Calibri"/>
              </a:rPr>
              <a:t>identifiable,</a:t>
            </a:r>
            <a:r>
              <a:rPr sz="1400" spc="-55" dirty="0">
                <a:latin typeface="Calibri"/>
                <a:cs typeface="Calibri"/>
              </a:rPr>
              <a:t> </a:t>
            </a:r>
            <a:r>
              <a:rPr sz="1400" dirty="0">
                <a:latin typeface="Calibri"/>
                <a:cs typeface="Calibri"/>
              </a:rPr>
              <a:t>though</a:t>
            </a:r>
            <a:r>
              <a:rPr sz="1400" spc="-60" dirty="0">
                <a:latin typeface="Calibri"/>
                <a:cs typeface="Calibri"/>
              </a:rPr>
              <a:t> </a:t>
            </a:r>
            <a:r>
              <a:rPr sz="1400" dirty="0">
                <a:latin typeface="Calibri"/>
                <a:cs typeface="Calibri"/>
              </a:rPr>
              <a:t>known</a:t>
            </a:r>
            <a:r>
              <a:rPr sz="1400" spc="-60" dirty="0">
                <a:latin typeface="Calibri"/>
                <a:cs typeface="Calibri"/>
              </a:rPr>
              <a:t> </a:t>
            </a:r>
            <a:r>
              <a:rPr sz="1400" dirty="0">
                <a:latin typeface="Calibri"/>
                <a:cs typeface="Calibri"/>
              </a:rPr>
              <a:t>Sarin,</a:t>
            </a:r>
            <a:r>
              <a:rPr sz="1400" spc="-114" dirty="0">
                <a:latin typeface="Calibri"/>
                <a:cs typeface="Calibri"/>
              </a:rPr>
              <a:t> </a:t>
            </a:r>
            <a:r>
              <a:rPr sz="1400" dirty="0">
                <a:latin typeface="Calibri"/>
                <a:cs typeface="Calibri"/>
              </a:rPr>
              <a:t>Soman,</a:t>
            </a:r>
            <a:r>
              <a:rPr sz="1400" spc="-60" dirty="0">
                <a:latin typeface="Calibri"/>
                <a:cs typeface="Calibri"/>
              </a:rPr>
              <a:t> </a:t>
            </a:r>
            <a:r>
              <a:rPr sz="1400" dirty="0">
                <a:latin typeface="Calibri"/>
                <a:cs typeface="Calibri"/>
              </a:rPr>
              <a:t>and</a:t>
            </a:r>
            <a:r>
              <a:rPr sz="1400" spc="-65" dirty="0">
                <a:latin typeface="Calibri"/>
                <a:cs typeface="Calibri"/>
              </a:rPr>
              <a:t> </a:t>
            </a:r>
            <a:r>
              <a:rPr sz="1400" spc="-30" dirty="0">
                <a:latin typeface="Calibri"/>
                <a:cs typeface="Calibri"/>
              </a:rPr>
              <a:t>Tabun</a:t>
            </a:r>
            <a:r>
              <a:rPr sz="1400" spc="-75" dirty="0">
                <a:latin typeface="Calibri"/>
                <a:cs typeface="Calibri"/>
              </a:rPr>
              <a:t> </a:t>
            </a:r>
            <a:r>
              <a:rPr sz="1400" dirty="0">
                <a:latin typeface="Calibri"/>
                <a:cs typeface="Calibri"/>
              </a:rPr>
              <a:t>known</a:t>
            </a:r>
            <a:r>
              <a:rPr sz="1400" spc="-55" dirty="0">
                <a:latin typeface="Calibri"/>
                <a:cs typeface="Calibri"/>
              </a:rPr>
              <a:t> </a:t>
            </a:r>
            <a:r>
              <a:rPr sz="1400" dirty="0">
                <a:latin typeface="Calibri"/>
                <a:cs typeface="Calibri"/>
              </a:rPr>
              <a:t>to</a:t>
            </a:r>
            <a:r>
              <a:rPr sz="1400" spc="-60" dirty="0">
                <a:latin typeface="Calibri"/>
                <a:cs typeface="Calibri"/>
              </a:rPr>
              <a:t> </a:t>
            </a:r>
            <a:r>
              <a:rPr sz="1400" dirty="0">
                <a:latin typeface="Calibri"/>
                <a:cs typeface="Calibri"/>
              </a:rPr>
              <a:t>have</a:t>
            </a:r>
            <a:r>
              <a:rPr sz="1400" spc="-65" dirty="0">
                <a:latin typeface="Calibri"/>
                <a:cs typeface="Calibri"/>
              </a:rPr>
              <a:t> </a:t>
            </a:r>
            <a:r>
              <a:rPr sz="1400" dirty="0">
                <a:latin typeface="Calibri"/>
                <a:cs typeface="Calibri"/>
              </a:rPr>
              <a:t>been</a:t>
            </a:r>
            <a:r>
              <a:rPr sz="1400" spc="-50" dirty="0">
                <a:latin typeface="Calibri"/>
                <a:cs typeface="Calibri"/>
              </a:rPr>
              <a:t> </a:t>
            </a:r>
            <a:r>
              <a:rPr sz="1400" spc="-10" dirty="0">
                <a:latin typeface="Calibri"/>
                <a:cs typeface="Calibri"/>
              </a:rPr>
              <a:t>used.</a:t>
            </a:r>
            <a:endParaRPr lang="en-US" sz="1400" spc="-10" dirty="0">
              <a:latin typeface="Calibri"/>
              <a:cs typeface="Calibri"/>
            </a:endParaRPr>
          </a:p>
          <a:p>
            <a:pPr marL="698500" marR="5080" lvl="1" indent="-228600">
              <a:spcAft>
                <a:spcPts val="300"/>
              </a:spcAft>
              <a:buFont typeface="Arial"/>
              <a:buChar char="•"/>
              <a:tabLst>
                <a:tab pos="697865" algn="l"/>
                <a:tab pos="698500" algn="l"/>
              </a:tabLst>
            </a:pPr>
            <a:r>
              <a:rPr lang="ru-RU" sz="1400" u="sng" dirty="0" err="1">
                <a:latin typeface="Calibri"/>
                <a:cs typeface="Calibri"/>
              </a:rPr>
              <a:t>Увага</a:t>
            </a:r>
            <a:r>
              <a:rPr lang="ru-RU" sz="1400" dirty="0">
                <a:latin typeface="Calibri"/>
                <a:cs typeface="Calibri"/>
              </a:rPr>
              <a:t>: </a:t>
            </a:r>
            <a:r>
              <a:rPr lang="ru-RU" sz="1400" dirty="0" err="1">
                <a:latin typeface="Calibri"/>
                <a:cs typeface="Calibri"/>
              </a:rPr>
              <a:t>це</a:t>
            </a:r>
            <a:r>
              <a:rPr lang="ru-RU" sz="1400" dirty="0">
                <a:latin typeface="Calibri"/>
                <a:cs typeface="Calibri"/>
              </a:rPr>
              <a:t> </a:t>
            </a:r>
            <a:r>
              <a:rPr lang="ru-RU" sz="1400" dirty="0" err="1">
                <a:latin typeface="Calibri"/>
                <a:cs typeface="Calibri"/>
              </a:rPr>
              <a:t>неопубліковані</a:t>
            </a:r>
            <a:r>
              <a:rPr lang="ru-RU" sz="1400" dirty="0">
                <a:latin typeface="Calibri"/>
                <a:cs typeface="Calibri"/>
              </a:rPr>
              <a:t> </a:t>
            </a:r>
            <a:r>
              <a:rPr lang="ru-RU" sz="1400" dirty="0" err="1">
                <a:latin typeface="Calibri"/>
                <a:cs typeface="Calibri"/>
              </a:rPr>
              <a:t>дані</a:t>
            </a:r>
            <a:r>
              <a:rPr lang="ru-RU" sz="1400" dirty="0">
                <a:latin typeface="Calibri"/>
                <a:cs typeface="Calibri"/>
              </a:rPr>
              <a:t>, </a:t>
            </a:r>
            <a:r>
              <a:rPr lang="ru-RU" sz="1400" dirty="0" err="1">
                <a:latin typeface="Calibri"/>
                <a:cs typeface="Calibri"/>
              </a:rPr>
              <a:t>які</a:t>
            </a:r>
            <a:r>
              <a:rPr lang="ru-RU" sz="1400" dirty="0">
                <a:latin typeface="Calibri"/>
                <a:cs typeface="Calibri"/>
              </a:rPr>
              <a:t> </a:t>
            </a:r>
            <a:r>
              <a:rPr lang="ru-RU" sz="1400" dirty="0" err="1">
                <a:latin typeface="Calibri"/>
                <a:cs typeface="Calibri"/>
              </a:rPr>
              <a:t>представляють</a:t>
            </a:r>
            <a:r>
              <a:rPr lang="ru-RU" sz="1400" dirty="0">
                <a:latin typeface="Calibri"/>
                <a:cs typeface="Calibri"/>
              </a:rPr>
              <a:t> </a:t>
            </a:r>
            <a:r>
              <a:rPr lang="ru-RU" sz="1400" dirty="0" err="1">
                <a:latin typeface="Calibri"/>
                <a:cs typeface="Calibri"/>
              </a:rPr>
              <a:t>клінічний</a:t>
            </a:r>
            <a:r>
              <a:rPr lang="ru-RU" sz="1400" dirty="0">
                <a:latin typeface="Calibri"/>
                <a:cs typeface="Calibri"/>
              </a:rPr>
              <a:t> консенсус, </a:t>
            </a:r>
            <a:r>
              <a:rPr lang="ru-RU" sz="1400" dirty="0" err="1">
                <a:latin typeface="Calibri"/>
                <a:cs typeface="Calibri"/>
              </a:rPr>
              <a:t>ідентифікація</a:t>
            </a:r>
            <a:r>
              <a:rPr lang="ru-RU" sz="1400" dirty="0">
                <a:latin typeface="Calibri"/>
                <a:cs typeface="Calibri"/>
              </a:rPr>
              <a:t> </a:t>
            </a:r>
            <a:r>
              <a:rPr lang="ru-RU" sz="1400" dirty="0" err="1">
                <a:latin typeface="Calibri"/>
                <a:cs typeface="Calibri"/>
              </a:rPr>
              <a:t>речовин</a:t>
            </a:r>
            <a:r>
              <a:rPr lang="ru-RU" sz="1400" dirty="0">
                <a:latin typeface="Calibri"/>
                <a:cs typeface="Calibri"/>
              </a:rPr>
              <a:t> не мала системного характеру, </a:t>
            </a:r>
            <a:r>
              <a:rPr lang="ru-RU" sz="1400" dirty="0" err="1">
                <a:latin typeface="Calibri"/>
                <a:cs typeface="Calibri"/>
              </a:rPr>
              <a:t>хоча</a:t>
            </a:r>
            <a:r>
              <a:rPr lang="ru-RU" sz="1400" dirty="0">
                <a:latin typeface="Calibri"/>
                <a:cs typeface="Calibri"/>
              </a:rPr>
              <a:t> </a:t>
            </a:r>
            <a:r>
              <a:rPr lang="ru-RU" sz="1400" dirty="0" err="1">
                <a:latin typeface="Calibri"/>
                <a:cs typeface="Calibri"/>
              </a:rPr>
              <a:t>відомо</a:t>
            </a:r>
            <a:r>
              <a:rPr lang="ru-RU" sz="1400" dirty="0">
                <a:latin typeface="Calibri"/>
                <a:cs typeface="Calibri"/>
              </a:rPr>
              <a:t>, </a:t>
            </a:r>
            <a:r>
              <a:rPr lang="ru-RU" sz="1400" dirty="0" err="1">
                <a:latin typeface="Calibri"/>
                <a:cs typeface="Calibri"/>
              </a:rPr>
              <a:t>що</a:t>
            </a:r>
            <a:r>
              <a:rPr lang="ru-RU" sz="1400" dirty="0">
                <a:latin typeface="Calibri"/>
                <a:cs typeface="Calibri"/>
              </a:rPr>
              <a:t> </a:t>
            </a:r>
            <a:r>
              <a:rPr lang="ru-RU" sz="1400" dirty="0" err="1">
                <a:latin typeface="Calibri"/>
                <a:cs typeface="Calibri"/>
              </a:rPr>
              <a:t>використовували</a:t>
            </a:r>
            <a:r>
              <a:rPr lang="ru-RU" sz="1400" dirty="0">
                <a:latin typeface="Calibri"/>
                <a:cs typeface="Calibri"/>
              </a:rPr>
              <a:t> зарин, зоман і табун.</a:t>
            </a:r>
            <a:endParaRPr lang="ru-UA" sz="1400" dirty="0">
              <a:latin typeface="Calibri"/>
              <a:cs typeface="Calibri"/>
            </a:endParaRPr>
          </a:p>
          <a:p>
            <a:pPr marL="241300" indent="-228600">
              <a:spcAft>
                <a:spcPts val="300"/>
              </a:spcAft>
              <a:buFont typeface="Arial"/>
              <a:buChar char="•"/>
              <a:tabLst>
                <a:tab pos="241300" algn="l"/>
              </a:tabLst>
            </a:pPr>
            <a:r>
              <a:rPr sz="1600" b="1" spc="-25" dirty="0">
                <a:latin typeface="Calibri"/>
                <a:cs typeface="Calibri"/>
              </a:rPr>
              <a:t>Taiwan</a:t>
            </a:r>
            <a:r>
              <a:rPr sz="1600" b="1" spc="-75" dirty="0">
                <a:latin typeface="Calibri"/>
                <a:cs typeface="Calibri"/>
              </a:rPr>
              <a:t> </a:t>
            </a:r>
            <a:r>
              <a:rPr sz="1600" b="1" dirty="0">
                <a:latin typeface="Calibri"/>
                <a:cs typeface="Calibri"/>
              </a:rPr>
              <a:t>Experience:</a:t>
            </a:r>
            <a:r>
              <a:rPr sz="1600" b="1" spc="-45" dirty="0">
                <a:latin typeface="Calibri"/>
                <a:cs typeface="Calibri"/>
              </a:rPr>
              <a:t> </a:t>
            </a:r>
            <a:r>
              <a:rPr sz="1600" b="1" dirty="0">
                <a:latin typeface="Calibri"/>
                <a:cs typeface="Calibri"/>
              </a:rPr>
              <a:t>mechanical</a:t>
            </a:r>
            <a:r>
              <a:rPr sz="1600" b="1" spc="-55" dirty="0">
                <a:latin typeface="Calibri"/>
                <a:cs typeface="Calibri"/>
              </a:rPr>
              <a:t> </a:t>
            </a:r>
            <a:r>
              <a:rPr sz="1600" b="1" dirty="0">
                <a:latin typeface="Calibri"/>
                <a:cs typeface="Calibri"/>
              </a:rPr>
              <a:t>ventilation</a:t>
            </a:r>
            <a:r>
              <a:rPr sz="1600" b="1" spc="-50" dirty="0">
                <a:latin typeface="Calibri"/>
                <a:cs typeface="Calibri"/>
              </a:rPr>
              <a:t> </a:t>
            </a:r>
            <a:r>
              <a:rPr sz="1600" b="1" dirty="0">
                <a:latin typeface="Calibri"/>
                <a:cs typeface="Calibri"/>
              </a:rPr>
              <a:t>for</a:t>
            </a:r>
            <a:r>
              <a:rPr sz="1600" b="1" spc="-60" dirty="0">
                <a:latin typeface="Calibri"/>
                <a:cs typeface="Calibri"/>
              </a:rPr>
              <a:t> </a:t>
            </a:r>
            <a:r>
              <a:rPr sz="1600" b="1" spc="-10" dirty="0">
                <a:latin typeface="Calibri"/>
                <a:cs typeface="Calibri"/>
              </a:rPr>
              <a:t>~4.8-</a:t>
            </a:r>
            <a:r>
              <a:rPr sz="1600" b="1" dirty="0">
                <a:latin typeface="Calibri"/>
                <a:cs typeface="Calibri"/>
              </a:rPr>
              <a:t>9.1</a:t>
            </a:r>
            <a:r>
              <a:rPr sz="1600" b="1" spc="-65" dirty="0">
                <a:latin typeface="Calibri"/>
                <a:cs typeface="Calibri"/>
              </a:rPr>
              <a:t> </a:t>
            </a:r>
            <a:r>
              <a:rPr sz="1600" b="1" spc="-20" dirty="0">
                <a:latin typeface="Calibri"/>
                <a:cs typeface="Calibri"/>
              </a:rPr>
              <a:t>days</a:t>
            </a:r>
            <a:endParaRPr lang="en-US" sz="1600" b="1" spc="-20" dirty="0">
              <a:latin typeface="Calibri"/>
              <a:cs typeface="Calibri"/>
            </a:endParaRPr>
          </a:p>
          <a:p>
            <a:pPr marL="241300" indent="-228600">
              <a:spcAft>
                <a:spcPts val="300"/>
              </a:spcAft>
              <a:buFont typeface="Arial"/>
              <a:buChar char="•"/>
              <a:tabLst>
                <a:tab pos="241300" algn="l"/>
              </a:tabLst>
            </a:pPr>
            <a:r>
              <a:rPr lang="ru-RU" sz="1600" b="1" spc="-20" dirty="0" err="1">
                <a:latin typeface="Calibri"/>
                <a:cs typeface="Calibri"/>
              </a:rPr>
              <a:t>Досвід</a:t>
            </a:r>
            <a:r>
              <a:rPr lang="ru-RU" sz="1600" b="1" spc="-20" dirty="0">
                <a:latin typeface="Calibri"/>
                <a:cs typeface="Calibri"/>
              </a:rPr>
              <a:t> Тайваню: </a:t>
            </a:r>
            <a:r>
              <a:rPr lang="ru-RU" sz="1600" b="1" spc="-20" dirty="0" err="1">
                <a:latin typeface="Calibri"/>
                <a:cs typeface="Calibri"/>
              </a:rPr>
              <a:t>ШВЛ</a:t>
            </a:r>
            <a:r>
              <a:rPr lang="ru-RU" sz="1600" b="1" spc="-20" dirty="0">
                <a:latin typeface="Calibri"/>
                <a:cs typeface="Calibri"/>
              </a:rPr>
              <a:t> </a:t>
            </a:r>
            <a:r>
              <a:rPr lang="ru-RU" sz="1600" b="1" spc="-20" dirty="0" err="1">
                <a:latin typeface="Calibri"/>
                <a:cs typeface="Calibri"/>
              </a:rPr>
              <a:t>протягом</a:t>
            </a:r>
            <a:r>
              <a:rPr lang="ru-RU" sz="1600" b="1" spc="-20" dirty="0">
                <a:latin typeface="Calibri"/>
                <a:cs typeface="Calibri"/>
              </a:rPr>
              <a:t> ~4,8-9,1 </a:t>
            </a:r>
            <a:r>
              <a:rPr lang="ru-RU" sz="1600" b="1" spc="-20" dirty="0" err="1">
                <a:latin typeface="Calibri"/>
                <a:cs typeface="Calibri"/>
              </a:rPr>
              <a:t>днів</a:t>
            </a:r>
            <a:endParaRPr sz="1600" dirty="0">
              <a:latin typeface="Calibri"/>
              <a:cs typeface="Calibri"/>
            </a:endParaRPr>
          </a:p>
          <a:p>
            <a:pPr marL="698500" lvl="1" indent="-228600">
              <a:spcAft>
                <a:spcPts val="300"/>
              </a:spcAft>
              <a:buFont typeface="Arial"/>
              <a:buChar char="•"/>
              <a:tabLst>
                <a:tab pos="697865" algn="l"/>
                <a:tab pos="698500" algn="l"/>
              </a:tabLst>
            </a:pPr>
            <a:r>
              <a:rPr sz="1400" u="sng" dirty="0">
                <a:uFill>
                  <a:solidFill>
                    <a:srgbClr val="000000"/>
                  </a:solidFill>
                </a:uFill>
                <a:latin typeface="Calibri"/>
                <a:cs typeface="Calibri"/>
              </a:rPr>
              <a:t>Caution</a:t>
            </a:r>
            <a:r>
              <a:rPr sz="1400" dirty="0">
                <a:latin typeface="Calibri"/>
                <a:cs typeface="Calibri"/>
              </a:rPr>
              <a:t>:</a:t>
            </a:r>
            <a:r>
              <a:rPr sz="1400" spc="-85" dirty="0">
                <a:latin typeface="Calibri"/>
                <a:cs typeface="Calibri"/>
              </a:rPr>
              <a:t> </a:t>
            </a:r>
            <a:r>
              <a:rPr sz="1400" dirty="0">
                <a:latin typeface="Calibri"/>
                <a:cs typeface="Calibri"/>
              </a:rPr>
              <a:t>data</a:t>
            </a:r>
            <a:r>
              <a:rPr sz="1400" spc="-85" dirty="0">
                <a:latin typeface="Calibri"/>
                <a:cs typeface="Calibri"/>
              </a:rPr>
              <a:t> </a:t>
            </a:r>
            <a:r>
              <a:rPr sz="1400" dirty="0">
                <a:latin typeface="Calibri"/>
                <a:cs typeface="Calibri"/>
              </a:rPr>
              <a:t>from</a:t>
            </a:r>
            <a:r>
              <a:rPr sz="1400" spc="-85" dirty="0">
                <a:latin typeface="Calibri"/>
                <a:cs typeface="Calibri"/>
              </a:rPr>
              <a:t> </a:t>
            </a:r>
            <a:r>
              <a:rPr sz="1400" spc="-10" dirty="0">
                <a:latin typeface="Calibri"/>
                <a:cs typeface="Calibri"/>
              </a:rPr>
              <a:t>agricultural</a:t>
            </a:r>
            <a:r>
              <a:rPr sz="1400" spc="-90" dirty="0">
                <a:latin typeface="Calibri"/>
                <a:cs typeface="Calibri"/>
              </a:rPr>
              <a:t> </a:t>
            </a:r>
            <a:r>
              <a:rPr sz="1400" dirty="0">
                <a:latin typeface="Calibri"/>
                <a:cs typeface="Calibri"/>
              </a:rPr>
              <a:t>poison</a:t>
            </a:r>
            <a:r>
              <a:rPr sz="1400" spc="-105" dirty="0">
                <a:latin typeface="Calibri"/>
                <a:cs typeface="Calibri"/>
              </a:rPr>
              <a:t> </a:t>
            </a:r>
            <a:r>
              <a:rPr sz="1400" spc="-10" dirty="0">
                <a:latin typeface="Calibri"/>
                <a:cs typeface="Calibri"/>
              </a:rPr>
              <a:t>exposure</a:t>
            </a:r>
            <a:endParaRPr lang="en-US" sz="1400" spc="-10" dirty="0">
              <a:latin typeface="Calibri"/>
              <a:cs typeface="Calibri"/>
            </a:endParaRPr>
          </a:p>
          <a:p>
            <a:pPr marL="1841500">
              <a:spcAft>
                <a:spcPts val="300"/>
              </a:spcAft>
            </a:pPr>
            <a:r>
              <a:rPr sz="1400" dirty="0">
                <a:latin typeface="Calibri"/>
                <a:cs typeface="Calibri"/>
              </a:rPr>
              <a:t>some</a:t>
            </a:r>
            <a:r>
              <a:rPr sz="1400" spc="-50" dirty="0">
                <a:latin typeface="Calibri"/>
                <a:cs typeface="Calibri"/>
              </a:rPr>
              <a:t> </a:t>
            </a:r>
            <a:r>
              <a:rPr sz="1400" dirty="0">
                <a:latin typeface="Calibri"/>
                <a:cs typeface="Calibri"/>
              </a:rPr>
              <a:t>cases</a:t>
            </a:r>
            <a:r>
              <a:rPr sz="1400" spc="-55" dirty="0">
                <a:latin typeface="Calibri"/>
                <a:cs typeface="Calibri"/>
              </a:rPr>
              <a:t> </a:t>
            </a:r>
            <a:r>
              <a:rPr sz="1400" spc="-20" dirty="0">
                <a:latin typeface="Calibri"/>
                <a:cs typeface="Calibri"/>
              </a:rPr>
              <a:t>averaged</a:t>
            </a:r>
            <a:r>
              <a:rPr sz="1400" spc="-60" dirty="0">
                <a:latin typeface="Calibri"/>
                <a:cs typeface="Calibri"/>
              </a:rPr>
              <a:t> </a:t>
            </a:r>
            <a:r>
              <a:rPr sz="1400" spc="-10" dirty="0">
                <a:latin typeface="Calibri"/>
                <a:cs typeface="Calibri"/>
              </a:rPr>
              <a:t>11-</a:t>
            </a:r>
            <a:r>
              <a:rPr sz="1400" dirty="0">
                <a:latin typeface="Calibri"/>
                <a:cs typeface="Calibri"/>
              </a:rPr>
              <a:t>19</a:t>
            </a:r>
            <a:r>
              <a:rPr sz="1400" spc="-60" dirty="0">
                <a:latin typeface="Calibri"/>
                <a:cs typeface="Calibri"/>
              </a:rPr>
              <a:t> </a:t>
            </a:r>
            <a:r>
              <a:rPr sz="1400" dirty="0">
                <a:latin typeface="Calibri"/>
                <a:cs typeface="Calibri"/>
              </a:rPr>
              <a:t>days</a:t>
            </a:r>
            <a:r>
              <a:rPr sz="1400" spc="-65" dirty="0">
                <a:latin typeface="Calibri"/>
                <a:cs typeface="Calibri"/>
              </a:rPr>
              <a:t> </a:t>
            </a:r>
            <a:r>
              <a:rPr sz="1400" spc="-10" dirty="0">
                <a:latin typeface="Calibri"/>
                <a:cs typeface="Calibri"/>
              </a:rPr>
              <a:t>ventilation</a:t>
            </a:r>
            <a:endParaRPr lang="en-US" sz="1400" spc="-10" dirty="0">
              <a:latin typeface="Calibri"/>
              <a:cs typeface="Calibri"/>
            </a:endParaRPr>
          </a:p>
          <a:p>
            <a:pPr marL="715963" indent="-266700">
              <a:spcAft>
                <a:spcPts val="300"/>
              </a:spcAft>
              <a:buFont typeface="Arial" panose="020B0604020202020204" pitchFamily="34" charset="0"/>
              <a:buChar char="•"/>
            </a:pPr>
            <a:r>
              <a:rPr lang="ru-RU" sz="1400" u="sng" spc="-10" dirty="0" err="1">
                <a:latin typeface="Calibri"/>
                <a:cs typeface="Calibri"/>
              </a:rPr>
              <a:t>Увага</a:t>
            </a:r>
            <a:r>
              <a:rPr lang="ru-RU" sz="1400" spc="-10" dirty="0">
                <a:latin typeface="Calibri"/>
                <a:cs typeface="Calibri"/>
              </a:rPr>
              <a:t>: </a:t>
            </a:r>
            <a:r>
              <a:rPr lang="ru-RU" sz="1400" spc="-10" dirty="0" err="1">
                <a:latin typeface="Calibri"/>
                <a:cs typeface="Calibri"/>
              </a:rPr>
              <a:t>наведені</a:t>
            </a:r>
            <a:r>
              <a:rPr lang="ru-RU" sz="1400" spc="-10" dirty="0">
                <a:latin typeface="Calibri"/>
                <a:cs typeface="Calibri"/>
              </a:rPr>
              <a:t> </a:t>
            </a:r>
            <a:r>
              <a:rPr lang="ru-RU" sz="1400" spc="-10" dirty="0" err="1">
                <a:latin typeface="Calibri"/>
                <a:cs typeface="Calibri"/>
              </a:rPr>
              <a:t>дані</a:t>
            </a:r>
            <a:r>
              <a:rPr lang="ru-RU" sz="1400" spc="-10" dirty="0">
                <a:latin typeface="Calibri"/>
                <a:cs typeface="Calibri"/>
              </a:rPr>
              <a:t> </a:t>
            </a:r>
            <a:r>
              <a:rPr lang="ru-RU" sz="1400" spc="-10" dirty="0" err="1">
                <a:latin typeface="Calibri"/>
                <a:cs typeface="Calibri"/>
              </a:rPr>
              <a:t>описують</a:t>
            </a:r>
            <a:r>
              <a:rPr lang="ru-RU" sz="1400" spc="-10" dirty="0">
                <a:latin typeface="Calibri"/>
                <a:cs typeface="Calibri"/>
              </a:rPr>
              <a:t> </a:t>
            </a:r>
            <a:r>
              <a:rPr lang="ru-RU" sz="1400" spc="-10" dirty="0" err="1">
                <a:latin typeface="Calibri"/>
                <a:cs typeface="Calibri"/>
              </a:rPr>
              <a:t>отруєння</a:t>
            </a:r>
            <a:r>
              <a:rPr lang="ru-RU" sz="1400" spc="-10" dirty="0">
                <a:latin typeface="Calibri"/>
                <a:cs typeface="Calibri"/>
              </a:rPr>
              <a:t> в </a:t>
            </a:r>
            <a:r>
              <a:rPr lang="ru-RU" sz="1400" spc="-10" dirty="0" err="1">
                <a:latin typeface="Calibri"/>
                <a:cs typeface="Calibri"/>
              </a:rPr>
              <a:t>умовах</a:t>
            </a:r>
            <a:r>
              <a:rPr lang="ru-RU" sz="1400" spc="-10" dirty="0">
                <a:latin typeface="Calibri"/>
                <a:cs typeface="Calibri"/>
              </a:rPr>
              <a:t> </a:t>
            </a:r>
            <a:r>
              <a:rPr lang="ru-RU" sz="1400" spc="-10" dirty="0" err="1">
                <a:latin typeface="Calibri"/>
                <a:cs typeface="Calibri"/>
              </a:rPr>
              <a:t>сільського</a:t>
            </a:r>
            <a:r>
              <a:rPr lang="ru-RU" sz="1400" spc="-10" dirty="0">
                <a:latin typeface="Calibri"/>
                <a:cs typeface="Calibri"/>
              </a:rPr>
              <a:t> </a:t>
            </a:r>
            <a:r>
              <a:rPr lang="ru-RU" sz="1400" spc="-10" dirty="0" err="1">
                <a:latin typeface="Calibri"/>
                <a:cs typeface="Calibri"/>
              </a:rPr>
              <a:t>господарства</a:t>
            </a:r>
            <a:endParaRPr lang="ru-RU" sz="1400" spc="-10" dirty="0">
              <a:latin typeface="Calibri"/>
              <a:cs typeface="Calibri"/>
            </a:endParaRPr>
          </a:p>
          <a:p>
            <a:pPr marL="1841500">
              <a:spcAft>
                <a:spcPts val="300"/>
              </a:spcAft>
            </a:pPr>
            <a:r>
              <a:rPr lang="ru-RU" sz="1400" dirty="0">
                <a:latin typeface="Calibri"/>
                <a:cs typeface="Calibri"/>
              </a:rPr>
              <a:t>в </a:t>
            </a:r>
            <a:r>
              <a:rPr lang="ru-RU" sz="1400" dirty="0" err="1">
                <a:latin typeface="Calibri"/>
                <a:cs typeface="Calibri"/>
              </a:rPr>
              <a:t>деяких</a:t>
            </a:r>
            <a:r>
              <a:rPr lang="ru-RU" sz="1400" dirty="0">
                <a:latin typeface="Calibri"/>
                <a:cs typeface="Calibri"/>
              </a:rPr>
              <a:t> </a:t>
            </a:r>
            <a:r>
              <a:rPr lang="ru-RU" sz="1400" dirty="0" err="1">
                <a:latin typeface="Calibri"/>
                <a:cs typeface="Calibri"/>
              </a:rPr>
              <a:t>вентиляція</a:t>
            </a:r>
            <a:r>
              <a:rPr lang="ru-RU" sz="1400" dirty="0">
                <a:latin typeface="Calibri"/>
                <a:cs typeface="Calibri"/>
              </a:rPr>
              <a:t> </a:t>
            </a:r>
            <a:r>
              <a:rPr lang="ru-RU" sz="1400" dirty="0" err="1">
                <a:latin typeface="Calibri"/>
                <a:cs typeface="Calibri"/>
              </a:rPr>
              <a:t>тривала</a:t>
            </a:r>
            <a:r>
              <a:rPr lang="ru-RU" sz="1400" dirty="0">
                <a:latin typeface="Calibri"/>
                <a:cs typeface="Calibri"/>
              </a:rPr>
              <a:t> в </a:t>
            </a:r>
            <a:r>
              <a:rPr lang="ru-RU" sz="1400" dirty="0" err="1">
                <a:latin typeface="Calibri"/>
                <a:cs typeface="Calibri"/>
              </a:rPr>
              <a:t>середньому</a:t>
            </a:r>
            <a:r>
              <a:rPr lang="ru-RU" sz="1400" dirty="0">
                <a:latin typeface="Calibri"/>
                <a:cs typeface="Calibri"/>
              </a:rPr>
              <a:t> 11-19 </a:t>
            </a:r>
            <a:r>
              <a:rPr lang="ru-RU" sz="1400" dirty="0" err="1">
                <a:latin typeface="Calibri"/>
                <a:cs typeface="Calibri"/>
              </a:rPr>
              <a:t>днів</a:t>
            </a:r>
            <a:endParaRPr sz="1400" dirty="0">
              <a:latin typeface="Calibri"/>
              <a:cs typeface="Calibri"/>
            </a:endParaRPr>
          </a:p>
        </p:txBody>
      </p:sp>
      <p:sp>
        <p:nvSpPr>
          <p:cNvPr id="4" name="object 4"/>
          <p:cNvSpPr txBox="1"/>
          <p:nvPr/>
        </p:nvSpPr>
        <p:spPr>
          <a:xfrm>
            <a:off x="8381999" y="369570"/>
            <a:ext cx="3437509" cy="486672"/>
          </a:xfrm>
          <a:prstGeom prst="rect">
            <a:avLst/>
          </a:prstGeom>
          <a:ln w="38100">
            <a:solidFill>
              <a:srgbClr val="000000"/>
            </a:solidFill>
          </a:ln>
        </p:spPr>
        <p:txBody>
          <a:bodyPr vert="horz" wrap="square" lIns="0" tIns="29845" rIns="0" bIns="0" rtlCol="0">
            <a:spAutoFit/>
          </a:bodyPr>
          <a:lstStyle/>
          <a:p>
            <a:pPr marL="91440">
              <a:lnSpc>
                <a:spcPct val="100000"/>
              </a:lnSpc>
              <a:spcBef>
                <a:spcPts val="235"/>
              </a:spcBef>
            </a:pPr>
            <a:r>
              <a:rPr sz="1400" dirty="0">
                <a:latin typeface="Calibri"/>
                <a:cs typeface="Calibri"/>
              </a:rPr>
              <a:t>PMID:</a:t>
            </a:r>
            <a:r>
              <a:rPr sz="1400" spc="-5" dirty="0">
                <a:latin typeface="Calibri"/>
                <a:cs typeface="Calibri"/>
              </a:rPr>
              <a:t> </a:t>
            </a:r>
            <a:r>
              <a:rPr sz="1400" spc="-10" dirty="0">
                <a:latin typeface="Calibri"/>
                <a:cs typeface="Calibri"/>
              </a:rPr>
              <a:t>2394141</a:t>
            </a:r>
            <a:endParaRPr lang="en-US" sz="1400" spc="-10" dirty="0">
              <a:latin typeface="Calibri"/>
              <a:cs typeface="Calibri"/>
            </a:endParaRPr>
          </a:p>
          <a:p>
            <a:pPr marL="91440">
              <a:lnSpc>
                <a:spcPct val="100000"/>
              </a:lnSpc>
              <a:spcBef>
                <a:spcPts val="235"/>
              </a:spcBef>
            </a:pPr>
            <a:r>
              <a:rPr lang="ru-RU" sz="1400" dirty="0" err="1">
                <a:latin typeface="Calibri"/>
                <a:cs typeface="Calibri"/>
              </a:rPr>
              <a:t>Ідентифікатор</a:t>
            </a:r>
            <a:r>
              <a:rPr lang="ru-RU" sz="1400" dirty="0">
                <a:latin typeface="Calibri"/>
                <a:cs typeface="Calibri"/>
              </a:rPr>
              <a:t> у </a:t>
            </a:r>
            <a:r>
              <a:rPr lang="ru-RU" sz="1400" dirty="0" err="1">
                <a:latin typeface="Calibri"/>
                <a:cs typeface="Calibri"/>
              </a:rPr>
              <a:t>системі</a:t>
            </a:r>
            <a:r>
              <a:rPr lang="ru-RU" sz="1400" dirty="0">
                <a:latin typeface="Calibri"/>
                <a:cs typeface="Calibri"/>
              </a:rPr>
              <a:t> </a:t>
            </a:r>
            <a:r>
              <a:rPr lang="ru-RU" sz="1400" dirty="0" err="1">
                <a:latin typeface="Calibri"/>
                <a:cs typeface="Calibri"/>
              </a:rPr>
              <a:t>PubMed</a:t>
            </a:r>
            <a:r>
              <a:rPr lang="ru-RU" sz="1400" dirty="0">
                <a:latin typeface="Calibri"/>
                <a:cs typeface="Calibri"/>
              </a:rPr>
              <a:t>: 2394141</a:t>
            </a:r>
            <a:endParaRPr sz="1400" dirty="0">
              <a:latin typeface="Calibri"/>
              <a:cs typeface="Calibri"/>
            </a:endParaRPr>
          </a:p>
        </p:txBody>
      </p:sp>
      <p:pic>
        <p:nvPicPr>
          <p:cNvPr id="5" name="object 5"/>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10356850" cy="875240"/>
          </a:xfrm>
          <a:prstGeom prst="rect">
            <a:avLst/>
          </a:prstGeom>
        </p:spPr>
        <p:txBody>
          <a:bodyPr vert="horz" wrap="square" lIns="0" tIns="13335" rIns="0" bIns="0" rtlCol="0">
            <a:spAutoFit/>
          </a:bodyPr>
          <a:lstStyle/>
          <a:p>
            <a:pPr marL="12700">
              <a:lnSpc>
                <a:spcPct val="100000"/>
              </a:lnSpc>
              <a:spcBef>
                <a:spcPts val="105"/>
              </a:spcBef>
            </a:pPr>
            <a:r>
              <a:rPr sz="2800" b="1" spc="-20" dirty="0"/>
              <a:t>Clinical</a:t>
            </a:r>
            <a:r>
              <a:rPr sz="2800" b="1" spc="-160" dirty="0"/>
              <a:t> </a:t>
            </a:r>
            <a:r>
              <a:rPr sz="2800" b="1" spc="-40" dirty="0"/>
              <a:t>Characteristics:</a:t>
            </a:r>
            <a:r>
              <a:rPr sz="2800" b="1" spc="-150" dirty="0"/>
              <a:t> </a:t>
            </a:r>
            <a:r>
              <a:rPr sz="2800" b="1" spc="-30" dirty="0"/>
              <a:t>Secondary</a:t>
            </a:r>
            <a:r>
              <a:rPr sz="2800" b="1" spc="-170" dirty="0"/>
              <a:t> </a:t>
            </a:r>
            <a:r>
              <a:rPr sz="2800" b="1" spc="-25" dirty="0"/>
              <a:t>Pneumonia?</a:t>
            </a:r>
            <a:br>
              <a:rPr lang="en-US" sz="2800" b="1" spc="-25" dirty="0"/>
            </a:br>
            <a:r>
              <a:rPr lang="ru-RU" sz="2800" b="1" spc="-25" dirty="0" err="1"/>
              <a:t>Клінічні</a:t>
            </a:r>
            <a:r>
              <a:rPr lang="ru-RU" sz="2800" b="1" spc="-25" dirty="0"/>
              <a:t> характеристики: </a:t>
            </a:r>
            <a:r>
              <a:rPr lang="ru-RU" sz="2800" b="1" spc="-25" dirty="0" err="1"/>
              <a:t>Вторинна</a:t>
            </a:r>
            <a:r>
              <a:rPr lang="ru-RU" sz="2800" b="1" spc="-25" dirty="0"/>
              <a:t> </a:t>
            </a:r>
            <a:r>
              <a:rPr lang="ru-RU" sz="2800" b="1" spc="-25" dirty="0" err="1"/>
              <a:t>пневмонія</a:t>
            </a:r>
            <a:r>
              <a:rPr lang="ru-RU" sz="2800" b="1" spc="-25" dirty="0"/>
              <a:t>?</a:t>
            </a:r>
            <a:endParaRPr sz="2800" b="1" dirty="0"/>
          </a:p>
        </p:txBody>
      </p:sp>
      <p:sp>
        <p:nvSpPr>
          <p:cNvPr id="3" name="object 3"/>
          <p:cNvSpPr txBox="1"/>
          <p:nvPr/>
        </p:nvSpPr>
        <p:spPr>
          <a:xfrm>
            <a:off x="497840" y="1724025"/>
            <a:ext cx="10947400" cy="4383892"/>
          </a:xfrm>
          <a:prstGeom prst="rect">
            <a:avLst/>
          </a:prstGeom>
        </p:spPr>
        <p:txBody>
          <a:bodyPr vert="horz" wrap="square" lIns="0" tIns="13335" rIns="0" bIns="0" rtlCol="0">
            <a:spAutoFit/>
          </a:bodyPr>
          <a:lstStyle/>
          <a:p>
            <a:pPr marL="12700"/>
            <a:r>
              <a:rPr sz="1600" b="1" dirty="0">
                <a:latin typeface="Calibri"/>
                <a:cs typeface="Calibri"/>
              </a:rPr>
              <a:t>Does</a:t>
            </a:r>
            <a:r>
              <a:rPr sz="1600" b="1" spc="-65" dirty="0">
                <a:latin typeface="Calibri"/>
                <a:cs typeface="Calibri"/>
              </a:rPr>
              <a:t> </a:t>
            </a:r>
            <a:r>
              <a:rPr sz="1600" b="1" dirty="0">
                <a:latin typeface="Calibri"/>
                <a:cs typeface="Calibri"/>
              </a:rPr>
              <a:t>a</a:t>
            </a:r>
            <a:r>
              <a:rPr sz="1600" b="1" spc="-45" dirty="0">
                <a:latin typeface="Calibri"/>
                <a:cs typeface="Calibri"/>
              </a:rPr>
              <a:t> </a:t>
            </a:r>
            <a:r>
              <a:rPr sz="1600" b="1" dirty="0">
                <a:latin typeface="Calibri"/>
                <a:cs typeface="Calibri"/>
              </a:rPr>
              <a:t>secondary</a:t>
            </a:r>
            <a:r>
              <a:rPr sz="1600" b="1" spc="-30" dirty="0">
                <a:latin typeface="Calibri"/>
                <a:cs typeface="Calibri"/>
              </a:rPr>
              <a:t> </a:t>
            </a:r>
            <a:r>
              <a:rPr sz="1600" b="1" dirty="0">
                <a:latin typeface="Calibri"/>
                <a:cs typeface="Calibri"/>
              </a:rPr>
              <a:t>bacterial</a:t>
            </a:r>
            <a:r>
              <a:rPr sz="1600" b="1" spc="-30" dirty="0">
                <a:latin typeface="Calibri"/>
                <a:cs typeface="Calibri"/>
              </a:rPr>
              <a:t> </a:t>
            </a:r>
            <a:r>
              <a:rPr sz="1600" b="1" dirty="0">
                <a:latin typeface="Calibri"/>
                <a:cs typeface="Calibri"/>
              </a:rPr>
              <a:t>pneumonia</a:t>
            </a:r>
            <a:r>
              <a:rPr sz="1600" b="1" spc="-25" dirty="0">
                <a:latin typeface="Calibri"/>
                <a:cs typeface="Calibri"/>
              </a:rPr>
              <a:t> </a:t>
            </a:r>
            <a:r>
              <a:rPr sz="1600" b="1" dirty="0">
                <a:latin typeface="Calibri"/>
                <a:cs typeface="Calibri"/>
              </a:rPr>
              <a:t>occur</a:t>
            </a:r>
            <a:r>
              <a:rPr sz="1600" b="1" spc="-45" dirty="0">
                <a:latin typeface="Calibri"/>
                <a:cs typeface="Calibri"/>
              </a:rPr>
              <a:t> </a:t>
            </a:r>
            <a:r>
              <a:rPr sz="1600" b="1" dirty="0">
                <a:latin typeface="Calibri"/>
                <a:cs typeface="Calibri"/>
              </a:rPr>
              <a:t>with</a:t>
            </a:r>
            <a:r>
              <a:rPr sz="1600" b="1" spc="-50" dirty="0">
                <a:latin typeface="Calibri"/>
                <a:cs typeface="Calibri"/>
              </a:rPr>
              <a:t> </a:t>
            </a:r>
            <a:r>
              <a:rPr sz="1600" b="1" dirty="0">
                <a:latin typeface="Calibri"/>
                <a:cs typeface="Calibri"/>
              </a:rPr>
              <a:t>organophosphate</a:t>
            </a:r>
            <a:r>
              <a:rPr sz="1600" b="1" spc="-5" dirty="0">
                <a:latin typeface="Calibri"/>
                <a:cs typeface="Calibri"/>
              </a:rPr>
              <a:t> </a:t>
            </a:r>
            <a:r>
              <a:rPr sz="1600" b="1" spc="-10" dirty="0">
                <a:latin typeface="Calibri"/>
                <a:cs typeface="Calibri"/>
              </a:rPr>
              <a:t>poisoning?</a:t>
            </a:r>
            <a:endParaRPr lang="en-US" sz="1600" b="1" spc="-10" dirty="0">
              <a:latin typeface="Calibri"/>
              <a:cs typeface="Calibri"/>
            </a:endParaRPr>
          </a:p>
          <a:p>
            <a:pPr marL="12700"/>
            <a:r>
              <a:rPr lang="ru-RU" sz="1600" b="1" dirty="0" err="1">
                <a:latin typeface="Calibri"/>
                <a:cs typeface="Calibri"/>
              </a:rPr>
              <a:t>Чи</a:t>
            </a:r>
            <a:r>
              <a:rPr lang="ru-RU" sz="1600" b="1" dirty="0">
                <a:latin typeface="Calibri"/>
                <a:cs typeface="Calibri"/>
              </a:rPr>
              <a:t> </a:t>
            </a:r>
            <a:r>
              <a:rPr lang="ru-RU" sz="1600" b="1" dirty="0" err="1">
                <a:latin typeface="Calibri"/>
                <a:cs typeface="Calibri"/>
              </a:rPr>
              <a:t>виникає</a:t>
            </a:r>
            <a:r>
              <a:rPr lang="ru-RU" sz="1600" b="1" dirty="0">
                <a:latin typeface="Calibri"/>
                <a:cs typeface="Calibri"/>
              </a:rPr>
              <a:t> </a:t>
            </a:r>
            <a:r>
              <a:rPr lang="ru-RU" sz="1600" b="1" dirty="0" err="1">
                <a:latin typeface="Calibri"/>
                <a:cs typeface="Calibri"/>
              </a:rPr>
              <a:t>вторинна</a:t>
            </a:r>
            <a:r>
              <a:rPr lang="ru-RU" sz="1600" b="1" dirty="0">
                <a:latin typeface="Calibri"/>
                <a:cs typeface="Calibri"/>
              </a:rPr>
              <a:t> </a:t>
            </a:r>
            <a:r>
              <a:rPr lang="ru-RU" sz="1600" b="1" dirty="0" err="1">
                <a:latin typeface="Calibri"/>
                <a:cs typeface="Calibri"/>
              </a:rPr>
              <a:t>бактеріальна</a:t>
            </a:r>
            <a:r>
              <a:rPr lang="ru-RU" sz="1600" b="1" dirty="0">
                <a:latin typeface="Calibri"/>
                <a:cs typeface="Calibri"/>
              </a:rPr>
              <a:t> </a:t>
            </a:r>
            <a:r>
              <a:rPr lang="ru-RU" sz="1600" b="1" dirty="0" err="1">
                <a:latin typeface="Calibri"/>
                <a:cs typeface="Calibri"/>
              </a:rPr>
              <a:t>пневмонія</a:t>
            </a:r>
            <a:r>
              <a:rPr lang="ru-RU" sz="1600" b="1" dirty="0">
                <a:latin typeface="Calibri"/>
                <a:cs typeface="Calibri"/>
              </a:rPr>
              <a:t> при </a:t>
            </a:r>
            <a:r>
              <a:rPr lang="ru-RU" sz="1600" b="1" dirty="0" err="1">
                <a:latin typeface="Calibri"/>
                <a:cs typeface="Calibri"/>
              </a:rPr>
              <a:t>отруєнні</a:t>
            </a:r>
            <a:r>
              <a:rPr lang="ru-RU" sz="1600" b="1" dirty="0">
                <a:latin typeface="Calibri"/>
                <a:cs typeface="Calibri"/>
              </a:rPr>
              <a:t> </a:t>
            </a:r>
            <a:r>
              <a:rPr lang="ru-RU" sz="1600" b="1" dirty="0" err="1">
                <a:latin typeface="Calibri"/>
                <a:cs typeface="Calibri"/>
              </a:rPr>
              <a:t>фосфорорганічними</a:t>
            </a:r>
            <a:r>
              <a:rPr lang="ru-RU" sz="1600" b="1" dirty="0">
                <a:latin typeface="Calibri"/>
                <a:cs typeface="Calibri"/>
              </a:rPr>
              <a:t> кислотами?</a:t>
            </a:r>
            <a:endParaRPr lang="ru-UA" sz="1600" b="1" dirty="0">
              <a:latin typeface="Calibri"/>
              <a:cs typeface="Calibri"/>
            </a:endParaRPr>
          </a:p>
          <a:p>
            <a:pPr marL="241300" indent="-228600">
              <a:buFont typeface="Arial"/>
              <a:buChar char="•"/>
              <a:tabLst>
                <a:tab pos="241300" algn="l"/>
              </a:tabLst>
            </a:pPr>
            <a:r>
              <a:rPr sz="1600" dirty="0">
                <a:latin typeface="Calibri"/>
                <a:cs typeface="Calibri"/>
              </a:rPr>
              <a:t>Chest</a:t>
            </a:r>
            <a:r>
              <a:rPr sz="1600" spc="-85" dirty="0">
                <a:latin typeface="Calibri"/>
                <a:cs typeface="Calibri"/>
              </a:rPr>
              <a:t> </a:t>
            </a:r>
            <a:r>
              <a:rPr sz="1600" dirty="0">
                <a:latin typeface="Calibri"/>
                <a:cs typeface="Calibri"/>
              </a:rPr>
              <a:t>Radiographs:</a:t>
            </a:r>
            <a:r>
              <a:rPr sz="1600" spc="-50" dirty="0">
                <a:latin typeface="Calibri"/>
                <a:cs typeface="Calibri"/>
              </a:rPr>
              <a:t> </a:t>
            </a:r>
            <a:r>
              <a:rPr sz="1600" dirty="0">
                <a:latin typeface="Calibri"/>
                <a:cs typeface="Calibri"/>
              </a:rPr>
              <a:t>Diffuse</a:t>
            </a:r>
            <a:r>
              <a:rPr sz="1600" spc="-80" dirty="0">
                <a:latin typeface="Calibri"/>
                <a:cs typeface="Calibri"/>
              </a:rPr>
              <a:t> </a:t>
            </a:r>
            <a:r>
              <a:rPr sz="1600" spc="-10" dirty="0">
                <a:latin typeface="Calibri"/>
                <a:cs typeface="Calibri"/>
              </a:rPr>
              <a:t>Infiltrates</a:t>
            </a:r>
            <a:r>
              <a:rPr sz="1600" spc="-85" dirty="0">
                <a:latin typeface="Calibri"/>
                <a:cs typeface="Calibri"/>
              </a:rPr>
              <a:t> </a:t>
            </a:r>
            <a:r>
              <a:rPr sz="1600" dirty="0">
                <a:latin typeface="Calibri"/>
                <a:cs typeface="Calibri"/>
              </a:rPr>
              <a:t>and</a:t>
            </a:r>
            <a:r>
              <a:rPr sz="1600" spc="-35" dirty="0">
                <a:latin typeface="Calibri"/>
                <a:cs typeface="Calibri"/>
              </a:rPr>
              <a:t> </a:t>
            </a:r>
            <a:r>
              <a:rPr sz="1600" dirty="0">
                <a:latin typeface="Calibri"/>
                <a:cs typeface="Calibri"/>
              </a:rPr>
              <a:t>Pulmonary</a:t>
            </a:r>
            <a:r>
              <a:rPr sz="1600" spc="-55" dirty="0">
                <a:latin typeface="Calibri"/>
                <a:cs typeface="Calibri"/>
              </a:rPr>
              <a:t> </a:t>
            </a:r>
            <a:r>
              <a:rPr sz="1600" spc="-10" dirty="0">
                <a:latin typeface="Calibri"/>
                <a:cs typeface="Calibri"/>
              </a:rPr>
              <a:t>Edema</a:t>
            </a:r>
            <a:endParaRPr lang="en-US" sz="1600" spc="-10" dirty="0">
              <a:latin typeface="Calibri"/>
              <a:cs typeface="Calibri"/>
            </a:endParaRPr>
          </a:p>
          <a:p>
            <a:pPr marL="241300" indent="-228600">
              <a:buFont typeface="Arial"/>
              <a:buChar char="•"/>
              <a:tabLst>
                <a:tab pos="241300" algn="l"/>
              </a:tabLst>
            </a:pPr>
            <a:r>
              <a:rPr lang="ru-RU" sz="1600" dirty="0" err="1">
                <a:latin typeface="Calibri"/>
                <a:cs typeface="Calibri"/>
              </a:rPr>
              <a:t>Рентгенографія</a:t>
            </a:r>
            <a:r>
              <a:rPr lang="ru-RU" sz="1600" dirty="0">
                <a:latin typeface="Calibri"/>
                <a:cs typeface="Calibri"/>
              </a:rPr>
              <a:t> </a:t>
            </a:r>
            <a:r>
              <a:rPr lang="ru-RU" sz="1600" dirty="0" err="1">
                <a:latin typeface="Calibri"/>
                <a:cs typeface="Calibri"/>
              </a:rPr>
              <a:t>грудної</a:t>
            </a:r>
            <a:r>
              <a:rPr lang="ru-RU" sz="1600" dirty="0">
                <a:latin typeface="Calibri"/>
                <a:cs typeface="Calibri"/>
              </a:rPr>
              <a:t> </a:t>
            </a:r>
            <a:r>
              <a:rPr lang="ru-RU" sz="1600" dirty="0" err="1">
                <a:latin typeface="Calibri"/>
                <a:cs typeface="Calibri"/>
              </a:rPr>
              <a:t>клітини</a:t>
            </a:r>
            <a:r>
              <a:rPr lang="ru-RU" sz="1600" dirty="0">
                <a:latin typeface="Calibri"/>
                <a:cs typeface="Calibri"/>
              </a:rPr>
              <a:t>: </a:t>
            </a:r>
            <a:r>
              <a:rPr lang="ru-RU" sz="1600" dirty="0" err="1">
                <a:latin typeface="Calibri"/>
                <a:cs typeface="Calibri"/>
              </a:rPr>
              <a:t>Дифузні</a:t>
            </a:r>
            <a:r>
              <a:rPr lang="ru-RU" sz="1600" dirty="0">
                <a:latin typeface="Calibri"/>
                <a:cs typeface="Calibri"/>
              </a:rPr>
              <a:t> </a:t>
            </a:r>
            <a:r>
              <a:rPr lang="ru-RU" sz="1600" dirty="0" err="1">
                <a:latin typeface="Calibri"/>
                <a:cs typeface="Calibri"/>
              </a:rPr>
              <a:t>інфільтрати</a:t>
            </a:r>
            <a:r>
              <a:rPr lang="ru-RU" sz="1600" dirty="0">
                <a:latin typeface="Calibri"/>
                <a:cs typeface="Calibri"/>
              </a:rPr>
              <a:t> та набряк </a:t>
            </a:r>
            <a:r>
              <a:rPr lang="ru-RU" sz="1600" dirty="0" err="1">
                <a:latin typeface="Calibri"/>
                <a:cs typeface="Calibri"/>
              </a:rPr>
              <a:t>легень</a:t>
            </a:r>
            <a:endParaRPr sz="1600" dirty="0">
              <a:latin typeface="Calibri"/>
              <a:cs typeface="Calibri"/>
            </a:endParaRPr>
          </a:p>
          <a:p>
            <a:pPr marL="241300" indent="-228600">
              <a:buFont typeface="Arial"/>
              <a:buChar char="•"/>
              <a:tabLst>
                <a:tab pos="241300" algn="l"/>
              </a:tabLst>
            </a:pPr>
            <a:r>
              <a:rPr sz="1600" spc="-10" dirty="0">
                <a:latin typeface="Calibri"/>
                <a:cs typeface="Calibri"/>
              </a:rPr>
              <a:t>Leukocytosis:</a:t>
            </a:r>
            <a:r>
              <a:rPr sz="1600" spc="-80" dirty="0">
                <a:latin typeface="Calibri"/>
                <a:cs typeface="Calibri"/>
              </a:rPr>
              <a:t> </a:t>
            </a:r>
            <a:r>
              <a:rPr sz="1600" dirty="0">
                <a:latin typeface="Calibri"/>
                <a:cs typeface="Calibri"/>
              </a:rPr>
              <a:t>reactive</a:t>
            </a:r>
            <a:r>
              <a:rPr sz="1600" spc="-65" dirty="0">
                <a:latin typeface="Calibri"/>
                <a:cs typeface="Calibri"/>
              </a:rPr>
              <a:t> </a:t>
            </a:r>
            <a:r>
              <a:rPr sz="1600" dirty="0">
                <a:latin typeface="Calibri"/>
                <a:cs typeface="Calibri"/>
              </a:rPr>
              <a:t>after</a:t>
            </a:r>
            <a:r>
              <a:rPr sz="1600" spc="-60" dirty="0">
                <a:latin typeface="Calibri"/>
                <a:cs typeface="Calibri"/>
              </a:rPr>
              <a:t> </a:t>
            </a:r>
            <a:r>
              <a:rPr sz="1600" spc="-10" dirty="0">
                <a:latin typeface="Calibri"/>
                <a:cs typeface="Calibri"/>
              </a:rPr>
              <a:t>convulsions</a:t>
            </a:r>
            <a:endParaRPr lang="en-US" sz="1600" spc="-10" dirty="0">
              <a:latin typeface="Calibri"/>
              <a:cs typeface="Calibri"/>
            </a:endParaRPr>
          </a:p>
          <a:p>
            <a:pPr marL="241300" indent="-228600">
              <a:buFont typeface="Arial"/>
              <a:buChar char="•"/>
              <a:tabLst>
                <a:tab pos="241300" algn="l"/>
              </a:tabLst>
            </a:pPr>
            <a:r>
              <a:rPr lang="ru-RU" sz="1600" dirty="0">
                <a:latin typeface="Calibri"/>
                <a:cs typeface="Calibri"/>
              </a:rPr>
              <a:t>Лейкоцитоз: </a:t>
            </a:r>
            <a:r>
              <a:rPr lang="ru-RU" sz="1600" dirty="0" err="1">
                <a:latin typeface="Calibri"/>
                <a:cs typeface="Calibri"/>
              </a:rPr>
              <a:t>реактивний</a:t>
            </a:r>
            <a:r>
              <a:rPr lang="ru-RU" sz="1600" dirty="0">
                <a:latin typeface="Calibri"/>
                <a:cs typeface="Calibri"/>
              </a:rPr>
              <a:t> </a:t>
            </a:r>
            <a:r>
              <a:rPr lang="ru-RU" sz="1600" dirty="0" err="1">
                <a:latin typeface="Calibri"/>
                <a:cs typeface="Calibri"/>
              </a:rPr>
              <a:t>після</a:t>
            </a:r>
            <a:r>
              <a:rPr lang="ru-RU" sz="1600" dirty="0">
                <a:latin typeface="Calibri"/>
                <a:cs typeface="Calibri"/>
              </a:rPr>
              <a:t> судом</a:t>
            </a:r>
            <a:endParaRPr sz="1600" dirty="0">
              <a:latin typeface="Calibri"/>
              <a:cs typeface="Calibri"/>
            </a:endParaRPr>
          </a:p>
          <a:p>
            <a:pPr marL="241300" indent="-228600">
              <a:buFont typeface="Arial"/>
              <a:buChar char="•"/>
              <a:tabLst>
                <a:tab pos="241300" algn="l"/>
              </a:tabLst>
            </a:pPr>
            <a:r>
              <a:rPr sz="1600" dirty="0">
                <a:latin typeface="Calibri"/>
                <a:cs typeface="Calibri"/>
              </a:rPr>
              <a:t>Fever:</a:t>
            </a:r>
            <a:r>
              <a:rPr sz="1600" spc="-105" dirty="0">
                <a:latin typeface="Calibri"/>
                <a:cs typeface="Calibri"/>
              </a:rPr>
              <a:t> </a:t>
            </a:r>
            <a:r>
              <a:rPr sz="1600" spc="-10" dirty="0" err="1">
                <a:latin typeface="Calibri"/>
                <a:cs typeface="Calibri"/>
              </a:rPr>
              <a:t>atropinization</a:t>
            </a:r>
            <a:endParaRPr lang="en-US" sz="1600" spc="-10" dirty="0">
              <a:latin typeface="Calibri"/>
              <a:cs typeface="Calibri"/>
            </a:endParaRPr>
          </a:p>
          <a:p>
            <a:pPr marL="241300" indent="-228600">
              <a:buFont typeface="Arial"/>
              <a:buChar char="•"/>
              <a:tabLst>
                <a:tab pos="241300" algn="l"/>
              </a:tabLst>
            </a:pPr>
            <a:r>
              <a:rPr lang="ru-RU" sz="1600" dirty="0">
                <a:latin typeface="Calibri"/>
                <a:cs typeface="Calibri"/>
              </a:rPr>
              <a:t>Лихоманка: </a:t>
            </a:r>
            <a:r>
              <a:rPr lang="ru-RU" sz="1600" dirty="0" err="1">
                <a:latin typeface="Calibri"/>
                <a:cs typeface="Calibri"/>
              </a:rPr>
              <a:t>атропінізація</a:t>
            </a:r>
            <a:endParaRPr dirty="0">
              <a:latin typeface="Calibri"/>
              <a:cs typeface="Calibri"/>
            </a:endParaRPr>
          </a:p>
          <a:p>
            <a:pPr marL="12700"/>
            <a:r>
              <a:rPr sz="1600" b="1" dirty="0">
                <a:latin typeface="Calibri"/>
                <a:cs typeface="Calibri"/>
              </a:rPr>
              <a:t>Syrian</a:t>
            </a:r>
            <a:r>
              <a:rPr sz="1600" b="1" spc="-55" dirty="0">
                <a:latin typeface="Calibri"/>
                <a:cs typeface="Calibri"/>
              </a:rPr>
              <a:t> </a:t>
            </a:r>
            <a:r>
              <a:rPr sz="1600" b="1" dirty="0">
                <a:latin typeface="Calibri"/>
                <a:cs typeface="Calibri"/>
              </a:rPr>
              <a:t>experience:</a:t>
            </a:r>
            <a:r>
              <a:rPr sz="1600" b="1" spc="-20" dirty="0">
                <a:latin typeface="Calibri"/>
                <a:cs typeface="Calibri"/>
              </a:rPr>
              <a:t> </a:t>
            </a:r>
            <a:r>
              <a:rPr sz="1600" b="1" dirty="0">
                <a:latin typeface="Calibri"/>
                <a:cs typeface="Calibri"/>
              </a:rPr>
              <a:t>incidence</a:t>
            </a:r>
            <a:r>
              <a:rPr sz="1600" b="1" spc="-25" dirty="0">
                <a:latin typeface="Calibri"/>
                <a:cs typeface="Calibri"/>
              </a:rPr>
              <a:t> </a:t>
            </a:r>
            <a:r>
              <a:rPr sz="1600" b="1" dirty="0">
                <a:latin typeface="Calibri"/>
                <a:cs typeface="Calibri"/>
              </a:rPr>
              <a:t>of</a:t>
            </a:r>
            <a:r>
              <a:rPr sz="1600" b="1" spc="-50" dirty="0">
                <a:latin typeface="Calibri"/>
                <a:cs typeface="Calibri"/>
              </a:rPr>
              <a:t> </a:t>
            </a:r>
            <a:r>
              <a:rPr sz="1600" b="1" dirty="0">
                <a:latin typeface="Calibri"/>
                <a:cs typeface="Calibri"/>
              </a:rPr>
              <a:t>secondary</a:t>
            </a:r>
            <a:r>
              <a:rPr sz="1600" b="1" spc="-30" dirty="0">
                <a:latin typeface="Calibri"/>
                <a:cs typeface="Calibri"/>
              </a:rPr>
              <a:t> </a:t>
            </a:r>
            <a:r>
              <a:rPr sz="1600" b="1" dirty="0">
                <a:latin typeface="Calibri"/>
                <a:cs typeface="Calibri"/>
              </a:rPr>
              <a:t>bacterial</a:t>
            </a:r>
            <a:r>
              <a:rPr sz="1600" b="1" spc="-25" dirty="0">
                <a:latin typeface="Calibri"/>
                <a:cs typeface="Calibri"/>
              </a:rPr>
              <a:t> </a:t>
            </a:r>
            <a:r>
              <a:rPr sz="1600" b="1" dirty="0">
                <a:latin typeface="Calibri"/>
                <a:cs typeface="Calibri"/>
              </a:rPr>
              <a:t>pneumonia</a:t>
            </a:r>
            <a:r>
              <a:rPr sz="1600" b="1" spc="-20" dirty="0">
                <a:latin typeface="Calibri"/>
                <a:cs typeface="Calibri"/>
              </a:rPr>
              <a:t> </a:t>
            </a:r>
            <a:r>
              <a:rPr sz="1600" b="1" dirty="0">
                <a:latin typeface="Calibri"/>
                <a:cs typeface="Calibri"/>
              </a:rPr>
              <a:t>is</a:t>
            </a:r>
            <a:r>
              <a:rPr sz="1600" b="1" spc="-35" dirty="0">
                <a:latin typeface="Calibri"/>
                <a:cs typeface="Calibri"/>
              </a:rPr>
              <a:t> </a:t>
            </a:r>
            <a:r>
              <a:rPr sz="1600" b="1" spc="-25" dirty="0">
                <a:latin typeface="Calibri"/>
                <a:cs typeface="Calibri"/>
              </a:rPr>
              <a:t>LOW</a:t>
            </a:r>
            <a:endParaRPr lang="en-US" sz="1600" b="1" spc="-25" dirty="0">
              <a:latin typeface="Calibri"/>
              <a:cs typeface="Calibri"/>
            </a:endParaRPr>
          </a:p>
          <a:p>
            <a:pPr marL="12700"/>
            <a:r>
              <a:rPr lang="ru-RU" sz="1600" b="1" dirty="0" err="1">
                <a:latin typeface="Calibri"/>
                <a:cs typeface="Calibri"/>
              </a:rPr>
              <a:t>Досвід</a:t>
            </a:r>
            <a:r>
              <a:rPr lang="ru-RU" sz="1600" b="1" dirty="0">
                <a:latin typeface="Calibri"/>
                <a:cs typeface="Calibri"/>
              </a:rPr>
              <a:t> </a:t>
            </a:r>
            <a:r>
              <a:rPr lang="ru-RU" sz="1600" b="1" dirty="0" err="1">
                <a:latin typeface="Calibri"/>
                <a:cs typeface="Calibri"/>
              </a:rPr>
              <a:t>Сирії</a:t>
            </a:r>
            <a:r>
              <a:rPr lang="ru-RU" sz="1600" b="1" dirty="0">
                <a:latin typeface="Calibri"/>
                <a:cs typeface="Calibri"/>
              </a:rPr>
              <a:t>: </a:t>
            </a:r>
            <a:r>
              <a:rPr lang="ru-RU" sz="1600" b="1" dirty="0" err="1">
                <a:latin typeface="Calibri"/>
                <a:cs typeface="Calibri"/>
              </a:rPr>
              <a:t>захворюваність</a:t>
            </a:r>
            <a:r>
              <a:rPr lang="ru-RU" sz="1600" b="1" dirty="0">
                <a:latin typeface="Calibri"/>
                <a:cs typeface="Calibri"/>
              </a:rPr>
              <a:t> на </a:t>
            </a:r>
            <a:r>
              <a:rPr lang="ru-RU" sz="1600" b="1" dirty="0" err="1">
                <a:latin typeface="Calibri"/>
                <a:cs typeface="Calibri"/>
              </a:rPr>
              <a:t>вторинну</a:t>
            </a:r>
            <a:r>
              <a:rPr lang="ru-RU" sz="1600" b="1" dirty="0">
                <a:latin typeface="Calibri"/>
                <a:cs typeface="Calibri"/>
              </a:rPr>
              <a:t> </a:t>
            </a:r>
            <a:r>
              <a:rPr lang="ru-RU" sz="1600" b="1" dirty="0" err="1">
                <a:latin typeface="Calibri"/>
                <a:cs typeface="Calibri"/>
              </a:rPr>
              <a:t>бактеріальну</a:t>
            </a:r>
            <a:r>
              <a:rPr lang="ru-RU" sz="1600" b="1" dirty="0">
                <a:latin typeface="Calibri"/>
                <a:cs typeface="Calibri"/>
              </a:rPr>
              <a:t> </a:t>
            </a:r>
            <a:r>
              <a:rPr lang="ru-RU" sz="1600" b="1" dirty="0" err="1">
                <a:latin typeface="Calibri"/>
                <a:cs typeface="Calibri"/>
              </a:rPr>
              <a:t>пневмонію</a:t>
            </a:r>
            <a:r>
              <a:rPr lang="ru-RU" sz="1600" b="1" dirty="0">
                <a:latin typeface="Calibri"/>
                <a:cs typeface="Calibri"/>
              </a:rPr>
              <a:t> </a:t>
            </a:r>
            <a:r>
              <a:rPr lang="ru-RU" sz="1600" b="1" dirty="0" err="1">
                <a:latin typeface="Calibri"/>
                <a:cs typeface="Calibri"/>
              </a:rPr>
              <a:t>НИЗЬКА</a:t>
            </a:r>
            <a:endParaRPr sz="1600" b="1" dirty="0">
              <a:latin typeface="Calibri"/>
              <a:cs typeface="Calibri"/>
            </a:endParaRPr>
          </a:p>
          <a:p>
            <a:pPr marL="698500" lvl="1" indent="-228600">
              <a:buFont typeface="Arial"/>
              <a:buChar char="•"/>
              <a:tabLst>
                <a:tab pos="697865" algn="l"/>
                <a:tab pos="698500" algn="l"/>
              </a:tabLst>
            </a:pPr>
            <a:r>
              <a:rPr sz="1400" u="sng" dirty="0">
                <a:uFill>
                  <a:solidFill>
                    <a:srgbClr val="000000"/>
                  </a:solidFill>
                </a:uFill>
                <a:latin typeface="Calibri"/>
                <a:cs typeface="Calibri"/>
              </a:rPr>
              <a:t>Caution</a:t>
            </a:r>
            <a:r>
              <a:rPr sz="1400" dirty="0">
                <a:latin typeface="Calibri"/>
                <a:cs typeface="Calibri"/>
              </a:rPr>
              <a:t>:</a:t>
            </a:r>
            <a:r>
              <a:rPr sz="1400" spc="-60" dirty="0">
                <a:latin typeface="Calibri"/>
                <a:cs typeface="Calibri"/>
              </a:rPr>
              <a:t> </a:t>
            </a:r>
            <a:r>
              <a:rPr sz="1400" dirty="0">
                <a:latin typeface="Calibri"/>
                <a:cs typeface="Calibri"/>
              </a:rPr>
              <a:t>this</a:t>
            </a:r>
            <a:r>
              <a:rPr sz="1400" spc="-65" dirty="0">
                <a:latin typeface="Calibri"/>
                <a:cs typeface="Calibri"/>
              </a:rPr>
              <a:t> </a:t>
            </a:r>
            <a:r>
              <a:rPr sz="1400" dirty="0">
                <a:latin typeface="Calibri"/>
                <a:cs typeface="Calibri"/>
              </a:rPr>
              <a:t>is</a:t>
            </a:r>
            <a:r>
              <a:rPr sz="1400" spc="-60" dirty="0">
                <a:latin typeface="Calibri"/>
                <a:cs typeface="Calibri"/>
              </a:rPr>
              <a:t> </a:t>
            </a:r>
            <a:r>
              <a:rPr sz="1400" spc="-10" dirty="0">
                <a:latin typeface="Calibri"/>
                <a:cs typeface="Calibri"/>
              </a:rPr>
              <a:t>unpublished</a:t>
            </a:r>
            <a:r>
              <a:rPr sz="1400" spc="-60" dirty="0">
                <a:latin typeface="Calibri"/>
                <a:cs typeface="Calibri"/>
              </a:rPr>
              <a:t> </a:t>
            </a:r>
            <a:r>
              <a:rPr sz="1400" dirty="0">
                <a:latin typeface="Calibri"/>
                <a:cs typeface="Calibri"/>
              </a:rPr>
              <a:t>data</a:t>
            </a:r>
            <a:r>
              <a:rPr sz="1400" spc="-65" dirty="0">
                <a:latin typeface="Calibri"/>
                <a:cs typeface="Calibri"/>
              </a:rPr>
              <a:t> </a:t>
            </a:r>
            <a:r>
              <a:rPr sz="1400" dirty="0">
                <a:latin typeface="Calibri"/>
                <a:cs typeface="Calibri"/>
              </a:rPr>
              <a:t>and</a:t>
            </a:r>
            <a:r>
              <a:rPr sz="1400" spc="-60" dirty="0">
                <a:latin typeface="Calibri"/>
                <a:cs typeface="Calibri"/>
              </a:rPr>
              <a:t> </a:t>
            </a:r>
            <a:r>
              <a:rPr sz="1400" spc="-10" dirty="0">
                <a:latin typeface="Calibri"/>
                <a:cs typeface="Calibri"/>
              </a:rPr>
              <a:t>represents</a:t>
            </a:r>
            <a:r>
              <a:rPr sz="1400" spc="-55" dirty="0">
                <a:latin typeface="Calibri"/>
                <a:cs typeface="Calibri"/>
              </a:rPr>
              <a:t> </a:t>
            </a:r>
            <a:r>
              <a:rPr sz="1400" spc="-10" dirty="0">
                <a:latin typeface="Calibri"/>
                <a:cs typeface="Calibri"/>
              </a:rPr>
              <a:t>consensus</a:t>
            </a:r>
            <a:r>
              <a:rPr sz="1400" spc="-55" dirty="0">
                <a:latin typeface="Calibri"/>
                <a:cs typeface="Calibri"/>
              </a:rPr>
              <a:t> </a:t>
            </a:r>
            <a:r>
              <a:rPr sz="1400" dirty="0">
                <a:latin typeface="Calibri"/>
                <a:cs typeface="Calibri"/>
              </a:rPr>
              <a:t>of</a:t>
            </a:r>
            <a:r>
              <a:rPr sz="1400" spc="-65" dirty="0">
                <a:latin typeface="Calibri"/>
                <a:cs typeface="Calibri"/>
              </a:rPr>
              <a:t> </a:t>
            </a:r>
            <a:r>
              <a:rPr sz="1400" dirty="0">
                <a:latin typeface="Calibri"/>
                <a:cs typeface="Calibri"/>
              </a:rPr>
              <a:t>clinical</a:t>
            </a:r>
            <a:r>
              <a:rPr sz="1400" spc="-60" dirty="0">
                <a:latin typeface="Calibri"/>
                <a:cs typeface="Calibri"/>
              </a:rPr>
              <a:t> </a:t>
            </a:r>
            <a:r>
              <a:rPr sz="1400" spc="-10" dirty="0">
                <a:latin typeface="Calibri"/>
                <a:cs typeface="Calibri"/>
              </a:rPr>
              <a:t>opinion.</a:t>
            </a:r>
            <a:endParaRPr lang="en-US" sz="1400" spc="-10" dirty="0">
              <a:latin typeface="Calibri"/>
              <a:cs typeface="Calibri"/>
            </a:endParaRPr>
          </a:p>
          <a:p>
            <a:pPr marL="698500" lvl="1" indent="-228600">
              <a:buFont typeface="Arial"/>
              <a:buChar char="•"/>
              <a:tabLst>
                <a:tab pos="697865" algn="l"/>
                <a:tab pos="698500" algn="l"/>
              </a:tabLst>
            </a:pPr>
            <a:r>
              <a:rPr lang="ru-UA" sz="1400" u="sng"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Увага</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неопубліковані</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дані</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становлять</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консенсус </a:t>
            </a:r>
            <a:r>
              <a:rPr lang="ru-UA"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клінічної</a:t>
            </a:r>
            <a:r>
              <a:rPr lang="ru-U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думки.</a:t>
            </a:r>
            <a:endParaRPr sz="2000" dirty="0">
              <a:latin typeface="Calibri"/>
              <a:cs typeface="Calibri"/>
            </a:endParaRPr>
          </a:p>
          <a:p>
            <a:pPr marL="241300" marR="5080" indent="-228600">
              <a:buFont typeface="Arial"/>
              <a:buChar char="•"/>
              <a:tabLst>
                <a:tab pos="241300" algn="l"/>
              </a:tabLst>
            </a:pPr>
            <a:r>
              <a:rPr sz="1600" b="1" spc="-25" dirty="0">
                <a:latin typeface="Calibri"/>
                <a:cs typeface="Calibri"/>
              </a:rPr>
              <a:t>Taiwan</a:t>
            </a:r>
            <a:r>
              <a:rPr sz="1600" b="1" spc="-55" dirty="0">
                <a:latin typeface="Calibri"/>
                <a:cs typeface="Calibri"/>
              </a:rPr>
              <a:t> </a:t>
            </a:r>
            <a:r>
              <a:rPr sz="1600" b="1" dirty="0">
                <a:latin typeface="Calibri"/>
                <a:cs typeface="Calibri"/>
              </a:rPr>
              <a:t>experience:</a:t>
            </a:r>
            <a:r>
              <a:rPr sz="1600" b="1" spc="-15" dirty="0">
                <a:latin typeface="Calibri"/>
                <a:cs typeface="Calibri"/>
              </a:rPr>
              <a:t> </a:t>
            </a:r>
            <a:r>
              <a:rPr sz="1600" dirty="0">
                <a:latin typeface="Calibri"/>
                <a:cs typeface="Calibri"/>
              </a:rPr>
              <a:t>with</a:t>
            </a:r>
            <a:r>
              <a:rPr sz="1600" spc="-45" dirty="0">
                <a:latin typeface="Calibri"/>
                <a:cs typeface="Calibri"/>
              </a:rPr>
              <a:t> </a:t>
            </a:r>
            <a:r>
              <a:rPr sz="1600" dirty="0">
                <a:latin typeface="Calibri"/>
                <a:cs typeface="Calibri"/>
              </a:rPr>
              <a:t>agricultural</a:t>
            </a:r>
            <a:r>
              <a:rPr sz="1600" spc="-70" dirty="0">
                <a:latin typeface="Calibri"/>
                <a:cs typeface="Calibri"/>
              </a:rPr>
              <a:t> </a:t>
            </a:r>
            <a:r>
              <a:rPr sz="1600" spc="-10" dirty="0">
                <a:latin typeface="Calibri"/>
                <a:cs typeface="Calibri"/>
              </a:rPr>
              <a:t>organophosphate</a:t>
            </a:r>
            <a:r>
              <a:rPr sz="1600" spc="-70" dirty="0">
                <a:latin typeface="Calibri"/>
                <a:cs typeface="Calibri"/>
              </a:rPr>
              <a:t> </a:t>
            </a:r>
            <a:r>
              <a:rPr sz="1600" dirty="0">
                <a:latin typeface="Calibri"/>
                <a:cs typeface="Calibri"/>
              </a:rPr>
              <a:t>poisoning,</a:t>
            </a:r>
            <a:r>
              <a:rPr sz="1600" spc="-45" dirty="0">
                <a:latin typeface="Calibri"/>
                <a:cs typeface="Calibri"/>
              </a:rPr>
              <a:t> </a:t>
            </a:r>
            <a:r>
              <a:rPr sz="1600" dirty="0">
                <a:latin typeface="Calibri"/>
                <a:cs typeface="Calibri"/>
              </a:rPr>
              <a:t>pneumonia</a:t>
            </a:r>
            <a:r>
              <a:rPr sz="1600" spc="-65" dirty="0">
                <a:latin typeface="Calibri"/>
                <a:cs typeface="Calibri"/>
              </a:rPr>
              <a:t> </a:t>
            </a:r>
            <a:r>
              <a:rPr sz="1600" spc="-25" dirty="0">
                <a:latin typeface="Calibri"/>
                <a:cs typeface="Calibri"/>
              </a:rPr>
              <a:t>is </a:t>
            </a:r>
            <a:r>
              <a:rPr sz="1600" dirty="0">
                <a:latin typeface="Calibri"/>
                <a:cs typeface="Calibri"/>
              </a:rPr>
              <a:t>reported</a:t>
            </a:r>
            <a:r>
              <a:rPr sz="1600" spc="-65" dirty="0">
                <a:latin typeface="Calibri"/>
                <a:cs typeface="Calibri"/>
              </a:rPr>
              <a:t> </a:t>
            </a:r>
            <a:r>
              <a:rPr sz="1600" dirty="0">
                <a:latin typeface="Calibri"/>
                <a:cs typeface="Calibri"/>
              </a:rPr>
              <a:t>in</a:t>
            </a:r>
            <a:r>
              <a:rPr sz="1600" spc="-40" dirty="0">
                <a:latin typeface="Calibri"/>
                <a:cs typeface="Calibri"/>
              </a:rPr>
              <a:t> </a:t>
            </a:r>
            <a:r>
              <a:rPr sz="1600" dirty="0">
                <a:latin typeface="Calibri"/>
                <a:cs typeface="Calibri"/>
              </a:rPr>
              <a:t>higher</a:t>
            </a:r>
            <a:r>
              <a:rPr sz="1600" spc="-65" dirty="0">
                <a:latin typeface="Calibri"/>
                <a:cs typeface="Calibri"/>
              </a:rPr>
              <a:t> </a:t>
            </a:r>
            <a:r>
              <a:rPr sz="1600" dirty="0">
                <a:latin typeface="Calibri"/>
                <a:cs typeface="Calibri"/>
              </a:rPr>
              <a:t>rates</a:t>
            </a:r>
            <a:r>
              <a:rPr sz="1600" spc="-65" dirty="0">
                <a:latin typeface="Calibri"/>
                <a:cs typeface="Calibri"/>
              </a:rPr>
              <a:t> </a:t>
            </a:r>
            <a:r>
              <a:rPr sz="1600" dirty="0">
                <a:latin typeface="Calibri"/>
                <a:cs typeface="Calibri"/>
              </a:rPr>
              <a:t>(21.9%)</a:t>
            </a:r>
            <a:r>
              <a:rPr sz="1600" spc="-60" dirty="0">
                <a:latin typeface="Calibri"/>
                <a:cs typeface="Calibri"/>
              </a:rPr>
              <a:t> </a:t>
            </a:r>
            <a:r>
              <a:rPr sz="1600" dirty="0">
                <a:latin typeface="Calibri"/>
                <a:cs typeface="Calibri"/>
              </a:rPr>
              <a:t>but</a:t>
            </a:r>
            <a:r>
              <a:rPr sz="1600" spc="-45" dirty="0">
                <a:latin typeface="Calibri"/>
                <a:cs typeface="Calibri"/>
              </a:rPr>
              <a:t> </a:t>
            </a:r>
            <a:r>
              <a:rPr sz="1600" dirty="0">
                <a:latin typeface="Calibri"/>
                <a:cs typeface="Calibri"/>
              </a:rPr>
              <a:t>diagnostic</a:t>
            </a:r>
            <a:r>
              <a:rPr sz="1600" spc="-60" dirty="0">
                <a:latin typeface="Calibri"/>
                <a:cs typeface="Calibri"/>
              </a:rPr>
              <a:t> </a:t>
            </a:r>
            <a:r>
              <a:rPr sz="1600" dirty="0">
                <a:latin typeface="Calibri"/>
                <a:cs typeface="Calibri"/>
              </a:rPr>
              <a:t>criteria</a:t>
            </a:r>
            <a:r>
              <a:rPr sz="1600" spc="-45" dirty="0">
                <a:latin typeface="Calibri"/>
                <a:cs typeface="Calibri"/>
              </a:rPr>
              <a:t> </a:t>
            </a:r>
            <a:r>
              <a:rPr sz="1600" dirty="0">
                <a:latin typeface="Calibri"/>
                <a:cs typeface="Calibri"/>
              </a:rPr>
              <a:t>used</a:t>
            </a:r>
            <a:r>
              <a:rPr sz="1600" spc="-65" dirty="0">
                <a:latin typeface="Calibri"/>
                <a:cs typeface="Calibri"/>
              </a:rPr>
              <a:t> </a:t>
            </a:r>
            <a:r>
              <a:rPr sz="1600" dirty="0">
                <a:latin typeface="Calibri"/>
                <a:cs typeface="Calibri"/>
              </a:rPr>
              <a:t>have</a:t>
            </a:r>
            <a:r>
              <a:rPr sz="1600" spc="-45" dirty="0">
                <a:latin typeface="Calibri"/>
                <a:cs typeface="Calibri"/>
              </a:rPr>
              <a:t> </a:t>
            </a:r>
            <a:r>
              <a:rPr sz="1600" spc="-10" dirty="0">
                <a:latin typeface="Calibri"/>
                <a:cs typeface="Calibri"/>
              </a:rPr>
              <a:t>significant </a:t>
            </a:r>
            <a:r>
              <a:rPr sz="1600" dirty="0">
                <a:latin typeface="Calibri"/>
                <a:cs typeface="Calibri"/>
              </a:rPr>
              <a:t>overlap</a:t>
            </a:r>
            <a:r>
              <a:rPr sz="1600" spc="-40" dirty="0">
                <a:latin typeface="Calibri"/>
                <a:cs typeface="Calibri"/>
              </a:rPr>
              <a:t> </a:t>
            </a:r>
            <a:r>
              <a:rPr sz="1600" dirty="0">
                <a:latin typeface="Calibri"/>
                <a:cs typeface="Calibri"/>
              </a:rPr>
              <a:t>with</a:t>
            </a:r>
            <a:r>
              <a:rPr sz="1600" spc="-30" dirty="0">
                <a:latin typeface="Calibri"/>
                <a:cs typeface="Calibri"/>
              </a:rPr>
              <a:t> </a:t>
            </a:r>
            <a:r>
              <a:rPr sz="1600" spc="-10" dirty="0">
                <a:latin typeface="Calibri"/>
                <a:cs typeface="Calibri"/>
              </a:rPr>
              <a:t>organophosphate</a:t>
            </a:r>
            <a:r>
              <a:rPr sz="1600" spc="-50" dirty="0">
                <a:latin typeface="Calibri"/>
                <a:cs typeface="Calibri"/>
              </a:rPr>
              <a:t> </a:t>
            </a:r>
            <a:r>
              <a:rPr sz="1600" dirty="0">
                <a:latin typeface="Calibri"/>
                <a:cs typeface="Calibri"/>
              </a:rPr>
              <a:t>poisoning</a:t>
            </a:r>
            <a:r>
              <a:rPr sz="1600" spc="-45" dirty="0">
                <a:latin typeface="Calibri"/>
                <a:cs typeface="Calibri"/>
              </a:rPr>
              <a:t> </a:t>
            </a:r>
            <a:r>
              <a:rPr sz="1600" dirty="0">
                <a:latin typeface="Calibri"/>
                <a:cs typeface="Calibri"/>
              </a:rPr>
              <a:t>syndrome</a:t>
            </a:r>
            <a:r>
              <a:rPr sz="1600" spc="-55" dirty="0">
                <a:latin typeface="Calibri"/>
                <a:cs typeface="Calibri"/>
              </a:rPr>
              <a:t> </a:t>
            </a:r>
            <a:r>
              <a:rPr sz="1600" dirty="0">
                <a:latin typeface="Calibri"/>
                <a:cs typeface="Calibri"/>
              </a:rPr>
              <a:t>as</a:t>
            </a:r>
            <a:r>
              <a:rPr sz="1600" spc="-25" dirty="0">
                <a:latin typeface="Calibri"/>
                <a:cs typeface="Calibri"/>
              </a:rPr>
              <a:t> </a:t>
            </a:r>
            <a:r>
              <a:rPr sz="1600" dirty="0">
                <a:latin typeface="Calibri"/>
                <a:cs typeface="Calibri"/>
              </a:rPr>
              <a:t>well</a:t>
            </a:r>
            <a:r>
              <a:rPr sz="1600" spc="-40" dirty="0">
                <a:latin typeface="Calibri"/>
                <a:cs typeface="Calibri"/>
              </a:rPr>
              <a:t> </a:t>
            </a:r>
            <a:r>
              <a:rPr sz="1600" dirty="0">
                <a:latin typeface="Calibri"/>
                <a:cs typeface="Calibri"/>
              </a:rPr>
              <a:t>as</a:t>
            </a:r>
            <a:r>
              <a:rPr sz="1600" spc="-30" dirty="0">
                <a:latin typeface="Calibri"/>
                <a:cs typeface="Calibri"/>
              </a:rPr>
              <a:t> </a:t>
            </a:r>
            <a:r>
              <a:rPr sz="1600" spc="-10" dirty="0">
                <a:latin typeface="Calibri"/>
                <a:cs typeface="Calibri"/>
              </a:rPr>
              <a:t>atropinization, </a:t>
            </a:r>
            <a:r>
              <a:rPr sz="1600" dirty="0">
                <a:latin typeface="Calibri"/>
                <a:cs typeface="Calibri"/>
              </a:rPr>
              <a:t>potentially</a:t>
            </a:r>
            <a:r>
              <a:rPr sz="1600" spc="-55" dirty="0">
                <a:latin typeface="Calibri"/>
                <a:cs typeface="Calibri"/>
              </a:rPr>
              <a:t> </a:t>
            </a:r>
            <a:r>
              <a:rPr sz="1600" dirty="0">
                <a:latin typeface="Calibri"/>
                <a:cs typeface="Calibri"/>
              </a:rPr>
              <a:t>leading</a:t>
            </a:r>
            <a:r>
              <a:rPr sz="1600" spc="-40" dirty="0">
                <a:latin typeface="Calibri"/>
                <a:cs typeface="Calibri"/>
              </a:rPr>
              <a:t> </a:t>
            </a:r>
            <a:r>
              <a:rPr sz="1600" dirty="0">
                <a:latin typeface="Calibri"/>
                <a:cs typeface="Calibri"/>
              </a:rPr>
              <a:t>to</a:t>
            </a:r>
            <a:r>
              <a:rPr sz="1600" spc="-35" dirty="0">
                <a:latin typeface="Calibri"/>
                <a:cs typeface="Calibri"/>
              </a:rPr>
              <a:t> </a:t>
            </a:r>
            <a:r>
              <a:rPr sz="1600" dirty="0">
                <a:latin typeface="Calibri"/>
                <a:cs typeface="Calibri"/>
              </a:rPr>
              <a:t>over</a:t>
            </a:r>
            <a:r>
              <a:rPr sz="1600" spc="-30" dirty="0">
                <a:latin typeface="Calibri"/>
                <a:cs typeface="Calibri"/>
              </a:rPr>
              <a:t> </a:t>
            </a:r>
            <a:r>
              <a:rPr sz="1600" dirty="0">
                <a:latin typeface="Calibri"/>
                <a:cs typeface="Calibri"/>
              </a:rPr>
              <a:t>diagnosis</a:t>
            </a:r>
            <a:r>
              <a:rPr sz="1600" spc="-40" dirty="0">
                <a:latin typeface="Calibri"/>
                <a:cs typeface="Calibri"/>
              </a:rPr>
              <a:t> </a:t>
            </a:r>
            <a:r>
              <a:rPr sz="1600" dirty="0">
                <a:latin typeface="Calibri"/>
                <a:cs typeface="Calibri"/>
              </a:rPr>
              <a:t>of</a:t>
            </a:r>
            <a:r>
              <a:rPr sz="1600" spc="-35" dirty="0">
                <a:latin typeface="Calibri"/>
                <a:cs typeface="Calibri"/>
              </a:rPr>
              <a:t> </a:t>
            </a:r>
            <a:r>
              <a:rPr sz="1600" spc="-10" dirty="0">
                <a:latin typeface="Calibri"/>
                <a:cs typeface="Calibri"/>
              </a:rPr>
              <a:t>pneumonia.</a:t>
            </a:r>
            <a:endParaRPr lang="en-US" sz="1600" spc="-10" dirty="0">
              <a:latin typeface="Calibri"/>
              <a:cs typeface="Calibri"/>
            </a:endParaRPr>
          </a:p>
          <a:p>
            <a:pPr marL="241300" marR="5080" indent="-228600">
              <a:buFont typeface="Arial"/>
              <a:buChar char="•"/>
              <a:tabLst>
                <a:tab pos="241300" algn="l"/>
              </a:tabLst>
            </a:pPr>
            <a:r>
              <a:rPr lang="uk-UA"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Досвід Тайваню: </a:t>
            </a:r>
            <a:r>
              <a:rPr lang="uk-U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 отруєнні сільськогосподарськими фосфорорганічними сполуками пневмонія спостерігається у вищих показниках (21,9%), але діагностичні критерії, що використовуються, значно збігаються з синдромом отруєння фосфорорганічними сполуками, а також </a:t>
            </a:r>
            <a:r>
              <a:rPr lang="uk-UA"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атропінізації</a:t>
            </a:r>
            <a:r>
              <a:rPr lang="uk-U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що потенційно може призвести до гіпердіагностики пневмонії.</a:t>
            </a:r>
            <a:endParaRPr dirty="0">
              <a:latin typeface="Calibri"/>
              <a:cs typeface="Calibri"/>
            </a:endParaRPr>
          </a:p>
        </p:txBody>
      </p:sp>
      <p:sp>
        <p:nvSpPr>
          <p:cNvPr id="4" name="object 4"/>
          <p:cNvSpPr txBox="1"/>
          <p:nvPr/>
        </p:nvSpPr>
        <p:spPr>
          <a:xfrm>
            <a:off x="8229600" y="366522"/>
            <a:ext cx="3544061" cy="485389"/>
          </a:xfrm>
          <a:prstGeom prst="rect">
            <a:avLst/>
          </a:prstGeom>
          <a:ln w="38100">
            <a:solidFill>
              <a:srgbClr val="000000"/>
            </a:solidFill>
          </a:ln>
        </p:spPr>
        <p:txBody>
          <a:bodyPr vert="horz" wrap="square" lIns="0" tIns="28575" rIns="0" bIns="0" rtlCol="0">
            <a:spAutoFit/>
          </a:bodyPr>
          <a:lstStyle/>
          <a:p>
            <a:pPr marL="92075">
              <a:lnSpc>
                <a:spcPct val="100000"/>
              </a:lnSpc>
              <a:spcBef>
                <a:spcPts val="225"/>
              </a:spcBef>
            </a:pPr>
            <a:r>
              <a:rPr sz="1400" dirty="0">
                <a:latin typeface="Calibri"/>
                <a:cs typeface="Calibri"/>
              </a:rPr>
              <a:t>PMID:</a:t>
            </a:r>
            <a:r>
              <a:rPr sz="1400" spc="-25" dirty="0">
                <a:latin typeface="Calibri"/>
                <a:cs typeface="Calibri"/>
              </a:rPr>
              <a:t> </a:t>
            </a:r>
            <a:r>
              <a:rPr sz="1400" spc="-10" dirty="0">
                <a:latin typeface="Calibri"/>
                <a:cs typeface="Calibri"/>
              </a:rPr>
              <a:t>20663095</a:t>
            </a:r>
            <a:endParaRPr lang="en-US" sz="1400" spc="-10" dirty="0">
              <a:latin typeface="Calibri"/>
              <a:cs typeface="Calibri"/>
            </a:endParaRPr>
          </a:p>
          <a:p>
            <a:pPr marL="92075">
              <a:lnSpc>
                <a:spcPct val="100000"/>
              </a:lnSpc>
              <a:spcBef>
                <a:spcPts val="225"/>
              </a:spcBef>
            </a:pPr>
            <a:r>
              <a:rPr lang="ru-RU" sz="1400" dirty="0" err="1">
                <a:latin typeface="Calibri"/>
                <a:cs typeface="Calibri"/>
              </a:rPr>
              <a:t>Ідентифікатор</a:t>
            </a:r>
            <a:r>
              <a:rPr lang="ru-RU" sz="1400" dirty="0">
                <a:latin typeface="Calibri"/>
                <a:cs typeface="Calibri"/>
              </a:rPr>
              <a:t> у </a:t>
            </a:r>
            <a:r>
              <a:rPr lang="ru-RU" sz="1400" dirty="0" err="1">
                <a:latin typeface="Calibri"/>
                <a:cs typeface="Calibri"/>
              </a:rPr>
              <a:t>системі</a:t>
            </a:r>
            <a:r>
              <a:rPr lang="ru-RU" sz="1400" dirty="0">
                <a:latin typeface="Calibri"/>
                <a:cs typeface="Calibri"/>
              </a:rPr>
              <a:t> </a:t>
            </a:r>
            <a:r>
              <a:rPr lang="ru-RU" sz="1400" dirty="0" err="1">
                <a:latin typeface="Calibri"/>
                <a:cs typeface="Calibri"/>
              </a:rPr>
              <a:t>PubMed</a:t>
            </a:r>
            <a:r>
              <a:rPr lang="ru-RU" sz="1400" dirty="0">
                <a:latin typeface="Calibri"/>
                <a:cs typeface="Calibri"/>
              </a:rPr>
              <a:t>: 20663095</a:t>
            </a:r>
            <a:endParaRPr sz="1400" dirty="0">
              <a:latin typeface="Calibri"/>
              <a:cs typeface="Calibri"/>
            </a:endParaRPr>
          </a:p>
        </p:txBody>
      </p:sp>
      <p:pic>
        <p:nvPicPr>
          <p:cNvPr id="5" name="object 5"/>
          <p:cNvPicPr/>
          <p:nvPr/>
        </p:nvPicPr>
        <p:blipFill>
          <a:blip r:embed="rId2" cstate="print"/>
          <a:stretch>
            <a:fillRect/>
          </a:stretch>
        </p:blipFill>
        <p:spPr>
          <a:xfrm>
            <a:off x="9654540" y="6141718"/>
            <a:ext cx="2215896" cy="7025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73379" y="876640"/>
            <a:ext cx="9165590" cy="5326380"/>
            <a:chOff x="373379" y="876640"/>
            <a:chExt cx="9165590" cy="5326380"/>
          </a:xfrm>
        </p:grpSpPr>
        <p:pic>
          <p:nvPicPr>
            <p:cNvPr id="3" name="object 3"/>
            <p:cNvPicPr/>
            <p:nvPr/>
          </p:nvPicPr>
          <p:blipFill>
            <a:blip r:embed="rId2" cstate="print"/>
            <a:stretch>
              <a:fillRect/>
            </a:stretch>
          </p:blipFill>
          <p:spPr>
            <a:xfrm>
              <a:off x="2439924" y="876640"/>
              <a:ext cx="7098791" cy="4560651"/>
            </a:xfrm>
            <a:prstGeom prst="rect">
              <a:avLst/>
            </a:prstGeom>
          </p:spPr>
        </p:pic>
        <p:pic>
          <p:nvPicPr>
            <p:cNvPr id="4" name="object 4"/>
            <p:cNvPicPr/>
            <p:nvPr/>
          </p:nvPicPr>
          <p:blipFill>
            <a:blip r:embed="rId3" cstate="print"/>
            <a:stretch>
              <a:fillRect/>
            </a:stretch>
          </p:blipFill>
          <p:spPr>
            <a:xfrm>
              <a:off x="373379" y="3275075"/>
              <a:ext cx="3718560" cy="2927604"/>
            </a:xfrm>
            <a:prstGeom prst="rect">
              <a:avLst/>
            </a:prstGeom>
          </p:spPr>
        </p:pic>
      </p:grpSp>
      <p:sp>
        <p:nvSpPr>
          <p:cNvPr id="5" name="object 5"/>
          <p:cNvSpPr txBox="1"/>
          <p:nvPr/>
        </p:nvSpPr>
        <p:spPr>
          <a:xfrm>
            <a:off x="374141" y="6203441"/>
            <a:ext cx="3718560" cy="359714"/>
          </a:xfrm>
          <a:prstGeom prst="rect">
            <a:avLst/>
          </a:prstGeom>
          <a:ln w="38100">
            <a:solidFill>
              <a:srgbClr val="000000"/>
            </a:solidFill>
          </a:ln>
        </p:spPr>
        <p:txBody>
          <a:bodyPr vert="horz" wrap="square" lIns="0" tIns="36195" rIns="0" bIns="0" rtlCol="0">
            <a:spAutoFit/>
          </a:bodyPr>
          <a:lstStyle/>
          <a:p>
            <a:pPr marL="90170" marR="95885">
              <a:lnSpc>
                <a:spcPct val="100000"/>
              </a:lnSpc>
            </a:pPr>
            <a:r>
              <a:rPr sz="700" dirty="0">
                <a:latin typeface="Calibri"/>
                <a:cs typeface="Calibri"/>
              </a:rPr>
              <a:t>US</a:t>
            </a:r>
            <a:r>
              <a:rPr sz="700" spc="-10" dirty="0">
                <a:latin typeface="Calibri"/>
                <a:cs typeface="Calibri"/>
              </a:rPr>
              <a:t> </a:t>
            </a:r>
            <a:r>
              <a:rPr sz="700" dirty="0">
                <a:latin typeface="Calibri"/>
                <a:cs typeface="Calibri"/>
              </a:rPr>
              <a:t>Honest</a:t>
            </a:r>
            <a:r>
              <a:rPr sz="700" spc="-5" dirty="0">
                <a:latin typeface="Calibri"/>
                <a:cs typeface="Calibri"/>
              </a:rPr>
              <a:t> </a:t>
            </a:r>
            <a:r>
              <a:rPr sz="700" dirty="0">
                <a:latin typeface="Calibri"/>
                <a:cs typeface="Calibri"/>
              </a:rPr>
              <a:t>John</a:t>
            </a:r>
            <a:r>
              <a:rPr sz="700" spc="-25" dirty="0">
                <a:latin typeface="Calibri"/>
                <a:cs typeface="Calibri"/>
              </a:rPr>
              <a:t> </a:t>
            </a:r>
            <a:r>
              <a:rPr sz="700" dirty="0">
                <a:latin typeface="Calibri"/>
                <a:cs typeface="Calibri"/>
              </a:rPr>
              <a:t>missile</a:t>
            </a:r>
            <a:r>
              <a:rPr sz="700" spc="10" dirty="0">
                <a:latin typeface="Calibri"/>
                <a:cs typeface="Calibri"/>
              </a:rPr>
              <a:t> </a:t>
            </a:r>
            <a:r>
              <a:rPr sz="700" dirty="0">
                <a:latin typeface="Calibri"/>
                <a:cs typeface="Calibri"/>
              </a:rPr>
              <a:t>warhead</a:t>
            </a:r>
            <a:r>
              <a:rPr sz="700" spc="-25" dirty="0">
                <a:latin typeface="Calibri"/>
                <a:cs typeface="Calibri"/>
              </a:rPr>
              <a:t> </a:t>
            </a:r>
            <a:r>
              <a:rPr sz="700" spc="-20" dirty="0">
                <a:latin typeface="Calibri"/>
                <a:cs typeface="Calibri"/>
              </a:rPr>
              <a:t>cutaway,</a:t>
            </a:r>
            <a:r>
              <a:rPr sz="700" spc="-10" dirty="0">
                <a:latin typeface="Calibri"/>
                <a:cs typeface="Calibri"/>
              </a:rPr>
              <a:t> </a:t>
            </a:r>
            <a:r>
              <a:rPr sz="700" dirty="0">
                <a:latin typeface="Calibri"/>
                <a:cs typeface="Calibri"/>
              </a:rPr>
              <a:t>showing</a:t>
            </a:r>
            <a:r>
              <a:rPr sz="700" spc="-15" dirty="0">
                <a:latin typeface="Calibri"/>
                <a:cs typeface="Calibri"/>
              </a:rPr>
              <a:t> </a:t>
            </a:r>
            <a:r>
              <a:rPr sz="700" spc="-20" dirty="0">
                <a:latin typeface="Calibri"/>
                <a:cs typeface="Calibri"/>
              </a:rPr>
              <a:t>M134 </a:t>
            </a:r>
            <a:r>
              <a:rPr sz="700" dirty="0">
                <a:latin typeface="Calibri"/>
                <a:cs typeface="Calibri"/>
              </a:rPr>
              <a:t>Sarin</a:t>
            </a:r>
            <a:r>
              <a:rPr sz="700" spc="-25" dirty="0">
                <a:latin typeface="Calibri"/>
                <a:cs typeface="Calibri"/>
              </a:rPr>
              <a:t> </a:t>
            </a:r>
            <a:r>
              <a:rPr sz="700" dirty="0">
                <a:latin typeface="Calibri"/>
                <a:cs typeface="Calibri"/>
              </a:rPr>
              <a:t>bomblets</a:t>
            </a:r>
            <a:r>
              <a:rPr sz="700" spc="-15" dirty="0">
                <a:latin typeface="Calibri"/>
                <a:cs typeface="Calibri"/>
              </a:rPr>
              <a:t> </a:t>
            </a:r>
            <a:r>
              <a:rPr sz="700" dirty="0">
                <a:latin typeface="Calibri"/>
                <a:cs typeface="Calibri"/>
              </a:rPr>
              <a:t>(c. 1960)</a:t>
            </a:r>
            <a:r>
              <a:rPr sz="700" spc="-10" dirty="0">
                <a:latin typeface="Calibri"/>
                <a:cs typeface="Calibri"/>
              </a:rPr>
              <a:t> Wikipedia.</a:t>
            </a:r>
            <a:r>
              <a:rPr lang="en-US" sz="700" spc="-10" dirty="0">
                <a:latin typeface="Calibri"/>
                <a:cs typeface="Calibri"/>
              </a:rPr>
              <a:t> </a:t>
            </a:r>
          </a:p>
          <a:p>
            <a:pPr marL="90170" marR="95885">
              <a:lnSpc>
                <a:spcPct val="100000"/>
              </a:lnSpc>
            </a:pPr>
            <a:r>
              <a:rPr lang="ru-RU" sz="700" dirty="0" err="1">
                <a:latin typeface="Calibri"/>
                <a:cs typeface="Calibri"/>
              </a:rPr>
              <a:t>Демонстраційна</a:t>
            </a:r>
            <a:r>
              <a:rPr lang="ru-RU" sz="700" dirty="0">
                <a:latin typeface="Calibri"/>
                <a:cs typeface="Calibri"/>
              </a:rPr>
              <a:t> </a:t>
            </a:r>
            <a:r>
              <a:rPr lang="ru-RU" sz="700" dirty="0" err="1">
                <a:latin typeface="Calibri"/>
                <a:cs typeface="Calibri"/>
              </a:rPr>
              <a:t>боєголовка</a:t>
            </a:r>
            <a:r>
              <a:rPr lang="ru-RU" sz="700" dirty="0">
                <a:latin typeface="Calibri"/>
                <a:cs typeface="Calibri"/>
              </a:rPr>
              <a:t> </a:t>
            </a:r>
            <a:r>
              <a:rPr lang="ru-RU" sz="700" dirty="0" err="1">
                <a:latin typeface="Calibri"/>
                <a:cs typeface="Calibri"/>
              </a:rPr>
              <a:t>американської</a:t>
            </a:r>
            <a:r>
              <a:rPr lang="ru-RU" sz="700" dirty="0">
                <a:latin typeface="Calibri"/>
                <a:cs typeface="Calibri"/>
              </a:rPr>
              <a:t> </a:t>
            </a:r>
            <a:r>
              <a:rPr lang="ru-RU" sz="700" dirty="0" err="1">
                <a:latin typeface="Calibri"/>
                <a:cs typeface="Calibri"/>
              </a:rPr>
              <a:t>ракети</a:t>
            </a:r>
            <a:r>
              <a:rPr lang="ru-RU" sz="700" dirty="0">
                <a:latin typeface="Calibri"/>
                <a:cs typeface="Calibri"/>
              </a:rPr>
              <a:t> </a:t>
            </a:r>
            <a:r>
              <a:rPr lang="ru-RU" sz="700" dirty="0" err="1">
                <a:latin typeface="Calibri"/>
                <a:cs typeface="Calibri"/>
              </a:rPr>
              <a:t>Honest</a:t>
            </a:r>
            <a:r>
              <a:rPr lang="ru-RU" sz="700" dirty="0">
                <a:latin typeface="Calibri"/>
                <a:cs typeface="Calibri"/>
              </a:rPr>
              <a:t> John, видно </a:t>
            </a:r>
            <a:r>
              <a:rPr lang="ru-RU" sz="700" dirty="0" err="1">
                <a:latin typeface="Calibri"/>
                <a:cs typeface="Calibri"/>
              </a:rPr>
              <a:t>контейнери</a:t>
            </a:r>
            <a:r>
              <a:rPr lang="ru-RU" sz="700" dirty="0">
                <a:latin typeface="Calibri"/>
                <a:cs typeface="Calibri"/>
              </a:rPr>
              <a:t> M134 </a:t>
            </a:r>
            <a:r>
              <a:rPr lang="ru-RU" sz="700" dirty="0" err="1">
                <a:latin typeface="Calibri"/>
                <a:cs typeface="Calibri"/>
              </a:rPr>
              <a:t>із</a:t>
            </a:r>
            <a:r>
              <a:rPr lang="ru-RU" sz="700" dirty="0">
                <a:latin typeface="Calibri"/>
                <a:cs typeface="Calibri"/>
              </a:rPr>
              <a:t> зарином (</a:t>
            </a:r>
            <a:r>
              <a:rPr lang="ru-RU" sz="700" dirty="0" err="1">
                <a:latin typeface="Calibri"/>
                <a:cs typeface="Calibri"/>
              </a:rPr>
              <a:t>фотографія</a:t>
            </a:r>
            <a:r>
              <a:rPr lang="ru-RU" sz="700" dirty="0">
                <a:latin typeface="Calibri"/>
                <a:cs typeface="Calibri"/>
              </a:rPr>
              <a:t> </a:t>
            </a:r>
            <a:r>
              <a:rPr lang="ru-RU" sz="700" dirty="0" err="1">
                <a:latin typeface="Calibri"/>
                <a:cs typeface="Calibri"/>
              </a:rPr>
              <a:t>приблизно</a:t>
            </a:r>
            <a:r>
              <a:rPr lang="ru-RU" sz="700" dirty="0">
                <a:latin typeface="Calibri"/>
                <a:cs typeface="Calibri"/>
              </a:rPr>
              <a:t> 1960-х </a:t>
            </a:r>
            <a:r>
              <a:rPr lang="ru-RU" sz="700" dirty="0" err="1">
                <a:latin typeface="Calibri"/>
                <a:cs typeface="Calibri"/>
              </a:rPr>
              <a:t>років</a:t>
            </a:r>
            <a:r>
              <a:rPr lang="ru-RU" sz="700" dirty="0">
                <a:latin typeface="Calibri"/>
                <a:cs typeface="Calibri"/>
              </a:rPr>
              <a:t>)</a:t>
            </a:r>
            <a:endParaRPr sz="700" dirty="0">
              <a:latin typeface="Calibri"/>
              <a:cs typeface="Calibri"/>
            </a:endParaRPr>
          </a:p>
        </p:txBody>
      </p:sp>
      <p:grpSp>
        <p:nvGrpSpPr>
          <p:cNvPr id="6" name="object 6"/>
          <p:cNvGrpSpPr/>
          <p:nvPr/>
        </p:nvGrpSpPr>
        <p:grpSpPr>
          <a:xfrm>
            <a:off x="9561576" y="208788"/>
            <a:ext cx="2406650" cy="6334125"/>
            <a:chOff x="9561576" y="208788"/>
            <a:chExt cx="2406650" cy="6334125"/>
          </a:xfrm>
        </p:grpSpPr>
        <p:pic>
          <p:nvPicPr>
            <p:cNvPr id="7" name="object 7"/>
            <p:cNvPicPr/>
            <p:nvPr/>
          </p:nvPicPr>
          <p:blipFill>
            <a:blip r:embed="rId4" cstate="print"/>
            <a:stretch>
              <a:fillRect/>
            </a:stretch>
          </p:blipFill>
          <p:spPr>
            <a:xfrm>
              <a:off x="9561576" y="5838443"/>
              <a:ext cx="2217420" cy="704088"/>
            </a:xfrm>
            <a:prstGeom prst="rect">
              <a:avLst/>
            </a:prstGeom>
          </p:spPr>
        </p:pic>
        <p:pic>
          <p:nvPicPr>
            <p:cNvPr id="8" name="object 8"/>
            <p:cNvPicPr/>
            <p:nvPr/>
          </p:nvPicPr>
          <p:blipFill>
            <a:blip r:embed="rId5" cstate="print"/>
            <a:stretch>
              <a:fillRect/>
            </a:stretch>
          </p:blipFill>
          <p:spPr>
            <a:xfrm>
              <a:off x="10067544" y="208788"/>
              <a:ext cx="1900427" cy="1897519"/>
            </a:xfrm>
            <a:prstGeom prst="rect">
              <a:avLst/>
            </a:prstGeom>
          </p:spPr>
        </p:pic>
      </p:grpSp>
      <p:sp>
        <p:nvSpPr>
          <p:cNvPr id="10" name="TextBox 9">
            <a:extLst>
              <a:ext uri="{FF2B5EF4-FFF2-40B4-BE49-F238E27FC236}">
                <a16:creationId xmlns:a16="http://schemas.microsoft.com/office/drawing/2014/main" id="{31AF6084-E03E-4C7F-CA36-42D16515255C}"/>
              </a:ext>
            </a:extLst>
          </p:cNvPr>
          <p:cNvSpPr txBox="1"/>
          <p:nvPr/>
        </p:nvSpPr>
        <p:spPr>
          <a:xfrm>
            <a:off x="5543550" y="895184"/>
            <a:ext cx="931675" cy="215444"/>
          </a:xfrm>
          <a:prstGeom prst="rect">
            <a:avLst/>
          </a:prstGeom>
          <a:solidFill>
            <a:schemeClr val="bg1"/>
          </a:solidFill>
        </p:spPr>
        <p:txBody>
          <a:bodyPr wrap="square" lIns="0" tIns="0" rIns="0" bIns="0" rtlCol="0">
            <a:spAutoFit/>
          </a:bodyPr>
          <a:lstStyle/>
          <a:p>
            <a:pPr algn="ctr"/>
            <a:r>
              <a:rPr lang="en-US" sz="700" dirty="0">
                <a:latin typeface="Arial" panose="020B0604020202020204" pitchFamily="34" charset="0"/>
                <a:cs typeface="Arial" panose="020B0604020202020204" pitchFamily="34" charset="0"/>
              </a:rPr>
              <a:t>Chemical Weapons</a:t>
            </a:r>
          </a:p>
          <a:p>
            <a:pPr algn="ctr"/>
            <a:r>
              <a:rPr lang="ru-RU" sz="700" dirty="0" err="1">
                <a:latin typeface="Arial" panose="020B0604020202020204" pitchFamily="34" charset="0"/>
                <a:cs typeface="Arial" panose="020B0604020202020204" pitchFamily="34" charset="0"/>
              </a:rPr>
              <a:t>Хімічна</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зброя</a:t>
            </a:r>
            <a:endParaRPr lang="ru-UA" sz="7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5C013F6-1308-859B-7DB0-A529910A70B9}"/>
              </a:ext>
            </a:extLst>
          </p:cNvPr>
          <p:cNvSpPr txBox="1"/>
          <p:nvPr/>
        </p:nvSpPr>
        <p:spPr>
          <a:xfrm>
            <a:off x="3727698" y="1659387"/>
            <a:ext cx="931675" cy="184666"/>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Blistering Agents</a:t>
            </a:r>
          </a:p>
          <a:p>
            <a:pPr algn="ctr"/>
            <a:r>
              <a:rPr lang="ru-RU" sz="600" dirty="0" err="1">
                <a:solidFill>
                  <a:schemeClr val="bg1">
                    <a:lumMod val="50000"/>
                  </a:schemeClr>
                </a:solidFill>
                <a:latin typeface="Arial" panose="020B0604020202020204" pitchFamily="34" charset="0"/>
                <a:cs typeface="Arial" panose="020B0604020202020204" pitchFamily="34" charset="0"/>
              </a:rPr>
              <a:t>Шкірно-наривні</a:t>
            </a:r>
            <a:r>
              <a:rPr lang="ru-RU" sz="600" dirty="0">
                <a:solidFill>
                  <a:schemeClr val="bg1">
                    <a:lumMod val="50000"/>
                  </a:schemeClr>
                </a:solidFill>
                <a:latin typeface="Arial" panose="020B0604020202020204" pitchFamily="34" charset="0"/>
                <a:cs typeface="Arial" panose="020B0604020202020204" pitchFamily="34" charset="0"/>
              </a:rPr>
              <a:t> </a:t>
            </a:r>
            <a:r>
              <a:rPr lang="ru-RU" sz="600" dirty="0" err="1">
                <a:solidFill>
                  <a:schemeClr val="bg1">
                    <a:lumMod val="50000"/>
                  </a:schemeClr>
                </a:solidFill>
                <a:latin typeface="Arial" panose="020B0604020202020204" pitchFamily="34" charset="0"/>
                <a:cs typeface="Arial" panose="020B0604020202020204" pitchFamily="34" charset="0"/>
              </a:rPr>
              <a:t>речовини</a:t>
            </a:r>
            <a:endParaRPr lang="ru-RU" sz="600" dirty="0">
              <a:solidFill>
                <a:schemeClr val="bg1">
                  <a:lumMod val="5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27EAB07-C707-637A-7AF4-A017B3EB0F8C}"/>
              </a:ext>
            </a:extLst>
          </p:cNvPr>
          <p:cNvSpPr txBox="1"/>
          <p:nvPr/>
        </p:nvSpPr>
        <p:spPr>
          <a:xfrm>
            <a:off x="2509482" y="1638749"/>
            <a:ext cx="931675" cy="184666"/>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Choking Agents</a:t>
            </a:r>
          </a:p>
          <a:p>
            <a:pPr algn="ctr"/>
            <a:r>
              <a:rPr lang="ru-RU" sz="600" dirty="0" err="1">
                <a:solidFill>
                  <a:schemeClr val="bg1">
                    <a:lumMod val="50000"/>
                  </a:schemeClr>
                </a:solidFill>
                <a:latin typeface="Arial" panose="020B0604020202020204" pitchFamily="34" charset="0"/>
                <a:cs typeface="Arial" panose="020B0604020202020204" pitchFamily="34" charset="0"/>
              </a:rPr>
              <a:t>Задушливі</a:t>
            </a:r>
            <a:r>
              <a:rPr lang="ru-RU" sz="600" dirty="0">
                <a:solidFill>
                  <a:schemeClr val="bg1">
                    <a:lumMod val="50000"/>
                  </a:schemeClr>
                </a:solidFill>
                <a:latin typeface="Arial" panose="020B0604020202020204" pitchFamily="34" charset="0"/>
                <a:cs typeface="Arial" panose="020B0604020202020204" pitchFamily="34" charset="0"/>
              </a:rPr>
              <a:t> </a:t>
            </a:r>
            <a:r>
              <a:rPr lang="ru-RU" sz="600" dirty="0" err="1">
                <a:solidFill>
                  <a:schemeClr val="bg1">
                    <a:lumMod val="50000"/>
                  </a:schemeClr>
                </a:solidFill>
                <a:latin typeface="Arial" panose="020B0604020202020204" pitchFamily="34" charset="0"/>
                <a:cs typeface="Arial" panose="020B0604020202020204" pitchFamily="34" charset="0"/>
              </a:rPr>
              <a:t>речовини</a:t>
            </a:r>
            <a:endParaRPr lang="ru-UA" sz="600" dirty="0">
              <a:solidFill>
                <a:schemeClr val="bg1">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AE86F1B-F283-4CA4-5EF7-141BA51786E5}"/>
              </a:ext>
            </a:extLst>
          </p:cNvPr>
          <p:cNvSpPr txBox="1"/>
          <p:nvPr/>
        </p:nvSpPr>
        <p:spPr>
          <a:xfrm>
            <a:off x="4919475" y="1638748"/>
            <a:ext cx="931675" cy="230832"/>
          </a:xfrm>
          <a:prstGeom prst="rect">
            <a:avLst/>
          </a:prstGeom>
          <a:solidFill>
            <a:schemeClr val="bg1"/>
          </a:solidFill>
        </p:spPr>
        <p:txBody>
          <a:bodyPr wrap="square" lIns="0" tIns="0" rIns="0" bIns="0" rtlCol="0">
            <a:spAutoFit/>
          </a:bodyPr>
          <a:lstStyle/>
          <a:p>
            <a:pPr algn="ctr"/>
            <a:r>
              <a:rPr lang="en-US" sz="500" dirty="0">
                <a:latin typeface="Arial" panose="020B0604020202020204" pitchFamily="34" charset="0"/>
                <a:cs typeface="Arial" panose="020B0604020202020204" pitchFamily="34" charset="0"/>
              </a:rPr>
              <a:t>Nerve Agents</a:t>
            </a:r>
          </a:p>
          <a:p>
            <a:pPr algn="ctr"/>
            <a:r>
              <a:rPr lang="ru-RU" sz="500" dirty="0" err="1">
                <a:latin typeface="Arial" panose="020B0604020202020204" pitchFamily="34" charset="0"/>
                <a:cs typeface="Arial" panose="020B0604020202020204" pitchFamily="34" charset="0"/>
              </a:rPr>
              <a:t>Речовини</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нервово-паралітичної</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дії</a:t>
            </a:r>
            <a:endParaRPr lang="ru-RU" sz="5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04233D1-8015-53F0-8298-52056CA9F343}"/>
              </a:ext>
            </a:extLst>
          </p:cNvPr>
          <p:cNvSpPr txBox="1"/>
          <p:nvPr/>
        </p:nvSpPr>
        <p:spPr>
          <a:xfrm>
            <a:off x="3699123" y="2069121"/>
            <a:ext cx="960250" cy="184666"/>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Sulfur Mustard (HD)</a:t>
            </a:r>
          </a:p>
          <a:p>
            <a:pPr algn="ctr"/>
            <a:r>
              <a:rPr lang="ru-RU" sz="600" dirty="0" err="1">
                <a:solidFill>
                  <a:schemeClr val="bg1">
                    <a:lumMod val="50000"/>
                  </a:schemeClr>
                </a:solidFill>
                <a:latin typeface="Arial" panose="020B0604020202020204" pitchFamily="34" charset="0"/>
                <a:cs typeface="Arial" panose="020B0604020202020204" pitchFamily="34" charset="0"/>
              </a:rPr>
              <a:t>Сірчаний</a:t>
            </a:r>
            <a:r>
              <a:rPr lang="ru-RU" sz="600" dirty="0">
                <a:solidFill>
                  <a:schemeClr val="bg1">
                    <a:lumMod val="50000"/>
                  </a:schemeClr>
                </a:solidFill>
                <a:latin typeface="Arial" panose="020B0604020202020204" pitchFamily="34" charset="0"/>
                <a:cs typeface="Arial" panose="020B0604020202020204" pitchFamily="34" charset="0"/>
              </a:rPr>
              <a:t> </a:t>
            </a:r>
            <a:r>
              <a:rPr lang="ru-RU" sz="600" dirty="0" err="1">
                <a:solidFill>
                  <a:schemeClr val="bg1">
                    <a:lumMod val="50000"/>
                  </a:schemeClr>
                </a:solidFill>
                <a:latin typeface="Arial" panose="020B0604020202020204" pitchFamily="34" charset="0"/>
                <a:cs typeface="Arial" panose="020B0604020202020204" pitchFamily="34" charset="0"/>
              </a:rPr>
              <a:t>іприт</a:t>
            </a:r>
            <a:r>
              <a:rPr lang="ru-RU" sz="600" dirty="0">
                <a:solidFill>
                  <a:schemeClr val="bg1">
                    <a:lumMod val="50000"/>
                  </a:schemeClr>
                </a:solidFill>
                <a:latin typeface="Arial" panose="020B0604020202020204" pitchFamily="34" charset="0"/>
                <a:cs typeface="Arial" panose="020B0604020202020204" pitchFamily="34" charset="0"/>
              </a:rPr>
              <a:t> (</a:t>
            </a:r>
            <a:r>
              <a:rPr lang="en-US" sz="600" dirty="0">
                <a:solidFill>
                  <a:schemeClr val="bg1">
                    <a:lumMod val="50000"/>
                  </a:schemeClr>
                </a:solidFill>
                <a:latin typeface="Arial" panose="020B0604020202020204" pitchFamily="34" charset="0"/>
                <a:cs typeface="Arial" panose="020B0604020202020204" pitchFamily="34" charset="0"/>
              </a:rPr>
              <a:t>HD)</a:t>
            </a:r>
          </a:p>
        </p:txBody>
      </p:sp>
      <p:sp>
        <p:nvSpPr>
          <p:cNvPr id="15" name="TextBox 14">
            <a:extLst>
              <a:ext uri="{FF2B5EF4-FFF2-40B4-BE49-F238E27FC236}">
                <a16:creationId xmlns:a16="http://schemas.microsoft.com/office/drawing/2014/main" id="{22BCA456-3160-D30B-1BDA-A1D273404ED6}"/>
              </a:ext>
            </a:extLst>
          </p:cNvPr>
          <p:cNvSpPr txBox="1"/>
          <p:nvPr/>
        </p:nvSpPr>
        <p:spPr>
          <a:xfrm>
            <a:off x="2509481" y="2066114"/>
            <a:ext cx="931675" cy="184666"/>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Chlorine</a:t>
            </a:r>
          </a:p>
          <a:p>
            <a:pPr algn="ctr"/>
            <a:r>
              <a:rPr lang="ru-RU" sz="600" dirty="0">
                <a:solidFill>
                  <a:schemeClr val="bg1">
                    <a:lumMod val="50000"/>
                  </a:schemeClr>
                </a:solidFill>
                <a:latin typeface="Arial" panose="020B0604020202020204" pitchFamily="34" charset="0"/>
                <a:cs typeface="Arial" panose="020B0604020202020204" pitchFamily="34" charset="0"/>
              </a:rPr>
              <a:t>Хлор</a:t>
            </a:r>
            <a:endParaRPr lang="ru-UA" sz="600" dirty="0">
              <a:solidFill>
                <a:schemeClr val="bg1">
                  <a:lumMod val="5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B874C99-B91E-E37D-76B7-BA0B42C15E58}"/>
              </a:ext>
            </a:extLst>
          </p:cNvPr>
          <p:cNvSpPr txBox="1"/>
          <p:nvPr/>
        </p:nvSpPr>
        <p:spPr>
          <a:xfrm>
            <a:off x="2509481" y="2324259"/>
            <a:ext cx="931675" cy="184666"/>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Chloropicrin (PS)</a:t>
            </a:r>
          </a:p>
          <a:p>
            <a:pPr algn="ctr"/>
            <a:r>
              <a:rPr lang="ru-RU" sz="600" dirty="0" err="1">
                <a:solidFill>
                  <a:schemeClr val="bg1">
                    <a:lumMod val="50000"/>
                  </a:schemeClr>
                </a:solidFill>
                <a:latin typeface="Arial" panose="020B0604020202020204" pitchFamily="34" charset="0"/>
                <a:cs typeface="Arial" panose="020B0604020202020204" pitchFamily="34" charset="0"/>
              </a:rPr>
              <a:t>Хлоропікрин</a:t>
            </a:r>
            <a:r>
              <a:rPr lang="ru-RU" sz="600" dirty="0">
                <a:solidFill>
                  <a:schemeClr val="bg1">
                    <a:lumMod val="50000"/>
                  </a:schemeClr>
                </a:solidFill>
                <a:latin typeface="Arial" panose="020B0604020202020204" pitchFamily="34" charset="0"/>
                <a:cs typeface="Arial" panose="020B0604020202020204" pitchFamily="34" charset="0"/>
              </a:rPr>
              <a:t> (</a:t>
            </a:r>
            <a:r>
              <a:rPr lang="en-US" sz="600" dirty="0">
                <a:solidFill>
                  <a:schemeClr val="bg1">
                    <a:lumMod val="50000"/>
                  </a:schemeClr>
                </a:solidFill>
                <a:latin typeface="Arial" panose="020B0604020202020204" pitchFamily="34" charset="0"/>
                <a:cs typeface="Arial" panose="020B0604020202020204" pitchFamily="34" charset="0"/>
              </a:rPr>
              <a:t>PS)</a:t>
            </a:r>
          </a:p>
        </p:txBody>
      </p:sp>
      <p:sp>
        <p:nvSpPr>
          <p:cNvPr id="17" name="TextBox 16">
            <a:extLst>
              <a:ext uri="{FF2B5EF4-FFF2-40B4-BE49-F238E27FC236}">
                <a16:creationId xmlns:a16="http://schemas.microsoft.com/office/drawing/2014/main" id="{FEE2585B-55BD-5EDD-EB62-CF03F01585DB}"/>
              </a:ext>
            </a:extLst>
          </p:cNvPr>
          <p:cNvSpPr txBox="1"/>
          <p:nvPr/>
        </p:nvSpPr>
        <p:spPr>
          <a:xfrm>
            <a:off x="2509481" y="2578262"/>
            <a:ext cx="931675" cy="184666"/>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Phosgene (CG)</a:t>
            </a:r>
          </a:p>
          <a:p>
            <a:pPr algn="ctr"/>
            <a:r>
              <a:rPr lang="ru-RU" sz="600" dirty="0">
                <a:solidFill>
                  <a:schemeClr val="bg1">
                    <a:lumMod val="50000"/>
                  </a:schemeClr>
                </a:solidFill>
                <a:latin typeface="Arial" panose="020B0604020202020204" pitchFamily="34" charset="0"/>
                <a:cs typeface="Arial" panose="020B0604020202020204" pitchFamily="34" charset="0"/>
              </a:rPr>
              <a:t>Фосген (</a:t>
            </a:r>
            <a:r>
              <a:rPr lang="en-US" sz="600" dirty="0">
                <a:solidFill>
                  <a:schemeClr val="bg1">
                    <a:lumMod val="50000"/>
                  </a:schemeClr>
                </a:solidFill>
                <a:latin typeface="Arial" panose="020B0604020202020204" pitchFamily="34" charset="0"/>
                <a:cs typeface="Arial" panose="020B0604020202020204" pitchFamily="34" charset="0"/>
              </a:rPr>
              <a:t>CG)</a:t>
            </a:r>
          </a:p>
        </p:txBody>
      </p:sp>
      <p:sp>
        <p:nvSpPr>
          <p:cNvPr id="18" name="TextBox 17">
            <a:extLst>
              <a:ext uri="{FF2B5EF4-FFF2-40B4-BE49-F238E27FC236}">
                <a16:creationId xmlns:a16="http://schemas.microsoft.com/office/drawing/2014/main" id="{437717AD-3295-C03E-049C-DF9581D56210}"/>
              </a:ext>
            </a:extLst>
          </p:cNvPr>
          <p:cNvSpPr txBox="1"/>
          <p:nvPr/>
        </p:nvSpPr>
        <p:spPr>
          <a:xfrm>
            <a:off x="2501896" y="2817320"/>
            <a:ext cx="931675" cy="184666"/>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Diphosgene (DP)</a:t>
            </a:r>
          </a:p>
          <a:p>
            <a:pPr algn="ctr"/>
            <a:r>
              <a:rPr lang="ru-RU" sz="600" dirty="0">
                <a:solidFill>
                  <a:schemeClr val="bg1">
                    <a:lumMod val="50000"/>
                  </a:schemeClr>
                </a:solidFill>
                <a:latin typeface="Arial" panose="020B0604020202020204" pitchFamily="34" charset="0"/>
                <a:cs typeface="Arial" panose="020B0604020202020204" pitchFamily="34" charset="0"/>
              </a:rPr>
              <a:t>Дифосген (</a:t>
            </a:r>
            <a:r>
              <a:rPr lang="en-US" sz="600" dirty="0">
                <a:solidFill>
                  <a:schemeClr val="bg1">
                    <a:lumMod val="50000"/>
                  </a:schemeClr>
                </a:solidFill>
                <a:latin typeface="Arial" panose="020B0604020202020204" pitchFamily="34" charset="0"/>
                <a:cs typeface="Arial" panose="020B0604020202020204" pitchFamily="34" charset="0"/>
              </a:rPr>
              <a:t>DP)</a:t>
            </a:r>
          </a:p>
        </p:txBody>
      </p:sp>
      <p:sp>
        <p:nvSpPr>
          <p:cNvPr id="19" name="TextBox 18">
            <a:extLst>
              <a:ext uri="{FF2B5EF4-FFF2-40B4-BE49-F238E27FC236}">
                <a16:creationId xmlns:a16="http://schemas.microsoft.com/office/drawing/2014/main" id="{4C3CF34A-1773-8204-096C-77836B042ED0}"/>
              </a:ext>
            </a:extLst>
          </p:cNvPr>
          <p:cNvSpPr txBox="1"/>
          <p:nvPr/>
        </p:nvSpPr>
        <p:spPr>
          <a:xfrm>
            <a:off x="3711822" y="2832011"/>
            <a:ext cx="931675" cy="215444"/>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Phosgene Oxime (CX)</a:t>
            </a:r>
          </a:p>
          <a:p>
            <a:pPr algn="ctr"/>
            <a:r>
              <a:rPr lang="ru-RU" sz="600" dirty="0">
                <a:solidFill>
                  <a:schemeClr val="bg1">
                    <a:lumMod val="50000"/>
                  </a:schemeClr>
                </a:solidFill>
                <a:latin typeface="Arial" panose="020B0604020202020204" pitchFamily="34" charset="0"/>
                <a:cs typeface="Arial" panose="020B0604020202020204" pitchFamily="34" charset="0"/>
              </a:rPr>
              <a:t>Фосгену </a:t>
            </a:r>
            <a:r>
              <a:rPr lang="ru-RU" sz="600" dirty="0" err="1">
                <a:solidFill>
                  <a:schemeClr val="bg1">
                    <a:lumMod val="50000"/>
                  </a:schemeClr>
                </a:solidFill>
                <a:latin typeface="Arial" panose="020B0604020202020204" pitchFamily="34" charset="0"/>
                <a:cs typeface="Arial" panose="020B0604020202020204" pitchFamily="34" charset="0"/>
              </a:rPr>
              <a:t>оксим</a:t>
            </a:r>
            <a:r>
              <a:rPr lang="ru-RU" sz="600" dirty="0">
                <a:solidFill>
                  <a:schemeClr val="bg1">
                    <a:lumMod val="50000"/>
                  </a:schemeClr>
                </a:solidFill>
                <a:latin typeface="Arial" panose="020B0604020202020204" pitchFamily="34" charset="0"/>
                <a:cs typeface="Arial" panose="020B0604020202020204" pitchFamily="34" charset="0"/>
              </a:rPr>
              <a:t> (</a:t>
            </a:r>
            <a:r>
              <a:rPr lang="en-US" sz="600" dirty="0">
                <a:solidFill>
                  <a:schemeClr val="bg1">
                    <a:lumMod val="50000"/>
                  </a:schemeClr>
                </a:solidFill>
                <a:latin typeface="Arial" panose="020B0604020202020204" pitchFamily="34" charset="0"/>
                <a:cs typeface="Arial" panose="020B0604020202020204" pitchFamily="34" charset="0"/>
              </a:rPr>
              <a:t>CX)</a:t>
            </a:r>
          </a:p>
          <a:p>
            <a:pPr algn="ctr"/>
            <a:endParaRPr lang="en-US" sz="200" dirty="0">
              <a:solidFill>
                <a:schemeClr val="bg1">
                  <a:lumMod val="50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36CAB58-9E3D-EC91-49B0-8AA8F65BDB42}"/>
              </a:ext>
            </a:extLst>
          </p:cNvPr>
          <p:cNvSpPr txBox="1"/>
          <p:nvPr/>
        </p:nvSpPr>
        <p:spPr>
          <a:xfrm>
            <a:off x="3714997" y="2587817"/>
            <a:ext cx="931675" cy="184666"/>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Lewisite (L)</a:t>
            </a:r>
          </a:p>
          <a:p>
            <a:pPr algn="ctr"/>
            <a:r>
              <a:rPr lang="ru-RU" sz="600" dirty="0" err="1">
                <a:solidFill>
                  <a:schemeClr val="bg1">
                    <a:lumMod val="50000"/>
                  </a:schemeClr>
                </a:solidFill>
                <a:latin typeface="Arial" panose="020B0604020202020204" pitchFamily="34" charset="0"/>
                <a:cs typeface="Arial" panose="020B0604020202020204" pitchFamily="34" charset="0"/>
              </a:rPr>
              <a:t>Люїзит</a:t>
            </a:r>
            <a:r>
              <a:rPr lang="ru-RU" sz="600" dirty="0">
                <a:solidFill>
                  <a:schemeClr val="bg1">
                    <a:lumMod val="50000"/>
                  </a:schemeClr>
                </a:solidFill>
                <a:latin typeface="Arial" panose="020B0604020202020204" pitchFamily="34" charset="0"/>
                <a:cs typeface="Arial" panose="020B0604020202020204" pitchFamily="34" charset="0"/>
              </a:rPr>
              <a:t> (</a:t>
            </a:r>
            <a:r>
              <a:rPr lang="en-US" sz="600" dirty="0">
                <a:solidFill>
                  <a:schemeClr val="bg1">
                    <a:lumMod val="50000"/>
                  </a:schemeClr>
                </a:solidFill>
                <a:latin typeface="Arial" panose="020B0604020202020204" pitchFamily="34" charset="0"/>
                <a:cs typeface="Arial" panose="020B0604020202020204" pitchFamily="34" charset="0"/>
              </a:rPr>
              <a:t>L)</a:t>
            </a:r>
          </a:p>
        </p:txBody>
      </p:sp>
      <p:sp>
        <p:nvSpPr>
          <p:cNvPr id="21" name="TextBox 20">
            <a:extLst>
              <a:ext uri="{FF2B5EF4-FFF2-40B4-BE49-F238E27FC236}">
                <a16:creationId xmlns:a16="http://schemas.microsoft.com/office/drawing/2014/main" id="{48A035E0-A130-686D-6FEC-8F7D73FA3E9F}"/>
              </a:ext>
            </a:extLst>
          </p:cNvPr>
          <p:cNvSpPr txBox="1"/>
          <p:nvPr/>
        </p:nvSpPr>
        <p:spPr>
          <a:xfrm>
            <a:off x="3727697" y="2322304"/>
            <a:ext cx="931675" cy="215444"/>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Nitrogen Mustard (</a:t>
            </a:r>
            <a:r>
              <a:rPr lang="en-US" sz="600" dirty="0" err="1">
                <a:solidFill>
                  <a:schemeClr val="bg1">
                    <a:lumMod val="50000"/>
                  </a:schemeClr>
                </a:solidFill>
                <a:latin typeface="Arial" panose="020B0604020202020204" pitchFamily="34" charset="0"/>
                <a:cs typeface="Arial" panose="020B0604020202020204" pitchFamily="34" charset="0"/>
              </a:rPr>
              <a:t>HN</a:t>
            </a:r>
            <a:r>
              <a:rPr lang="en-US" sz="600" dirty="0">
                <a:solidFill>
                  <a:schemeClr val="bg1">
                    <a:lumMod val="50000"/>
                  </a:schemeClr>
                </a:solidFill>
                <a:latin typeface="Arial" panose="020B0604020202020204" pitchFamily="34" charset="0"/>
                <a:cs typeface="Arial" panose="020B0604020202020204" pitchFamily="34" charset="0"/>
              </a:rPr>
              <a:t>)</a:t>
            </a:r>
          </a:p>
          <a:p>
            <a:pPr algn="ctr"/>
            <a:r>
              <a:rPr lang="ru-RU" sz="600" dirty="0" err="1">
                <a:solidFill>
                  <a:schemeClr val="bg1">
                    <a:lumMod val="50000"/>
                  </a:schemeClr>
                </a:solidFill>
                <a:latin typeface="Arial" panose="020B0604020202020204" pitchFamily="34" charset="0"/>
                <a:cs typeface="Arial" panose="020B0604020202020204" pitchFamily="34" charset="0"/>
              </a:rPr>
              <a:t>Азотний</a:t>
            </a:r>
            <a:r>
              <a:rPr lang="ru-RU" sz="600" dirty="0">
                <a:solidFill>
                  <a:schemeClr val="bg1">
                    <a:lumMod val="50000"/>
                  </a:schemeClr>
                </a:solidFill>
                <a:latin typeface="Arial" panose="020B0604020202020204" pitchFamily="34" charset="0"/>
                <a:cs typeface="Arial" panose="020B0604020202020204" pitchFamily="34" charset="0"/>
              </a:rPr>
              <a:t> </a:t>
            </a:r>
            <a:r>
              <a:rPr lang="ru-RU" sz="600" dirty="0" err="1">
                <a:solidFill>
                  <a:schemeClr val="bg1">
                    <a:lumMod val="50000"/>
                  </a:schemeClr>
                </a:solidFill>
                <a:latin typeface="Arial" panose="020B0604020202020204" pitchFamily="34" charset="0"/>
                <a:cs typeface="Arial" panose="020B0604020202020204" pitchFamily="34" charset="0"/>
              </a:rPr>
              <a:t>іприт</a:t>
            </a:r>
            <a:r>
              <a:rPr lang="ru-RU" sz="600" dirty="0">
                <a:solidFill>
                  <a:schemeClr val="bg1">
                    <a:lumMod val="50000"/>
                  </a:schemeClr>
                </a:solidFill>
                <a:latin typeface="Arial" panose="020B0604020202020204" pitchFamily="34" charset="0"/>
                <a:cs typeface="Arial" panose="020B0604020202020204" pitchFamily="34" charset="0"/>
              </a:rPr>
              <a:t> (</a:t>
            </a:r>
            <a:r>
              <a:rPr lang="en-US" sz="600" dirty="0" err="1">
                <a:solidFill>
                  <a:schemeClr val="bg1">
                    <a:lumMod val="50000"/>
                  </a:schemeClr>
                </a:solidFill>
                <a:latin typeface="Arial" panose="020B0604020202020204" pitchFamily="34" charset="0"/>
                <a:cs typeface="Arial" panose="020B0604020202020204" pitchFamily="34" charset="0"/>
              </a:rPr>
              <a:t>HN</a:t>
            </a:r>
            <a:r>
              <a:rPr lang="en-US" sz="600" dirty="0">
                <a:solidFill>
                  <a:schemeClr val="bg1">
                    <a:lumMod val="50000"/>
                  </a:schemeClr>
                </a:solidFill>
                <a:latin typeface="Arial" panose="020B0604020202020204" pitchFamily="34" charset="0"/>
                <a:cs typeface="Arial" panose="020B0604020202020204" pitchFamily="34" charset="0"/>
              </a:rPr>
              <a:t>)</a:t>
            </a:r>
          </a:p>
          <a:p>
            <a:pPr algn="ctr"/>
            <a:endParaRPr lang="en-US" sz="200" dirty="0">
              <a:solidFill>
                <a:schemeClr val="bg1">
                  <a:lumMod val="50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9883DD9-3465-AD46-CDDB-A26881EEE1EB}"/>
              </a:ext>
            </a:extLst>
          </p:cNvPr>
          <p:cNvSpPr txBox="1"/>
          <p:nvPr/>
        </p:nvSpPr>
        <p:spPr>
          <a:xfrm>
            <a:off x="6137691" y="1638749"/>
            <a:ext cx="931675" cy="230832"/>
          </a:xfrm>
          <a:prstGeom prst="rect">
            <a:avLst/>
          </a:prstGeom>
          <a:solidFill>
            <a:schemeClr val="bg1"/>
          </a:solidFill>
        </p:spPr>
        <p:txBody>
          <a:bodyPr wrap="square" lIns="0" tIns="0" rIns="0" bIns="0" rtlCol="0">
            <a:spAutoFit/>
          </a:bodyPr>
          <a:lstStyle/>
          <a:p>
            <a:pPr algn="ctr"/>
            <a:r>
              <a:rPr lang="en-US" sz="400" dirty="0">
                <a:solidFill>
                  <a:schemeClr val="bg1">
                    <a:lumMod val="50000"/>
                  </a:schemeClr>
                </a:solidFill>
                <a:latin typeface="Arial" panose="020B0604020202020204" pitchFamily="34" charset="0"/>
                <a:cs typeface="Arial" panose="020B0604020202020204" pitchFamily="34" charset="0"/>
              </a:rPr>
              <a:t>Incapacitating Agents</a:t>
            </a:r>
          </a:p>
          <a:p>
            <a:pPr algn="ctr"/>
            <a:r>
              <a:rPr lang="ru-RU" sz="400" dirty="0" err="1">
                <a:solidFill>
                  <a:schemeClr val="bg1">
                    <a:lumMod val="50000"/>
                  </a:schemeClr>
                </a:solidFill>
                <a:latin typeface="Arial" panose="020B0604020202020204" pitchFamily="34" charset="0"/>
                <a:cs typeface="Arial" panose="020B0604020202020204" pitchFamily="34" charset="0"/>
              </a:rPr>
              <a:t>Речовини</a:t>
            </a:r>
            <a:r>
              <a:rPr lang="ru-RU" sz="400" dirty="0">
                <a:solidFill>
                  <a:schemeClr val="bg1">
                    <a:lumMod val="50000"/>
                  </a:schemeClr>
                </a:solidFill>
                <a:latin typeface="Arial" panose="020B0604020202020204" pitchFamily="34" charset="0"/>
                <a:cs typeface="Arial" panose="020B0604020202020204" pitchFamily="34" charset="0"/>
              </a:rPr>
              <a:t> для </a:t>
            </a:r>
            <a:r>
              <a:rPr lang="ru-RU" sz="400" dirty="0" err="1">
                <a:solidFill>
                  <a:schemeClr val="bg1">
                    <a:lumMod val="50000"/>
                  </a:schemeClr>
                </a:solidFill>
                <a:latin typeface="Arial" panose="020B0604020202020204" pitchFamily="34" charset="0"/>
                <a:cs typeface="Arial" panose="020B0604020202020204" pitchFamily="34" charset="0"/>
              </a:rPr>
              <a:t>тимчасової</a:t>
            </a:r>
            <a:r>
              <a:rPr lang="ru-RU" sz="400" dirty="0">
                <a:solidFill>
                  <a:schemeClr val="bg1">
                    <a:lumMod val="50000"/>
                  </a:schemeClr>
                </a:solidFill>
                <a:latin typeface="Arial" panose="020B0604020202020204" pitchFamily="34" charset="0"/>
                <a:cs typeface="Arial" panose="020B0604020202020204" pitchFamily="34" charset="0"/>
              </a:rPr>
              <a:t> </a:t>
            </a:r>
            <a:r>
              <a:rPr lang="ru-RU" sz="400" dirty="0" err="1">
                <a:solidFill>
                  <a:schemeClr val="bg1">
                    <a:lumMod val="50000"/>
                  </a:schemeClr>
                </a:solidFill>
                <a:latin typeface="Arial" panose="020B0604020202020204" pitchFamily="34" charset="0"/>
                <a:cs typeface="Arial" panose="020B0604020202020204" pitchFamily="34" charset="0"/>
              </a:rPr>
              <a:t>втрати</a:t>
            </a:r>
            <a:r>
              <a:rPr lang="ru-RU" sz="400" dirty="0">
                <a:solidFill>
                  <a:schemeClr val="bg1">
                    <a:lumMod val="50000"/>
                  </a:schemeClr>
                </a:solidFill>
                <a:latin typeface="Arial" panose="020B0604020202020204" pitchFamily="34" charset="0"/>
                <a:cs typeface="Arial" panose="020B0604020202020204" pitchFamily="34" charset="0"/>
              </a:rPr>
              <a:t> </a:t>
            </a:r>
            <a:r>
              <a:rPr lang="ru-RU" sz="400" dirty="0" err="1">
                <a:solidFill>
                  <a:schemeClr val="bg1">
                    <a:lumMod val="50000"/>
                  </a:schemeClr>
                </a:solidFill>
                <a:latin typeface="Arial" panose="020B0604020202020204" pitchFamily="34" charset="0"/>
                <a:cs typeface="Arial" panose="020B0604020202020204" pitchFamily="34" charset="0"/>
              </a:rPr>
              <a:t>боєздатності</a:t>
            </a:r>
            <a:endParaRPr lang="en-US" sz="400" dirty="0">
              <a:solidFill>
                <a:schemeClr val="bg1">
                  <a:lumMod val="50000"/>
                </a:schemeClr>
              </a:solidFill>
              <a:latin typeface="Arial" panose="020B0604020202020204" pitchFamily="34" charset="0"/>
              <a:cs typeface="Arial" panose="020B0604020202020204" pitchFamily="34" charset="0"/>
            </a:endParaRPr>
          </a:p>
          <a:p>
            <a:pPr algn="ctr"/>
            <a:endParaRPr lang="ru-RU" sz="300" dirty="0">
              <a:solidFill>
                <a:schemeClr val="bg1">
                  <a:lumMod val="50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E5DE024-9C5A-D9F8-E794-2774758F675D}"/>
              </a:ext>
            </a:extLst>
          </p:cNvPr>
          <p:cNvSpPr txBox="1"/>
          <p:nvPr/>
        </p:nvSpPr>
        <p:spPr>
          <a:xfrm>
            <a:off x="7323497" y="1669526"/>
            <a:ext cx="931675" cy="184666"/>
          </a:xfrm>
          <a:prstGeom prst="rect">
            <a:avLst/>
          </a:prstGeom>
          <a:solidFill>
            <a:schemeClr val="bg1"/>
          </a:solidFill>
        </p:spPr>
        <p:txBody>
          <a:bodyPr wrap="square" lIns="0" tIns="0" rIns="0" bIns="0" rtlCol="0">
            <a:spAutoFit/>
          </a:bodyPr>
          <a:lstStyle/>
          <a:p>
            <a:pPr algn="ctr"/>
            <a:r>
              <a:rPr lang="en-US" sz="500" dirty="0">
                <a:solidFill>
                  <a:schemeClr val="bg1">
                    <a:lumMod val="50000"/>
                  </a:schemeClr>
                </a:solidFill>
                <a:latin typeface="Arial" panose="020B0604020202020204" pitchFamily="34" charset="0"/>
                <a:cs typeface="Arial" panose="020B0604020202020204" pitchFamily="34" charset="0"/>
              </a:rPr>
              <a:t>Blood Agents</a:t>
            </a:r>
          </a:p>
          <a:p>
            <a:pPr algn="ctr"/>
            <a:r>
              <a:rPr lang="ru-RU" sz="500" dirty="0" err="1">
                <a:solidFill>
                  <a:schemeClr val="bg1">
                    <a:lumMod val="50000"/>
                  </a:schemeClr>
                </a:solidFill>
                <a:latin typeface="Arial" panose="020B0604020202020204" pitchFamily="34" charset="0"/>
                <a:cs typeface="Arial" panose="020B0604020202020204" pitchFamily="34" charset="0"/>
              </a:rPr>
              <a:t>Речовини</a:t>
            </a:r>
            <a:r>
              <a:rPr lang="ru-RU" sz="500" dirty="0">
                <a:solidFill>
                  <a:schemeClr val="bg1">
                    <a:lumMod val="50000"/>
                  </a:schemeClr>
                </a:solidFill>
                <a:latin typeface="Arial" panose="020B0604020202020204" pitchFamily="34" charset="0"/>
                <a:cs typeface="Arial" panose="020B0604020202020204" pitchFamily="34" charset="0"/>
              </a:rPr>
              <a:t> </a:t>
            </a:r>
            <a:r>
              <a:rPr lang="ru-RU" sz="500" dirty="0" err="1">
                <a:solidFill>
                  <a:schemeClr val="bg1">
                    <a:lumMod val="50000"/>
                  </a:schemeClr>
                </a:solidFill>
                <a:latin typeface="Arial" panose="020B0604020202020204" pitchFamily="34" charset="0"/>
                <a:cs typeface="Arial" panose="020B0604020202020204" pitchFamily="34" charset="0"/>
              </a:rPr>
              <a:t>загальнотруйної</a:t>
            </a:r>
            <a:r>
              <a:rPr lang="ru-RU" sz="500" dirty="0">
                <a:solidFill>
                  <a:schemeClr val="bg1">
                    <a:lumMod val="50000"/>
                  </a:schemeClr>
                </a:solidFill>
                <a:latin typeface="Arial" panose="020B0604020202020204" pitchFamily="34" charset="0"/>
                <a:cs typeface="Arial" panose="020B0604020202020204" pitchFamily="34" charset="0"/>
              </a:rPr>
              <a:t> </a:t>
            </a:r>
            <a:r>
              <a:rPr lang="ru-RU" sz="500" dirty="0" err="1">
                <a:solidFill>
                  <a:schemeClr val="bg1">
                    <a:lumMod val="50000"/>
                  </a:schemeClr>
                </a:solidFill>
                <a:latin typeface="Arial" panose="020B0604020202020204" pitchFamily="34" charset="0"/>
                <a:cs typeface="Arial" panose="020B0604020202020204" pitchFamily="34" charset="0"/>
              </a:rPr>
              <a:t>дії</a:t>
            </a:r>
            <a:endParaRPr lang="en-US" sz="500" dirty="0">
              <a:solidFill>
                <a:schemeClr val="bg1">
                  <a:lumMod val="50000"/>
                </a:schemeClr>
              </a:solidFill>
              <a:latin typeface="Arial" panose="020B0604020202020204" pitchFamily="34" charset="0"/>
              <a:cs typeface="Arial" panose="020B0604020202020204" pitchFamily="34" charset="0"/>
            </a:endParaRPr>
          </a:p>
          <a:p>
            <a:pPr algn="ctr"/>
            <a:endParaRPr lang="ru-RU" sz="200" dirty="0">
              <a:solidFill>
                <a:schemeClr val="bg1">
                  <a:lumMod val="50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09D7B20-1F31-5EA7-7485-FC67415D9EEE}"/>
              </a:ext>
            </a:extLst>
          </p:cNvPr>
          <p:cNvSpPr txBox="1"/>
          <p:nvPr/>
        </p:nvSpPr>
        <p:spPr>
          <a:xfrm>
            <a:off x="8534400" y="1659387"/>
            <a:ext cx="931675" cy="184666"/>
          </a:xfrm>
          <a:prstGeom prst="rect">
            <a:avLst/>
          </a:prstGeom>
          <a:solidFill>
            <a:schemeClr val="bg1"/>
          </a:solidFill>
        </p:spPr>
        <p:txBody>
          <a:bodyPr wrap="square" lIns="0" tIns="0" rIns="0" bIns="0" rtlCol="0">
            <a:spAutoFit/>
          </a:bodyPr>
          <a:lstStyle/>
          <a:p>
            <a:pPr algn="ctr"/>
            <a:r>
              <a:rPr lang="ru-RU" sz="400" dirty="0" err="1">
                <a:solidFill>
                  <a:schemeClr val="bg1">
                    <a:lumMod val="50000"/>
                  </a:schemeClr>
                </a:solidFill>
                <a:latin typeface="Arial" panose="020B0604020202020204" pitchFamily="34" charset="0"/>
                <a:cs typeface="Arial" panose="020B0604020202020204" pitchFamily="34" charset="0"/>
              </a:rPr>
              <a:t>Riot</a:t>
            </a:r>
            <a:r>
              <a:rPr lang="ru-RU" sz="400" dirty="0">
                <a:solidFill>
                  <a:schemeClr val="bg1">
                    <a:lumMod val="50000"/>
                  </a:schemeClr>
                </a:solidFill>
                <a:latin typeface="Arial" panose="020B0604020202020204" pitchFamily="34" charset="0"/>
                <a:cs typeface="Arial" panose="020B0604020202020204" pitchFamily="34" charset="0"/>
              </a:rPr>
              <a:t> Control </a:t>
            </a:r>
            <a:r>
              <a:rPr lang="ru-RU" sz="400" dirty="0" err="1">
                <a:solidFill>
                  <a:schemeClr val="bg1">
                    <a:lumMod val="50000"/>
                  </a:schemeClr>
                </a:solidFill>
                <a:latin typeface="Arial" panose="020B0604020202020204" pitchFamily="34" charset="0"/>
                <a:cs typeface="Arial" panose="020B0604020202020204" pitchFamily="34" charset="0"/>
              </a:rPr>
              <a:t>Agents</a:t>
            </a:r>
            <a:endParaRPr lang="ru-RU" sz="400" dirty="0">
              <a:solidFill>
                <a:schemeClr val="bg1">
                  <a:lumMod val="50000"/>
                </a:schemeClr>
              </a:solidFill>
              <a:latin typeface="Arial" panose="020B0604020202020204" pitchFamily="34" charset="0"/>
              <a:cs typeface="Arial" panose="020B0604020202020204" pitchFamily="34" charset="0"/>
            </a:endParaRPr>
          </a:p>
          <a:p>
            <a:pPr algn="ctr"/>
            <a:r>
              <a:rPr lang="ru-RU" sz="400" dirty="0" err="1">
                <a:solidFill>
                  <a:schemeClr val="bg1">
                    <a:lumMod val="50000"/>
                  </a:schemeClr>
                </a:solidFill>
                <a:latin typeface="Arial" panose="020B0604020202020204" pitchFamily="34" charset="0"/>
                <a:cs typeface="Arial" panose="020B0604020202020204" pitchFamily="34" charset="0"/>
              </a:rPr>
              <a:t>Речовини</a:t>
            </a:r>
            <a:r>
              <a:rPr lang="ru-RU" sz="400" dirty="0">
                <a:solidFill>
                  <a:schemeClr val="bg1">
                    <a:lumMod val="50000"/>
                  </a:schemeClr>
                </a:solidFill>
                <a:latin typeface="Arial" panose="020B0604020202020204" pitchFamily="34" charset="0"/>
                <a:cs typeface="Arial" panose="020B0604020202020204" pitchFamily="34" charset="0"/>
              </a:rPr>
              <a:t> для </a:t>
            </a:r>
            <a:r>
              <a:rPr lang="ru-RU" sz="400" dirty="0" err="1">
                <a:solidFill>
                  <a:schemeClr val="bg1">
                    <a:lumMod val="50000"/>
                  </a:schemeClr>
                </a:solidFill>
                <a:latin typeface="Arial" panose="020B0604020202020204" pitchFamily="34" charset="0"/>
                <a:cs typeface="Arial" panose="020B0604020202020204" pitchFamily="34" charset="0"/>
              </a:rPr>
              <a:t>придушення</a:t>
            </a:r>
            <a:r>
              <a:rPr lang="ru-RU" sz="400" dirty="0">
                <a:solidFill>
                  <a:schemeClr val="bg1">
                    <a:lumMod val="50000"/>
                  </a:schemeClr>
                </a:solidFill>
                <a:latin typeface="Arial" panose="020B0604020202020204" pitchFamily="34" charset="0"/>
                <a:cs typeface="Arial" panose="020B0604020202020204" pitchFamily="34" charset="0"/>
              </a:rPr>
              <a:t> </a:t>
            </a:r>
            <a:r>
              <a:rPr lang="ru-RU" sz="400" dirty="0" err="1">
                <a:solidFill>
                  <a:schemeClr val="bg1">
                    <a:lumMod val="50000"/>
                  </a:schemeClr>
                </a:solidFill>
                <a:latin typeface="Arial" panose="020B0604020202020204" pitchFamily="34" charset="0"/>
                <a:cs typeface="Arial" panose="020B0604020202020204" pitchFamily="34" charset="0"/>
              </a:rPr>
              <a:t>масових</a:t>
            </a:r>
            <a:r>
              <a:rPr lang="ru-RU" sz="400" dirty="0">
                <a:solidFill>
                  <a:schemeClr val="bg1">
                    <a:lumMod val="50000"/>
                  </a:schemeClr>
                </a:solidFill>
                <a:latin typeface="Arial" panose="020B0604020202020204" pitchFamily="34" charset="0"/>
                <a:cs typeface="Arial" panose="020B0604020202020204" pitchFamily="34" charset="0"/>
              </a:rPr>
              <a:t> </a:t>
            </a:r>
            <a:r>
              <a:rPr lang="ru-RU" sz="400" dirty="0" err="1">
                <a:solidFill>
                  <a:schemeClr val="bg1">
                    <a:lumMod val="50000"/>
                  </a:schemeClr>
                </a:solidFill>
                <a:latin typeface="Arial" panose="020B0604020202020204" pitchFamily="34" charset="0"/>
                <a:cs typeface="Arial" panose="020B0604020202020204" pitchFamily="34" charset="0"/>
              </a:rPr>
              <a:t>заворушень</a:t>
            </a:r>
            <a:endParaRPr lang="ru-RU" sz="400" dirty="0">
              <a:solidFill>
                <a:schemeClr val="bg1">
                  <a:lumMod val="50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DACA8CC-FAF0-804B-743C-7DDBBE6F0CA2}"/>
              </a:ext>
            </a:extLst>
          </p:cNvPr>
          <p:cNvSpPr txBox="1"/>
          <p:nvPr/>
        </p:nvSpPr>
        <p:spPr>
          <a:xfrm>
            <a:off x="8551411" y="2069824"/>
            <a:ext cx="931675" cy="184666"/>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Tear Gases</a:t>
            </a:r>
          </a:p>
          <a:p>
            <a:pPr algn="ctr"/>
            <a:r>
              <a:rPr lang="ru-RU" sz="600" dirty="0" err="1">
                <a:solidFill>
                  <a:schemeClr val="bg1">
                    <a:lumMod val="50000"/>
                  </a:schemeClr>
                </a:solidFill>
                <a:latin typeface="Arial" panose="020B0604020202020204" pitchFamily="34" charset="0"/>
                <a:cs typeface="Arial" panose="020B0604020202020204" pitchFamily="34" charset="0"/>
              </a:rPr>
              <a:t>Сльозогінні</a:t>
            </a:r>
            <a:r>
              <a:rPr lang="ru-RU" sz="600" dirty="0">
                <a:solidFill>
                  <a:schemeClr val="bg1">
                    <a:lumMod val="50000"/>
                  </a:schemeClr>
                </a:solidFill>
                <a:latin typeface="Arial" panose="020B0604020202020204" pitchFamily="34" charset="0"/>
                <a:cs typeface="Arial" panose="020B0604020202020204" pitchFamily="34" charset="0"/>
              </a:rPr>
              <a:t> гази</a:t>
            </a:r>
          </a:p>
        </p:txBody>
      </p:sp>
      <p:sp>
        <p:nvSpPr>
          <p:cNvPr id="26" name="TextBox 25">
            <a:extLst>
              <a:ext uri="{FF2B5EF4-FFF2-40B4-BE49-F238E27FC236}">
                <a16:creationId xmlns:a16="http://schemas.microsoft.com/office/drawing/2014/main" id="{534228B9-2AC1-8CB2-2F92-14B5594F9797}"/>
              </a:ext>
            </a:extLst>
          </p:cNvPr>
          <p:cNvSpPr txBox="1"/>
          <p:nvPr/>
        </p:nvSpPr>
        <p:spPr>
          <a:xfrm>
            <a:off x="7333194" y="2050725"/>
            <a:ext cx="931675" cy="215444"/>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Hydrogen Cyanide (AC)</a:t>
            </a:r>
          </a:p>
          <a:p>
            <a:pPr algn="ctr"/>
            <a:r>
              <a:rPr lang="ru-RU" sz="600" dirty="0" err="1">
                <a:solidFill>
                  <a:schemeClr val="bg1">
                    <a:lumMod val="50000"/>
                  </a:schemeClr>
                </a:solidFill>
                <a:latin typeface="Arial" panose="020B0604020202020204" pitchFamily="34" charset="0"/>
                <a:cs typeface="Arial" panose="020B0604020202020204" pitchFamily="34" charset="0"/>
              </a:rPr>
              <a:t>Ціаністий</a:t>
            </a:r>
            <a:r>
              <a:rPr lang="ru-RU" sz="600" dirty="0">
                <a:solidFill>
                  <a:schemeClr val="bg1">
                    <a:lumMod val="50000"/>
                  </a:schemeClr>
                </a:solidFill>
                <a:latin typeface="Arial" panose="020B0604020202020204" pitchFamily="34" charset="0"/>
                <a:cs typeface="Arial" panose="020B0604020202020204" pitchFamily="34" charset="0"/>
              </a:rPr>
              <a:t> </a:t>
            </a:r>
            <a:r>
              <a:rPr lang="ru-RU" sz="600" dirty="0" err="1">
                <a:solidFill>
                  <a:schemeClr val="bg1">
                    <a:lumMod val="50000"/>
                  </a:schemeClr>
                </a:solidFill>
                <a:latin typeface="Arial" panose="020B0604020202020204" pitchFamily="34" charset="0"/>
                <a:cs typeface="Arial" panose="020B0604020202020204" pitchFamily="34" charset="0"/>
              </a:rPr>
              <a:t>водень</a:t>
            </a:r>
            <a:r>
              <a:rPr lang="ru-RU" sz="600" dirty="0">
                <a:solidFill>
                  <a:schemeClr val="bg1">
                    <a:lumMod val="50000"/>
                  </a:schemeClr>
                </a:solidFill>
                <a:latin typeface="Arial" panose="020B0604020202020204" pitchFamily="34" charset="0"/>
                <a:cs typeface="Arial" panose="020B0604020202020204" pitchFamily="34" charset="0"/>
              </a:rPr>
              <a:t> (</a:t>
            </a:r>
            <a:r>
              <a:rPr lang="en-US" sz="600" dirty="0">
                <a:solidFill>
                  <a:schemeClr val="bg1">
                    <a:lumMod val="50000"/>
                  </a:schemeClr>
                </a:solidFill>
                <a:latin typeface="Arial" panose="020B0604020202020204" pitchFamily="34" charset="0"/>
                <a:cs typeface="Arial" panose="020B0604020202020204" pitchFamily="34" charset="0"/>
              </a:rPr>
              <a:t>AC)</a:t>
            </a:r>
          </a:p>
          <a:p>
            <a:pPr algn="ctr"/>
            <a:endParaRPr lang="en-US" sz="200" dirty="0">
              <a:solidFill>
                <a:schemeClr val="bg1">
                  <a:lumMod val="50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287657-6351-132F-149B-B9DB1BD1ABAD}"/>
              </a:ext>
            </a:extLst>
          </p:cNvPr>
          <p:cNvSpPr txBox="1"/>
          <p:nvPr/>
        </p:nvSpPr>
        <p:spPr>
          <a:xfrm>
            <a:off x="7315200" y="2325748"/>
            <a:ext cx="990600" cy="215444"/>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Cyanogen Chloride (CK)</a:t>
            </a:r>
          </a:p>
          <a:p>
            <a:pPr algn="ctr"/>
            <a:r>
              <a:rPr lang="ru-RU" sz="600" dirty="0" err="1">
                <a:solidFill>
                  <a:schemeClr val="bg1">
                    <a:lumMod val="50000"/>
                  </a:schemeClr>
                </a:solidFill>
                <a:latin typeface="Arial" panose="020B0604020202020204" pitchFamily="34" charset="0"/>
                <a:cs typeface="Arial" panose="020B0604020202020204" pitchFamily="34" charset="0"/>
              </a:rPr>
              <a:t>Ціану</a:t>
            </a:r>
            <a:r>
              <a:rPr lang="ru-RU" sz="600" dirty="0">
                <a:solidFill>
                  <a:schemeClr val="bg1">
                    <a:lumMod val="50000"/>
                  </a:schemeClr>
                </a:solidFill>
                <a:latin typeface="Arial" panose="020B0604020202020204" pitchFamily="34" charset="0"/>
                <a:cs typeface="Arial" panose="020B0604020202020204" pitchFamily="34" charset="0"/>
              </a:rPr>
              <a:t> хлорид (</a:t>
            </a:r>
            <a:r>
              <a:rPr lang="en-US" sz="600" dirty="0">
                <a:solidFill>
                  <a:schemeClr val="bg1">
                    <a:lumMod val="50000"/>
                  </a:schemeClr>
                </a:solidFill>
                <a:latin typeface="Arial" panose="020B0604020202020204" pitchFamily="34" charset="0"/>
                <a:cs typeface="Arial" panose="020B0604020202020204" pitchFamily="34" charset="0"/>
              </a:rPr>
              <a:t>CK)</a:t>
            </a:r>
          </a:p>
          <a:p>
            <a:pPr algn="ctr"/>
            <a:endParaRPr lang="en-US" sz="200" dirty="0">
              <a:solidFill>
                <a:schemeClr val="bg1">
                  <a:lumMod val="50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E7F4603-95D0-2FF4-1D6D-1E6B4D0B2B47}"/>
              </a:ext>
            </a:extLst>
          </p:cNvPr>
          <p:cNvSpPr txBox="1"/>
          <p:nvPr/>
        </p:nvSpPr>
        <p:spPr>
          <a:xfrm>
            <a:off x="7352466" y="2587817"/>
            <a:ext cx="931675" cy="184666"/>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Arsine (SA)</a:t>
            </a:r>
          </a:p>
          <a:p>
            <a:pPr algn="ctr"/>
            <a:r>
              <a:rPr lang="ru-RU" sz="600" dirty="0">
                <a:solidFill>
                  <a:schemeClr val="bg1">
                    <a:lumMod val="50000"/>
                  </a:schemeClr>
                </a:solidFill>
                <a:latin typeface="Arial" panose="020B0604020202020204" pitchFamily="34" charset="0"/>
                <a:cs typeface="Arial" panose="020B0604020202020204" pitchFamily="34" charset="0"/>
              </a:rPr>
              <a:t>Арсин (</a:t>
            </a:r>
            <a:r>
              <a:rPr lang="en-US" sz="600" dirty="0">
                <a:solidFill>
                  <a:schemeClr val="bg1">
                    <a:lumMod val="50000"/>
                  </a:schemeClr>
                </a:solidFill>
                <a:latin typeface="Arial" panose="020B0604020202020204" pitchFamily="34" charset="0"/>
                <a:cs typeface="Arial" panose="020B0604020202020204" pitchFamily="34" charset="0"/>
              </a:rPr>
              <a:t>SA)</a:t>
            </a:r>
          </a:p>
        </p:txBody>
      </p:sp>
      <p:sp>
        <p:nvSpPr>
          <p:cNvPr id="29" name="TextBox 28">
            <a:extLst>
              <a:ext uri="{FF2B5EF4-FFF2-40B4-BE49-F238E27FC236}">
                <a16:creationId xmlns:a16="http://schemas.microsoft.com/office/drawing/2014/main" id="{CEA6F4CC-B391-01E3-DDFF-D3DBCF0CEC51}"/>
              </a:ext>
            </a:extLst>
          </p:cNvPr>
          <p:cNvSpPr txBox="1"/>
          <p:nvPr/>
        </p:nvSpPr>
        <p:spPr>
          <a:xfrm>
            <a:off x="5989319" y="2664761"/>
            <a:ext cx="956689" cy="215444"/>
          </a:xfrm>
          <a:prstGeom prst="rect">
            <a:avLst/>
          </a:prstGeom>
          <a:solidFill>
            <a:schemeClr val="bg1"/>
          </a:solidFill>
        </p:spPr>
        <p:txBody>
          <a:bodyPr wrap="square" lIns="0" tIns="0" rIns="0" bIns="0" rtlCol="0">
            <a:spAutoFit/>
          </a:bodyPr>
          <a:lstStyle/>
          <a:p>
            <a:pPr algn="ctr"/>
            <a:r>
              <a:rPr lang="ru-RU" sz="600" dirty="0">
                <a:latin typeface="Arial" panose="020B0604020202020204" pitchFamily="34" charset="0"/>
                <a:cs typeface="Arial" panose="020B0604020202020204" pitchFamily="34" charset="0"/>
              </a:rPr>
              <a:t>V-Series (British)</a:t>
            </a:r>
          </a:p>
          <a:p>
            <a:pPr algn="ctr"/>
            <a:r>
              <a:rPr lang="ru-RU" sz="600" dirty="0" err="1">
                <a:latin typeface="Arial" panose="020B0604020202020204" pitchFamily="34" charset="0"/>
                <a:cs typeface="Arial" panose="020B0604020202020204" pitchFamily="34" charset="0"/>
              </a:rPr>
              <a:t>Серія</a:t>
            </a:r>
            <a:r>
              <a:rPr lang="ru-RU" sz="600" dirty="0">
                <a:latin typeface="Arial" panose="020B0604020202020204" pitchFamily="34" charset="0"/>
                <a:cs typeface="Arial" panose="020B0604020202020204" pitchFamily="34" charset="0"/>
              </a:rPr>
              <a:t> V (Велика </a:t>
            </a:r>
            <a:r>
              <a:rPr lang="ru-RU" sz="600" dirty="0" err="1">
                <a:latin typeface="Arial" panose="020B0604020202020204" pitchFamily="34" charset="0"/>
                <a:cs typeface="Arial" panose="020B0604020202020204" pitchFamily="34" charset="0"/>
              </a:rPr>
              <a:t>Британія</a:t>
            </a:r>
            <a:r>
              <a:rPr lang="ru-RU" sz="600" dirty="0">
                <a:latin typeface="Arial" panose="020B0604020202020204" pitchFamily="34" charset="0"/>
                <a:cs typeface="Arial" panose="020B0604020202020204" pitchFamily="34" charset="0"/>
              </a:rPr>
              <a:t>)</a:t>
            </a:r>
            <a:endParaRPr lang="en-US" sz="600" dirty="0">
              <a:latin typeface="Arial" panose="020B0604020202020204" pitchFamily="34" charset="0"/>
              <a:cs typeface="Arial" panose="020B0604020202020204" pitchFamily="34" charset="0"/>
            </a:endParaRPr>
          </a:p>
          <a:p>
            <a:pPr algn="ctr"/>
            <a:endParaRPr lang="ru-RU" sz="2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870F13D-E269-FDB9-C8BD-EE76E1BAD118}"/>
              </a:ext>
            </a:extLst>
          </p:cNvPr>
          <p:cNvSpPr txBox="1"/>
          <p:nvPr/>
        </p:nvSpPr>
        <p:spPr>
          <a:xfrm>
            <a:off x="4852860" y="2657107"/>
            <a:ext cx="931675" cy="215444"/>
          </a:xfrm>
          <a:prstGeom prst="rect">
            <a:avLst/>
          </a:prstGeom>
          <a:solidFill>
            <a:schemeClr val="bg1"/>
          </a:solidFill>
        </p:spPr>
        <p:txBody>
          <a:bodyPr wrap="square" lIns="0" tIns="0" rIns="0" bIns="0" rtlCol="0">
            <a:spAutoFit/>
          </a:bodyPr>
          <a:lstStyle/>
          <a:p>
            <a:pPr algn="ctr"/>
            <a:r>
              <a:rPr lang="en-US" sz="600" dirty="0">
                <a:latin typeface="Arial" panose="020B0604020202020204" pitchFamily="34" charset="0"/>
                <a:cs typeface="Arial" panose="020B0604020202020204" pitchFamily="34" charset="0"/>
              </a:rPr>
              <a:t>G-Series (Germany)</a:t>
            </a:r>
          </a:p>
          <a:p>
            <a:pPr algn="ctr"/>
            <a:r>
              <a:rPr lang="ru-RU" sz="600" dirty="0" err="1">
                <a:latin typeface="Arial" panose="020B0604020202020204" pitchFamily="34" charset="0"/>
                <a:cs typeface="Arial" panose="020B0604020202020204" pitchFamily="34" charset="0"/>
              </a:rPr>
              <a:t>Серія</a:t>
            </a:r>
            <a:r>
              <a:rPr lang="ru-RU"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G (</a:t>
            </a:r>
            <a:r>
              <a:rPr lang="ru-RU" sz="600" dirty="0" err="1">
                <a:latin typeface="Arial" panose="020B0604020202020204" pitchFamily="34" charset="0"/>
                <a:cs typeface="Arial" panose="020B0604020202020204" pitchFamily="34" charset="0"/>
              </a:rPr>
              <a:t>Німеччина</a:t>
            </a:r>
            <a:r>
              <a:rPr lang="ru-RU" sz="600" dirty="0">
                <a:latin typeface="Arial" panose="020B0604020202020204" pitchFamily="34" charset="0"/>
                <a:cs typeface="Arial" panose="020B0604020202020204" pitchFamily="34" charset="0"/>
              </a:rPr>
              <a:t>)</a:t>
            </a:r>
            <a:endParaRPr lang="en-US" sz="600" dirty="0">
              <a:latin typeface="Arial" panose="020B0604020202020204" pitchFamily="34" charset="0"/>
              <a:cs typeface="Arial" panose="020B0604020202020204" pitchFamily="34" charset="0"/>
            </a:endParaRPr>
          </a:p>
          <a:p>
            <a:pPr algn="ctr"/>
            <a:endParaRPr lang="ru-RU" sz="2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8877F83-08C9-00BD-323B-CF72057B0B5C}"/>
              </a:ext>
            </a:extLst>
          </p:cNvPr>
          <p:cNvSpPr txBox="1"/>
          <p:nvPr/>
        </p:nvSpPr>
        <p:spPr>
          <a:xfrm>
            <a:off x="4919475" y="3074159"/>
            <a:ext cx="812800" cy="184666"/>
          </a:xfrm>
          <a:prstGeom prst="rect">
            <a:avLst/>
          </a:prstGeom>
          <a:solidFill>
            <a:schemeClr val="bg1"/>
          </a:solidFill>
        </p:spPr>
        <p:txBody>
          <a:bodyPr wrap="square" lIns="0" tIns="0" rIns="0" bIns="0" rtlCol="0">
            <a:spAutoFit/>
          </a:bodyPr>
          <a:lstStyle/>
          <a:p>
            <a:pPr algn="ctr"/>
            <a:r>
              <a:rPr lang="en-US" sz="600" dirty="0">
                <a:latin typeface="Arial" panose="020B0604020202020204" pitchFamily="34" charset="0"/>
                <a:cs typeface="Arial" panose="020B0604020202020204" pitchFamily="34" charset="0"/>
              </a:rPr>
              <a:t>Tabun (GA)</a:t>
            </a:r>
          </a:p>
          <a:p>
            <a:pPr algn="ctr"/>
            <a:r>
              <a:rPr lang="ru-RU" sz="600" dirty="0">
                <a:latin typeface="Arial" panose="020B0604020202020204" pitchFamily="34" charset="0"/>
                <a:cs typeface="Arial" panose="020B0604020202020204" pitchFamily="34" charset="0"/>
              </a:rPr>
              <a:t>Табун (</a:t>
            </a:r>
            <a:r>
              <a:rPr lang="en-US" sz="600" dirty="0">
                <a:latin typeface="Arial" panose="020B0604020202020204" pitchFamily="34" charset="0"/>
                <a:cs typeface="Arial" panose="020B0604020202020204" pitchFamily="34" charset="0"/>
              </a:rPr>
              <a:t>GA)</a:t>
            </a:r>
          </a:p>
        </p:txBody>
      </p:sp>
      <p:sp>
        <p:nvSpPr>
          <p:cNvPr id="32" name="TextBox 31">
            <a:extLst>
              <a:ext uri="{FF2B5EF4-FFF2-40B4-BE49-F238E27FC236}">
                <a16:creationId xmlns:a16="http://schemas.microsoft.com/office/drawing/2014/main" id="{998EC752-367A-0D17-16B3-A03416271E64}"/>
              </a:ext>
            </a:extLst>
          </p:cNvPr>
          <p:cNvSpPr txBox="1"/>
          <p:nvPr/>
        </p:nvSpPr>
        <p:spPr>
          <a:xfrm>
            <a:off x="4847909" y="3582878"/>
            <a:ext cx="931675" cy="184666"/>
          </a:xfrm>
          <a:prstGeom prst="rect">
            <a:avLst/>
          </a:prstGeom>
          <a:solidFill>
            <a:schemeClr val="bg1"/>
          </a:solidFill>
        </p:spPr>
        <p:txBody>
          <a:bodyPr wrap="square" lIns="0" tIns="0" rIns="0" bIns="0" rtlCol="0">
            <a:spAutoFit/>
          </a:bodyPr>
          <a:lstStyle/>
          <a:p>
            <a:pPr algn="ctr"/>
            <a:r>
              <a:rPr lang="en-US" sz="600" dirty="0">
                <a:latin typeface="Arial" panose="020B0604020202020204" pitchFamily="34" charset="0"/>
                <a:cs typeface="Arial" panose="020B0604020202020204" pitchFamily="34" charset="0"/>
              </a:rPr>
              <a:t>Soman (GD)</a:t>
            </a:r>
          </a:p>
          <a:p>
            <a:pPr algn="ctr"/>
            <a:r>
              <a:rPr lang="ru-RU" sz="600" dirty="0">
                <a:latin typeface="Arial" panose="020B0604020202020204" pitchFamily="34" charset="0"/>
                <a:cs typeface="Arial" panose="020B0604020202020204" pitchFamily="34" charset="0"/>
              </a:rPr>
              <a:t>Зоман (</a:t>
            </a:r>
            <a:r>
              <a:rPr lang="en-US" sz="600" dirty="0">
                <a:latin typeface="Arial" panose="020B0604020202020204" pitchFamily="34" charset="0"/>
                <a:cs typeface="Arial" panose="020B0604020202020204" pitchFamily="34" charset="0"/>
              </a:rPr>
              <a:t>GD)</a:t>
            </a:r>
          </a:p>
        </p:txBody>
      </p:sp>
      <p:sp>
        <p:nvSpPr>
          <p:cNvPr id="33" name="TextBox 32">
            <a:extLst>
              <a:ext uri="{FF2B5EF4-FFF2-40B4-BE49-F238E27FC236}">
                <a16:creationId xmlns:a16="http://schemas.microsoft.com/office/drawing/2014/main" id="{E567CD0D-6905-2BDB-072E-326DCCF79EFF}"/>
              </a:ext>
            </a:extLst>
          </p:cNvPr>
          <p:cNvSpPr txBox="1"/>
          <p:nvPr/>
        </p:nvSpPr>
        <p:spPr>
          <a:xfrm>
            <a:off x="4847910" y="3340690"/>
            <a:ext cx="931675" cy="184666"/>
          </a:xfrm>
          <a:prstGeom prst="rect">
            <a:avLst/>
          </a:prstGeom>
          <a:solidFill>
            <a:schemeClr val="bg1"/>
          </a:solidFill>
        </p:spPr>
        <p:txBody>
          <a:bodyPr wrap="square" lIns="0" tIns="0" rIns="0" bIns="0" rtlCol="0">
            <a:spAutoFit/>
          </a:bodyPr>
          <a:lstStyle/>
          <a:p>
            <a:pPr algn="ctr"/>
            <a:r>
              <a:rPr lang="en-US" sz="600" dirty="0">
                <a:latin typeface="Arial" panose="020B0604020202020204" pitchFamily="34" charset="0"/>
                <a:cs typeface="Arial" panose="020B0604020202020204" pitchFamily="34" charset="0"/>
              </a:rPr>
              <a:t>Sarin (GB)</a:t>
            </a:r>
          </a:p>
          <a:p>
            <a:pPr algn="ctr"/>
            <a:r>
              <a:rPr lang="ru-RU" sz="600" dirty="0">
                <a:latin typeface="Arial" panose="020B0604020202020204" pitchFamily="34" charset="0"/>
                <a:cs typeface="Arial" panose="020B0604020202020204" pitchFamily="34" charset="0"/>
              </a:rPr>
              <a:t>Зарин (</a:t>
            </a:r>
            <a:r>
              <a:rPr lang="en-US" sz="600" dirty="0">
                <a:latin typeface="Arial" panose="020B0604020202020204" pitchFamily="34" charset="0"/>
                <a:cs typeface="Arial" panose="020B0604020202020204" pitchFamily="34" charset="0"/>
              </a:rPr>
              <a:t>GB)</a:t>
            </a:r>
          </a:p>
        </p:txBody>
      </p:sp>
      <p:sp>
        <p:nvSpPr>
          <p:cNvPr id="34" name="TextBox 33">
            <a:extLst>
              <a:ext uri="{FF2B5EF4-FFF2-40B4-BE49-F238E27FC236}">
                <a16:creationId xmlns:a16="http://schemas.microsoft.com/office/drawing/2014/main" id="{233716B3-85BE-19DD-EFA6-D39BC02BD325}"/>
              </a:ext>
            </a:extLst>
          </p:cNvPr>
          <p:cNvSpPr txBox="1"/>
          <p:nvPr/>
        </p:nvSpPr>
        <p:spPr>
          <a:xfrm>
            <a:off x="4847909" y="3825066"/>
            <a:ext cx="931675" cy="184666"/>
          </a:xfrm>
          <a:prstGeom prst="rect">
            <a:avLst/>
          </a:prstGeom>
          <a:solidFill>
            <a:schemeClr val="bg1"/>
          </a:solidFill>
        </p:spPr>
        <p:txBody>
          <a:bodyPr wrap="square" lIns="0" tIns="0" rIns="0" bIns="0" rtlCol="0">
            <a:spAutoFit/>
          </a:bodyPr>
          <a:lstStyle/>
          <a:p>
            <a:pPr algn="ctr"/>
            <a:r>
              <a:rPr lang="en-US" sz="600" dirty="0" err="1">
                <a:latin typeface="Arial" panose="020B0604020202020204" pitchFamily="34" charset="0"/>
                <a:cs typeface="Arial" panose="020B0604020202020204" pitchFamily="34" charset="0"/>
              </a:rPr>
              <a:t>Cyclosarin</a:t>
            </a:r>
            <a:r>
              <a:rPr lang="en-US" sz="600" dirty="0">
                <a:latin typeface="Arial" panose="020B0604020202020204" pitchFamily="34" charset="0"/>
                <a:cs typeface="Arial" panose="020B0604020202020204" pitchFamily="34" charset="0"/>
              </a:rPr>
              <a:t> (GP)</a:t>
            </a:r>
          </a:p>
          <a:p>
            <a:pPr algn="ctr"/>
            <a:r>
              <a:rPr lang="ru-RU" sz="600" dirty="0" err="1">
                <a:latin typeface="Arial" panose="020B0604020202020204" pitchFamily="34" charset="0"/>
                <a:cs typeface="Arial" panose="020B0604020202020204" pitchFamily="34" charset="0"/>
              </a:rPr>
              <a:t>Циклозарин</a:t>
            </a:r>
            <a:r>
              <a:rPr lang="ru-RU"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GP)</a:t>
            </a:r>
          </a:p>
        </p:txBody>
      </p:sp>
      <p:sp>
        <p:nvSpPr>
          <p:cNvPr id="35" name="TextBox 34">
            <a:extLst>
              <a:ext uri="{FF2B5EF4-FFF2-40B4-BE49-F238E27FC236}">
                <a16:creationId xmlns:a16="http://schemas.microsoft.com/office/drawing/2014/main" id="{CBA06EE4-E5CD-44EA-B30D-6792E0CF0C4D}"/>
              </a:ext>
            </a:extLst>
          </p:cNvPr>
          <p:cNvSpPr txBox="1"/>
          <p:nvPr/>
        </p:nvSpPr>
        <p:spPr>
          <a:xfrm>
            <a:off x="7344662" y="3062844"/>
            <a:ext cx="931675" cy="215444"/>
          </a:xfrm>
          <a:prstGeom prst="rect">
            <a:avLst/>
          </a:prstGeom>
          <a:solidFill>
            <a:schemeClr val="bg1"/>
          </a:solidFill>
        </p:spPr>
        <p:txBody>
          <a:bodyPr wrap="square" lIns="0" tIns="0" rIns="0" bIns="0" rtlCol="0">
            <a:spAutoFit/>
          </a:bodyPr>
          <a:lstStyle/>
          <a:p>
            <a:pPr algn="ctr"/>
            <a:r>
              <a:rPr lang="en-US" sz="500" dirty="0">
                <a:latin typeface="Arial" panose="020B0604020202020204" pitchFamily="34" charset="0"/>
                <a:cs typeface="Arial" panose="020B0604020202020204" pitchFamily="34" charset="0"/>
              </a:rPr>
              <a:t>VR </a:t>
            </a:r>
            <a:r>
              <a:rPr lang="en-US" sz="500" dirty="0" err="1">
                <a:latin typeface="Arial" panose="020B0604020202020204" pitchFamily="34" charset="0"/>
                <a:cs typeface="Arial" panose="020B0604020202020204" pitchFamily="34" charset="0"/>
              </a:rPr>
              <a:t>Novichok</a:t>
            </a:r>
            <a:r>
              <a:rPr lang="en-US" sz="500" dirty="0">
                <a:latin typeface="Arial" panose="020B0604020202020204" pitchFamily="34" charset="0"/>
                <a:cs typeface="Arial" panose="020B0604020202020204" pitchFamily="34" charset="0"/>
              </a:rPr>
              <a:t> (Soviet/Russian)</a:t>
            </a:r>
          </a:p>
          <a:p>
            <a:pPr algn="ctr"/>
            <a:r>
              <a:rPr lang="ru-RU" sz="500" dirty="0" err="1">
                <a:latin typeface="Arial" panose="020B0604020202020204" pitchFamily="34" charset="0"/>
                <a:cs typeface="Arial" panose="020B0604020202020204" pitchFamily="34" charset="0"/>
              </a:rPr>
              <a:t>Новічок</a:t>
            </a:r>
            <a:r>
              <a:rPr lang="ru-RU" sz="500" dirty="0">
                <a:latin typeface="Arial" panose="020B0604020202020204" pitchFamily="34" charset="0"/>
                <a:cs typeface="Arial" panose="020B0604020202020204" pitchFamily="34" charset="0"/>
              </a:rPr>
              <a:t> </a:t>
            </a:r>
            <a:r>
              <a:rPr lang="en-US" sz="500" dirty="0">
                <a:latin typeface="Arial" panose="020B0604020202020204" pitchFamily="34" charset="0"/>
                <a:cs typeface="Arial" panose="020B0604020202020204" pitchFamily="34" charset="0"/>
              </a:rPr>
              <a:t>VR (</a:t>
            </a:r>
            <a:r>
              <a:rPr lang="ru-RU" sz="500" dirty="0" err="1">
                <a:latin typeface="Arial" panose="020B0604020202020204" pitchFamily="34" charset="0"/>
                <a:cs typeface="Arial" panose="020B0604020202020204" pitchFamily="34" charset="0"/>
              </a:rPr>
              <a:t>СРСР</a:t>
            </a:r>
            <a:r>
              <a:rPr lang="ru-RU" sz="500" dirty="0">
                <a:latin typeface="Arial" panose="020B0604020202020204" pitchFamily="34" charset="0"/>
                <a:cs typeface="Arial" panose="020B0604020202020204" pitchFamily="34" charset="0"/>
              </a:rPr>
              <a:t>/</a:t>
            </a:r>
            <a:r>
              <a:rPr lang="ru-RU" sz="500" dirty="0" err="1">
                <a:latin typeface="Arial" panose="020B0604020202020204" pitchFamily="34" charset="0"/>
                <a:cs typeface="Arial" panose="020B0604020202020204" pitchFamily="34" charset="0"/>
              </a:rPr>
              <a:t>Росія</a:t>
            </a:r>
            <a:r>
              <a:rPr lang="ru-RU" sz="500" dirty="0">
                <a:latin typeface="Arial" panose="020B0604020202020204" pitchFamily="34" charset="0"/>
                <a:cs typeface="Arial" panose="020B0604020202020204" pitchFamily="34" charset="0"/>
              </a:rPr>
              <a:t>)</a:t>
            </a:r>
            <a:endParaRPr lang="en-US" sz="500" dirty="0">
              <a:latin typeface="Arial" panose="020B0604020202020204" pitchFamily="34" charset="0"/>
              <a:cs typeface="Arial" panose="020B0604020202020204" pitchFamily="34" charset="0"/>
            </a:endParaRPr>
          </a:p>
          <a:p>
            <a:pPr algn="ctr"/>
            <a:endParaRPr lang="en-US" sz="200" dirty="0">
              <a:latin typeface="Arial" panose="020B0604020202020204" pitchFamily="34" charset="0"/>
              <a:cs typeface="Arial" panose="020B0604020202020204" pitchFamily="34" charset="0"/>
            </a:endParaRPr>
          </a:p>
          <a:p>
            <a:pPr algn="ctr"/>
            <a:endParaRPr lang="ru-RU" sz="2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B8FA33FE-C546-40D5-1109-2B2540009051}"/>
              </a:ext>
            </a:extLst>
          </p:cNvPr>
          <p:cNvSpPr txBox="1"/>
          <p:nvPr/>
        </p:nvSpPr>
        <p:spPr>
          <a:xfrm>
            <a:off x="8534400" y="2495484"/>
            <a:ext cx="931675" cy="184666"/>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OC Gas</a:t>
            </a:r>
          </a:p>
          <a:p>
            <a:pPr algn="ctr"/>
            <a:r>
              <a:rPr lang="ru-RU" sz="600" dirty="0">
                <a:solidFill>
                  <a:schemeClr val="bg1">
                    <a:lumMod val="50000"/>
                  </a:schemeClr>
                </a:solidFill>
                <a:latin typeface="Arial" panose="020B0604020202020204" pitchFamily="34" charset="0"/>
                <a:cs typeface="Arial" panose="020B0604020202020204" pitchFamily="34" charset="0"/>
              </a:rPr>
              <a:t>Газ </a:t>
            </a:r>
            <a:r>
              <a:rPr lang="en-US" sz="600" dirty="0">
                <a:solidFill>
                  <a:schemeClr val="bg1">
                    <a:lumMod val="50000"/>
                  </a:schemeClr>
                </a:solidFill>
                <a:latin typeface="Arial" panose="020B0604020202020204" pitchFamily="34" charset="0"/>
                <a:cs typeface="Arial" panose="020B0604020202020204" pitchFamily="34" charset="0"/>
              </a:rPr>
              <a:t>OC</a:t>
            </a:r>
          </a:p>
        </p:txBody>
      </p:sp>
      <p:sp>
        <p:nvSpPr>
          <p:cNvPr id="37" name="TextBox 36">
            <a:extLst>
              <a:ext uri="{FF2B5EF4-FFF2-40B4-BE49-F238E27FC236}">
                <a16:creationId xmlns:a16="http://schemas.microsoft.com/office/drawing/2014/main" id="{224F01FA-714C-B60B-2017-BB7C60397F97}"/>
              </a:ext>
            </a:extLst>
          </p:cNvPr>
          <p:cNvSpPr txBox="1"/>
          <p:nvPr/>
        </p:nvSpPr>
        <p:spPr>
          <a:xfrm>
            <a:off x="8551411" y="2739678"/>
            <a:ext cx="931675" cy="184666"/>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CS Gas</a:t>
            </a:r>
          </a:p>
          <a:p>
            <a:pPr algn="ctr"/>
            <a:r>
              <a:rPr lang="ru-RU" sz="600" dirty="0">
                <a:solidFill>
                  <a:schemeClr val="bg1">
                    <a:lumMod val="50000"/>
                  </a:schemeClr>
                </a:solidFill>
                <a:latin typeface="Arial" panose="020B0604020202020204" pitchFamily="34" charset="0"/>
                <a:cs typeface="Arial" panose="020B0604020202020204" pitchFamily="34" charset="0"/>
              </a:rPr>
              <a:t>Газ </a:t>
            </a:r>
            <a:r>
              <a:rPr lang="en-US" sz="600" dirty="0">
                <a:solidFill>
                  <a:schemeClr val="bg1">
                    <a:lumMod val="50000"/>
                  </a:schemeClr>
                </a:solidFill>
                <a:latin typeface="Arial" panose="020B0604020202020204" pitchFamily="34" charset="0"/>
                <a:cs typeface="Arial" panose="020B0604020202020204" pitchFamily="34" charset="0"/>
              </a:rPr>
              <a:t>CS</a:t>
            </a:r>
          </a:p>
        </p:txBody>
      </p:sp>
      <p:sp>
        <p:nvSpPr>
          <p:cNvPr id="38" name="TextBox 37">
            <a:extLst>
              <a:ext uri="{FF2B5EF4-FFF2-40B4-BE49-F238E27FC236}">
                <a16:creationId xmlns:a16="http://schemas.microsoft.com/office/drawing/2014/main" id="{EC429E67-8047-AFF3-D3C1-FF87770CE0A3}"/>
              </a:ext>
            </a:extLst>
          </p:cNvPr>
          <p:cNvSpPr txBox="1"/>
          <p:nvPr/>
        </p:nvSpPr>
        <p:spPr>
          <a:xfrm>
            <a:off x="8552565" y="2980672"/>
            <a:ext cx="931675" cy="184666"/>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CR Gas</a:t>
            </a:r>
          </a:p>
          <a:p>
            <a:pPr algn="ctr"/>
            <a:r>
              <a:rPr lang="ru-RU" sz="600" dirty="0">
                <a:solidFill>
                  <a:schemeClr val="bg1">
                    <a:lumMod val="50000"/>
                  </a:schemeClr>
                </a:solidFill>
                <a:latin typeface="Arial" panose="020B0604020202020204" pitchFamily="34" charset="0"/>
                <a:cs typeface="Arial" panose="020B0604020202020204" pitchFamily="34" charset="0"/>
              </a:rPr>
              <a:t>Газ </a:t>
            </a:r>
            <a:r>
              <a:rPr lang="en-US" sz="600" dirty="0">
                <a:solidFill>
                  <a:schemeClr val="bg1">
                    <a:lumMod val="50000"/>
                  </a:schemeClr>
                </a:solidFill>
                <a:latin typeface="Arial" panose="020B0604020202020204" pitchFamily="34" charset="0"/>
                <a:cs typeface="Arial" panose="020B0604020202020204" pitchFamily="34" charset="0"/>
              </a:rPr>
              <a:t>CR</a:t>
            </a:r>
          </a:p>
        </p:txBody>
      </p:sp>
      <p:sp>
        <p:nvSpPr>
          <p:cNvPr id="39" name="TextBox 38">
            <a:extLst>
              <a:ext uri="{FF2B5EF4-FFF2-40B4-BE49-F238E27FC236}">
                <a16:creationId xmlns:a16="http://schemas.microsoft.com/office/drawing/2014/main" id="{ACB31690-23CD-3FDB-712C-7C71AE60A8E3}"/>
              </a:ext>
            </a:extLst>
          </p:cNvPr>
          <p:cNvSpPr txBox="1"/>
          <p:nvPr/>
        </p:nvSpPr>
        <p:spPr>
          <a:xfrm>
            <a:off x="8566470" y="3244334"/>
            <a:ext cx="899605" cy="184666"/>
          </a:xfrm>
          <a:prstGeom prst="rect">
            <a:avLst/>
          </a:prstGeom>
          <a:solidFill>
            <a:schemeClr val="bg1"/>
          </a:solidFill>
        </p:spPr>
        <p:txBody>
          <a:bodyPr wrap="square" lIns="0" tIns="0" rIns="0" bIns="0" rtlCol="0">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CN Gas</a:t>
            </a:r>
          </a:p>
          <a:p>
            <a:pPr algn="ctr"/>
            <a:r>
              <a:rPr lang="ru-RU" sz="600" dirty="0">
                <a:solidFill>
                  <a:schemeClr val="bg1">
                    <a:lumMod val="50000"/>
                  </a:schemeClr>
                </a:solidFill>
                <a:latin typeface="Arial" panose="020B0604020202020204" pitchFamily="34" charset="0"/>
                <a:cs typeface="Arial" panose="020B0604020202020204" pitchFamily="34" charset="0"/>
              </a:rPr>
              <a:t>Газ </a:t>
            </a:r>
            <a:r>
              <a:rPr lang="en-US" sz="600" dirty="0">
                <a:solidFill>
                  <a:schemeClr val="bg1">
                    <a:lumMod val="50000"/>
                  </a:schemeClr>
                </a:solidFill>
                <a:latin typeface="Arial" panose="020B0604020202020204" pitchFamily="34" charset="0"/>
                <a:cs typeface="Arial" panose="020B0604020202020204" pitchFamily="34" charset="0"/>
              </a:rPr>
              <a:t>CN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697980" y="5344666"/>
            <a:ext cx="5338572" cy="1513330"/>
          </a:xfrm>
          <a:prstGeom prst="rect">
            <a:avLst/>
          </a:prstGeom>
        </p:spPr>
      </p:pic>
      <p:sp>
        <p:nvSpPr>
          <p:cNvPr id="3" name="object 3"/>
          <p:cNvSpPr txBox="1">
            <a:spLocks noGrp="1"/>
          </p:cNvSpPr>
          <p:nvPr>
            <p:ph type="title"/>
          </p:nvPr>
        </p:nvSpPr>
        <p:spPr>
          <a:xfrm>
            <a:off x="497840" y="609676"/>
            <a:ext cx="11191875" cy="875240"/>
          </a:xfrm>
          <a:prstGeom prst="rect">
            <a:avLst/>
          </a:prstGeom>
        </p:spPr>
        <p:txBody>
          <a:bodyPr vert="horz" wrap="square" lIns="0" tIns="13335" rIns="0" bIns="0" rtlCol="0">
            <a:spAutoFit/>
          </a:bodyPr>
          <a:lstStyle/>
          <a:p>
            <a:pPr marL="12700">
              <a:lnSpc>
                <a:spcPct val="100000"/>
              </a:lnSpc>
              <a:spcBef>
                <a:spcPts val="105"/>
              </a:spcBef>
            </a:pPr>
            <a:r>
              <a:rPr sz="2800" b="1" spc="-20" dirty="0"/>
              <a:t>Clinical</a:t>
            </a:r>
            <a:r>
              <a:rPr sz="2800" b="1" spc="-190" dirty="0"/>
              <a:t> </a:t>
            </a:r>
            <a:r>
              <a:rPr sz="2800" b="1" spc="-40" dirty="0"/>
              <a:t>Characteristics:</a:t>
            </a:r>
            <a:r>
              <a:rPr sz="2800" b="1" spc="-170" dirty="0"/>
              <a:t> </a:t>
            </a:r>
            <a:r>
              <a:rPr sz="2800" b="1" spc="-30" dirty="0"/>
              <a:t>Pulmonary-</a:t>
            </a:r>
            <a:r>
              <a:rPr sz="2800" b="1" spc="-170" dirty="0"/>
              <a:t> </a:t>
            </a:r>
            <a:r>
              <a:rPr sz="2800" b="1" spc="-20" dirty="0"/>
              <a:t>Large</a:t>
            </a:r>
            <a:r>
              <a:rPr sz="2800" b="1" spc="-190" dirty="0"/>
              <a:t> </a:t>
            </a:r>
            <a:r>
              <a:rPr sz="2800" b="1" spc="-10" dirty="0"/>
              <a:t>Exposure</a:t>
            </a:r>
            <a:br>
              <a:rPr lang="en-US" sz="2800" b="1" spc="-10" dirty="0"/>
            </a:br>
            <a:r>
              <a:rPr lang="ru-RU" sz="2800" b="1" spc="-10" dirty="0" err="1"/>
              <a:t>Клінічні</a:t>
            </a:r>
            <a:r>
              <a:rPr lang="ru-RU" sz="2800" b="1" spc="-10" dirty="0"/>
              <a:t> характеристики: </a:t>
            </a:r>
            <a:r>
              <a:rPr lang="ru-RU" sz="2800" b="1" spc="-10" dirty="0" err="1"/>
              <a:t>Легенева</a:t>
            </a:r>
            <a:r>
              <a:rPr lang="ru-RU" sz="2800" b="1" spc="-10" dirty="0"/>
              <a:t> система - за умов </a:t>
            </a:r>
            <a:r>
              <a:rPr lang="ru-RU" sz="2800" b="1" spc="-10" dirty="0" err="1"/>
              <a:t>важкого</a:t>
            </a:r>
            <a:r>
              <a:rPr lang="ru-RU" sz="2800" b="1" spc="-10" dirty="0"/>
              <a:t> </a:t>
            </a:r>
            <a:r>
              <a:rPr lang="ru-RU" sz="2800" b="1" spc="-10" dirty="0" err="1"/>
              <a:t>ураження</a:t>
            </a:r>
            <a:endParaRPr sz="2800" b="1" dirty="0"/>
          </a:p>
        </p:txBody>
      </p:sp>
      <p:grpSp>
        <p:nvGrpSpPr>
          <p:cNvPr id="4" name="object 4"/>
          <p:cNvGrpSpPr/>
          <p:nvPr/>
        </p:nvGrpSpPr>
        <p:grpSpPr>
          <a:xfrm>
            <a:off x="8976106" y="2003805"/>
            <a:ext cx="1820545" cy="2021839"/>
            <a:chOff x="8976106" y="2003805"/>
            <a:chExt cx="1820545" cy="2021839"/>
          </a:xfrm>
        </p:grpSpPr>
        <p:sp>
          <p:nvSpPr>
            <p:cNvPr id="5" name="object 5"/>
            <p:cNvSpPr/>
            <p:nvPr/>
          </p:nvSpPr>
          <p:spPr>
            <a:xfrm>
              <a:off x="9275064" y="2010155"/>
              <a:ext cx="1275715" cy="1137285"/>
            </a:xfrm>
            <a:custGeom>
              <a:avLst/>
              <a:gdLst/>
              <a:ahLst/>
              <a:cxnLst/>
              <a:rect l="l" t="t" r="r" b="b"/>
              <a:pathLst>
                <a:path w="1275715" h="1137285">
                  <a:moveTo>
                    <a:pt x="637793" y="0"/>
                  </a:moveTo>
                  <a:lnTo>
                    <a:pt x="587943" y="1710"/>
                  </a:lnTo>
                  <a:lnTo>
                    <a:pt x="539144" y="6756"/>
                  </a:lnTo>
                  <a:lnTo>
                    <a:pt x="491536" y="15013"/>
                  </a:lnTo>
                  <a:lnTo>
                    <a:pt x="445263" y="26353"/>
                  </a:lnTo>
                  <a:lnTo>
                    <a:pt x="400465" y="40650"/>
                  </a:lnTo>
                  <a:lnTo>
                    <a:pt x="357284" y="57778"/>
                  </a:lnTo>
                  <a:lnTo>
                    <a:pt x="315863" y="77611"/>
                  </a:lnTo>
                  <a:lnTo>
                    <a:pt x="276342" y="100021"/>
                  </a:lnTo>
                  <a:lnTo>
                    <a:pt x="238863" y="124883"/>
                  </a:lnTo>
                  <a:lnTo>
                    <a:pt x="203569" y="152070"/>
                  </a:lnTo>
                  <a:lnTo>
                    <a:pt x="170600" y="181457"/>
                  </a:lnTo>
                  <a:lnTo>
                    <a:pt x="140099" y="212915"/>
                  </a:lnTo>
                  <a:lnTo>
                    <a:pt x="112206" y="246320"/>
                  </a:lnTo>
                  <a:lnTo>
                    <a:pt x="87065" y="281544"/>
                  </a:lnTo>
                  <a:lnTo>
                    <a:pt x="64816" y="318462"/>
                  </a:lnTo>
                  <a:lnTo>
                    <a:pt x="45601" y="356947"/>
                  </a:lnTo>
                  <a:lnTo>
                    <a:pt x="29563" y="396872"/>
                  </a:lnTo>
                  <a:lnTo>
                    <a:pt x="16841" y="438112"/>
                  </a:lnTo>
                  <a:lnTo>
                    <a:pt x="7579" y="480539"/>
                  </a:lnTo>
                  <a:lnTo>
                    <a:pt x="1918" y="524028"/>
                  </a:lnTo>
                  <a:lnTo>
                    <a:pt x="0" y="568452"/>
                  </a:lnTo>
                  <a:lnTo>
                    <a:pt x="1918" y="612875"/>
                  </a:lnTo>
                  <a:lnTo>
                    <a:pt x="7579" y="656364"/>
                  </a:lnTo>
                  <a:lnTo>
                    <a:pt x="16841" y="698791"/>
                  </a:lnTo>
                  <a:lnTo>
                    <a:pt x="29563" y="740031"/>
                  </a:lnTo>
                  <a:lnTo>
                    <a:pt x="45601" y="779956"/>
                  </a:lnTo>
                  <a:lnTo>
                    <a:pt x="64816" y="818441"/>
                  </a:lnTo>
                  <a:lnTo>
                    <a:pt x="87065" y="855359"/>
                  </a:lnTo>
                  <a:lnTo>
                    <a:pt x="112206" y="890583"/>
                  </a:lnTo>
                  <a:lnTo>
                    <a:pt x="140099" y="923988"/>
                  </a:lnTo>
                  <a:lnTo>
                    <a:pt x="170600" y="955446"/>
                  </a:lnTo>
                  <a:lnTo>
                    <a:pt x="203569" y="984833"/>
                  </a:lnTo>
                  <a:lnTo>
                    <a:pt x="238863" y="1012020"/>
                  </a:lnTo>
                  <a:lnTo>
                    <a:pt x="276342" y="1036882"/>
                  </a:lnTo>
                  <a:lnTo>
                    <a:pt x="315863" y="1059292"/>
                  </a:lnTo>
                  <a:lnTo>
                    <a:pt x="357284" y="1079125"/>
                  </a:lnTo>
                  <a:lnTo>
                    <a:pt x="400465" y="1096253"/>
                  </a:lnTo>
                  <a:lnTo>
                    <a:pt x="445263" y="1110550"/>
                  </a:lnTo>
                  <a:lnTo>
                    <a:pt x="491536" y="1121890"/>
                  </a:lnTo>
                  <a:lnTo>
                    <a:pt x="539144" y="1130147"/>
                  </a:lnTo>
                  <a:lnTo>
                    <a:pt x="587943" y="1135193"/>
                  </a:lnTo>
                  <a:lnTo>
                    <a:pt x="637793" y="1136904"/>
                  </a:lnTo>
                  <a:lnTo>
                    <a:pt x="687644" y="1135193"/>
                  </a:lnTo>
                  <a:lnTo>
                    <a:pt x="736443" y="1130147"/>
                  </a:lnTo>
                  <a:lnTo>
                    <a:pt x="784051" y="1121890"/>
                  </a:lnTo>
                  <a:lnTo>
                    <a:pt x="830324" y="1110550"/>
                  </a:lnTo>
                  <a:lnTo>
                    <a:pt x="875122" y="1096253"/>
                  </a:lnTo>
                  <a:lnTo>
                    <a:pt x="918303" y="1079125"/>
                  </a:lnTo>
                  <a:lnTo>
                    <a:pt x="959724" y="1059292"/>
                  </a:lnTo>
                  <a:lnTo>
                    <a:pt x="999245" y="1036882"/>
                  </a:lnTo>
                  <a:lnTo>
                    <a:pt x="1036724" y="1012020"/>
                  </a:lnTo>
                  <a:lnTo>
                    <a:pt x="1072018" y="984833"/>
                  </a:lnTo>
                  <a:lnTo>
                    <a:pt x="1104987" y="955446"/>
                  </a:lnTo>
                  <a:lnTo>
                    <a:pt x="1135488" y="923988"/>
                  </a:lnTo>
                  <a:lnTo>
                    <a:pt x="1163381" y="890583"/>
                  </a:lnTo>
                  <a:lnTo>
                    <a:pt x="1188522" y="855359"/>
                  </a:lnTo>
                  <a:lnTo>
                    <a:pt x="1210771" y="818441"/>
                  </a:lnTo>
                  <a:lnTo>
                    <a:pt x="1229986" y="779956"/>
                  </a:lnTo>
                  <a:lnTo>
                    <a:pt x="1246024" y="740031"/>
                  </a:lnTo>
                  <a:lnTo>
                    <a:pt x="1258746" y="698791"/>
                  </a:lnTo>
                  <a:lnTo>
                    <a:pt x="1268008" y="656364"/>
                  </a:lnTo>
                  <a:lnTo>
                    <a:pt x="1273669" y="612875"/>
                  </a:lnTo>
                  <a:lnTo>
                    <a:pt x="1275587" y="568452"/>
                  </a:lnTo>
                  <a:lnTo>
                    <a:pt x="1273669" y="524028"/>
                  </a:lnTo>
                  <a:lnTo>
                    <a:pt x="1268008" y="480539"/>
                  </a:lnTo>
                  <a:lnTo>
                    <a:pt x="1258746" y="438112"/>
                  </a:lnTo>
                  <a:lnTo>
                    <a:pt x="1246024" y="396872"/>
                  </a:lnTo>
                  <a:lnTo>
                    <a:pt x="1229986" y="356947"/>
                  </a:lnTo>
                  <a:lnTo>
                    <a:pt x="1210771" y="318462"/>
                  </a:lnTo>
                  <a:lnTo>
                    <a:pt x="1188522" y="281544"/>
                  </a:lnTo>
                  <a:lnTo>
                    <a:pt x="1163381" y="246320"/>
                  </a:lnTo>
                  <a:lnTo>
                    <a:pt x="1135488" y="212915"/>
                  </a:lnTo>
                  <a:lnTo>
                    <a:pt x="1104987" y="181457"/>
                  </a:lnTo>
                  <a:lnTo>
                    <a:pt x="1072018" y="152070"/>
                  </a:lnTo>
                  <a:lnTo>
                    <a:pt x="1036724" y="124883"/>
                  </a:lnTo>
                  <a:lnTo>
                    <a:pt x="999245" y="100021"/>
                  </a:lnTo>
                  <a:lnTo>
                    <a:pt x="959724" y="77611"/>
                  </a:lnTo>
                  <a:lnTo>
                    <a:pt x="918303" y="57778"/>
                  </a:lnTo>
                  <a:lnTo>
                    <a:pt x="875122" y="40650"/>
                  </a:lnTo>
                  <a:lnTo>
                    <a:pt x="830324" y="26353"/>
                  </a:lnTo>
                  <a:lnTo>
                    <a:pt x="784051" y="15013"/>
                  </a:lnTo>
                  <a:lnTo>
                    <a:pt x="736443" y="6756"/>
                  </a:lnTo>
                  <a:lnTo>
                    <a:pt x="687644" y="1710"/>
                  </a:lnTo>
                  <a:lnTo>
                    <a:pt x="637793" y="0"/>
                  </a:lnTo>
                  <a:close/>
                </a:path>
              </a:pathLst>
            </a:custGeom>
            <a:solidFill>
              <a:srgbClr val="E34B6C"/>
            </a:solidFill>
          </p:spPr>
          <p:txBody>
            <a:bodyPr wrap="square" lIns="0" tIns="0" rIns="0" bIns="0" rtlCol="0"/>
            <a:lstStyle/>
            <a:p>
              <a:endParaRPr/>
            </a:p>
          </p:txBody>
        </p:sp>
        <p:sp>
          <p:nvSpPr>
            <p:cNvPr id="6" name="object 6"/>
            <p:cNvSpPr/>
            <p:nvPr/>
          </p:nvSpPr>
          <p:spPr>
            <a:xfrm>
              <a:off x="9275064" y="2010155"/>
              <a:ext cx="1275715" cy="1137285"/>
            </a:xfrm>
            <a:custGeom>
              <a:avLst/>
              <a:gdLst/>
              <a:ahLst/>
              <a:cxnLst/>
              <a:rect l="l" t="t" r="r" b="b"/>
              <a:pathLst>
                <a:path w="1275715" h="1137285">
                  <a:moveTo>
                    <a:pt x="0" y="568452"/>
                  </a:moveTo>
                  <a:lnTo>
                    <a:pt x="1918" y="524028"/>
                  </a:lnTo>
                  <a:lnTo>
                    <a:pt x="7579" y="480539"/>
                  </a:lnTo>
                  <a:lnTo>
                    <a:pt x="16841" y="438112"/>
                  </a:lnTo>
                  <a:lnTo>
                    <a:pt x="29563" y="396872"/>
                  </a:lnTo>
                  <a:lnTo>
                    <a:pt x="45601" y="356947"/>
                  </a:lnTo>
                  <a:lnTo>
                    <a:pt x="64816" y="318462"/>
                  </a:lnTo>
                  <a:lnTo>
                    <a:pt x="87065" y="281544"/>
                  </a:lnTo>
                  <a:lnTo>
                    <a:pt x="112206" y="246320"/>
                  </a:lnTo>
                  <a:lnTo>
                    <a:pt x="140099" y="212915"/>
                  </a:lnTo>
                  <a:lnTo>
                    <a:pt x="170600" y="181457"/>
                  </a:lnTo>
                  <a:lnTo>
                    <a:pt x="203569" y="152070"/>
                  </a:lnTo>
                  <a:lnTo>
                    <a:pt x="238863" y="124883"/>
                  </a:lnTo>
                  <a:lnTo>
                    <a:pt x="276342" y="100021"/>
                  </a:lnTo>
                  <a:lnTo>
                    <a:pt x="315863" y="77611"/>
                  </a:lnTo>
                  <a:lnTo>
                    <a:pt x="357284" y="57778"/>
                  </a:lnTo>
                  <a:lnTo>
                    <a:pt x="400465" y="40650"/>
                  </a:lnTo>
                  <a:lnTo>
                    <a:pt x="445263" y="26353"/>
                  </a:lnTo>
                  <a:lnTo>
                    <a:pt x="491536" y="15013"/>
                  </a:lnTo>
                  <a:lnTo>
                    <a:pt x="539144" y="6756"/>
                  </a:lnTo>
                  <a:lnTo>
                    <a:pt x="587943" y="1710"/>
                  </a:lnTo>
                  <a:lnTo>
                    <a:pt x="637793" y="0"/>
                  </a:lnTo>
                  <a:lnTo>
                    <a:pt x="687644" y="1710"/>
                  </a:lnTo>
                  <a:lnTo>
                    <a:pt x="736443" y="6756"/>
                  </a:lnTo>
                  <a:lnTo>
                    <a:pt x="784051" y="15013"/>
                  </a:lnTo>
                  <a:lnTo>
                    <a:pt x="830324" y="26353"/>
                  </a:lnTo>
                  <a:lnTo>
                    <a:pt x="875122" y="40650"/>
                  </a:lnTo>
                  <a:lnTo>
                    <a:pt x="918303" y="57778"/>
                  </a:lnTo>
                  <a:lnTo>
                    <a:pt x="959724" y="77611"/>
                  </a:lnTo>
                  <a:lnTo>
                    <a:pt x="999245" y="100021"/>
                  </a:lnTo>
                  <a:lnTo>
                    <a:pt x="1036724" y="124883"/>
                  </a:lnTo>
                  <a:lnTo>
                    <a:pt x="1072018" y="152070"/>
                  </a:lnTo>
                  <a:lnTo>
                    <a:pt x="1104987" y="181457"/>
                  </a:lnTo>
                  <a:lnTo>
                    <a:pt x="1135488" y="212915"/>
                  </a:lnTo>
                  <a:lnTo>
                    <a:pt x="1163381" y="246320"/>
                  </a:lnTo>
                  <a:lnTo>
                    <a:pt x="1188522" y="281544"/>
                  </a:lnTo>
                  <a:lnTo>
                    <a:pt x="1210771" y="318462"/>
                  </a:lnTo>
                  <a:lnTo>
                    <a:pt x="1229986" y="356947"/>
                  </a:lnTo>
                  <a:lnTo>
                    <a:pt x="1246024" y="396872"/>
                  </a:lnTo>
                  <a:lnTo>
                    <a:pt x="1258746" y="438112"/>
                  </a:lnTo>
                  <a:lnTo>
                    <a:pt x="1268008" y="480539"/>
                  </a:lnTo>
                  <a:lnTo>
                    <a:pt x="1273669" y="524028"/>
                  </a:lnTo>
                  <a:lnTo>
                    <a:pt x="1275587" y="568452"/>
                  </a:lnTo>
                  <a:lnTo>
                    <a:pt x="1273669" y="612875"/>
                  </a:lnTo>
                  <a:lnTo>
                    <a:pt x="1268008" y="656364"/>
                  </a:lnTo>
                  <a:lnTo>
                    <a:pt x="1258746" y="698791"/>
                  </a:lnTo>
                  <a:lnTo>
                    <a:pt x="1246024" y="740031"/>
                  </a:lnTo>
                  <a:lnTo>
                    <a:pt x="1229986" y="779956"/>
                  </a:lnTo>
                  <a:lnTo>
                    <a:pt x="1210771" y="818441"/>
                  </a:lnTo>
                  <a:lnTo>
                    <a:pt x="1188522" y="855359"/>
                  </a:lnTo>
                  <a:lnTo>
                    <a:pt x="1163381" y="890583"/>
                  </a:lnTo>
                  <a:lnTo>
                    <a:pt x="1135488" y="923988"/>
                  </a:lnTo>
                  <a:lnTo>
                    <a:pt x="1104987" y="955446"/>
                  </a:lnTo>
                  <a:lnTo>
                    <a:pt x="1072018" y="984833"/>
                  </a:lnTo>
                  <a:lnTo>
                    <a:pt x="1036724" y="1012020"/>
                  </a:lnTo>
                  <a:lnTo>
                    <a:pt x="999245" y="1036882"/>
                  </a:lnTo>
                  <a:lnTo>
                    <a:pt x="959724" y="1059292"/>
                  </a:lnTo>
                  <a:lnTo>
                    <a:pt x="918303" y="1079125"/>
                  </a:lnTo>
                  <a:lnTo>
                    <a:pt x="875122" y="1096253"/>
                  </a:lnTo>
                  <a:lnTo>
                    <a:pt x="830324" y="1110550"/>
                  </a:lnTo>
                  <a:lnTo>
                    <a:pt x="784051" y="1121890"/>
                  </a:lnTo>
                  <a:lnTo>
                    <a:pt x="736443" y="1130147"/>
                  </a:lnTo>
                  <a:lnTo>
                    <a:pt x="687644" y="1135193"/>
                  </a:lnTo>
                  <a:lnTo>
                    <a:pt x="637793" y="1136904"/>
                  </a:lnTo>
                  <a:lnTo>
                    <a:pt x="587943" y="1135193"/>
                  </a:lnTo>
                  <a:lnTo>
                    <a:pt x="539144" y="1130147"/>
                  </a:lnTo>
                  <a:lnTo>
                    <a:pt x="491536" y="1121890"/>
                  </a:lnTo>
                  <a:lnTo>
                    <a:pt x="445263" y="1110550"/>
                  </a:lnTo>
                  <a:lnTo>
                    <a:pt x="400465" y="1096253"/>
                  </a:lnTo>
                  <a:lnTo>
                    <a:pt x="357284" y="1079125"/>
                  </a:lnTo>
                  <a:lnTo>
                    <a:pt x="315863" y="1059292"/>
                  </a:lnTo>
                  <a:lnTo>
                    <a:pt x="276342" y="1036882"/>
                  </a:lnTo>
                  <a:lnTo>
                    <a:pt x="238863" y="1012020"/>
                  </a:lnTo>
                  <a:lnTo>
                    <a:pt x="203569" y="984833"/>
                  </a:lnTo>
                  <a:lnTo>
                    <a:pt x="170600" y="955446"/>
                  </a:lnTo>
                  <a:lnTo>
                    <a:pt x="140099" y="923988"/>
                  </a:lnTo>
                  <a:lnTo>
                    <a:pt x="112206" y="890583"/>
                  </a:lnTo>
                  <a:lnTo>
                    <a:pt x="87065" y="855359"/>
                  </a:lnTo>
                  <a:lnTo>
                    <a:pt x="64816" y="818441"/>
                  </a:lnTo>
                  <a:lnTo>
                    <a:pt x="45601" y="779956"/>
                  </a:lnTo>
                  <a:lnTo>
                    <a:pt x="29563" y="740031"/>
                  </a:lnTo>
                  <a:lnTo>
                    <a:pt x="16841" y="698791"/>
                  </a:lnTo>
                  <a:lnTo>
                    <a:pt x="7579" y="656364"/>
                  </a:lnTo>
                  <a:lnTo>
                    <a:pt x="1918" y="612875"/>
                  </a:lnTo>
                  <a:lnTo>
                    <a:pt x="0" y="568452"/>
                  </a:lnTo>
                  <a:close/>
                </a:path>
              </a:pathLst>
            </a:custGeom>
            <a:ln w="12700">
              <a:solidFill>
                <a:srgbClr val="41709C"/>
              </a:solidFill>
            </a:ln>
          </p:spPr>
          <p:txBody>
            <a:bodyPr wrap="square" lIns="0" tIns="0" rIns="0" bIns="0" rtlCol="0"/>
            <a:lstStyle/>
            <a:p>
              <a:endParaRPr/>
            </a:p>
          </p:txBody>
        </p:sp>
        <p:pic>
          <p:nvPicPr>
            <p:cNvPr id="7" name="object 7"/>
            <p:cNvPicPr/>
            <p:nvPr/>
          </p:nvPicPr>
          <p:blipFill>
            <a:blip r:embed="rId3" cstate="print"/>
            <a:stretch>
              <a:fillRect/>
            </a:stretch>
          </p:blipFill>
          <p:spPr>
            <a:xfrm>
              <a:off x="9549384" y="2197607"/>
              <a:ext cx="725424" cy="760476"/>
            </a:xfrm>
            <a:prstGeom prst="rect">
              <a:avLst/>
            </a:prstGeom>
          </p:spPr>
        </p:pic>
        <p:sp>
          <p:nvSpPr>
            <p:cNvPr id="8" name="object 8"/>
            <p:cNvSpPr/>
            <p:nvPr/>
          </p:nvSpPr>
          <p:spPr>
            <a:xfrm>
              <a:off x="9550908" y="2199131"/>
              <a:ext cx="723900" cy="759460"/>
            </a:xfrm>
            <a:custGeom>
              <a:avLst/>
              <a:gdLst/>
              <a:ahLst/>
              <a:cxnLst/>
              <a:rect l="l" t="t" r="r" b="b"/>
              <a:pathLst>
                <a:path w="723900" h="759460">
                  <a:moveTo>
                    <a:pt x="0" y="379475"/>
                  </a:moveTo>
                  <a:lnTo>
                    <a:pt x="2820" y="331881"/>
                  </a:lnTo>
                  <a:lnTo>
                    <a:pt x="11054" y="286048"/>
                  </a:lnTo>
                  <a:lnTo>
                    <a:pt x="24363" y="242334"/>
                  </a:lnTo>
                  <a:lnTo>
                    <a:pt x="42408" y="201095"/>
                  </a:lnTo>
                  <a:lnTo>
                    <a:pt x="64849" y="162685"/>
                  </a:lnTo>
                  <a:lnTo>
                    <a:pt x="91348" y="127462"/>
                  </a:lnTo>
                  <a:lnTo>
                    <a:pt x="121565" y="95781"/>
                  </a:lnTo>
                  <a:lnTo>
                    <a:pt x="155160" y="67997"/>
                  </a:lnTo>
                  <a:lnTo>
                    <a:pt x="191796" y="44467"/>
                  </a:lnTo>
                  <a:lnTo>
                    <a:pt x="231131" y="25546"/>
                  </a:lnTo>
                  <a:lnTo>
                    <a:pt x="272828" y="11591"/>
                  </a:lnTo>
                  <a:lnTo>
                    <a:pt x="316548" y="2957"/>
                  </a:lnTo>
                  <a:lnTo>
                    <a:pt x="361950" y="0"/>
                  </a:lnTo>
                  <a:lnTo>
                    <a:pt x="407351" y="2957"/>
                  </a:lnTo>
                  <a:lnTo>
                    <a:pt x="451071" y="11591"/>
                  </a:lnTo>
                  <a:lnTo>
                    <a:pt x="492768" y="25546"/>
                  </a:lnTo>
                  <a:lnTo>
                    <a:pt x="532103" y="44467"/>
                  </a:lnTo>
                  <a:lnTo>
                    <a:pt x="568739" y="67997"/>
                  </a:lnTo>
                  <a:lnTo>
                    <a:pt x="602334" y="95781"/>
                  </a:lnTo>
                  <a:lnTo>
                    <a:pt x="632551" y="127462"/>
                  </a:lnTo>
                  <a:lnTo>
                    <a:pt x="659050" y="162685"/>
                  </a:lnTo>
                  <a:lnTo>
                    <a:pt x="681491" y="201095"/>
                  </a:lnTo>
                  <a:lnTo>
                    <a:pt x="699536" y="242334"/>
                  </a:lnTo>
                  <a:lnTo>
                    <a:pt x="712845" y="286048"/>
                  </a:lnTo>
                  <a:lnTo>
                    <a:pt x="721079" y="331881"/>
                  </a:lnTo>
                  <a:lnTo>
                    <a:pt x="723900" y="379475"/>
                  </a:lnTo>
                  <a:lnTo>
                    <a:pt x="721079" y="427070"/>
                  </a:lnTo>
                  <a:lnTo>
                    <a:pt x="712845" y="472903"/>
                  </a:lnTo>
                  <a:lnTo>
                    <a:pt x="699536" y="516617"/>
                  </a:lnTo>
                  <a:lnTo>
                    <a:pt x="681491" y="557856"/>
                  </a:lnTo>
                  <a:lnTo>
                    <a:pt x="659050" y="596266"/>
                  </a:lnTo>
                  <a:lnTo>
                    <a:pt x="632551" y="631489"/>
                  </a:lnTo>
                  <a:lnTo>
                    <a:pt x="602334" y="663170"/>
                  </a:lnTo>
                  <a:lnTo>
                    <a:pt x="568739" y="690954"/>
                  </a:lnTo>
                  <a:lnTo>
                    <a:pt x="532103" y="714484"/>
                  </a:lnTo>
                  <a:lnTo>
                    <a:pt x="492768" y="733405"/>
                  </a:lnTo>
                  <a:lnTo>
                    <a:pt x="451071" y="747360"/>
                  </a:lnTo>
                  <a:lnTo>
                    <a:pt x="407351" y="755994"/>
                  </a:lnTo>
                  <a:lnTo>
                    <a:pt x="361950" y="758951"/>
                  </a:lnTo>
                  <a:lnTo>
                    <a:pt x="316548" y="755994"/>
                  </a:lnTo>
                  <a:lnTo>
                    <a:pt x="272828" y="747360"/>
                  </a:lnTo>
                  <a:lnTo>
                    <a:pt x="231131" y="733405"/>
                  </a:lnTo>
                  <a:lnTo>
                    <a:pt x="191796" y="714484"/>
                  </a:lnTo>
                  <a:lnTo>
                    <a:pt x="155160" y="690954"/>
                  </a:lnTo>
                  <a:lnTo>
                    <a:pt x="121565" y="663170"/>
                  </a:lnTo>
                  <a:lnTo>
                    <a:pt x="91348" y="631489"/>
                  </a:lnTo>
                  <a:lnTo>
                    <a:pt x="64849" y="596266"/>
                  </a:lnTo>
                  <a:lnTo>
                    <a:pt x="42408" y="557856"/>
                  </a:lnTo>
                  <a:lnTo>
                    <a:pt x="24363" y="516617"/>
                  </a:lnTo>
                  <a:lnTo>
                    <a:pt x="11054" y="472903"/>
                  </a:lnTo>
                  <a:lnTo>
                    <a:pt x="2820" y="427070"/>
                  </a:lnTo>
                  <a:lnTo>
                    <a:pt x="0" y="379475"/>
                  </a:lnTo>
                  <a:close/>
                </a:path>
              </a:pathLst>
            </a:custGeom>
            <a:ln w="12700">
              <a:solidFill>
                <a:srgbClr val="41709C"/>
              </a:solidFill>
            </a:ln>
          </p:spPr>
          <p:txBody>
            <a:bodyPr wrap="square" lIns="0" tIns="0" rIns="0" bIns="0" rtlCol="0"/>
            <a:lstStyle/>
            <a:p>
              <a:endParaRPr/>
            </a:p>
          </p:txBody>
        </p:sp>
        <p:sp>
          <p:nvSpPr>
            <p:cNvPr id="9" name="object 9"/>
            <p:cNvSpPr/>
            <p:nvPr/>
          </p:nvSpPr>
          <p:spPr>
            <a:xfrm>
              <a:off x="9550908" y="2659379"/>
              <a:ext cx="669290" cy="388620"/>
            </a:xfrm>
            <a:custGeom>
              <a:avLst/>
              <a:gdLst/>
              <a:ahLst/>
              <a:cxnLst/>
              <a:rect l="l" t="t" r="r" b="b"/>
              <a:pathLst>
                <a:path w="669290" h="388619">
                  <a:moveTo>
                    <a:pt x="334518" y="0"/>
                  </a:moveTo>
                  <a:lnTo>
                    <a:pt x="274378" y="3130"/>
                  </a:lnTo>
                  <a:lnTo>
                    <a:pt x="217779" y="12156"/>
                  </a:lnTo>
                  <a:lnTo>
                    <a:pt x="165664" y="26528"/>
                  </a:lnTo>
                  <a:lnTo>
                    <a:pt x="118977" y="45699"/>
                  </a:lnTo>
                  <a:lnTo>
                    <a:pt x="78662" y="69118"/>
                  </a:lnTo>
                  <a:lnTo>
                    <a:pt x="45663" y="96237"/>
                  </a:lnTo>
                  <a:lnTo>
                    <a:pt x="20924" y="126508"/>
                  </a:lnTo>
                  <a:lnTo>
                    <a:pt x="0" y="194310"/>
                  </a:lnTo>
                  <a:lnTo>
                    <a:pt x="5388" y="229237"/>
                  </a:lnTo>
                  <a:lnTo>
                    <a:pt x="45663" y="292382"/>
                  </a:lnTo>
                  <a:lnTo>
                    <a:pt x="78662" y="319501"/>
                  </a:lnTo>
                  <a:lnTo>
                    <a:pt x="118977" y="342920"/>
                  </a:lnTo>
                  <a:lnTo>
                    <a:pt x="165664" y="362091"/>
                  </a:lnTo>
                  <a:lnTo>
                    <a:pt x="217779" y="376463"/>
                  </a:lnTo>
                  <a:lnTo>
                    <a:pt x="274378" y="385489"/>
                  </a:lnTo>
                  <a:lnTo>
                    <a:pt x="334518" y="388620"/>
                  </a:lnTo>
                  <a:lnTo>
                    <a:pt x="394657" y="385489"/>
                  </a:lnTo>
                  <a:lnTo>
                    <a:pt x="451256" y="376463"/>
                  </a:lnTo>
                  <a:lnTo>
                    <a:pt x="503371" y="362091"/>
                  </a:lnTo>
                  <a:lnTo>
                    <a:pt x="550058" y="342920"/>
                  </a:lnTo>
                  <a:lnTo>
                    <a:pt x="590373" y="319501"/>
                  </a:lnTo>
                  <a:lnTo>
                    <a:pt x="623372" y="292382"/>
                  </a:lnTo>
                  <a:lnTo>
                    <a:pt x="648111" y="262111"/>
                  </a:lnTo>
                  <a:lnTo>
                    <a:pt x="669036" y="194310"/>
                  </a:lnTo>
                  <a:lnTo>
                    <a:pt x="663647" y="159382"/>
                  </a:lnTo>
                  <a:lnTo>
                    <a:pt x="623372" y="96237"/>
                  </a:lnTo>
                  <a:lnTo>
                    <a:pt x="590373" y="69118"/>
                  </a:lnTo>
                  <a:lnTo>
                    <a:pt x="550058" y="45699"/>
                  </a:lnTo>
                  <a:lnTo>
                    <a:pt x="503371" y="26528"/>
                  </a:lnTo>
                  <a:lnTo>
                    <a:pt x="451256" y="12156"/>
                  </a:lnTo>
                  <a:lnTo>
                    <a:pt x="394657" y="3130"/>
                  </a:lnTo>
                  <a:lnTo>
                    <a:pt x="334518" y="0"/>
                  </a:lnTo>
                  <a:close/>
                </a:path>
              </a:pathLst>
            </a:custGeom>
            <a:solidFill>
              <a:srgbClr val="E34B6C"/>
            </a:solidFill>
          </p:spPr>
          <p:txBody>
            <a:bodyPr wrap="square" lIns="0" tIns="0" rIns="0" bIns="0" rtlCol="0"/>
            <a:lstStyle/>
            <a:p>
              <a:endParaRPr/>
            </a:p>
          </p:txBody>
        </p:sp>
        <p:sp>
          <p:nvSpPr>
            <p:cNvPr id="10" name="object 10"/>
            <p:cNvSpPr/>
            <p:nvPr/>
          </p:nvSpPr>
          <p:spPr>
            <a:xfrm>
              <a:off x="9550908" y="2659379"/>
              <a:ext cx="669290" cy="388620"/>
            </a:xfrm>
            <a:custGeom>
              <a:avLst/>
              <a:gdLst/>
              <a:ahLst/>
              <a:cxnLst/>
              <a:rect l="l" t="t" r="r" b="b"/>
              <a:pathLst>
                <a:path w="669290" h="388619">
                  <a:moveTo>
                    <a:pt x="0" y="194310"/>
                  </a:moveTo>
                  <a:lnTo>
                    <a:pt x="20924" y="126508"/>
                  </a:lnTo>
                  <a:lnTo>
                    <a:pt x="45663" y="96237"/>
                  </a:lnTo>
                  <a:lnTo>
                    <a:pt x="78662" y="69118"/>
                  </a:lnTo>
                  <a:lnTo>
                    <a:pt x="118977" y="45699"/>
                  </a:lnTo>
                  <a:lnTo>
                    <a:pt x="165664" y="26528"/>
                  </a:lnTo>
                  <a:lnTo>
                    <a:pt x="217779" y="12156"/>
                  </a:lnTo>
                  <a:lnTo>
                    <a:pt x="274378" y="3130"/>
                  </a:lnTo>
                  <a:lnTo>
                    <a:pt x="334518" y="0"/>
                  </a:lnTo>
                  <a:lnTo>
                    <a:pt x="394657" y="3130"/>
                  </a:lnTo>
                  <a:lnTo>
                    <a:pt x="451256" y="12156"/>
                  </a:lnTo>
                  <a:lnTo>
                    <a:pt x="503371" y="26528"/>
                  </a:lnTo>
                  <a:lnTo>
                    <a:pt x="550058" y="45699"/>
                  </a:lnTo>
                  <a:lnTo>
                    <a:pt x="590373" y="69118"/>
                  </a:lnTo>
                  <a:lnTo>
                    <a:pt x="623372" y="96237"/>
                  </a:lnTo>
                  <a:lnTo>
                    <a:pt x="648111" y="126508"/>
                  </a:lnTo>
                  <a:lnTo>
                    <a:pt x="669036" y="194310"/>
                  </a:lnTo>
                  <a:lnTo>
                    <a:pt x="663647" y="229237"/>
                  </a:lnTo>
                  <a:lnTo>
                    <a:pt x="623372" y="292382"/>
                  </a:lnTo>
                  <a:lnTo>
                    <a:pt x="590373" y="319501"/>
                  </a:lnTo>
                  <a:lnTo>
                    <a:pt x="550058" y="342920"/>
                  </a:lnTo>
                  <a:lnTo>
                    <a:pt x="503371" y="362091"/>
                  </a:lnTo>
                  <a:lnTo>
                    <a:pt x="451256" y="376463"/>
                  </a:lnTo>
                  <a:lnTo>
                    <a:pt x="394657" y="385489"/>
                  </a:lnTo>
                  <a:lnTo>
                    <a:pt x="334518" y="388620"/>
                  </a:lnTo>
                  <a:lnTo>
                    <a:pt x="274378" y="385489"/>
                  </a:lnTo>
                  <a:lnTo>
                    <a:pt x="217779" y="376463"/>
                  </a:lnTo>
                  <a:lnTo>
                    <a:pt x="165664" y="362091"/>
                  </a:lnTo>
                  <a:lnTo>
                    <a:pt x="118977" y="342920"/>
                  </a:lnTo>
                  <a:lnTo>
                    <a:pt x="78662" y="319501"/>
                  </a:lnTo>
                  <a:lnTo>
                    <a:pt x="45663" y="292382"/>
                  </a:lnTo>
                  <a:lnTo>
                    <a:pt x="20924" y="262111"/>
                  </a:lnTo>
                  <a:lnTo>
                    <a:pt x="0" y="194310"/>
                  </a:lnTo>
                  <a:close/>
                </a:path>
              </a:pathLst>
            </a:custGeom>
            <a:ln w="12700">
              <a:solidFill>
                <a:srgbClr val="EB4444"/>
              </a:solidFill>
            </a:ln>
          </p:spPr>
          <p:txBody>
            <a:bodyPr wrap="square" lIns="0" tIns="0" rIns="0" bIns="0" rtlCol="0"/>
            <a:lstStyle/>
            <a:p>
              <a:endParaRPr/>
            </a:p>
          </p:txBody>
        </p:sp>
        <p:sp>
          <p:nvSpPr>
            <p:cNvPr id="11" name="object 11"/>
            <p:cNvSpPr/>
            <p:nvPr/>
          </p:nvSpPr>
          <p:spPr>
            <a:xfrm>
              <a:off x="10060255" y="2213138"/>
              <a:ext cx="448309" cy="627380"/>
            </a:xfrm>
            <a:custGeom>
              <a:avLst/>
              <a:gdLst/>
              <a:ahLst/>
              <a:cxnLst/>
              <a:rect l="l" t="t" r="r" b="b"/>
              <a:pathLst>
                <a:path w="448309" h="627380">
                  <a:moveTo>
                    <a:pt x="120001" y="0"/>
                  </a:moveTo>
                  <a:lnTo>
                    <a:pt x="56503" y="28814"/>
                  </a:lnTo>
                  <a:lnTo>
                    <a:pt x="15708" y="91516"/>
                  </a:lnTo>
                  <a:lnTo>
                    <a:pt x="4662" y="132723"/>
                  </a:lnTo>
                  <a:lnTo>
                    <a:pt x="0" y="179054"/>
                  </a:lnTo>
                  <a:lnTo>
                    <a:pt x="1832" y="229424"/>
                  </a:lnTo>
                  <a:lnTo>
                    <a:pt x="10272" y="282748"/>
                  </a:lnTo>
                  <a:lnTo>
                    <a:pt x="25431" y="337941"/>
                  </a:lnTo>
                  <a:lnTo>
                    <a:pt x="47420" y="393917"/>
                  </a:lnTo>
                  <a:lnTo>
                    <a:pt x="75071" y="447307"/>
                  </a:lnTo>
                  <a:lnTo>
                    <a:pt x="106629" y="495043"/>
                  </a:lnTo>
                  <a:lnTo>
                    <a:pt x="141203" y="536491"/>
                  </a:lnTo>
                  <a:lnTo>
                    <a:pt x="177903" y="571023"/>
                  </a:lnTo>
                  <a:lnTo>
                    <a:pt x="215839" y="598005"/>
                  </a:lnTo>
                  <a:lnTo>
                    <a:pt x="254120" y="616807"/>
                  </a:lnTo>
                  <a:lnTo>
                    <a:pt x="291855" y="626798"/>
                  </a:lnTo>
                  <a:lnTo>
                    <a:pt x="328154" y="627345"/>
                  </a:lnTo>
                  <a:lnTo>
                    <a:pt x="362126" y="617818"/>
                  </a:lnTo>
                  <a:lnTo>
                    <a:pt x="415180" y="570856"/>
                  </a:lnTo>
                  <a:lnTo>
                    <a:pt x="432503" y="535880"/>
                  </a:lnTo>
                  <a:lnTo>
                    <a:pt x="443545" y="494689"/>
                  </a:lnTo>
                  <a:lnTo>
                    <a:pt x="448197" y="448368"/>
                  </a:lnTo>
                  <a:lnTo>
                    <a:pt x="446351" y="398005"/>
                  </a:lnTo>
                  <a:lnTo>
                    <a:pt x="437898" y="344684"/>
                  </a:lnTo>
                  <a:lnTo>
                    <a:pt x="422728" y="289493"/>
                  </a:lnTo>
                  <a:lnTo>
                    <a:pt x="400734" y="233516"/>
                  </a:lnTo>
                  <a:lnTo>
                    <a:pt x="373084" y="180126"/>
                  </a:lnTo>
                  <a:lnTo>
                    <a:pt x="341526" y="132390"/>
                  </a:lnTo>
                  <a:lnTo>
                    <a:pt x="306952" y="90938"/>
                  </a:lnTo>
                  <a:lnTo>
                    <a:pt x="270252" y="56400"/>
                  </a:lnTo>
                  <a:lnTo>
                    <a:pt x="232316" y="29407"/>
                  </a:lnTo>
                  <a:lnTo>
                    <a:pt x="194035" y="10589"/>
                  </a:lnTo>
                  <a:lnTo>
                    <a:pt x="156300" y="576"/>
                  </a:lnTo>
                  <a:lnTo>
                    <a:pt x="120001" y="0"/>
                  </a:lnTo>
                  <a:close/>
                </a:path>
              </a:pathLst>
            </a:custGeom>
            <a:solidFill>
              <a:srgbClr val="E34B6C"/>
            </a:solidFill>
          </p:spPr>
          <p:txBody>
            <a:bodyPr wrap="square" lIns="0" tIns="0" rIns="0" bIns="0" rtlCol="0"/>
            <a:lstStyle/>
            <a:p>
              <a:endParaRPr/>
            </a:p>
          </p:txBody>
        </p:sp>
        <p:sp>
          <p:nvSpPr>
            <p:cNvPr id="12" name="object 12"/>
            <p:cNvSpPr/>
            <p:nvPr/>
          </p:nvSpPr>
          <p:spPr>
            <a:xfrm>
              <a:off x="10060255" y="2213138"/>
              <a:ext cx="448309" cy="627380"/>
            </a:xfrm>
            <a:custGeom>
              <a:avLst/>
              <a:gdLst/>
              <a:ahLst/>
              <a:cxnLst/>
              <a:rect l="l" t="t" r="r" b="b"/>
              <a:pathLst>
                <a:path w="448309" h="627380">
                  <a:moveTo>
                    <a:pt x="86028" y="9488"/>
                  </a:moveTo>
                  <a:lnTo>
                    <a:pt x="120001" y="0"/>
                  </a:lnTo>
                  <a:lnTo>
                    <a:pt x="156300" y="576"/>
                  </a:lnTo>
                  <a:lnTo>
                    <a:pt x="194035" y="10589"/>
                  </a:lnTo>
                  <a:lnTo>
                    <a:pt x="232316" y="29407"/>
                  </a:lnTo>
                  <a:lnTo>
                    <a:pt x="270252" y="56400"/>
                  </a:lnTo>
                  <a:lnTo>
                    <a:pt x="306952" y="90938"/>
                  </a:lnTo>
                  <a:lnTo>
                    <a:pt x="341526" y="132390"/>
                  </a:lnTo>
                  <a:lnTo>
                    <a:pt x="373084" y="180126"/>
                  </a:lnTo>
                  <a:lnTo>
                    <a:pt x="400734" y="233516"/>
                  </a:lnTo>
                  <a:lnTo>
                    <a:pt x="422728" y="289493"/>
                  </a:lnTo>
                  <a:lnTo>
                    <a:pt x="437898" y="344684"/>
                  </a:lnTo>
                  <a:lnTo>
                    <a:pt x="446351" y="398005"/>
                  </a:lnTo>
                  <a:lnTo>
                    <a:pt x="448197" y="448368"/>
                  </a:lnTo>
                  <a:lnTo>
                    <a:pt x="443545" y="494689"/>
                  </a:lnTo>
                  <a:lnTo>
                    <a:pt x="432503" y="535880"/>
                  </a:lnTo>
                  <a:lnTo>
                    <a:pt x="415180" y="570856"/>
                  </a:lnTo>
                  <a:lnTo>
                    <a:pt x="362126" y="617818"/>
                  </a:lnTo>
                  <a:lnTo>
                    <a:pt x="328154" y="627345"/>
                  </a:lnTo>
                  <a:lnTo>
                    <a:pt x="291855" y="626798"/>
                  </a:lnTo>
                  <a:lnTo>
                    <a:pt x="254120" y="616807"/>
                  </a:lnTo>
                  <a:lnTo>
                    <a:pt x="215839" y="598005"/>
                  </a:lnTo>
                  <a:lnTo>
                    <a:pt x="177903" y="571023"/>
                  </a:lnTo>
                  <a:lnTo>
                    <a:pt x="141203" y="536491"/>
                  </a:lnTo>
                  <a:lnTo>
                    <a:pt x="106629" y="495043"/>
                  </a:lnTo>
                  <a:lnTo>
                    <a:pt x="75071" y="447307"/>
                  </a:lnTo>
                  <a:lnTo>
                    <a:pt x="47420" y="393917"/>
                  </a:lnTo>
                  <a:lnTo>
                    <a:pt x="25431" y="337941"/>
                  </a:lnTo>
                  <a:lnTo>
                    <a:pt x="10272" y="282748"/>
                  </a:lnTo>
                  <a:lnTo>
                    <a:pt x="1832" y="229424"/>
                  </a:lnTo>
                  <a:lnTo>
                    <a:pt x="0" y="179054"/>
                  </a:lnTo>
                  <a:lnTo>
                    <a:pt x="4662" y="132723"/>
                  </a:lnTo>
                  <a:lnTo>
                    <a:pt x="15708" y="91516"/>
                  </a:lnTo>
                  <a:lnTo>
                    <a:pt x="33026" y="56518"/>
                  </a:lnTo>
                  <a:lnTo>
                    <a:pt x="56503" y="28814"/>
                  </a:lnTo>
                  <a:lnTo>
                    <a:pt x="86028" y="9488"/>
                  </a:lnTo>
                  <a:close/>
                </a:path>
              </a:pathLst>
            </a:custGeom>
            <a:ln w="12700">
              <a:solidFill>
                <a:srgbClr val="EB4444"/>
              </a:solidFill>
            </a:ln>
          </p:spPr>
          <p:txBody>
            <a:bodyPr wrap="square" lIns="0" tIns="0" rIns="0" bIns="0" rtlCol="0"/>
            <a:lstStyle/>
            <a:p>
              <a:endParaRPr/>
            </a:p>
          </p:txBody>
        </p:sp>
        <p:sp>
          <p:nvSpPr>
            <p:cNvPr id="13" name="object 13"/>
            <p:cNvSpPr/>
            <p:nvPr/>
          </p:nvSpPr>
          <p:spPr>
            <a:xfrm>
              <a:off x="9475068" y="2112704"/>
              <a:ext cx="571500" cy="516890"/>
            </a:xfrm>
            <a:custGeom>
              <a:avLst/>
              <a:gdLst/>
              <a:ahLst/>
              <a:cxnLst/>
              <a:rect l="l" t="t" r="r" b="b"/>
              <a:pathLst>
                <a:path w="571500" h="516889">
                  <a:moveTo>
                    <a:pt x="404599" y="0"/>
                  </a:moveTo>
                  <a:lnTo>
                    <a:pt x="358617" y="7284"/>
                  </a:lnTo>
                  <a:lnTo>
                    <a:pt x="310384" y="21873"/>
                  </a:lnTo>
                  <a:lnTo>
                    <a:pt x="260979" y="43597"/>
                  </a:lnTo>
                  <a:lnTo>
                    <a:pt x="211479" y="72283"/>
                  </a:lnTo>
                  <a:lnTo>
                    <a:pt x="162961" y="107763"/>
                  </a:lnTo>
                  <a:lnTo>
                    <a:pt x="118392" y="148130"/>
                  </a:lnTo>
                  <a:lnTo>
                    <a:pt x="80276" y="190825"/>
                  </a:lnTo>
                  <a:lnTo>
                    <a:pt x="49000" y="234829"/>
                  </a:lnTo>
                  <a:lnTo>
                    <a:pt x="24948" y="279121"/>
                  </a:lnTo>
                  <a:lnTo>
                    <a:pt x="8507" y="322682"/>
                  </a:lnTo>
                  <a:lnTo>
                    <a:pt x="62" y="364491"/>
                  </a:lnTo>
                  <a:lnTo>
                    <a:pt x="0" y="403528"/>
                  </a:lnTo>
                  <a:lnTo>
                    <a:pt x="8704" y="438773"/>
                  </a:lnTo>
                  <a:lnTo>
                    <a:pt x="52766" y="492875"/>
                  </a:lnTo>
                  <a:lnTo>
                    <a:pt x="123779" y="516383"/>
                  </a:lnTo>
                  <a:lnTo>
                    <a:pt x="166433" y="516569"/>
                  </a:lnTo>
                  <a:lnTo>
                    <a:pt x="212415" y="509274"/>
                  </a:lnTo>
                  <a:lnTo>
                    <a:pt x="260647" y="494671"/>
                  </a:lnTo>
                  <a:lnTo>
                    <a:pt x="310053" y="472934"/>
                  </a:lnTo>
                  <a:lnTo>
                    <a:pt x="359553" y="444237"/>
                  </a:lnTo>
                  <a:lnTo>
                    <a:pt x="408071" y="408753"/>
                  </a:lnTo>
                  <a:lnTo>
                    <a:pt x="452640" y="368387"/>
                  </a:lnTo>
                  <a:lnTo>
                    <a:pt x="490756" y="325691"/>
                  </a:lnTo>
                  <a:lnTo>
                    <a:pt x="522032" y="281687"/>
                  </a:lnTo>
                  <a:lnTo>
                    <a:pt x="546084" y="237395"/>
                  </a:lnTo>
                  <a:lnTo>
                    <a:pt x="562525" y="193834"/>
                  </a:lnTo>
                  <a:lnTo>
                    <a:pt x="570970" y="152025"/>
                  </a:lnTo>
                  <a:lnTo>
                    <a:pt x="571032" y="112988"/>
                  </a:lnTo>
                  <a:lnTo>
                    <a:pt x="562327" y="77743"/>
                  </a:lnTo>
                  <a:lnTo>
                    <a:pt x="518265" y="23675"/>
                  </a:lnTo>
                  <a:lnTo>
                    <a:pt x="447253" y="189"/>
                  </a:lnTo>
                  <a:lnTo>
                    <a:pt x="404599" y="0"/>
                  </a:lnTo>
                  <a:close/>
                </a:path>
              </a:pathLst>
            </a:custGeom>
            <a:solidFill>
              <a:srgbClr val="E34B6C"/>
            </a:solidFill>
          </p:spPr>
          <p:txBody>
            <a:bodyPr wrap="square" lIns="0" tIns="0" rIns="0" bIns="0" rtlCol="0"/>
            <a:lstStyle/>
            <a:p>
              <a:endParaRPr/>
            </a:p>
          </p:txBody>
        </p:sp>
        <p:sp>
          <p:nvSpPr>
            <p:cNvPr id="14" name="object 14"/>
            <p:cNvSpPr/>
            <p:nvPr/>
          </p:nvSpPr>
          <p:spPr>
            <a:xfrm>
              <a:off x="9475068" y="2112704"/>
              <a:ext cx="571500" cy="516890"/>
            </a:xfrm>
            <a:custGeom>
              <a:avLst/>
              <a:gdLst/>
              <a:ahLst/>
              <a:cxnLst/>
              <a:rect l="l" t="t" r="r" b="b"/>
              <a:pathLst>
                <a:path w="571500" h="516889">
                  <a:moveTo>
                    <a:pt x="544469" y="47311"/>
                  </a:moveTo>
                  <a:lnTo>
                    <a:pt x="562327" y="77743"/>
                  </a:lnTo>
                  <a:lnTo>
                    <a:pt x="571032" y="112988"/>
                  </a:lnTo>
                  <a:lnTo>
                    <a:pt x="570970" y="152025"/>
                  </a:lnTo>
                  <a:lnTo>
                    <a:pt x="562525" y="193834"/>
                  </a:lnTo>
                  <a:lnTo>
                    <a:pt x="546084" y="237395"/>
                  </a:lnTo>
                  <a:lnTo>
                    <a:pt x="522032" y="281687"/>
                  </a:lnTo>
                  <a:lnTo>
                    <a:pt x="490756" y="325691"/>
                  </a:lnTo>
                  <a:lnTo>
                    <a:pt x="452640" y="368387"/>
                  </a:lnTo>
                  <a:lnTo>
                    <a:pt x="408071" y="408753"/>
                  </a:lnTo>
                  <a:lnTo>
                    <a:pt x="359553" y="444237"/>
                  </a:lnTo>
                  <a:lnTo>
                    <a:pt x="310053" y="472934"/>
                  </a:lnTo>
                  <a:lnTo>
                    <a:pt x="260647" y="494671"/>
                  </a:lnTo>
                  <a:lnTo>
                    <a:pt x="212415" y="509274"/>
                  </a:lnTo>
                  <a:lnTo>
                    <a:pt x="166433" y="516569"/>
                  </a:lnTo>
                  <a:lnTo>
                    <a:pt x="123779" y="516383"/>
                  </a:lnTo>
                  <a:lnTo>
                    <a:pt x="85531" y="508543"/>
                  </a:lnTo>
                  <a:lnTo>
                    <a:pt x="26563" y="469205"/>
                  </a:lnTo>
                  <a:lnTo>
                    <a:pt x="0" y="403528"/>
                  </a:lnTo>
                  <a:lnTo>
                    <a:pt x="62" y="364491"/>
                  </a:lnTo>
                  <a:lnTo>
                    <a:pt x="8507" y="322682"/>
                  </a:lnTo>
                  <a:lnTo>
                    <a:pt x="24948" y="279121"/>
                  </a:lnTo>
                  <a:lnTo>
                    <a:pt x="49000" y="234829"/>
                  </a:lnTo>
                  <a:lnTo>
                    <a:pt x="80276" y="190825"/>
                  </a:lnTo>
                  <a:lnTo>
                    <a:pt x="118392" y="148130"/>
                  </a:lnTo>
                  <a:lnTo>
                    <a:pt x="162961" y="107763"/>
                  </a:lnTo>
                  <a:lnTo>
                    <a:pt x="211479" y="72283"/>
                  </a:lnTo>
                  <a:lnTo>
                    <a:pt x="260979" y="43597"/>
                  </a:lnTo>
                  <a:lnTo>
                    <a:pt x="310384" y="21873"/>
                  </a:lnTo>
                  <a:lnTo>
                    <a:pt x="358617" y="7284"/>
                  </a:lnTo>
                  <a:lnTo>
                    <a:pt x="404599" y="0"/>
                  </a:lnTo>
                  <a:lnTo>
                    <a:pt x="447253" y="189"/>
                  </a:lnTo>
                  <a:lnTo>
                    <a:pt x="485501" y="8024"/>
                  </a:lnTo>
                  <a:lnTo>
                    <a:pt x="518265" y="23675"/>
                  </a:lnTo>
                  <a:lnTo>
                    <a:pt x="544469" y="47311"/>
                  </a:lnTo>
                  <a:close/>
                </a:path>
              </a:pathLst>
            </a:custGeom>
            <a:ln w="12700">
              <a:solidFill>
                <a:srgbClr val="EB4444"/>
              </a:solidFill>
            </a:ln>
          </p:spPr>
          <p:txBody>
            <a:bodyPr wrap="square" lIns="0" tIns="0" rIns="0" bIns="0" rtlCol="0"/>
            <a:lstStyle/>
            <a:p>
              <a:endParaRPr/>
            </a:p>
          </p:txBody>
        </p:sp>
        <p:pic>
          <p:nvPicPr>
            <p:cNvPr id="15" name="object 15"/>
            <p:cNvPicPr/>
            <p:nvPr/>
          </p:nvPicPr>
          <p:blipFill>
            <a:blip r:embed="rId4" cstate="print"/>
            <a:stretch>
              <a:fillRect/>
            </a:stretch>
          </p:blipFill>
          <p:spPr>
            <a:xfrm>
              <a:off x="9345168" y="3012947"/>
              <a:ext cx="442709" cy="504897"/>
            </a:xfrm>
            <a:prstGeom prst="rect">
              <a:avLst/>
            </a:prstGeom>
          </p:spPr>
        </p:pic>
        <p:sp>
          <p:nvSpPr>
            <p:cNvPr id="16" name="object 16"/>
            <p:cNvSpPr/>
            <p:nvPr/>
          </p:nvSpPr>
          <p:spPr>
            <a:xfrm>
              <a:off x="9348487" y="3014598"/>
              <a:ext cx="438784" cy="503555"/>
            </a:xfrm>
            <a:custGeom>
              <a:avLst/>
              <a:gdLst/>
              <a:ahLst/>
              <a:cxnLst/>
              <a:rect l="l" t="t" r="r" b="b"/>
              <a:pathLst>
                <a:path w="438784" h="503554">
                  <a:moveTo>
                    <a:pt x="12556" y="432180"/>
                  </a:moveTo>
                  <a:lnTo>
                    <a:pt x="513" y="396372"/>
                  </a:lnTo>
                  <a:lnTo>
                    <a:pt x="0" y="357891"/>
                  </a:lnTo>
                  <a:lnTo>
                    <a:pt x="10230" y="318264"/>
                  </a:lnTo>
                  <a:lnTo>
                    <a:pt x="30417" y="279016"/>
                  </a:lnTo>
                  <a:lnTo>
                    <a:pt x="59775" y="241675"/>
                  </a:lnTo>
                  <a:lnTo>
                    <a:pt x="97518" y="207766"/>
                  </a:lnTo>
                  <a:lnTo>
                    <a:pt x="142858" y="178815"/>
                  </a:lnTo>
                  <a:lnTo>
                    <a:pt x="186100" y="154475"/>
                  </a:lnTo>
                  <a:lnTo>
                    <a:pt x="228192" y="127940"/>
                  </a:lnTo>
                  <a:lnTo>
                    <a:pt x="269128" y="99218"/>
                  </a:lnTo>
                  <a:lnTo>
                    <a:pt x="308899" y="68316"/>
                  </a:lnTo>
                  <a:lnTo>
                    <a:pt x="347498" y="35241"/>
                  </a:lnTo>
                  <a:lnTo>
                    <a:pt x="384920" y="0"/>
                  </a:lnTo>
                  <a:lnTo>
                    <a:pt x="384612" y="58812"/>
                  </a:lnTo>
                  <a:lnTo>
                    <a:pt x="391317" y="113887"/>
                  </a:lnTo>
                  <a:lnTo>
                    <a:pt x="405047" y="165199"/>
                  </a:lnTo>
                  <a:lnTo>
                    <a:pt x="425814" y="212725"/>
                  </a:lnTo>
                  <a:lnTo>
                    <a:pt x="437817" y="248580"/>
                  </a:lnTo>
                  <a:lnTo>
                    <a:pt x="438315" y="287095"/>
                  </a:lnTo>
                  <a:lnTo>
                    <a:pt x="428087" y="326745"/>
                  </a:lnTo>
                  <a:lnTo>
                    <a:pt x="407912" y="366006"/>
                  </a:lnTo>
                  <a:lnTo>
                    <a:pt x="378572" y="403354"/>
                  </a:lnTo>
                  <a:lnTo>
                    <a:pt x="340845" y="437266"/>
                  </a:lnTo>
                  <a:lnTo>
                    <a:pt x="295512" y="466216"/>
                  </a:lnTo>
                  <a:lnTo>
                    <a:pt x="246101" y="487571"/>
                  </a:lnTo>
                  <a:lnTo>
                    <a:pt x="196861" y="499846"/>
                  </a:lnTo>
                  <a:lnTo>
                    <a:pt x="149488" y="503246"/>
                  </a:lnTo>
                  <a:lnTo>
                    <a:pt x="105675" y="497975"/>
                  </a:lnTo>
                  <a:lnTo>
                    <a:pt x="67119" y="484237"/>
                  </a:lnTo>
                  <a:lnTo>
                    <a:pt x="35514" y="462238"/>
                  </a:lnTo>
                  <a:lnTo>
                    <a:pt x="12556" y="432180"/>
                  </a:lnTo>
                  <a:close/>
                </a:path>
              </a:pathLst>
            </a:custGeom>
            <a:ln w="12700">
              <a:solidFill>
                <a:srgbClr val="41709C"/>
              </a:solidFill>
            </a:ln>
          </p:spPr>
          <p:txBody>
            <a:bodyPr wrap="square" lIns="0" tIns="0" rIns="0" bIns="0" rtlCol="0"/>
            <a:lstStyle/>
            <a:p>
              <a:endParaRPr/>
            </a:p>
          </p:txBody>
        </p:sp>
        <p:pic>
          <p:nvPicPr>
            <p:cNvPr id="17" name="object 17"/>
            <p:cNvPicPr/>
            <p:nvPr/>
          </p:nvPicPr>
          <p:blipFill>
            <a:blip r:embed="rId5" cstate="print"/>
            <a:stretch>
              <a:fillRect/>
            </a:stretch>
          </p:blipFill>
          <p:spPr>
            <a:xfrm>
              <a:off x="9838944" y="2638043"/>
              <a:ext cx="298703" cy="641603"/>
            </a:xfrm>
            <a:prstGeom prst="rect">
              <a:avLst/>
            </a:prstGeom>
          </p:spPr>
        </p:pic>
        <p:pic>
          <p:nvPicPr>
            <p:cNvPr id="18" name="object 18"/>
            <p:cNvPicPr/>
            <p:nvPr/>
          </p:nvPicPr>
          <p:blipFill>
            <a:blip r:embed="rId6" cstate="print"/>
            <a:stretch>
              <a:fillRect/>
            </a:stretch>
          </p:blipFill>
          <p:spPr>
            <a:xfrm>
              <a:off x="8980932" y="3654551"/>
              <a:ext cx="1808988" cy="364236"/>
            </a:xfrm>
            <a:prstGeom prst="rect">
              <a:avLst/>
            </a:prstGeom>
          </p:spPr>
        </p:pic>
        <p:sp>
          <p:nvSpPr>
            <p:cNvPr id="19" name="object 19"/>
            <p:cNvSpPr/>
            <p:nvPr/>
          </p:nvSpPr>
          <p:spPr>
            <a:xfrm>
              <a:off x="8982456" y="3656076"/>
              <a:ext cx="1807845" cy="363220"/>
            </a:xfrm>
            <a:custGeom>
              <a:avLst/>
              <a:gdLst/>
              <a:ahLst/>
              <a:cxnLst/>
              <a:rect l="l" t="t" r="r" b="b"/>
              <a:pathLst>
                <a:path w="1807845" h="363220">
                  <a:moveTo>
                    <a:pt x="0" y="181356"/>
                  </a:moveTo>
                  <a:lnTo>
                    <a:pt x="26265" y="137760"/>
                  </a:lnTo>
                  <a:lnTo>
                    <a:pt x="71020" y="110745"/>
                  </a:lnTo>
                  <a:lnTo>
                    <a:pt x="135401" y="85806"/>
                  </a:lnTo>
                  <a:lnTo>
                    <a:pt x="174369" y="74230"/>
                  </a:lnTo>
                  <a:lnTo>
                    <a:pt x="217546" y="63313"/>
                  </a:lnTo>
                  <a:lnTo>
                    <a:pt x="264699" y="53101"/>
                  </a:lnTo>
                  <a:lnTo>
                    <a:pt x="315595" y="43641"/>
                  </a:lnTo>
                  <a:lnTo>
                    <a:pt x="370002" y="34978"/>
                  </a:lnTo>
                  <a:lnTo>
                    <a:pt x="427687" y="27161"/>
                  </a:lnTo>
                  <a:lnTo>
                    <a:pt x="488418" y="20234"/>
                  </a:lnTo>
                  <a:lnTo>
                    <a:pt x="551961" y="14245"/>
                  </a:lnTo>
                  <a:lnTo>
                    <a:pt x="618085" y="9241"/>
                  </a:lnTo>
                  <a:lnTo>
                    <a:pt x="686557" y="5268"/>
                  </a:lnTo>
                  <a:lnTo>
                    <a:pt x="757143" y="2372"/>
                  </a:lnTo>
                  <a:lnTo>
                    <a:pt x="829612" y="600"/>
                  </a:lnTo>
                  <a:lnTo>
                    <a:pt x="903732" y="0"/>
                  </a:lnTo>
                  <a:lnTo>
                    <a:pt x="977851" y="600"/>
                  </a:lnTo>
                  <a:lnTo>
                    <a:pt x="1050320" y="2372"/>
                  </a:lnTo>
                  <a:lnTo>
                    <a:pt x="1120906" y="5268"/>
                  </a:lnTo>
                  <a:lnTo>
                    <a:pt x="1189378" y="9241"/>
                  </a:lnTo>
                  <a:lnTo>
                    <a:pt x="1255502" y="14245"/>
                  </a:lnTo>
                  <a:lnTo>
                    <a:pt x="1319045" y="20234"/>
                  </a:lnTo>
                  <a:lnTo>
                    <a:pt x="1379776" y="27161"/>
                  </a:lnTo>
                  <a:lnTo>
                    <a:pt x="1437461" y="34978"/>
                  </a:lnTo>
                  <a:lnTo>
                    <a:pt x="1491868" y="43641"/>
                  </a:lnTo>
                  <a:lnTo>
                    <a:pt x="1542764" y="53101"/>
                  </a:lnTo>
                  <a:lnTo>
                    <a:pt x="1589917" y="63313"/>
                  </a:lnTo>
                  <a:lnTo>
                    <a:pt x="1633094" y="74230"/>
                  </a:lnTo>
                  <a:lnTo>
                    <a:pt x="1672062" y="85806"/>
                  </a:lnTo>
                  <a:lnTo>
                    <a:pt x="1736443" y="110745"/>
                  </a:lnTo>
                  <a:lnTo>
                    <a:pt x="1781198" y="137760"/>
                  </a:lnTo>
                  <a:lnTo>
                    <a:pt x="1807464" y="181356"/>
                  </a:lnTo>
                  <a:lnTo>
                    <a:pt x="1804468" y="196235"/>
                  </a:lnTo>
                  <a:lnTo>
                    <a:pt x="1761390" y="238694"/>
                  </a:lnTo>
                  <a:lnTo>
                    <a:pt x="1706589" y="264718"/>
                  </a:lnTo>
                  <a:lnTo>
                    <a:pt x="1633094" y="288481"/>
                  </a:lnTo>
                  <a:lnTo>
                    <a:pt x="1589917" y="299398"/>
                  </a:lnTo>
                  <a:lnTo>
                    <a:pt x="1542764" y="309610"/>
                  </a:lnTo>
                  <a:lnTo>
                    <a:pt x="1491868" y="319070"/>
                  </a:lnTo>
                  <a:lnTo>
                    <a:pt x="1437461" y="327733"/>
                  </a:lnTo>
                  <a:lnTo>
                    <a:pt x="1379776" y="335550"/>
                  </a:lnTo>
                  <a:lnTo>
                    <a:pt x="1319045" y="342477"/>
                  </a:lnTo>
                  <a:lnTo>
                    <a:pt x="1255502" y="348466"/>
                  </a:lnTo>
                  <a:lnTo>
                    <a:pt x="1189378" y="353470"/>
                  </a:lnTo>
                  <a:lnTo>
                    <a:pt x="1120906" y="357443"/>
                  </a:lnTo>
                  <a:lnTo>
                    <a:pt x="1050320" y="360339"/>
                  </a:lnTo>
                  <a:lnTo>
                    <a:pt x="977851" y="362111"/>
                  </a:lnTo>
                  <a:lnTo>
                    <a:pt x="903732" y="362712"/>
                  </a:lnTo>
                  <a:lnTo>
                    <a:pt x="829612" y="362111"/>
                  </a:lnTo>
                  <a:lnTo>
                    <a:pt x="757143" y="360339"/>
                  </a:lnTo>
                  <a:lnTo>
                    <a:pt x="686557" y="357443"/>
                  </a:lnTo>
                  <a:lnTo>
                    <a:pt x="618085" y="353470"/>
                  </a:lnTo>
                  <a:lnTo>
                    <a:pt x="551961" y="348466"/>
                  </a:lnTo>
                  <a:lnTo>
                    <a:pt x="488418" y="342477"/>
                  </a:lnTo>
                  <a:lnTo>
                    <a:pt x="427687" y="335550"/>
                  </a:lnTo>
                  <a:lnTo>
                    <a:pt x="370002" y="327733"/>
                  </a:lnTo>
                  <a:lnTo>
                    <a:pt x="315595" y="319070"/>
                  </a:lnTo>
                  <a:lnTo>
                    <a:pt x="264699" y="309610"/>
                  </a:lnTo>
                  <a:lnTo>
                    <a:pt x="217546" y="299398"/>
                  </a:lnTo>
                  <a:lnTo>
                    <a:pt x="174369" y="288481"/>
                  </a:lnTo>
                  <a:lnTo>
                    <a:pt x="135401" y="276905"/>
                  </a:lnTo>
                  <a:lnTo>
                    <a:pt x="71020" y="251966"/>
                  </a:lnTo>
                  <a:lnTo>
                    <a:pt x="26265" y="224951"/>
                  </a:lnTo>
                  <a:lnTo>
                    <a:pt x="0" y="181356"/>
                  </a:lnTo>
                  <a:close/>
                </a:path>
              </a:pathLst>
            </a:custGeom>
            <a:ln w="12700">
              <a:solidFill>
                <a:srgbClr val="41709C"/>
              </a:solidFill>
            </a:ln>
          </p:spPr>
          <p:txBody>
            <a:bodyPr wrap="square" lIns="0" tIns="0" rIns="0" bIns="0" rtlCol="0"/>
            <a:lstStyle/>
            <a:p>
              <a:endParaRPr/>
            </a:p>
          </p:txBody>
        </p:sp>
        <p:pic>
          <p:nvPicPr>
            <p:cNvPr id="20" name="object 20"/>
            <p:cNvPicPr/>
            <p:nvPr/>
          </p:nvPicPr>
          <p:blipFill>
            <a:blip r:embed="rId7" cstate="print"/>
            <a:stretch>
              <a:fillRect/>
            </a:stretch>
          </p:blipFill>
          <p:spPr>
            <a:xfrm>
              <a:off x="9992868" y="3156203"/>
              <a:ext cx="388620" cy="641604"/>
            </a:xfrm>
            <a:prstGeom prst="rect">
              <a:avLst/>
            </a:prstGeom>
          </p:spPr>
        </p:pic>
      </p:grpSp>
      <p:sp>
        <p:nvSpPr>
          <p:cNvPr id="21" name="object 21"/>
          <p:cNvSpPr txBox="1"/>
          <p:nvPr/>
        </p:nvSpPr>
        <p:spPr>
          <a:xfrm>
            <a:off x="497840" y="1596644"/>
            <a:ext cx="7045960" cy="4352474"/>
          </a:xfrm>
          <a:prstGeom prst="rect">
            <a:avLst/>
          </a:prstGeom>
        </p:spPr>
        <p:txBody>
          <a:bodyPr vert="horz" wrap="square" lIns="0" tIns="12700" rIns="0" bIns="0" rtlCol="0">
            <a:spAutoFit/>
          </a:bodyPr>
          <a:lstStyle/>
          <a:p>
            <a:pPr marL="12700"/>
            <a:r>
              <a:rPr sz="1600" b="1" dirty="0">
                <a:latin typeface="Calibri"/>
                <a:cs typeface="Calibri"/>
              </a:rPr>
              <a:t>Additional</a:t>
            </a:r>
            <a:r>
              <a:rPr sz="1600" b="1" spc="-70" dirty="0">
                <a:latin typeface="Calibri"/>
                <a:cs typeface="Calibri"/>
              </a:rPr>
              <a:t> </a:t>
            </a:r>
            <a:r>
              <a:rPr sz="1600" b="1" spc="-25" dirty="0">
                <a:latin typeface="Calibri"/>
                <a:cs typeface="Calibri"/>
              </a:rPr>
              <a:t>broncho-</a:t>
            </a:r>
            <a:r>
              <a:rPr sz="1600" b="1" spc="-10" dirty="0">
                <a:latin typeface="Calibri"/>
                <a:cs typeface="Calibri"/>
              </a:rPr>
              <a:t>constriction</a:t>
            </a:r>
            <a:r>
              <a:rPr sz="1600" b="1" spc="-85" dirty="0">
                <a:latin typeface="Calibri"/>
                <a:cs typeface="Calibri"/>
              </a:rPr>
              <a:t> </a:t>
            </a:r>
            <a:r>
              <a:rPr sz="1600" b="1" spc="-10" dirty="0">
                <a:latin typeface="Calibri"/>
                <a:cs typeface="Calibri"/>
              </a:rPr>
              <a:t>management</a:t>
            </a:r>
            <a:r>
              <a:rPr sz="1600" b="1" spc="-75" dirty="0">
                <a:latin typeface="Calibri"/>
                <a:cs typeface="Calibri"/>
              </a:rPr>
              <a:t> </a:t>
            </a:r>
            <a:r>
              <a:rPr sz="1600" b="1" spc="-10" dirty="0">
                <a:latin typeface="Calibri"/>
                <a:cs typeface="Calibri"/>
              </a:rPr>
              <a:t>options:</a:t>
            </a:r>
            <a:endParaRPr sz="1600" dirty="0">
              <a:latin typeface="Calibri"/>
              <a:cs typeface="Calibri"/>
            </a:endParaRPr>
          </a:p>
          <a:p>
            <a:pPr marL="698500" indent="-228600">
              <a:buFont typeface="Arial"/>
              <a:buChar char="•"/>
              <a:tabLst>
                <a:tab pos="698500" algn="l"/>
              </a:tabLst>
            </a:pPr>
            <a:r>
              <a:rPr sz="1400" dirty="0">
                <a:latin typeface="Calibri"/>
                <a:cs typeface="Calibri"/>
              </a:rPr>
              <a:t>Albuterol</a:t>
            </a:r>
            <a:r>
              <a:rPr sz="1400" spc="-75" dirty="0">
                <a:latin typeface="Calibri"/>
                <a:cs typeface="Calibri"/>
              </a:rPr>
              <a:t> </a:t>
            </a:r>
            <a:r>
              <a:rPr sz="1400" dirty="0">
                <a:latin typeface="Calibri"/>
                <a:cs typeface="Calibri"/>
              </a:rPr>
              <a:t>nebulization,</a:t>
            </a:r>
            <a:r>
              <a:rPr sz="1400" spc="-40" dirty="0">
                <a:latin typeface="Calibri"/>
                <a:cs typeface="Calibri"/>
              </a:rPr>
              <a:t> </a:t>
            </a:r>
            <a:r>
              <a:rPr sz="1400" dirty="0">
                <a:latin typeface="Calibri"/>
                <a:cs typeface="Calibri"/>
              </a:rPr>
              <a:t>(continuous,</a:t>
            </a:r>
            <a:r>
              <a:rPr sz="1400" spc="-50" dirty="0">
                <a:latin typeface="Calibri"/>
                <a:cs typeface="Calibri"/>
              </a:rPr>
              <a:t> </a:t>
            </a:r>
            <a:r>
              <a:rPr sz="1400" dirty="0">
                <a:latin typeface="Calibri"/>
                <a:cs typeface="Calibri"/>
              </a:rPr>
              <a:t>or</a:t>
            </a:r>
            <a:r>
              <a:rPr sz="1400" spc="-60" dirty="0">
                <a:latin typeface="Calibri"/>
                <a:cs typeface="Calibri"/>
              </a:rPr>
              <a:t> </a:t>
            </a:r>
            <a:r>
              <a:rPr sz="1400" dirty="0">
                <a:latin typeface="Calibri"/>
                <a:cs typeface="Calibri"/>
              </a:rPr>
              <a:t>every</a:t>
            </a:r>
            <a:r>
              <a:rPr sz="1400" spc="-40" dirty="0">
                <a:latin typeface="Calibri"/>
                <a:cs typeface="Calibri"/>
              </a:rPr>
              <a:t> </a:t>
            </a:r>
            <a:r>
              <a:rPr sz="1400" spc="-10" dirty="0">
                <a:latin typeface="Calibri"/>
                <a:cs typeface="Calibri"/>
              </a:rPr>
              <a:t>hour)</a:t>
            </a:r>
            <a:endParaRPr sz="1400" dirty="0">
              <a:latin typeface="Calibri"/>
              <a:cs typeface="Calibri"/>
            </a:endParaRPr>
          </a:p>
          <a:p>
            <a:pPr marL="698500" indent="-228600">
              <a:buFont typeface="Arial"/>
              <a:buChar char="•"/>
              <a:tabLst>
                <a:tab pos="698500" algn="l"/>
              </a:tabLst>
            </a:pPr>
            <a:r>
              <a:rPr sz="1400" dirty="0">
                <a:latin typeface="Calibri"/>
                <a:cs typeface="Calibri"/>
              </a:rPr>
              <a:t>Ipratropium</a:t>
            </a:r>
            <a:r>
              <a:rPr sz="1400" spc="-80" dirty="0">
                <a:latin typeface="Calibri"/>
                <a:cs typeface="Calibri"/>
              </a:rPr>
              <a:t> </a:t>
            </a:r>
            <a:r>
              <a:rPr sz="1400" dirty="0">
                <a:latin typeface="Calibri"/>
                <a:cs typeface="Calibri"/>
              </a:rPr>
              <a:t>nebulization,</a:t>
            </a:r>
            <a:r>
              <a:rPr sz="1400" spc="-50" dirty="0">
                <a:latin typeface="Calibri"/>
                <a:cs typeface="Calibri"/>
              </a:rPr>
              <a:t> </a:t>
            </a:r>
            <a:r>
              <a:rPr sz="1400" dirty="0">
                <a:latin typeface="Calibri"/>
                <a:cs typeface="Calibri"/>
              </a:rPr>
              <a:t>(every</a:t>
            </a:r>
            <a:r>
              <a:rPr sz="1400" spc="-60" dirty="0">
                <a:latin typeface="Calibri"/>
                <a:cs typeface="Calibri"/>
              </a:rPr>
              <a:t> </a:t>
            </a:r>
            <a:r>
              <a:rPr sz="1400" dirty="0">
                <a:latin typeface="Calibri"/>
                <a:cs typeface="Calibri"/>
              </a:rPr>
              <a:t>6</a:t>
            </a:r>
            <a:r>
              <a:rPr sz="1400" spc="-50" dirty="0">
                <a:latin typeface="Calibri"/>
                <a:cs typeface="Calibri"/>
              </a:rPr>
              <a:t> </a:t>
            </a:r>
            <a:r>
              <a:rPr sz="1400" spc="-10" dirty="0">
                <a:latin typeface="Calibri"/>
                <a:cs typeface="Calibri"/>
              </a:rPr>
              <a:t>hours)</a:t>
            </a:r>
            <a:endParaRPr sz="1400" dirty="0">
              <a:latin typeface="Calibri"/>
              <a:cs typeface="Calibri"/>
            </a:endParaRPr>
          </a:p>
          <a:p>
            <a:pPr marL="698500" indent="-228600">
              <a:buFont typeface="Arial"/>
              <a:buChar char="•"/>
              <a:tabLst>
                <a:tab pos="698500" algn="l"/>
              </a:tabLst>
            </a:pPr>
            <a:r>
              <a:rPr sz="1400" dirty="0">
                <a:latin typeface="Calibri"/>
                <a:cs typeface="Calibri"/>
              </a:rPr>
              <a:t>Tiotropium</a:t>
            </a:r>
            <a:r>
              <a:rPr sz="1400" spc="-85" dirty="0">
                <a:latin typeface="Calibri"/>
                <a:cs typeface="Calibri"/>
              </a:rPr>
              <a:t> </a:t>
            </a:r>
            <a:r>
              <a:rPr sz="1400" spc="-10" dirty="0">
                <a:latin typeface="Calibri"/>
                <a:cs typeface="Calibri"/>
              </a:rPr>
              <a:t>inhaler</a:t>
            </a:r>
            <a:endParaRPr sz="1400" dirty="0">
              <a:latin typeface="Calibri"/>
              <a:cs typeface="Calibri"/>
            </a:endParaRPr>
          </a:p>
          <a:p>
            <a:pPr marL="698500" indent="-228600">
              <a:buFont typeface="Arial"/>
              <a:buChar char="•"/>
              <a:tabLst>
                <a:tab pos="698500" algn="l"/>
              </a:tabLst>
            </a:pPr>
            <a:r>
              <a:rPr sz="1400" dirty="0">
                <a:latin typeface="Calibri"/>
                <a:cs typeface="Calibri"/>
              </a:rPr>
              <a:t>Magnesium</a:t>
            </a:r>
            <a:r>
              <a:rPr sz="1400" spc="-70" dirty="0">
                <a:latin typeface="Calibri"/>
                <a:cs typeface="Calibri"/>
              </a:rPr>
              <a:t> </a:t>
            </a:r>
            <a:r>
              <a:rPr sz="1400" dirty="0">
                <a:latin typeface="Calibri"/>
                <a:cs typeface="Calibri"/>
              </a:rPr>
              <a:t>sulfate</a:t>
            </a:r>
            <a:r>
              <a:rPr sz="1400" spc="-45" dirty="0">
                <a:latin typeface="Calibri"/>
                <a:cs typeface="Calibri"/>
              </a:rPr>
              <a:t> </a:t>
            </a:r>
            <a:r>
              <a:rPr sz="1400" dirty="0">
                <a:latin typeface="Calibri"/>
                <a:cs typeface="Calibri"/>
              </a:rPr>
              <a:t>6</a:t>
            </a:r>
            <a:r>
              <a:rPr sz="1400" spc="-40" dirty="0">
                <a:latin typeface="Calibri"/>
                <a:cs typeface="Calibri"/>
              </a:rPr>
              <a:t> </a:t>
            </a:r>
            <a:r>
              <a:rPr sz="1400" dirty="0">
                <a:latin typeface="Calibri"/>
                <a:cs typeface="Calibri"/>
              </a:rPr>
              <a:t>grams</a:t>
            </a:r>
            <a:r>
              <a:rPr sz="1400" spc="-65" dirty="0">
                <a:latin typeface="Calibri"/>
                <a:cs typeface="Calibri"/>
              </a:rPr>
              <a:t> </a:t>
            </a:r>
            <a:r>
              <a:rPr sz="1400" spc="-25" dirty="0">
                <a:latin typeface="Calibri"/>
                <a:cs typeface="Calibri"/>
              </a:rPr>
              <a:t>IV</a:t>
            </a:r>
            <a:endParaRPr sz="1400" dirty="0">
              <a:latin typeface="Calibri"/>
              <a:cs typeface="Calibri"/>
            </a:endParaRPr>
          </a:p>
          <a:p>
            <a:pPr marL="1155700" lvl="1" indent="-229235">
              <a:buFont typeface="Arial"/>
              <a:buChar char="•"/>
              <a:tabLst>
                <a:tab pos="1155700" algn="l"/>
                <a:tab pos="1156335" algn="l"/>
              </a:tabLst>
            </a:pPr>
            <a:r>
              <a:rPr sz="1200" dirty="0">
                <a:latin typeface="Calibri"/>
                <a:cs typeface="Calibri"/>
              </a:rPr>
              <a:t>Short</a:t>
            </a:r>
            <a:r>
              <a:rPr sz="1200" spc="-50" dirty="0">
                <a:latin typeface="Calibri"/>
                <a:cs typeface="Calibri"/>
              </a:rPr>
              <a:t> </a:t>
            </a:r>
            <a:r>
              <a:rPr sz="1200" dirty="0">
                <a:latin typeface="Calibri"/>
                <a:cs typeface="Calibri"/>
              </a:rPr>
              <a:t>term</a:t>
            </a:r>
            <a:r>
              <a:rPr sz="1200" spc="-20" dirty="0">
                <a:latin typeface="Calibri"/>
                <a:cs typeface="Calibri"/>
              </a:rPr>
              <a:t> </a:t>
            </a:r>
            <a:r>
              <a:rPr sz="1200" dirty="0">
                <a:latin typeface="Calibri"/>
                <a:cs typeface="Calibri"/>
              </a:rPr>
              <a:t>effect,</a:t>
            </a:r>
            <a:r>
              <a:rPr sz="1200" spc="-15" dirty="0">
                <a:latin typeface="Calibri"/>
                <a:cs typeface="Calibri"/>
              </a:rPr>
              <a:t> </a:t>
            </a:r>
            <a:r>
              <a:rPr sz="1200" dirty="0">
                <a:latin typeface="Calibri"/>
                <a:cs typeface="Calibri"/>
              </a:rPr>
              <a:t>only</a:t>
            </a:r>
            <a:r>
              <a:rPr sz="1200" spc="-45" dirty="0">
                <a:latin typeface="Calibri"/>
                <a:cs typeface="Calibri"/>
              </a:rPr>
              <a:t> </a:t>
            </a:r>
            <a:r>
              <a:rPr sz="1200" dirty="0">
                <a:latin typeface="Calibri"/>
                <a:cs typeface="Calibri"/>
              </a:rPr>
              <a:t>if</a:t>
            </a:r>
            <a:r>
              <a:rPr sz="1200" spc="-25" dirty="0">
                <a:latin typeface="Calibri"/>
                <a:cs typeface="Calibri"/>
              </a:rPr>
              <a:t> </a:t>
            </a:r>
            <a:r>
              <a:rPr sz="1200" dirty="0">
                <a:latin typeface="Calibri"/>
                <a:cs typeface="Calibri"/>
              </a:rPr>
              <a:t>critical</a:t>
            </a:r>
            <a:r>
              <a:rPr sz="1200" spc="-15" dirty="0">
                <a:latin typeface="Calibri"/>
                <a:cs typeface="Calibri"/>
              </a:rPr>
              <a:t> </a:t>
            </a:r>
            <a:r>
              <a:rPr sz="1200" dirty="0">
                <a:latin typeface="Calibri"/>
                <a:cs typeface="Calibri"/>
              </a:rPr>
              <a:t>and</a:t>
            </a:r>
            <a:r>
              <a:rPr sz="1200" spc="-30" dirty="0">
                <a:latin typeface="Calibri"/>
                <a:cs typeface="Calibri"/>
              </a:rPr>
              <a:t> </a:t>
            </a:r>
            <a:r>
              <a:rPr sz="1200" dirty="0">
                <a:latin typeface="Calibri"/>
                <a:cs typeface="Calibri"/>
              </a:rPr>
              <a:t>failure</a:t>
            </a:r>
            <a:r>
              <a:rPr sz="1200" spc="-25" dirty="0">
                <a:latin typeface="Calibri"/>
                <a:cs typeface="Calibri"/>
              </a:rPr>
              <a:t> </a:t>
            </a:r>
            <a:r>
              <a:rPr sz="1200" dirty="0">
                <a:latin typeface="Calibri"/>
                <a:cs typeface="Calibri"/>
              </a:rPr>
              <a:t>of</a:t>
            </a:r>
            <a:r>
              <a:rPr sz="1200" spc="-30" dirty="0">
                <a:latin typeface="Calibri"/>
                <a:cs typeface="Calibri"/>
              </a:rPr>
              <a:t> </a:t>
            </a:r>
            <a:r>
              <a:rPr sz="1200" dirty="0">
                <a:latin typeface="Calibri"/>
                <a:cs typeface="Calibri"/>
              </a:rPr>
              <a:t>all</a:t>
            </a:r>
            <a:r>
              <a:rPr sz="1200" spc="-25" dirty="0">
                <a:latin typeface="Calibri"/>
                <a:cs typeface="Calibri"/>
              </a:rPr>
              <a:t> </a:t>
            </a:r>
            <a:r>
              <a:rPr sz="1200" dirty="0">
                <a:latin typeface="Calibri"/>
                <a:cs typeface="Calibri"/>
              </a:rPr>
              <a:t>other</a:t>
            </a:r>
            <a:r>
              <a:rPr sz="1200" spc="-25" dirty="0">
                <a:latin typeface="Calibri"/>
                <a:cs typeface="Calibri"/>
              </a:rPr>
              <a:t> </a:t>
            </a:r>
            <a:r>
              <a:rPr sz="1200" spc="-10" dirty="0">
                <a:latin typeface="Calibri"/>
                <a:cs typeface="Calibri"/>
              </a:rPr>
              <a:t>treatments</a:t>
            </a:r>
            <a:endParaRPr sz="1200" dirty="0">
              <a:latin typeface="Calibri"/>
              <a:cs typeface="Calibri"/>
            </a:endParaRPr>
          </a:p>
          <a:p>
            <a:pPr marL="698500" indent="-228600">
              <a:buFont typeface="Arial"/>
              <a:buChar char="•"/>
              <a:tabLst>
                <a:tab pos="698500" algn="l"/>
              </a:tabLst>
            </a:pPr>
            <a:r>
              <a:rPr sz="1400" dirty="0">
                <a:latin typeface="Calibri"/>
                <a:cs typeface="Calibri"/>
              </a:rPr>
              <a:t>Nebulized</a:t>
            </a:r>
            <a:r>
              <a:rPr sz="1400" spc="-50" dirty="0">
                <a:latin typeface="Calibri"/>
                <a:cs typeface="Calibri"/>
              </a:rPr>
              <a:t> </a:t>
            </a:r>
            <a:r>
              <a:rPr sz="1400" spc="-10" dirty="0">
                <a:latin typeface="Calibri"/>
                <a:cs typeface="Calibri"/>
              </a:rPr>
              <a:t>atropine</a:t>
            </a:r>
            <a:endParaRPr sz="1400" dirty="0">
              <a:latin typeface="Calibri"/>
              <a:cs typeface="Calibri"/>
            </a:endParaRPr>
          </a:p>
          <a:p>
            <a:pPr marL="698500" indent="-228600">
              <a:buFont typeface="Arial"/>
              <a:buChar char="•"/>
              <a:tabLst>
                <a:tab pos="698500" algn="l"/>
              </a:tabLst>
            </a:pPr>
            <a:r>
              <a:rPr sz="1400" spc="-10" dirty="0">
                <a:latin typeface="Calibri"/>
                <a:cs typeface="Calibri"/>
              </a:rPr>
              <a:t>Naso-</a:t>
            </a:r>
            <a:r>
              <a:rPr sz="1400" dirty="0">
                <a:latin typeface="Calibri"/>
                <a:cs typeface="Calibri"/>
              </a:rPr>
              <a:t>tracheal</a:t>
            </a:r>
            <a:r>
              <a:rPr sz="1400" spc="-55" dirty="0">
                <a:latin typeface="Calibri"/>
                <a:cs typeface="Calibri"/>
              </a:rPr>
              <a:t> </a:t>
            </a:r>
            <a:r>
              <a:rPr sz="1400" dirty="0">
                <a:latin typeface="Calibri"/>
                <a:cs typeface="Calibri"/>
              </a:rPr>
              <a:t>tube</a:t>
            </a:r>
            <a:r>
              <a:rPr sz="1400" spc="-30" dirty="0">
                <a:latin typeface="Calibri"/>
                <a:cs typeface="Calibri"/>
              </a:rPr>
              <a:t> </a:t>
            </a:r>
            <a:r>
              <a:rPr sz="1400" dirty="0">
                <a:latin typeface="Calibri"/>
                <a:cs typeface="Calibri"/>
              </a:rPr>
              <a:t>administered</a:t>
            </a:r>
            <a:r>
              <a:rPr sz="1400" spc="-35" dirty="0">
                <a:latin typeface="Calibri"/>
                <a:cs typeface="Calibri"/>
              </a:rPr>
              <a:t> </a:t>
            </a:r>
            <a:r>
              <a:rPr sz="1400" spc="-10" dirty="0">
                <a:latin typeface="Calibri"/>
                <a:cs typeface="Calibri"/>
              </a:rPr>
              <a:t>atropine</a:t>
            </a:r>
            <a:endParaRPr sz="1400" dirty="0">
              <a:latin typeface="Calibri"/>
              <a:cs typeface="Calibri"/>
            </a:endParaRPr>
          </a:p>
          <a:p>
            <a:pPr marL="698500" indent="-228600">
              <a:buFont typeface="Arial"/>
              <a:buChar char="•"/>
              <a:tabLst>
                <a:tab pos="698500" algn="l"/>
              </a:tabLst>
            </a:pPr>
            <a:r>
              <a:rPr sz="1400" dirty="0">
                <a:latin typeface="Calibri"/>
                <a:cs typeface="Calibri"/>
              </a:rPr>
              <a:t>Percutaneous</a:t>
            </a:r>
            <a:r>
              <a:rPr sz="1400" spc="-105" dirty="0">
                <a:latin typeface="Calibri"/>
                <a:cs typeface="Calibri"/>
              </a:rPr>
              <a:t> </a:t>
            </a:r>
            <a:r>
              <a:rPr sz="1400" dirty="0">
                <a:latin typeface="Calibri"/>
                <a:cs typeface="Calibri"/>
              </a:rPr>
              <a:t>endotracheal</a:t>
            </a:r>
            <a:r>
              <a:rPr sz="1400" spc="-95" dirty="0">
                <a:latin typeface="Calibri"/>
                <a:cs typeface="Calibri"/>
              </a:rPr>
              <a:t> </a:t>
            </a:r>
            <a:r>
              <a:rPr sz="1400" dirty="0">
                <a:latin typeface="Calibri"/>
                <a:cs typeface="Calibri"/>
              </a:rPr>
              <a:t>administered</a:t>
            </a:r>
            <a:r>
              <a:rPr sz="1400" spc="-85" dirty="0">
                <a:latin typeface="Calibri"/>
                <a:cs typeface="Calibri"/>
              </a:rPr>
              <a:t> </a:t>
            </a:r>
            <a:r>
              <a:rPr sz="1400" spc="-10" dirty="0">
                <a:latin typeface="Calibri"/>
                <a:cs typeface="Calibri"/>
              </a:rPr>
              <a:t>atropine</a:t>
            </a:r>
            <a:endParaRPr lang="en-US" sz="1400" spc="-10" dirty="0">
              <a:latin typeface="Calibri"/>
              <a:cs typeface="Calibri"/>
            </a:endParaRPr>
          </a:p>
          <a:p>
            <a:pPr marL="698500" indent="-228600">
              <a:buFont typeface="Arial"/>
              <a:buChar char="•"/>
              <a:tabLst>
                <a:tab pos="698500" algn="l"/>
              </a:tabLst>
            </a:pPr>
            <a:endParaRPr lang="en-US" sz="1400" spc="-10" dirty="0">
              <a:latin typeface="Calibri"/>
              <a:cs typeface="Calibri"/>
            </a:endParaRPr>
          </a:p>
          <a:p>
            <a:pPr marL="469900">
              <a:tabLst>
                <a:tab pos="698500" algn="l"/>
              </a:tabLst>
            </a:pPr>
            <a:r>
              <a:rPr lang="ru-RU" sz="1400" dirty="0" err="1">
                <a:latin typeface="Calibri"/>
                <a:cs typeface="Calibri"/>
              </a:rPr>
              <a:t>Додаткові</a:t>
            </a:r>
            <a:r>
              <a:rPr lang="ru-RU" sz="1400" dirty="0">
                <a:latin typeface="Calibri"/>
                <a:cs typeface="Calibri"/>
              </a:rPr>
              <a:t> </a:t>
            </a:r>
            <a:r>
              <a:rPr lang="ru-RU" sz="1400" dirty="0" err="1">
                <a:latin typeface="Calibri"/>
                <a:cs typeface="Calibri"/>
              </a:rPr>
              <a:t>варіанти</a:t>
            </a:r>
            <a:r>
              <a:rPr lang="ru-RU" sz="1400" dirty="0">
                <a:latin typeface="Calibri"/>
                <a:cs typeface="Calibri"/>
              </a:rPr>
              <a:t> </a:t>
            </a:r>
            <a:r>
              <a:rPr lang="ru-RU" sz="1400" dirty="0" err="1">
                <a:latin typeface="Calibri"/>
                <a:cs typeface="Calibri"/>
              </a:rPr>
              <a:t>лікування</a:t>
            </a:r>
            <a:r>
              <a:rPr lang="ru-RU" sz="1400" dirty="0">
                <a:latin typeface="Calibri"/>
                <a:cs typeface="Calibri"/>
              </a:rPr>
              <a:t> </a:t>
            </a:r>
            <a:r>
              <a:rPr lang="ru-RU" sz="1400" dirty="0" err="1">
                <a:latin typeface="Calibri"/>
                <a:cs typeface="Calibri"/>
              </a:rPr>
              <a:t>бронхоконстрикції</a:t>
            </a:r>
            <a:r>
              <a:rPr lang="ru-RU" sz="1400" dirty="0">
                <a:latin typeface="Calibri"/>
                <a:cs typeface="Calibri"/>
              </a:rPr>
              <a:t>:</a:t>
            </a:r>
          </a:p>
          <a:p>
            <a:pPr marL="469900">
              <a:tabLst>
                <a:tab pos="698500" algn="l"/>
              </a:tabLst>
            </a:pPr>
            <a:r>
              <a:rPr lang="ru-RU" sz="1100" dirty="0">
                <a:latin typeface="Calibri"/>
                <a:cs typeface="Calibri"/>
              </a:rPr>
              <a:t>•</a:t>
            </a:r>
            <a:r>
              <a:rPr lang="ru-RU" sz="1400" dirty="0">
                <a:latin typeface="Calibri"/>
                <a:cs typeface="Calibri"/>
              </a:rPr>
              <a:t> 	</a:t>
            </a:r>
            <a:r>
              <a:rPr lang="ru-RU" sz="1400" dirty="0" err="1">
                <a:latin typeface="Calibri"/>
                <a:cs typeface="Calibri"/>
              </a:rPr>
              <a:t>Небулізація</a:t>
            </a:r>
            <a:r>
              <a:rPr lang="ru-RU" sz="1400" dirty="0">
                <a:latin typeface="Calibri"/>
                <a:cs typeface="Calibri"/>
              </a:rPr>
              <a:t> </a:t>
            </a:r>
            <a:r>
              <a:rPr lang="ru-RU" sz="1400" dirty="0" err="1">
                <a:latin typeface="Calibri"/>
                <a:cs typeface="Calibri"/>
              </a:rPr>
              <a:t>альбутеролу</a:t>
            </a:r>
            <a:r>
              <a:rPr lang="ru-RU" sz="1400" dirty="0">
                <a:latin typeface="Calibri"/>
                <a:cs typeface="Calibri"/>
              </a:rPr>
              <a:t> (</a:t>
            </a:r>
            <a:r>
              <a:rPr lang="ru-RU" sz="1400" dirty="0" err="1">
                <a:latin typeface="Calibri"/>
                <a:cs typeface="Calibri"/>
              </a:rPr>
              <a:t>безперервно</a:t>
            </a:r>
            <a:r>
              <a:rPr lang="ru-RU" sz="1400" dirty="0">
                <a:latin typeface="Calibri"/>
                <a:cs typeface="Calibri"/>
              </a:rPr>
              <a:t> </a:t>
            </a:r>
            <a:r>
              <a:rPr lang="ru-RU" sz="1400" dirty="0" err="1">
                <a:latin typeface="Calibri"/>
                <a:cs typeface="Calibri"/>
              </a:rPr>
              <a:t>або</a:t>
            </a:r>
            <a:r>
              <a:rPr lang="ru-RU" sz="1400" dirty="0">
                <a:latin typeface="Calibri"/>
                <a:cs typeface="Calibri"/>
              </a:rPr>
              <a:t> </a:t>
            </a:r>
            <a:r>
              <a:rPr lang="ru-RU" sz="1400" dirty="0" err="1">
                <a:latin typeface="Calibri"/>
                <a:cs typeface="Calibri"/>
              </a:rPr>
              <a:t>щогодини</a:t>
            </a:r>
            <a:r>
              <a:rPr lang="ru-RU" sz="1400" dirty="0">
                <a:latin typeface="Calibri"/>
                <a:cs typeface="Calibri"/>
              </a:rPr>
              <a:t>)</a:t>
            </a:r>
          </a:p>
          <a:p>
            <a:pPr marL="469900">
              <a:tabLst>
                <a:tab pos="698500" algn="l"/>
              </a:tabLst>
            </a:pPr>
            <a:r>
              <a:rPr lang="ru-RU" sz="1200" dirty="0">
                <a:latin typeface="Calibri"/>
                <a:cs typeface="Calibri"/>
              </a:rPr>
              <a:t>•</a:t>
            </a:r>
            <a:r>
              <a:rPr lang="ru-RU" sz="1400" dirty="0">
                <a:latin typeface="Calibri"/>
                <a:cs typeface="Calibri"/>
              </a:rPr>
              <a:t> 	</a:t>
            </a:r>
            <a:r>
              <a:rPr lang="ru-RU" sz="1400" dirty="0" err="1">
                <a:latin typeface="Calibri"/>
                <a:cs typeface="Calibri"/>
              </a:rPr>
              <a:t>Небулізація</a:t>
            </a:r>
            <a:r>
              <a:rPr lang="ru-RU" sz="1400" dirty="0">
                <a:latin typeface="Calibri"/>
                <a:cs typeface="Calibri"/>
              </a:rPr>
              <a:t> </a:t>
            </a:r>
            <a:r>
              <a:rPr lang="ru-RU" sz="1400" dirty="0" err="1">
                <a:latin typeface="Calibri"/>
                <a:cs typeface="Calibri"/>
              </a:rPr>
              <a:t>іпратропію</a:t>
            </a:r>
            <a:r>
              <a:rPr lang="ru-RU" sz="1400" dirty="0">
                <a:latin typeface="Calibri"/>
                <a:cs typeface="Calibri"/>
              </a:rPr>
              <a:t> (</a:t>
            </a:r>
            <a:r>
              <a:rPr lang="ru-RU" sz="1400" dirty="0" err="1">
                <a:latin typeface="Calibri"/>
                <a:cs typeface="Calibri"/>
              </a:rPr>
              <a:t>кожні</a:t>
            </a:r>
            <a:r>
              <a:rPr lang="ru-RU" sz="1400" dirty="0">
                <a:latin typeface="Calibri"/>
                <a:cs typeface="Calibri"/>
              </a:rPr>
              <a:t> 6 годин)</a:t>
            </a:r>
          </a:p>
          <a:p>
            <a:pPr marL="469900">
              <a:tabLst>
                <a:tab pos="698500" algn="l"/>
              </a:tabLst>
            </a:pPr>
            <a:r>
              <a:rPr lang="ru-RU" sz="1200" dirty="0">
                <a:latin typeface="Calibri"/>
                <a:cs typeface="Calibri"/>
              </a:rPr>
              <a:t>•</a:t>
            </a:r>
            <a:r>
              <a:rPr lang="ru-RU" sz="1400" dirty="0">
                <a:latin typeface="Calibri"/>
                <a:cs typeface="Calibri"/>
              </a:rPr>
              <a:t> 	</a:t>
            </a:r>
            <a:r>
              <a:rPr lang="ru-RU" sz="1400" dirty="0" err="1">
                <a:latin typeface="Calibri"/>
                <a:cs typeface="Calibri"/>
              </a:rPr>
              <a:t>Інгаляція</a:t>
            </a:r>
            <a:r>
              <a:rPr lang="ru-RU" sz="1400" dirty="0">
                <a:latin typeface="Calibri"/>
                <a:cs typeface="Calibri"/>
              </a:rPr>
              <a:t> </a:t>
            </a:r>
            <a:r>
              <a:rPr lang="ru-RU" sz="1400" dirty="0" err="1">
                <a:latin typeface="Calibri"/>
                <a:cs typeface="Calibri"/>
              </a:rPr>
              <a:t>тіотропію</a:t>
            </a:r>
            <a:endParaRPr lang="ru-RU" sz="1400" dirty="0">
              <a:latin typeface="Calibri"/>
              <a:cs typeface="Calibri"/>
            </a:endParaRPr>
          </a:p>
          <a:p>
            <a:pPr marL="469900">
              <a:tabLst>
                <a:tab pos="698500" algn="l"/>
              </a:tabLst>
            </a:pPr>
            <a:r>
              <a:rPr lang="ru-RU" sz="1200" dirty="0">
                <a:latin typeface="Calibri"/>
                <a:cs typeface="Calibri"/>
              </a:rPr>
              <a:t>•</a:t>
            </a:r>
            <a:r>
              <a:rPr lang="ru-RU" sz="1400" dirty="0">
                <a:latin typeface="Calibri"/>
                <a:cs typeface="Calibri"/>
              </a:rPr>
              <a:t> 	Сульфат </a:t>
            </a:r>
            <a:r>
              <a:rPr lang="ru-RU" sz="1400" dirty="0" err="1">
                <a:latin typeface="Calibri"/>
                <a:cs typeface="Calibri"/>
              </a:rPr>
              <a:t>магнію</a:t>
            </a:r>
            <a:r>
              <a:rPr lang="ru-RU" sz="1400" dirty="0">
                <a:latin typeface="Calibri"/>
                <a:cs typeface="Calibri"/>
              </a:rPr>
              <a:t> 6 г ВВ</a:t>
            </a:r>
          </a:p>
          <a:p>
            <a:pPr marL="901700">
              <a:tabLst>
                <a:tab pos="1168400" algn="l"/>
              </a:tabLst>
            </a:pPr>
            <a:r>
              <a:rPr lang="ru-RU" sz="1200" dirty="0">
                <a:latin typeface="Calibri"/>
                <a:cs typeface="Calibri"/>
              </a:rPr>
              <a:t>• 	</a:t>
            </a:r>
            <a:r>
              <a:rPr lang="ru-RU" sz="1200" dirty="0" err="1">
                <a:latin typeface="Calibri"/>
                <a:cs typeface="Calibri"/>
              </a:rPr>
              <a:t>Короткочасний</a:t>
            </a:r>
            <a:r>
              <a:rPr lang="ru-RU" sz="1200" dirty="0">
                <a:latin typeface="Calibri"/>
                <a:cs typeface="Calibri"/>
              </a:rPr>
              <a:t> </a:t>
            </a:r>
            <a:r>
              <a:rPr lang="ru-RU" sz="1200" dirty="0" err="1">
                <a:latin typeface="Calibri"/>
                <a:cs typeface="Calibri"/>
              </a:rPr>
              <a:t>ефект</a:t>
            </a:r>
            <a:r>
              <a:rPr lang="ru-RU" sz="1200" dirty="0">
                <a:latin typeface="Calibri"/>
                <a:cs typeface="Calibri"/>
              </a:rPr>
              <a:t>, </a:t>
            </a:r>
            <a:r>
              <a:rPr lang="ru-RU" sz="1200" dirty="0" err="1">
                <a:latin typeface="Calibri"/>
                <a:cs typeface="Calibri"/>
              </a:rPr>
              <a:t>лише</a:t>
            </a:r>
            <a:r>
              <a:rPr lang="ru-RU" sz="1200" dirty="0">
                <a:latin typeface="Calibri"/>
                <a:cs typeface="Calibri"/>
              </a:rPr>
              <a:t> </a:t>
            </a:r>
            <a:r>
              <a:rPr lang="ru-RU" sz="1200" dirty="0" err="1">
                <a:latin typeface="Calibri"/>
                <a:cs typeface="Calibri"/>
              </a:rPr>
              <a:t>якщо</a:t>
            </a:r>
            <a:r>
              <a:rPr lang="ru-RU" sz="1200" dirty="0">
                <a:latin typeface="Calibri"/>
                <a:cs typeface="Calibri"/>
              </a:rPr>
              <a:t> </a:t>
            </a:r>
            <a:r>
              <a:rPr lang="ru-RU" sz="1200" dirty="0" err="1">
                <a:latin typeface="Calibri"/>
                <a:cs typeface="Calibri"/>
              </a:rPr>
              <a:t>критичний</a:t>
            </a:r>
            <a:r>
              <a:rPr lang="ru-RU" sz="1200" dirty="0">
                <a:latin typeface="Calibri"/>
                <a:cs typeface="Calibri"/>
              </a:rPr>
              <a:t> і </a:t>
            </a:r>
            <a:r>
              <a:rPr lang="ru-RU" sz="1200" dirty="0" err="1">
                <a:latin typeface="Calibri"/>
                <a:cs typeface="Calibri"/>
              </a:rPr>
              <a:t>безуспішний</a:t>
            </a:r>
            <a:r>
              <a:rPr lang="ru-RU" sz="1200" dirty="0">
                <a:latin typeface="Calibri"/>
                <a:cs typeface="Calibri"/>
              </a:rPr>
              <a:t> </a:t>
            </a:r>
            <a:r>
              <a:rPr lang="ru-RU" sz="1200" dirty="0" err="1">
                <a:latin typeface="Calibri"/>
                <a:cs typeface="Calibri"/>
              </a:rPr>
              <a:t>усі</a:t>
            </a:r>
            <a:r>
              <a:rPr lang="ru-RU" sz="1200" dirty="0">
                <a:latin typeface="Calibri"/>
                <a:cs typeface="Calibri"/>
              </a:rPr>
              <a:t> </a:t>
            </a:r>
            <a:r>
              <a:rPr lang="ru-RU" sz="1200" dirty="0" err="1">
                <a:latin typeface="Calibri"/>
                <a:cs typeface="Calibri"/>
              </a:rPr>
              <a:t>інші</a:t>
            </a:r>
            <a:r>
              <a:rPr lang="ru-RU" sz="1200" dirty="0">
                <a:latin typeface="Calibri"/>
                <a:cs typeface="Calibri"/>
              </a:rPr>
              <a:t> </a:t>
            </a:r>
            <a:r>
              <a:rPr lang="ru-RU" sz="1200" dirty="0" err="1">
                <a:latin typeface="Calibri"/>
                <a:cs typeface="Calibri"/>
              </a:rPr>
              <a:t>методи</a:t>
            </a:r>
            <a:r>
              <a:rPr lang="ru-RU" sz="1200" dirty="0">
                <a:latin typeface="Calibri"/>
                <a:cs typeface="Calibri"/>
              </a:rPr>
              <a:t> </a:t>
            </a:r>
            <a:r>
              <a:rPr lang="ru-RU" sz="1200" dirty="0" err="1">
                <a:latin typeface="Calibri"/>
                <a:cs typeface="Calibri"/>
              </a:rPr>
              <a:t>лікування</a:t>
            </a:r>
            <a:endParaRPr lang="ru-RU" sz="1200" dirty="0">
              <a:latin typeface="Calibri"/>
              <a:cs typeface="Calibri"/>
            </a:endParaRPr>
          </a:p>
          <a:p>
            <a:pPr marL="469900">
              <a:tabLst>
                <a:tab pos="698500" algn="l"/>
              </a:tabLst>
            </a:pPr>
            <a:r>
              <a:rPr lang="ru-RU" sz="1200" dirty="0">
                <a:latin typeface="Calibri"/>
                <a:cs typeface="Calibri"/>
              </a:rPr>
              <a:t>•</a:t>
            </a:r>
            <a:r>
              <a:rPr lang="ru-RU" sz="1400" dirty="0">
                <a:latin typeface="Calibri"/>
                <a:cs typeface="Calibri"/>
              </a:rPr>
              <a:t> 	</a:t>
            </a:r>
            <a:r>
              <a:rPr lang="ru-RU" sz="1400" dirty="0" err="1">
                <a:latin typeface="Calibri"/>
                <a:cs typeface="Calibri"/>
              </a:rPr>
              <a:t>Небулізація</a:t>
            </a:r>
            <a:r>
              <a:rPr lang="ru-RU" sz="1400" dirty="0">
                <a:latin typeface="Calibri"/>
                <a:cs typeface="Calibri"/>
              </a:rPr>
              <a:t> </a:t>
            </a:r>
            <a:r>
              <a:rPr lang="ru-RU" sz="1400" dirty="0" err="1">
                <a:latin typeface="Calibri"/>
                <a:cs typeface="Calibri"/>
              </a:rPr>
              <a:t>атропіну</a:t>
            </a:r>
            <a:endParaRPr lang="ru-RU" sz="1400" dirty="0">
              <a:latin typeface="Calibri"/>
              <a:cs typeface="Calibri"/>
            </a:endParaRPr>
          </a:p>
          <a:p>
            <a:pPr marL="469900">
              <a:tabLst>
                <a:tab pos="698500" algn="l"/>
              </a:tabLst>
            </a:pPr>
            <a:r>
              <a:rPr lang="ru-RU" sz="1200" dirty="0">
                <a:latin typeface="Calibri"/>
                <a:cs typeface="Calibri"/>
              </a:rPr>
              <a:t>•</a:t>
            </a:r>
            <a:r>
              <a:rPr lang="ru-RU" sz="1400" dirty="0">
                <a:latin typeface="Calibri"/>
                <a:cs typeface="Calibri"/>
              </a:rPr>
              <a:t> 	</a:t>
            </a:r>
            <a:r>
              <a:rPr lang="ru-RU" sz="1400" dirty="0" err="1">
                <a:latin typeface="Calibri"/>
                <a:cs typeface="Calibri"/>
              </a:rPr>
              <a:t>Введення</a:t>
            </a:r>
            <a:r>
              <a:rPr lang="ru-RU" sz="1400" dirty="0">
                <a:latin typeface="Calibri"/>
                <a:cs typeface="Calibri"/>
              </a:rPr>
              <a:t> </a:t>
            </a:r>
            <a:r>
              <a:rPr lang="ru-RU" sz="1400" dirty="0" err="1">
                <a:latin typeface="Calibri"/>
                <a:cs typeface="Calibri"/>
              </a:rPr>
              <a:t>атропіну</a:t>
            </a:r>
            <a:r>
              <a:rPr lang="ru-RU" sz="1400" dirty="0">
                <a:latin typeface="Calibri"/>
                <a:cs typeface="Calibri"/>
              </a:rPr>
              <a:t> через </a:t>
            </a:r>
            <a:r>
              <a:rPr lang="ru-RU" sz="1400" dirty="0" err="1">
                <a:latin typeface="Calibri"/>
                <a:cs typeface="Calibri"/>
              </a:rPr>
              <a:t>назотрахеальний</a:t>
            </a:r>
            <a:r>
              <a:rPr lang="ru-RU" sz="1400" dirty="0">
                <a:latin typeface="Calibri"/>
                <a:cs typeface="Calibri"/>
              </a:rPr>
              <a:t> зонд</a:t>
            </a:r>
          </a:p>
          <a:p>
            <a:pPr marL="469900">
              <a:tabLst>
                <a:tab pos="698500" algn="l"/>
              </a:tabLst>
            </a:pPr>
            <a:r>
              <a:rPr lang="ru-RU" sz="1200" dirty="0">
                <a:latin typeface="Calibri"/>
                <a:cs typeface="Calibri"/>
              </a:rPr>
              <a:t>•</a:t>
            </a:r>
            <a:r>
              <a:rPr lang="ru-RU" sz="1400" dirty="0">
                <a:latin typeface="Calibri"/>
                <a:cs typeface="Calibri"/>
              </a:rPr>
              <a:t> 	</a:t>
            </a:r>
            <a:r>
              <a:rPr lang="ru-RU" sz="1400" dirty="0" err="1">
                <a:latin typeface="Calibri"/>
                <a:cs typeface="Calibri"/>
              </a:rPr>
              <a:t>Введення</a:t>
            </a:r>
            <a:r>
              <a:rPr lang="ru-RU" sz="1400" dirty="0">
                <a:latin typeface="Calibri"/>
                <a:cs typeface="Calibri"/>
              </a:rPr>
              <a:t> </a:t>
            </a:r>
            <a:r>
              <a:rPr lang="ru-RU" sz="1400" dirty="0" err="1">
                <a:latin typeface="Calibri"/>
                <a:cs typeface="Calibri"/>
              </a:rPr>
              <a:t>атропіну</a:t>
            </a:r>
            <a:r>
              <a:rPr lang="ru-RU" sz="1400" dirty="0">
                <a:latin typeface="Calibri"/>
                <a:cs typeface="Calibri"/>
              </a:rPr>
              <a:t> </a:t>
            </a:r>
            <a:r>
              <a:rPr lang="ru-RU" sz="1400" dirty="0" err="1">
                <a:latin typeface="Calibri"/>
                <a:cs typeface="Calibri"/>
              </a:rPr>
              <a:t>черезшкірно</a:t>
            </a:r>
            <a:r>
              <a:rPr lang="ru-RU" sz="1400" dirty="0">
                <a:latin typeface="Calibri"/>
                <a:cs typeface="Calibri"/>
              </a:rPr>
              <a:t> </a:t>
            </a:r>
            <a:r>
              <a:rPr lang="ru-RU" sz="1400" dirty="0" err="1">
                <a:latin typeface="Calibri"/>
                <a:cs typeface="Calibri"/>
              </a:rPr>
              <a:t>ендотрахеально</a:t>
            </a:r>
            <a:endParaRPr lang="ru-RU" sz="1400" dirty="0">
              <a:latin typeface="Calibri"/>
              <a:cs typeface="Calibri"/>
            </a:endParaRPr>
          </a:p>
          <a:p>
            <a:pPr marL="469900">
              <a:tabLst>
                <a:tab pos="698500" algn="l"/>
              </a:tabLst>
            </a:pPr>
            <a:endParaRPr sz="1400" dirty="0">
              <a:latin typeface="Calibri"/>
              <a:cs typeface="Calibri"/>
            </a:endParaRPr>
          </a:p>
        </p:txBody>
      </p:sp>
      <p:sp>
        <p:nvSpPr>
          <p:cNvPr id="22" name="object 22"/>
          <p:cNvSpPr txBox="1"/>
          <p:nvPr/>
        </p:nvSpPr>
        <p:spPr>
          <a:xfrm>
            <a:off x="1008062" y="5715000"/>
            <a:ext cx="5085715" cy="1047082"/>
          </a:xfrm>
          <a:prstGeom prst="rect">
            <a:avLst/>
          </a:prstGeom>
          <a:ln w="38100">
            <a:solidFill>
              <a:srgbClr val="000000"/>
            </a:solidFill>
          </a:ln>
        </p:spPr>
        <p:txBody>
          <a:bodyPr vert="horz" wrap="square" lIns="0" tIns="31115" rIns="0" bIns="0" rtlCol="0">
            <a:spAutoFit/>
          </a:bodyPr>
          <a:lstStyle/>
          <a:p>
            <a:pPr marL="90170">
              <a:lnSpc>
                <a:spcPct val="100000"/>
              </a:lnSpc>
              <a:spcBef>
                <a:spcPts val="245"/>
              </a:spcBef>
            </a:pPr>
            <a:r>
              <a:rPr sz="1100" b="1" u="sng" dirty="0">
                <a:uFill>
                  <a:solidFill>
                    <a:srgbClr val="000000"/>
                  </a:solidFill>
                </a:uFill>
                <a:latin typeface="Calibri"/>
                <a:cs typeface="Calibri"/>
              </a:rPr>
              <a:t>Endotracheal</a:t>
            </a:r>
            <a:r>
              <a:rPr sz="1100" b="1" u="sng" spc="-80" dirty="0">
                <a:uFill>
                  <a:solidFill>
                    <a:srgbClr val="000000"/>
                  </a:solidFill>
                </a:uFill>
                <a:latin typeface="Calibri"/>
                <a:cs typeface="Calibri"/>
              </a:rPr>
              <a:t> </a:t>
            </a:r>
            <a:r>
              <a:rPr sz="1100" b="1" u="sng" spc="-10" dirty="0">
                <a:uFill>
                  <a:solidFill>
                    <a:srgbClr val="000000"/>
                  </a:solidFill>
                </a:uFill>
                <a:latin typeface="Calibri"/>
                <a:cs typeface="Calibri"/>
              </a:rPr>
              <a:t>Atropine:</a:t>
            </a:r>
            <a:endParaRPr sz="1100" dirty="0">
              <a:latin typeface="Calibri"/>
              <a:cs typeface="Calibri"/>
            </a:endParaRPr>
          </a:p>
          <a:p>
            <a:pPr marL="90170">
              <a:lnSpc>
                <a:spcPct val="100000"/>
              </a:lnSpc>
            </a:pPr>
            <a:r>
              <a:rPr sz="1100" dirty="0">
                <a:latin typeface="Calibri"/>
                <a:cs typeface="Calibri"/>
              </a:rPr>
              <a:t>4</a:t>
            </a:r>
            <a:r>
              <a:rPr sz="1100" spc="-35" dirty="0">
                <a:latin typeface="Calibri"/>
                <a:cs typeface="Calibri"/>
              </a:rPr>
              <a:t> </a:t>
            </a:r>
            <a:r>
              <a:rPr sz="1100" dirty="0">
                <a:latin typeface="Calibri"/>
                <a:cs typeface="Calibri"/>
              </a:rPr>
              <a:t>to</a:t>
            </a:r>
            <a:r>
              <a:rPr sz="1100" spc="-30" dirty="0">
                <a:latin typeface="Calibri"/>
                <a:cs typeface="Calibri"/>
              </a:rPr>
              <a:t> </a:t>
            </a:r>
            <a:r>
              <a:rPr sz="1100" dirty="0">
                <a:latin typeface="Calibri"/>
                <a:cs typeface="Calibri"/>
              </a:rPr>
              <a:t>6mg</a:t>
            </a:r>
            <a:r>
              <a:rPr sz="1100" spc="-10" dirty="0">
                <a:latin typeface="Calibri"/>
                <a:cs typeface="Calibri"/>
              </a:rPr>
              <a:t> </a:t>
            </a:r>
            <a:r>
              <a:rPr sz="1100" dirty="0">
                <a:latin typeface="Calibri"/>
                <a:cs typeface="Calibri"/>
              </a:rPr>
              <a:t>Atropine</a:t>
            </a:r>
            <a:r>
              <a:rPr sz="1100" spc="-25" dirty="0">
                <a:latin typeface="Calibri"/>
                <a:cs typeface="Calibri"/>
              </a:rPr>
              <a:t> </a:t>
            </a:r>
            <a:r>
              <a:rPr sz="1100" dirty="0">
                <a:latin typeface="Calibri"/>
                <a:cs typeface="Calibri"/>
              </a:rPr>
              <a:t>diluted</a:t>
            </a:r>
            <a:r>
              <a:rPr sz="1100" spc="5" dirty="0">
                <a:latin typeface="Calibri"/>
                <a:cs typeface="Calibri"/>
              </a:rPr>
              <a:t> </a:t>
            </a:r>
            <a:r>
              <a:rPr sz="1100" dirty="0">
                <a:latin typeface="Calibri"/>
                <a:cs typeface="Calibri"/>
              </a:rPr>
              <a:t>in</a:t>
            </a:r>
            <a:r>
              <a:rPr sz="1100" spc="-15" dirty="0">
                <a:latin typeface="Calibri"/>
                <a:cs typeface="Calibri"/>
              </a:rPr>
              <a:t> </a:t>
            </a:r>
            <a:r>
              <a:rPr sz="1100" dirty="0">
                <a:latin typeface="Calibri"/>
                <a:cs typeface="Calibri"/>
              </a:rPr>
              <a:t>5</a:t>
            </a:r>
            <a:r>
              <a:rPr sz="1100" spc="-20" dirty="0">
                <a:latin typeface="Calibri"/>
                <a:cs typeface="Calibri"/>
              </a:rPr>
              <a:t> </a:t>
            </a:r>
            <a:r>
              <a:rPr sz="1100" dirty="0">
                <a:latin typeface="Calibri"/>
                <a:cs typeface="Calibri"/>
              </a:rPr>
              <a:t>to</a:t>
            </a:r>
            <a:r>
              <a:rPr sz="1100" spc="-20" dirty="0">
                <a:latin typeface="Calibri"/>
                <a:cs typeface="Calibri"/>
              </a:rPr>
              <a:t> </a:t>
            </a:r>
            <a:r>
              <a:rPr sz="1100" dirty="0">
                <a:latin typeface="Calibri"/>
                <a:cs typeface="Calibri"/>
              </a:rPr>
              <a:t>10</a:t>
            </a:r>
            <a:r>
              <a:rPr sz="1100" spc="-20" dirty="0">
                <a:latin typeface="Calibri"/>
                <a:cs typeface="Calibri"/>
              </a:rPr>
              <a:t> </a:t>
            </a:r>
            <a:r>
              <a:rPr sz="1100" spc="-10" dirty="0">
                <a:latin typeface="Calibri"/>
                <a:cs typeface="Calibri"/>
              </a:rPr>
              <a:t>milliliters</a:t>
            </a:r>
            <a:endParaRPr sz="1100" dirty="0">
              <a:latin typeface="Calibri"/>
              <a:cs typeface="Calibri"/>
            </a:endParaRPr>
          </a:p>
          <a:p>
            <a:pPr marL="90170" marR="815975">
              <a:lnSpc>
                <a:spcPct val="100000"/>
              </a:lnSpc>
              <a:spcBef>
                <a:spcPts val="5"/>
              </a:spcBef>
            </a:pPr>
            <a:r>
              <a:rPr sz="1100" dirty="0">
                <a:latin typeface="Calibri"/>
                <a:cs typeface="Calibri"/>
              </a:rPr>
              <a:t>of</a:t>
            </a:r>
            <a:r>
              <a:rPr sz="1100" spc="-25" dirty="0">
                <a:latin typeface="Calibri"/>
                <a:cs typeface="Calibri"/>
              </a:rPr>
              <a:t> </a:t>
            </a:r>
            <a:r>
              <a:rPr sz="1100" dirty="0">
                <a:latin typeface="Calibri"/>
                <a:cs typeface="Calibri"/>
              </a:rPr>
              <a:t>0.9%</a:t>
            </a:r>
            <a:r>
              <a:rPr sz="1100" spc="-15" dirty="0">
                <a:latin typeface="Calibri"/>
                <a:cs typeface="Calibri"/>
              </a:rPr>
              <a:t> </a:t>
            </a:r>
            <a:r>
              <a:rPr sz="1100" dirty="0">
                <a:latin typeface="Calibri"/>
                <a:cs typeface="Calibri"/>
              </a:rPr>
              <a:t>sodium</a:t>
            </a:r>
            <a:r>
              <a:rPr sz="1100" spc="-25" dirty="0">
                <a:latin typeface="Calibri"/>
                <a:cs typeface="Calibri"/>
              </a:rPr>
              <a:t> </a:t>
            </a:r>
            <a:r>
              <a:rPr sz="1100" dirty="0">
                <a:latin typeface="Calibri"/>
                <a:cs typeface="Calibri"/>
              </a:rPr>
              <a:t>chloride</a:t>
            </a:r>
            <a:r>
              <a:rPr sz="1100" spc="5" dirty="0">
                <a:latin typeface="Calibri"/>
                <a:cs typeface="Calibri"/>
              </a:rPr>
              <a:t> </a:t>
            </a:r>
            <a:r>
              <a:rPr sz="1100" dirty="0">
                <a:latin typeface="Calibri"/>
                <a:cs typeface="Calibri"/>
              </a:rPr>
              <a:t>or</a:t>
            </a:r>
            <a:r>
              <a:rPr sz="1100" spc="-20" dirty="0">
                <a:latin typeface="Calibri"/>
                <a:cs typeface="Calibri"/>
              </a:rPr>
              <a:t> </a:t>
            </a:r>
            <a:r>
              <a:rPr sz="1100" dirty="0">
                <a:latin typeface="Calibri"/>
                <a:cs typeface="Calibri"/>
              </a:rPr>
              <a:t>sterile</a:t>
            </a:r>
            <a:r>
              <a:rPr sz="1100" spc="-5" dirty="0">
                <a:latin typeface="Calibri"/>
                <a:cs typeface="Calibri"/>
              </a:rPr>
              <a:t> </a:t>
            </a:r>
            <a:r>
              <a:rPr sz="1100" spc="-10" dirty="0">
                <a:latin typeface="Calibri"/>
                <a:cs typeface="Calibri"/>
              </a:rPr>
              <a:t>water </a:t>
            </a:r>
            <a:r>
              <a:rPr sz="1100" dirty="0">
                <a:latin typeface="Calibri"/>
                <a:cs typeface="Calibri"/>
              </a:rPr>
              <a:t>then</a:t>
            </a:r>
            <a:r>
              <a:rPr sz="1100" spc="-15" dirty="0">
                <a:latin typeface="Calibri"/>
                <a:cs typeface="Calibri"/>
              </a:rPr>
              <a:t> </a:t>
            </a:r>
            <a:r>
              <a:rPr sz="1100" dirty="0">
                <a:latin typeface="Calibri"/>
                <a:cs typeface="Calibri"/>
              </a:rPr>
              <a:t>injected</a:t>
            </a:r>
            <a:r>
              <a:rPr sz="1100" spc="-10" dirty="0">
                <a:latin typeface="Calibri"/>
                <a:cs typeface="Calibri"/>
              </a:rPr>
              <a:t> </a:t>
            </a:r>
            <a:r>
              <a:rPr sz="1100" dirty="0">
                <a:latin typeface="Calibri"/>
                <a:cs typeface="Calibri"/>
              </a:rPr>
              <a:t>into</a:t>
            </a:r>
            <a:r>
              <a:rPr sz="1100" spc="-30" dirty="0">
                <a:latin typeface="Calibri"/>
                <a:cs typeface="Calibri"/>
              </a:rPr>
              <a:t> </a:t>
            </a:r>
            <a:r>
              <a:rPr sz="1100" spc="-10" dirty="0">
                <a:latin typeface="Calibri"/>
                <a:cs typeface="Calibri"/>
              </a:rPr>
              <a:t>trachea</a:t>
            </a:r>
            <a:endParaRPr lang="ru-RU" sz="1100" spc="-10" dirty="0">
              <a:latin typeface="Calibri"/>
              <a:cs typeface="Calibri"/>
            </a:endParaRPr>
          </a:p>
          <a:p>
            <a:pPr marL="90170" marR="815975">
              <a:lnSpc>
                <a:spcPct val="100000"/>
              </a:lnSpc>
              <a:spcBef>
                <a:spcPts val="5"/>
              </a:spcBef>
            </a:pPr>
            <a:r>
              <a:rPr lang="ru-RU" sz="1100" b="1" u="sng" dirty="0" err="1">
                <a:latin typeface="Calibri"/>
                <a:cs typeface="Calibri"/>
              </a:rPr>
              <a:t>Атропін</a:t>
            </a:r>
            <a:r>
              <a:rPr lang="ru-RU" sz="1100" b="1" u="sng" dirty="0">
                <a:latin typeface="Calibri"/>
                <a:cs typeface="Calibri"/>
              </a:rPr>
              <a:t> </a:t>
            </a:r>
            <a:r>
              <a:rPr lang="ru-RU" sz="1100" b="1" u="sng" dirty="0" err="1">
                <a:latin typeface="Calibri"/>
                <a:cs typeface="Calibri"/>
              </a:rPr>
              <a:t>ендотрахеально</a:t>
            </a:r>
            <a:r>
              <a:rPr lang="ru-RU" sz="1100" b="1" u="sng" dirty="0">
                <a:latin typeface="Calibri"/>
                <a:cs typeface="Calibri"/>
              </a:rPr>
              <a:t>:</a:t>
            </a:r>
          </a:p>
          <a:p>
            <a:pPr marL="90170" marR="815975">
              <a:lnSpc>
                <a:spcPct val="100000"/>
              </a:lnSpc>
              <a:spcBef>
                <a:spcPts val="5"/>
              </a:spcBef>
            </a:pPr>
            <a:r>
              <a:rPr lang="ru-RU" sz="1100" dirty="0">
                <a:latin typeface="Calibri"/>
                <a:cs typeface="Calibri"/>
              </a:rPr>
              <a:t>4-6 мг </a:t>
            </a:r>
            <a:r>
              <a:rPr lang="ru-RU" sz="1100" dirty="0" err="1">
                <a:latin typeface="Calibri"/>
                <a:cs typeface="Calibri"/>
              </a:rPr>
              <a:t>атропіну</a:t>
            </a:r>
            <a:r>
              <a:rPr lang="ru-RU" sz="1100" dirty="0">
                <a:latin typeface="Calibri"/>
                <a:cs typeface="Calibri"/>
              </a:rPr>
              <a:t> </a:t>
            </a:r>
            <a:r>
              <a:rPr lang="ru-RU" sz="1100" dirty="0" err="1">
                <a:latin typeface="Calibri"/>
                <a:cs typeface="Calibri"/>
              </a:rPr>
              <a:t>розводять</a:t>
            </a:r>
            <a:r>
              <a:rPr lang="ru-RU" sz="1100" dirty="0">
                <a:latin typeface="Calibri"/>
                <a:cs typeface="Calibri"/>
              </a:rPr>
              <a:t> в 5-10 </a:t>
            </a:r>
            <a:r>
              <a:rPr lang="ru-RU" sz="1100" dirty="0" err="1">
                <a:latin typeface="Calibri"/>
                <a:cs typeface="Calibri"/>
              </a:rPr>
              <a:t>мілілітрах</a:t>
            </a:r>
            <a:r>
              <a:rPr lang="ru-RU" sz="1100" dirty="0">
                <a:latin typeface="Calibri"/>
                <a:cs typeface="Calibri"/>
              </a:rPr>
              <a:t> 0,9% хлориду </a:t>
            </a:r>
            <a:r>
              <a:rPr lang="ru-RU" sz="1100" dirty="0" err="1">
                <a:latin typeface="Calibri"/>
                <a:cs typeface="Calibri"/>
              </a:rPr>
              <a:t>натрію</a:t>
            </a:r>
            <a:r>
              <a:rPr lang="ru-RU" sz="1100" dirty="0">
                <a:latin typeface="Calibri"/>
                <a:cs typeface="Calibri"/>
              </a:rPr>
              <a:t> </a:t>
            </a:r>
            <a:r>
              <a:rPr lang="ru-RU" sz="1100" dirty="0" err="1">
                <a:latin typeface="Calibri"/>
                <a:cs typeface="Calibri"/>
              </a:rPr>
              <a:t>або</a:t>
            </a:r>
            <a:r>
              <a:rPr lang="ru-RU" sz="1100" dirty="0">
                <a:latin typeface="Calibri"/>
                <a:cs typeface="Calibri"/>
              </a:rPr>
              <a:t> </a:t>
            </a:r>
            <a:r>
              <a:rPr lang="ru-RU" sz="1100" dirty="0" err="1">
                <a:latin typeface="Calibri"/>
                <a:cs typeface="Calibri"/>
              </a:rPr>
              <a:t>стерильної</a:t>
            </a:r>
            <a:r>
              <a:rPr lang="ru-RU" sz="1100" dirty="0">
                <a:latin typeface="Calibri"/>
                <a:cs typeface="Calibri"/>
              </a:rPr>
              <a:t> води та </a:t>
            </a:r>
            <a:r>
              <a:rPr lang="ru-RU" sz="1100" dirty="0" err="1">
                <a:latin typeface="Calibri"/>
                <a:cs typeface="Calibri"/>
              </a:rPr>
              <a:t>потім</a:t>
            </a:r>
            <a:r>
              <a:rPr lang="ru-RU" sz="1100" dirty="0">
                <a:latin typeface="Calibri"/>
                <a:cs typeface="Calibri"/>
              </a:rPr>
              <a:t> </a:t>
            </a:r>
            <a:r>
              <a:rPr lang="ru-RU" sz="1100" dirty="0" err="1">
                <a:latin typeface="Calibri"/>
                <a:cs typeface="Calibri"/>
              </a:rPr>
              <a:t>вводять</a:t>
            </a:r>
            <a:r>
              <a:rPr lang="ru-RU" sz="1100" dirty="0">
                <a:latin typeface="Calibri"/>
                <a:cs typeface="Calibri"/>
              </a:rPr>
              <a:t> у трахею</a:t>
            </a:r>
            <a:endParaRPr sz="1100" dirty="0">
              <a:latin typeface="Calibri"/>
              <a:cs typeface="Calibri"/>
            </a:endParaRPr>
          </a:p>
        </p:txBody>
      </p:sp>
      <p:sp>
        <p:nvSpPr>
          <p:cNvPr id="25" name="TextBox 24">
            <a:extLst>
              <a:ext uri="{FF2B5EF4-FFF2-40B4-BE49-F238E27FC236}">
                <a16:creationId xmlns:a16="http://schemas.microsoft.com/office/drawing/2014/main" id="{428E876E-0537-C5A8-85D6-60D81EBC136A}"/>
              </a:ext>
            </a:extLst>
          </p:cNvPr>
          <p:cNvSpPr txBox="1"/>
          <p:nvPr/>
        </p:nvSpPr>
        <p:spPr>
          <a:xfrm>
            <a:off x="8610600" y="1503659"/>
            <a:ext cx="2743963" cy="461665"/>
          </a:xfrm>
          <a:prstGeom prst="rect">
            <a:avLst/>
          </a:prstGeom>
          <a:solidFill>
            <a:schemeClr val="bg1"/>
          </a:solidFill>
        </p:spPr>
        <p:txBody>
          <a:bodyPr wrap="square">
            <a:spAutoFit/>
          </a:bodyPr>
          <a:lstStyle/>
          <a:p>
            <a:pPr algn="ctr"/>
            <a:r>
              <a:rPr lang="ro-RO" sz="1200" dirty="0"/>
              <a:t>Nerve Agent</a:t>
            </a:r>
            <a:endParaRPr lang="en-US" sz="1200" dirty="0"/>
          </a:p>
          <a:p>
            <a:pPr algn="ctr"/>
            <a:r>
              <a:rPr lang="ru-RU" sz="1200" dirty="0" err="1"/>
              <a:t>Речовина</a:t>
            </a:r>
            <a:r>
              <a:rPr lang="ru-RU" sz="1200" dirty="0"/>
              <a:t> </a:t>
            </a:r>
            <a:r>
              <a:rPr lang="ru-RU" sz="1200" dirty="0" err="1"/>
              <a:t>нервово-паралітичної</a:t>
            </a:r>
            <a:r>
              <a:rPr lang="ru-RU" sz="1200" dirty="0"/>
              <a:t> </a:t>
            </a:r>
            <a:r>
              <a:rPr lang="ru-RU" sz="1200" dirty="0" err="1"/>
              <a:t>дії</a:t>
            </a:r>
            <a:endParaRPr lang="ro-RO" sz="1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11191875" cy="875240"/>
          </a:xfrm>
          <a:prstGeom prst="rect">
            <a:avLst/>
          </a:prstGeom>
        </p:spPr>
        <p:txBody>
          <a:bodyPr vert="horz" wrap="square" lIns="0" tIns="13335" rIns="0" bIns="0" rtlCol="0">
            <a:spAutoFit/>
          </a:bodyPr>
          <a:lstStyle/>
          <a:p>
            <a:pPr marL="12700">
              <a:lnSpc>
                <a:spcPct val="100000"/>
              </a:lnSpc>
              <a:spcBef>
                <a:spcPts val="105"/>
              </a:spcBef>
            </a:pPr>
            <a:r>
              <a:rPr sz="2800" b="1" spc="-20" dirty="0"/>
              <a:t>Clinical</a:t>
            </a:r>
            <a:r>
              <a:rPr sz="2800" b="1" spc="-190" dirty="0"/>
              <a:t> </a:t>
            </a:r>
            <a:r>
              <a:rPr sz="2800" b="1" spc="-40" dirty="0"/>
              <a:t>Characteristics:</a:t>
            </a:r>
            <a:r>
              <a:rPr sz="2800" b="1" spc="-170" dirty="0"/>
              <a:t> </a:t>
            </a:r>
            <a:r>
              <a:rPr sz="2800" b="1" spc="-30" dirty="0"/>
              <a:t>Pulmonary-</a:t>
            </a:r>
            <a:r>
              <a:rPr sz="2800" b="1" spc="-170" dirty="0"/>
              <a:t> </a:t>
            </a:r>
            <a:r>
              <a:rPr sz="2800" b="1" spc="-20" dirty="0"/>
              <a:t>Large</a:t>
            </a:r>
            <a:r>
              <a:rPr sz="2800" b="1" spc="-190" dirty="0"/>
              <a:t> </a:t>
            </a:r>
            <a:r>
              <a:rPr sz="2800" b="1" spc="-10" dirty="0"/>
              <a:t>Exposure</a:t>
            </a:r>
            <a:br>
              <a:rPr lang="ru-RU" sz="2800" b="1" spc="-10" dirty="0"/>
            </a:br>
            <a:r>
              <a:rPr lang="ru-RU" sz="2800" b="1" spc="-10" dirty="0" err="1"/>
              <a:t>Клінічні</a:t>
            </a:r>
            <a:r>
              <a:rPr lang="ru-RU" sz="2800" b="1" spc="-10" dirty="0"/>
              <a:t> характеристики: </a:t>
            </a:r>
            <a:r>
              <a:rPr lang="ru-RU" sz="2800" b="1" spc="-10" dirty="0" err="1"/>
              <a:t>Легенева</a:t>
            </a:r>
            <a:r>
              <a:rPr lang="ru-RU" sz="2800" b="1" spc="-10" dirty="0"/>
              <a:t> система - за умов </a:t>
            </a:r>
            <a:r>
              <a:rPr lang="ru-RU" sz="2800" b="1" spc="-10" dirty="0" err="1"/>
              <a:t>важкого</a:t>
            </a:r>
            <a:r>
              <a:rPr lang="ru-RU" sz="2800" b="1" spc="-10" dirty="0"/>
              <a:t> </a:t>
            </a:r>
            <a:r>
              <a:rPr lang="ru-RU" sz="2800" b="1" spc="-10" dirty="0" err="1"/>
              <a:t>ураження</a:t>
            </a:r>
            <a:endParaRPr sz="2800" b="1" dirty="0"/>
          </a:p>
        </p:txBody>
      </p:sp>
      <p:grpSp>
        <p:nvGrpSpPr>
          <p:cNvPr id="3" name="object 3"/>
          <p:cNvGrpSpPr/>
          <p:nvPr/>
        </p:nvGrpSpPr>
        <p:grpSpPr>
          <a:xfrm>
            <a:off x="8976106" y="2003805"/>
            <a:ext cx="1820545" cy="2021839"/>
            <a:chOff x="8976106" y="2003805"/>
            <a:chExt cx="1820545" cy="2021839"/>
          </a:xfrm>
        </p:grpSpPr>
        <p:sp>
          <p:nvSpPr>
            <p:cNvPr id="4" name="object 4"/>
            <p:cNvSpPr/>
            <p:nvPr/>
          </p:nvSpPr>
          <p:spPr>
            <a:xfrm>
              <a:off x="9275064" y="2010155"/>
              <a:ext cx="1275715" cy="1137285"/>
            </a:xfrm>
            <a:custGeom>
              <a:avLst/>
              <a:gdLst/>
              <a:ahLst/>
              <a:cxnLst/>
              <a:rect l="l" t="t" r="r" b="b"/>
              <a:pathLst>
                <a:path w="1275715" h="1137285">
                  <a:moveTo>
                    <a:pt x="637793" y="0"/>
                  </a:moveTo>
                  <a:lnTo>
                    <a:pt x="587943" y="1710"/>
                  </a:lnTo>
                  <a:lnTo>
                    <a:pt x="539144" y="6756"/>
                  </a:lnTo>
                  <a:lnTo>
                    <a:pt x="491536" y="15013"/>
                  </a:lnTo>
                  <a:lnTo>
                    <a:pt x="445263" y="26353"/>
                  </a:lnTo>
                  <a:lnTo>
                    <a:pt x="400465" y="40650"/>
                  </a:lnTo>
                  <a:lnTo>
                    <a:pt x="357284" y="57778"/>
                  </a:lnTo>
                  <a:lnTo>
                    <a:pt x="315863" y="77611"/>
                  </a:lnTo>
                  <a:lnTo>
                    <a:pt x="276342" y="100021"/>
                  </a:lnTo>
                  <a:lnTo>
                    <a:pt x="238863" y="124883"/>
                  </a:lnTo>
                  <a:lnTo>
                    <a:pt x="203569" y="152070"/>
                  </a:lnTo>
                  <a:lnTo>
                    <a:pt x="170600" y="181457"/>
                  </a:lnTo>
                  <a:lnTo>
                    <a:pt x="140099" y="212915"/>
                  </a:lnTo>
                  <a:lnTo>
                    <a:pt x="112206" y="246320"/>
                  </a:lnTo>
                  <a:lnTo>
                    <a:pt x="87065" y="281544"/>
                  </a:lnTo>
                  <a:lnTo>
                    <a:pt x="64816" y="318462"/>
                  </a:lnTo>
                  <a:lnTo>
                    <a:pt x="45601" y="356947"/>
                  </a:lnTo>
                  <a:lnTo>
                    <a:pt x="29563" y="396872"/>
                  </a:lnTo>
                  <a:lnTo>
                    <a:pt x="16841" y="438112"/>
                  </a:lnTo>
                  <a:lnTo>
                    <a:pt x="7579" y="480539"/>
                  </a:lnTo>
                  <a:lnTo>
                    <a:pt x="1918" y="524028"/>
                  </a:lnTo>
                  <a:lnTo>
                    <a:pt x="0" y="568452"/>
                  </a:lnTo>
                  <a:lnTo>
                    <a:pt x="1918" y="612875"/>
                  </a:lnTo>
                  <a:lnTo>
                    <a:pt x="7579" y="656364"/>
                  </a:lnTo>
                  <a:lnTo>
                    <a:pt x="16841" y="698791"/>
                  </a:lnTo>
                  <a:lnTo>
                    <a:pt x="29563" y="740031"/>
                  </a:lnTo>
                  <a:lnTo>
                    <a:pt x="45601" y="779956"/>
                  </a:lnTo>
                  <a:lnTo>
                    <a:pt x="64816" y="818441"/>
                  </a:lnTo>
                  <a:lnTo>
                    <a:pt x="87065" y="855359"/>
                  </a:lnTo>
                  <a:lnTo>
                    <a:pt x="112206" y="890583"/>
                  </a:lnTo>
                  <a:lnTo>
                    <a:pt x="140099" y="923988"/>
                  </a:lnTo>
                  <a:lnTo>
                    <a:pt x="170600" y="955446"/>
                  </a:lnTo>
                  <a:lnTo>
                    <a:pt x="203569" y="984833"/>
                  </a:lnTo>
                  <a:lnTo>
                    <a:pt x="238863" y="1012020"/>
                  </a:lnTo>
                  <a:lnTo>
                    <a:pt x="276342" y="1036882"/>
                  </a:lnTo>
                  <a:lnTo>
                    <a:pt x="315863" y="1059292"/>
                  </a:lnTo>
                  <a:lnTo>
                    <a:pt x="357284" y="1079125"/>
                  </a:lnTo>
                  <a:lnTo>
                    <a:pt x="400465" y="1096253"/>
                  </a:lnTo>
                  <a:lnTo>
                    <a:pt x="445263" y="1110550"/>
                  </a:lnTo>
                  <a:lnTo>
                    <a:pt x="491536" y="1121890"/>
                  </a:lnTo>
                  <a:lnTo>
                    <a:pt x="539144" y="1130147"/>
                  </a:lnTo>
                  <a:lnTo>
                    <a:pt x="587943" y="1135193"/>
                  </a:lnTo>
                  <a:lnTo>
                    <a:pt x="637793" y="1136904"/>
                  </a:lnTo>
                  <a:lnTo>
                    <a:pt x="687644" y="1135193"/>
                  </a:lnTo>
                  <a:lnTo>
                    <a:pt x="736443" y="1130147"/>
                  </a:lnTo>
                  <a:lnTo>
                    <a:pt x="784051" y="1121890"/>
                  </a:lnTo>
                  <a:lnTo>
                    <a:pt x="830324" y="1110550"/>
                  </a:lnTo>
                  <a:lnTo>
                    <a:pt x="875122" y="1096253"/>
                  </a:lnTo>
                  <a:lnTo>
                    <a:pt x="918303" y="1079125"/>
                  </a:lnTo>
                  <a:lnTo>
                    <a:pt x="959724" y="1059292"/>
                  </a:lnTo>
                  <a:lnTo>
                    <a:pt x="999245" y="1036882"/>
                  </a:lnTo>
                  <a:lnTo>
                    <a:pt x="1036724" y="1012020"/>
                  </a:lnTo>
                  <a:lnTo>
                    <a:pt x="1072018" y="984833"/>
                  </a:lnTo>
                  <a:lnTo>
                    <a:pt x="1104987" y="955446"/>
                  </a:lnTo>
                  <a:lnTo>
                    <a:pt x="1135488" y="923988"/>
                  </a:lnTo>
                  <a:lnTo>
                    <a:pt x="1163381" y="890583"/>
                  </a:lnTo>
                  <a:lnTo>
                    <a:pt x="1188522" y="855359"/>
                  </a:lnTo>
                  <a:lnTo>
                    <a:pt x="1210771" y="818441"/>
                  </a:lnTo>
                  <a:lnTo>
                    <a:pt x="1229986" y="779956"/>
                  </a:lnTo>
                  <a:lnTo>
                    <a:pt x="1246024" y="740031"/>
                  </a:lnTo>
                  <a:lnTo>
                    <a:pt x="1258746" y="698791"/>
                  </a:lnTo>
                  <a:lnTo>
                    <a:pt x="1268008" y="656364"/>
                  </a:lnTo>
                  <a:lnTo>
                    <a:pt x="1273669" y="612875"/>
                  </a:lnTo>
                  <a:lnTo>
                    <a:pt x="1275587" y="568452"/>
                  </a:lnTo>
                  <a:lnTo>
                    <a:pt x="1273669" y="524028"/>
                  </a:lnTo>
                  <a:lnTo>
                    <a:pt x="1268008" y="480539"/>
                  </a:lnTo>
                  <a:lnTo>
                    <a:pt x="1258746" y="438112"/>
                  </a:lnTo>
                  <a:lnTo>
                    <a:pt x="1246024" y="396872"/>
                  </a:lnTo>
                  <a:lnTo>
                    <a:pt x="1229986" y="356947"/>
                  </a:lnTo>
                  <a:lnTo>
                    <a:pt x="1210771" y="318462"/>
                  </a:lnTo>
                  <a:lnTo>
                    <a:pt x="1188522" y="281544"/>
                  </a:lnTo>
                  <a:lnTo>
                    <a:pt x="1163381" y="246320"/>
                  </a:lnTo>
                  <a:lnTo>
                    <a:pt x="1135488" y="212915"/>
                  </a:lnTo>
                  <a:lnTo>
                    <a:pt x="1104987" y="181457"/>
                  </a:lnTo>
                  <a:lnTo>
                    <a:pt x="1072018" y="152070"/>
                  </a:lnTo>
                  <a:lnTo>
                    <a:pt x="1036724" y="124883"/>
                  </a:lnTo>
                  <a:lnTo>
                    <a:pt x="999245" y="100021"/>
                  </a:lnTo>
                  <a:lnTo>
                    <a:pt x="959724" y="77611"/>
                  </a:lnTo>
                  <a:lnTo>
                    <a:pt x="918303" y="57778"/>
                  </a:lnTo>
                  <a:lnTo>
                    <a:pt x="875122" y="40650"/>
                  </a:lnTo>
                  <a:lnTo>
                    <a:pt x="830324" y="26353"/>
                  </a:lnTo>
                  <a:lnTo>
                    <a:pt x="784051" y="15013"/>
                  </a:lnTo>
                  <a:lnTo>
                    <a:pt x="736443" y="6756"/>
                  </a:lnTo>
                  <a:lnTo>
                    <a:pt x="687644" y="1710"/>
                  </a:lnTo>
                  <a:lnTo>
                    <a:pt x="637793" y="0"/>
                  </a:lnTo>
                  <a:close/>
                </a:path>
              </a:pathLst>
            </a:custGeom>
            <a:solidFill>
              <a:srgbClr val="E34B6C"/>
            </a:solidFill>
          </p:spPr>
          <p:txBody>
            <a:bodyPr wrap="square" lIns="0" tIns="0" rIns="0" bIns="0" rtlCol="0"/>
            <a:lstStyle/>
            <a:p>
              <a:endParaRPr/>
            </a:p>
          </p:txBody>
        </p:sp>
        <p:sp>
          <p:nvSpPr>
            <p:cNvPr id="5" name="object 5"/>
            <p:cNvSpPr/>
            <p:nvPr/>
          </p:nvSpPr>
          <p:spPr>
            <a:xfrm>
              <a:off x="9275064" y="2010155"/>
              <a:ext cx="1275715" cy="1137285"/>
            </a:xfrm>
            <a:custGeom>
              <a:avLst/>
              <a:gdLst/>
              <a:ahLst/>
              <a:cxnLst/>
              <a:rect l="l" t="t" r="r" b="b"/>
              <a:pathLst>
                <a:path w="1275715" h="1137285">
                  <a:moveTo>
                    <a:pt x="0" y="568452"/>
                  </a:moveTo>
                  <a:lnTo>
                    <a:pt x="1918" y="524028"/>
                  </a:lnTo>
                  <a:lnTo>
                    <a:pt x="7579" y="480539"/>
                  </a:lnTo>
                  <a:lnTo>
                    <a:pt x="16841" y="438112"/>
                  </a:lnTo>
                  <a:lnTo>
                    <a:pt x="29563" y="396872"/>
                  </a:lnTo>
                  <a:lnTo>
                    <a:pt x="45601" y="356947"/>
                  </a:lnTo>
                  <a:lnTo>
                    <a:pt x="64816" y="318462"/>
                  </a:lnTo>
                  <a:lnTo>
                    <a:pt x="87065" y="281544"/>
                  </a:lnTo>
                  <a:lnTo>
                    <a:pt x="112206" y="246320"/>
                  </a:lnTo>
                  <a:lnTo>
                    <a:pt x="140099" y="212915"/>
                  </a:lnTo>
                  <a:lnTo>
                    <a:pt x="170600" y="181457"/>
                  </a:lnTo>
                  <a:lnTo>
                    <a:pt x="203569" y="152070"/>
                  </a:lnTo>
                  <a:lnTo>
                    <a:pt x="238863" y="124883"/>
                  </a:lnTo>
                  <a:lnTo>
                    <a:pt x="276342" y="100021"/>
                  </a:lnTo>
                  <a:lnTo>
                    <a:pt x="315863" y="77611"/>
                  </a:lnTo>
                  <a:lnTo>
                    <a:pt x="357284" y="57778"/>
                  </a:lnTo>
                  <a:lnTo>
                    <a:pt x="400465" y="40650"/>
                  </a:lnTo>
                  <a:lnTo>
                    <a:pt x="445263" y="26353"/>
                  </a:lnTo>
                  <a:lnTo>
                    <a:pt x="491536" y="15013"/>
                  </a:lnTo>
                  <a:lnTo>
                    <a:pt x="539144" y="6756"/>
                  </a:lnTo>
                  <a:lnTo>
                    <a:pt x="587943" y="1710"/>
                  </a:lnTo>
                  <a:lnTo>
                    <a:pt x="637793" y="0"/>
                  </a:lnTo>
                  <a:lnTo>
                    <a:pt x="687644" y="1710"/>
                  </a:lnTo>
                  <a:lnTo>
                    <a:pt x="736443" y="6756"/>
                  </a:lnTo>
                  <a:lnTo>
                    <a:pt x="784051" y="15013"/>
                  </a:lnTo>
                  <a:lnTo>
                    <a:pt x="830324" y="26353"/>
                  </a:lnTo>
                  <a:lnTo>
                    <a:pt x="875122" y="40650"/>
                  </a:lnTo>
                  <a:lnTo>
                    <a:pt x="918303" y="57778"/>
                  </a:lnTo>
                  <a:lnTo>
                    <a:pt x="959724" y="77611"/>
                  </a:lnTo>
                  <a:lnTo>
                    <a:pt x="999245" y="100021"/>
                  </a:lnTo>
                  <a:lnTo>
                    <a:pt x="1036724" y="124883"/>
                  </a:lnTo>
                  <a:lnTo>
                    <a:pt x="1072018" y="152070"/>
                  </a:lnTo>
                  <a:lnTo>
                    <a:pt x="1104987" y="181457"/>
                  </a:lnTo>
                  <a:lnTo>
                    <a:pt x="1135488" y="212915"/>
                  </a:lnTo>
                  <a:lnTo>
                    <a:pt x="1163381" y="246320"/>
                  </a:lnTo>
                  <a:lnTo>
                    <a:pt x="1188522" y="281544"/>
                  </a:lnTo>
                  <a:lnTo>
                    <a:pt x="1210771" y="318462"/>
                  </a:lnTo>
                  <a:lnTo>
                    <a:pt x="1229986" y="356947"/>
                  </a:lnTo>
                  <a:lnTo>
                    <a:pt x="1246024" y="396872"/>
                  </a:lnTo>
                  <a:lnTo>
                    <a:pt x="1258746" y="438112"/>
                  </a:lnTo>
                  <a:lnTo>
                    <a:pt x="1268008" y="480539"/>
                  </a:lnTo>
                  <a:lnTo>
                    <a:pt x="1273669" y="524028"/>
                  </a:lnTo>
                  <a:lnTo>
                    <a:pt x="1275587" y="568452"/>
                  </a:lnTo>
                  <a:lnTo>
                    <a:pt x="1273669" y="612875"/>
                  </a:lnTo>
                  <a:lnTo>
                    <a:pt x="1268008" y="656364"/>
                  </a:lnTo>
                  <a:lnTo>
                    <a:pt x="1258746" y="698791"/>
                  </a:lnTo>
                  <a:lnTo>
                    <a:pt x="1246024" y="740031"/>
                  </a:lnTo>
                  <a:lnTo>
                    <a:pt x="1229986" y="779956"/>
                  </a:lnTo>
                  <a:lnTo>
                    <a:pt x="1210771" y="818441"/>
                  </a:lnTo>
                  <a:lnTo>
                    <a:pt x="1188522" y="855359"/>
                  </a:lnTo>
                  <a:lnTo>
                    <a:pt x="1163381" y="890583"/>
                  </a:lnTo>
                  <a:lnTo>
                    <a:pt x="1135488" y="923988"/>
                  </a:lnTo>
                  <a:lnTo>
                    <a:pt x="1104987" y="955446"/>
                  </a:lnTo>
                  <a:lnTo>
                    <a:pt x="1072018" y="984833"/>
                  </a:lnTo>
                  <a:lnTo>
                    <a:pt x="1036724" y="1012020"/>
                  </a:lnTo>
                  <a:lnTo>
                    <a:pt x="999245" y="1036882"/>
                  </a:lnTo>
                  <a:lnTo>
                    <a:pt x="959724" y="1059292"/>
                  </a:lnTo>
                  <a:lnTo>
                    <a:pt x="918303" y="1079125"/>
                  </a:lnTo>
                  <a:lnTo>
                    <a:pt x="875122" y="1096253"/>
                  </a:lnTo>
                  <a:lnTo>
                    <a:pt x="830324" y="1110550"/>
                  </a:lnTo>
                  <a:lnTo>
                    <a:pt x="784051" y="1121890"/>
                  </a:lnTo>
                  <a:lnTo>
                    <a:pt x="736443" y="1130147"/>
                  </a:lnTo>
                  <a:lnTo>
                    <a:pt x="687644" y="1135193"/>
                  </a:lnTo>
                  <a:lnTo>
                    <a:pt x="637793" y="1136904"/>
                  </a:lnTo>
                  <a:lnTo>
                    <a:pt x="587943" y="1135193"/>
                  </a:lnTo>
                  <a:lnTo>
                    <a:pt x="539144" y="1130147"/>
                  </a:lnTo>
                  <a:lnTo>
                    <a:pt x="491536" y="1121890"/>
                  </a:lnTo>
                  <a:lnTo>
                    <a:pt x="445263" y="1110550"/>
                  </a:lnTo>
                  <a:lnTo>
                    <a:pt x="400465" y="1096253"/>
                  </a:lnTo>
                  <a:lnTo>
                    <a:pt x="357284" y="1079125"/>
                  </a:lnTo>
                  <a:lnTo>
                    <a:pt x="315863" y="1059292"/>
                  </a:lnTo>
                  <a:lnTo>
                    <a:pt x="276342" y="1036882"/>
                  </a:lnTo>
                  <a:lnTo>
                    <a:pt x="238863" y="1012020"/>
                  </a:lnTo>
                  <a:lnTo>
                    <a:pt x="203569" y="984833"/>
                  </a:lnTo>
                  <a:lnTo>
                    <a:pt x="170600" y="955446"/>
                  </a:lnTo>
                  <a:lnTo>
                    <a:pt x="140099" y="923988"/>
                  </a:lnTo>
                  <a:lnTo>
                    <a:pt x="112206" y="890583"/>
                  </a:lnTo>
                  <a:lnTo>
                    <a:pt x="87065" y="855359"/>
                  </a:lnTo>
                  <a:lnTo>
                    <a:pt x="64816" y="818441"/>
                  </a:lnTo>
                  <a:lnTo>
                    <a:pt x="45601" y="779956"/>
                  </a:lnTo>
                  <a:lnTo>
                    <a:pt x="29563" y="740031"/>
                  </a:lnTo>
                  <a:lnTo>
                    <a:pt x="16841" y="698791"/>
                  </a:lnTo>
                  <a:lnTo>
                    <a:pt x="7579" y="656364"/>
                  </a:lnTo>
                  <a:lnTo>
                    <a:pt x="1918" y="612875"/>
                  </a:lnTo>
                  <a:lnTo>
                    <a:pt x="0" y="568452"/>
                  </a:lnTo>
                  <a:close/>
                </a:path>
              </a:pathLst>
            </a:custGeom>
            <a:ln w="12700">
              <a:solidFill>
                <a:srgbClr val="41709C"/>
              </a:solidFill>
            </a:ln>
          </p:spPr>
          <p:txBody>
            <a:bodyPr wrap="square" lIns="0" tIns="0" rIns="0" bIns="0" rtlCol="0"/>
            <a:lstStyle/>
            <a:p>
              <a:endParaRPr/>
            </a:p>
          </p:txBody>
        </p:sp>
        <p:pic>
          <p:nvPicPr>
            <p:cNvPr id="6" name="object 6"/>
            <p:cNvPicPr/>
            <p:nvPr/>
          </p:nvPicPr>
          <p:blipFill>
            <a:blip r:embed="rId2" cstate="print"/>
            <a:stretch>
              <a:fillRect/>
            </a:stretch>
          </p:blipFill>
          <p:spPr>
            <a:xfrm>
              <a:off x="9549384" y="2197607"/>
              <a:ext cx="725424" cy="760476"/>
            </a:xfrm>
            <a:prstGeom prst="rect">
              <a:avLst/>
            </a:prstGeom>
          </p:spPr>
        </p:pic>
        <p:sp>
          <p:nvSpPr>
            <p:cNvPr id="7" name="object 7"/>
            <p:cNvSpPr/>
            <p:nvPr/>
          </p:nvSpPr>
          <p:spPr>
            <a:xfrm>
              <a:off x="9550908" y="2199131"/>
              <a:ext cx="723900" cy="759460"/>
            </a:xfrm>
            <a:custGeom>
              <a:avLst/>
              <a:gdLst/>
              <a:ahLst/>
              <a:cxnLst/>
              <a:rect l="l" t="t" r="r" b="b"/>
              <a:pathLst>
                <a:path w="723900" h="759460">
                  <a:moveTo>
                    <a:pt x="0" y="379475"/>
                  </a:moveTo>
                  <a:lnTo>
                    <a:pt x="2820" y="331881"/>
                  </a:lnTo>
                  <a:lnTo>
                    <a:pt x="11054" y="286048"/>
                  </a:lnTo>
                  <a:lnTo>
                    <a:pt x="24363" y="242334"/>
                  </a:lnTo>
                  <a:lnTo>
                    <a:pt x="42408" y="201095"/>
                  </a:lnTo>
                  <a:lnTo>
                    <a:pt x="64849" y="162685"/>
                  </a:lnTo>
                  <a:lnTo>
                    <a:pt x="91348" y="127462"/>
                  </a:lnTo>
                  <a:lnTo>
                    <a:pt x="121565" y="95781"/>
                  </a:lnTo>
                  <a:lnTo>
                    <a:pt x="155160" y="67997"/>
                  </a:lnTo>
                  <a:lnTo>
                    <a:pt x="191796" y="44467"/>
                  </a:lnTo>
                  <a:lnTo>
                    <a:pt x="231131" y="25546"/>
                  </a:lnTo>
                  <a:lnTo>
                    <a:pt x="272828" y="11591"/>
                  </a:lnTo>
                  <a:lnTo>
                    <a:pt x="316548" y="2957"/>
                  </a:lnTo>
                  <a:lnTo>
                    <a:pt x="361950" y="0"/>
                  </a:lnTo>
                  <a:lnTo>
                    <a:pt x="407351" y="2957"/>
                  </a:lnTo>
                  <a:lnTo>
                    <a:pt x="451071" y="11591"/>
                  </a:lnTo>
                  <a:lnTo>
                    <a:pt x="492768" y="25546"/>
                  </a:lnTo>
                  <a:lnTo>
                    <a:pt x="532103" y="44467"/>
                  </a:lnTo>
                  <a:lnTo>
                    <a:pt x="568739" y="67997"/>
                  </a:lnTo>
                  <a:lnTo>
                    <a:pt x="602334" y="95781"/>
                  </a:lnTo>
                  <a:lnTo>
                    <a:pt x="632551" y="127462"/>
                  </a:lnTo>
                  <a:lnTo>
                    <a:pt x="659050" y="162685"/>
                  </a:lnTo>
                  <a:lnTo>
                    <a:pt x="681491" y="201095"/>
                  </a:lnTo>
                  <a:lnTo>
                    <a:pt x="699536" y="242334"/>
                  </a:lnTo>
                  <a:lnTo>
                    <a:pt x="712845" y="286048"/>
                  </a:lnTo>
                  <a:lnTo>
                    <a:pt x="721079" y="331881"/>
                  </a:lnTo>
                  <a:lnTo>
                    <a:pt x="723900" y="379475"/>
                  </a:lnTo>
                  <a:lnTo>
                    <a:pt x="721079" y="427070"/>
                  </a:lnTo>
                  <a:lnTo>
                    <a:pt x="712845" y="472903"/>
                  </a:lnTo>
                  <a:lnTo>
                    <a:pt x="699536" y="516617"/>
                  </a:lnTo>
                  <a:lnTo>
                    <a:pt x="681491" y="557856"/>
                  </a:lnTo>
                  <a:lnTo>
                    <a:pt x="659050" y="596266"/>
                  </a:lnTo>
                  <a:lnTo>
                    <a:pt x="632551" y="631489"/>
                  </a:lnTo>
                  <a:lnTo>
                    <a:pt x="602334" y="663170"/>
                  </a:lnTo>
                  <a:lnTo>
                    <a:pt x="568739" y="690954"/>
                  </a:lnTo>
                  <a:lnTo>
                    <a:pt x="532103" y="714484"/>
                  </a:lnTo>
                  <a:lnTo>
                    <a:pt x="492768" y="733405"/>
                  </a:lnTo>
                  <a:lnTo>
                    <a:pt x="451071" y="747360"/>
                  </a:lnTo>
                  <a:lnTo>
                    <a:pt x="407351" y="755994"/>
                  </a:lnTo>
                  <a:lnTo>
                    <a:pt x="361950" y="758951"/>
                  </a:lnTo>
                  <a:lnTo>
                    <a:pt x="316548" y="755994"/>
                  </a:lnTo>
                  <a:lnTo>
                    <a:pt x="272828" y="747360"/>
                  </a:lnTo>
                  <a:lnTo>
                    <a:pt x="231131" y="733405"/>
                  </a:lnTo>
                  <a:lnTo>
                    <a:pt x="191796" y="714484"/>
                  </a:lnTo>
                  <a:lnTo>
                    <a:pt x="155160" y="690954"/>
                  </a:lnTo>
                  <a:lnTo>
                    <a:pt x="121565" y="663170"/>
                  </a:lnTo>
                  <a:lnTo>
                    <a:pt x="91348" y="631489"/>
                  </a:lnTo>
                  <a:lnTo>
                    <a:pt x="64849" y="596266"/>
                  </a:lnTo>
                  <a:lnTo>
                    <a:pt x="42408" y="557856"/>
                  </a:lnTo>
                  <a:lnTo>
                    <a:pt x="24363" y="516617"/>
                  </a:lnTo>
                  <a:lnTo>
                    <a:pt x="11054" y="472903"/>
                  </a:lnTo>
                  <a:lnTo>
                    <a:pt x="2820" y="427070"/>
                  </a:lnTo>
                  <a:lnTo>
                    <a:pt x="0" y="379475"/>
                  </a:lnTo>
                  <a:close/>
                </a:path>
              </a:pathLst>
            </a:custGeom>
            <a:ln w="12700">
              <a:solidFill>
                <a:srgbClr val="41709C"/>
              </a:solidFill>
            </a:ln>
          </p:spPr>
          <p:txBody>
            <a:bodyPr wrap="square" lIns="0" tIns="0" rIns="0" bIns="0" rtlCol="0"/>
            <a:lstStyle/>
            <a:p>
              <a:endParaRPr/>
            </a:p>
          </p:txBody>
        </p:sp>
        <p:sp>
          <p:nvSpPr>
            <p:cNvPr id="8" name="object 8"/>
            <p:cNvSpPr/>
            <p:nvPr/>
          </p:nvSpPr>
          <p:spPr>
            <a:xfrm>
              <a:off x="9550908" y="2659379"/>
              <a:ext cx="669290" cy="388620"/>
            </a:xfrm>
            <a:custGeom>
              <a:avLst/>
              <a:gdLst/>
              <a:ahLst/>
              <a:cxnLst/>
              <a:rect l="l" t="t" r="r" b="b"/>
              <a:pathLst>
                <a:path w="669290" h="388619">
                  <a:moveTo>
                    <a:pt x="334518" y="0"/>
                  </a:moveTo>
                  <a:lnTo>
                    <a:pt x="274378" y="3130"/>
                  </a:lnTo>
                  <a:lnTo>
                    <a:pt x="217779" y="12156"/>
                  </a:lnTo>
                  <a:lnTo>
                    <a:pt x="165664" y="26528"/>
                  </a:lnTo>
                  <a:lnTo>
                    <a:pt x="118977" y="45699"/>
                  </a:lnTo>
                  <a:lnTo>
                    <a:pt x="78662" y="69118"/>
                  </a:lnTo>
                  <a:lnTo>
                    <a:pt x="45663" y="96237"/>
                  </a:lnTo>
                  <a:lnTo>
                    <a:pt x="20924" y="126508"/>
                  </a:lnTo>
                  <a:lnTo>
                    <a:pt x="0" y="194310"/>
                  </a:lnTo>
                  <a:lnTo>
                    <a:pt x="5388" y="229237"/>
                  </a:lnTo>
                  <a:lnTo>
                    <a:pt x="45663" y="292382"/>
                  </a:lnTo>
                  <a:lnTo>
                    <a:pt x="78662" y="319501"/>
                  </a:lnTo>
                  <a:lnTo>
                    <a:pt x="118977" y="342920"/>
                  </a:lnTo>
                  <a:lnTo>
                    <a:pt x="165664" y="362091"/>
                  </a:lnTo>
                  <a:lnTo>
                    <a:pt x="217779" y="376463"/>
                  </a:lnTo>
                  <a:lnTo>
                    <a:pt x="274378" y="385489"/>
                  </a:lnTo>
                  <a:lnTo>
                    <a:pt x="334518" y="388620"/>
                  </a:lnTo>
                  <a:lnTo>
                    <a:pt x="394657" y="385489"/>
                  </a:lnTo>
                  <a:lnTo>
                    <a:pt x="451256" y="376463"/>
                  </a:lnTo>
                  <a:lnTo>
                    <a:pt x="503371" y="362091"/>
                  </a:lnTo>
                  <a:lnTo>
                    <a:pt x="550058" y="342920"/>
                  </a:lnTo>
                  <a:lnTo>
                    <a:pt x="590373" y="319501"/>
                  </a:lnTo>
                  <a:lnTo>
                    <a:pt x="623372" y="292382"/>
                  </a:lnTo>
                  <a:lnTo>
                    <a:pt x="648111" y="262111"/>
                  </a:lnTo>
                  <a:lnTo>
                    <a:pt x="669036" y="194310"/>
                  </a:lnTo>
                  <a:lnTo>
                    <a:pt x="663647" y="159382"/>
                  </a:lnTo>
                  <a:lnTo>
                    <a:pt x="623372" y="96237"/>
                  </a:lnTo>
                  <a:lnTo>
                    <a:pt x="590373" y="69118"/>
                  </a:lnTo>
                  <a:lnTo>
                    <a:pt x="550058" y="45699"/>
                  </a:lnTo>
                  <a:lnTo>
                    <a:pt x="503371" y="26528"/>
                  </a:lnTo>
                  <a:lnTo>
                    <a:pt x="451256" y="12156"/>
                  </a:lnTo>
                  <a:lnTo>
                    <a:pt x="394657" y="3130"/>
                  </a:lnTo>
                  <a:lnTo>
                    <a:pt x="334518" y="0"/>
                  </a:lnTo>
                  <a:close/>
                </a:path>
              </a:pathLst>
            </a:custGeom>
            <a:solidFill>
              <a:srgbClr val="E34B6C"/>
            </a:solidFill>
          </p:spPr>
          <p:txBody>
            <a:bodyPr wrap="square" lIns="0" tIns="0" rIns="0" bIns="0" rtlCol="0"/>
            <a:lstStyle/>
            <a:p>
              <a:endParaRPr/>
            </a:p>
          </p:txBody>
        </p:sp>
        <p:sp>
          <p:nvSpPr>
            <p:cNvPr id="9" name="object 9"/>
            <p:cNvSpPr/>
            <p:nvPr/>
          </p:nvSpPr>
          <p:spPr>
            <a:xfrm>
              <a:off x="9550908" y="2659379"/>
              <a:ext cx="669290" cy="388620"/>
            </a:xfrm>
            <a:custGeom>
              <a:avLst/>
              <a:gdLst/>
              <a:ahLst/>
              <a:cxnLst/>
              <a:rect l="l" t="t" r="r" b="b"/>
              <a:pathLst>
                <a:path w="669290" h="388619">
                  <a:moveTo>
                    <a:pt x="0" y="194310"/>
                  </a:moveTo>
                  <a:lnTo>
                    <a:pt x="20924" y="126508"/>
                  </a:lnTo>
                  <a:lnTo>
                    <a:pt x="45663" y="96237"/>
                  </a:lnTo>
                  <a:lnTo>
                    <a:pt x="78662" y="69118"/>
                  </a:lnTo>
                  <a:lnTo>
                    <a:pt x="118977" y="45699"/>
                  </a:lnTo>
                  <a:lnTo>
                    <a:pt x="165664" y="26528"/>
                  </a:lnTo>
                  <a:lnTo>
                    <a:pt x="217779" y="12156"/>
                  </a:lnTo>
                  <a:lnTo>
                    <a:pt x="274378" y="3130"/>
                  </a:lnTo>
                  <a:lnTo>
                    <a:pt x="334518" y="0"/>
                  </a:lnTo>
                  <a:lnTo>
                    <a:pt x="394657" y="3130"/>
                  </a:lnTo>
                  <a:lnTo>
                    <a:pt x="451256" y="12156"/>
                  </a:lnTo>
                  <a:lnTo>
                    <a:pt x="503371" y="26528"/>
                  </a:lnTo>
                  <a:lnTo>
                    <a:pt x="550058" y="45699"/>
                  </a:lnTo>
                  <a:lnTo>
                    <a:pt x="590373" y="69118"/>
                  </a:lnTo>
                  <a:lnTo>
                    <a:pt x="623372" y="96237"/>
                  </a:lnTo>
                  <a:lnTo>
                    <a:pt x="648111" y="126508"/>
                  </a:lnTo>
                  <a:lnTo>
                    <a:pt x="669036" y="194310"/>
                  </a:lnTo>
                  <a:lnTo>
                    <a:pt x="663647" y="229237"/>
                  </a:lnTo>
                  <a:lnTo>
                    <a:pt x="623372" y="292382"/>
                  </a:lnTo>
                  <a:lnTo>
                    <a:pt x="590373" y="319501"/>
                  </a:lnTo>
                  <a:lnTo>
                    <a:pt x="550058" y="342920"/>
                  </a:lnTo>
                  <a:lnTo>
                    <a:pt x="503371" y="362091"/>
                  </a:lnTo>
                  <a:lnTo>
                    <a:pt x="451256" y="376463"/>
                  </a:lnTo>
                  <a:lnTo>
                    <a:pt x="394657" y="385489"/>
                  </a:lnTo>
                  <a:lnTo>
                    <a:pt x="334518" y="388620"/>
                  </a:lnTo>
                  <a:lnTo>
                    <a:pt x="274378" y="385489"/>
                  </a:lnTo>
                  <a:lnTo>
                    <a:pt x="217779" y="376463"/>
                  </a:lnTo>
                  <a:lnTo>
                    <a:pt x="165664" y="362091"/>
                  </a:lnTo>
                  <a:lnTo>
                    <a:pt x="118977" y="342920"/>
                  </a:lnTo>
                  <a:lnTo>
                    <a:pt x="78662" y="319501"/>
                  </a:lnTo>
                  <a:lnTo>
                    <a:pt x="45663" y="292382"/>
                  </a:lnTo>
                  <a:lnTo>
                    <a:pt x="20924" y="262111"/>
                  </a:lnTo>
                  <a:lnTo>
                    <a:pt x="0" y="194310"/>
                  </a:lnTo>
                  <a:close/>
                </a:path>
              </a:pathLst>
            </a:custGeom>
            <a:ln w="12700">
              <a:solidFill>
                <a:srgbClr val="EB4444"/>
              </a:solidFill>
            </a:ln>
          </p:spPr>
          <p:txBody>
            <a:bodyPr wrap="square" lIns="0" tIns="0" rIns="0" bIns="0" rtlCol="0"/>
            <a:lstStyle/>
            <a:p>
              <a:endParaRPr/>
            </a:p>
          </p:txBody>
        </p:sp>
        <p:sp>
          <p:nvSpPr>
            <p:cNvPr id="10" name="object 10"/>
            <p:cNvSpPr/>
            <p:nvPr/>
          </p:nvSpPr>
          <p:spPr>
            <a:xfrm>
              <a:off x="10060255" y="2213138"/>
              <a:ext cx="448309" cy="627380"/>
            </a:xfrm>
            <a:custGeom>
              <a:avLst/>
              <a:gdLst/>
              <a:ahLst/>
              <a:cxnLst/>
              <a:rect l="l" t="t" r="r" b="b"/>
              <a:pathLst>
                <a:path w="448309" h="627380">
                  <a:moveTo>
                    <a:pt x="120001" y="0"/>
                  </a:moveTo>
                  <a:lnTo>
                    <a:pt x="56503" y="28814"/>
                  </a:lnTo>
                  <a:lnTo>
                    <a:pt x="15708" y="91516"/>
                  </a:lnTo>
                  <a:lnTo>
                    <a:pt x="4662" y="132723"/>
                  </a:lnTo>
                  <a:lnTo>
                    <a:pt x="0" y="179054"/>
                  </a:lnTo>
                  <a:lnTo>
                    <a:pt x="1832" y="229424"/>
                  </a:lnTo>
                  <a:lnTo>
                    <a:pt x="10272" y="282748"/>
                  </a:lnTo>
                  <a:lnTo>
                    <a:pt x="25431" y="337941"/>
                  </a:lnTo>
                  <a:lnTo>
                    <a:pt x="47420" y="393917"/>
                  </a:lnTo>
                  <a:lnTo>
                    <a:pt x="75071" y="447307"/>
                  </a:lnTo>
                  <a:lnTo>
                    <a:pt x="106629" y="495043"/>
                  </a:lnTo>
                  <a:lnTo>
                    <a:pt x="141203" y="536491"/>
                  </a:lnTo>
                  <a:lnTo>
                    <a:pt x="177903" y="571023"/>
                  </a:lnTo>
                  <a:lnTo>
                    <a:pt x="215839" y="598005"/>
                  </a:lnTo>
                  <a:lnTo>
                    <a:pt x="254120" y="616807"/>
                  </a:lnTo>
                  <a:lnTo>
                    <a:pt x="291855" y="626798"/>
                  </a:lnTo>
                  <a:lnTo>
                    <a:pt x="328154" y="627345"/>
                  </a:lnTo>
                  <a:lnTo>
                    <a:pt x="362126" y="617818"/>
                  </a:lnTo>
                  <a:lnTo>
                    <a:pt x="415180" y="570856"/>
                  </a:lnTo>
                  <a:lnTo>
                    <a:pt x="432503" y="535880"/>
                  </a:lnTo>
                  <a:lnTo>
                    <a:pt x="443545" y="494689"/>
                  </a:lnTo>
                  <a:lnTo>
                    <a:pt x="448197" y="448368"/>
                  </a:lnTo>
                  <a:lnTo>
                    <a:pt x="446351" y="398005"/>
                  </a:lnTo>
                  <a:lnTo>
                    <a:pt x="437898" y="344684"/>
                  </a:lnTo>
                  <a:lnTo>
                    <a:pt x="422728" y="289493"/>
                  </a:lnTo>
                  <a:lnTo>
                    <a:pt x="400734" y="233516"/>
                  </a:lnTo>
                  <a:lnTo>
                    <a:pt x="373084" y="180126"/>
                  </a:lnTo>
                  <a:lnTo>
                    <a:pt x="341526" y="132390"/>
                  </a:lnTo>
                  <a:lnTo>
                    <a:pt x="306952" y="90938"/>
                  </a:lnTo>
                  <a:lnTo>
                    <a:pt x="270252" y="56400"/>
                  </a:lnTo>
                  <a:lnTo>
                    <a:pt x="232316" y="29407"/>
                  </a:lnTo>
                  <a:lnTo>
                    <a:pt x="194035" y="10589"/>
                  </a:lnTo>
                  <a:lnTo>
                    <a:pt x="156300" y="576"/>
                  </a:lnTo>
                  <a:lnTo>
                    <a:pt x="120001" y="0"/>
                  </a:lnTo>
                  <a:close/>
                </a:path>
              </a:pathLst>
            </a:custGeom>
            <a:solidFill>
              <a:srgbClr val="E34B6C"/>
            </a:solidFill>
          </p:spPr>
          <p:txBody>
            <a:bodyPr wrap="square" lIns="0" tIns="0" rIns="0" bIns="0" rtlCol="0"/>
            <a:lstStyle/>
            <a:p>
              <a:endParaRPr/>
            </a:p>
          </p:txBody>
        </p:sp>
        <p:sp>
          <p:nvSpPr>
            <p:cNvPr id="11" name="object 11"/>
            <p:cNvSpPr/>
            <p:nvPr/>
          </p:nvSpPr>
          <p:spPr>
            <a:xfrm>
              <a:off x="10060255" y="2213138"/>
              <a:ext cx="448309" cy="627380"/>
            </a:xfrm>
            <a:custGeom>
              <a:avLst/>
              <a:gdLst/>
              <a:ahLst/>
              <a:cxnLst/>
              <a:rect l="l" t="t" r="r" b="b"/>
              <a:pathLst>
                <a:path w="448309" h="627380">
                  <a:moveTo>
                    <a:pt x="86028" y="9488"/>
                  </a:moveTo>
                  <a:lnTo>
                    <a:pt x="120001" y="0"/>
                  </a:lnTo>
                  <a:lnTo>
                    <a:pt x="156300" y="576"/>
                  </a:lnTo>
                  <a:lnTo>
                    <a:pt x="194035" y="10589"/>
                  </a:lnTo>
                  <a:lnTo>
                    <a:pt x="232316" y="29407"/>
                  </a:lnTo>
                  <a:lnTo>
                    <a:pt x="270252" y="56400"/>
                  </a:lnTo>
                  <a:lnTo>
                    <a:pt x="306952" y="90938"/>
                  </a:lnTo>
                  <a:lnTo>
                    <a:pt x="341526" y="132390"/>
                  </a:lnTo>
                  <a:lnTo>
                    <a:pt x="373084" y="180126"/>
                  </a:lnTo>
                  <a:lnTo>
                    <a:pt x="400734" y="233516"/>
                  </a:lnTo>
                  <a:lnTo>
                    <a:pt x="422728" y="289493"/>
                  </a:lnTo>
                  <a:lnTo>
                    <a:pt x="437898" y="344684"/>
                  </a:lnTo>
                  <a:lnTo>
                    <a:pt x="446351" y="398005"/>
                  </a:lnTo>
                  <a:lnTo>
                    <a:pt x="448197" y="448368"/>
                  </a:lnTo>
                  <a:lnTo>
                    <a:pt x="443545" y="494689"/>
                  </a:lnTo>
                  <a:lnTo>
                    <a:pt x="432503" y="535880"/>
                  </a:lnTo>
                  <a:lnTo>
                    <a:pt x="415180" y="570856"/>
                  </a:lnTo>
                  <a:lnTo>
                    <a:pt x="362126" y="617818"/>
                  </a:lnTo>
                  <a:lnTo>
                    <a:pt x="328154" y="627345"/>
                  </a:lnTo>
                  <a:lnTo>
                    <a:pt x="291855" y="626798"/>
                  </a:lnTo>
                  <a:lnTo>
                    <a:pt x="254120" y="616807"/>
                  </a:lnTo>
                  <a:lnTo>
                    <a:pt x="215839" y="598005"/>
                  </a:lnTo>
                  <a:lnTo>
                    <a:pt x="177903" y="571023"/>
                  </a:lnTo>
                  <a:lnTo>
                    <a:pt x="141203" y="536491"/>
                  </a:lnTo>
                  <a:lnTo>
                    <a:pt x="106629" y="495043"/>
                  </a:lnTo>
                  <a:lnTo>
                    <a:pt x="75071" y="447307"/>
                  </a:lnTo>
                  <a:lnTo>
                    <a:pt x="47420" y="393917"/>
                  </a:lnTo>
                  <a:lnTo>
                    <a:pt x="25431" y="337941"/>
                  </a:lnTo>
                  <a:lnTo>
                    <a:pt x="10272" y="282748"/>
                  </a:lnTo>
                  <a:lnTo>
                    <a:pt x="1832" y="229424"/>
                  </a:lnTo>
                  <a:lnTo>
                    <a:pt x="0" y="179054"/>
                  </a:lnTo>
                  <a:lnTo>
                    <a:pt x="4662" y="132723"/>
                  </a:lnTo>
                  <a:lnTo>
                    <a:pt x="15708" y="91516"/>
                  </a:lnTo>
                  <a:lnTo>
                    <a:pt x="33026" y="56518"/>
                  </a:lnTo>
                  <a:lnTo>
                    <a:pt x="56503" y="28814"/>
                  </a:lnTo>
                  <a:lnTo>
                    <a:pt x="86028" y="9488"/>
                  </a:lnTo>
                  <a:close/>
                </a:path>
              </a:pathLst>
            </a:custGeom>
            <a:ln w="12700">
              <a:solidFill>
                <a:srgbClr val="EB4444"/>
              </a:solidFill>
            </a:ln>
          </p:spPr>
          <p:txBody>
            <a:bodyPr wrap="square" lIns="0" tIns="0" rIns="0" bIns="0" rtlCol="0"/>
            <a:lstStyle/>
            <a:p>
              <a:endParaRPr/>
            </a:p>
          </p:txBody>
        </p:sp>
        <p:sp>
          <p:nvSpPr>
            <p:cNvPr id="12" name="object 12"/>
            <p:cNvSpPr/>
            <p:nvPr/>
          </p:nvSpPr>
          <p:spPr>
            <a:xfrm>
              <a:off x="9475068" y="2112704"/>
              <a:ext cx="571500" cy="516890"/>
            </a:xfrm>
            <a:custGeom>
              <a:avLst/>
              <a:gdLst/>
              <a:ahLst/>
              <a:cxnLst/>
              <a:rect l="l" t="t" r="r" b="b"/>
              <a:pathLst>
                <a:path w="571500" h="516889">
                  <a:moveTo>
                    <a:pt x="404599" y="0"/>
                  </a:moveTo>
                  <a:lnTo>
                    <a:pt x="358617" y="7284"/>
                  </a:lnTo>
                  <a:lnTo>
                    <a:pt x="310384" y="21873"/>
                  </a:lnTo>
                  <a:lnTo>
                    <a:pt x="260979" y="43597"/>
                  </a:lnTo>
                  <a:lnTo>
                    <a:pt x="211479" y="72283"/>
                  </a:lnTo>
                  <a:lnTo>
                    <a:pt x="162961" y="107763"/>
                  </a:lnTo>
                  <a:lnTo>
                    <a:pt x="118392" y="148130"/>
                  </a:lnTo>
                  <a:lnTo>
                    <a:pt x="80276" y="190825"/>
                  </a:lnTo>
                  <a:lnTo>
                    <a:pt x="49000" y="234829"/>
                  </a:lnTo>
                  <a:lnTo>
                    <a:pt x="24948" y="279121"/>
                  </a:lnTo>
                  <a:lnTo>
                    <a:pt x="8507" y="322682"/>
                  </a:lnTo>
                  <a:lnTo>
                    <a:pt x="62" y="364491"/>
                  </a:lnTo>
                  <a:lnTo>
                    <a:pt x="0" y="403528"/>
                  </a:lnTo>
                  <a:lnTo>
                    <a:pt x="8704" y="438773"/>
                  </a:lnTo>
                  <a:lnTo>
                    <a:pt x="52766" y="492875"/>
                  </a:lnTo>
                  <a:lnTo>
                    <a:pt x="123779" y="516383"/>
                  </a:lnTo>
                  <a:lnTo>
                    <a:pt x="166433" y="516569"/>
                  </a:lnTo>
                  <a:lnTo>
                    <a:pt x="212415" y="509274"/>
                  </a:lnTo>
                  <a:lnTo>
                    <a:pt x="260647" y="494671"/>
                  </a:lnTo>
                  <a:lnTo>
                    <a:pt x="310053" y="472934"/>
                  </a:lnTo>
                  <a:lnTo>
                    <a:pt x="359553" y="444237"/>
                  </a:lnTo>
                  <a:lnTo>
                    <a:pt x="408071" y="408753"/>
                  </a:lnTo>
                  <a:lnTo>
                    <a:pt x="452640" y="368387"/>
                  </a:lnTo>
                  <a:lnTo>
                    <a:pt x="490756" y="325691"/>
                  </a:lnTo>
                  <a:lnTo>
                    <a:pt x="522032" y="281687"/>
                  </a:lnTo>
                  <a:lnTo>
                    <a:pt x="546084" y="237395"/>
                  </a:lnTo>
                  <a:lnTo>
                    <a:pt x="562525" y="193834"/>
                  </a:lnTo>
                  <a:lnTo>
                    <a:pt x="570970" y="152025"/>
                  </a:lnTo>
                  <a:lnTo>
                    <a:pt x="571032" y="112988"/>
                  </a:lnTo>
                  <a:lnTo>
                    <a:pt x="562327" y="77743"/>
                  </a:lnTo>
                  <a:lnTo>
                    <a:pt x="518265" y="23675"/>
                  </a:lnTo>
                  <a:lnTo>
                    <a:pt x="447253" y="189"/>
                  </a:lnTo>
                  <a:lnTo>
                    <a:pt x="404599" y="0"/>
                  </a:lnTo>
                  <a:close/>
                </a:path>
              </a:pathLst>
            </a:custGeom>
            <a:solidFill>
              <a:srgbClr val="E34B6C"/>
            </a:solidFill>
          </p:spPr>
          <p:txBody>
            <a:bodyPr wrap="square" lIns="0" tIns="0" rIns="0" bIns="0" rtlCol="0"/>
            <a:lstStyle/>
            <a:p>
              <a:endParaRPr/>
            </a:p>
          </p:txBody>
        </p:sp>
        <p:sp>
          <p:nvSpPr>
            <p:cNvPr id="13" name="object 13"/>
            <p:cNvSpPr/>
            <p:nvPr/>
          </p:nvSpPr>
          <p:spPr>
            <a:xfrm>
              <a:off x="9475068" y="2112704"/>
              <a:ext cx="571500" cy="516890"/>
            </a:xfrm>
            <a:custGeom>
              <a:avLst/>
              <a:gdLst/>
              <a:ahLst/>
              <a:cxnLst/>
              <a:rect l="l" t="t" r="r" b="b"/>
              <a:pathLst>
                <a:path w="571500" h="516889">
                  <a:moveTo>
                    <a:pt x="544469" y="47311"/>
                  </a:moveTo>
                  <a:lnTo>
                    <a:pt x="562327" y="77743"/>
                  </a:lnTo>
                  <a:lnTo>
                    <a:pt x="571032" y="112988"/>
                  </a:lnTo>
                  <a:lnTo>
                    <a:pt x="570970" y="152025"/>
                  </a:lnTo>
                  <a:lnTo>
                    <a:pt x="562525" y="193834"/>
                  </a:lnTo>
                  <a:lnTo>
                    <a:pt x="546084" y="237395"/>
                  </a:lnTo>
                  <a:lnTo>
                    <a:pt x="522032" y="281687"/>
                  </a:lnTo>
                  <a:lnTo>
                    <a:pt x="490756" y="325691"/>
                  </a:lnTo>
                  <a:lnTo>
                    <a:pt x="452640" y="368387"/>
                  </a:lnTo>
                  <a:lnTo>
                    <a:pt x="408071" y="408753"/>
                  </a:lnTo>
                  <a:lnTo>
                    <a:pt x="359553" y="444237"/>
                  </a:lnTo>
                  <a:lnTo>
                    <a:pt x="310053" y="472934"/>
                  </a:lnTo>
                  <a:lnTo>
                    <a:pt x="260647" y="494671"/>
                  </a:lnTo>
                  <a:lnTo>
                    <a:pt x="212415" y="509274"/>
                  </a:lnTo>
                  <a:lnTo>
                    <a:pt x="166433" y="516569"/>
                  </a:lnTo>
                  <a:lnTo>
                    <a:pt x="123779" y="516383"/>
                  </a:lnTo>
                  <a:lnTo>
                    <a:pt x="85531" y="508543"/>
                  </a:lnTo>
                  <a:lnTo>
                    <a:pt x="26563" y="469205"/>
                  </a:lnTo>
                  <a:lnTo>
                    <a:pt x="0" y="403528"/>
                  </a:lnTo>
                  <a:lnTo>
                    <a:pt x="62" y="364491"/>
                  </a:lnTo>
                  <a:lnTo>
                    <a:pt x="8507" y="322682"/>
                  </a:lnTo>
                  <a:lnTo>
                    <a:pt x="24948" y="279121"/>
                  </a:lnTo>
                  <a:lnTo>
                    <a:pt x="49000" y="234829"/>
                  </a:lnTo>
                  <a:lnTo>
                    <a:pt x="80276" y="190825"/>
                  </a:lnTo>
                  <a:lnTo>
                    <a:pt x="118392" y="148130"/>
                  </a:lnTo>
                  <a:lnTo>
                    <a:pt x="162961" y="107763"/>
                  </a:lnTo>
                  <a:lnTo>
                    <a:pt x="211479" y="72283"/>
                  </a:lnTo>
                  <a:lnTo>
                    <a:pt x="260979" y="43597"/>
                  </a:lnTo>
                  <a:lnTo>
                    <a:pt x="310384" y="21873"/>
                  </a:lnTo>
                  <a:lnTo>
                    <a:pt x="358617" y="7284"/>
                  </a:lnTo>
                  <a:lnTo>
                    <a:pt x="404599" y="0"/>
                  </a:lnTo>
                  <a:lnTo>
                    <a:pt x="447253" y="189"/>
                  </a:lnTo>
                  <a:lnTo>
                    <a:pt x="485501" y="8024"/>
                  </a:lnTo>
                  <a:lnTo>
                    <a:pt x="518265" y="23675"/>
                  </a:lnTo>
                  <a:lnTo>
                    <a:pt x="544469" y="47311"/>
                  </a:lnTo>
                  <a:close/>
                </a:path>
              </a:pathLst>
            </a:custGeom>
            <a:ln w="12700">
              <a:solidFill>
                <a:srgbClr val="EB4444"/>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9345168" y="3012947"/>
              <a:ext cx="442709" cy="504897"/>
            </a:xfrm>
            <a:prstGeom prst="rect">
              <a:avLst/>
            </a:prstGeom>
          </p:spPr>
        </p:pic>
        <p:sp>
          <p:nvSpPr>
            <p:cNvPr id="15" name="object 15"/>
            <p:cNvSpPr/>
            <p:nvPr/>
          </p:nvSpPr>
          <p:spPr>
            <a:xfrm>
              <a:off x="9348487" y="3014598"/>
              <a:ext cx="438784" cy="503555"/>
            </a:xfrm>
            <a:custGeom>
              <a:avLst/>
              <a:gdLst/>
              <a:ahLst/>
              <a:cxnLst/>
              <a:rect l="l" t="t" r="r" b="b"/>
              <a:pathLst>
                <a:path w="438784" h="503554">
                  <a:moveTo>
                    <a:pt x="12556" y="432180"/>
                  </a:moveTo>
                  <a:lnTo>
                    <a:pt x="513" y="396372"/>
                  </a:lnTo>
                  <a:lnTo>
                    <a:pt x="0" y="357891"/>
                  </a:lnTo>
                  <a:lnTo>
                    <a:pt x="10230" y="318264"/>
                  </a:lnTo>
                  <a:lnTo>
                    <a:pt x="30417" y="279016"/>
                  </a:lnTo>
                  <a:lnTo>
                    <a:pt x="59775" y="241675"/>
                  </a:lnTo>
                  <a:lnTo>
                    <a:pt x="97518" y="207766"/>
                  </a:lnTo>
                  <a:lnTo>
                    <a:pt x="142858" y="178815"/>
                  </a:lnTo>
                  <a:lnTo>
                    <a:pt x="186100" y="154475"/>
                  </a:lnTo>
                  <a:lnTo>
                    <a:pt x="228192" y="127940"/>
                  </a:lnTo>
                  <a:lnTo>
                    <a:pt x="269128" y="99218"/>
                  </a:lnTo>
                  <a:lnTo>
                    <a:pt x="308899" y="68316"/>
                  </a:lnTo>
                  <a:lnTo>
                    <a:pt x="347498" y="35241"/>
                  </a:lnTo>
                  <a:lnTo>
                    <a:pt x="384920" y="0"/>
                  </a:lnTo>
                  <a:lnTo>
                    <a:pt x="384612" y="58812"/>
                  </a:lnTo>
                  <a:lnTo>
                    <a:pt x="391317" y="113887"/>
                  </a:lnTo>
                  <a:lnTo>
                    <a:pt x="405047" y="165199"/>
                  </a:lnTo>
                  <a:lnTo>
                    <a:pt x="425814" y="212725"/>
                  </a:lnTo>
                  <a:lnTo>
                    <a:pt x="437817" y="248580"/>
                  </a:lnTo>
                  <a:lnTo>
                    <a:pt x="438315" y="287095"/>
                  </a:lnTo>
                  <a:lnTo>
                    <a:pt x="428087" y="326745"/>
                  </a:lnTo>
                  <a:lnTo>
                    <a:pt x="407912" y="366006"/>
                  </a:lnTo>
                  <a:lnTo>
                    <a:pt x="378572" y="403354"/>
                  </a:lnTo>
                  <a:lnTo>
                    <a:pt x="340845" y="437266"/>
                  </a:lnTo>
                  <a:lnTo>
                    <a:pt x="295512" y="466216"/>
                  </a:lnTo>
                  <a:lnTo>
                    <a:pt x="246101" y="487571"/>
                  </a:lnTo>
                  <a:lnTo>
                    <a:pt x="196861" y="499846"/>
                  </a:lnTo>
                  <a:lnTo>
                    <a:pt x="149488" y="503246"/>
                  </a:lnTo>
                  <a:lnTo>
                    <a:pt x="105675" y="497975"/>
                  </a:lnTo>
                  <a:lnTo>
                    <a:pt x="67119" y="484237"/>
                  </a:lnTo>
                  <a:lnTo>
                    <a:pt x="35514" y="462238"/>
                  </a:lnTo>
                  <a:lnTo>
                    <a:pt x="12556" y="432180"/>
                  </a:lnTo>
                  <a:close/>
                </a:path>
              </a:pathLst>
            </a:custGeom>
            <a:ln w="12700">
              <a:solidFill>
                <a:srgbClr val="41709C"/>
              </a:solidFill>
            </a:ln>
          </p:spPr>
          <p:txBody>
            <a:bodyPr wrap="square" lIns="0" tIns="0" rIns="0" bIns="0" rtlCol="0"/>
            <a:lstStyle/>
            <a:p>
              <a:endParaRPr/>
            </a:p>
          </p:txBody>
        </p:sp>
        <p:pic>
          <p:nvPicPr>
            <p:cNvPr id="16" name="object 16"/>
            <p:cNvPicPr/>
            <p:nvPr/>
          </p:nvPicPr>
          <p:blipFill>
            <a:blip r:embed="rId4" cstate="print"/>
            <a:stretch>
              <a:fillRect/>
            </a:stretch>
          </p:blipFill>
          <p:spPr>
            <a:xfrm>
              <a:off x="9838944" y="2638043"/>
              <a:ext cx="298703" cy="641603"/>
            </a:xfrm>
            <a:prstGeom prst="rect">
              <a:avLst/>
            </a:prstGeom>
          </p:spPr>
        </p:pic>
        <p:pic>
          <p:nvPicPr>
            <p:cNvPr id="17" name="object 17"/>
            <p:cNvPicPr/>
            <p:nvPr/>
          </p:nvPicPr>
          <p:blipFill>
            <a:blip r:embed="rId5" cstate="print"/>
            <a:stretch>
              <a:fillRect/>
            </a:stretch>
          </p:blipFill>
          <p:spPr>
            <a:xfrm>
              <a:off x="8980932" y="3654551"/>
              <a:ext cx="1808988" cy="364236"/>
            </a:xfrm>
            <a:prstGeom prst="rect">
              <a:avLst/>
            </a:prstGeom>
          </p:spPr>
        </p:pic>
        <p:sp>
          <p:nvSpPr>
            <p:cNvPr id="18" name="object 18"/>
            <p:cNvSpPr/>
            <p:nvPr/>
          </p:nvSpPr>
          <p:spPr>
            <a:xfrm>
              <a:off x="8982456" y="3656076"/>
              <a:ext cx="1807845" cy="363220"/>
            </a:xfrm>
            <a:custGeom>
              <a:avLst/>
              <a:gdLst/>
              <a:ahLst/>
              <a:cxnLst/>
              <a:rect l="l" t="t" r="r" b="b"/>
              <a:pathLst>
                <a:path w="1807845" h="363220">
                  <a:moveTo>
                    <a:pt x="0" y="181356"/>
                  </a:moveTo>
                  <a:lnTo>
                    <a:pt x="26265" y="137760"/>
                  </a:lnTo>
                  <a:lnTo>
                    <a:pt x="71020" y="110745"/>
                  </a:lnTo>
                  <a:lnTo>
                    <a:pt x="135401" y="85806"/>
                  </a:lnTo>
                  <a:lnTo>
                    <a:pt x="174369" y="74230"/>
                  </a:lnTo>
                  <a:lnTo>
                    <a:pt x="217546" y="63313"/>
                  </a:lnTo>
                  <a:lnTo>
                    <a:pt x="264699" y="53101"/>
                  </a:lnTo>
                  <a:lnTo>
                    <a:pt x="315595" y="43641"/>
                  </a:lnTo>
                  <a:lnTo>
                    <a:pt x="370002" y="34978"/>
                  </a:lnTo>
                  <a:lnTo>
                    <a:pt x="427687" y="27161"/>
                  </a:lnTo>
                  <a:lnTo>
                    <a:pt x="488418" y="20234"/>
                  </a:lnTo>
                  <a:lnTo>
                    <a:pt x="551961" y="14245"/>
                  </a:lnTo>
                  <a:lnTo>
                    <a:pt x="618085" y="9241"/>
                  </a:lnTo>
                  <a:lnTo>
                    <a:pt x="686557" y="5268"/>
                  </a:lnTo>
                  <a:lnTo>
                    <a:pt x="757143" y="2372"/>
                  </a:lnTo>
                  <a:lnTo>
                    <a:pt x="829612" y="600"/>
                  </a:lnTo>
                  <a:lnTo>
                    <a:pt x="903732" y="0"/>
                  </a:lnTo>
                  <a:lnTo>
                    <a:pt x="977851" y="600"/>
                  </a:lnTo>
                  <a:lnTo>
                    <a:pt x="1050320" y="2372"/>
                  </a:lnTo>
                  <a:lnTo>
                    <a:pt x="1120906" y="5268"/>
                  </a:lnTo>
                  <a:lnTo>
                    <a:pt x="1189378" y="9241"/>
                  </a:lnTo>
                  <a:lnTo>
                    <a:pt x="1255502" y="14245"/>
                  </a:lnTo>
                  <a:lnTo>
                    <a:pt x="1319045" y="20234"/>
                  </a:lnTo>
                  <a:lnTo>
                    <a:pt x="1379776" y="27161"/>
                  </a:lnTo>
                  <a:lnTo>
                    <a:pt x="1437461" y="34978"/>
                  </a:lnTo>
                  <a:lnTo>
                    <a:pt x="1491868" y="43641"/>
                  </a:lnTo>
                  <a:lnTo>
                    <a:pt x="1542764" y="53101"/>
                  </a:lnTo>
                  <a:lnTo>
                    <a:pt x="1589917" y="63313"/>
                  </a:lnTo>
                  <a:lnTo>
                    <a:pt x="1633094" y="74230"/>
                  </a:lnTo>
                  <a:lnTo>
                    <a:pt x="1672062" y="85806"/>
                  </a:lnTo>
                  <a:lnTo>
                    <a:pt x="1736443" y="110745"/>
                  </a:lnTo>
                  <a:lnTo>
                    <a:pt x="1781198" y="137760"/>
                  </a:lnTo>
                  <a:lnTo>
                    <a:pt x="1807464" y="181356"/>
                  </a:lnTo>
                  <a:lnTo>
                    <a:pt x="1804468" y="196235"/>
                  </a:lnTo>
                  <a:lnTo>
                    <a:pt x="1761390" y="238694"/>
                  </a:lnTo>
                  <a:lnTo>
                    <a:pt x="1706589" y="264718"/>
                  </a:lnTo>
                  <a:lnTo>
                    <a:pt x="1633094" y="288481"/>
                  </a:lnTo>
                  <a:lnTo>
                    <a:pt x="1589917" y="299398"/>
                  </a:lnTo>
                  <a:lnTo>
                    <a:pt x="1542764" y="309610"/>
                  </a:lnTo>
                  <a:lnTo>
                    <a:pt x="1491868" y="319070"/>
                  </a:lnTo>
                  <a:lnTo>
                    <a:pt x="1437461" y="327733"/>
                  </a:lnTo>
                  <a:lnTo>
                    <a:pt x="1379776" y="335550"/>
                  </a:lnTo>
                  <a:lnTo>
                    <a:pt x="1319045" y="342477"/>
                  </a:lnTo>
                  <a:lnTo>
                    <a:pt x="1255502" y="348466"/>
                  </a:lnTo>
                  <a:lnTo>
                    <a:pt x="1189378" y="353470"/>
                  </a:lnTo>
                  <a:lnTo>
                    <a:pt x="1120906" y="357443"/>
                  </a:lnTo>
                  <a:lnTo>
                    <a:pt x="1050320" y="360339"/>
                  </a:lnTo>
                  <a:lnTo>
                    <a:pt x="977851" y="362111"/>
                  </a:lnTo>
                  <a:lnTo>
                    <a:pt x="903732" y="362712"/>
                  </a:lnTo>
                  <a:lnTo>
                    <a:pt x="829612" y="362111"/>
                  </a:lnTo>
                  <a:lnTo>
                    <a:pt x="757143" y="360339"/>
                  </a:lnTo>
                  <a:lnTo>
                    <a:pt x="686557" y="357443"/>
                  </a:lnTo>
                  <a:lnTo>
                    <a:pt x="618085" y="353470"/>
                  </a:lnTo>
                  <a:lnTo>
                    <a:pt x="551961" y="348466"/>
                  </a:lnTo>
                  <a:lnTo>
                    <a:pt x="488418" y="342477"/>
                  </a:lnTo>
                  <a:lnTo>
                    <a:pt x="427687" y="335550"/>
                  </a:lnTo>
                  <a:lnTo>
                    <a:pt x="370002" y="327733"/>
                  </a:lnTo>
                  <a:lnTo>
                    <a:pt x="315595" y="319070"/>
                  </a:lnTo>
                  <a:lnTo>
                    <a:pt x="264699" y="309610"/>
                  </a:lnTo>
                  <a:lnTo>
                    <a:pt x="217546" y="299398"/>
                  </a:lnTo>
                  <a:lnTo>
                    <a:pt x="174369" y="288481"/>
                  </a:lnTo>
                  <a:lnTo>
                    <a:pt x="135401" y="276905"/>
                  </a:lnTo>
                  <a:lnTo>
                    <a:pt x="71020" y="251966"/>
                  </a:lnTo>
                  <a:lnTo>
                    <a:pt x="26265" y="224951"/>
                  </a:lnTo>
                  <a:lnTo>
                    <a:pt x="0" y="181356"/>
                  </a:lnTo>
                  <a:close/>
                </a:path>
              </a:pathLst>
            </a:custGeom>
            <a:ln w="12700">
              <a:solidFill>
                <a:srgbClr val="41709C"/>
              </a:solidFill>
            </a:ln>
          </p:spPr>
          <p:txBody>
            <a:bodyPr wrap="square" lIns="0" tIns="0" rIns="0" bIns="0" rtlCol="0"/>
            <a:lstStyle/>
            <a:p>
              <a:endParaRPr/>
            </a:p>
          </p:txBody>
        </p:sp>
        <p:pic>
          <p:nvPicPr>
            <p:cNvPr id="19" name="object 19"/>
            <p:cNvPicPr/>
            <p:nvPr/>
          </p:nvPicPr>
          <p:blipFill>
            <a:blip r:embed="rId6" cstate="print"/>
            <a:stretch>
              <a:fillRect/>
            </a:stretch>
          </p:blipFill>
          <p:spPr>
            <a:xfrm>
              <a:off x="9992868" y="3156203"/>
              <a:ext cx="388620" cy="641604"/>
            </a:xfrm>
            <a:prstGeom prst="rect">
              <a:avLst/>
            </a:prstGeom>
          </p:spPr>
        </p:pic>
      </p:grpSp>
      <p:sp>
        <p:nvSpPr>
          <p:cNvPr id="20" name="object 20"/>
          <p:cNvSpPr txBox="1"/>
          <p:nvPr/>
        </p:nvSpPr>
        <p:spPr>
          <a:xfrm>
            <a:off x="497840" y="1596644"/>
            <a:ext cx="8792718" cy="4691028"/>
          </a:xfrm>
          <a:prstGeom prst="rect">
            <a:avLst/>
          </a:prstGeom>
        </p:spPr>
        <p:txBody>
          <a:bodyPr vert="horz" wrap="square" lIns="0" tIns="12700" rIns="0" bIns="0" rtlCol="0">
            <a:spAutoFit/>
          </a:bodyPr>
          <a:lstStyle/>
          <a:p>
            <a:pPr marL="12700"/>
            <a:r>
              <a:rPr b="1" spc="-10" dirty="0">
                <a:latin typeface="Calibri"/>
                <a:cs typeface="Calibri"/>
              </a:rPr>
              <a:t>Management</a:t>
            </a:r>
            <a:r>
              <a:rPr b="1" spc="-75" dirty="0">
                <a:latin typeface="Calibri"/>
                <a:cs typeface="Calibri"/>
              </a:rPr>
              <a:t> </a:t>
            </a:r>
            <a:r>
              <a:rPr b="1" dirty="0">
                <a:latin typeface="Calibri"/>
                <a:cs typeface="Calibri"/>
              </a:rPr>
              <a:t>notes</a:t>
            </a:r>
            <a:r>
              <a:rPr b="1" spc="-95" dirty="0">
                <a:latin typeface="Calibri"/>
                <a:cs typeface="Calibri"/>
              </a:rPr>
              <a:t> </a:t>
            </a:r>
            <a:r>
              <a:rPr b="1" dirty="0">
                <a:latin typeface="Calibri"/>
                <a:cs typeface="Calibri"/>
              </a:rPr>
              <a:t>on</a:t>
            </a:r>
            <a:r>
              <a:rPr b="1" spc="-105" dirty="0">
                <a:latin typeface="Calibri"/>
                <a:cs typeface="Calibri"/>
              </a:rPr>
              <a:t> </a:t>
            </a:r>
            <a:r>
              <a:rPr b="1" dirty="0">
                <a:latin typeface="Calibri"/>
                <a:cs typeface="Calibri"/>
              </a:rPr>
              <a:t>airway</a:t>
            </a:r>
            <a:r>
              <a:rPr b="1" spc="-80" dirty="0">
                <a:latin typeface="Calibri"/>
                <a:cs typeface="Calibri"/>
              </a:rPr>
              <a:t> </a:t>
            </a:r>
            <a:r>
              <a:rPr b="1" spc="-10" dirty="0">
                <a:latin typeface="Calibri"/>
                <a:cs typeface="Calibri"/>
              </a:rPr>
              <a:t>secretions</a:t>
            </a:r>
            <a:endParaRPr dirty="0">
              <a:latin typeface="Calibri"/>
              <a:cs typeface="Calibri"/>
            </a:endParaRPr>
          </a:p>
          <a:p>
            <a:pPr marL="698500" indent="-228600">
              <a:buFont typeface="Arial"/>
              <a:buChar char="•"/>
              <a:tabLst>
                <a:tab pos="698500" algn="l"/>
              </a:tabLst>
            </a:pPr>
            <a:r>
              <a:rPr sz="1600" dirty="0">
                <a:latin typeface="Calibri"/>
                <a:cs typeface="Calibri"/>
              </a:rPr>
              <a:t>Atropine</a:t>
            </a:r>
            <a:r>
              <a:rPr sz="1600" spc="-60" dirty="0">
                <a:latin typeface="Calibri"/>
                <a:cs typeface="Calibri"/>
              </a:rPr>
              <a:t> </a:t>
            </a:r>
            <a:r>
              <a:rPr sz="1600" dirty="0">
                <a:latin typeface="Calibri"/>
                <a:cs typeface="Calibri"/>
              </a:rPr>
              <a:t>may</a:t>
            </a:r>
            <a:r>
              <a:rPr sz="1600" spc="-50" dirty="0">
                <a:latin typeface="Calibri"/>
                <a:cs typeface="Calibri"/>
              </a:rPr>
              <a:t> </a:t>
            </a:r>
            <a:r>
              <a:rPr sz="1600" dirty="0">
                <a:latin typeface="Calibri"/>
                <a:cs typeface="Calibri"/>
              </a:rPr>
              <a:t>cause</a:t>
            </a:r>
            <a:r>
              <a:rPr sz="1600" spc="-45" dirty="0">
                <a:latin typeface="Calibri"/>
                <a:cs typeface="Calibri"/>
              </a:rPr>
              <a:t> </a:t>
            </a:r>
            <a:r>
              <a:rPr sz="1600" dirty="0">
                <a:latin typeface="Calibri"/>
                <a:cs typeface="Calibri"/>
              </a:rPr>
              <a:t>the</a:t>
            </a:r>
            <a:r>
              <a:rPr sz="1600" spc="-45" dirty="0">
                <a:latin typeface="Calibri"/>
                <a:cs typeface="Calibri"/>
              </a:rPr>
              <a:t> </a:t>
            </a:r>
            <a:r>
              <a:rPr sz="1600" dirty="0">
                <a:latin typeface="Calibri"/>
                <a:cs typeface="Calibri"/>
              </a:rPr>
              <a:t>secretions</a:t>
            </a:r>
            <a:r>
              <a:rPr sz="1600" spc="-40" dirty="0">
                <a:latin typeface="Calibri"/>
                <a:cs typeface="Calibri"/>
              </a:rPr>
              <a:t> </a:t>
            </a:r>
            <a:r>
              <a:rPr sz="1600" dirty="0">
                <a:latin typeface="Calibri"/>
                <a:cs typeface="Calibri"/>
              </a:rPr>
              <a:t>to</a:t>
            </a:r>
            <a:r>
              <a:rPr sz="1600" spc="-55" dirty="0">
                <a:latin typeface="Calibri"/>
                <a:cs typeface="Calibri"/>
              </a:rPr>
              <a:t> </a:t>
            </a:r>
            <a:r>
              <a:rPr sz="1600" spc="-10" dirty="0">
                <a:latin typeface="Calibri"/>
                <a:cs typeface="Calibri"/>
              </a:rPr>
              <a:t>thicken</a:t>
            </a:r>
            <a:endParaRPr sz="1600" dirty="0">
              <a:latin typeface="Calibri"/>
              <a:cs typeface="Calibri"/>
            </a:endParaRPr>
          </a:p>
          <a:p>
            <a:pPr marL="698500" indent="-228600">
              <a:buFont typeface="Arial"/>
              <a:buChar char="•"/>
              <a:tabLst>
                <a:tab pos="698500" algn="l"/>
              </a:tabLst>
            </a:pPr>
            <a:r>
              <a:rPr sz="1600" dirty="0">
                <a:latin typeface="Calibri"/>
                <a:cs typeface="Calibri"/>
              </a:rPr>
              <a:t>Thickened</a:t>
            </a:r>
            <a:r>
              <a:rPr sz="1600" spc="-30" dirty="0">
                <a:latin typeface="Calibri"/>
                <a:cs typeface="Calibri"/>
              </a:rPr>
              <a:t> </a:t>
            </a:r>
            <a:r>
              <a:rPr sz="1600" dirty="0">
                <a:latin typeface="Calibri"/>
                <a:cs typeface="Calibri"/>
              </a:rPr>
              <a:t>secretions</a:t>
            </a:r>
            <a:r>
              <a:rPr sz="1600" spc="-45" dirty="0">
                <a:latin typeface="Calibri"/>
                <a:cs typeface="Calibri"/>
              </a:rPr>
              <a:t> </a:t>
            </a:r>
            <a:r>
              <a:rPr sz="1600" dirty="0">
                <a:latin typeface="Calibri"/>
                <a:cs typeface="Calibri"/>
              </a:rPr>
              <a:t>may</a:t>
            </a:r>
            <a:r>
              <a:rPr sz="1600" spc="-35" dirty="0">
                <a:latin typeface="Calibri"/>
                <a:cs typeface="Calibri"/>
              </a:rPr>
              <a:t> </a:t>
            </a:r>
            <a:r>
              <a:rPr sz="1600" dirty="0">
                <a:latin typeface="Calibri"/>
                <a:cs typeface="Calibri"/>
              </a:rPr>
              <a:t>further</a:t>
            </a:r>
            <a:r>
              <a:rPr sz="1600" spc="-35" dirty="0">
                <a:latin typeface="Calibri"/>
                <a:cs typeface="Calibri"/>
              </a:rPr>
              <a:t> </a:t>
            </a:r>
            <a:r>
              <a:rPr sz="1600" dirty="0">
                <a:latin typeface="Calibri"/>
                <a:cs typeface="Calibri"/>
              </a:rPr>
              <a:t>impede</a:t>
            </a:r>
            <a:r>
              <a:rPr sz="1600" spc="-35" dirty="0">
                <a:latin typeface="Calibri"/>
                <a:cs typeface="Calibri"/>
              </a:rPr>
              <a:t> </a:t>
            </a:r>
            <a:r>
              <a:rPr sz="1600" spc="-10" dirty="0">
                <a:latin typeface="Calibri"/>
                <a:cs typeface="Calibri"/>
              </a:rPr>
              <a:t>ventilation</a:t>
            </a:r>
            <a:endParaRPr lang="ru-RU" sz="1600" spc="-10" dirty="0">
              <a:latin typeface="Calibri"/>
              <a:cs typeface="Calibri"/>
            </a:endParaRPr>
          </a:p>
          <a:p>
            <a:pPr algn="l"/>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Примітки щодо секреції дихальних шляхів</a:t>
            </a:r>
            <a:endParaRPr lang="ru-UA" b="1" dirty="0">
              <a:effectLst/>
              <a:latin typeface="Calibri" panose="020F0502020204030204" pitchFamily="34" charset="0"/>
              <a:ea typeface="Times New Roman" panose="02020603050405020304" pitchFamily="18" charset="0"/>
            </a:endParaRPr>
          </a:p>
          <a:p>
            <a:pPr marL="444500" lvl="0" algn="l">
              <a:buClr>
                <a:srgbClr val="000000"/>
              </a:buClr>
              <a:buSzPts val="2400"/>
              <a:tabLst>
                <a:tab pos="702310" algn="l"/>
              </a:tabLst>
            </a:pPr>
            <a:r>
              <a:rPr lang="uk-U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uk-U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uk-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Атропін може призвести до згущення виділень</a:t>
            </a:r>
            <a:endParaRPr lang="ru-UA"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444500" lvl="0" algn="l">
              <a:buClr>
                <a:srgbClr val="000000"/>
              </a:buClr>
              <a:buSzPts val="2400"/>
              <a:tabLst>
                <a:tab pos="702310" algn="l"/>
              </a:tabLst>
            </a:pPr>
            <a:r>
              <a:rPr lang="uk-U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uk-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Згущені виділення можуть ще більше перешкоджати вентиляції</a:t>
            </a:r>
            <a:endParaRPr sz="1600" dirty="0">
              <a:latin typeface="Calibri"/>
              <a:cs typeface="Calibri"/>
            </a:endParaRPr>
          </a:p>
          <a:p>
            <a:pPr marL="12700"/>
            <a:r>
              <a:rPr b="1" dirty="0">
                <a:latin typeface="Calibri"/>
                <a:cs typeface="Calibri"/>
              </a:rPr>
              <a:t>Additional</a:t>
            </a:r>
            <a:r>
              <a:rPr b="1" spc="-105" dirty="0">
                <a:latin typeface="Calibri"/>
                <a:cs typeface="Calibri"/>
              </a:rPr>
              <a:t> </a:t>
            </a:r>
            <a:r>
              <a:rPr b="1" spc="-10" dirty="0">
                <a:latin typeface="Calibri"/>
                <a:cs typeface="Calibri"/>
              </a:rPr>
              <a:t>treatment</a:t>
            </a:r>
            <a:r>
              <a:rPr b="1" spc="-110" dirty="0">
                <a:latin typeface="Calibri"/>
                <a:cs typeface="Calibri"/>
              </a:rPr>
              <a:t> </a:t>
            </a:r>
            <a:r>
              <a:rPr b="1" spc="-10" dirty="0">
                <a:latin typeface="Calibri"/>
                <a:cs typeface="Calibri"/>
              </a:rPr>
              <a:t>options:</a:t>
            </a:r>
            <a:endParaRPr dirty="0">
              <a:latin typeface="Calibri"/>
              <a:cs typeface="Calibri"/>
            </a:endParaRPr>
          </a:p>
          <a:p>
            <a:pPr marL="698500" indent="-228600">
              <a:buFont typeface="Arial"/>
              <a:buChar char="•"/>
              <a:tabLst>
                <a:tab pos="698500" algn="l"/>
              </a:tabLst>
            </a:pPr>
            <a:r>
              <a:rPr sz="1600" dirty="0">
                <a:latin typeface="Calibri"/>
                <a:cs typeface="Calibri"/>
              </a:rPr>
              <a:t>Frequent</a:t>
            </a:r>
            <a:r>
              <a:rPr sz="1600" spc="-55" dirty="0">
                <a:latin typeface="Calibri"/>
                <a:cs typeface="Calibri"/>
              </a:rPr>
              <a:t> </a:t>
            </a:r>
            <a:r>
              <a:rPr sz="1600" spc="-10" dirty="0">
                <a:latin typeface="Calibri"/>
                <a:cs typeface="Calibri"/>
              </a:rPr>
              <a:t>suctioning</a:t>
            </a:r>
            <a:endParaRPr sz="1600" dirty="0">
              <a:latin typeface="Calibri"/>
              <a:cs typeface="Calibri"/>
            </a:endParaRPr>
          </a:p>
          <a:p>
            <a:pPr marL="698500" indent="-228600">
              <a:buFont typeface="Arial"/>
              <a:buChar char="•"/>
              <a:tabLst>
                <a:tab pos="698500" algn="l"/>
              </a:tabLst>
            </a:pPr>
            <a:r>
              <a:rPr sz="1600" spc="-10" dirty="0">
                <a:latin typeface="Calibri"/>
                <a:cs typeface="Calibri"/>
              </a:rPr>
              <a:t>Turning</a:t>
            </a:r>
            <a:r>
              <a:rPr sz="1600" spc="-45" dirty="0">
                <a:latin typeface="Calibri"/>
                <a:cs typeface="Calibri"/>
              </a:rPr>
              <a:t> </a:t>
            </a:r>
            <a:r>
              <a:rPr sz="1600" dirty="0">
                <a:latin typeface="Calibri"/>
                <a:cs typeface="Calibri"/>
              </a:rPr>
              <a:t>patient</a:t>
            </a:r>
            <a:r>
              <a:rPr sz="1600" spc="-45" dirty="0">
                <a:latin typeface="Calibri"/>
                <a:cs typeface="Calibri"/>
              </a:rPr>
              <a:t> </a:t>
            </a:r>
            <a:r>
              <a:rPr sz="1600" dirty="0">
                <a:latin typeface="Calibri"/>
                <a:cs typeface="Calibri"/>
              </a:rPr>
              <a:t>every</a:t>
            </a:r>
            <a:r>
              <a:rPr sz="1600" spc="-40" dirty="0">
                <a:latin typeface="Calibri"/>
                <a:cs typeface="Calibri"/>
              </a:rPr>
              <a:t> </a:t>
            </a:r>
            <a:r>
              <a:rPr sz="1600" dirty="0">
                <a:latin typeface="Calibri"/>
                <a:cs typeface="Calibri"/>
              </a:rPr>
              <a:t>2</a:t>
            </a:r>
            <a:r>
              <a:rPr sz="1600" spc="-50" dirty="0">
                <a:latin typeface="Calibri"/>
                <a:cs typeface="Calibri"/>
              </a:rPr>
              <a:t> </a:t>
            </a:r>
            <a:r>
              <a:rPr sz="1600" spc="-10" dirty="0">
                <a:latin typeface="Calibri"/>
                <a:cs typeface="Calibri"/>
              </a:rPr>
              <a:t>hours</a:t>
            </a:r>
            <a:endParaRPr sz="1600" dirty="0">
              <a:latin typeface="Calibri"/>
              <a:cs typeface="Calibri"/>
            </a:endParaRPr>
          </a:p>
          <a:p>
            <a:pPr marL="698500" indent="-228600">
              <a:buFont typeface="Arial"/>
              <a:buChar char="•"/>
              <a:tabLst>
                <a:tab pos="698500" algn="l"/>
              </a:tabLst>
            </a:pPr>
            <a:r>
              <a:rPr sz="1600" dirty="0">
                <a:latin typeface="Calibri"/>
                <a:cs typeface="Calibri"/>
              </a:rPr>
              <a:t>Chest</a:t>
            </a:r>
            <a:r>
              <a:rPr sz="1600" spc="-90" dirty="0">
                <a:latin typeface="Calibri"/>
                <a:cs typeface="Calibri"/>
              </a:rPr>
              <a:t> </a:t>
            </a:r>
            <a:r>
              <a:rPr sz="1600" dirty="0">
                <a:latin typeface="Calibri"/>
                <a:cs typeface="Calibri"/>
              </a:rPr>
              <a:t>Percussive</a:t>
            </a:r>
            <a:r>
              <a:rPr sz="1600" spc="-75" dirty="0">
                <a:latin typeface="Calibri"/>
                <a:cs typeface="Calibri"/>
              </a:rPr>
              <a:t> </a:t>
            </a:r>
            <a:r>
              <a:rPr sz="1600" spc="-10" dirty="0">
                <a:latin typeface="Calibri"/>
                <a:cs typeface="Calibri"/>
              </a:rPr>
              <a:t>Therapy</a:t>
            </a:r>
            <a:endParaRPr sz="1600" dirty="0">
              <a:latin typeface="Calibri"/>
              <a:cs typeface="Calibri"/>
            </a:endParaRPr>
          </a:p>
          <a:p>
            <a:pPr marL="698500" indent="-228600">
              <a:buFont typeface="Arial"/>
              <a:buChar char="•"/>
              <a:tabLst>
                <a:tab pos="698500" algn="l"/>
              </a:tabLst>
            </a:pPr>
            <a:r>
              <a:rPr sz="1600" dirty="0">
                <a:latin typeface="Calibri"/>
                <a:cs typeface="Calibri"/>
              </a:rPr>
              <a:t>Nebulized</a:t>
            </a:r>
            <a:r>
              <a:rPr sz="1600" spc="-25" dirty="0">
                <a:latin typeface="Calibri"/>
                <a:cs typeface="Calibri"/>
              </a:rPr>
              <a:t> </a:t>
            </a:r>
            <a:r>
              <a:rPr sz="1600" dirty="0">
                <a:latin typeface="Calibri"/>
                <a:cs typeface="Calibri"/>
              </a:rPr>
              <a:t>sodium</a:t>
            </a:r>
            <a:r>
              <a:rPr sz="1600" spc="-30" dirty="0">
                <a:latin typeface="Calibri"/>
                <a:cs typeface="Calibri"/>
              </a:rPr>
              <a:t> </a:t>
            </a:r>
            <a:r>
              <a:rPr sz="1600" dirty="0">
                <a:latin typeface="Calibri"/>
                <a:cs typeface="Calibri"/>
              </a:rPr>
              <a:t>chloride</a:t>
            </a:r>
            <a:r>
              <a:rPr sz="1600" spc="-30" dirty="0">
                <a:latin typeface="Calibri"/>
                <a:cs typeface="Calibri"/>
              </a:rPr>
              <a:t> </a:t>
            </a:r>
            <a:r>
              <a:rPr sz="1600" dirty="0">
                <a:latin typeface="Calibri"/>
                <a:cs typeface="Calibri"/>
              </a:rPr>
              <a:t>(0.9%,</a:t>
            </a:r>
            <a:r>
              <a:rPr sz="1600" spc="-45" dirty="0">
                <a:latin typeface="Calibri"/>
                <a:cs typeface="Calibri"/>
              </a:rPr>
              <a:t> </a:t>
            </a:r>
            <a:r>
              <a:rPr sz="1600" dirty="0">
                <a:latin typeface="Calibri"/>
                <a:cs typeface="Calibri"/>
              </a:rPr>
              <a:t>3%,</a:t>
            </a:r>
            <a:r>
              <a:rPr sz="1600" spc="-40" dirty="0">
                <a:latin typeface="Calibri"/>
                <a:cs typeface="Calibri"/>
              </a:rPr>
              <a:t> </a:t>
            </a:r>
            <a:r>
              <a:rPr sz="1600" spc="-25" dirty="0">
                <a:latin typeface="Calibri"/>
                <a:cs typeface="Calibri"/>
              </a:rPr>
              <a:t>7%)</a:t>
            </a:r>
            <a:endParaRPr sz="1600" dirty="0">
              <a:latin typeface="Calibri"/>
              <a:cs typeface="Calibri"/>
            </a:endParaRPr>
          </a:p>
          <a:p>
            <a:pPr marL="698500" indent="-228600">
              <a:buFont typeface="Arial"/>
              <a:buChar char="•"/>
              <a:tabLst>
                <a:tab pos="698500" algn="l"/>
              </a:tabLst>
            </a:pPr>
            <a:r>
              <a:rPr sz="1600" dirty="0">
                <a:latin typeface="Calibri"/>
                <a:cs typeface="Calibri"/>
              </a:rPr>
              <a:t>Therapeutic</a:t>
            </a:r>
            <a:r>
              <a:rPr sz="1600" spc="-45" dirty="0">
                <a:latin typeface="Calibri"/>
                <a:cs typeface="Calibri"/>
              </a:rPr>
              <a:t> </a:t>
            </a:r>
            <a:r>
              <a:rPr sz="1600" spc="-10" dirty="0">
                <a:latin typeface="Calibri"/>
                <a:cs typeface="Calibri"/>
              </a:rPr>
              <a:t>bronchoscopy</a:t>
            </a:r>
            <a:endParaRPr lang="ru-RU" sz="1600" spc="-10" dirty="0">
              <a:latin typeface="Calibri"/>
              <a:cs typeface="Calibri"/>
            </a:endParaRPr>
          </a:p>
          <a:p>
            <a:pPr algn="l"/>
            <a:r>
              <a:rPr lang="uk-U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Додаткові варіанти лікування:</a:t>
            </a:r>
            <a:endParaRPr lang="ru-UA" sz="1800" b="1" dirty="0">
              <a:effectLst/>
              <a:latin typeface="Calibri" panose="020F0502020204030204" pitchFamily="34" charset="0"/>
              <a:ea typeface="Times New Roman" panose="02020603050405020304" pitchFamily="18" charset="0"/>
            </a:endParaRPr>
          </a:p>
          <a:p>
            <a:pPr marL="449263" lvl="0" algn="l">
              <a:buClr>
                <a:srgbClr val="000000"/>
              </a:buClr>
              <a:buSzPts val="2400"/>
              <a:tabLst>
                <a:tab pos="702310" algn="l"/>
              </a:tabLst>
            </a:pPr>
            <a:r>
              <a:rPr lang="uk-U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uk-UA"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uk-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Часте відсмоктування</a:t>
            </a:r>
            <a:endParaRPr lang="ru-UA" sz="1800"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449263" lvl="0" algn="l">
              <a:buClr>
                <a:srgbClr val="000000"/>
              </a:buClr>
              <a:buSzPts val="2400"/>
              <a:tabLst>
                <a:tab pos="702310" algn="l"/>
              </a:tabLst>
            </a:pPr>
            <a:r>
              <a:rPr lang="uk-UA" sz="12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uk-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Перевертання пацієнта кожні 2 години</a:t>
            </a:r>
            <a:endParaRPr lang="ru-UA" sz="1800"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449263" lvl="0" algn="l">
              <a:buClr>
                <a:srgbClr val="000000"/>
              </a:buClr>
              <a:buSzPts val="2400"/>
              <a:tabLst>
                <a:tab pos="702310" algn="l"/>
              </a:tabLst>
            </a:pPr>
            <a:r>
              <a:rPr lang="uk-U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uk-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Перкуторна</a:t>
            </a:r>
            <a:r>
              <a:rPr lang="uk-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терапія грудної клітини</a:t>
            </a:r>
            <a:endParaRPr lang="ru-UA" sz="1800"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449263" lvl="0" algn="l">
              <a:buClr>
                <a:srgbClr val="000000"/>
              </a:buClr>
              <a:buSzPts val="2400"/>
              <a:tabLst>
                <a:tab pos="702310" algn="l"/>
              </a:tabLst>
            </a:pPr>
            <a:r>
              <a:rPr lang="uk-U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uk-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Небулізація</a:t>
            </a:r>
            <a:r>
              <a:rPr lang="uk-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хлориду натрію (0,9%, 3%, 7%)</a:t>
            </a:r>
          </a:p>
          <a:p>
            <a:pPr marL="449263" lvl="0" algn="l">
              <a:buClr>
                <a:srgbClr val="000000"/>
              </a:buClr>
              <a:buSzPts val="2400"/>
              <a:tabLst>
                <a:tab pos="702310" algn="l"/>
              </a:tabLst>
            </a:pPr>
            <a:r>
              <a:rPr lang="uk-U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uk-U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Лікувальна бронхоскопія</a:t>
            </a:r>
            <a:endParaRPr sz="1600" dirty="0">
              <a:latin typeface="Calibri"/>
              <a:cs typeface="Calibri"/>
            </a:endParaRPr>
          </a:p>
        </p:txBody>
      </p:sp>
      <p:pic>
        <p:nvPicPr>
          <p:cNvPr id="21" name="object 21"/>
          <p:cNvPicPr/>
          <p:nvPr/>
        </p:nvPicPr>
        <p:blipFill>
          <a:blip r:embed="rId7" cstate="print"/>
          <a:stretch>
            <a:fillRect/>
          </a:stretch>
        </p:blipFill>
        <p:spPr>
          <a:xfrm>
            <a:off x="9561576" y="5838444"/>
            <a:ext cx="2217420" cy="704088"/>
          </a:xfrm>
          <a:prstGeom prst="rect">
            <a:avLst/>
          </a:prstGeom>
        </p:spPr>
      </p:pic>
      <p:sp>
        <p:nvSpPr>
          <p:cNvPr id="24" name="TextBox 23">
            <a:extLst>
              <a:ext uri="{FF2B5EF4-FFF2-40B4-BE49-F238E27FC236}">
                <a16:creationId xmlns:a16="http://schemas.microsoft.com/office/drawing/2014/main" id="{DE112D4D-7588-EAC7-985F-B36EC767F1B0}"/>
              </a:ext>
            </a:extLst>
          </p:cNvPr>
          <p:cNvSpPr txBox="1"/>
          <p:nvPr/>
        </p:nvSpPr>
        <p:spPr>
          <a:xfrm>
            <a:off x="8001000" y="1505079"/>
            <a:ext cx="3688715" cy="461665"/>
          </a:xfrm>
          <a:prstGeom prst="rect">
            <a:avLst/>
          </a:prstGeom>
          <a:solidFill>
            <a:schemeClr val="bg1"/>
          </a:solidFill>
        </p:spPr>
        <p:txBody>
          <a:bodyPr wrap="square">
            <a:spAutoFit/>
          </a:bodyPr>
          <a:lstStyle/>
          <a:p>
            <a:pPr algn="ctr"/>
            <a:r>
              <a:rPr lang="ro-RO" sz="1200" dirty="0"/>
              <a:t>Nerve Agent</a:t>
            </a:r>
            <a:endParaRPr lang="ru-RU" sz="1200" dirty="0"/>
          </a:p>
          <a:p>
            <a:pPr algn="ctr"/>
            <a:r>
              <a:rPr lang="ru-RU" sz="1200" dirty="0" err="1"/>
              <a:t>Речовина</a:t>
            </a:r>
            <a:r>
              <a:rPr lang="ru-RU" sz="1200" dirty="0"/>
              <a:t> </a:t>
            </a:r>
            <a:r>
              <a:rPr lang="ru-RU" sz="1200" dirty="0" err="1"/>
              <a:t>нервово-паралітичної</a:t>
            </a:r>
            <a:r>
              <a:rPr lang="ru-RU" sz="1200" dirty="0"/>
              <a:t> </a:t>
            </a:r>
            <a:r>
              <a:rPr lang="ru-RU" sz="1200" dirty="0" err="1"/>
              <a:t>дії</a:t>
            </a:r>
            <a:endParaRPr lang="ro-RO" sz="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10681970" cy="1121461"/>
          </a:xfrm>
          <a:prstGeom prst="rect">
            <a:avLst/>
          </a:prstGeom>
        </p:spPr>
        <p:txBody>
          <a:bodyPr vert="horz" wrap="square" lIns="0" tIns="13335" rIns="0" bIns="0" rtlCol="0">
            <a:spAutoFit/>
          </a:bodyPr>
          <a:lstStyle/>
          <a:p>
            <a:pPr marL="12700">
              <a:lnSpc>
                <a:spcPct val="100000"/>
              </a:lnSpc>
              <a:spcBef>
                <a:spcPts val="105"/>
              </a:spcBef>
            </a:pPr>
            <a:r>
              <a:rPr lang="en-US" sz="3600" b="1" spc="-40" dirty="0"/>
              <a:t>Practical</a:t>
            </a:r>
            <a:r>
              <a:rPr lang="en-US" sz="3600" b="1" spc="-170" dirty="0"/>
              <a:t> </a:t>
            </a:r>
            <a:r>
              <a:rPr lang="en-US" sz="3600" b="1" spc="-20" dirty="0"/>
              <a:t>Aspects:</a:t>
            </a:r>
            <a:r>
              <a:rPr lang="en-US" sz="3600" b="1" spc="-155" dirty="0"/>
              <a:t> </a:t>
            </a:r>
            <a:r>
              <a:rPr lang="en-US" sz="3600" b="1" spc="-55" dirty="0"/>
              <a:t>Ventilation</a:t>
            </a:r>
            <a:r>
              <a:rPr lang="en-US" sz="3600" b="1" spc="-185" dirty="0"/>
              <a:t> </a:t>
            </a:r>
            <a:r>
              <a:rPr lang="en-US" sz="3600" b="1" dirty="0"/>
              <a:t>and</a:t>
            </a:r>
            <a:r>
              <a:rPr lang="en-US" sz="3600" b="1" spc="-165" dirty="0"/>
              <a:t> </a:t>
            </a:r>
            <a:r>
              <a:rPr lang="en-US" sz="3600" b="1" spc="-25" dirty="0"/>
              <a:t>Expired</a:t>
            </a:r>
            <a:r>
              <a:rPr lang="en-US" sz="3600" b="1" spc="-185" dirty="0"/>
              <a:t> </a:t>
            </a:r>
            <a:r>
              <a:rPr lang="en-US" sz="3600" b="1" spc="-45" dirty="0"/>
              <a:t>Vapors</a:t>
            </a:r>
            <a:br>
              <a:rPr lang="en-US" sz="3600" b="1" spc="-45" dirty="0"/>
            </a:br>
            <a:r>
              <a:rPr lang="ru-RU" sz="3600" b="1" spc="-45" dirty="0" err="1"/>
              <a:t>Практичні</a:t>
            </a:r>
            <a:r>
              <a:rPr lang="ru-RU" sz="3600" b="1" spc="-45" dirty="0"/>
              <a:t> </a:t>
            </a:r>
            <a:r>
              <a:rPr lang="ru-RU" sz="3600" b="1" spc="-45" dirty="0" err="1"/>
              <a:t>міркування</a:t>
            </a:r>
            <a:r>
              <a:rPr lang="ru-RU" sz="3600" b="1" spc="-45" dirty="0"/>
              <a:t>: </a:t>
            </a:r>
            <a:r>
              <a:rPr lang="ru-RU" sz="3600" b="1" spc="-45" dirty="0" err="1"/>
              <a:t>Вентиляція</a:t>
            </a:r>
            <a:r>
              <a:rPr lang="ru-RU" sz="3600" b="1" spc="-45" dirty="0"/>
              <a:t> та </a:t>
            </a:r>
            <a:r>
              <a:rPr lang="ru-RU" sz="3600" b="1" spc="-45" dirty="0" err="1"/>
              <a:t>відведення</a:t>
            </a:r>
            <a:r>
              <a:rPr lang="ru-RU" sz="3600" b="1" spc="-45" dirty="0"/>
              <a:t> </a:t>
            </a:r>
            <a:r>
              <a:rPr lang="ru-RU" sz="3600" b="1" spc="-45" dirty="0" err="1"/>
              <a:t>парів</a:t>
            </a:r>
            <a:endParaRPr lang="en-US" sz="3600" b="1" dirty="0"/>
          </a:p>
        </p:txBody>
      </p:sp>
      <p:sp>
        <p:nvSpPr>
          <p:cNvPr id="3" name="object 3"/>
          <p:cNvSpPr txBox="1"/>
          <p:nvPr/>
        </p:nvSpPr>
        <p:spPr>
          <a:xfrm>
            <a:off x="497840" y="1828800"/>
            <a:ext cx="11196955" cy="4199225"/>
          </a:xfrm>
          <a:prstGeom prst="rect">
            <a:avLst/>
          </a:prstGeom>
        </p:spPr>
        <p:txBody>
          <a:bodyPr vert="horz" wrap="square" lIns="0" tIns="48894" rIns="0" bIns="0" rtlCol="0">
            <a:spAutoFit/>
          </a:bodyPr>
          <a:lstStyle/>
          <a:p>
            <a:pPr marL="241300" indent="-228600">
              <a:lnSpc>
                <a:spcPct val="100000"/>
              </a:lnSpc>
              <a:spcBef>
                <a:spcPts val="384"/>
              </a:spcBef>
              <a:buFont typeface="Arial"/>
              <a:buChar char="•"/>
              <a:tabLst>
                <a:tab pos="241300" algn="l"/>
              </a:tabLst>
            </a:pPr>
            <a:r>
              <a:rPr sz="2400" dirty="0">
                <a:latin typeface="Calibri"/>
                <a:cs typeface="Calibri"/>
              </a:rPr>
              <a:t>In</a:t>
            </a:r>
            <a:r>
              <a:rPr sz="2400" spc="-90" dirty="0">
                <a:latin typeface="Calibri"/>
                <a:cs typeface="Calibri"/>
              </a:rPr>
              <a:t> </a:t>
            </a:r>
            <a:r>
              <a:rPr sz="2400" spc="-10" dirty="0">
                <a:latin typeface="Calibri"/>
                <a:cs typeface="Calibri"/>
              </a:rPr>
              <a:t>general,</a:t>
            </a:r>
            <a:r>
              <a:rPr sz="2400" spc="-80" dirty="0">
                <a:latin typeface="Calibri"/>
                <a:cs typeface="Calibri"/>
              </a:rPr>
              <a:t> </a:t>
            </a:r>
            <a:r>
              <a:rPr sz="2400" dirty="0">
                <a:latin typeface="Calibri"/>
                <a:cs typeface="Calibri"/>
              </a:rPr>
              <a:t>mouth</a:t>
            </a:r>
            <a:r>
              <a:rPr sz="2400" spc="-75" dirty="0">
                <a:latin typeface="Calibri"/>
                <a:cs typeface="Calibri"/>
              </a:rPr>
              <a:t> </a:t>
            </a:r>
            <a:r>
              <a:rPr sz="2400" dirty="0">
                <a:latin typeface="Calibri"/>
                <a:cs typeface="Calibri"/>
              </a:rPr>
              <a:t>to</a:t>
            </a:r>
            <a:r>
              <a:rPr sz="2400" spc="-85" dirty="0">
                <a:latin typeface="Calibri"/>
                <a:cs typeface="Calibri"/>
              </a:rPr>
              <a:t> </a:t>
            </a:r>
            <a:r>
              <a:rPr sz="2400" dirty="0">
                <a:latin typeface="Calibri"/>
                <a:cs typeface="Calibri"/>
              </a:rPr>
              <a:t>mouth</a:t>
            </a:r>
            <a:r>
              <a:rPr sz="2400" spc="-65" dirty="0">
                <a:latin typeface="Calibri"/>
                <a:cs typeface="Calibri"/>
              </a:rPr>
              <a:t> </a:t>
            </a:r>
            <a:r>
              <a:rPr sz="2400" spc="-10" dirty="0">
                <a:latin typeface="Calibri"/>
                <a:cs typeface="Calibri"/>
              </a:rPr>
              <a:t>resuscitation</a:t>
            </a:r>
            <a:r>
              <a:rPr sz="2400" spc="-60" dirty="0">
                <a:latin typeface="Calibri"/>
                <a:cs typeface="Calibri"/>
              </a:rPr>
              <a:t> </a:t>
            </a:r>
            <a:r>
              <a:rPr sz="2400" dirty="0">
                <a:latin typeface="Calibri"/>
                <a:cs typeface="Calibri"/>
              </a:rPr>
              <a:t>risks</a:t>
            </a:r>
            <a:r>
              <a:rPr sz="2400" spc="-70" dirty="0">
                <a:latin typeface="Calibri"/>
                <a:cs typeface="Calibri"/>
              </a:rPr>
              <a:t> </a:t>
            </a:r>
            <a:r>
              <a:rPr sz="2400" spc="-10" dirty="0">
                <a:latin typeface="Calibri"/>
                <a:cs typeface="Calibri"/>
              </a:rPr>
              <a:t>contamination</a:t>
            </a:r>
            <a:r>
              <a:rPr sz="2400" spc="-60" dirty="0">
                <a:latin typeface="Calibri"/>
                <a:cs typeface="Calibri"/>
              </a:rPr>
              <a:t> </a:t>
            </a:r>
            <a:r>
              <a:rPr sz="2400" dirty="0">
                <a:latin typeface="Calibri"/>
                <a:cs typeface="Calibri"/>
              </a:rPr>
              <a:t>to</a:t>
            </a:r>
            <a:r>
              <a:rPr sz="2400" spc="-90" dirty="0">
                <a:latin typeface="Calibri"/>
                <a:cs typeface="Calibri"/>
              </a:rPr>
              <a:t> </a:t>
            </a:r>
            <a:r>
              <a:rPr sz="2400" spc="-10" dirty="0">
                <a:latin typeface="Calibri"/>
                <a:cs typeface="Calibri"/>
              </a:rPr>
              <a:t>rescuer.</a:t>
            </a:r>
            <a:r>
              <a:rPr lang="ru-RU" sz="2400" spc="-10" dirty="0">
                <a:latin typeface="Calibri"/>
                <a:cs typeface="Calibri"/>
              </a:rPr>
              <a:t> </a:t>
            </a:r>
            <a:endParaRPr lang="en-US" sz="2400" spc="-10" dirty="0">
              <a:latin typeface="Calibri"/>
              <a:cs typeface="Calibri"/>
            </a:endParaRPr>
          </a:p>
          <a:p>
            <a:pPr marL="273050">
              <a:lnSpc>
                <a:spcPct val="100000"/>
              </a:lnSpc>
              <a:spcBef>
                <a:spcPts val="384"/>
              </a:spcBef>
              <a:tabLst>
                <a:tab pos="241300" algn="l"/>
              </a:tabLst>
            </a:pPr>
            <a:r>
              <a:rPr lang="ru-RU" sz="2400" spc="-10" dirty="0" err="1">
                <a:latin typeface="Calibri"/>
                <a:cs typeface="Calibri"/>
              </a:rPr>
              <a:t>Загалом</a:t>
            </a:r>
            <a:r>
              <a:rPr lang="ru-RU" sz="2400" spc="-10" dirty="0">
                <a:latin typeface="Calibri"/>
                <a:cs typeface="Calibri"/>
              </a:rPr>
              <a:t>, </a:t>
            </a:r>
            <a:r>
              <a:rPr lang="ru-RU" sz="2400" spc="-10" dirty="0" err="1">
                <a:latin typeface="Calibri"/>
                <a:cs typeface="Calibri"/>
              </a:rPr>
              <a:t>штучне</a:t>
            </a:r>
            <a:r>
              <a:rPr lang="ru-RU" sz="2400" spc="-10" dirty="0">
                <a:latin typeface="Calibri"/>
                <a:cs typeface="Calibri"/>
              </a:rPr>
              <a:t> </a:t>
            </a:r>
            <a:r>
              <a:rPr lang="ru-RU" sz="2400" spc="-10" dirty="0" err="1">
                <a:latin typeface="Calibri"/>
                <a:cs typeface="Calibri"/>
              </a:rPr>
              <a:t>дихання</a:t>
            </a:r>
            <a:r>
              <a:rPr lang="ru-RU" sz="2400" spc="-10" dirty="0">
                <a:latin typeface="Calibri"/>
                <a:cs typeface="Calibri"/>
              </a:rPr>
              <a:t> з рота в рот </a:t>
            </a:r>
            <a:r>
              <a:rPr lang="ru-RU" sz="2400" spc="-10" dirty="0" err="1">
                <a:latin typeface="Calibri"/>
                <a:cs typeface="Calibri"/>
              </a:rPr>
              <a:t>створює</a:t>
            </a:r>
            <a:r>
              <a:rPr lang="ru-RU" sz="2400" spc="-10" dirty="0">
                <a:latin typeface="Calibri"/>
                <a:cs typeface="Calibri"/>
              </a:rPr>
              <a:t> </a:t>
            </a:r>
            <a:r>
              <a:rPr lang="ru-RU" sz="2400" spc="-10" dirty="0" err="1">
                <a:latin typeface="Calibri"/>
                <a:cs typeface="Calibri"/>
              </a:rPr>
              <a:t>ризик</a:t>
            </a:r>
            <a:r>
              <a:rPr lang="ru-RU" sz="2400" spc="-10" dirty="0">
                <a:latin typeface="Calibri"/>
                <a:cs typeface="Calibri"/>
              </a:rPr>
              <a:t> </a:t>
            </a:r>
            <a:r>
              <a:rPr lang="ru-RU" sz="2400" spc="-10" dirty="0" err="1">
                <a:latin typeface="Calibri"/>
                <a:cs typeface="Calibri"/>
              </a:rPr>
              <a:t>зараження</a:t>
            </a:r>
            <a:r>
              <a:rPr lang="ru-RU" sz="2400" spc="-10" dirty="0">
                <a:latin typeface="Calibri"/>
                <a:cs typeface="Calibri"/>
              </a:rPr>
              <a:t> </a:t>
            </a:r>
            <a:r>
              <a:rPr lang="ru-RU" sz="2400" spc="-10" dirty="0" err="1">
                <a:latin typeface="Calibri"/>
                <a:cs typeface="Calibri"/>
              </a:rPr>
              <a:t>рятувальника</a:t>
            </a:r>
            <a:r>
              <a:rPr lang="ru-RU" sz="2400" spc="-10" dirty="0">
                <a:latin typeface="Calibri"/>
                <a:cs typeface="Calibri"/>
              </a:rPr>
              <a:t>.</a:t>
            </a:r>
            <a:endParaRPr sz="2400" dirty="0">
              <a:latin typeface="Calibri"/>
              <a:cs typeface="Calibri"/>
            </a:endParaRPr>
          </a:p>
          <a:p>
            <a:pPr marL="698500" lvl="1" indent="-228600">
              <a:lnSpc>
                <a:spcPct val="100000"/>
              </a:lnSpc>
              <a:spcBef>
                <a:spcPts val="245"/>
              </a:spcBef>
              <a:buFont typeface="Arial"/>
              <a:buChar char="•"/>
              <a:tabLst>
                <a:tab pos="698500" algn="l"/>
              </a:tabLst>
            </a:pPr>
            <a:r>
              <a:rPr sz="2000" dirty="0">
                <a:latin typeface="Calibri"/>
                <a:cs typeface="Calibri"/>
              </a:rPr>
              <a:t>Primarily</a:t>
            </a:r>
            <a:r>
              <a:rPr sz="2000" spc="-35" dirty="0">
                <a:latin typeface="Calibri"/>
                <a:cs typeface="Calibri"/>
              </a:rPr>
              <a:t> </a:t>
            </a:r>
            <a:r>
              <a:rPr sz="2000" dirty="0">
                <a:latin typeface="Calibri"/>
                <a:cs typeface="Calibri"/>
              </a:rPr>
              <a:t>in</a:t>
            </a:r>
            <a:r>
              <a:rPr sz="2000" spc="-10" dirty="0">
                <a:latin typeface="Calibri"/>
                <a:cs typeface="Calibri"/>
              </a:rPr>
              <a:t> </a:t>
            </a:r>
            <a:r>
              <a:rPr sz="2000" dirty="0">
                <a:latin typeface="Calibri"/>
                <a:cs typeface="Calibri"/>
              </a:rPr>
              <a:t>the</a:t>
            </a:r>
            <a:r>
              <a:rPr sz="2000" spc="-15" dirty="0">
                <a:latin typeface="Calibri"/>
                <a:cs typeface="Calibri"/>
              </a:rPr>
              <a:t> </a:t>
            </a:r>
            <a:r>
              <a:rPr sz="2000" dirty="0">
                <a:latin typeface="Calibri"/>
                <a:cs typeface="Calibri"/>
              </a:rPr>
              <a:t>form</a:t>
            </a:r>
            <a:r>
              <a:rPr sz="2000" spc="-20" dirty="0">
                <a:latin typeface="Calibri"/>
                <a:cs typeface="Calibri"/>
              </a:rPr>
              <a:t> </a:t>
            </a:r>
            <a:r>
              <a:rPr sz="2000" dirty="0">
                <a:latin typeface="Calibri"/>
                <a:cs typeface="Calibri"/>
              </a:rPr>
              <a:t>occult</a:t>
            </a:r>
            <a:r>
              <a:rPr sz="2000" spc="-35" dirty="0">
                <a:latin typeface="Calibri"/>
                <a:cs typeface="Calibri"/>
              </a:rPr>
              <a:t> </a:t>
            </a:r>
            <a:r>
              <a:rPr sz="2000" dirty="0">
                <a:latin typeface="Calibri"/>
                <a:cs typeface="Calibri"/>
              </a:rPr>
              <a:t>liquid</a:t>
            </a:r>
            <a:r>
              <a:rPr sz="2000" spc="-5" dirty="0">
                <a:latin typeface="Calibri"/>
                <a:cs typeface="Calibri"/>
              </a:rPr>
              <a:t> </a:t>
            </a:r>
            <a:r>
              <a:rPr sz="2000" dirty="0">
                <a:latin typeface="Calibri"/>
                <a:cs typeface="Calibri"/>
              </a:rPr>
              <a:t>agent</a:t>
            </a:r>
            <a:r>
              <a:rPr sz="2000" spc="-15" dirty="0">
                <a:latin typeface="Calibri"/>
                <a:cs typeface="Calibri"/>
              </a:rPr>
              <a:t> </a:t>
            </a:r>
            <a:r>
              <a:rPr sz="2000" dirty="0">
                <a:latin typeface="Calibri"/>
                <a:cs typeface="Calibri"/>
              </a:rPr>
              <a:t>still</a:t>
            </a:r>
            <a:r>
              <a:rPr sz="2000" spc="-25" dirty="0">
                <a:latin typeface="Calibri"/>
                <a:cs typeface="Calibri"/>
              </a:rPr>
              <a:t> </a:t>
            </a:r>
            <a:r>
              <a:rPr sz="2000" dirty="0">
                <a:latin typeface="Calibri"/>
                <a:cs typeface="Calibri"/>
              </a:rPr>
              <a:t>on</a:t>
            </a:r>
            <a:r>
              <a:rPr sz="2000" spc="-15" dirty="0">
                <a:latin typeface="Calibri"/>
                <a:cs typeface="Calibri"/>
              </a:rPr>
              <a:t> </a:t>
            </a:r>
            <a:r>
              <a:rPr sz="2000" dirty="0">
                <a:latin typeface="Calibri"/>
                <a:cs typeface="Calibri"/>
              </a:rPr>
              <a:t>the</a:t>
            </a:r>
            <a:r>
              <a:rPr sz="2000" spc="-5" dirty="0">
                <a:latin typeface="Calibri"/>
                <a:cs typeface="Calibri"/>
              </a:rPr>
              <a:t> </a:t>
            </a:r>
            <a:r>
              <a:rPr sz="2000" spc="-10" dirty="0">
                <a:latin typeface="Calibri"/>
                <a:cs typeface="Calibri"/>
              </a:rPr>
              <a:t>victim.</a:t>
            </a:r>
            <a:endParaRPr lang="ru-RU" sz="2000" spc="-10" dirty="0">
              <a:latin typeface="Calibri"/>
              <a:cs typeface="Calibri"/>
            </a:endParaRPr>
          </a:p>
          <a:p>
            <a:pPr marL="714375" lvl="1">
              <a:lnSpc>
                <a:spcPct val="100000"/>
              </a:lnSpc>
              <a:spcBef>
                <a:spcPts val="245"/>
              </a:spcBef>
              <a:tabLst>
                <a:tab pos="698500" algn="l"/>
              </a:tabLst>
            </a:pPr>
            <a:r>
              <a:rPr lang="ru-RU" sz="2000" dirty="0">
                <a:latin typeface="Calibri"/>
                <a:cs typeface="Calibri"/>
              </a:rPr>
              <a:t>В основному у </a:t>
            </a:r>
            <a:r>
              <a:rPr lang="ru-RU" sz="2000" dirty="0" err="1">
                <a:latin typeface="Calibri"/>
                <a:cs typeface="Calibri"/>
              </a:rPr>
              <a:t>вигляді</a:t>
            </a:r>
            <a:r>
              <a:rPr lang="ru-RU" sz="2000" dirty="0">
                <a:latin typeface="Calibri"/>
                <a:cs typeface="Calibri"/>
              </a:rPr>
              <a:t> </a:t>
            </a:r>
            <a:r>
              <a:rPr lang="ru-RU" sz="2000" dirty="0" err="1">
                <a:latin typeface="Calibri"/>
                <a:cs typeface="Calibri"/>
              </a:rPr>
              <a:t>прихованого</a:t>
            </a:r>
            <a:r>
              <a:rPr lang="ru-RU" sz="2000" dirty="0">
                <a:latin typeface="Calibri"/>
                <a:cs typeface="Calibri"/>
              </a:rPr>
              <a:t> </a:t>
            </a:r>
            <a:r>
              <a:rPr lang="ru-RU" sz="2000" dirty="0" err="1">
                <a:latin typeface="Calibri"/>
                <a:cs typeface="Calibri"/>
              </a:rPr>
              <a:t>рідкого</a:t>
            </a:r>
            <a:r>
              <a:rPr lang="ru-RU" sz="2000" dirty="0">
                <a:latin typeface="Calibri"/>
                <a:cs typeface="Calibri"/>
              </a:rPr>
              <a:t> агента, </a:t>
            </a:r>
            <a:r>
              <a:rPr lang="ru-RU" sz="2000" dirty="0" err="1">
                <a:latin typeface="Calibri"/>
                <a:cs typeface="Calibri"/>
              </a:rPr>
              <a:t>що</a:t>
            </a:r>
            <a:r>
              <a:rPr lang="ru-RU" sz="2000" dirty="0">
                <a:latin typeface="Calibri"/>
                <a:cs typeface="Calibri"/>
              </a:rPr>
              <a:t> все </a:t>
            </a:r>
            <a:r>
              <a:rPr lang="ru-RU" sz="2000" dirty="0" err="1">
                <a:latin typeface="Calibri"/>
                <a:cs typeface="Calibri"/>
              </a:rPr>
              <a:t>ще</a:t>
            </a:r>
            <a:r>
              <a:rPr lang="ru-RU" sz="2000" dirty="0">
                <a:latin typeface="Calibri"/>
                <a:cs typeface="Calibri"/>
              </a:rPr>
              <a:t> </a:t>
            </a:r>
            <a:r>
              <a:rPr lang="ru-RU" sz="2000" dirty="0" err="1">
                <a:latin typeface="Calibri"/>
                <a:cs typeface="Calibri"/>
              </a:rPr>
              <a:t>знаходиться</a:t>
            </a:r>
            <a:r>
              <a:rPr lang="ru-RU" sz="2000" dirty="0">
                <a:latin typeface="Calibri"/>
                <a:cs typeface="Calibri"/>
              </a:rPr>
              <a:t> на </a:t>
            </a:r>
            <a:r>
              <a:rPr lang="ru-RU" sz="2000" dirty="0" err="1">
                <a:latin typeface="Calibri"/>
                <a:cs typeface="Calibri"/>
              </a:rPr>
              <a:t>постраждалому</a:t>
            </a:r>
            <a:r>
              <a:rPr lang="ru-RU" sz="2000" dirty="0">
                <a:latin typeface="Calibri"/>
                <a:cs typeface="Calibri"/>
              </a:rPr>
              <a:t>.</a:t>
            </a:r>
            <a:endParaRPr sz="2000" dirty="0">
              <a:latin typeface="Calibri"/>
              <a:cs typeface="Calibri"/>
            </a:endParaRPr>
          </a:p>
          <a:p>
            <a:pPr lvl="1">
              <a:lnSpc>
                <a:spcPct val="100000"/>
              </a:lnSpc>
              <a:spcBef>
                <a:spcPts val="25"/>
              </a:spcBef>
              <a:buFont typeface="Arial"/>
              <a:buChar char="•"/>
            </a:pPr>
            <a:endParaRPr sz="1200" dirty="0">
              <a:latin typeface="Calibri"/>
              <a:cs typeface="Calibri"/>
            </a:endParaRPr>
          </a:p>
          <a:p>
            <a:pPr marL="241300" indent="-228600">
              <a:lnSpc>
                <a:spcPct val="100000"/>
              </a:lnSpc>
              <a:buFont typeface="Arial"/>
              <a:buChar char="•"/>
              <a:tabLst>
                <a:tab pos="241300" algn="l"/>
              </a:tabLst>
            </a:pPr>
            <a:r>
              <a:rPr sz="2400" spc="-10" dirty="0">
                <a:latin typeface="Calibri"/>
                <a:cs typeface="Calibri"/>
              </a:rPr>
              <a:t>Expiration</a:t>
            </a:r>
            <a:r>
              <a:rPr sz="2400" spc="-55" dirty="0">
                <a:latin typeface="Calibri"/>
                <a:cs typeface="Calibri"/>
              </a:rPr>
              <a:t> </a:t>
            </a:r>
            <a:r>
              <a:rPr sz="2400" dirty="0">
                <a:latin typeface="Calibri"/>
                <a:cs typeface="Calibri"/>
              </a:rPr>
              <a:t>of</a:t>
            </a:r>
            <a:r>
              <a:rPr sz="2400" spc="-65" dirty="0">
                <a:latin typeface="Calibri"/>
                <a:cs typeface="Calibri"/>
              </a:rPr>
              <a:t> </a:t>
            </a:r>
            <a:r>
              <a:rPr sz="2400" spc="-20" dirty="0">
                <a:latin typeface="Calibri"/>
                <a:cs typeface="Calibri"/>
              </a:rPr>
              <a:t>contaminated</a:t>
            </a:r>
            <a:r>
              <a:rPr sz="2400" spc="-50" dirty="0">
                <a:latin typeface="Calibri"/>
                <a:cs typeface="Calibri"/>
              </a:rPr>
              <a:t> </a:t>
            </a:r>
            <a:r>
              <a:rPr sz="2400" dirty="0">
                <a:latin typeface="Calibri"/>
                <a:cs typeface="Calibri"/>
              </a:rPr>
              <a:t>breath</a:t>
            </a:r>
            <a:r>
              <a:rPr sz="2400" spc="-60" dirty="0">
                <a:latin typeface="Calibri"/>
                <a:cs typeface="Calibri"/>
              </a:rPr>
              <a:t> </a:t>
            </a:r>
            <a:r>
              <a:rPr sz="2400" dirty="0">
                <a:latin typeface="Calibri"/>
                <a:cs typeface="Calibri"/>
              </a:rPr>
              <a:t>is</a:t>
            </a:r>
            <a:r>
              <a:rPr sz="2400" spc="-65" dirty="0">
                <a:latin typeface="Calibri"/>
                <a:cs typeface="Calibri"/>
              </a:rPr>
              <a:t> </a:t>
            </a:r>
            <a:r>
              <a:rPr sz="2400" dirty="0">
                <a:latin typeface="Calibri"/>
                <a:cs typeface="Calibri"/>
              </a:rPr>
              <a:t>less</a:t>
            </a:r>
            <a:r>
              <a:rPr sz="2400" spc="-55" dirty="0">
                <a:latin typeface="Calibri"/>
                <a:cs typeface="Calibri"/>
              </a:rPr>
              <a:t> </a:t>
            </a:r>
            <a:r>
              <a:rPr sz="2400" dirty="0">
                <a:latin typeface="Calibri"/>
                <a:cs typeface="Calibri"/>
              </a:rPr>
              <a:t>risk,</a:t>
            </a:r>
            <a:r>
              <a:rPr sz="2400" spc="-50" dirty="0">
                <a:latin typeface="Calibri"/>
                <a:cs typeface="Calibri"/>
              </a:rPr>
              <a:t> </a:t>
            </a:r>
            <a:r>
              <a:rPr sz="2400" dirty="0">
                <a:latin typeface="Calibri"/>
                <a:cs typeface="Calibri"/>
              </a:rPr>
              <a:t>but</a:t>
            </a:r>
            <a:r>
              <a:rPr sz="2400" spc="-55" dirty="0">
                <a:latin typeface="Calibri"/>
                <a:cs typeface="Calibri"/>
              </a:rPr>
              <a:t> </a:t>
            </a:r>
            <a:r>
              <a:rPr sz="2400" dirty="0">
                <a:latin typeface="Calibri"/>
                <a:cs typeface="Calibri"/>
              </a:rPr>
              <a:t>not</a:t>
            </a:r>
            <a:r>
              <a:rPr sz="2400" spc="-60" dirty="0">
                <a:latin typeface="Calibri"/>
                <a:cs typeface="Calibri"/>
              </a:rPr>
              <a:t> </a:t>
            </a:r>
            <a:r>
              <a:rPr sz="2400" dirty="0">
                <a:latin typeface="Calibri"/>
                <a:cs typeface="Calibri"/>
              </a:rPr>
              <a:t>no</a:t>
            </a:r>
            <a:r>
              <a:rPr sz="2400" spc="-60" dirty="0">
                <a:latin typeface="Calibri"/>
                <a:cs typeface="Calibri"/>
              </a:rPr>
              <a:t> </a:t>
            </a:r>
            <a:r>
              <a:rPr sz="2400" spc="-10" dirty="0">
                <a:latin typeface="Calibri"/>
                <a:cs typeface="Calibri"/>
              </a:rPr>
              <a:t>risk.</a:t>
            </a:r>
            <a:endParaRPr lang="ru-RU" sz="2400" spc="-10" dirty="0">
              <a:latin typeface="Calibri"/>
              <a:cs typeface="Calibri"/>
            </a:endParaRPr>
          </a:p>
          <a:p>
            <a:pPr marL="266700">
              <a:lnSpc>
                <a:spcPct val="100000"/>
              </a:lnSpc>
              <a:tabLst>
                <a:tab pos="241300" algn="l"/>
              </a:tabLst>
            </a:pPr>
            <a:r>
              <a:rPr lang="ru-RU" sz="2400" dirty="0" err="1">
                <a:latin typeface="Calibri"/>
                <a:cs typeface="Calibri"/>
              </a:rPr>
              <a:t>Видих</a:t>
            </a:r>
            <a:r>
              <a:rPr lang="ru-RU" sz="2400" dirty="0">
                <a:latin typeface="Calibri"/>
                <a:cs typeface="Calibri"/>
              </a:rPr>
              <a:t> </a:t>
            </a:r>
            <a:r>
              <a:rPr lang="ru-RU" sz="2400" dirty="0" err="1">
                <a:latin typeface="Calibri"/>
                <a:cs typeface="Calibri"/>
              </a:rPr>
              <a:t>забрудненого</a:t>
            </a:r>
            <a:r>
              <a:rPr lang="ru-RU" sz="2400" dirty="0">
                <a:latin typeface="Calibri"/>
                <a:cs typeface="Calibri"/>
              </a:rPr>
              <a:t> </a:t>
            </a:r>
            <a:r>
              <a:rPr lang="ru-RU" sz="2400" dirty="0" err="1">
                <a:latin typeface="Calibri"/>
                <a:cs typeface="Calibri"/>
              </a:rPr>
              <a:t>об’єму</a:t>
            </a:r>
            <a:r>
              <a:rPr lang="ru-RU" sz="2400" dirty="0">
                <a:latin typeface="Calibri"/>
                <a:cs typeface="Calibri"/>
              </a:rPr>
              <a:t> </a:t>
            </a:r>
            <a:r>
              <a:rPr lang="ru-RU" sz="2400" dirty="0" err="1">
                <a:latin typeface="Calibri"/>
                <a:cs typeface="Calibri"/>
              </a:rPr>
              <a:t>дихання</a:t>
            </a:r>
            <a:r>
              <a:rPr lang="ru-RU" sz="2400" dirty="0">
                <a:latin typeface="Calibri"/>
                <a:cs typeface="Calibri"/>
              </a:rPr>
              <a:t> є </a:t>
            </a:r>
            <a:r>
              <a:rPr lang="ru-RU" sz="2400" dirty="0" err="1">
                <a:latin typeface="Calibri"/>
                <a:cs typeface="Calibri"/>
              </a:rPr>
              <a:t>меншим</a:t>
            </a:r>
            <a:r>
              <a:rPr lang="ru-RU" sz="2400" dirty="0">
                <a:latin typeface="Calibri"/>
                <a:cs typeface="Calibri"/>
              </a:rPr>
              <a:t> </a:t>
            </a:r>
            <a:r>
              <a:rPr lang="ru-RU" sz="2400" dirty="0" err="1">
                <a:latin typeface="Calibri"/>
                <a:cs typeface="Calibri"/>
              </a:rPr>
              <a:t>ризиком</a:t>
            </a:r>
            <a:r>
              <a:rPr lang="ru-RU" sz="2400" dirty="0">
                <a:latin typeface="Calibri"/>
                <a:cs typeface="Calibri"/>
              </a:rPr>
              <a:t>, але </a:t>
            </a:r>
            <a:r>
              <a:rPr lang="ru-RU" sz="2400" dirty="0" err="1">
                <a:latin typeface="Calibri"/>
                <a:cs typeface="Calibri"/>
              </a:rPr>
              <a:t>ризику</a:t>
            </a:r>
            <a:r>
              <a:rPr lang="ru-RU" sz="2400" dirty="0">
                <a:latin typeface="Calibri"/>
                <a:cs typeface="Calibri"/>
              </a:rPr>
              <a:t> не </a:t>
            </a:r>
            <a:r>
              <a:rPr lang="ru-RU" sz="2400" dirty="0" err="1">
                <a:latin typeface="Calibri"/>
                <a:cs typeface="Calibri"/>
              </a:rPr>
              <a:t>виключає</a:t>
            </a:r>
            <a:r>
              <a:rPr lang="ru-RU" sz="2400" dirty="0">
                <a:latin typeface="Calibri"/>
                <a:cs typeface="Calibri"/>
              </a:rPr>
              <a:t>.</a:t>
            </a:r>
            <a:endParaRPr sz="2400" dirty="0">
              <a:latin typeface="Calibri"/>
              <a:cs typeface="Calibri"/>
            </a:endParaRPr>
          </a:p>
          <a:p>
            <a:pPr marL="698500" marR="5080" lvl="1" indent="-228600">
              <a:lnSpc>
                <a:spcPts val="2590"/>
              </a:lnSpc>
              <a:spcBef>
                <a:spcPts val="565"/>
              </a:spcBef>
              <a:buFont typeface="Arial"/>
              <a:buChar char="•"/>
              <a:tabLst>
                <a:tab pos="698500" algn="l"/>
                <a:tab pos="4507230" algn="l"/>
              </a:tabLst>
            </a:pPr>
            <a:r>
              <a:rPr sz="2000" dirty="0">
                <a:latin typeface="Calibri"/>
                <a:cs typeface="Calibri"/>
              </a:rPr>
              <a:t>Of</a:t>
            </a:r>
            <a:r>
              <a:rPr sz="2000" spc="-25" dirty="0">
                <a:latin typeface="Calibri"/>
                <a:cs typeface="Calibri"/>
              </a:rPr>
              <a:t> </a:t>
            </a:r>
            <a:r>
              <a:rPr sz="2000" dirty="0">
                <a:latin typeface="Calibri"/>
                <a:cs typeface="Calibri"/>
              </a:rPr>
              <a:t>a</a:t>
            </a:r>
            <a:r>
              <a:rPr sz="2000" spc="-30" dirty="0">
                <a:latin typeface="Calibri"/>
                <a:cs typeface="Calibri"/>
              </a:rPr>
              <a:t> </a:t>
            </a:r>
            <a:r>
              <a:rPr sz="2000" dirty="0">
                <a:latin typeface="Calibri"/>
                <a:cs typeface="Calibri"/>
              </a:rPr>
              <a:t>quantity</a:t>
            </a:r>
            <a:r>
              <a:rPr sz="2000" spc="-25" dirty="0">
                <a:latin typeface="Calibri"/>
                <a:cs typeface="Calibri"/>
              </a:rPr>
              <a:t> </a:t>
            </a:r>
            <a:r>
              <a:rPr sz="2000" dirty="0">
                <a:latin typeface="Calibri"/>
                <a:cs typeface="Calibri"/>
              </a:rPr>
              <a:t>of</a:t>
            </a:r>
            <a:r>
              <a:rPr sz="2000" spc="-15" dirty="0">
                <a:latin typeface="Calibri"/>
                <a:cs typeface="Calibri"/>
              </a:rPr>
              <a:t> </a:t>
            </a:r>
            <a:r>
              <a:rPr sz="2000" dirty="0">
                <a:latin typeface="Calibri"/>
                <a:cs typeface="Calibri"/>
              </a:rPr>
              <a:t>inhaled</a:t>
            </a:r>
            <a:r>
              <a:rPr sz="2000" spc="-25" dirty="0">
                <a:latin typeface="Calibri"/>
                <a:cs typeface="Calibri"/>
              </a:rPr>
              <a:t> </a:t>
            </a:r>
            <a:r>
              <a:rPr sz="2000" dirty="0">
                <a:latin typeface="Calibri"/>
                <a:cs typeface="Calibri"/>
              </a:rPr>
              <a:t>sarin</a:t>
            </a:r>
            <a:r>
              <a:rPr sz="2000" spc="-25" dirty="0">
                <a:latin typeface="Calibri"/>
                <a:cs typeface="Calibri"/>
              </a:rPr>
              <a:t> vapor,</a:t>
            </a:r>
            <a:r>
              <a:rPr sz="2000" spc="-15" dirty="0">
                <a:latin typeface="Calibri"/>
                <a:cs typeface="Calibri"/>
              </a:rPr>
              <a:t> </a:t>
            </a:r>
            <a:r>
              <a:rPr sz="2000" dirty="0">
                <a:latin typeface="Calibri"/>
                <a:cs typeface="Calibri"/>
              </a:rPr>
              <a:t>10%</a:t>
            </a:r>
            <a:r>
              <a:rPr sz="2000" spc="-40" dirty="0">
                <a:latin typeface="Calibri"/>
                <a:cs typeface="Calibri"/>
              </a:rPr>
              <a:t> </a:t>
            </a:r>
            <a:r>
              <a:rPr sz="2000" dirty="0">
                <a:latin typeface="Calibri"/>
                <a:cs typeface="Calibri"/>
              </a:rPr>
              <a:t>is</a:t>
            </a:r>
            <a:r>
              <a:rPr sz="2000" spc="-20" dirty="0">
                <a:latin typeface="Calibri"/>
                <a:cs typeface="Calibri"/>
              </a:rPr>
              <a:t> </a:t>
            </a:r>
            <a:r>
              <a:rPr sz="2000" dirty="0">
                <a:latin typeface="Calibri"/>
                <a:cs typeface="Calibri"/>
              </a:rPr>
              <a:t>able</a:t>
            </a:r>
            <a:r>
              <a:rPr sz="2000" spc="-15" dirty="0">
                <a:latin typeface="Calibri"/>
                <a:cs typeface="Calibri"/>
              </a:rPr>
              <a:t> </a:t>
            </a:r>
            <a:r>
              <a:rPr sz="2000" dirty="0">
                <a:latin typeface="Calibri"/>
                <a:cs typeface="Calibri"/>
              </a:rPr>
              <a:t>to</a:t>
            </a:r>
            <a:r>
              <a:rPr sz="2000" spc="-40" dirty="0">
                <a:latin typeface="Calibri"/>
                <a:cs typeface="Calibri"/>
              </a:rPr>
              <a:t> </a:t>
            </a:r>
            <a:r>
              <a:rPr sz="2000" dirty="0">
                <a:latin typeface="Calibri"/>
                <a:cs typeface="Calibri"/>
              </a:rPr>
              <a:t>be</a:t>
            </a:r>
            <a:r>
              <a:rPr sz="2000" spc="-10" dirty="0">
                <a:latin typeface="Calibri"/>
                <a:cs typeface="Calibri"/>
              </a:rPr>
              <a:t> </a:t>
            </a:r>
            <a:r>
              <a:rPr sz="2000" dirty="0">
                <a:latin typeface="Calibri"/>
                <a:cs typeface="Calibri"/>
              </a:rPr>
              <a:t>exhaled</a:t>
            </a:r>
            <a:r>
              <a:rPr sz="2000" spc="-25" dirty="0">
                <a:latin typeface="Calibri"/>
                <a:cs typeface="Calibri"/>
              </a:rPr>
              <a:t> </a:t>
            </a:r>
            <a:r>
              <a:rPr sz="2000" dirty="0">
                <a:latin typeface="Calibri"/>
                <a:cs typeface="Calibri"/>
              </a:rPr>
              <a:t>in</a:t>
            </a:r>
            <a:r>
              <a:rPr sz="2000" spc="-30" dirty="0">
                <a:latin typeface="Calibri"/>
                <a:cs typeface="Calibri"/>
              </a:rPr>
              <a:t> </a:t>
            </a:r>
            <a:r>
              <a:rPr sz="2000" dirty="0">
                <a:latin typeface="Calibri"/>
                <a:cs typeface="Calibri"/>
              </a:rPr>
              <a:t>the</a:t>
            </a:r>
            <a:r>
              <a:rPr sz="2000" spc="-15" dirty="0">
                <a:latin typeface="Calibri"/>
                <a:cs typeface="Calibri"/>
              </a:rPr>
              <a:t> </a:t>
            </a:r>
            <a:r>
              <a:rPr sz="2000" dirty="0">
                <a:latin typeface="Calibri"/>
                <a:cs typeface="Calibri"/>
              </a:rPr>
              <a:t>first</a:t>
            </a:r>
            <a:r>
              <a:rPr sz="2000" spc="-35" dirty="0">
                <a:latin typeface="Calibri"/>
                <a:cs typeface="Calibri"/>
              </a:rPr>
              <a:t> </a:t>
            </a:r>
            <a:r>
              <a:rPr sz="2000" dirty="0">
                <a:latin typeface="Calibri"/>
                <a:cs typeface="Calibri"/>
              </a:rPr>
              <a:t>few</a:t>
            </a:r>
            <a:r>
              <a:rPr sz="2000" spc="-15" dirty="0">
                <a:latin typeface="Calibri"/>
                <a:cs typeface="Calibri"/>
              </a:rPr>
              <a:t> </a:t>
            </a:r>
            <a:r>
              <a:rPr sz="2000" spc="-10" dirty="0">
                <a:latin typeface="Calibri"/>
                <a:cs typeface="Calibri"/>
              </a:rPr>
              <a:t>breaths </a:t>
            </a:r>
            <a:r>
              <a:rPr sz="2000" dirty="0">
                <a:latin typeface="Calibri"/>
                <a:cs typeface="Calibri"/>
              </a:rPr>
              <a:t>after</a:t>
            </a:r>
            <a:r>
              <a:rPr sz="2000" spc="-25" dirty="0">
                <a:latin typeface="Calibri"/>
                <a:cs typeface="Calibri"/>
              </a:rPr>
              <a:t> </a:t>
            </a:r>
            <a:r>
              <a:rPr sz="2000" dirty="0">
                <a:latin typeface="Calibri"/>
                <a:cs typeface="Calibri"/>
              </a:rPr>
              <a:t>the</a:t>
            </a:r>
            <a:r>
              <a:rPr sz="2000" spc="-10" dirty="0">
                <a:latin typeface="Calibri"/>
                <a:cs typeface="Calibri"/>
              </a:rPr>
              <a:t> </a:t>
            </a:r>
            <a:r>
              <a:rPr sz="2000" dirty="0">
                <a:latin typeface="Calibri"/>
                <a:cs typeface="Calibri"/>
              </a:rPr>
              <a:t>inhalation</a:t>
            </a:r>
            <a:r>
              <a:rPr sz="2000" spc="-30" dirty="0">
                <a:latin typeface="Calibri"/>
                <a:cs typeface="Calibri"/>
              </a:rPr>
              <a:t> </a:t>
            </a:r>
            <a:r>
              <a:rPr sz="2000" spc="-10" dirty="0">
                <a:latin typeface="Calibri"/>
                <a:cs typeface="Calibri"/>
              </a:rPr>
              <a:t>exposure.</a:t>
            </a:r>
            <a:r>
              <a:rPr lang="ru-RU" sz="2000" dirty="0">
                <a:latin typeface="Calibri"/>
                <a:cs typeface="Calibri"/>
              </a:rPr>
              <a:t> </a:t>
            </a:r>
            <a:r>
              <a:rPr sz="2000" dirty="0">
                <a:latin typeface="Calibri"/>
                <a:cs typeface="Calibri"/>
              </a:rPr>
              <a:t>No</a:t>
            </a:r>
            <a:r>
              <a:rPr sz="2000" spc="-35" dirty="0">
                <a:latin typeface="Calibri"/>
                <a:cs typeface="Calibri"/>
              </a:rPr>
              <a:t> </a:t>
            </a:r>
            <a:r>
              <a:rPr sz="2000" dirty="0">
                <a:latin typeface="Calibri"/>
                <a:cs typeface="Calibri"/>
              </a:rPr>
              <a:t>data</a:t>
            </a:r>
            <a:r>
              <a:rPr sz="2000" spc="-25" dirty="0">
                <a:latin typeface="Calibri"/>
                <a:cs typeface="Calibri"/>
              </a:rPr>
              <a:t> </a:t>
            </a:r>
            <a:r>
              <a:rPr sz="2000" dirty="0">
                <a:latin typeface="Calibri"/>
                <a:cs typeface="Calibri"/>
              </a:rPr>
              <a:t>on</a:t>
            </a:r>
            <a:r>
              <a:rPr sz="2000" spc="-25" dirty="0">
                <a:latin typeface="Calibri"/>
                <a:cs typeface="Calibri"/>
              </a:rPr>
              <a:t> </a:t>
            </a:r>
            <a:r>
              <a:rPr sz="2000" dirty="0">
                <a:latin typeface="Calibri"/>
                <a:cs typeface="Calibri"/>
              </a:rPr>
              <a:t>later</a:t>
            </a:r>
            <a:r>
              <a:rPr sz="2000" spc="-25" dirty="0">
                <a:latin typeface="Calibri"/>
                <a:cs typeface="Calibri"/>
              </a:rPr>
              <a:t> </a:t>
            </a:r>
            <a:r>
              <a:rPr sz="2000" dirty="0">
                <a:latin typeface="Calibri"/>
                <a:cs typeface="Calibri"/>
              </a:rPr>
              <a:t>time</a:t>
            </a:r>
            <a:r>
              <a:rPr sz="2000" spc="-35" dirty="0">
                <a:latin typeface="Calibri"/>
                <a:cs typeface="Calibri"/>
              </a:rPr>
              <a:t> </a:t>
            </a:r>
            <a:r>
              <a:rPr sz="2000" dirty="0">
                <a:latin typeface="Calibri"/>
                <a:cs typeface="Calibri"/>
              </a:rPr>
              <a:t>periods</a:t>
            </a:r>
            <a:r>
              <a:rPr sz="2000" spc="-20" dirty="0">
                <a:latin typeface="Calibri"/>
                <a:cs typeface="Calibri"/>
              </a:rPr>
              <a:t> </a:t>
            </a:r>
            <a:r>
              <a:rPr sz="2000" dirty="0">
                <a:latin typeface="Calibri"/>
                <a:cs typeface="Calibri"/>
              </a:rPr>
              <a:t>of</a:t>
            </a:r>
            <a:r>
              <a:rPr sz="2000" spc="-15" dirty="0">
                <a:latin typeface="Calibri"/>
                <a:cs typeface="Calibri"/>
              </a:rPr>
              <a:t> </a:t>
            </a:r>
            <a:r>
              <a:rPr sz="2000" dirty="0">
                <a:latin typeface="Calibri"/>
                <a:cs typeface="Calibri"/>
              </a:rPr>
              <a:t>expired</a:t>
            </a:r>
            <a:r>
              <a:rPr sz="2000" spc="-15" dirty="0">
                <a:latin typeface="Calibri"/>
                <a:cs typeface="Calibri"/>
              </a:rPr>
              <a:t> </a:t>
            </a:r>
            <a:r>
              <a:rPr sz="2000" spc="-10" dirty="0">
                <a:latin typeface="Calibri"/>
                <a:cs typeface="Calibri"/>
              </a:rPr>
              <a:t>volatiles.</a:t>
            </a:r>
            <a:endParaRPr lang="ru-RU" sz="2000" spc="-10" dirty="0">
              <a:latin typeface="Calibri"/>
              <a:cs typeface="Calibri"/>
            </a:endParaRPr>
          </a:p>
          <a:p>
            <a:pPr marL="714375" marR="5080" lvl="1">
              <a:lnSpc>
                <a:spcPts val="2590"/>
              </a:lnSpc>
              <a:spcBef>
                <a:spcPts val="565"/>
              </a:spcBef>
              <a:tabLst>
                <a:tab pos="698500" algn="l"/>
                <a:tab pos="4507230" algn="l"/>
              </a:tabLst>
            </a:pPr>
            <a:r>
              <a:rPr lang="ru-RU" sz="2000" dirty="0">
                <a:latin typeface="Calibri"/>
                <a:cs typeface="Calibri"/>
              </a:rPr>
              <a:t>З </a:t>
            </a:r>
            <a:r>
              <a:rPr lang="ru-RU" sz="2000" dirty="0" err="1">
                <a:latin typeface="Calibri"/>
                <a:cs typeface="Calibri"/>
              </a:rPr>
              <a:t>кількості</a:t>
            </a:r>
            <a:r>
              <a:rPr lang="ru-RU" sz="2000" dirty="0">
                <a:latin typeface="Calibri"/>
                <a:cs typeface="Calibri"/>
              </a:rPr>
              <a:t> </a:t>
            </a:r>
            <a:r>
              <a:rPr lang="ru-RU" sz="2000" dirty="0" err="1">
                <a:latin typeface="Calibri"/>
                <a:cs typeface="Calibri"/>
              </a:rPr>
              <a:t>вдихуваних</a:t>
            </a:r>
            <a:r>
              <a:rPr lang="ru-RU" sz="2000" dirty="0">
                <a:latin typeface="Calibri"/>
                <a:cs typeface="Calibri"/>
              </a:rPr>
              <a:t> </a:t>
            </a:r>
            <a:r>
              <a:rPr lang="ru-RU" sz="2000" dirty="0" err="1">
                <a:latin typeface="Calibri"/>
                <a:cs typeface="Calibri"/>
              </a:rPr>
              <a:t>парів</a:t>
            </a:r>
            <a:r>
              <a:rPr lang="ru-RU" sz="2000" dirty="0">
                <a:latin typeface="Calibri"/>
                <a:cs typeface="Calibri"/>
              </a:rPr>
              <a:t> зарину 10% </a:t>
            </a:r>
            <a:r>
              <a:rPr lang="ru-RU" sz="2000" dirty="0" err="1">
                <a:latin typeface="Calibri"/>
                <a:cs typeface="Calibri"/>
              </a:rPr>
              <a:t>можна</a:t>
            </a:r>
            <a:r>
              <a:rPr lang="ru-RU" sz="2000" dirty="0">
                <a:latin typeface="Calibri"/>
                <a:cs typeface="Calibri"/>
              </a:rPr>
              <a:t> </a:t>
            </a:r>
            <a:r>
              <a:rPr lang="ru-RU" sz="2000" dirty="0" err="1">
                <a:latin typeface="Calibri"/>
                <a:cs typeface="Calibri"/>
              </a:rPr>
              <a:t>видихнути</a:t>
            </a:r>
            <a:r>
              <a:rPr lang="ru-RU" sz="2000" dirty="0">
                <a:latin typeface="Calibri"/>
                <a:cs typeface="Calibri"/>
              </a:rPr>
              <a:t> в </a:t>
            </a:r>
            <a:r>
              <a:rPr lang="ru-RU" sz="2000" dirty="0" err="1">
                <a:latin typeface="Calibri"/>
                <a:cs typeface="Calibri"/>
              </a:rPr>
              <a:t>перші</a:t>
            </a:r>
            <a:r>
              <a:rPr lang="ru-RU" sz="2000" dirty="0">
                <a:latin typeface="Calibri"/>
                <a:cs typeface="Calibri"/>
              </a:rPr>
              <a:t> </a:t>
            </a:r>
            <a:r>
              <a:rPr lang="ru-RU" sz="2000" dirty="0" err="1">
                <a:latin typeface="Calibri"/>
                <a:cs typeface="Calibri"/>
              </a:rPr>
              <a:t>кілька</a:t>
            </a:r>
            <a:r>
              <a:rPr lang="ru-RU" sz="2000" dirty="0">
                <a:latin typeface="Calibri"/>
                <a:cs typeface="Calibri"/>
              </a:rPr>
              <a:t> </a:t>
            </a:r>
            <a:r>
              <a:rPr lang="ru-RU" sz="2000" dirty="0" err="1">
                <a:latin typeface="Calibri"/>
                <a:cs typeface="Calibri"/>
              </a:rPr>
              <a:t>вдихів</a:t>
            </a:r>
            <a:r>
              <a:rPr lang="ru-RU" sz="2000" dirty="0">
                <a:latin typeface="Calibri"/>
                <a:cs typeface="Calibri"/>
              </a:rPr>
              <a:t> </a:t>
            </a:r>
            <a:r>
              <a:rPr lang="ru-RU" sz="2000" dirty="0" err="1">
                <a:latin typeface="Calibri"/>
                <a:cs typeface="Calibri"/>
              </a:rPr>
              <a:t>після</a:t>
            </a:r>
            <a:r>
              <a:rPr lang="ru-RU" sz="2000" dirty="0">
                <a:latin typeface="Calibri"/>
                <a:cs typeface="Calibri"/>
              </a:rPr>
              <a:t> </a:t>
            </a:r>
            <a:r>
              <a:rPr lang="ru-RU" sz="2000" dirty="0" err="1">
                <a:latin typeface="Calibri"/>
                <a:cs typeface="Calibri"/>
              </a:rPr>
              <a:t>інгаляційного</a:t>
            </a:r>
            <a:r>
              <a:rPr lang="ru-RU" sz="2000" dirty="0">
                <a:latin typeface="Calibri"/>
                <a:cs typeface="Calibri"/>
              </a:rPr>
              <a:t> </a:t>
            </a:r>
            <a:r>
              <a:rPr lang="ru-RU" sz="2000" dirty="0" err="1">
                <a:latin typeface="Calibri"/>
                <a:cs typeface="Calibri"/>
              </a:rPr>
              <a:t>впливу</a:t>
            </a:r>
            <a:r>
              <a:rPr lang="ru-RU" sz="2000" dirty="0">
                <a:latin typeface="Calibri"/>
                <a:cs typeface="Calibri"/>
              </a:rPr>
              <a:t>. </a:t>
            </a:r>
            <a:r>
              <a:rPr lang="ru-RU" sz="2000" dirty="0" err="1">
                <a:latin typeface="Calibri"/>
                <a:cs typeface="Calibri"/>
              </a:rPr>
              <a:t>Немає</a:t>
            </a:r>
            <a:r>
              <a:rPr lang="ru-RU" sz="2000" dirty="0">
                <a:latin typeface="Calibri"/>
                <a:cs typeface="Calibri"/>
              </a:rPr>
              <a:t> </a:t>
            </a:r>
            <a:r>
              <a:rPr lang="ru-RU" sz="2000" dirty="0" err="1">
                <a:latin typeface="Calibri"/>
                <a:cs typeface="Calibri"/>
              </a:rPr>
              <a:t>даних</a:t>
            </a:r>
            <a:r>
              <a:rPr lang="ru-RU" sz="2000" dirty="0">
                <a:latin typeface="Calibri"/>
                <a:cs typeface="Calibri"/>
              </a:rPr>
              <a:t> про </a:t>
            </a:r>
            <a:r>
              <a:rPr lang="ru-RU" sz="2000" dirty="0" err="1">
                <a:latin typeface="Calibri"/>
                <a:cs typeface="Calibri"/>
              </a:rPr>
              <a:t>пізніші</a:t>
            </a:r>
            <a:r>
              <a:rPr lang="ru-RU" sz="2000" dirty="0">
                <a:latin typeface="Calibri"/>
                <a:cs typeface="Calibri"/>
              </a:rPr>
              <a:t> </a:t>
            </a:r>
            <a:r>
              <a:rPr lang="ru-RU" sz="2000" dirty="0" err="1">
                <a:latin typeface="Calibri"/>
                <a:cs typeface="Calibri"/>
              </a:rPr>
              <a:t>періоди</a:t>
            </a:r>
            <a:r>
              <a:rPr lang="ru-RU" sz="2000" dirty="0">
                <a:latin typeface="Calibri"/>
                <a:cs typeface="Calibri"/>
              </a:rPr>
              <a:t> </a:t>
            </a:r>
            <a:r>
              <a:rPr lang="ru-RU" sz="2000" dirty="0" err="1">
                <a:latin typeface="Calibri"/>
                <a:cs typeface="Calibri"/>
              </a:rPr>
              <a:t>летких</a:t>
            </a:r>
            <a:r>
              <a:rPr lang="ru-RU" sz="2000" dirty="0">
                <a:latin typeface="Calibri"/>
                <a:cs typeface="Calibri"/>
              </a:rPr>
              <a:t> </a:t>
            </a:r>
            <a:r>
              <a:rPr lang="ru-RU" sz="2000" dirty="0" err="1">
                <a:latin typeface="Calibri"/>
                <a:cs typeface="Calibri"/>
              </a:rPr>
              <a:t>речовин</a:t>
            </a:r>
            <a:r>
              <a:rPr lang="ru-RU" sz="2000" dirty="0">
                <a:latin typeface="Calibri"/>
                <a:cs typeface="Calibri"/>
              </a:rPr>
              <a:t> </a:t>
            </a:r>
            <a:r>
              <a:rPr lang="ru-RU" sz="2000" dirty="0" err="1">
                <a:latin typeface="Calibri"/>
                <a:cs typeface="Calibri"/>
              </a:rPr>
              <a:t>із</a:t>
            </a:r>
            <a:r>
              <a:rPr lang="ru-RU" sz="2000" dirty="0">
                <a:latin typeface="Calibri"/>
                <a:cs typeface="Calibri"/>
              </a:rPr>
              <a:t> </a:t>
            </a:r>
            <a:r>
              <a:rPr lang="ru-RU" sz="2000" dirty="0" err="1">
                <a:latin typeface="Calibri"/>
                <a:cs typeface="Calibri"/>
              </a:rPr>
              <a:t>вичерпаним</a:t>
            </a:r>
            <a:r>
              <a:rPr lang="ru-RU" sz="2000" dirty="0">
                <a:latin typeface="Calibri"/>
                <a:cs typeface="Calibri"/>
              </a:rPr>
              <a:t> </a:t>
            </a:r>
            <a:r>
              <a:rPr lang="ru-RU" sz="2000" dirty="0" err="1">
                <a:latin typeface="Calibri"/>
                <a:cs typeface="Calibri"/>
              </a:rPr>
              <a:t>терміном</a:t>
            </a:r>
            <a:r>
              <a:rPr lang="ru-RU" sz="2000" dirty="0">
                <a:latin typeface="Calibri"/>
                <a:cs typeface="Calibri"/>
              </a:rPr>
              <a:t> </a:t>
            </a:r>
            <a:r>
              <a:rPr lang="ru-RU" sz="2000" dirty="0" err="1">
                <a:latin typeface="Calibri"/>
                <a:cs typeface="Calibri"/>
              </a:rPr>
              <a:t>придатності</a:t>
            </a:r>
            <a:r>
              <a:rPr lang="ru-RU" sz="2000" dirty="0">
                <a:latin typeface="Calibri"/>
                <a:cs typeface="Calibri"/>
              </a:rPr>
              <a:t>.</a:t>
            </a:r>
            <a:endParaRPr sz="2000" dirty="0">
              <a:latin typeface="Calibri"/>
              <a:cs typeface="Calibri"/>
            </a:endParaRPr>
          </a:p>
        </p:txBody>
      </p:sp>
      <p:sp>
        <p:nvSpPr>
          <p:cNvPr id="4" name="object 4"/>
          <p:cNvSpPr txBox="1"/>
          <p:nvPr/>
        </p:nvSpPr>
        <p:spPr>
          <a:xfrm>
            <a:off x="10134600" y="6386820"/>
            <a:ext cx="2133600" cy="394980"/>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From:</a:t>
            </a:r>
            <a:r>
              <a:rPr sz="1200" spc="-10" dirty="0">
                <a:latin typeface="Calibri"/>
                <a:cs typeface="Calibri"/>
              </a:rPr>
              <a:t> </a:t>
            </a:r>
            <a:r>
              <a:rPr sz="1200" dirty="0">
                <a:latin typeface="Calibri"/>
                <a:cs typeface="Calibri"/>
              </a:rPr>
              <a:t>Sidell,</a:t>
            </a:r>
            <a:r>
              <a:rPr sz="1200" spc="5" dirty="0">
                <a:latin typeface="Calibri"/>
                <a:cs typeface="Calibri"/>
              </a:rPr>
              <a:t> </a:t>
            </a:r>
            <a:r>
              <a:rPr sz="1200" spc="-10" dirty="0">
                <a:latin typeface="Calibri"/>
                <a:cs typeface="Calibri"/>
              </a:rPr>
              <a:t>p.158-</a:t>
            </a:r>
            <a:r>
              <a:rPr sz="1200" spc="-20" dirty="0">
                <a:latin typeface="Calibri"/>
                <a:cs typeface="Calibri"/>
              </a:rPr>
              <a:t>159.</a:t>
            </a:r>
            <a:endParaRPr lang="ru-RU" sz="1200" spc="-20" dirty="0">
              <a:latin typeface="Calibri"/>
              <a:cs typeface="Calibri"/>
            </a:endParaRPr>
          </a:p>
          <a:p>
            <a:pPr marL="12700">
              <a:lnSpc>
                <a:spcPct val="100000"/>
              </a:lnSpc>
              <a:spcBef>
                <a:spcPts val="100"/>
              </a:spcBef>
            </a:pPr>
            <a:r>
              <a:rPr lang="ru-RU" sz="1200" dirty="0" err="1">
                <a:latin typeface="Calibri"/>
                <a:cs typeface="Calibri"/>
              </a:rPr>
              <a:t>Джерело</a:t>
            </a:r>
            <a:r>
              <a:rPr lang="ru-RU" sz="1200" dirty="0">
                <a:latin typeface="Calibri"/>
                <a:cs typeface="Calibri"/>
              </a:rPr>
              <a:t>: </a:t>
            </a:r>
            <a:r>
              <a:rPr lang="ro-RO" sz="1200" dirty="0">
                <a:latin typeface="Calibri"/>
                <a:cs typeface="Calibri"/>
              </a:rPr>
              <a:t>Sidell, </a:t>
            </a:r>
            <a:r>
              <a:rPr lang="ru-RU" sz="1200" dirty="0">
                <a:latin typeface="Calibri"/>
                <a:cs typeface="Calibri"/>
              </a:rPr>
              <a:t>стор.158-159.</a:t>
            </a:r>
            <a:endParaRPr sz="1200" dirty="0">
              <a:latin typeface="Calibri"/>
              <a:cs typeface="Calibri"/>
            </a:endParaRPr>
          </a:p>
        </p:txBody>
      </p:sp>
      <p:pic>
        <p:nvPicPr>
          <p:cNvPr id="5" name="object 5"/>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11084560" cy="1121461"/>
          </a:xfrm>
          <a:prstGeom prst="rect">
            <a:avLst/>
          </a:prstGeom>
        </p:spPr>
        <p:txBody>
          <a:bodyPr vert="horz" wrap="square" lIns="0" tIns="13335" rIns="0" bIns="0" rtlCol="0">
            <a:spAutoFit/>
          </a:bodyPr>
          <a:lstStyle/>
          <a:p>
            <a:pPr marL="12700">
              <a:lnSpc>
                <a:spcPct val="100000"/>
              </a:lnSpc>
              <a:spcBef>
                <a:spcPts val="105"/>
              </a:spcBef>
            </a:pPr>
            <a:r>
              <a:rPr sz="3600" b="1" spc="-40" dirty="0"/>
              <a:t>Practical</a:t>
            </a:r>
            <a:r>
              <a:rPr sz="3600" b="1" spc="-180" dirty="0"/>
              <a:t> </a:t>
            </a:r>
            <a:r>
              <a:rPr sz="3600" b="1" spc="-20" dirty="0"/>
              <a:t>Aspects:</a:t>
            </a:r>
            <a:r>
              <a:rPr sz="3600" b="1" spc="-175" dirty="0"/>
              <a:t> </a:t>
            </a:r>
            <a:r>
              <a:rPr sz="3600" b="1" spc="-30" dirty="0"/>
              <a:t>Airway</a:t>
            </a:r>
            <a:r>
              <a:rPr sz="3600" b="1" spc="-185" dirty="0"/>
              <a:t> </a:t>
            </a:r>
            <a:r>
              <a:rPr sz="3600" b="1" dirty="0"/>
              <a:t>with</a:t>
            </a:r>
            <a:r>
              <a:rPr sz="3600" b="1" spc="-180" dirty="0"/>
              <a:t> </a:t>
            </a:r>
            <a:r>
              <a:rPr sz="3600" b="1" spc="-50" dirty="0"/>
              <a:t>Trismus</a:t>
            </a:r>
            <a:br>
              <a:rPr lang="ru-RU" sz="3600" b="1" spc="-50" dirty="0"/>
            </a:br>
            <a:r>
              <a:rPr lang="ru-RU" sz="3600" b="1" spc="-50" dirty="0" err="1"/>
              <a:t>Практичні</a:t>
            </a:r>
            <a:r>
              <a:rPr lang="ru-RU" sz="3600" b="1" spc="-50" dirty="0"/>
              <a:t> </a:t>
            </a:r>
            <a:r>
              <a:rPr lang="ru-RU" sz="3600" b="1" spc="-50" dirty="0" err="1"/>
              <a:t>міркування</a:t>
            </a:r>
            <a:r>
              <a:rPr lang="ru-RU" sz="3600" b="1" spc="-50" dirty="0"/>
              <a:t>: </a:t>
            </a:r>
            <a:r>
              <a:rPr lang="ru-RU" sz="3600" b="1" spc="-50" dirty="0" err="1"/>
              <a:t>Дихальні</a:t>
            </a:r>
            <a:r>
              <a:rPr lang="ru-RU" sz="3600" b="1" spc="-50" dirty="0"/>
              <a:t> шляхи з тризмом</a:t>
            </a:r>
            <a:endParaRPr sz="3600" b="1" dirty="0"/>
          </a:p>
        </p:txBody>
      </p:sp>
      <p:sp>
        <p:nvSpPr>
          <p:cNvPr id="3" name="object 3"/>
          <p:cNvSpPr txBox="1"/>
          <p:nvPr/>
        </p:nvSpPr>
        <p:spPr>
          <a:xfrm>
            <a:off x="497840" y="1780412"/>
            <a:ext cx="10767695" cy="948337"/>
          </a:xfrm>
          <a:prstGeom prst="rect">
            <a:avLst/>
          </a:prstGeom>
        </p:spPr>
        <p:txBody>
          <a:bodyPr vert="horz" wrap="square" lIns="0" tIns="12065" rIns="0" bIns="0" rtlCol="0">
            <a:spAutoFit/>
          </a:bodyPr>
          <a:lstStyle/>
          <a:p>
            <a:pPr marL="241300" indent="-228600">
              <a:lnSpc>
                <a:spcPct val="100000"/>
              </a:lnSpc>
              <a:spcBef>
                <a:spcPts val="95"/>
              </a:spcBef>
              <a:buFont typeface="Arial"/>
              <a:buChar char="•"/>
              <a:tabLst>
                <a:tab pos="241300" algn="l"/>
              </a:tabLst>
            </a:pPr>
            <a:r>
              <a:rPr sz="2000" spc="-30" dirty="0">
                <a:latin typeface="Calibri"/>
                <a:cs typeface="Calibri"/>
              </a:rPr>
              <a:t>Treatment:</a:t>
            </a:r>
            <a:r>
              <a:rPr sz="2000" spc="-90" dirty="0">
                <a:latin typeface="Calibri"/>
                <a:cs typeface="Calibri"/>
              </a:rPr>
              <a:t> </a:t>
            </a:r>
            <a:r>
              <a:rPr sz="2000" dirty="0">
                <a:latin typeface="Calibri"/>
                <a:cs typeface="Calibri"/>
              </a:rPr>
              <a:t>Place</a:t>
            </a:r>
            <a:r>
              <a:rPr sz="2000" spc="-80" dirty="0">
                <a:latin typeface="Calibri"/>
                <a:cs typeface="Calibri"/>
              </a:rPr>
              <a:t> </a:t>
            </a:r>
            <a:r>
              <a:rPr sz="2000" dirty="0">
                <a:latin typeface="Calibri"/>
                <a:cs typeface="Calibri"/>
              </a:rPr>
              <a:t>Oral</a:t>
            </a:r>
            <a:r>
              <a:rPr sz="2000" spc="-85" dirty="0">
                <a:latin typeface="Calibri"/>
                <a:cs typeface="Calibri"/>
              </a:rPr>
              <a:t> </a:t>
            </a:r>
            <a:r>
              <a:rPr sz="2000" dirty="0">
                <a:latin typeface="Calibri"/>
                <a:cs typeface="Calibri"/>
              </a:rPr>
              <a:t>Airway</a:t>
            </a:r>
            <a:r>
              <a:rPr sz="2000" spc="-75" dirty="0">
                <a:latin typeface="Calibri"/>
                <a:cs typeface="Calibri"/>
              </a:rPr>
              <a:t> </a:t>
            </a:r>
            <a:r>
              <a:rPr sz="2000" dirty="0">
                <a:latin typeface="Calibri"/>
                <a:cs typeface="Calibri"/>
              </a:rPr>
              <a:t>and</a:t>
            </a:r>
            <a:r>
              <a:rPr sz="2000" spc="-75" dirty="0">
                <a:latin typeface="Calibri"/>
                <a:cs typeface="Calibri"/>
              </a:rPr>
              <a:t> </a:t>
            </a:r>
            <a:r>
              <a:rPr sz="2000" dirty="0">
                <a:latin typeface="Calibri"/>
                <a:cs typeface="Calibri"/>
              </a:rPr>
              <a:t>Nasal</a:t>
            </a:r>
            <a:r>
              <a:rPr sz="2000" spc="-70" dirty="0">
                <a:latin typeface="Calibri"/>
                <a:cs typeface="Calibri"/>
              </a:rPr>
              <a:t> </a:t>
            </a:r>
            <a:r>
              <a:rPr sz="2000" spc="-25" dirty="0">
                <a:latin typeface="Calibri"/>
                <a:cs typeface="Calibri"/>
              </a:rPr>
              <a:t>Trumpet</a:t>
            </a:r>
            <a:r>
              <a:rPr sz="2000" spc="-70" dirty="0">
                <a:latin typeface="Calibri"/>
                <a:cs typeface="Calibri"/>
              </a:rPr>
              <a:t> </a:t>
            </a:r>
            <a:r>
              <a:rPr sz="2000" dirty="0">
                <a:latin typeface="Calibri"/>
                <a:cs typeface="Calibri"/>
              </a:rPr>
              <a:t>and</a:t>
            </a:r>
            <a:r>
              <a:rPr sz="2000" spc="-65" dirty="0">
                <a:latin typeface="Calibri"/>
                <a:cs typeface="Calibri"/>
              </a:rPr>
              <a:t> </a:t>
            </a:r>
            <a:r>
              <a:rPr sz="2000" spc="-20" dirty="0">
                <a:latin typeface="Calibri"/>
                <a:cs typeface="Calibri"/>
              </a:rPr>
              <a:t>bag-</a:t>
            </a:r>
            <a:r>
              <a:rPr sz="2000" dirty="0">
                <a:latin typeface="Calibri"/>
                <a:cs typeface="Calibri"/>
              </a:rPr>
              <a:t>mask</a:t>
            </a:r>
            <a:r>
              <a:rPr sz="2000" spc="-75" dirty="0">
                <a:latin typeface="Calibri"/>
                <a:cs typeface="Calibri"/>
              </a:rPr>
              <a:t> </a:t>
            </a:r>
            <a:r>
              <a:rPr sz="2000" spc="-10" dirty="0">
                <a:latin typeface="Calibri"/>
                <a:cs typeface="Calibri"/>
              </a:rPr>
              <a:t>ventilate.</a:t>
            </a:r>
            <a:endParaRPr lang="ru-RU" sz="2000" spc="-10" dirty="0">
              <a:latin typeface="Calibri"/>
              <a:cs typeface="Calibri"/>
            </a:endParaRPr>
          </a:p>
          <a:p>
            <a:pPr marL="241300" indent="-228600">
              <a:lnSpc>
                <a:spcPct val="100000"/>
              </a:lnSpc>
              <a:spcBef>
                <a:spcPts val="95"/>
              </a:spcBef>
              <a:buFont typeface="Arial"/>
              <a:buChar char="•"/>
              <a:tabLst>
                <a:tab pos="241300" algn="l"/>
              </a:tabLst>
            </a:pPr>
            <a:r>
              <a:rPr lang="ru-RU" sz="2000" dirty="0" err="1">
                <a:latin typeface="Calibri"/>
                <a:cs typeface="Calibri"/>
              </a:rPr>
              <a:t>Лікування</a:t>
            </a:r>
            <a:r>
              <a:rPr lang="ru-RU" sz="2000" dirty="0">
                <a:latin typeface="Calibri"/>
                <a:cs typeface="Calibri"/>
              </a:rPr>
              <a:t>: </a:t>
            </a:r>
            <a:r>
              <a:rPr lang="ru-RU" sz="2000" dirty="0" err="1">
                <a:latin typeface="Calibri"/>
                <a:cs typeface="Calibri"/>
              </a:rPr>
              <a:t>Помістіть</a:t>
            </a:r>
            <a:r>
              <a:rPr lang="ru-RU" sz="2000" dirty="0">
                <a:latin typeface="Calibri"/>
                <a:cs typeface="Calibri"/>
              </a:rPr>
              <a:t> </a:t>
            </a:r>
            <a:r>
              <a:rPr lang="ru-RU" sz="2000" dirty="0" err="1">
                <a:latin typeface="Calibri"/>
                <a:cs typeface="Calibri"/>
              </a:rPr>
              <a:t>дихальні</a:t>
            </a:r>
            <a:r>
              <a:rPr lang="ru-RU" sz="2000" dirty="0">
                <a:latin typeface="Calibri"/>
                <a:cs typeface="Calibri"/>
              </a:rPr>
              <a:t> шляхи </a:t>
            </a:r>
            <a:r>
              <a:rPr lang="ru-RU" sz="2000" dirty="0" err="1">
                <a:latin typeface="Calibri"/>
                <a:cs typeface="Calibri"/>
              </a:rPr>
              <a:t>ротової</a:t>
            </a:r>
            <a:r>
              <a:rPr lang="ru-RU" sz="2000" dirty="0">
                <a:latin typeface="Calibri"/>
                <a:cs typeface="Calibri"/>
              </a:rPr>
              <a:t> </a:t>
            </a:r>
            <a:r>
              <a:rPr lang="ru-RU" sz="2000" dirty="0" err="1">
                <a:latin typeface="Calibri"/>
                <a:cs typeface="Calibri"/>
              </a:rPr>
              <a:t>порожнини</a:t>
            </a:r>
            <a:r>
              <a:rPr lang="ru-RU" sz="2000" dirty="0">
                <a:latin typeface="Calibri"/>
                <a:cs typeface="Calibri"/>
              </a:rPr>
              <a:t>, </a:t>
            </a:r>
            <a:r>
              <a:rPr lang="ru-RU" sz="2000" dirty="0" err="1">
                <a:latin typeface="Calibri"/>
                <a:cs typeface="Calibri"/>
              </a:rPr>
              <a:t>носову</a:t>
            </a:r>
            <a:r>
              <a:rPr lang="ru-RU" sz="2000" dirty="0">
                <a:latin typeface="Calibri"/>
                <a:cs typeface="Calibri"/>
              </a:rPr>
              <a:t> трубу та </a:t>
            </a:r>
            <a:r>
              <a:rPr lang="ru-RU" sz="2000" dirty="0" err="1">
                <a:latin typeface="Calibri"/>
                <a:cs typeface="Calibri"/>
              </a:rPr>
              <a:t>мішок</a:t>
            </a:r>
            <a:r>
              <a:rPr lang="ru-RU" sz="2000" dirty="0">
                <a:latin typeface="Calibri"/>
                <a:cs typeface="Calibri"/>
              </a:rPr>
              <a:t>-маску для </a:t>
            </a:r>
            <a:r>
              <a:rPr lang="ru-RU" sz="2000" dirty="0" err="1">
                <a:latin typeface="Calibri"/>
                <a:cs typeface="Calibri"/>
              </a:rPr>
              <a:t>вентиляції</a:t>
            </a:r>
            <a:r>
              <a:rPr lang="ru-RU" sz="2000" dirty="0">
                <a:latin typeface="Calibri"/>
                <a:cs typeface="Calibri"/>
              </a:rPr>
              <a:t>.</a:t>
            </a:r>
            <a:endParaRPr sz="2000" dirty="0">
              <a:latin typeface="Calibri"/>
              <a:cs typeface="Calibri"/>
            </a:endParaRPr>
          </a:p>
        </p:txBody>
      </p:sp>
      <p:pic>
        <p:nvPicPr>
          <p:cNvPr id="4" name="object 4"/>
          <p:cNvPicPr/>
          <p:nvPr/>
        </p:nvPicPr>
        <p:blipFill>
          <a:blip r:embed="rId2" cstate="print"/>
          <a:stretch>
            <a:fillRect/>
          </a:stretch>
        </p:blipFill>
        <p:spPr>
          <a:xfrm>
            <a:off x="914400" y="2767583"/>
            <a:ext cx="4242816" cy="3721608"/>
          </a:xfrm>
          <a:prstGeom prst="rect">
            <a:avLst/>
          </a:prstGeom>
        </p:spPr>
      </p:pic>
      <p:pic>
        <p:nvPicPr>
          <p:cNvPr id="5" name="object 5"/>
          <p:cNvPicPr/>
          <p:nvPr/>
        </p:nvPicPr>
        <p:blipFill>
          <a:blip r:embed="rId3" cstate="print"/>
          <a:stretch>
            <a:fillRect/>
          </a:stretch>
        </p:blipFill>
        <p:spPr>
          <a:xfrm>
            <a:off x="6617207" y="2784340"/>
            <a:ext cx="4572000" cy="3704851"/>
          </a:xfrm>
          <a:prstGeom prst="rect">
            <a:avLst/>
          </a:prstGeom>
        </p:spPr>
      </p:pic>
      <p:sp>
        <p:nvSpPr>
          <p:cNvPr id="7" name="TextBox 6">
            <a:extLst>
              <a:ext uri="{FF2B5EF4-FFF2-40B4-BE49-F238E27FC236}">
                <a16:creationId xmlns:a16="http://schemas.microsoft.com/office/drawing/2014/main" id="{260EBC9B-77C9-9206-E4C1-814163D69C52}"/>
              </a:ext>
            </a:extLst>
          </p:cNvPr>
          <p:cNvSpPr txBox="1"/>
          <p:nvPr/>
        </p:nvSpPr>
        <p:spPr>
          <a:xfrm>
            <a:off x="4192524" y="3059668"/>
            <a:ext cx="966216" cy="707886"/>
          </a:xfrm>
          <a:prstGeom prst="rect">
            <a:avLst/>
          </a:prstGeom>
          <a:solidFill>
            <a:srgbClr val="B8B7B3"/>
          </a:solidFill>
          <a:ln>
            <a:noFill/>
          </a:ln>
        </p:spPr>
        <p:txBody>
          <a:bodyPr wrap="square">
            <a:spAutoFit/>
          </a:bodyPr>
          <a:lstStyle/>
          <a:p>
            <a:r>
              <a:rPr lang="ro-RO" sz="1000" dirty="0"/>
              <a:t>oral airway</a:t>
            </a:r>
            <a:endParaRPr lang="ru-RU" sz="1000" dirty="0"/>
          </a:p>
          <a:p>
            <a:r>
              <a:rPr lang="ru-RU" sz="1000" dirty="0" err="1"/>
              <a:t>ротові</a:t>
            </a:r>
            <a:r>
              <a:rPr lang="ru-RU" sz="1000" dirty="0"/>
              <a:t> </a:t>
            </a:r>
            <a:r>
              <a:rPr lang="ru-RU" sz="1000" dirty="0" err="1"/>
              <a:t>дихальні</a:t>
            </a:r>
            <a:r>
              <a:rPr lang="ru-RU" sz="1000" dirty="0"/>
              <a:t> шляхи</a:t>
            </a:r>
            <a:endParaRPr lang="ru-UA" sz="1000" dirty="0"/>
          </a:p>
        </p:txBody>
      </p:sp>
      <p:sp>
        <p:nvSpPr>
          <p:cNvPr id="8" name="TextBox 7">
            <a:extLst>
              <a:ext uri="{FF2B5EF4-FFF2-40B4-BE49-F238E27FC236}">
                <a16:creationId xmlns:a16="http://schemas.microsoft.com/office/drawing/2014/main" id="{627270D7-BFD6-776A-715F-6A42550C09F7}"/>
              </a:ext>
            </a:extLst>
          </p:cNvPr>
          <p:cNvSpPr txBox="1"/>
          <p:nvPr/>
        </p:nvSpPr>
        <p:spPr>
          <a:xfrm>
            <a:off x="4191000" y="5029200"/>
            <a:ext cx="966216" cy="707886"/>
          </a:xfrm>
          <a:prstGeom prst="rect">
            <a:avLst/>
          </a:prstGeom>
          <a:solidFill>
            <a:srgbClr val="B8B7B3"/>
          </a:solidFill>
          <a:ln>
            <a:noFill/>
          </a:ln>
        </p:spPr>
        <p:txBody>
          <a:bodyPr wrap="square">
            <a:spAutoFit/>
          </a:bodyPr>
          <a:lstStyle/>
          <a:p>
            <a:r>
              <a:rPr lang="ro-RO" sz="1000" dirty="0"/>
              <a:t>nasal airway</a:t>
            </a:r>
            <a:endParaRPr lang="ru-RU" sz="1000" dirty="0"/>
          </a:p>
          <a:p>
            <a:r>
              <a:rPr lang="ru-RU" sz="1000" dirty="0" err="1"/>
              <a:t>носові</a:t>
            </a:r>
            <a:r>
              <a:rPr lang="ru-RU" sz="1000" dirty="0"/>
              <a:t> </a:t>
            </a:r>
            <a:r>
              <a:rPr lang="ru-RU" sz="1000" dirty="0" err="1"/>
              <a:t>дихальні</a:t>
            </a:r>
            <a:r>
              <a:rPr lang="ru-RU" sz="1000" dirty="0"/>
              <a:t> шляхи</a:t>
            </a:r>
            <a:endParaRPr lang="ru-UA" sz="1000" dirty="0"/>
          </a:p>
        </p:txBody>
      </p:sp>
      <p:sp>
        <p:nvSpPr>
          <p:cNvPr id="9" name="TextBox 8">
            <a:extLst>
              <a:ext uri="{FF2B5EF4-FFF2-40B4-BE49-F238E27FC236}">
                <a16:creationId xmlns:a16="http://schemas.microsoft.com/office/drawing/2014/main" id="{DDF443CA-CB98-330B-942D-21C4E506EB3D}"/>
              </a:ext>
            </a:extLst>
          </p:cNvPr>
          <p:cNvSpPr txBox="1"/>
          <p:nvPr/>
        </p:nvSpPr>
        <p:spPr>
          <a:xfrm>
            <a:off x="9144000" y="2784339"/>
            <a:ext cx="1447800" cy="430887"/>
          </a:xfrm>
          <a:prstGeom prst="rect">
            <a:avLst/>
          </a:prstGeom>
          <a:solidFill>
            <a:schemeClr val="bg1"/>
          </a:solidFill>
        </p:spPr>
        <p:txBody>
          <a:bodyPr wrap="square" lIns="0" tIns="0" rIns="0" bIns="0" rtlCol="0">
            <a:spAutoFit/>
          </a:bodyPr>
          <a:lstStyle/>
          <a:p>
            <a:pPr algn="ctr"/>
            <a:r>
              <a:rPr lang="en-US" sz="700" dirty="0">
                <a:latin typeface="Arial" panose="020B0604020202020204" pitchFamily="34" charset="0"/>
                <a:cs typeface="Arial" panose="020B0604020202020204" pitchFamily="34" charset="0"/>
              </a:rPr>
              <a:t>nasopharyngeal airway (</a:t>
            </a:r>
            <a:r>
              <a:rPr lang="en-US" sz="700" dirty="0" err="1">
                <a:latin typeface="Arial" panose="020B0604020202020204" pitchFamily="34" charset="0"/>
                <a:cs typeface="Arial" panose="020B0604020202020204" pitchFamily="34" charset="0"/>
              </a:rPr>
              <a:t>NPA</a:t>
            </a:r>
            <a:r>
              <a:rPr lang="en-US" sz="700" dirty="0">
                <a:latin typeface="Arial" panose="020B0604020202020204" pitchFamily="34" charset="0"/>
                <a:cs typeface="Arial" panose="020B0604020202020204" pitchFamily="34" charset="0"/>
              </a:rPr>
              <a:t> or a nasal trumpet)</a:t>
            </a:r>
            <a:endParaRPr lang="ru-RU" sz="700" dirty="0">
              <a:latin typeface="Arial" panose="020B0604020202020204" pitchFamily="34" charset="0"/>
              <a:cs typeface="Arial" panose="020B0604020202020204" pitchFamily="34" charset="0"/>
            </a:endParaRPr>
          </a:p>
          <a:p>
            <a:pPr algn="ctr"/>
            <a:r>
              <a:rPr lang="ru-RU" sz="700" dirty="0" err="1">
                <a:latin typeface="Arial" panose="020B0604020202020204" pitchFamily="34" charset="0"/>
                <a:cs typeface="Arial" panose="020B0604020202020204" pitchFamily="34" charset="0"/>
              </a:rPr>
              <a:t>носоглотковий</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дихальний</a:t>
            </a:r>
            <a:r>
              <a:rPr lang="ru-RU" sz="700" dirty="0">
                <a:latin typeface="Arial" panose="020B0604020202020204" pitchFamily="34" charset="0"/>
                <a:cs typeface="Arial" panose="020B0604020202020204" pitchFamily="34" charset="0"/>
              </a:rPr>
              <a:t> шлях (НПА </a:t>
            </a:r>
            <a:r>
              <a:rPr lang="ru-RU" sz="700" dirty="0" err="1">
                <a:latin typeface="Arial" panose="020B0604020202020204" pitchFamily="34" charset="0"/>
                <a:cs typeface="Arial" panose="020B0604020202020204" pitchFamily="34" charset="0"/>
              </a:rPr>
              <a:t>або</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носова</a:t>
            </a:r>
            <a:r>
              <a:rPr lang="ru-RU" sz="700" dirty="0">
                <a:latin typeface="Arial" panose="020B0604020202020204" pitchFamily="34" charset="0"/>
                <a:cs typeface="Arial" panose="020B0604020202020204" pitchFamily="34" charset="0"/>
              </a:rPr>
              <a:t> труба)</a:t>
            </a:r>
            <a:endParaRPr lang="ru-UA" sz="7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55B106F-3BF8-83A5-77B8-EB58BF1181AF}"/>
              </a:ext>
            </a:extLst>
          </p:cNvPr>
          <p:cNvSpPr txBox="1"/>
          <p:nvPr/>
        </p:nvSpPr>
        <p:spPr>
          <a:xfrm>
            <a:off x="7239000" y="3147867"/>
            <a:ext cx="914400" cy="215444"/>
          </a:xfrm>
          <a:prstGeom prst="rect">
            <a:avLst/>
          </a:prstGeom>
          <a:solidFill>
            <a:schemeClr val="bg1"/>
          </a:solidFill>
        </p:spPr>
        <p:txBody>
          <a:bodyPr wrap="square" lIns="0" tIns="0" rIns="0" bIns="0" rtlCol="0">
            <a:spAutoFit/>
          </a:bodyPr>
          <a:lstStyle/>
          <a:p>
            <a:pPr algn="ctr"/>
            <a:r>
              <a:rPr lang="ro-RO" sz="700" dirty="0">
                <a:latin typeface="Arial" panose="020B0604020202020204" pitchFamily="34" charset="0"/>
                <a:cs typeface="Arial" panose="020B0604020202020204" pitchFamily="34" charset="0"/>
              </a:rPr>
              <a:t>nasal cavity</a:t>
            </a:r>
            <a:endParaRPr lang="ru-RU" sz="700" dirty="0">
              <a:latin typeface="Arial" panose="020B0604020202020204" pitchFamily="34" charset="0"/>
              <a:cs typeface="Arial" panose="020B0604020202020204" pitchFamily="34" charset="0"/>
            </a:endParaRPr>
          </a:p>
          <a:p>
            <a:pPr algn="ctr"/>
            <a:r>
              <a:rPr lang="ru-RU" sz="700" dirty="0" err="1">
                <a:latin typeface="Arial" panose="020B0604020202020204" pitchFamily="34" charset="0"/>
                <a:cs typeface="Arial" panose="020B0604020202020204" pitchFamily="34" charset="0"/>
              </a:rPr>
              <a:t>носова</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порожнина</a:t>
            </a:r>
            <a:endParaRPr lang="ru-UA" sz="7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7AE864-FBE0-4656-869D-9874E23F1900}"/>
              </a:ext>
            </a:extLst>
          </p:cNvPr>
          <p:cNvSpPr txBox="1"/>
          <p:nvPr/>
        </p:nvSpPr>
        <p:spPr>
          <a:xfrm>
            <a:off x="9067800" y="5167699"/>
            <a:ext cx="914400" cy="215444"/>
          </a:xfrm>
          <a:prstGeom prst="rect">
            <a:avLst/>
          </a:prstGeom>
          <a:solidFill>
            <a:srgbClr val="F3E8EC"/>
          </a:solidFill>
        </p:spPr>
        <p:txBody>
          <a:bodyPr wrap="square" lIns="0" tIns="0" rIns="0" bIns="0" rtlCol="0">
            <a:spAutoFit/>
          </a:bodyPr>
          <a:lstStyle/>
          <a:p>
            <a:pPr algn="ctr"/>
            <a:r>
              <a:rPr lang="ro-RO" sz="700" dirty="0">
                <a:latin typeface="Arial" panose="020B0604020202020204" pitchFamily="34" charset="0"/>
                <a:cs typeface="Arial" panose="020B0604020202020204" pitchFamily="34" charset="0"/>
              </a:rPr>
              <a:t>pharynx</a:t>
            </a:r>
            <a:endParaRPr lang="ru-RU" sz="700" dirty="0">
              <a:latin typeface="Arial" panose="020B0604020202020204" pitchFamily="34" charset="0"/>
              <a:cs typeface="Arial" panose="020B0604020202020204" pitchFamily="34" charset="0"/>
            </a:endParaRPr>
          </a:p>
          <a:p>
            <a:pPr algn="ctr"/>
            <a:r>
              <a:rPr lang="ru-RU" sz="700" dirty="0">
                <a:latin typeface="Arial" panose="020B0604020202020204" pitchFamily="34" charset="0"/>
                <a:cs typeface="Arial" panose="020B0604020202020204" pitchFamily="34" charset="0"/>
              </a:rPr>
              <a:t>глотка</a:t>
            </a:r>
            <a:endParaRPr lang="ru-UA" sz="7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ABC492E-5F98-5647-7EF7-56930559AA3E}"/>
              </a:ext>
            </a:extLst>
          </p:cNvPr>
          <p:cNvSpPr txBox="1"/>
          <p:nvPr/>
        </p:nvSpPr>
        <p:spPr>
          <a:xfrm>
            <a:off x="9982200" y="5059977"/>
            <a:ext cx="914400" cy="215444"/>
          </a:xfrm>
          <a:prstGeom prst="rect">
            <a:avLst/>
          </a:prstGeom>
          <a:solidFill>
            <a:srgbClr val="EBD6DD"/>
          </a:solidFill>
        </p:spPr>
        <p:txBody>
          <a:bodyPr wrap="square" lIns="0" tIns="0" rIns="0" bIns="0" rtlCol="0">
            <a:spAutoFit/>
          </a:bodyPr>
          <a:lstStyle/>
          <a:p>
            <a:pPr algn="ctr"/>
            <a:r>
              <a:rPr lang="ro-RO" sz="700" dirty="0">
                <a:latin typeface="Arial" panose="020B0604020202020204" pitchFamily="34" charset="0"/>
                <a:cs typeface="Arial" panose="020B0604020202020204" pitchFamily="34" charset="0"/>
              </a:rPr>
              <a:t>larynx</a:t>
            </a:r>
            <a:endParaRPr lang="ru-RU" sz="700" dirty="0">
              <a:latin typeface="Arial" panose="020B0604020202020204" pitchFamily="34" charset="0"/>
              <a:cs typeface="Arial" panose="020B0604020202020204" pitchFamily="34" charset="0"/>
            </a:endParaRPr>
          </a:p>
          <a:p>
            <a:pPr algn="ctr"/>
            <a:r>
              <a:rPr lang="ru-RU" sz="700" dirty="0" err="1">
                <a:latin typeface="Arial" panose="020B0604020202020204" pitchFamily="34" charset="0"/>
                <a:cs typeface="Arial" panose="020B0604020202020204" pitchFamily="34" charset="0"/>
              </a:rPr>
              <a:t>дихальне</a:t>
            </a:r>
            <a:r>
              <a:rPr lang="ru-RU" sz="700" dirty="0">
                <a:latin typeface="Arial" panose="020B0604020202020204" pitchFamily="34" charset="0"/>
                <a:cs typeface="Arial" panose="020B0604020202020204" pitchFamily="34" charset="0"/>
              </a:rPr>
              <a:t> горло</a:t>
            </a:r>
            <a:endParaRPr lang="ru-UA" sz="700" dirty="0">
              <a:latin typeface="Arial" panose="020B0604020202020204" pitchFamily="34" charset="0"/>
              <a:cs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3526" y="609676"/>
            <a:ext cx="10996473" cy="1121461"/>
          </a:xfrm>
          <a:prstGeom prst="rect">
            <a:avLst/>
          </a:prstGeom>
        </p:spPr>
        <p:txBody>
          <a:bodyPr vert="horz" wrap="square" lIns="0" tIns="13335" rIns="0" bIns="0" rtlCol="0">
            <a:spAutoFit/>
          </a:bodyPr>
          <a:lstStyle/>
          <a:p>
            <a:pPr marL="12700">
              <a:lnSpc>
                <a:spcPct val="100000"/>
              </a:lnSpc>
              <a:spcBef>
                <a:spcPts val="105"/>
              </a:spcBef>
            </a:pPr>
            <a:r>
              <a:rPr sz="3600" b="1" spc="-40" dirty="0"/>
              <a:t>Practical</a:t>
            </a:r>
            <a:r>
              <a:rPr sz="3600" b="1" spc="-180" dirty="0"/>
              <a:t> </a:t>
            </a:r>
            <a:r>
              <a:rPr sz="3600" b="1" spc="-20" dirty="0"/>
              <a:t>Aspects:</a:t>
            </a:r>
            <a:r>
              <a:rPr sz="3600" b="1" spc="-175" dirty="0"/>
              <a:t> </a:t>
            </a:r>
            <a:r>
              <a:rPr sz="3600" b="1" spc="-30" dirty="0"/>
              <a:t>Airway</a:t>
            </a:r>
            <a:r>
              <a:rPr sz="3600" b="1" spc="-185" dirty="0"/>
              <a:t> </a:t>
            </a:r>
            <a:r>
              <a:rPr sz="3600" b="1" dirty="0"/>
              <a:t>with</a:t>
            </a:r>
            <a:r>
              <a:rPr sz="3600" b="1" spc="-180" dirty="0"/>
              <a:t> </a:t>
            </a:r>
            <a:r>
              <a:rPr sz="3600" b="1" spc="-50" dirty="0"/>
              <a:t>Trismus</a:t>
            </a:r>
            <a:br>
              <a:rPr lang="ru-RU" sz="3600" b="1" spc="-50" dirty="0"/>
            </a:br>
            <a:r>
              <a:rPr lang="ru-RU" sz="3600" b="1" spc="-50" dirty="0" err="1"/>
              <a:t>Практичні</a:t>
            </a:r>
            <a:r>
              <a:rPr lang="ru-RU" sz="3600" b="1" spc="-50" dirty="0"/>
              <a:t> </a:t>
            </a:r>
            <a:r>
              <a:rPr lang="ru-RU" sz="3600" b="1" spc="-50" dirty="0" err="1"/>
              <a:t>міркування</a:t>
            </a:r>
            <a:r>
              <a:rPr lang="ru-RU" sz="3600" b="1" spc="-50" dirty="0"/>
              <a:t>: </a:t>
            </a:r>
            <a:r>
              <a:rPr lang="ru-RU" sz="3600" b="1" spc="-50" dirty="0" err="1"/>
              <a:t>Дихальні</a:t>
            </a:r>
            <a:r>
              <a:rPr lang="ru-RU" sz="3600" b="1" spc="-50" dirty="0"/>
              <a:t> шляхи з тризмом</a:t>
            </a:r>
            <a:endParaRPr sz="3600" b="1" dirty="0"/>
          </a:p>
        </p:txBody>
      </p:sp>
      <p:pic>
        <p:nvPicPr>
          <p:cNvPr id="3" name="object 3"/>
          <p:cNvPicPr/>
          <p:nvPr/>
        </p:nvPicPr>
        <p:blipFill>
          <a:blip r:embed="rId2" cstate="print"/>
          <a:stretch>
            <a:fillRect/>
          </a:stretch>
        </p:blipFill>
        <p:spPr>
          <a:xfrm>
            <a:off x="6045708" y="2740151"/>
            <a:ext cx="5821680" cy="3681984"/>
          </a:xfrm>
          <a:prstGeom prst="rect">
            <a:avLst/>
          </a:prstGeom>
        </p:spPr>
      </p:pic>
      <p:pic>
        <p:nvPicPr>
          <p:cNvPr id="4" name="object 4"/>
          <p:cNvPicPr/>
          <p:nvPr/>
        </p:nvPicPr>
        <p:blipFill>
          <a:blip r:embed="rId3" cstate="print"/>
          <a:stretch>
            <a:fillRect/>
          </a:stretch>
        </p:blipFill>
        <p:spPr>
          <a:xfrm>
            <a:off x="355091" y="2747772"/>
            <a:ext cx="5503164" cy="3674364"/>
          </a:xfrm>
          <a:prstGeom prst="rect">
            <a:avLst/>
          </a:prstGeom>
        </p:spPr>
      </p:pic>
      <p:sp>
        <p:nvSpPr>
          <p:cNvPr id="5" name="object 5"/>
          <p:cNvSpPr txBox="1"/>
          <p:nvPr/>
        </p:nvSpPr>
        <p:spPr>
          <a:xfrm>
            <a:off x="497840" y="1780412"/>
            <a:ext cx="11369548" cy="640560"/>
          </a:xfrm>
          <a:prstGeom prst="rect">
            <a:avLst/>
          </a:prstGeom>
        </p:spPr>
        <p:txBody>
          <a:bodyPr vert="horz" wrap="square" lIns="0" tIns="12065" rIns="0" bIns="0" rtlCol="0">
            <a:spAutoFit/>
          </a:bodyPr>
          <a:lstStyle/>
          <a:p>
            <a:pPr marL="241300" indent="-228600">
              <a:lnSpc>
                <a:spcPct val="100000"/>
              </a:lnSpc>
              <a:spcBef>
                <a:spcPts val="95"/>
              </a:spcBef>
              <a:buFont typeface="Arial"/>
              <a:buChar char="•"/>
              <a:tabLst>
                <a:tab pos="241300" algn="l"/>
              </a:tabLst>
            </a:pPr>
            <a:r>
              <a:rPr sz="2000" spc="-30" dirty="0">
                <a:latin typeface="Calibri"/>
                <a:cs typeface="Calibri"/>
              </a:rPr>
              <a:t>Treatment:</a:t>
            </a:r>
            <a:r>
              <a:rPr sz="2000" spc="-90" dirty="0">
                <a:latin typeface="Calibri"/>
                <a:cs typeface="Calibri"/>
              </a:rPr>
              <a:t> </a:t>
            </a:r>
            <a:r>
              <a:rPr sz="2000" dirty="0">
                <a:latin typeface="Calibri"/>
                <a:cs typeface="Calibri"/>
              </a:rPr>
              <a:t>Place</a:t>
            </a:r>
            <a:r>
              <a:rPr sz="2000" spc="-80" dirty="0">
                <a:latin typeface="Calibri"/>
                <a:cs typeface="Calibri"/>
              </a:rPr>
              <a:t> </a:t>
            </a:r>
            <a:r>
              <a:rPr sz="2000" dirty="0">
                <a:latin typeface="Calibri"/>
                <a:cs typeface="Calibri"/>
              </a:rPr>
              <a:t>Oral</a:t>
            </a:r>
            <a:r>
              <a:rPr sz="2000" spc="-85" dirty="0">
                <a:latin typeface="Calibri"/>
                <a:cs typeface="Calibri"/>
              </a:rPr>
              <a:t> </a:t>
            </a:r>
            <a:r>
              <a:rPr sz="2000" dirty="0">
                <a:latin typeface="Calibri"/>
                <a:cs typeface="Calibri"/>
              </a:rPr>
              <a:t>Airway</a:t>
            </a:r>
            <a:r>
              <a:rPr sz="2000" spc="-75" dirty="0">
                <a:latin typeface="Calibri"/>
                <a:cs typeface="Calibri"/>
              </a:rPr>
              <a:t> </a:t>
            </a:r>
            <a:r>
              <a:rPr sz="2000" dirty="0">
                <a:latin typeface="Calibri"/>
                <a:cs typeface="Calibri"/>
              </a:rPr>
              <a:t>and</a:t>
            </a:r>
            <a:r>
              <a:rPr sz="2000" spc="-75" dirty="0">
                <a:latin typeface="Calibri"/>
                <a:cs typeface="Calibri"/>
              </a:rPr>
              <a:t> </a:t>
            </a:r>
            <a:r>
              <a:rPr sz="2000" dirty="0">
                <a:latin typeface="Calibri"/>
                <a:cs typeface="Calibri"/>
              </a:rPr>
              <a:t>Nasal</a:t>
            </a:r>
            <a:r>
              <a:rPr sz="2000" spc="-70" dirty="0">
                <a:latin typeface="Calibri"/>
                <a:cs typeface="Calibri"/>
              </a:rPr>
              <a:t> </a:t>
            </a:r>
            <a:r>
              <a:rPr sz="2000" spc="-25" dirty="0">
                <a:latin typeface="Calibri"/>
                <a:cs typeface="Calibri"/>
              </a:rPr>
              <a:t>Trumpet</a:t>
            </a:r>
            <a:r>
              <a:rPr sz="2000" spc="-70" dirty="0">
                <a:latin typeface="Calibri"/>
                <a:cs typeface="Calibri"/>
              </a:rPr>
              <a:t> </a:t>
            </a:r>
            <a:r>
              <a:rPr sz="2000" dirty="0">
                <a:latin typeface="Calibri"/>
                <a:cs typeface="Calibri"/>
              </a:rPr>
              <a:t>and</a:t>
            </a:r>
            <a:r>
              <a:rPr sz="2000" spc="-65" dirty="0">
                <a:latin typeface="Calibri"/>
                <a:cs typeface="Calibri"/>
              </a:rPr>
              <a:t> </a:t>
            </a:r>
            <a:r>
              <a:rPr sz="2000" spc="-20" dirty="0">
                <a:latin typeface="Calibri"/>
                <a:cs typeface="Calibri"/>
              </a:rPr>
              <a:t>bag-</a:t>
            </a:r>
            <a:r>
              <a:rPr sz="2000" dirty="0">
                <a:latin typeface="Calibri"/>
                <a:cs typeface="Calibri"/>
              </a:rPr>
              <a:t>mask</a:t>
            </a:r>
            <a:r>
              <a:rPr sz="2000" spc="-75" dirty="0">
                <a:latin typeface="Calibri"/>
                <a:cs typeface="Calibri"/>
              </a:rPr>
              <a:t> </a:t>
            </a:r>
            <a:r>
              <a:rPr sz="2000" spc="-10" dirty="0">
                <a:latin typeface="Calibri"/>
                <a:cs typeface="Calibri"/>
              </a:rPr>
              <a:t>ventilate.</a:t>
            </a:r>
            <a:endParaRPr lang="ru-RU" sz="2000" spc="-10" dirty="0">
              <a:latin typeface="Calibri"/>
              <a:cs typeface="Calibri"/>
            </a:endParaRPr>
          </a:p>
          <a:p>
            <a:pPr marL="241300" indent="-228600">
              <a:lnSpc>
                <a:spcPct val="100000"/>
              </a:lnSpc>
              <a:spcBef>
                <a:spcPts val="95"/>
              </a:spcBef>
              <a:buFont typeface="Arial"/>
              <a:buChar char="•"/>
              <a:tabLst>
                <a:tab pos="241300" algn="l"/>
              </a:tabLst>
            </a:pPr>
            <a:r>
              <a:rPr lang="ru-RU" sz="2000" dirty="0" err="1">
                <a:latin typeface="Calibri"/>
                <a:cs typeface="Calibri"/>
              </a:rPr>
              <a:t>Лікування</a:t>
            </a:r>
            <a:r>
              <a:rPr lang="ru-RU" sz="2000" dirty="0">
                <a:latin typeface="Calibri"/>
                <a:cs typeface="Calibri"/>
              </a:rPr>
              <a:t>: </a:t>
            </a:r>
            <a:r>
              <a:rPr lang="ru-RU" sz="2000" dirty="0" err="1">
                <a:latin typeface="Calibri"/>
                <a:cs typeface="Calibri"/>
              </a:rPr>
              <a:t>Помістіть</a:t>
            </a:r>
            <a:r>
              <a:rPr lang="ru-RU" sz="2000" dirty="0">
                <a:latin typeface="Calibri"/>
                <a:cs typeface="Calibri"/>
              </a:rPr>
              <a:t> </a:t>
            </a:r>
            <a:r>
              <a:rPr lang="ru-RU" sz="2000" dirty="0" err="1">
                <a:latin typeface="Calibri"/>
                <a:cs typeface="Calibri"/>
              </a:rPr>
              <a:t>дихальні</a:t>
            </a:r>
            <a:r>
              <a:rPr lang="ru-RU" sz="2000" dirty="0">
                <a:latin typeface="Calibri"/>
                <a:cs typeface="Calibri"/>
              </a:rPr>
              <a:t> шляхи </a:t>
            </a:r>
            <a:r>
              <a:rPr lang="ru-RU" sz="2000" dirty="0" err="1">
                <a:latin typeface="Calibri"/>
                <a:cs typeface="Calibri"/>
              </a:rPr>
              <a:t>ротової</a:t>
            </a:r>
            <a:r>
              <a:rPr lang="ru-RU" sz="2000" dirty="0">
                <a:latin typeface="Calibri"/>
                <a:cs typeface="Calibri"/>
              </a:rPr>
              <a:t> </a:t>
            </a:r>
            <a:r>
              <a:rPr lang="ru-RU" sz="2000" dirty="0" err="1">
                <a:latin typeface="Calibri"/>
                <a:cs typeface="Calibri"/>
              </a:rPr>
              <a:t>порожнини</a:t>
            </a:r>
            <a:r>
              <a:rPr lang="ru-RU" sz="2000" dirty="0">
                <a:latin typeface="Calibri"/>
                <a:cs typeface="Calibri"/>
              </a:rPr>
              <a:t>, </a:t>
            </a:r>
            <a:r>
              <a:rPr lang="ru-RU" sz="2000" dirty="0" err="1">
                <a:latin typeface="Calibri"/>
                <a:cs typeface="Calibri"/>
              </a:rPr>
              <a:t>носову</a:t>
            </a:r>
            <a:r>
              <a:rPr lang="ru-RU" sz="2000" dirty="0">
                <a:latin typeface="Calibri"/>
                <a:cs typeface="Calibri"/>
              </a:rPr>
              <a:t> трубу та </a:t>
            </a:r>
            <a:r>
              <a:rPr lang="ru-RU" sz="2000" dirty="0" err="1">
                <a:latin typeface="Calibri"/>
                <a:cs typeface="Calibri"/>
              </a:rPr>
              <a:t>мішок</a:t>
            </a:r>
            <a:r>
              <a:rPr lang="ru-RU" sz="2000" dirty="0">
                <a:latin typeface="Calibri"/>
                <a:cs typeface="Calibri"/>
              </a:rPr>
              <a:t>-маску для </a:t>
            </a:r>
            <a:r>
              <a:rPr lang="ru-RU" sz="2000" dirty="0" err="1">
                <a:latin typeface="Calibri"/>
                <a:cs typeface="Calibri"/>
              </a:rPr>
              <a:t>вентиляції</a:t>
            </a:r>
            <a:r>
              <a:rPr lang="ru-RU" sz="2000" dirty="0">
                <a:latin typeface="Calibri"/>
                <a:cs typeface="Calibri"/>
              </a:rPr>
              <a:t>.</a:t>
            </a:r>
            <a:endParaRPr sz="2000" dirty="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6529" y="609676"/>
            <a:ext cx="3559810" cy="1121461"/>
          </a:xfrm>
          <a:prstGeom prst="rect">
            <a:avLst/>
          </a:prstGeom>
        </p:spPr>
        <p:txBody>
          <a:bodyPr vert="horz" wrap="square" lIns="0" tIns="13335" rIns="0" bIns="0" rtlCol="0">
            <a:spAutoFit/>
          </a:bodyPr>
          <a:lstStyle/>
          <a:p>
            <a:pPr marL="12700">
              <a:lnSpc>
                <a:spcPct val="100000"/>
              </a:lnSpc>
              <a:spcBef>
                <a:spcPts val="105"/>
              </a:spcBef>
            </a:pPr>
            <a:r>
              <a:rPr sz="3600" b="1" spc="-20" dirty="0"/>
              <a:t>Rarely</a:t>
            </a:r>
            <a:r>
              <a:rPr sz="3600" b="1" spc="-200" dirty="0"/>
              <a:t> </a:t>
            </a:r>
            <a:r>
              <a:rPr sz="3600" b="1" spc="-40" dirty="0"/>
              <a:t>Indicated</a:t>
            </a:r>
            <a:br>
              <a:rPr lang="ru-RU" sz="3600" b="1" spc="-40" dirty="0"/>
            </a:br>
            <a:r>
              <a:rPr lang="ru-RU" sz="3600" b="1" spc="-40" dirty="0" err="1"/>
              <a:t>Відмічається</a:t>
            </a:r>
            <a:r>
              <a:rPr lang="ru-RU" sz="3600" b="1" spc="-40" dirty="0"/>
              <a:t> </a:t>
            </a:r>
            <a:r>
              <a:rPr lang="ru-RU" sz="3600" b="1" spc="-40" dirty="0" err="1"/>
              <a:t>рідко</a:t>
            </a:r>
            <a:endParaRPr sz="3600" b="1" dirty="0"/>
          </a:p>
        </p:txBody>
      </p:sp>
      <p:pic>
        <p:nvPicPr>
          <p:cNvPr id="3" name="object 3"/>
          <p:cNvPicPr/>
          <p:nvPr/>
        </p:nvPicPr>
        <p:blipFill>
          <a:blip r:embed="rId2" cstate="print"/>
          <a:stretch>
            <a:fillRect/>
          </a:stretch>
        </p:blipFill>
        <p:spPr>
          <a:xfrm>
            <a:off x="5826252" y="635508"/>
            <a:ext cx="5586984" cy="5990844"/>
          </a:xfrm>
          <a:prstGeom prst="rect">
            <a:avLst/>
          </a:prstGeom>
        </p:spPr>
      </p:pic>
      <p:pic>
        <p:nvPicPr>
          <p:cNvPr id="4" name="object 4"/>
          <p:cNvPicPr/>
          <p:nvPr/>
        </p:nvPicPr>
        <p:blipFill>
          <a:blip r:embed="rId3" cstate="print"/>
          <a:stretch>
            <a:fillRect/>
          </a:stretch>
        </p:blipFill>
        <p:spPr>
          <a:xfrm>
            <a:off x="297179" y="1959864"/>
            <a:ext cx="5285232" cy="4666488"/>
          </a:xfrm>
          <a:prstGeom prst="rect">
            <a:avLst/>
          </a:prstGeom>
        </p:spPr>
      </p:pic>
      <p:sp>
        <p:nvSpPr>
          <p:cNvPr id="6" name="TextBox 5">
            <a:extLst>
              <a:ext uri="{FF2B5EF4-FFF2-40B4-BE49-F238E27FC236}">
                <a16:creationId xmlns:a16="http://schemas.microsoft.com/office/drawing/2014/main" id="{FF799AAB-46B2-F314-EE0E-B1A70F332D65}"/>
              </a:ext>
            </a:extLst>
          </p:cNvPr>
          <p:cNvSpPr txBox="1"/>
          <p:nvPr/>
        </p:nvSpPr>
        <p:spPr>
          <a:xfrm>
            <a:off x="1072895" y="2054423"/>
            <a:ext cx="3733800" cy="307777"/>
          </a:xfrm>
          <a:prstGeom prst="rect">
            <a:avLst/>
          </a:prstGeom>
          <a:solidFill>
            <a:schemeClr val="bg1"/>
          </a:solidFill>
        </p:spPr>
        <p:txBody>
          <a:bodyPr wrap="square">
            <a:spAutoFit/>
          </a:bodyPr>
          <a:lstStyle/>
          <a:p>
            <a:pPr algn="ctr"/>
            <a:r>
              <a:rPr lang="ro-RO" sz="700" b="1" dirty="0">
                <a:solidFill>
                  <a:srgbClr val="79455C"/>
                </a:solidFill>
              </a:rPr>
              <a:t>MELKER PERCUTANEOUS CRICOTHYROTOMY</a:t>
            </a:r>
            <a:endParaRPr lang="ru-RU" sz="700" b="1" dirty="0">
              <a:solidFill>
                <a:srgbClr val="79455C"/>
              </a:solidFill>
            </a:endParaRPr>
          </a:p>
          <a:p>
            <a:pPr algn="ctr"/>
            <a:r>
              <a:rPr lang="ru-RU" sz="700" b="1" dirty="0" err="1">
                <a:solidFill>
                  <a:srgbClr val="79455C"/>
                </a:solidFill>
              </a:rPr>
              <a:t>ЧЕРЕЗШКІРНА</a:t>
            </a:r>
            <a:r>
              <a:rPr lang="ru-RU" sz="700" b="1" dirty="0">
                <a:solidFill>
                  <a:srgbClr val="79455C"/>
                </a:solidFill>
              </a:rPr>
              <a:t> </a:t>
            </a:r>
            <a:r>
              <a:rPr lang="ru-RU" sz="700" b="1" dirty="0" err="1">
                <a:solidFill>
                  <a:srgbClr val="79455C"/>
                </a:solidFill>
              </a:rPr>
              <a:t>КРИКОТИРОТОМІЯ</a:t>
            </a:r>
            <a:r>
              <a:rPr lang="ru-RU" sz="700" b="1" dirty="0">
                <a:solidFill>
                  <a:srgbClr val="79455C"/>
                </a:solidFill>
              </a:rPr>
              <a:t> ЗА </a:t>
            </a:r>
            <a:r>
              <a:rPr lang="ru-RU" sz="700" b="1" dirty="0" err="1">
                <a:solidFill>
                  <a:srgbClr val="79455C"/>
                </a:solidFill>
              </a:rPr>
              <a:t>ДОПОМОГОЮ</a:t>
            </a:r>
            <a:r>
              <a:rPr lang="ru-RU" sz="700" b="1" dirty="0">
                <a:solidFill>
                  <a:srgbClr val="79455C"/>
                </a:solidFill>
              </a:rPr>
              <a:t> НАБОРУ </a:t>
            </a:r>
            <a:r>
              <a:rPr lang="ru-RU" sz="700" b="1" dirty="0" err="1">
                <a:solidFill>
                  <a:srgbClr val="79455C"/>
                </a:solidFill>
              </a:rPr>
              <a:t>ФІРМИ</a:t>
            </a:r>
            <a:r>
              <a:rPr lang="ru-RU" sz="700" b="1" dirty="0">
                <a:solidFill>
                  <a:srgbClr val="79455C"/>
                </a:solidFill>
              </a:rPr>
              <a:t> </a:t>
            </a:r>
            <a:r>
              <a:rPr lang="ru-RU" sz="700" b="1" dirty="0" err="1">
                <a:solidFill>
                  <a:srgbClr val="79455C"/>
                </a:solidFill>
              </a:rPr>
              <a:t>MELKER</a:t>
            </a:r>
            <a:endParaRPr lang="ru-RU" sz="700" b="1" dirty="0">
              <a:solidFill>
                <a:srgbClr val="79455C"/>
              </a:solidFill>
            </a:endParaRPr>
          </a:p>
        </p:txBody>
      </p:sp>
      <p:sp>
        <p:nvSpPr>
          <p:cNvPr id="7" name="TextBox 6">
            <a:extLst>
              <a:ext uri="{FF2B5EF4-FFF2-40B4-BE49-F238E27FC236}">
                <a16:creationId xmlns:a16="http://schemas.microsoft.com/office/drawing/2014/main" id="{171C474B-9812-E420-F42F-2C6665E631C0}"/>
              </a:ext>
            </a:extLst>
          </p:cNvPr>
          <p:cNvSpPr txBox="1"/>
          <p:nvPr/>
        </p:nvSpPr>
        <p:spPr>
          <a:xfrm>
            <a:off x="381000" y="4058317"/>
            <a:ext cx="2514600" cy="430887"/>
          </a:xfrm>
          <a:prstGeom prst="rect">
            <a:avLst/>
          </a:prstGeom>
          <a:solidFill>
            <a:schemeClr val="bg1"/>
          </a:solidFill>
        </p:spPr>
        <p:txBody>
          <a:bodyPr wrap="square" lIns="0" tIns="0" rIns="0" bIns="0">
            <a:spAutoFit/>
          </a:bodyPr>
          <a:lstStyle/>
          <a:p>
            <a:pPr algn="l"/>
            <a:r>
              <a:rPr lang="en-US" sz="400" b="1" dirty="0">
                <a:solidFill>
                  <a:schemeClr val="tx1">
                    <a:lumMod val="95000"/>
                    <a:lumOff val="5000"/>
                  </a:schemeClr>
                </a:solidFill>
              </a:rPr>
              <a:t>Palpate the cricothyroid membrane and advance the needle at a 45 angle in a caudal direction. Aspirate on the saline-filled syringe as you advance; air bubbles will enter the syringe when the trachea is entered.</a:t>
            </a:r>
            <a:endParaRPr lang="ru-RU" sz="400" b="1" dirty="0">
              <a:solidFill>
                <a:schemeClr val="tx1">
                  <a:lumMod val="95000"/>
                  <a:lumOff val="5000"/>
                </a:schemeClr>
              </a:solidFill>
            </a:endParaRPr>
          </a:p>
          <a:p>
            <a:pPr algn="l"/>
            <a:r>
              <a:rPr lang="ru-RU" sz="400" b="1" dirty="0" err="1">
                <a:solidFill>
                  <a:schemeClr val="tx1">
                    <a:lumMod val="95000"/>
                    <a:lumOff val="5000"/>
                  </a:schemeClr>
                </a:solidFill>
              </a:rPr>
              <a:t>Пропальпуйте</a:t>
            </a:r>
            <a:r>
              <a:rPr lang="ru-RU" sz="400" b="1" dirty="0">
                <a:solidFill>
                  <a:schemeClr val="tx1">
                    <a:lumMod val="95000"/>
                    <a:lumOff val="5000"/>
                  </a:schemeClr>
                </a:solidFill>
              </a:rPr>
              <a:t> </a:t>
            </a:r>
            <a:r>
              <a:rPr lang="ru-RU" sz="400" b="1" dirty="0" err="1">
                <a:solidFill>
                  <a:schemeClr val="tx1">
                    <a:lumMod val="95000"/>
                    <a:lumOff val="5000"/>
                  </a:schemeClr>
                </a:solidFill>
              </a:rPr>
              <a:t>крикотиреоїдну</a:t>
            </a:r>
            <a:r>
              <a:rPr lang="ru-RU" sz="400" b="1" dirty="0">
                <a:solidFill>
                  <a:schemeClr val="tx1">
                    <a:lumMod val="95000"/>
                    <a:lumOff val="5000"/>
                  </a:schemeClr>
                </a:solidFill>
              </a:rPr>
              <a:t> мембрану та </a:t>
            </a:r>
            <a:r>
              <a:rPr lang="ru-RU" sz="400" b="1" dirty="0" err="1">
                <a:solidFill>
                  <a:schemeClr val="tx1">
                    <a:lumMod val="95000"/>
                    <a:lumOff val="5000"/>
                  </a:schemeClr>
                </a:solidFill>
              </a:rPr>
              <a:t>проведіть</a:t>
            </a:r>
            <a:r>
              <a:rPr lang="ru-RU" sz="400" b="1" dirty="0">
                <a:solidFill>
                  <a:schemeClr val="tx1">
                    <a:lumMod val="95000"/>
                    <a:lumOff val="5000"/>
                  </a:schemeClr>
                </a:solidFill>
              </a:rPr>
              <a:t> </a:t>
            </a:r>
            <a:r>
              <a:rPr lang="ru-RU" sz="400" b="1" dirty="0" err="1">
                <a:solidFill>
                  <a:schemeClr val="tx1">
                    <a:lumMod val="95000"/>
                    <a:lumOff val="5000"/>
                  </a:schemeClr>
                </a:solidFill>
              </a:rPr>
              <a:t>голкою</a:t>
            </a:r>
            <a:r>
              <a:rPr lang="ru-RU" sz="400" b="1" dirty="0">
                <a:solidFill>
                  <a:schemeClr val="tx1">
                    <a:lumMod val="95000"/>
                    <a:lumOff val="5000"/>
                  </a:schemeClr>
                </a:solidFill>
              </a:rPr>
              <a:t> </a:t>
            </a:r>
            <a:r>
              <a:rPr lang="ru-RU" sz="400" b="1" dirty="0" err="1">
                <a:solidFill>
                  <a:schemeClr val="tx1">
                    <a:lumMod val="95000"/>
                    <a:lumOff val="5000"/>
                  </a:schemeClr>
                </a:solidFill>
              </a:rPr>
              <a:t>під</a:t>
            </a:r>
            <a:r>
              <a:rPr lang="ru-RU" sz="400" b="1" dirty="0">
                <a:solidFill>
                  <a:schemeClr val="tx1">
                    <a:lumMod val="95000"/>
                    <a:lumOff val="5000"/>
                  </a:schemeClr>
                </a:solidFill>
              </a:rPr>
              <a:t> кутом 45° в каудальному </a:t>
            </a:r>
            <a:r>
              <a:rPr lang="ru-RU" sz="400" b="1" dirty="0" err="1">
                <a:solidFill>
                  <a:schemeClr val="tx1">
                    <a:lumMod val="95000"/>
                    <a:lumOff val="5000"/>
                  </a:schemeClr>
                </a:solidFill>
              </a:rPr>
              <a:t>напрямку</a:t>
            </a:r>
            <a:r>
              <a:rPr lang="ru-RU" sz="400" b="1" dirty="0">
                <a:solidFill>
                  <a:schemeClr val="tx1">
                    <a:lumMod val="95000"/>
                    <a:lumOff val="5000"/>
                  </a:schemeClr>
                </a:solidFill>
              </a:rPr>
              <a:t>. </a:t>
            </a:r>
            <a:r>
              <a:rPr lang="ru-RU" sz="400" b="1" dirty="0" err="1">
                <a:solidFill>
                  <a:schemeClr val="tx1">
                    <a:lumMod val="95000"/>
                    <a:lumOff val="5000"/>
                  </a:schemeClr>
                </a:solidFill>
              </a:rPr>
              <a:t>Аспіруйте</a:t>
            </a:r>
            <a:r>
              <a:rPr lang="ru-RU" sz="400" b="1" dirty="0">
                <a:solidFill>
                  <a:schemeClr val="tx1">
                    <a:lumMod val="95000"/>
                    <a:lumOff val="5000"/>
                  </a:schemeClr>
                </a:solidFill>
              </a:rPr>
              <a:t> шприц, </a:t>
            </a:r>
            <a:r>
              <a:rPr lang="ru-RU" sz="400" b="1" dirty="0" err="1">
                <a:solidFill>
                  <a:schemeClr val="tx1">
                    <a:lumMod val="95000"/>
                    <a:lumOff val="5000"/>
                  </a:schemeClr>
                </a:solidFill>
              </a:rPr>
              <a:t>наповнений</a:t>
            </a:r>
            <a:r>
              <a:rPr lang="ru-RU" sz="400" b="1" dirty="0">
                <a:solidFill>
                  <a:schemeClr val="tx1">
                    <a:lumMod val="95000"/>
                    <a:lumOff val="5000"/>
                  </a:schemeClr>
                </a:solidFill>
              </a:rPr>
              <a:t> </a:t>
            </a:r>
            <a:r>
              <a:rPr lang="ru-RU" sz="400" b="1" dirty="0" err="1">
                <a:solidFill>
                  <a:schemeClr val="tx1">
                    <a:lumMod val="95000"/>
                    <a:lumOff val="5000"/>
                  </a:schemeClr>
                </a:solidFill>
              </a:rPr>
              <a:t>фізіологічним</a:t>
            </a:r>
            <a:r>
              <a:rPr lang="ru-RU" sz="400" b="1" dirty="0">
                <a:solidFill>
                  <a:schemeClr val="tx1">
                    <a:lumMod val="95000"/>
                    <a:lumOff val="5000"/>
                  </a:schemeClr>
                </a:solidFill>
              </a:rPr>
              <a:t> </a:t>
            </a:r>
            <a:r>
              <a:rPr lang="ru-RU" sz="400" b="1" dirty="0" err="1">
                <a:solidFill>
                  <a:schemeClr val="tx1">
                    <a:lumMod val="95000"/>
                    <a:lumOff val="5000"/>
                  </a:schemeClr>
                </a:solidFill>
              </a:rPr>
              <a:t>розчином</a:t>
            </a:r>
            <a:r>
              <a:rPr lang="ru-RU" sz="400" b="1" dirty="0">
                <a:solidFill>
                  <a:schemeClr val="tx1">
                    <a:lumMod val="95000"/>
                    <a:lumOff val="5000"/>
                  </a:schemeClr>
                </a:solidFill>
              </a:rPr>
              <a:t>, по </a:t>
            </a:r>
            <a:r>
              <a:rPr lang="ru-RU" sz="400" b="1" dirty="0" err="1">
                <a:solidFill>
                  <a:schemeClr val="tx1">
                    <a:lumMod val="95000"/>
                    <a:lumOff val="5000"/>
                  </a:schemeClr>
                </a:solidFill>
              </a:rPr>
              <a:t>мірі</a:t>
            </a:r>
            <a:r>
              <a:rPr lang="ru-RU" sz="400" b="1" dirty="0">
                <a:solidFill>
                  <a:schemeClr val="tx1">
                    <a:lumMod val="95000"/>
                    <a:lumOff val="5000"/>
                  </a:schemeClr>
                </a:solidFill>
              </a:rPr>
              <a:t> </a:t>
            </a:r>
            <a:r>
              <a:rPr lang="ru-RU" sz="400" b="1" dirty="0" err="1">
                <a:solidFill>
                  <a:schemeClr val="tx1">
                    <a:lumMod val="95000"/>
                    <a:lumOff val="5000"/>
                  </a:schemeClr>
                </a:solidFill>
              </a:rPr>
              <a:t>просування</a:t>
            </a:r>
            <a:r>
              <a:rPr lang="ru-RU" sz="400" b="1" dirty="0">
                <a:solidFill>
                  <a:schemeClr val="tx1">
                    <a:lumMod val="95000"/>
                    <a:lumOff val="5000"/>
                  </a:schemeClr>
                </a:solidFill>
              </a:rPr>
              <a:t>; </a:t>
            </a:r>
            <a:r>
              <a:rPr lang="ru-RU" sz="400" b="1" dirty="0" err="1">
                <a:solidFill>
                  <a:schemeClr val="tx1">
                    <a:lumMod val="95000"/>
                    <a:lumOff val="5000"/>
                  </a:schemeClr>
                </a:solidFill>
              </a:rPr>
              <a:t>бульбашки</a:t>
            </a:r>
            <a:r>
              <a:rPr lang="ru-RU" sz="400" b="1" dirty="0">
                <a:solidFill>
                  <a:schemeClr val="tx1">
                    <a:lumMod val="95000"/>
                    <a:lumOff val="5000"/>
                  </a:schemeClr>
                </a:solidFill>
              </a:rPr>
              <a:t> </a:t>
            </a:r>
            <a:r>
              <a:rPr lang="ru-RU" sz="400" b="1" dirty="0" err="1">
                <a:solidFill>
                  <a:schemeClr val="tx1">
                    <a:lumMod val="95000"/>
                    <a:lumOff val="5000"/>
                  </a:schemeClr>
                </a:solidFill>
              </a:rPr>
              <a:t>повітря</a:t>
            </a:r>
            <a:r>
              <a:rPr lang="ru-RU" sz="400" b="1" dirty="0">
                <a:solidFill>
                  <a:schemeClr val="tx1">
                    <a:lumMod val="95000"/>
                    <a:lumOff val="5000"/>
                  </a:schemeClr>
                </a:solidFill>
              </a:rPr>
              <a:t> </a:t>
            </a:r>
            <a:r>
              <a:rPr lang="ru-RU" sz="400" b="1" dirty="0" err="1">
                <a:solidFill>
                  <a:schemeClr val="tx1">
                    <a:lumMod val="95000"/>
                    <a:lumOff val="5000"/>
                  </a:schemeClr>
                </a:solidFill>
              </a:rPr>
              <a:t>потраплять</a:t>
            </a:r>
            <a:r>
              <a:rPr lang="ru-RU" sz="400" b="1" dirty="0">
                <a:solidFill>
                  <a:schemeClr val="tx1">
                    <a:lumMod val="95000"/>
                    <a:lumOff val="5000"/>
                  </a:schemeClr>
                </a:solidFill>
              </a:rPr>
              <a:t> у шприц при </a:t>
            </a:r>
            <a:r>
              <a:rPr lang="ru-RU" sz="400" b="1" dirty="0" err="1">
                <a:solidFill>
                  <a:schemeClr val="tx1">
                    <a:lumMod val="95000"/>
                    <a:lumOff val="5000"/>
                  </a:schemeClr>
                </a:solidFill>
              </a:rPr>
              <a:t>введенні</a:t>
            </a:r>
            <a:r>
              <a:rPr lang="ru-RU" sz="400" b="1" dirty="0">
                <a:solidFill>
                  <a:schemeClr val="tx1">
                    <a:lumMod val="95000"/>
                    <a:lumOff val="5000"/>
                  </a:schemeClr>
                </a:solidFill>
              </a:rPr>
              <a:t> в трахею.</a:t>
            </a:r>
          </a:p>
          <a:p>
            <a:pPr algn="l"/>
            <a:endParaRPr lang="ru-RU" sz="400" b="1" dirty="0">
              <a:solidFill>
                <a:schemeClr val="tx1">
                  <a:lumMod val="95000"/>
                  <a:lumOff val="5000"/>
                </a:schemeClr>
              </a:solidFill>
            </a:endParaRPr>
          </a:p>
        </p:txBody>
      </p:sp>
      <p:sp>
        <p:nvSpPr>
          <p:cNvPr id="8" name="TextBox 7">
            <a:extLst>
              <a:ext uri="{FF2B5EF4-FFF2-40B4-BE49-F238E27FC236}">
                <a16:creationId xmlns:a16="http://schemas.microsoft.com/office/drawing/2014/main" id="{BA657D4D-96BB-F909-F470-ADDD0047992B}"/>
              </a:ext>
            </a:extLst>
          </p:cNvPr>
          <p:cNvSpPr txBox="1"/>
          <p:nvPr/>
        </p:nvSpPr>
        <p:spPr>
          <a:xfrm>
            <a:off x="2979421" y="4058316"/>
            <a:ext cx="2514600" cy="307777"/>
          </a:xfrm>
          <a:prstGeom prst="rect">
            <a:avLst/>
          </a:prstGeom>
          <a:solidFill>
            <a:schemeClr val="bg1"/>
          </a:solidFill>
        </p:spPr>
        <p:txBody>
          <a:bodyPr wrap="square" lIns="0" tIns="0" rIns="0" bIns="0">
            <a:spAutoFit/>
          </a:bodyPr>
          <a:lstStyle/>
          <a:p>
            <a:pPr algn="l"/>
            <a:r>
              <a:rPr lang="en-US" sz="400" b="1" dirty="0">
                <a:solidFill>
                  <a:schemeClr val="tx1">
                    <a:lumMod val="95000"/>
                    <a:lumOff val="5000"/>
                  </a:schemeClr>
                </a:solidFill>
              </a:rPr>
              <a:t>Advance the catheter over the needle and then remove the needle. Thread the guidewire through the catheter into the trachea. Once the guidewire is in place, remove the catheter.</a:t>
            </a:r>
            <a:endParaRPr lang="ru-RU" sz="400" b="1" dirty="0">
              <a:solidFill>
                <a:schemeClr val="tx1">
                  <a:lumMod val="95000"/>
                  <a:lumOff val="5000"/>
                </a:schemeClr>
              </a:solidFill>
            </a:endParaRPr>
          </a:p>
          <a:p>
            <a:pPr algn="l"/>
            <a:r>
              <a:rPr lang="ru-RU" sz="400" b="1" dirty="0" err="1">
                <a:solidFill>
                  <a:schemeClr val="tx1">
                    <a:lumMod val="95000"/>
                    <a:lumOff val="5000"/>
                  </a:schemeClr>
                </a:solidFill>
              </a:rPr>
              <a:t>Проведіть</a:t>
            </a:r>
            <a:r>
              <a:rPr lang="ru-RU" sz="400" b="1" dirty="0">
                <a:solidFill>
                  <a:schemeClr val="tx1">
                    <a:lumMod val="95000"/>
                    <a:lumOff val="5000"/>
                  </a:schemeClr>
                </a:solidFill>
              </a:rPr>
              <a:t> катетер над </a:t>
            </a:r>
            <a:r>
              <a:rPr lang="ru-RU" sz="400" b="1" dirty="0" err="1">
                <a:solidFill>
                  <a:schemeClr val="tx1">
                    <a:lumMod val="95000"/>
                    <a:lumOff val="5000"/>
                  </a:schemeClr>
                </a:solidFill>
              </a:rPr>
              <a:t>голкою</a:t>
            </a:r>
            <a:r>
              <a:rPr lang="ru-RU" sz="400" b="1" dirty="0">
                <a:solidFill>
                  <a:schemeClr val="tx1">
                    <a:lumMod val="95000"/>
                    <a:lumOff val="5000"/>
                  </a:schemeClr>
                </a:solidFill>
              </a:rPr>
              <a:t>, а </a:t>
            </a:r>
            <a:r>
              <a:rPr lang="ru-RU" sz="400" b="1" dirty="0" err="1">
                <a:solidFill>
                  <a:schemeClr val="tx1">
                    <a:lumMod val="95000"/>
                    <a:lumOff val="5000"/>
                  </a:schemeClr>
                </a:solidFill>
              </a:rPr>
              <a:t>потім</a:t>
            </a:r>
            <a:r>
              <a:rPr lang="ru-RU" sz="400" b="1" dirty="0">
                <a:solidFill>
                  <a:schemeClr val="tx1">
                    <a:lumMod val="95000"/>
                    <a:lumOff val="5000"/>
                  </a:schemeClr>
                </a:solidFill>
              </a:rPr>
              <a:t> </a:t>
            </a:r>
            <a:r>
              <a:rPr lang="ru-RU" sz="400" b="1" dirty="0" err="1">
                <a:solidFill>
                  <a:schemeClr val="tx1">
                    <a:lumMod val="95000"/>
                    <a:lumOff val="5000"/>
                  </a:schemeClr>
                </a:solidFill>
              </a:rPr>
              <a:t>вийміть</a:t>
            </a:r>
            <a:r>
              <a:rPr lang="ru-RU" sz="400" b="1" dirty="0">
                <a:solidFill>
                  <a:schemeClr val="tx1">
                    <a:lumMod val="95000"/>
                    <a:lumOff val="5000"/>
                  </a:schemeClr>
                </a:solidFill>
              </a:rPr>
              <a:t> </a:t>
            </a:r>
            <a:r>
              <a:rPr lang="ru-RU" sz="400" b="1" dirty="0" err="1">
                <a:solidFill>
                  <a:schemeClr val="tx1">
                    <a:lumMod val="95000"/>
                    <a:lumOff val="5000"/>
                  </a:schemeClr>
                </a:solidFill>
              </a:rPr>
              <a:t>голку</a:t>
            </a:r>
            <a:r>
              <a:rPr lang="ru-RU" sz="400" b="1" dirty="0">
                <a:solidFill>
                  <a:schemeClr val="tx1">
                    <a:lumMod val="95000"/>
                    <a:lumOff val="5000"/>
                  </a:schemeClr>
                </a:solidFill>
              </a:rPr>
              <a:t>. </a:t>
            </a:r>
            <a:r>
              <a:rPr lang="ru-RU" sz="400" b="1" dirty="0" err="1">
                <a:solidFill>
                  <a:schemeClr val="tx1">
                    <a:lumMod val="95000"/>
                    <a:lumOff val="5000"/>
                  </a:schemeClr>
                </a:solidFill>
              </a:rPr>
              <a:t>Проведіть</a:t>
            </a:r>
            <a:r>
              <a:rPr lang="ru-RU" sz="400" b="1" dirty="0">
                <a:solidFill>
                  <a:schemeClr val="tx1">
                    <a:lumMod val="95000"/>
                    <a:lumOff val="5000"/>
                  </a:schemeClr>
                </a:solidFill>
              </a:rPr>
              <a:t> </a:t>
            </a:r>
            <a:r>
              <a:rPr lang="ru-RU" sz="400" b="1" dirty="0" err="1">
                <a:solidFill>
                  <a:schemeClr val="tx1">
                    <a:lumMod val="95000"/>
                    <a:lumOff val="5000"/>
                  </a:schemeClr>
                </a:solidFill>
              </a:rPr>
              <a:t>провідник</a:t>
            </a:r>
            <a:r>
              <a:rPr lang="ru-RU" sz="400" b="1" dirty="0">
                <a:solidFill>
                  <a:schemeClr val="tx1">
                    <a:lumMod val="95000"/>
                    <a:lumOff val="5000"/>
                  </a:schemeClr>
                </a:solidFill>
              </a:rPr>
              <a:t> через катетер у трахею. Коли </a:t>
            </a:r>
            <a:r>
              <a:rPr lang="ru-RU" sz="400" b="1" dirty="0" err="1">
                <a:solidFill>
                  <a:schemeClr val="tx1">
                    <a:lumMod val="95000"/>
                    <a:lumOff val="5000"/>
                  </a:schemeClr>
                </a:solidFill>
              </a:rPr>
              <a:t>провідник</a:t>
            </a:r>
            <a:r>
              <a:rPr lang="ru-RU" sz="400" b="1" dirty="0">
                <a:solidFill>
                  <a:schemeClr val="tx1">
                    <a:lumMod val="95000"/>
                    <a:lumOff val="5000"/>
                  </a:schemeClr>
                </a:solidFill>
              </a:rPr>
              <a:t> буде на </a:t>
            </a:r>
            <a:r>
              <a:rPr lang="ru-RU" sz="400" b="1" dirty="0" err="1">
                <a:solidFill>
                  <a:schemeClr val="tx1">
                    <a:lumMod val="95000"/>
                    <a:lumOff val="5000"/>
                  </a:schemeClr>
                </a:solidFill>
              </a:rPr>
              <a:t>місці</a:t>
            </a:r>
            <a:r>
              <a:rPr lang="ru-RU" sz="400" b="1" dirty="0">
                <a:solidFill>
                  <a:schemeClr val="tx1">
                    <a:lumMod val="95000"/>
                    <a:lumOff val="5000"/>
                  </a:schemeClr>
                </a:solidFill>
              </a:rPr>
              <a:t>, </a:t>
            </a:r>
            <a:r>
              <a:rPr lang="ru-RU" sz="400" b="1" dirty="0" err="1">
                <a:solidFill>
                  <a:schemeClr val="tx1">
                    <a:lumMod val="95000"/>
                    <a:lumOff val="5000"/>
                  </a:schemeClr>
                </a:solidFill>
              </a:rPr>
              <a:t>видаліть</a:t>
            </a:r>
            <a:r>
              <a:rPr lang="ru-RU" sz="400" b="1" dirty="0">
                <a:solidFill>
                  <a:schemeClr val="tx1">
                    <a:lumMod val="95000"/>
                    <a:lumOff val="5000"/>
                  </a:schemeClr>
                </a:solidFill>
              </a:rPr>
              <a:t> катетер.</a:t>
            </a:r>
          </a:p>
          <a:p>
            <a:pPr algn="l"/>
            <a:endParaRPr lang="ru-RU" sz="400" b="1" dirty="0">
              <a:solidFill>
                <a:schemeClr val="tx1">
                  <a:lumMod val="95000"/>
                  <a:lumOff val="5000"/>
                </a:schemeClr>
              </a:solidFill>
            </a:endParaRPr>
          </a:p>
        </p:txBody>
      </p:sp>
      <p:sp>
        <p:nvSpPr>
          <p:cNvPr id="9" name="TextBox 8">
            <a:extLst>
              <a:ext uri="{FF2B5EF4-FFF2-40B4-BE49-F238E27FC236}">
                <a16:creationId xmlns:a16="http://schemas.microsoft.com/office/drawing/2014/main" id="{8766A310-7C35-3681-F669-8C8CD3E0D5E5}"/>
              </a:ext>
            </a:extLst>
          </p:cNvPr>
          <p:cNvSpPr txBox="1"/>
          <p:nvPr/>
        </p:nvSpPr>
        <p:spPr>
          <a:xfrm>
            <a:off x="2939795" y="6184330"/>
            <a:ext cx="2514600" cy="369332"/>
          </a:xfrm>
          <a:prstGeom prst="rect">
            <a:avLst/>
          </a:prstGeom>
          <a:solidFill>
            <a:schemeClr val="bg1"/>
          </a:solidFill>
        </p:spPr>
        <p:txBody>
          <a:bodyPr wrap="square" lIns="0" tIns="0" rIns="0" bIns="0">
            <a:spAutoFit/>
          </a:bodyPr>
          <a:lstStyle/>
          <a:p>
            <a:pPr algn="l"/>
            <a:r>
              <a:rPr lang="en-US" sz="400" b="1" dirty="0">
                <a:solidFill>
                  <a:schemeClr val="tx1">
                    <a:lumMod val="95000"/>
                    <a:lumOff val="5000"/>
                  </a:schemeClr>
                </a:solidFill>
              </a:rPr>
              <a:t>Place the dilator into the airway catheter and thread them over the wire as a unit until it is flush with the skin. Remove the guidewire and dilator, confirm placement and secure.</a:t>
            </a:r>
            <a:endParaRPr lang="ru-RU" sz="400" b="1" dirty="0">
              <a:solidFill>
                <a:schemeClr val="tx1">
                  <a:lumMod val="95000"/>
                  <a:lumOff val="5000"/>
                </a:schemeClr>
              </a:solidFill>
            </a:endParaRPr>
          </a:p>
          <a:p>
            <a:pPr algn="l"/>
            <a:r>
              <a:rPr lang="ru-RU" sz="400" b="1" dirty="0" err="1">
                <a:solidFill>
                  <a:schemeClr val="tx1">
                    <a:lumMod val="95000"/>
                    <a:lumOff val="5000"/>
                  </a:schemeClr>
                </a:solidFill>
              </a:rPr>
              <a:t>Помістіть</a:t>
            </a:r>
            <a:r>
              <a:rPr lang="ru-RU" sz="400" b="1" dirty="0">
                <a:solidFill>
                  <a:schemeClr val="tx1">
                    <a:lumMod val="95000"/>
                    <a:lumOff val="5000"/>
                  </a:schemeClr>
                </a:solidFill>
              </a:rPr>
              <a:t> </a:t>
            </a:r>
            <a:r>
              <a:rPr lang="ru-RU" sz="400" b="1" dirty="0" err="1">
                <a:solidFill>
                  <a:schemeClr val="tx1">
                    <a:lumMod val="95000"/>
                    <a:lumOff val="5000"/>
                  </a:schemeClr>
                </a:solidFill>
              </a:rPr>
              <a:t>розширювач</a:t>
            </a:r>
            <a:r>
              <a:rPr lang="ru-RU" sz="400" b="1" dirty="0">
                <a:solidFill>
                  <a:schemeClr val="tx1">
                    <a:lumMod val="95000"/>
                    <a:lumOff val="5000"/>
                  </a:schemeClr>
                </a:solidFill>
              </a:rPr>
              <a:t> у катетер </a:t>
            </a:r>
            <a:r>
              <a:rPr lang="ru-RU" sz="400" b="1" dirty="0" err="1">
                <a:solidFill>
                  <a:schemeClr val="tx1">
                    <a:lumMod val="95000"/>
                    <a:lumOff val="5000"/>
                  </a:schemeClr>
                </a:solidFill>
              </a:rPr>
              <a:t>дихальних</a:t>
            </a:r>
            <a:r>
              <a:rPr lang="ru-RU" sz="400" b="1" dirty="0">
                <a:solidFill>
                  <a:schemeClr val="tx1">
                    <a:lumMod val="95000"/>
                    <a:lumOff val="5000"/>
                  </a:schemeClr>
                </a:solidFill>
              </a:rPr>
              <a:t> </a:t>
            </a:r>
            <a:r>
              <a:rPr lang="ru-RU" sz="400" b="1" dirty="0" err="1">
                <a:solidFill>
                  <a:schemeClr val="tx1">
                    <a:lumMod val="95000"/>
                    <a:lumOff val="5000"/>
                  </a:schemeClr>
                </a:solidFill>
              </a:rPr>
              <a:t>шляхів</a:t>
            </a:r>
            <a:r>
              <a:rPr lang="ru-RU" sz="400" b="1" dirty="0">
                <a:solidFill>
                  <a:schemeClr val="tx1">
                    <a:lumMod val="95000"/>
                    <a:lumOff val="5000"/>
                  </a:schemeClr>
                </a:solidFill>
              </a:rPr>
              <a:t> і </a:t>
            </a:r>
            <a:r>
              <a:rPr lang="ru-RU" sz="400" b="1" dirty="0" err="1">
                <a:solidFill>
                  <a:schemeClr val="tx1">
                    <a:lumMod val="95000"/>
                    <a:lumOff val="5000"/>
                  </a:schemeClr>
                </a:solidFill>
              </a:rPr>
              <a:t>протягніть</a:t>
            </a:r>
            <a:r>
              <a:rPr lang="ru-RU" sz="400" b="1" dirty="0">
                <a:solidFill>
                  <a:schemeClr val="tx1">
                    <a:lumMod val="95000"/>
                    <a:lumOff val="5000"/>
                  </a:schemeClr>
                </a:solidFill>
              </a:rPr>
              <a:t> </a:t>
            </a:r>
            <a:r>
              <a:rPr lang="ru-RU" sz="400" b="1" dirty="0" err="1">
                <a:solidFill>
                  <a:schemeClr val="tx1">
                    <a:lumMod val="95000"/>
                    <a:lumOff val="5000"/>
                  </a:schemeClr>
                </a:solidFill>
              </a:rPr>
              <a:t>його</a:t>
            </a:r>
            <a:r>
              <a:rPr lang="ru-RU" sz="400" b="1" dirty="0">
                <a:solidFill>
                  <a:schemeClr val="tx1">
                    <a:lumMod val="95000"/>
                    <a:lumOff val="5000"/>
                  </a:schemeClr>
                </a:solidFill>
              </a:rPr>
              <a:t> через </a:t>
            </a:r>
            <a:r>
              <a:rPr lang="ru-RU" sz="400" b="1" dirty="0" err="1">
                <a:solidFill>
                  <a:schemeClr val="tx1">
                    <a:lumMod val="95000"/>
                    <a:lumOff val="5000"/>
                  </a:schemeClr>
                </a:solidFill>
              </a:rPr>
              <a:t>дріт</a:t>
            </a:r>
            <a:r>
              <a:rPr lang="ru-RU" sz="400" b="1" dirty="0">
                <a:solidFill>
                  <a:schemeClr val="tx1">
                    <a:lumMod val="95000"/>
                    <a:lumOff val="5000"/>
                  </a:schemeClr>
                </a:solidFill>
              </a:rPr>
              <a:t> як </a:t>
            </a:r>
            <a:r>
              <a:rPr lang="ru-RU" sz="400" b="1" dirty="0" err="1">
                <a:solidFill>
                  <a:schemeClr val="tx1">
                    <a:lumMod val="95000"/>
                    <a:lumOff val="5000"/>
                  </a:schemeClr>
                </a:solidFill>
              </a:rPr>
              <a:t>єдине</a:t>
            </a:r>
            <a:r>
              <a:rPr lang="ru-RU" sz="400" b="1" dirty="0">
                <a:solidFill>
                  <a:schemeClr val="tx1">
                    <a:lumMod val="95000"/>
                    <a:lumOff val="5000"/>
                  </a:schemeClr>
                </a:solidFill>
              </a:rPr>
              <a:t> </a:t>
            </a:r>
            <a:r>
              <a:rPr lang="ru-RU" sz="400" b="1" dirty="0" err="1">
                <a:solidFill>
                  <a:schemeClr val="tx1">
                    <a:lumMod val="95000"/>
                    <a:lumOff val="5000"/>
                  </a:schemeClr>
                </a:solidFill>
              </a:rPr>
              <a:t>ціле</a:t>
            </a:r>
            <a:r>
              <a:rPr lang="ru-RU" sz="400" b="1" dirty="0">
                <a:solidFill>
                  <a:schemeClr val="tx1">
                    <a:lumMod val="95000"/>
                    <a:lumOff val="5000"/>
                  </a:schemeClr>
                </a:solidFill>
              </a:rPr>
              <a:t>, доки </a:t>
            </a:r>
            <a:r>
              <a:rPr lang="ru-RU" sz="400" b="1" dirty="0" err="1">
                <a:solidFill>
                  <a:schemeClr val="tx1">
                    <a:lumMod val="95000"/>
                    <a:lumOff val="5000"/>
                  </a:schemeClr>
                </a:solidFill>
              </a:rPr>
              <a:t>він</a:t>
            </a:r>
            <a:r>
              <a:rPr lang="ru-RU" sz="400" b="1" dirty="0">
                <a:solidFill>
                  <a:schemeClr val="tx1">
                    <a:lumMod val="95000"/>
                    <a:lumOff val="5000"/>
                  </a:schemeClr>
                </a:solidFill>
              </a:rPr>
              <a:t> не буде на одному </a:t>
            </a:r>
            <a:r>
              <a:rPr lang="ru-RU" sz="400" b="1" dirty="0" err="1">
                <a:solidFill>
                  <a:schemeClr val="tx1">
                    <a:lumMod val="95000"/>
                    <a:lumOff val="5000"/>
                  </a:schemeClr>
                </a:solidFill>
              </a:rPr>
              <a:t>рівні</a:t>
            </a:r>
            <a:r>
              <a:rPr lang="ru-RU" sz="400" b="1" dirty="0">
                <a:solidFill>
                  <a:schemeClr val="tx1">
                    <a:lumMod val="95000"/>
                    <a:lumOff val="5000"/>
                  </a:schemeClr>
                </a:solidFill>
              </a:rPr>
              <a:t> </a:t>
            </a:r>
            <a:r>
              <a:rPr lang="ru-RU" sz="400" b="1" dirty="0" err="1">
                <a:solidFill>
                  <a:schemeClr val="tx1">
                    <a:lumMod val="95000"/>
                    <a:lumOff val="5000"/>
                  </a:schemeClr>
                </a:solidFill>
              </a:rPr>
              <a:t>зі</a:t>
            </a:r>
            <a:r>
              <a:rPr lang="ru-RU" sz="400" b="1" dirty="0">
                <a:solidFill>
                  <a:schemeClr val="tx1">
                    <a:lumMod val="95000"/>
                    <a:lumOff val="5000"/>
                  </a:schemeClr>
                </a:solidFill>
              </a:rPr>
              <a:t> </a:t>
            </a:r>
            <a:r>
              <a:rPr lang="ru-RU" sz="400" b="1" dirty="0" err="1">
                <a:solidFill>
                  <a:schemeClr val="tx1">
                    <a:lumMod val="95000"/>
                    <a:lumOff val="5000"/>
                  </a:schemeClr>
                </a:solidFill>
              </a:rPr>
              <a:t>шкірою</a:t>
            </a:r>
            <a:r>
              <a:rPr lang="ru-RU" sz="400" b="1" dirty="0">
                <a:solidFill>
                  <a:schemeClr val="tx1">
                    <a:lumMod val="95000"/>
                    <a:lumOff val="5000"/>
                  </a:schemeClr>
                </a:solidFill>
              </a:rPr>
              <a:t>. </a:t>
            </a:r>
            <a:r>
              <a:rPr lang="ru-RU" sz="400" b="1" dirty="0" err="1">
                <a:solidFill>
                  <a:schemeClr val="tx1">
                    <a:lumMod val="95000"/>
                    <a:lumOff val="5000"/>
                  </a:schemeClr>
                </a:solidFill>
              </a:rPr>
              <a:t>Зніміть</a:t>
            </a:r>
            <a:r>
              <a:rPr lang="ru-RU" sz="400" b="1" dirty="0">
                <a:solidFill>
                  <a:schemeClr val="tx1">
                    <a:lumMod val="95000"/>
                    <a:lumOff val="5000"/>
                  </a:schemeClr>
                </a:solidFill>
              </a:rPr>
              <a:t> </a:t>
            </a:r>
            <a:r>
              <a:rPr lang="ru-RU" sz="400" b="1" dirty="0" err="1">
                <a:solidFill>
                  <a:schemeClr val="tx1">
                    <a:lumMod val="95000"/>
                    <a:lumOff val="5000"/>
                  </a:schemeClr>
                </a:solidFill>
              </a:rPr>
              <a:t>провідник</a:t>
            </a:r>
            <a:r>
              <a:rPr lang="ru-RU" sz="400" b="1" dirty="0">
                <a:solidFill>
                  <a:schemeClr val="tx1">
                    <a:lumMod val="95000"/>
                    <a:lumOff val="5000"/>
                  </a:schemeClr>
                </a:solidFill>
              </a:rPr>
              <a:t> і </a:t>
            </a:r>
            <a:r>
              <a:rPr lang="ru-RU" sz="400" b="1" dirty="0" err="1">
                <a:solidFill>
                  <a:schemeClr val="tx1">
                    <a:lumMod val="95000"/>
                    <a:lumOff val="5000"/>
                  </a:schemeClr>
                </a:solidFill>
              </a:rPr>
              <a:t>розширювач</a:t>
            </a:r>
            <a:r>
              <a:rPr lang="ru-RU" sz="400" b="1" dirty="0">
                <a:solidFill>
                  <a:schemeClr val="tx1">
                    <a:lumMod val="95000"/>
                    <a:lumOff val="5000"/>
                  </a:schemeClr>
                </a:solidFill>
              </a:rPr>
              <a:t>, </a:t>
            </a:r>
            <a:r>
              <a:rPr lang="ru-RU" sz="400" b="1" dirty="0" err="1">
                <a:solidFill>
                  <a:schemeClr val="tx1">
                    <a:lumMod val="95000"/>
                    <a:lumOff val="5000"/>
                  </a:schemeClr>
                </a:solidFill>
              </a:rPr>
              <a:t>перевірте</a:t>
            </a:r>
            <a:r>
              <a:rPr lang="ru-RU" sz="400" b="1" dirty="0">
                <a:solidFill>
                  <a:schemeClr val="tx1">
                    <a:lumMod val="95000"/>
                    <a:lumOff val="5000"/>
                  </a:schemeClr>
                </a:solidFill>
              </a:rPr>
              <a:t> </a:t>
            </a:r>
            <a:r>
              <a:rPr lang="ru-RU" sz="400" b="1" dirty="0" err="1">
                <a:solidFill>
                  <a:schemeClr val="tx1">
                    <a:lumMod val="95000"/>
                    <a:lumOff val="5000"/>
                  </a:schemeClr>
                </a:solidFill>
              </a:rPr>
              <a:t>розміщення</a:t>
            </a:r>
            <a:r>
              <a:rPr lang="ru-RU" sz="400" b="1" dirty="0">
                <a:solidFill>
                  <a:schemeClr val="tx1">
                    <a:lumMod val="95000"/>
                    <a:lumOff val="5000"/>
                  </a:schemeClr>
                </a:solidFill>
              </a:rPr>
              <a:t> та </a:t>
            </a:r>
            <a:r>
              <a:rPr lang="ru-RU" sz="400" b="1" dirty="0" err="1">
                <a:solidFill>
                  <a:schemeClr val="tx1">
                    <a:lumMod val="95000"/>
                    <a:lumOff val="5000"/>
                  </a:schemeClr>
                </a:solidFill>
              </a:rPr>
              <a:t>закріпіть</a:t>
            </a:r>
            <a:r>
              <a:rPr lang="ru-RU" sz="400" b="1" dirty="0">
                <a:solidFill>
                  <a:schemeClr val="tx1">
                    <a:lumMod val="95000"/>
                    <a:lumOff val="5000"/>
                  </a:schemeClr>
                </a:solidFill>
              </a:rPr>
              <a:t>.</a:t>
            </a:r>
          </a:p>
          <a:p>
            <a:pPr algn="l"/>
            <a:endParaRPr lang="ru-RU" sz="400" b="1" dirty="0">
              <a:solidFill>
                <a:schemeClr val="tx1">
                  <a:lumMod val="95000"/>
                  <a:lumOff val="5000"/>
                </a:schemeClr>
              </a:solidFill>
            </a:endParaRPr>
          </a:p>
        </p:txBody>
      </p:sp>
      <p:sp>
        <p:nvSpPr>
          <p:cNvPr id="10" name="TextBox 9">
            <a:extLst>
              <a:ext uri="{FF2B5EF4-FFF2-40B4-BE49-F238E27FC236}">
                <a16:creationId xmlns:a16="http://schemas.microsoft.com/office/drawing/2014/main" id="{CAB80DA0-067A-86B3-09E0-BE6C341A54AE}"/>
              </a:ext>
            </a:extLst>
          </p:cNvPr>
          <p:cNvSpPr txBox="1"/>
          <p:nvPr/>
        </p:nvSpPr>
        <p:spPr>
          <a:xfrm>
            <a:off x="373887" y="6184331"/>
            <a:ext cx="2514600" cy="307777"/>
          </a:xfrm>
          <a:prstGeom prst="rect">
            <a:avLst/>
          </a:prstGeom>
          <a:solidFill>
            <a:schemeClr val="bg1"/>
          </a:solidFill>
        </p:spPr>
        <p:txBody>
          <a:bodyPr wrap="square" lIns="0" tIns="0" rIns="0" bIns="0">
            <a:spAutoFit/>
          </a:bodyPr>
          <a:lstStyle/>
          <a:p>
            <a:pPr algn="l"/>
            <a:r>
              <a:rPr lang="en-US" sz="400" b="1" dirty="0">
                <a:solidFill>
                  <a:schemeClr val="tx1">
                    <a:lumMod val="95000"/>
                    <a:lumOff val="5000"/>
                  </a:schemeClr>
                </a:solidFill>
              </a:rPr>
              <a:t>Make a small incision at the point of guidewire entry to facilitate passage of the dilator and airway catheter.</a:t>
            </a:r>
            <a:endParaRPr lang="ru-RU" sz="400" b="1" dirty="0">
              <a:solidFill>
                <a:schemeClr val="tx1">
                  <a:lumMod val="95000"/>
                  <a:lumOff val="5000"/>
                </a:schemeClr>
              </a:solidFill>
            </a:endParaRPr>
          </a:p>
          <a:p>
            <a:pPr algn="l"/>
            <a:r>
              <a:rPr lang="ru-RU" sz="400" b="1" dirty="0" err="1">
                <a:solidFill>
                  <a:schemeClr val="tx1">
                    <a:lumMod val="95000"/>
                    <a:lumOff val="5000"/>
                  </a:schemeClr>
                </a:solidFill>
              </a:rPr>
              <a:t>Зробіть</a:t>
            </a:r>
            <a:r>
              <a:rPr lang="ru-RU" sz="400" b="1" dirty="0">
                <a:solidFill>
                  <a:schemeClr val="tx1">
                    <a:lumMod val="95000"/>
                    <a:lumOff val="5000"/>
                  </a:schemeClr>
                </a:solidFill>
              </a:rPr>
              <a:t> невеликий </a:t>
            </a:r>
            <a:r>
              <a:rPr lang="ru-RU" sz="400" b="1" dirty="0" err="1">
                <a:solidFill>
                  <a:schemeClr val="tx1">
                    <a:lumMod val="95000"/>
                    <a:lumOff val="5000"/>
                  </a:schemeClr>
                </a:solidFill>
              </a:rPr>
              <a:t>розріз</a:t>
            </a:r>
            <a:r>
              <a:rPr lang="ru-RU" sz="400" b="1" dirty="0">
                <a:solidFill>
                  <a:schemeClr val="tx1">
                    <a:lumMod val="95000"/>
                    <a:lumOff val="5000"/>
                  </a:schemeClr>
                </a:solidFill>
              </a:rPr>
              <a:t> у </a:t>
            </a:r>
            <a:r>
              <a:rPr lang="ru-RU" sz="400" b="1" dirty="0" err="1">
                <a:solidFill>
                  <a:schemeClr val="tx1">
                    <a:lumMod val="95000"/>
                    <a:lumOff val="5000"/>
                  </a:schemeClr>
                </a:solidFill>
              </a:rPr>
              <a:t>точці</a:t>
            </a:r>
            <a:r>
              <a:rPr lang="ru-RU" sz="400" b="1" dirty="0">
                <a:solidFill>
                  <a:schemeClr val="tx1">
                    <a:lumMod val="95000"/>
                    <a:lumOff val="5000"/>
                  </a:schemeClr>
                </a:solidFill>
              </a:rPr>
              <a:t> входу </a:t>
            </a:r>
            <a:r>
              <a:rPr lang="ru-RU" sz="400" b="1" dirty="0" err="1">
                <a:solidFill>
                  <a:schemeClr val="tx1">
                    <a:lumMod val="95000"/>
                    <a:lumOff val="5000"/>
                  </a:schemeClr>
                </a:solidFill>
              </a:rPr>
              <a:t>провідника</a:t>
            </a:r>
            <a:r>
              <a:rPr lang="ru-RU" sz="400" b="1" dirty="0">
                <a:solidFill>
                  <a:schemeClr val="tx1">
                    <a:lumMod val="95000"/>
                    <a:lumOff val="5000"/>
                  </a:schemeClr>
                </a:solidFill>
              </a:rPr>
              <a:t>, </a:t>
            </a:r>
            <a:r>
              <a:rPr lang="ru-RU" sz="400" b="1" dirty="0" err="1">
                <a:solidFill>
                  <a:schemeClr val="tx1">
                    <a:lumMod val="95000"/>
                    <a:lumOff val="5000"/>
                  </a:schemeClr>
                </a:solidFill>
              </a:rPr>
              <a:t>щоб</a:t>
            </a:r>
            <a:r>
              <a:rPr lang="ru-RU" sz="400" b="1" dirty="0">
                <a:solidFill>
                  <a:schemeClr val="tx1">
                    <a:lumMod val="95000"/>
                    <a:lumOff val="5000"/>
                  </a:schemeClr>
                </a:solidFill>
              </a:rPr>
              <a:t> </a:t>
            </a:r>
            <a:r>
              <a:rPr lang="ru-RU" sz="400" b="1" dirty="0" err="1">
                <a:solidFill>
                  <a:schemeClr val="tx1">
                    <a:lumMod val="95000"/>
                    <a:lumOff val="5000"/>
                  </a:schemeClr>
                </a:solidFill>
              </a:rPr>
              <a:t>полегшити</a:t>
            </a:r>
            <a:r>
              <a:rPr lang="ru-RU" sz="400" b="1" dirty="0">
                <a:solidFill>
                  <a:schemeClr val="tx1">
                    <a:lumMod val="95000"/>
                    <a:lumOff val="5000"/>
                  </a:schemeClr>
                </a:solidFill>
              </a:rPr>
              <a:t> </a:t>
            </a:r>
            <a:r>
              <a:rPr lang="ru-RU" sz="400" b="1" dirty="0" err="1">
                <a:solidFill>
                  <a:schemeClr val="tx1">
                    <a:lumMod val="95000"/>
                    <a:lumOff val="5000"/>
                  </a:schemeClr>
                </a:solidFill>
              </a:rPr>
              <a:t>проходження</a:t>
            </a:r>
            <a:r>
              <a:rPr lang="ru-RU" sz="400" b="1" dirty="0">
                <a:solidFill>
                  <a:schemeClr val="tx1">
                    <a:lumMod val="95000"/>
                    <a:lumOff val="5000"/>
                  </a:schemeClr>
                </a:solidFill>
              </a:rPr>
              <a:t> </a:t>
            </a:r>
            <a:r>
              <a:rPr lang="ru-RU" sz="400" b="1" dirty="0" err="1">
                <a:solidFill>
                  <a:schemeClr val="tx1">
                    <a:lumMod val="95000"/>
                    <a:lumOff val="5000"/>
                  </a:schemeClr>
                </a:solidFill>
              </a:rPr>
              <a:t>розширювача</a:t>
            </a:r>
            <a:r>
              <a:rPr lang="ru-RU" sz="400" b="1" dirty="0">
                <a:solidFill>
                  <a:schemeClr val="tx1">
                    <a:lumMod val="95000"/>
                    <a:lumOff val="5000"/>
                  </a:schemeClr>
                </a:solidFill>
              </a:rPr>
              <a:t> та катетера </a:t>
            </a:r>
            <a:r>
              <a:rPr lang="ru-RU" sz="400" b="1" dirty="0" err="1">
                <a:solidFill>
                  <a:schemeClr val="tx1">
                    <a:lumMod val="95000"/>
                    <a:lumOff val="5000"/>
                  </a:schemeClr>
                </a:solidFill>
              </a:rPr>
              <a:t>дихальних</a:t>
            </a:r>
            <a:r>
              <a:rPr lang="ru-RU" sz="400" b="1" dirty="0">
                <a:solidFill>
                  <a:schemeClr val="tx1">
                    <a:lumMod val="95000"/>
                    <a:lumOff val="5000"/>
                  </a:schemeClr>
                </a:solidFill>
              </a:rPr>
              <a:t> </a:t>
            </a:r>
            <a:r>
              <a:rPr lang="ru-RU" sz="400" b="1" dirty="0" err="1">
                <a:solidFill>
                  <a:schemeClr val="tx1">
                    <a:lumMod val="95000"/>
                    <a:lumOff val="5000"/>
                  </a:schemeClr>
                </a:solidFill>
              </a:rPr>
              <a:t>шляхів</a:t>
            </a:r>
            <a:r>
              <a:rPr lang="ru-RU" sz="400" b="1" dirty="0">
                <a:solidFill>
                  <a:schemeClr val="tx1">
                    <a:lumMod val="95000"/>
                    <a:lumOff val="5000"/>
                  </a:schemeClr>
                </a:solidFill>
              </a:rPr>
              <a:t>.</a:t>
            </a:r>
          </a:p>
          <a:p>
            <a:pPr algn="l"/>
            <a:endParaRPr lang="ru-RU" sz="400" b="1" dirty="0">
              <a:solidFill>
                <a:schemeClr val="tx1">
                  <a:lumMod val="95000"/>
                  <a:lumOff val="5000"/>
                </a:schemeClr>
              </a:solidFill>
            </a:endParaRPr>
          </a:p>
        </p:txBody>
      </p:sp>
      <p:sp>
        <p:nvSpPr>
          <p:cNvPr id="11" name="TextBox 10">
            <a:extLst>
              <a:ext uri="{FF2B5EF4-FFF2-40B4-BE49-F238E27FC236}">
                <a16:creationId xmlns:a16="http://schemas.microsoft.com/office/drawing/2014/main" id="{67374080-E0E9-A8F2-C3B0-9BAB24F6115C}"/>
              </a:ext>
            </a:extLst>
          </p:cNvPr>
          <p:cNvSpPr txBox="1"/>
          <p:nvPr/>
        </p:nvSpPr>
        <p:spPr>
          <a:xfrm>
            <a:off x="6705600" y="682823"/>
            <a:ext cx="3733800" cy="307777"/>
          </a:xfrm>
          <a:prstGeom prst="rect">
            <a:avLst/>
          </a:prstGeom>
          <a:solidFill>
            <a:schemeClr val="bg1"/>
          </a:solidFill>
        </p:spPr>
        <p:txBody>
          <a:bodyPr wrap="square">
            <a:spAutoFit/>
          </a:bodyPr>
          <a:lstStyle/>
          <a:p>
            <a:pPr algn="ctr"/>
            <a:r>
              <a:rPr lang="ro-RO" sz="700" b="1" dirty="0">
                <a:solidFill>
                  <a:srgbClr val="79455C"/>
                </a:solidFill>
              </a:rPr>
              <a:t>PERCUTANEOUS TRANSLARYNGEAL VENTILATION</a:t>
            </a:r>
            <a:endParaRPr lang="ru-RU" sz="700" b="1" dirty="0">
              <a:solidFill>
                <a:srgbClr val="79455C"/>
              </a:solidFill>
            </a:endParaRPr>
          </a:p>
          <a:p>
            <a:pPr algn="ctr"/>
            <a:r>
              <a:rPr lang="ru-RU" sz="700" b="1" dirty="0" err="1">
                <a:solidFill>
                  <a:srgbClr val="79455C"/>
                </a:solidFill>
              </a:rPr>
              <a:t>ЧЕРЕЗШКІРНА</a:t>
            </a:r>
            <a:r>
              <a:rPr lang="ru-RU" sz="700" b="1" dirty="0">
                <a:solidFill>
                  <a:srgbClr val="79455C"/>
                </a:solidFill>
              </a:rPr>
              <a:t> </a:t>
            </a:r>
            <a:r>
              <a:rPr lang="ru-RU" sz="700" b="1" dirty="0" err="1">
                <a:solidFill>
                  <a:srgbClr val="79455C"/>
                </a:solidFill>
              </a:rPr>
              <a:t>ТРАНСЛАРИНГЕАЛЬНА</a:t>
            </a:r>
            <a:r>
              <a:rPr lang="ru-RU" sz="700" b="1" dirty="0">
                <a:solidFill>
                  <a:srgbClr val="79455C"/>
                </a:solidFill>
              </a:rPr>
              <a:t> </a:t>
            </a:r>
            <a:r>
              <a:rPr lang="ru-RU" sz="700" b="1" dirty="0" err="1">
                <a:solidFill>
                  <a:srgbClr val="79455C"/>
                </a:solidFill>
              </a:rPr>
              <a:t>ВЕНТИЛЯЦІЯ</a:t>
            </a:r>
            <a:endParaRPr lang="ru-RU" sz="700" b="1" dirty="0">
              <a:solidFill>
                <a:srgbClr val="79455C"/>
              </a:solidFill>
            </a:endParaRPr>
          </a:p>
        </p:txBody>
      </p:sp>
      <p:sp>
        <p:nvSpPr>
          <p:cNvPr id="12" name="TextBox 11">
            <a:extLst>
              <a:ext uri="{FF2B5EF4-FFF2-40B4-BE49-F238E27FC236}">
                <a16:creationId xmlns:a16="http://schemas.microsoft.com/office/drawing/2014/main" id="{F887F3E9-4961-F02B-A318-952AB8C6B3E4}"/>
              </a:ext>
            </a:extLst>
          </p:cNvPr>
          <p:cNvSpPr txBox="1"/>
          <p:nvPr/>
        </p:nvSpPr>
        <p:spPr>
          <a:xfrm>
            <a:off x="5943600" y="2590800"/>
            <a:ext cx="2667000" cy="246221"/>
          </a:xfrm>
          <a:prstGeom prst="rect">
            <a:avLst/>
          </a:prstGeom>
          <a:solidFill>
            <a:schemeClr val="bg1"/>
          </a:solidFill>
        </p:spPr>
        <p:txBody>
          <a:bodyPr wrap="square" lIns="0" tIns="0" rIns="0" bIns="0">
            <a:spAutoFit/>
          </a:bodyPr>
          <a:lstStyle/>
          <a:p>
            <a:pPr algn="l"/>
            <a:r>
              <a:rPr lang="en-US" sz="400" b="1" dirty="0">
                <a:solidFill>
                  <a:schemeClr val="tx1">
                    <a:lumMod val="95000"/>
                    <a:lumOff val="5000"/>
                  </a:schemeClr>
                </a:solidFill>
              </a:rPr>
              <a:t>Hyperextend the patient's neck if possible. Locate the cricothyroid membrane with your nondominant hand.</a:t>
            </a:r>
            <a:endParaRPr lang="ru-RU" sz="400" b="1" dirty="0">
              <a:solidFill>
                <a:schemeClr val="tx1">
                  <a:lumMod val="95000"/>
                  <a:lumOff val="5000"/>
                </a:schemeClr>
              </a:solidFill>
            </a:endParaRPr>
          </a:p>
          <a:p>
            <a:pPr algn="l"/>
            <a:r>
              <a:rPr lang="ru-RU" sz="400" b="1" dirty="0" err="1">
                <a:solidFill>
                  <a:schemeClr val="tx1">
                    <a:lumMod val="95000"/>
                    <a:lumOff val="5000"/>
                  </a:schemeClr>
                </a:solidFill>
              </a:rPr>
              <a:t>Якщо</a:t>
            </a:r>
            <a:r>
              <a:rPr lang="ru-RU" sz="400" b="1" dirty="0">
                <a:solidFill>
                  <a:schemeClr val="tx1">
                    <a:lumMod val="95000"/>
                    <a:lumOff val="5000"/>
                  </a:schemeClr>
                </a:solidFill>
              </a:rPr>
              <a:t> </a:t>
            </a:r>
            <a:r>
              <a:rPr lang="ru-RU" sz="400" b="1" dirty="0" err="1">
                <a:solidFill>
                  <a:schemeClr val="tx1">
                    <a:lumMod val="95000"/>
                    <a:lumOff val="5000"/>
                  </a:schemeClr>
                </a:solidFill>
              </a:rPr>
              <a:t>можливо</a:t>
            </a:r>
            <a:r>
              <a:rPr lang="ru-RU" sz="400" b="1" dirty="0">
                <a:solidFill>
                  <a:schemeClr val="tx1">
                    <a:lumMod val="95000"/>
                    <a:lumOff val="5000"/>
                  </a:schemeClr>
                </a:solidFill>
              </a:rPr>
              <a:t>, </a:t>
            </a:r>
            <a:r>
              <a:rPr lang="ru-RU" sz="400" b="1" dirty="0" err="1">
                <a:solidFill>
                  <a:schemeClr val="tx1">
                    <a:lumMod val="95000"/>
                    <a:lumOff val="5000"/>
                  </a:schemeClr>
                </a:solidFill>
              </a:rPr>
              <a:t>розтягніть</a:t>
            </a:r>
            <a:r>
              <a:rPr lang="ru-RU" sz="400" b="1" dirty="0">
                <a:solidFill>
                  <a:schemeClr val="tx1">
                    <a:lumMod val="95000"/>
                    <a:lumOff val="5000"/>
                  </a:schemeClr>
                </a:solidFill>
              </a:rPr>
              <a:t> </a:t>
            </a:r>
            <a:r>
              <a:rPr lang="ru-RU" sz="400" b="1" dirty="0" err="1">
                <a:solidFill>
                  <a:schemeClr val="tx1">
                    <a:lumMod val="95000"/>
                    <a:lumOff val="5000"/>
                  </a:schemeClr>
                </a:solidFill>
              </a:rPr>
              <a:t>шию</a:t>
            </a:r>
            <a:r>
              <a:rPr lang="ru-RU" sz="400" b="1" dirty="0">
                <a:solidFill>
                  <a:schemeClr val="tx1">
                    <a:lumMod val="95000"/>
                    <a:lumOff val="5000"/>
                  </a:schemeClr>
                </a:solidFill>
              </a:rPr>
              <a:t> </a:t>
            </a:r>
            <a:r>
              <a:rPr lang="ru-RU" sz="400" b="1" dirty="0" err="1">
                <a:solidFill>
                  <a:schemeClr val="tx1">
                    <a:lumMod val="95000"/>
                    <a:lumOff val="5000"/>
                  </a:schemeClr>
                </a:solidFill>
              </a:rPr>
              <a:t>пацієнта</a:t>
            </a:r>
            <a:r>
              <a:rPr lang="ru-RU" sz="400" b="1" dirty="0">
                <a:solidFill>
                  <a:schemeClr val="tx1">
                    <a:lumMod val="95000"/>
                    <a:lumOff val="5000"/>
                  </a:schemeClr>
                </a:solidFill>
              </a:rPr>
              <a:t>. </a:t>
            </a:r>
            <a:r>
              <a:rPr lang="ru-RU" sz="400" b="1" dirty="0" err="1">
                <a:solidFill>
                  <a:schemeClr val="tx1">
                    <a:lumMod val="95000"/>
                    <a:lumOff val="5000"/>
                  </a:schemeClr>
                </a:solidFill>
              </a:rPr>
              <a:t>Знайдіть</a:t>
            </a:r>
            <a:r>
              <a:rPr lang="ru-RU" sz="400" b="1" dirty="0">
                <a:solidFill>
                  <a:schemeClr val="tx1">
                    <a:lumMod val="95000"/>
                    <a:lumOff val="5000"/>
                  </a:schemeClr>
                </a:solidFill>
              </a:rPr>
              <a:t> </a:t>
            </a:r>
            <a:r>
              <a:rPr lang="ru-RU" sz="400" b="1" dirty="0" err="1">
                <a:solidFill>
                  <a:schemeClr val="tx1">
                    <a:lumMod val="95000"/>
                    <a:lumOff val="5000"/>
                  </a:schemeClr>
                </a:solidFill>
              </a:rPr>
              <a:t>крикотиреоїдну</a:t>
            </a:r>
            <a:r>
              <a:rPr lang="ru-RU" sz="400" b="1" dirty="0">
                <a:solidFill>
                  <a:schemeClr val="tx1">
                    <a:lumMod val="95000"/>
                    <a:lumOff val="5000"/>
                  </a:schemeClr>
                </a:solidFill>
              </a:rPr>
              <a:t> мембрану </a:t>
            </a:r>
            <a:r>
              <a:rPr lang="ru-RU" sz="400" b="1" dirty="0" err="1">
                <a:solidFill>
                  <a:schemeClr val="tx1">
                    <a:lumMod val="95000"/>
                    <a:lumOff val="5000"/>
                  </a:schemeClr>
                </a:solidFill>
              </a:rPr>
              <a:t>недомінуючою</a:t>
            </a:r>
            <a:r>
              <a:rPr lang="ru-RU" sz="400" b="1" dirty="0">
                <a:solidFill>
                  <a:schemeClr val="tx1">
                    <a:lumMod val="95000"/>
                    <a:lumOff val="5000"/>
                  </a:schemeClr>
                </a:solidFill>
              </a:rPr>
              <a:t> рукою.</a:t>
            </a:r>
          </a:p>
          <a:p>
            <a:pPr algn="l"/>
            <a:endParaRPr lang="ru-RU" sz="400" b="1" dirty="0">
              <a:solidFill>
                <a:schemeClr val="tx1">
                  <a:lumMod val="95000"/>
                  <a:lumOff val="5000"/>
                </a:schemeClr>
              </a:solidFill>
            </a:endParaRPr>
          </a:p>
          <a:p>
            <a:pPr algn="l"/>
            <a:endParaRPr lang="ru-RU" sz="400" b="1" dirty="0">
              <a:solidFill>
                <a:schemeClr val="tx1">
                  <a:lumMod val="95000"/>
                  <a:lumOff val="5000"/>
                </a:schemeClr>
              </a:solidFill>
            </a:endParaRPr>
          </a:p>
        </p:txBody>
      </p:sp>
      <p:sp>
        <p:nvSpPr>
          <p:cNvPr id="13" name="TextBox 12">
            <a:extLst>
              <a:ext uri="{FF2B5EF4-FFF2-40B4-BE49-F238E27FC236}">
                <a16:creationId xmlns:a16="http://schemas.microsoft.com/office/drawing/2014/main" id="{FDE562DC-5250-EB2E-EF2E-83BF8E5EDE80}"/>
              </a:ext>
            </a:extLst>
          </p:cNvPr>
          <p:cNvSpPr txBox="1"/>
          <p:nvPr/>
        </p:nvSpPr>
        <p:spPr>
          <a:xfrm>
            <a:off x="8670798" y="2590800"/>
            <a:ext cx="2667000" cy="369332"/>
          </a:xfrm>
          <a:prstGeom prst="rect">
            <a:avLst/>
          </a:prstGeom>
          <a:solidFill>
            <a:schemeClr val="bg1"/>
          </a:solidFill>
        </p:spPr>
        <p:txBody>
          <a:bodyPr wrap="square" lIns="0" tIns="0" rIns="0" bIns="0">
            <a:spAutoFit/>
          </a:bodyPr>
          <a:lstStyle/>
          <a:p>
            <a:pPr algn="l"/>
            <a:r>
              <a:rPr lang="en-US" sz="400" b="1" dirty="0">
                <a:solidFill>
                  <a:schemeClr val="tx1">
                    <a:lumMod val="95000"/>
                    <a:lumOff val="5000"/>
                  </a:schemeClr>
                </a:solidFill>
              </a:rPr>
              <a:t>Attach a 14-gauge </a:t>
            </a:r>
            <a:r>
              <a:rPr lang="en-US" sz="400" b="1" dirty="0" err="1">
                <a:solidFill>
                  <a:schemeClr val="tx1">
                    <a:lumMod val="95000"/>
                    <a:lumOff val="5000"/>
                  </a:schemeClr>
                </a:solidFill>
              </a:rPr>
              <a:t>angiocatheter</a:t>
            </a:r>
            <a:r>
              <a:rPr lang="en-US" sz="400" b="1" dirty="0">
                <a:solidFill>
                  <a:schemeClr val="tx1">
                    <a:lumMod val="95000"/>
                    <a:lumOff val="5000"/>
                  </a:schemeClr>
                </a:solidFill>
              </a:rPr>
              <a:t> to a saline-filled syringe. Insert the needle through the skin, subcutaneous tissue, and membrane directed at a 50 to 45° angle caudally.</a:t>
            </a:r>
            <a:endParaRPr lang="ru-RU" sz="400" b="1" dirty="0">
              <a:solidFill>
                <a:schemeClr val="tx1">
                  <a:lumMod val="95000"/>
                  <a:lumOff val="5000"/>
                </a:schemeClr>
              </a:solidFill>
            </a:endParaRPr>
          </a:p>
          <a:p>
            <a:pPr algn="l"/>
            <a:r>
              <a:rPr lang="ru-RU" sz="400" b="1" dirty="0" err="1">
                <a:solidFill>
                  <a:schemeClr val="tx1">
                    <a:lumMod val="95000"/>
                    <a:lumOff val="5000"/>
                  </a:schemeClr>
                </a:solidFill>
              </a:rPr>
              <a:t>Приєднайте</a:t>
            </a:r>
            <a:r>
              <a:rPr lang="ru-RU" sz="400" b="1" dirty="0">
                <a:solidFill>
                  <a:schemeClr val="tx1">
                    <a:lumMod val="95000"/>
                    <a:lumOff val="5000"/>
                  </a:schemeClr>
                </a:solidFill>
              </a:rPr>
              <a:t> </a:t>
            </a:r>
            <a:r>
              <a:rPr lang="ru-RU" sz="400" b="1" dirty="0" err="1">
                <a:solidFill>
                  <a:schemeClr val="tx1">
                    <a:lumMod val="95000"/>
                    <a:lumOff val="5000"/>
                  </a:schemeClr>
                </a:solidFill>
              </a:rPr>
              <a:t>ангіокатетер</a:t>
            </a:r>
            <a:r>
              <a:rPr lang="ru-RU" sz="400" b="1" dirty="0">
                <a:solidFill>
                  <a:schemeClr val="tx1">
                    <a:lumMod val="95000"/>
                    <a:lumOff val="5000"/>
                  </a:schemeClr>
                </a:solidFill>
              </a:rPr>
              <a:t> 14-го </a:t>
            </a:r>
            <a:r>
              <a:rPr lang="ru-RU" sz="400" b="1" dirty="0" err="1">
                <a:solidFill>
                  <a:schemeClr val="tx1">
                    <a:lumMod val="95000"/>
                    <a:lumOff val="5000"/>
                  </a:schemeClr>
                </a:solidFill>
              </a:rPr>
              <a:t>калібру</a:t>
            </a:r>
            <a:r>
              <a:rPr lang="ru-RU" sz="400" b="1" dirty="0">
                <a:solidFill>
                  <a:schemeClr val="tx1">
                    <a:lumMod val="95000"/>
                    <a:lumOff val="5000"/>
                  </a:schemeClr>
                </a:solidFill>
              </a:rPr>
              <a:t> до шприца з </a:t>
            </a:r>
            <a:r>
              <a:rPr lang="ru-RU" sz="400" b="1" dirty="0" err="1">
                <a:solidFill>
                  <a:schemeClr val="tx1">
                    <a:lumMod val="95000"/>
                    <a:lumOff val="5000"/>
                  </a:schemeClr>
                </a:solidFill>
              </a:rPr>
              <a:t>фізіологічним</a:t>
            </a:r>
            <a:r>
              <a:rPr lang="ru-RU" sz="400" b="1" dirty="0">
                <a:solidFill>
                  <a:schemeClr val="tx1">
                    <a:lumMod val="95000"/>
                    <a:lumOff val="5000"/>
                  </a:schemeClr>
                </a:solidFill>
              </a:rPr>
              <a:t> </a:t>
            </a:r>
            <a:r>
              <a:rPr lang="ru-RU" sz="400" b="1" dirty="0" err="1">
                <a:solidFill>
                  <a:schemeClr val="tx1">
                    <a:lumMod val="95000"/>
                    <a:lumOff val="5000"/>
                  </a:schemeClr>
                </a:solidFill>
              </a:rPr>
              <a:t>розчином</a:t>
            </a:r>
            <a:r>
              <a:rPr lang="ru-RU" sz="400" b="1" dirty="0">
                <a:solidFill>
                  <a:schemeClr val="tx1">
                    <a:lumMod val="95000"/>
                    <a:lumOff val="5000"/>
                  </a:schemeClr>
                </a:solidFill>
              </a:rPr>
              <a:t>. </a:t>
            </a:r>
            <a:r>
              <a:rPr lang="ru-RU" sz="400" b="1" dirty="0" err="1">
                <a:solidFill>
                  <a:schemeClr val="tx1">
                    <a:lumMod val="95000"/>
                    <a:lumOff val="5000"/>
                  </a:schemeClr>
                </a:solidFill>
              </a:rPr>
              <a:t>Введіть</a:t>
            </a:r>
            <a:r>
              <a:rPr lang="ru-RU" sz="400" b="1" dirty="0">
                <a:solidFill>
                  <a:schemeClr val="tx1">
                    <a:lumMod val="95000"/>
                    <a:lumOff val="5000"/>
                  </a:schemeClr>
                </a:solidFill>
              </a:rPr>
              <a:t> </a:t>
            </a:r>
            <a:r>
              <a:rPr lang="ru-RU" sz="400" b="1" dirty="0" err="1">
                <a:solidFill>
                  <a:schemeClr val="tx1">
                    <a:lumMod val="95000"/>
                    <a:lumOff val="5000"/>
                  </a:schemeClr>
                </a:solidFill>
              </a:rPr>
              <a:t>голку</a:t>
            </a:r>
            <a:r>
              <a:rPr lang="ru-RU" sz="400" b="1" dirty="0">
                <a:solidFill>
                  <a:schemeClr val="tx1">
                    <a:lumMod val="95000"/>
                    <a:lumOff val="5000"/>
                  </a:schemeClr>
                </a:solidFill>
              </a:rPr>
              <a:t> через </a:t>
            </a:r>
            <a:r>
              <a:rPr lang="ru-RU" sz="400" b="1" dirty="0" err="1">
                <a:solidFill>
                  <a:schemeClr val="tx1">
                    <a:lumMod val="95000"/>
                    <a:lumOff val="5000"/>
                  </a:schemeClr>
                </a:solidFill>
              </a:rPr>
              <a:t>шкіру</a:t>
            </a:r>
            <a:r>
              <a:rPr lang="ru-RU" sz="400" b="1" dirty="0">
                <a:solidFill>
                  <a:schemeClr val="tx1">
                    <a:lumMod val="95000"/>
                    <a:lumOff val="5000"/>
                  </a:schemeClr>
                </a:solidFill>
              </a:rPr>
              <a:t>, </a:t>
            </a:r>
            <a:r>
              <a:rPr lang="ru-RU" sz="400" b="1" dirty="0" err="1">
                <a:solidFill>
                  <a:schemeClr val="tx1">
                    <a:lumMod val="95000"/>
                    <a:lumOff val="5000"/>
                  </a:schemeClr>
                </a:solidFill>
              </a:rPr>
              <a:t>підшкірну</a:t>
            </a:r>
            <a:r>
              <a:rPr lang="ru-RU" sz="400" b="1" dirty="0">
                <a:solidFill>
                  <a:schemeClr val="tx1">
                    <a:lumMod val="95000"/>
                    <a:lumOff val="5000"/>
                  </a:schemeClr>
                </a:solidFill>
              </a:rPr>
              <a:t> </a:t>
            </a:r>
            <a:r>
              <a:rPr lang="ru-RU" sz="400" b="1" dirty="0" err="1">
                <a:solidFill>
                  <a:schemeClr val="tx1">
                    <a:lumMod val="95000"/>
                    <a:lumOff val="5000"/>
                  </a:schemeClr>
                </a:solidFill>
              </a:rPr>
              <a:t>клітковину</a:t>
            </a:r>
            <a:r>
              <a:rPr lang="ru-RU" sz="400" b="1" dirty="0">
                <a:solidFill>
                  <a:schemeClr val="tx1">
                    <a:lumMod val="95000"/>
                    <a:lumOff val="5000"/>
                  </a:schemeClr>
                </a:solidFill>
              </a:rPr>
              <a:t> та мембрану </a:t>
            </a:r>
            <a:r>
              <a:rPr lang="ru-RU" sz="400" b="1" dirty="0" err="1">
                <a:solidFill>
                  <a:schemeClr val="tx1">
                    <a:lumMod val="95000"/>
                    <a:lumOff val="5000"/>
                  </a:schemeClr>
                </a:solidFill>
              </a:rPr>
              <a:t>під</a:t>
            </a:r>
            <a:r>
              <a:rPr lang="ru-RU" sz="400" b="1" dirty="0">
                <a:solidFill>
                  <a:schemeClr val="tx1">
                    <a:lumMod val="95000"/>
                    <a:lumOff val="5000"/>
                  </a:schemeClr>
                </a:solidFill>
              </a:rPr>
              <a:t> кутом 50–45° каудально.</a:t>
            </a:r>
          </a:p>
          <a:p>
            <a:pPr algn="l"/>
            <a:endParaRPr lang="ru-RU" sz="400" b="1" dirty="0">
              <a:solidFill>
                <a:schemeClr val="tx1">
                  <a:lumMod val="95000"/>
                  <a:lumOff val="5000"/>
                </a:schemeClr>
              </a:solidFill>
            </a:endParaRPr>
          </a:p>
          <a:p>
            <a:pPr algn="l"/>
            <a:endParaRPr lang="ru-RU" sz="400" b="1" dirty="0">
              <a:solidFill>
                <a:schemeClr val="tx1">
                  <a:lumMod val="95000"/>
                  <a:lumOff val="5000"/>
                </a:schemeClr>
              </a:solidFill>
            </a:endParaRPr>
          </a:p>
        </p:txBody>
      </p:sp>
      <p:sp>
        <p:nvSpPr>
          <p:cNvPr id="14" name="TextBox 13">
            <a:extLst>
              <a:ext uri="{FF2B5EF4-FFF2-40B4-BE49-F238E27FC236}">
                <a16:creationId xmlns:a16="http://schemas.microsoft.com/office/drawing/2014/main" id="{77E1A1FE-1913-B760-EC01-BF9C2773576C}"/>
              </a:ext>
            </a:extLst>
          </p:cNvPr>
          <p:cNvSpPr txBox="1"/>
          <p:nvPr/>
        </p:nvSpPr>
        <p:spPr>
          <a:xfrm>
            <a:off x="5943600" y="4546092"/>
            <a:ext cx="2667000" cy="246221"/>
          </a:xfrm>
          <a:prstGeom prst="rect">
            <a:avLst/>
          </a:prstGeom>
          <a:solidFill>
            <a:schemeClr val="bg1"/>
          </a:solidFill>
        </p:spPr>
        <p:txBody>
          <a:bodyPr wrap="square" lIns="0" tIns="0" rIns="0" bIns="0">
            <a:spAutoFit/>
          </a:bodyPr>
          <a:lstStyle/>
          <a:p>
            <a:pPr algn="l"/>
            <a:r>
              <a:rPr lang="en-US" sz="400" b="1" dirty="0">
                <a:solidFill>
                  <a:schemeClr val="tx1">
                    <a:lumMod val="95000"/>
                    <a:lumOff val="5000"/>
                  </a:schemeClr>
                </a:solidFill>
              </a:rPr>
              <a:t>Aspirate the syringe as you advance the needle; air bubbles will be seen in the syringe when the trachea is entered.</a:t>
            </a:r>
            <a:endParaRPr lang="ru-RU" sz="400" b="1" dirty="0">
              <a:solidFill>
                <a:schemeClr val="tx1">
                  <a:lumMod val="95000"/>
                  <a:lumOff val="5000"/>
                </a:schemeClr>
              </a:solidFill>
            </a:endParaRPr>
          </a:p>
          <a:p>
            <a:pPr algn="l"/>
            <a:r>
              <a:rPr lang="ru-RU" sz="400" b="1" dirty="0" err="1">
                <a:solidFill>
                  <a:schemeClr val="tx1">
                    <a:lumMod val="95000"/>
                    <a:lumOff val="5000"/>
                  </a:schemeClr>
                </a:solidFill>
              </a:rPr>
              <a:t>Аспіруйте</a:t>
            </a:r>
            <a:r>
              <a:rPr lang="ru-RU" sz="400" b="1" dirty="0">
                <a:solidFill>
                  <a:schemeClr val="tx1">
                    <a:lumMod val="95000"/>
                    <a:lumOff val="5000"/>
                  </a:schemeClr>
                </a:solidFill>
              </a:rPr>
              <a:t> шприц, </a:t>
            </a:r>
            <a:r>
              <a:rPr lang="ru-RU" sz="400" b="1" dirty="0" err="1">
                <a:solidFill>
                  <a:schemeClr val="tx1">
                    <a:lumMod val="95000"/>
                    <a:lumOff val="5000"/>
                  </a:schemeClr>
                </a:solidFill>
              </a:rPr>
              <a:t>просуваючи</a:t>
            </a:r>
            <a:r>
              <a:rPr lang="ru-RU" sz="400" b="1" dirty="0">
                <a:solidFill>
                  <a:schemeClr val="tx1">
                    <a:lumMod val="95000"/>
                    <a:lumOff val="5000"/>
                  </a:schemeClr>
                </a:solidFill>
              </a:rPr>
              <a:t> </a:t>
            </a:r>
            <a:r>
              <a:rPr lang="ru-RU" sz="400" b="1" dirty="0" err="1">
                <a:solidFill>
                  <a:schemeClr val="tx1">
                    <a:lumMod val="95000"/>
                    <a:lumOff val="5000"/>
                  </a:schemeClr>
                </a:solidFill>
              </a:rPr>
              <a:t>голку</a:t>
            </a:r>
            <a:r>
              <a:rPr lang="ru-RU" sz="400" b="1" dirty="0">
                <a:solidFill>
                  <a:schemeClr val="tx1">
                    <a:lumMod val="95000"/>
                    <a:lumOff val="5000"/>
                  </a:schemeClr>
                </a:solidFill>
              </a:rPr>
              <a:t>; при </a:t>
            </a:r>
            <a:r>
              <a:rPr lang="ru-RU" sz="400" b="1" dirty="0" err="1">
                <a:solidFill>
                  <a:schemeClr val="tx1">
                    <a:lumMod val="95000"/>
                    <a:lumOff val="5000"/>
                  </a:schemeClr>
                </a:solidFill>
              </a:rPr>
              <a:t>введенні</a:t>
            </a:r>
            <a:r>
              <a:rPr lang="ru-RU" sz="400" b="1" dirty="0">
                <a:solidFill>
                  <a:schemeClr val="tx1">
                    <a:lumMod val="95000"/>
                    <a:lumOff val="5000"/>
                  </a:schemeClr>
                </a:solidFill>
              </a:rPr>
              <a:t> в трахею в </a:t>
            </a:r>
            <a:r>
              <a:rPr lang="ru-RU" sz="400" b="1" dirty="0" err="1">
                <a:solidFill>
                  <a:schemeClr val="tx1">
                    <a:lumMod val="95000"/>
                    <a:lumOff val="5000"/>
                  </a:schemeClr>
                </a:solidFill>
              </a:rPr>
              <a:t>шприці</a:t>
            </a:r>
            <a:r>
              <a:rPr lang="ru-RU" sz="400" b="1" dirty="0">
                <a:solidFill>
                  <a:schemeClr val="tx1">
                    <a:lumMod val="95000"/>
                    <a:lumOff val="5000"/>
                  </a:schemeClr>
                </a:solidFill>
              </a:rPr>
              <a:t> </a:t>
            </a:r>
            <a:r>
              <a:rPr lang="ru-RU" sz="400" b="1" dirty="0" err="1">
                <a:solidFill>
                  <a:schemeClr val="tx1">
                    <a:lumMod val="95000"/>
                    <a:lumOff val="5000"/>
                  </a:schemeClr>
                </a:solidFill>
              </a:rPr>
              <a:t>будуть</a:t>
            </a:r>
            <a:r>
              <a:rPr lang="ru-RU" sz="400" b="1" dirty="0">
                <a:solidFill>
                  <a:schemeClr val="tx1">
                    <a:lumMod val="95000"/>
                    <a:lumOff val="5000"/>
                  </a:schemeClr>
                </a:solidFill>
              </a:rPr>
              <a:t> </a:t>
            </a:r>
            <a:r>
              <a:rPr lang="ru-RU" sz="400" b="1" dirty="0" err="1">
                <a:solidFill>
                  <a:schemeClr val="tx1">
                    <a:lumMod val="95000"/>
                    <a:lumOff val="5000"/>
                  </a:schemeClr>
                </a:solidFill>
              </a:rPr>
              <a:t>видні</a:t>
            </a:r>
            <a:r>
              <a:rPr lang="ru-RU" sz="400" b="1" dirty="0">
                <a:solidFill>
                  <a:schemeClr val="tx1">
                    <a:lumMod val="95000"/>
                    <a:lumOff val="5000"/>
                  </a:schemeClr>
                </a:solidFill>
              </a:rPr>
              <a:t> </a:t>
            </a:r>
            <a:r>
              <a:rPr lang="ru-RU" sz="400" b="1" dirty="0" err="1">
                <a:solidFill>
                  <a:schemeClr val="tx1">
                    <a:lumMod val="95000"/>
                    <a:lumOff val="5000"/>
                  </a:schemeClr>
                </a:solidFill>
              </a:rPr>
              <a:t>бульбашки</a:t>
            </a:r>
            <a:r>
              <a:rPr lang="ru-RU" sz="400" b="1" dirty="0">
                <a:solidFill>
                  <a:schemeClr val="tx1">
                    <a:lumMod val="95000"/>
                    <a:lumOff val="5000"/>
                  </a:schemeClr>
                </a:solidFill>
              </a:rPr>
              <a:t> </a:t>
            </a:r>
            <a:r>
              <a:rPr lang="ru-RU" sz="400" b="1" dirty="0" err="1">
                <a:solidFill>
                  <a:schemeClr val="tx1">
                    <a:lumMod val="95000"/>
                    <a:lumOff val="5000"/>
                  </a:schemeClr>
                </a:solidFill>
              </a:rPr>
              <a:t>повітря</a:t>
            </a:r>
            <a:r>
              <a:rPr lang="ru-RU" sz="400" b="1" dirty="0">
                <a:solidFill>
                  <a:schemeClr val="tx1">
                    <a:lumMod val="95000"/>
                    <a:lumOff val="5000"/>
                  </a:schemeClr>
                </a:solidFill>
              </a:rPr>
              <a:t>.</a:t>
            </a:r>
          </a:p>
          <a:p>
            <a:pPr algn="l"/>
            <a:endParaRPr lang="ru-RU" sz="400" b="1" dirty="0">
              <a:solidFill>
                <a:schemeClr val="tx1">
                  <a:lumMod val="95000"/>
                  <a:lumOff val="5000"/>
                </a:schemeClr>
              </a:solidFill>
            </a:endParaRPr>
          </a:p>
        </p:txBody>
      </p:sp>
      <p:sp>
        <p:nvSpPr>
          <p:cNvPr id="15" name="TextBox 14">
            <a:extLst>
              <a:ext uri="{FF2B5EF4-FFF2-40B4-BE49-F238E27FC236}">
                <a16:creationId xmlns:a16="http://schemas.microsoft.com/office/drawing/2014/main" id="{C4AF6AE6-9AA6-6A9A-AA7B-2F1ECA24F907}"/>
              </a:ext>
            </a:extLst>
          </p:cNvPr>
          <p:cNvSpPr txBox="1"/>
          <p:nvPr/>
        </p:nvSpPr>
        <p:spPr>
          <a:xfrm>
            <a:off x="8658225" y="4560856"/>
            <a:ext cx="2667000" cy="246221"/>
          </a:xfrm>
          <a:prstGeom prst="rect">
            <a:avLst/>
          </a:prstGeom>
          <a:solidFill>
            <a:schemeClr val="bg1"/>
          </a:solidFill>
        </p:spPr>
        <p:txBody>
          <a:bodyPr wrap="square" lIns="0" tIns="0" rIns="0" bIns="0">
            <a:spAutoFit/>
          </a:bodyPr>
          <a:lstStyle/>
          <a:p>
            <a:pPr algn="l"/>
            <a:r>
              <a:rPr lang="en-US" sz="400" b="1" dirty="0">
                <a:solidFill>
                  <a:schemeClr val="tx1">
                    <a:lumMod val="95000"/>
                    <a:lumOff val="5000"/>
                  </a:schemeClr>
                </a:solidFill>
              </a:rPr>
              <a:t>Once the trachea is entered, advance the catheter over the needle until the hub is flush with the skin.</a:t>
            </a:r>
            <a:endParaRPr lang="ru-RU" sz="400" b="1" dirty="0">
              <a:solidFill>
                <a:schemeClr val="tx1">
                  <a:lumMod val="95000"/>
                  <a:lumOff val="5000"/>
                </a:schemeClr>
              </a:solidFill>
            </a:endParaRPr>
          </a:p>
          <a:p>
            <a:pPr algn="l"/>
            <a:r>
              <a:rPr lang="ru-RU" sz="400" b="1" dirty="0" err="1">
                <a:solidFill>
                  <a:schemeClr val="tx1">
                    <a:lumMod val="95000"/>
                    <a:lumOff val="5000"/>
                  </a:schemeClr>
                </a:solidFill>
              </a:rPr>
              <a:t>Після</a:t>
            </a:r>
            <a:r>
              <a:rPr lang="ru-RU" sz="400" b="1" dirty="0">
                <a:solidFill>
                  <a:schemeClr val="tx1">
                    <a:lumMod val="95000"/>
                    <a:lumOff val="5000"/>
                  </a:schemeClr>
                </a:solidFill>
              </a:rPr>
              <a:t> </a:t>
            </a:r>
            <a:r>
              <a:rPr lang="ru-RU" sz="400" b="1" dirty="0" err="1">
                <a:solidFill>
                  <a:schemeClr val="tx1">
                    <a:lumMod val="95000"/>
                    <a:lumOff val="5000"/>
                  </a:schemeClr>
                </a:solidFill>
              </a:rPr>
              <a:t>введення</a:t>
            </a:r>
            <a:r>
              <a:rPr lang="ru-RU" sz="400" b="1" dirty="0">
                <a:solidFill>
                  <a:schemeClr val="tx1">
                    <a:lumMod val="95000"/>
                    <a:lumOff val="5000"/>
                  </a:schemeClr>
                </a:solidFill>
              </a:rPr>
              <a:t> в трахею </a:t>
            </a:r>
            <a:r>
              <a:rPr lang="ru-RU" sz="400" b="1" dirty="0" err="1">
                <a:solidFill>
                  <a:schemeClr val="tx1">
                    <a:lumMod val="95000"/>
                    <a:lumOff val="5000"/>
                  </a:schemeClr>
                </a:solidFill>
              </a:rPr>
              <a:t>проведіть</a:t>
            </a:r>
            <a:r>
              <a:rPr lang="ru-RU" sz="400" b="1" dirty="0">
                <a:solidFill>
                  <a:schemeClr val="tx1">
                    <a:lumMod val="95000"/>
                    <a:lumOff val="5000"/>
                  </a:schemeClr>
                </a:solidFill>
              </a:rPr>
              <a:t> катетер над </a:t>
            </a:r>
            <a:r>
              <a:rPr lang="ru-RU" sz="400" b="1" dirty="0" err="1">
                <a:solidFill>
                  <a:schemeClr val="tx1">
                    <a:lumMod val="95000"/>
                    <a:lumOff val="5000"/>
                  </a:schemeClr>
                </a:solidFill>
              </a:rPr>
              <a:t>голкою</a:t>
            </a:r>
            <a:r>
              <a:rPr lang="ru-RU" sz="400" b="1" dirty="0">
                <a:solidFill>
                  <a:schemeClr val="tx1">
                    <a:lumMod val="95000"/>
                    <a:lumOff val="5000"/>
                  </a:schemeClr>
                </a:solidFill>
              </a:rPr>
              <a:t>, доки втулка не буде на одному </a:t>
            </a:r>
            <a:r>
              <a:rPr lang="ru-RU" sz="400" b="1" dirty="0" err="1">
                <a:solidFill>
                  <a:schemeClr val="tx1">
                    <a:lumMod val="95000"/>
                    <a:lumOff val="5000"/>
                  </a:schemeClr>
                </a:solidFill>
              </a:rPr>
              <a:t>рівні</a:t>
            </a:r>
            <a:r>
              <a:rPr lang="ru-RU" sz="400" b="1" dirty="0">
                <a:solidFill>
                  <a:schemeClr val="tx1">
                    <a:lumMod val="95000"/>
                    <a:lumOff val="5000"/>
                  </a:schemeClr>
                </a:solidFill>
              </a:rPr>
              <a:t> </a:t>
            </a:r>
            <a:r>
              <a:rPr lang="ru-RU" sz="400" b="1" dirty="0" err="1">
                <a:solidFill>
                  <a:schemeClr val="tx1">
                    <a:lumMod val="95000"/>
                    <a:lumOff val="5000"/>
                  </a:schemeClr>
                </a:solidFill>
              </a:rPr>
              <a:t>зі</a:t>
            </a:r>
            <a:r>
              <a:rPr lang="ru-RU" sz="400" b="1" dirty="0">
                <a:solidFill>
                  <a:schemeClr val="tx1">
                    <a:lumMod val="95000"/>
                    <a:lumOff val="5000"/>
                  </a:schemeClr>
                </a:solidFill>
              </a:rPr>
              <a:t> </a:t>
            </a:r>
            <a:r>
              <a:rPr lang="ru-RU" sz="400" b="1" dirty="0" err="1">
                <a:solidFill>
                  <a:schemeClr val="tx1">
                    <a:lumMod val="95000"/>
                    <a:lumOff val="5000"/>
                  </a:schemeClr>
                </a:solidFill>
              </a:rPr>
              <a:t>шкірою</a:t>
            </a:r>
            <a:r>
              <a:rPr lang="ru-RU" sz="400" b="1" dirty="0">
                <a:solidFill>
                  <a:schemeClr val="tx1">
                    <a:lumMod val="95000"/>
                    <a:lumOff val="5000"/>
                  </a:schemeClr>
                </a:solidFill>
              </a:rPr>
              <a:t>.</a:t>
            </a:r>
          </a:p>
          <a:p>
            <a:pPr algn="l"/>
            <a:endParaRPr lang="ru-RU" sz="400" b="1" dirty="0">
              <a:solidFill>
                <a:schemeClr val="tx1">
                  <a:lumMod val="95000"/>
                  <a:lumOff val="5000"/>
                </a:schemeClr>
              </a:solidFill>
            </a:endParaRPr>
          </a:p>
          <a:p>
            <a:pPr algn="l"/>
            <a:endParaRPr lang="ru-RU" sz="400" b="1" dirty="0">
              <a:solidFill>
                <a:schemeClr val="tx1">
                  <a:lumMod val="95000"/>
                  <a:lumOff val="5000"/>
                </a:schemeClr>
              </a:solidFill>
            </a:endParaRPr>
          </a:p>
        </p:txBody>
      </p:sp>
      <p:sp>
        <p:nvSpPr>
          <p:cNvPr id="16" name="TextBox 15">
            <a:extLst>
              <a:ext uri="{FF2B5EF4-FFF2-40B4-BE49-F238E27FC236}">
                <a16:creationId xmlns:a16="http://schemas.microsoft.com/office/drawing/2014/main" id="{1C811AED-965F-5B6D-B9A0-DB26FD88BEE4}"/>
              </a:ext>
            </a:extLst>
          </p:cNvPr>
          <p:cNvSpPr txBox="1"/>
          <p:nvPr/>
        </p:nvSpPr>
        <p:spPr>
          <a:xfrm>
            <a:off x="5943600" y="6412468"/>
            <a:ext cx="2667000" cy="184666"/>
          </a:xfrm>
          <a:prstGeom prst="rect">
            <a:avLst/>
          </a:prstGeom>
          <a:solidFill>
            <a:schemeClr val="bg1"/>
          </a:solidFill>
        </p:spPr>
        <p:txBody>
          <a:bodyPr wrap="square" lIns="0" tIns="0" rIns="0" bIns="0">
            <a:spAutoFit/>
          </a:bodyPr>
          <a:lstStyle/>
          <a:p>
            <a:pPr algn="l"/>
            <a:r>
              <a:rPr lang="en-US" sz="400" b="1" dirty="0">
                <a:solidFill>
                  <a:schemeClr val="tx1">
                    <a:lumMod val="95000"/>
                    <a:lumOff val="5000"/>
                  </a:schemeClr>
                </a:solidFill>
              </a:rPr>
              <a:t>Remove the needle.</a:t>
            </a:r>
            <a:endParaRPr lang="ru-RU" sz="400" b="1" dirty="0">
              <a:solidFill>
                <a:schemeClr val="tx1">
                  <a:lumMod val="95000"/>
                  <a:lumOff val="5000"/>
                </a:schemeClr>
              </a:solidFill>
            </a:endParaRPr>
          </a:p>
          <a:p>
            <a:pPr algn="l"/>
            <a:r>
              <a:rPr lang="ru-RU" sz="400" b="1" dirty="0" err="1">
                <a:solidFill>
                  <a:schemeClr val="tx1">
                    <a:lumMod val="95000"/>
                    <a:lumOff val="5000"/>
                  </a:schemeClr>
                </a:solidFill>
              </a:rPr>
              <a:t>Зніміть</a:t>
            </a:r>
            <a:r>
              <a:rPr lang="ru-RU" sz="400" b="1" dirty="0">
                <a:solidFill>
                  <a:schemeClr val="tx1">
                    <a:lumMod val="95000"/>
                    <a:lumOff val="5000"/>
                  </a:schemeClr>
                </a:solidFill>
              </a:rPr>
              <a:t> </a:t>
            </a:r>
            <a:r>
              <a:rPr lang="ru-RU" sz="400" b="1" dirty="0" err="1">
                <a:solidFill>
                  <a:schemeClr val="tx1">
                    <a:lumMod val="95000"/>
                    <a:lumOff val="5000"/>
                  </a:schemeClr>
                </a:solidFill>
              </a:rPr>
              <a:t>голку</a:t>
            </a:r>
            <a:r>
              <a:rPr lang="ru-RU" sz="400" b="1" dirty="0">
                <a:solidFill>
                  <a:schemeClr val="tx1">
                    <a:lumMod val="95000"/>
                    <a:lumOff val="5000"/>
                  </a:schemeClr>
                </a:solidFill>
              </a:rPr>
              <a:t>.</a:t>
            </a:r>
          </a:p>
          <a:p>
            <a:pPr algn="l"/>
            <a:endParaRPr lang="ru-RU" sz="400" b="1" dirty="0">
              <a:solidFill>
                <a:schemeClr val="tx1">
                  <a:lumMod val="95000"/>
                  <a:lumOff val="5000"/>
                </a:schemeClr>
              </a:solidFill>
            </a:endParaRPr>
          </a:p>
        </p:txBody>
      </p:sp>
      <p:sp>
        <p:nvSpPr>
          <p:cNvPr id="17" name="TextBox 16">
            <a:extLst>
              <a:ext uri="{FF2B5EF4-FFF2-40B4-BE49-F238E27FC236}">
                <a16:creationId xmlns:a16="http://schemas.microsoft.com/office/drawing/2014/main" id="{0E23A2A5-249D-D3A6-BE3F-32226ABCB821}"/>
              </a:ext>
            </a:extLst>
          </p:cNvPr>
          <p:cNvSpPr txBox="1"/>
          <p:nvPr/>
        </p:nvSpPr>
        <p:spPr>
          <a:xfrm>
            <a:off x="8658225" y="6412468"/>
            <a:ext cx="2667000" cy="184666"/>
          </a:xfrm>
          <a:prstGeom prst="rect">
            <a:avLst/>
          </a:prstGeom>
          <a:solidFill>
            <a:schemeClr val="bg1"/>
          </a:solidFill>
        </p:spPr>
        <p:txBody>
          <a:bodyPr wrap="square" lIns="0" tIns="0" rIns="0" bIns="0">
            <a:spAutoFit/>
          </a:bodyPr>
          <a:lstStyle/>
          <a:p>
            <a:pPr algn="l"/>
            <a:r>
              <a:rPr lang="en-US" sz="400" b="1" dirty="0">
                <a:solidFill>
                  <a:schemeClr val="tx1">
                    <a:lumMod val="95000"/>
                    <a:lumOff val="5000"/>
                  </a:schemeClr>
                </a:solidFill>
              </a:rPr>
              <a:t>Attach the oxygen supply and begin to ventilate the patient</a:t>
            </a:r>
            <a:endParaRPr lang="ru-RU" sz="400" b="1" dirty="0">
              <a:solidFill>
                <a:schemeClr val="tx1">
                  <a:lumMod val="95000"/>
                  <a:lumOff val="5000"/>
                </a:schemeClr>
              </a:solidFill>
            </a:endParaRPr>
          </a:p>
          <a:p>
            <a:pPr algn="l"/>
            <a:r>
              <a:rPr lang="ru-RU" sz="400" b="1" dirty="0" err="1">
                <a:solidFill>
                  <a:schemeClr val="tx1">
                    <a:lumMod val="95000"/>
                    <a:lumOff val="5000"/>
                  </a:schemeClr>
                </a:solidFill>
              </a:rPr>
              <a:t>Приєднайте</a:t>
            </a:r>
            <a:r>
              <a:rPr lang="ru-RU" sz="400" b="1" dirty="0">
                <a:solidFill>
                  <a:schemeClr val="tx1">
                    <a:lumMod val="95000"/>
                    <a:lumOff val="5000"/>
                  </a:schemeClr>
                </a:solidFill>
              </a:rPr>
              <a:t> подачу </a:t>
            </a:r>
            <a:r>
              <a:rPr lang="ru-RU" sz="400" b="1" dirty="0" err="1">
                <a:solidFill>
                  <a:schemeClr val="tx1">
                    <a:lumMod val="95000"/>
                    <a:lumOff val="5000"/>
                  </a:schemeClr>
                </a:solidFill>
              </a:rPr>
              <a:t>кисню</a:t>
            </a:r>
            <a:r>
              <a:rPr lang="ru-RU" sz="400" b="1" dirty="0">
                <a:solidFill>
                  <a:schemeClr val="tx1">
                    <a:lumMod val="95000"/>
                    <a:lumOff val="5000"/>
                  </a:schemeClr>
                </a:solidFill>
              </a:rPr>
              <a:t> і </a:t>
            </a:r>
            <a:r>
              <a:rPr lang="ru-RU" sz="400" b="1" dirty="0" err="1">
                <a:solidFill>
                  <a:schemeClr val="tx1">
                    <a:lumMod val="95000"/>
                    <a:lumOff val="5000"/>
                  </a:schemeClr>
                </a:solidFill>
              </a:rPr>
              <a:t>почніть</a:t>
            </a:r>
            <a:r>
              <a:rPr lang="ru-RU" sz="400" b="1" dirty="0">
                <a:solidFill>
                  <a:schemeClr val="tx1">
                    <a:lumMod val="95000"/>
                    <a:lumOff val="5000"/>
                  </a:schemeClr>
                </a:solidFill>
              </a:rPr>
              <a:t> </a:t>
            </a:r>
            <a:r>
              <a:rPr lang="ru-RU" sz="400" b="1" dirty="0" err="1">
                <a:solidFill>
                  <a:schemeClr val="tx1">
                    <a:lumMod val="95000"/>
                    <a:lumOff val="5000"/>
                  </a:schemeClr>
                </a:solidFill>
              </a:rPr>
              <a:t>вентилювати</a:t>
            </a:r>
            <a:r>
              <a:rPr lang="ru-RU" sz="400" b="1" dirty="0">
                <a:solidFill>
                  <a:schemeClr val="tx1">
                    <a:lumMod val="95000"/>
                    <a:lumOff val="5000"/>
                  </a:schemeClr>
                </a:solidFill>
              </a:rPr>
              <a:t> </a:t>
            </a:r>
            <a:r>
              <a:rPr lang="ru-RU" sz="400" b="1" dirty="0" err="1">
                <a:solidFill>
                  <a:schemeClr val="tx1">
                    <a:lumMod val="95000"/>
                    <a:lumOff val="5000"/>
                  </a:schemeClr>
                </a:solidFill>
              </a:rPr>
              <a:t>пацієнта</a:t>
            </a:r>
            <a:endParaRPr lang="ru-RU" sz="400" b="1" dirty="0">
              <a:solidFill>
                <a:schemeClr val="tx1">
                  <a:lumMod val="95000"/>
                  <a:lumOff val="5000"/>
                </a:schemeClr>
              </a:solidFill>
            </a:endParaRPr>
          </a:p>
          <a:p>
            <a:pPr algn="l"/>
            <a:endParaRPr lang="ru-RU" sz="400" b="1" dirty="0">
              <a:solidFill>
                <a:schemeClr val="tx1">
                  <a:lumMod val="95000"/>
                  <a:lumOff val="5000"/>
                </a:schemeClr>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10474960" cy="998350"/>
          </a:xfrm>
          <a:prstGeom prst="rect">
            <a:avLst/>
          </a:prstGeom>
        </p:spPr>
        <p:txBody>
          <a:bodyPr vert="horz" wrap="square" lIns="0" tIns="13335" rIns="0" bIns="0" rtlCol="0">
            <a:spAutoFit/>
          </a:bodyPr>
          <a:lstStyle/>
          <a:p>
            <a:pPr marL="12700">
              <a:lnSpc>
                <a:spcPct val="100000"/>
              </a:lnSpc>
              <a:spcBef>
                <a:spcPts val="105"/>
              </a:spcBef>
            </a:pPr>
            <a:r>
              <a:rPr sz="3200" b="1" spc="-20" dirty="0"/>
              <a:t>Clinical</a:t>
            </a:r>
            <a:r>
              <a:rPr sz="3200" b="1" spc="-155" dirty="0"/>
              <a:t> </a:t>
            </a:r>
            <a:r>
              <a:rPr sz="3200" b="1" spc="-40" dirty="0"/>
              <a:t>Characteristics:</a:t>
            </a:r>
            <a:r>
              <a:rPr sz="3200" b="1" spc="-145" dirty="0"/>
              <a:t> </a:t>
            </a:r>
            <a:r>
              <a:rPr sz="3200" b="1" spc="-10" dirty="0"/>
              <a:t>Cardiac</a:t>
            </a:r>
            <a:br>
              <a:rPr lang="en-US" sz="3200" b="1" spc="-10" dirty="0"/>
            </a:br>
            <a:r>
              <a:rPr lang="ru-RU" sz="3200" b="1" spc="-10" dirty="0" err="1"/>
              <a:t>Клінічні</a:t>
            </a:r>
            <a:r>
              <a:rPr lang="ru-RU" sz="3200" b="1" spc="-10" dirty="0"/>
              <a:t> характеристики: </a:t>
            </a:r>
            <a:r>
              <a:rPr lang="ru-RU" sz="3200" b="1" spc="-10" dirty="0" err="1"/>
              <a:t>Серцево-судинна</a:t>
            </a:r>
            <a:r>
              <a:rPr lang="ru-RU" sz="3200" b="1" spc="-10" dirty="0"/>
              <a:t> система</a:t>
            </a:r>
            <a:endParaRPr sz="3200" b="1" dirty="0"/>
          </a:p>
        </p:txBody>
      </p:sp>
      <p:sp>
        <p:nvSpPr>
          <p:cNvPr id="3" name="object 3"/>
          <p:cNvSpPr txBox="1"/>
          <p:nvPr/>
        </p:nvSpPr>
        <p:spPr>
          <a:xfrm>
            <a:off x="497840" y="1645440"/>
            <a:ext cx="9208135" cy="640560"/>
          </a:xfrm>
          <a:prstGeom prst="rect">
            <a:avLst/>
          </a:prstGeom>
        </p:spPr>
        <p:txBody>
          <a:bodyPr vert="horz" wrap="square" lIns="0" tIns="12065" rIns="0" bIns="0" rtlCol="0">
            <a:spAutoFit/>
          </a:bodyPr>
          <a:lstStyle/>
          <a:p>
            <a:pPr marL="241300" indent="-228600">
              <a:lnSpc>
                <a:spcPct val="100000"/>
              </a:lnSpc>
              <a:spcBef>
                <a:spcPts val="95"/>
              </a:spcBef>
              <a:buFont typeface="Arial"/>
              <a:buChar char="•"/>
              <a:tabLst>
                <a:tab pos="241300" algn="l"/>
              </a:tabLst>
            </a:pPr>
            <a:r>
              <a:rPr sz="2000" spc="-20" dirty="0">
                <a:latin typeface="Calibri"/>
                <a:cs typeface="Calibri"/>
              </a:rPr>
              <a:t>Bradycardia</a:t>
            </a:r>
            <a:r>
              <a:rPr sz="2000" spc="-65" dirty="0">
                <a:latin typeface="Calibri"/>
                <a:cs typeface="Calibri"/>
              </a:rPr>
              <a:t> </a:t>
            </a:r>
            <a:r>
              <a:rPr sz="2000" dirty="0">
                <a:latin typeface="Calibri"/>
                <a:cs typeface="Calibri"/>
              </a:rPr>
              <a:t>would</a:t>
            </a:r>
            <a:r>
              <a:rPr sz="2000" spc="-65" dirty="0">
                <a:latin typeface="Calibri"/>
                <a:cs typeface="Calibri"/>
              </a:rPr>
              <a:t> </a:t>
            </a:r>
            <a:r>
              <a:rPr sz="2000" dirty="0">
                <a:latin typeface="Calibri"/>
                <a:cs typeface="Calibri"/>
              </a:rPr>
              <a:t>be</a:t>
            </a:r>
            <a:r>
              <a:rPr sz="2000" spc="-75" dirty="0">
                <a:latin typeface="Calibri"/>
                <a:cs typeface="Calibri"/>
              </a:rPr>
              <a:t> </a:t>
            </a:r>
            <a:r>
              <a:rPr sz="2000" spc="-10" dirty="0">
                <a:latin typeface="Calibri"/>
                <a:cs typeface="Calibri"/>
              </a:rPr>
              <a:t>predicted</a:t>
            </a:r>
            <a:r>
              <a:rPr sz="2000" spc="-60" dirty="0">
                <a:latin typeface="Calibri"/>
                <a:cs typeface="Calibri"/>
              </a:rPr>
              <a:t> </a:t>
            </a:r>
            <a:r>
              <a:rPr sz="2000" dirty="0">
                <a:latin typeface="Calibri"/>
                <a:cs typeface="Calibri"/>
              </a:rPr>
              <a:t>but</a:t>
            </a:r>
            <a:r>
              <a:rPr sz="2000" spc="-65" dirty="0">
                <a:latin typeface="Calibri"/>
                <a:cs typeface="Calibri"/>
              </a:rPr>
              <a:t> </a:t>
            </a:r>
            <a:r>
              <a:rPr sz="2000" dirty="0">
                <a:latin typeface="Calibri"/>
                <a:cs typeface="Calibri"/>
              </a:rPr>
              <a:t>not</a:t>
            </a:r>
            <a:r>
              <a:rPr sz="2000" spc="-75" dirty="0">
                <a:latin typeface="Calibri"/>
                <a:cs typeface="Calibri"/>
              </a:rPr>
              <a:t> </a:t>
            </a:r>
            <a:r>
              <a:rPr sz="2000" dirty="0">
                <a:latin typeface="Calibri"/>
                <a:cs typeface="Calibri"/>
              </a:rPr>
              <a:t>actually</a:t>
            </a:r>
            <a:r>
              <a:rPr sz="2000" spc="-75" dirty="0">
                <a:latin typeface="Calibri"/>
                <a:cs typeface="Calibri"/>
              </a:rPr>
              <a:t> </a:t>
            </a:r>
            <a:r>
              <a:rPr sz="2000" dirty="0">
                <a:latin typeface="Calibri"/>
                <a:cs typeface="Calibri"/>
              </a:rPr>
              <a:t>that</a:t>
            </a:r>
            <a:r>
              <a:rPr sz="2000" spc="-70" dirty="0">
                <a:latin typeface="Calibri"/>
                <a:cs typeface="Calibri"/>
              </a:rPr>
              <a:t> </a:t>
            </a:r>
            <a:r>
              <a:rPr sz="2000" spc="-10" dirty="0">
                <a:latin typeface="Calibri"/>
                <a:cs typeface="Calibri"/>
              </a:rPr>
              <a:t>common</a:t>
            </a:r>
            <a:endParaRPr lang="en-US" sz="2000" spc="-10" dirty="0">
              <a:latin typeface="Calibri"/>
              <a:cs typeface="Calibri"/>
            </a:endParaRPr>
          </a:p>
          <a:p>
            <a:pPr marL="241300" indent="-228600">
              <a:lnSpc>
                <a:spcPct val="100000"/>
              </a:lnSpc>
              <a:spcBef>
                <a:spcPts val="95"/>
              </a:spcBef>
              <a:buFont typeface="Arial"/>
              <a:buChar char="•"/>
              <a:tabLst>
                <a:tab pos="241300" algn="l"/>
              </a:tabLst>
            </a:pPr>
            <a:r>
              <a:rPr lang="ru-RU" sz="2000" dirty="0" err="1">
                <a:latin typeface="Calibri"/>
                <a:cs typeface="Calibri"/>
              </a:rPr>
              <a:t>Брадикардію</a:t>
            </a:r>
            <a:r>
              <a:rPr lang="ru-RU" sz="2000" dirty="0">
                <a:latin typeface="Calibri"/>
                <a:cs typeface="Calibri"/>
              </a:rPr>
              <a:t> </a:t>
            </a:r>
            <a:r>
              <a:rPr lang="ru-RU" sz="2000" dirty="0" err="1">
                <a:latin typeface="Calibri"/>
                <a:cs typeface="Calibri"/>
              </a:rPr>
              <a:t>можна</a:t>
            </a:r>
            <a:r>
              <a:rPr lang="ru-RU" sz="2000" dirty="0">
                <a:latin typeface="Calibri"/>
                <a:cs typeface="Calibri"/>
              </a:rPr>
              <a:t> </a:t>
            </a:r>
            <a:r>
              <a:rPr lang="ru-RU" sz="2000" dirty="0" err="1">
                <a:latin typeface="Calibri"/>
                <a:cs typeface="Calibri"/>
              </a:rPr>
              <a:t>передбачити</a:t>
            </a:r>
            <a:r>
              <a:rPr lang="ru-RU" sz="2000" dirty="0">
                <a:latin typeface="Calibri"/>
                <a:cs typeface="Calibri"/>
              </a:rPr>
              <a:t>, але </a:t>
            </a:r>
            <a:r>
              <a:rPr lang="ru-RU" sz="2000" dirty="0" err="1">
                <a:latin typeface="Calibri"/>
                <a:cs typeface="Calibri"/>
              </a:rPr>
              <a:t>насправді</a:t>
            </a:r>
            <a:r>
              <a:rPr lang="ru-RU" sz="2000" dirty="0">
                <a:latin typeface="Calibri"/>
                <a:cs typeface="Calibri"/>
              </a:rPr>
              <a:t> не так часто</a:t>
            </a:r>
            <a:endParaRPr sz="2000" dirty="0">
              <a:latin typeface="Calibri"/>
              <a:cs typeface="Calibri"/>
            </a:endParaRPr>
          </a:p>
        </p:txBody>
      </p:sp>
      <p:pic>
        <p:nvPicPr>
          <p:cNvPr id="4" name="object 4"/>
          <p:cNvPicPr/>
          <p:nvPr/>
        </p:nvPicPr>
        <p:blipFill>
          <a:blip r:embed="rId2" cstate="print"/>
          <a:stretch>
            <a:fillRect/>
          </a:stretch>
        </p:blipFill>
        <p:spPr>
          <a:xfrm>
            <a:off x="2401823" y="2351532"/>
            <a:ext cx="6969252" cy="4187952"/>
          </a:xfrm>
          <a:prstGeom prst="rect">
            <a:avLst/>
          </a:prstGeom>
        </p:spPr>
      </p:pic>
      <p:sp>
        <p:nvSpPr>
          <p:cNvPr id="5" name="object 5"/>
          <p:cNvSpPr txBox="1"/>
          <p:nvPr/>
        </p:nvSpPr>
        <p:spPr>
          <a:xfrm>
            <a:off x="10134600" y="6365077"/>
            <a:ext cx="1844422" cy="348813"/>
          </a:xfrm>
          <a:prstGeom prst="rect">
            <a:avLst/>
          </a:prstGeom>
        </p:spPr>
        <p:txBody>
          <a:bodyPr vert="horz" wrap="square" lIns="0" tIns="12700" rIns="0" bIns="0" rtlCol="0">
            <a:spAutoFit/>
          </a:bodyPr>
          <a:lstStyle/>
          <a:p>
            <a:pPr marL="12700">
              <a:lnSpc>
                <a:spcPct val="100000"/>
              </a:lnSpc>
              <a:spcBef>
                <a:spcPts val="100"/>
              </a:spcBef>
            </a:pPr>
            <a:r>
              <a:rPr sz="1050" dirty="0">
                <a:latin typeface="Calibri"/>
                <a:cs typeface="Calibri"/>
              </a:rPr>
              <a:t>From:</a:t>
            </a:r>
            <a:r>
              <a:rPr sz="1050" spc="-10" dirty="0">
                <a:latin typeface="Calibri"/>
                <a:cs typeface="Calibri"/>
              </a:rPr>
              <a:t> </a:t>
            </a:r>
            <a:r>
              <a:rPr sz="1050" dirty="0">
                <a:latin typeface="Calibri"/>
                <a:cs typeface="Calibri"/>
              </a:rPr>
              <a:t>Sidell,</a:t>
            </a:r>
            <a:r>
              <a:rPr sz="1050" spc="5" dirty="0">
                <a:latin typeface="Calibri"/>
                <a:cs typeface="Calibri"/>
              </a:rPr>
              <a:t> </a:t>
            </a:r>
            <a:r>
              <a:rPr sz="1050" spc="-10" dirty="0">
                <a:latin typeface="Calibri"/>
                <a:cs typeface="Calibri"/>
              </a:rPr>
              <a:t>p.156-</a:t>
            </a:r>
            <a:r>
              <a:rPr sz="1050" spc="-20" dirty="0">
                <a:latin typeface="Calibri"/>
                <a:cs typeface="Calibri"/>
              </a:rPr>
              <a:t>157.</a:t>
            </a:r>
            <a:endParaRPr lang="en-US" sz="1050" spc="-20" dirty="0">
              <a:latin typeface="Calibri"/>
              <a:cs typeface="Calibri"/>
            </a:endParaRPr>
          </a:p>
          <a:p>
            <a:pPr marL="12700">
              <a:lnSpc>
                <a:spcPct val="100000"/>
              </a:lnSpc>
              <a:spcBef>
                <a:spcPts val="100"/>
              </a:spcBef>
            </a:pPr>
            <a:r>
              <a:rPr lang="ru-RU" sz="1050" dirty="0" err="1">
                <a:latin typeface="Calibri"/>
                <a:cs typeface="Calibri"/>
              </a:rPr>
              <a:t>Джерело</a:t>
            </a:r>
            <a:r>
              <a:rPr lang="ru-RU" sz="1050" dirty="0">
                <a:latin typeface="Calibri"/>
                <a:cs typeface="Calibri"/>
              </a:rPr>
              <a:t>: </a:t>
            </a:r>
            <a:r>
              <a:rPr lang="ro-RO" sz="1050" dirty="0">
                <a:latin typeface="Calibri"/>
                <a:cs typeface="Calibri"/>
              </a:rPr>
              <a:t>Sidell, </a:t>
            </a:r>
            <a:r>
              <a:rPr lang="ru-RU" sz="1050" dirty="0">
                <a:latin typeface="Calibri"/>
                <a:cs typeface="Calibri"/>
              </a:rPr>
              <a:t>стор.156-157.</a:t>
            </a:r>
            <a:endParaRPr sz="1050" dirty="0">
              <a:latin typeface="Calibri"/>
              <a:cs typeface="Calibri"/>
            </a:endParaRPr>
          </a:p>
        </p:txBody>
      </p:sp>
      <p:pic>
        <p:nvPicPr>
          <p:cNvPr id="6" name="object 6"/>
          <p:cNvPicPr/>
          <p:nvPr/>
        </p:nvPicPr>
        <p:blipFill>
          <a:blip r:embed="rId3" cstate="print"/>
          <a:stretch>
            <a:fillRect/>
          </a:stretch>
        </p:blipFill>
        <p:spPr>
          <a:xfrm>
            <a:off x="9561576" y="5838444"/>
            <a:ext cx="2217420" cy="704088"/>
          </a:xfrm>
          <a:prstGeom prst="rect">
            <a:avLst/>
          </a:prstGeom>
        </p:spPr>
      </p:pic>
      <p:sp>
        <p:nvSpPr>
          <p:cNvPr id="7" name="TextBox 6">
            <a:extLst>
              <a:ext uri="{FF2B5EF4-FFF2-40B4-BE49-F238E27FC236}">
                <a16:creationId xmlns:a16="http://schemas.microsoft.com/office/drawing/2014/main" id="{4914CA1A-F429-1624-8083-0BC5171D3F0F}"/>
              </a:ext>
            </a:extLst>
          </p:cNvPr>
          <p:cNvSpPr txBox="1"/>
          <p:nvPr/>
        </p:nvSpPr>
        <p:spPr>
          <a:xfrm>
            <a:off x="2620900" y="2449831"/>
            <a:ext cx="6599300" cy="738664"/>
          </a:xfrm>
          <a:prstGeom prst="rect">
            <a:avLst/>
          </a:prstGeom>
          <a:solidFill>
            <a:schemeClr val="bg1"/>
          </a:solidFill>
        </p:spPr>
        <p:txBody>
          <a:bodyPr wrap="square" lIns="0" tIns="0" rIns="0" bIns="0" rtlCol="0">
            <a:spAutoFit/>
          </a:bodyPr>
          <a:lstStyle/>
          <a:p>
            <a:pPr algn="ctr"/>
            <a:r>
              <a:rPr lang="en-US" sz="1600" dirty="0">
                <a:latin typeface="Arial" panose="020B0604020202020204" pitchFamily="34" charset="0"/>
                <a:cs typeface="Arial" panose="020B0604020202020204" pitchFamily="34" charset="0"/>
              </a:rPr>
              <a:t>Cardiovascular Effects of Nerve Agent Exposures Mild-Moderate Exposures</a:t>
            </a:r>
          </a:p>
          <a:p>
            <a:pPr algn="ctr"/>
            <a:r>
              <a:rPr lang="ru-RU" sz="1600" dirty="0" err="1">
                <a:latin typeface="Arial" panose="020B0604020202020204" pitchFamily="34" charset="0"/>
                <a:cs typeface="Arial" panose="020B0604020202020204" pitchFamily="34" charset="0"/>
              </a:rPr>
              <a:t>Вплив</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нервово-паралітичних</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агентів</a:t>
            </a:r>
            <a:r>
              <a:rPr lang="ru-RU" sz="1600" dirty="0">
                <a:latin typeface="Arial" panose="020B0604020202020204" pitchFamily="34" charset="0"/>
                <a:cs typeface="Arial" panose="020B0604020202020204" pitchFamily="34" charset="0"/>
              </a:rPr>
              <a:t> на </a:t>
            </a:r>
            <a:r>
              <a:rPr lang="ru-RU" sz="1600" dirty="0" err="1">
                <a:latin typeface="Arial" panose="020B0604020202020204" pitchFamily="34" charset="0"/>
                <a:cs typeface="Arial" panose="020B0604020202020204" pitchFamily="34" charset="0"/>
              </a:rPr>
              <a:t>серцево-судинну</a:t>
            </a:r>
            <a:r>
              <a:rPr lang="ru-RU" sz="1600" dirty="0">
                <a:latin typeface="Arial" panose="020B0604020202020204" pitchFamily="34" charset="0"/>
                <a:cs typeface="Arial" panose="020B0604020202020204" pitchFamily="34" charset="0"/>
              </a:rPr>
              <a:t> систему</a:t>
            </a:r>
            <a:endParaRPr lang="ru-UA"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469D522-1A67-A144-FDB6-418C6442D3AB}"/>
              </a:ext>
            </a:extLst>
          </p:cNvPr>
          <p:cNvSpPr txBox="1"/>
          <p:nvPr/>
        </p:nvSpPr>
        <p:spPr>
          <a:xfrm>
            <a:off x="3439286" y="6067377"/>
            <a:ext cx="4894325" cy="369332"/>
          </a:xfrm>
          <a:prstGeom prst="rect">
            <a:avLst/>
          </a:prstGeom>
          <a:solidFill>
            <a:schemeClr val="bg1"/>
          </a:solidFill>
        </p:spPr>
        <p:txBody>
          <a:bodyPr wrap="square" lIns="0" tIns="0" rIns="0" bIns="0" rtlCol="0">
            <a:spAutoFit/>
          </a:bodyPr>
          <a:lstStyle/>
          <a:p>
            <a:pPr algn="ctr"/>
            <a:r>
              <a:rPr lang="en-US" sz="1200" dirty="0">
                <a:latin typeface="Arial" panose="020B0604020202020204" pitchFamily="34" charset="0"/>
                <a:cs typeface="Arial" panose="020B0604020202020204" pitchFamily="34" charset="0"/>
              </a:rPr>
              <a:t>HR Range (in beats per minute)</a:t>
            </a:r>
          </a:p>
          <a:p>
            <a:pPr algn="ctr"/>
            <a:r>
              <a:rPr lang="ru-RU" sz="1200" dirty="0" err="1">
                <a:latin typeface="Arial" panose="020B0604020202020204" pitchFamily="34" charset="0"/>
                <a:cs typeface="Arial" panose="020B0604020202020204" pitchFamily="34" charset="0"/>
              </a:rPr>
              <a:t>Діапазон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ЧСС</a:t>
            </a:r>
            <a:r>
              <a:rPr lang="ru-RU" sz="1200" dirty="0">
                <a:latin typeface="Arial" panose="020B0604020202020204" pitchFamily="34" charset="0"/>
                <a:cs typeface="Arial" panose="020B0604020202020204" pitchFamily="34" charset="0"/>
              </a:rPr>
              <a:t> (у ударах за </a:t>
            </a:r>
            <a:r>
              <a:rPr lang="ru-RU" sz="1200" dirty="0" err="1">
                <a:latin typeface="Arial" panose="020B0604020202020204" pitchFamily="34" charset="0"/>
                <a:cs typeface="Arial" panose="020B0604020202020204" pitchFamily="34" charset="0"/>
              </a:rPr>
              <a:t>хвилину</a:t>
            </a:r>
            <a:r>
              <a:rPr lang="ru-RU" sz="1200" dirty="0">
                <a:latin typeface="Arial" panose="020B0604020202020204" pitchFamily="34" charset="0"/>
                <a:cs typeface="Arial" panose="020B0604020202020204" pitchFamily="34" charset="0"/>
              </a:rPr>
              <a:t>)</a:t>
            </a:r>
            <a:endParaRPr lang="ru-UA"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DF8F591-96EC-4079-FC1D-2D7ED39A2B59}"/>
              </a:ext>
            </a:extLst>
          </p:cNvPr>
          <p:cNvSpPr txBox="1"/>
          <p:nvPr/>
        </p:nvSpPr>
        <p:spPr>
          <a:xfrm rot="16200000">
            <a:off x="1350310" y="4533755"/>
            <a:ext cx="2697912" cy="369332"/>
          </a:xfrm>
          <a:prstGeom prst="rect">
            <a:avLst/>
          </a:prstGeom>
          <a:solidFill>
            <a:schemeClr val="bg1"/>
          </a:solidFill>
        </p:spPr>
        <p:txBody>
          <a:bodyPr wrap="square" lIns="0" tIns="0" rIns="0" bIns="0" rtlCol="0">
            <a:spAutoFit/>
          </a:bodyPr>
          <a:lstStyle/>
          <a:p>
            <a:pPr algn="ctr"/>
            <a:r>
              <a:rPr lang="en-US" sz="1200" dirty="0">
                <a:latin typeface="Arial" panose="020B0604020202020204" pitchFamily="34" charset="0"/>
                <a:cs typeface="Arial" panose="020B0604020202020204" pitchFamily="34" charset="0"/>
              </a:rPr>
              <a:t>Percentage of Patients (n=199)</a:t>
            </a:r>
          </a:p>
          <a:p>
            <a:pPr algn="ctr"/>
            <a:r>
              <a:rPr lang="ru-RU" sz="1200" dirty="0" err="1">
                <a:latin typeface="Arial" panose="020B0604020202020204" pitchFamily="34" charset="0"/>
                <a:cs typeface="Arial" panose="020B0604020202020204" pitchFamily="34" charset="0"/>
              </a:rPr>
              <a:t>Відсоток</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пацієнтів</a:t>
            </a:r>
            <a:r>
              <a:rPr lang="ru-RU" sz="1200" dirty="0">
                <a:latin typeface="Arial" panose="020B0604020202020204" pitchFamily="34" charset="0"/>
                <a:cs typeface="Arial" panose="020B0604020202020204" pitchFamily="34" charset="0"/>
              </a:rPr>
              <a:t> (</a:t>
            </a:r>
            <a:r>
              <a:rPr lang="ro-RO" sz="1200" dirty="0">
                <a:latin typeface="Arial" panose="020B0604020202020204" pitchFamily="34" charset="0"/>
                <a:cs typeface="Arial" panose="020B0604020202020204" pitchFamily="34" charset="0"/>
              </a:rPr>
              <a:t>n=199)</a:t>
            </a:r>
            <a:endParaRPr lang="ru-UA" sz="1200" dirty="0">
              <a:latin typeface="Arial" panose="020B0604020202020204" pitchFamily="34" charset="0"/>
              <a:cs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10779760" cy="1121461"/>
          </a:xfrm>
          <a:prstGeom prst="rect">
            <a:avLst/>
          </a:prstGeom>
        </p:spPr>
        <p:txBody>
          <a:bodyPr vert="horz" wrap="square" lIns="0" tIns="13335" rIns="0" bIns="0" rtlCol="0">
            <a:spAutoFit/>
          </a:bodyPr>
          <a:lstStyle/>
          <a:p>
            <a:pPr marL="12700">
              <a:lnSpc>
                <a:spcPct val="100000"/>
              </a:lnSpc>
              <a:spcBef>
                <a:spcPts val="105"/>
              </a:spcBef>
            </a:pPr>
            <a:r>
              <a:rPr sz="3600" b="1" spc="-20" dirty="0"/>
              <a:t>Clinical</a:t>
            </a:r>
            <a:r>
              <a:rPr sz="3600" b="1" spc="-155" dirty="0"/>
              <a:t> </a:t>
            </a:r>
            <a:r>
              <a:rPr sz="3600" b="1" spc="-40" dirty="0"/>
              <a:t>Characteristics:</a:t>
            </a:r>
            <a:r>
              <a:rPr sz="3600" b="1" spc="-145" dirty="0"/>
              <a:t> </a:t>
            </a:r>
            <a:r>
              <a:rPr sz="3600" b="1" spc="-10" dirty="0"/>
              <a:t>Cardiac</a:t>
            </a:r>
            <a:br>
              <a:rPr lang="en-US" sz="3600" b="1" spc="-10" dirty="0"/>
            </a:br>
            <a:r>
              <a:rPr lang="ru-RU" sz="3600" b="1" spc="-10" dirty="0" err="1"/>
              <a:t>Клінічні</a:t>
            </a:r>
            <a:r>
              <a:rPr lang="ru-RU" sz="3600" b="1" spc="-10" dirty="0"/>
              <a:t> характеристики: </a:t>
            </a:r>
            <a:r>
              <a:rPr lang="ru-RU" sz="3600" b="1" spc="-10" dirty="0" err="1"/>
              <a:t>Серцево-судинна</a:t>
            </a:r>
            <a:r>
              <a:rPr lang="ru-RU" sz="3600" b="1" spc="-10" dirty="0"/>
              <a:t> система</a:t>
            </a:r>
            <a:endParaRPr sz="3600" b="1" dirty="0"/>
          </a:p>
        </p:txBody>
      </p:sp>
      <p:sp>
        <p:nvSpPr>
          <p:cNvPr id="3" name="object 3"/>
          <p:cNvSpPr txBox="1"/>
          <p:nvPr/>
        </p:nvSpPr>
        <p:spPr>
          <a:xfrm>
            <a:off x="497840" y="1743749"/>
            <a:ext cx="7683500" cy="4863510"/>
          </a:xfrm>
          <a:prstGeom prst="rect">
            <a:avLst/>
          </a:prstGeom>
        </p:spPr>
        <p:txBody>
          <a:bodyPr vert="horz" wrap="square" lIns="0" tIns="48894" rIns="0" bIns="0" rtlCol="0">
            <a:spAutoFit/>
          </a:bodyPr>
          <a:lstStyle/>
          <a:p>
            <a:pPr marL="241300" indent="-228600">
              <a:lnSpc>
                <a:spcPct val="100000"/>
              </a:lnSpc>
              <a:spcBef>
                <a:spcPts val="384"/>
              </a:spcBef>
              <a:buFont typeface="Arial"/>
              <a:buChar char="•"/>
              <a:tabLst>
                <a:tab pos="241300" algn="l"/>
              </a:tabLst>
            </a:pPr>
            <a:r>
              <a:rPr sz="1600" spc="-10" dirty="0">
                <a:latin typeface="Calibri"/>
                <a:cs typeface="Calibri"/>
              </a:rPr>
              <a:t>Reported</a:t>
            </a:r>
            <a:r>
              <a:rPr sz="1600" spc="-90" dirty="0">
                <a:latin typeface="Calibri"/>
                <a:cs typeface="Calibri"/>
              </a:rPr>
              <a:t> </a:t>
            </a:r>
            <a:r>
              <a:rPr sz="1600" spc="-10" dirty="0">
                <a:latin typeface="Calibri"/>
                <a:cs typeface="Calibri"/>
              </a:rPr>
              <a:t>arrhythmias</a:t>
            </a:r>
            <a:r>
              <a:rPr sz="1600" spc="-65" dirty="0">
                <a:latin typeface="Calibri"/>
                <a:cs typeface="Calibri"/>
              </a:rPr>
              <a:t> </a:t>
            </a:r>
            <a:r>
              <a:rPr sz="1600" spc="-10" dirty="0">
                <a:latin typeface="Calibri"/>
                <a:cs typeface="Calibri"/>
              </a:rPr>
              <a:t>include:</a:t>
            </a:r>
            <a:endParaRPr sz="1600" dirty="0">
              <a:latin typeface="Calibri"/>
              <a:cs typeface="Calibri"/>
            </a:endParaRPr>
          </a:p>
          <a:p>
            <a:pPr marL="698500" lvl="1" indent="-228600">
              <a:lnSpc>
                <a:spcPct val="100000"/>
              </a:lnSpc>
              <a:spcBef>
                <a:spcPts val="245"/>
              </a:spcBef>
              <a:buFont typeface="Arial"/>
              <a:buChar char="•"/>
              <a:tabLst>
                <a:tab pos="698500" algn="l"/>
              </a:tabLst>
            </a:pPr>
            <a:r>
              <a:rPr sz="1400" dirty="0">
                <a:latin typeface="Calibri"/>
                <a:cs typeface="Calibri"/>
              </a:rPr>
              <a:t>Sinus</a:t>
            </a:r>
            <a:r>
              <a:rPr sz="1400" spc="-20" dirty="0">
                <a:latin typeface="Calibri"/>
                <a:cs typeface="Calibri"/>
              </a:rPr>
              <a:t> </a:t>
            </a:r>
            <a:r>
              <a:rPr sz="1400" spc="-10" dirty="0">
                <a:latin typeface="Calibri"/>
                <a:cs typeface="Calibri"/>
              </a:rPr>
              <a:t>Tachycardia</a:t>
            </a:r>
            <a:endParaRPr sz="1400" dirty="0">
              <a:latin typeface="Calibri"/>
              <a:cs typeface="Calibri"/>
            </a:endParaRPr>
          </a:p>
          <a:p>
            <a:pPr marL="698500" lvl="1" indent="-228600">
              <a:lnSpc>
                <a:spcPct val="100000"/>
              </a:lnSpc>
              <a:spcBef>
                <a:spcPts val="215"/>
              </a:spcBef>
              <a:buFont typeface="Arial"/>
              <a:buChar char="•"/>
              <a:tabLst>
                <a:tab pos="698500" algn="l"/>
              </a:tabLst>
            </a:pPr>
            <a:r>
              <a:rPr sz="1400" dirty="0">
                <a:latin typeface="Calibri"/>
                <a:cs typeface="Calibri"/>
              </a:rPr>
              <a:t>Atrial</a:t>
            </a:r>
            <a:r>
              <a:rPr sz="1400" spc="-75" dirty="0">
                <a:latin typeface="Calibri"/>
                <a:cs typeface="Calibri"/>
              </a:rPr>
              <a:t> </a:t>
            </a:r>
            <a:r>
              <a:rPr sz="1400" spc="-10" dirty="0">
                <a:latin typeface="Calibri"/>
                <a:cs typeface="Calibri"/>
              </a:rPr>
              <a:t>Fibrillation</a:t>
            </a:r>
            <a:endParaRPr sz="1400" dirty="0">
              <a:latin typeface="Calibri"/>
              <a:cs typeface="Calibri"/>
            </a:endParaRPr>
          </a:p>
          <a:p>
            <a:pPr marL="698500" lvl="1" indent="-228600">
              <a:lnSpc>
                <a:spcPct val="100000"/>
              </a:lnSpc>
              <a:spcBef>
                <a:spcPts val="204"/>
              </a:spcBef>
              <a:buFont typeface="Arial"/>
              <a:buChar char="•"/>
              <a:tabLst>
                <a:tab pos="698500" algn="l"/>
              </a:tabLst>
            </a:pPr>
            <a:r>
              <a:rPr sz="1400" dirty="0">
                <a:latin typeface="Calibri"/>
                <a:cs typeface="Calibri"/>
              </a:rPr>
              <a:t>Heart</a:t>
            </a:r>
            <a:r>
              <a:rPr sz="1400" spc="-45" dirty="0">
                <a:latin typeface="Calibri"/>
                <a:cs typeface="Calibri"/>
              </a:rPr>
              <a:t> </a:t>
            </a:r>
            <a:r>
              <a:rPr sz="1400" dirty="0">
                <a:latin typeface="Calibri"/>
                <a:cs typeface="Calibri"/>
              </a:rPr>
              <a:t>Blocks,</a:t>
            </a:r>
            <a:r>
              <a:rPr sz="1400" spc="-35" dirty="0">
                <a:latin typeface="Calibri"/>
                <a:cs typeface="Calibri"/>
              </a:rPr>
              <a:t> </a:t>
            </a:r>
            <a:r>
              <a:rPr sz="1400" dirty="0">
                <a:latin typeface="Calibri"/>
                <a:cs typeface="Calibri"/>
              </a:rPr>
              <a:t>various</a:t>
            </a:r>
            <a:r>
              <a:rPr sz="1400" spc="-15" dirty="0">
                <a:latin typeface="Calibri"/>
                <a:cs typeface="Calibri"/>
              </a:rPr>
              <a:t> </a:t>
            </a:r>
            <a:r>
              <a:rPr sz="1400" spc="-10" dirty="0">
                <a:latin typeface="Calibri"/>
                <a:cs typeface="Calibri"/>
              </a:rPr>
              <a:t>degrees</a:t>
            </a:r>
            <a:endParaRPr sz="1400" dirty="0">
              <a:latin typeface="Calibri"/>
              <a:cs typeface="Calibri"/>
            </a:endParaRPr>
          </a:p>
          <a:p>
            <a:pPr marL="698500" lvl="1" indent="-228600">
              <a:lnSpc>
                <a:spcPct val="100000"/>
              </a:lnSpc>
              <a:spcBef>
                <a:spcPts val="215"/>
              </a:spcBef>
              <a:buFont typeface="Arial"/>
              <a:buChar char="•"/>
              <a:tabLst>
                <a:tab pos="698500" algn="l"/>
              </a:tabLst>
            </a:pPr>
            <a:r>
              <a:rPr sz="1400" dirty="0">
                <a:latin typeface="Calibri"/>
                <a:cs typeface="Calibri"/>
              </a:rPr>
              <a:t>ST</a:t>
            </a:r>
            <a:r>
              <a:rPr sz="1400" spc="-40" dirty="0">
                <a:latin typeface="Calibri"/>
                <a:cs typeface="Calibri"/>
              </a:rPr>
              <a:t> </a:t>
            </a:r>
            <a:r>
              <a:rPr sz="1400" dirty="0">
                <a:latin typeface="Calibri"/>
                <a:cs typeface="Calibri"/>
              </a:rPr>
              <a:t>segment</a:t>
            </a:r>
            <a:r>
              <a:rPr sz="1400" spc="-50" dirty="0">
                <a:latin typeface="Calibri"/>
                <a:cs typeface="Calibri"/>
              </a:rPr>
              <a:t> </a:t>
            </a:r>
            <a:r>
              <a:rPr sz="1400" dirty="0">
                <a:latin typeface="Calibri"/>
                <a:cs typeface="Calibri"/>
              </a:rPr>
              <a:t>depressions</a:t>
            </a:r>
            <a:r>
              <a:rPr sz="1400" spc="-30" dirty="0">
                <a:latin typeface="Calibri"/>
                <a:cs typeface="Calibri"/>
              </a:rPr>
              <a:t> </a:t>
            </a:r>
            <a:r>
              <a:rPr sz="1400" dirty="0">
                <a:latin typeface="Calibri"/>
                <a:cs typeface="Calibri"/>
              </a:rPr>
              <a:t>with</a:t>
            </a:r>
            <a:r>
              <a:rPr sz="1400" spc="-50" dirty="0">
                <a:latin typeface="Calibri"/>
                <a:cs typeface="Calibri"/>
              </a:rPr>
              <a:t> </a:t>
            </a:r>
            <a:r>
              <a:rPr sz="1400" spc="-35" dirty="0">
                <a:latin typeface="Calibri"/>
                <a:cs typeface="Calibri"/>
              </a:rPr>
              <a:t>T-</a:t>
            </a:r>
            <a:r>
              <a:rPr sz="1400" dirty="0">
                <a:latin typeface="Calibri"/>
                <a:cs typeface="Calibri"/>
              </a:rPr>
              <a:t>wave</a:t>
            </a:r>
            <a:r>
              <a:rPr sz="1400" spc="-25" dirty="0">
                <a:latin typeface="Calibri"/>
                <a:cs typeface="Calibri"/>
              </a:rPr>
              <a:t> </a:t>
            </a:r>
            <a:r>
              <a:rPr sz="1400" spc="-10" dirty="0">
                <a:latin typeface="Calibri"/>
                <a:cs typeface="Calibri"/>
              </a:rPr>
              <a:t>flattening</a:t>
            </a:r>
            <a:endParaRPr sz="1400" dirty="0">
              <a:latin typeface="Calibri"/>
              <a:cs typeface="Calibri"/>
            </a:endParaRPr>
          </a:p>
          <a:p>
            <a:pPr marL="698500" lvl="1" indent="-228600">
              <a:lnSpc>
                <a:spcPct val="100000"/>
              </a:lnSpc>
              <a:spcBef>
                <a:spcPts val="220"/>
              </a:spcBef>
              <a:buFont typeface="Arial"/>
              <a:buChar char="•"/>
              <a:tabLst>
                <a:tab pos="698500" algn="l"/>
              </a:tabLst>
            </a:pPr>
            <a:r>
              <a:rPr sz="1400" spc="-10" dirty="0">
                <a:latin typeface="Calibri"/>
                <a:cs typeface="Calibri"/>
              </a:rPr>
              <a:t>Ventricular</a:t>
            </a:r>
            <a:r>
              <a:rPr sz="1400" spc="-40" dirty="0">
                <a:latin typeface="Calibri"/>
                <a:cs typeface="Calibri"/>
              </a:rPr>
              <a:t> </a:t>
            </a:r>
            <a:r>
              <a:rPr sz="1400" spc="-10" dirty="0">
                <a:latin typeface="Calibri"/>
                <a:cs typeface="Calibri"/>
              </a:rPr>
              <a:t>Fibrillation*</a:t>
            </a:r>
            <a:endParaRPr sz="1400" dirty="0">
              <a:latin typeface="Calibri"/>
              <a:cs typeface="Calibri"/>
            </a:endParaRPr>
          </a:p>
          <a:p>
            <a:pPr marL="1155700" lvl="2" indent="-229235">
              <a:lnSpc>
                <a:spcPct val="100000"/>
              </a:lnSpc>
              <a:spcBef>
                <a:spcPts val="280"/>
              </a:spcBef>
              <a:buFont typeface="Arial"/>
              <a:buChar char="•"/>
              <a:tabLst>
                <a:tab pos="1155700" algn="l"/>
                <a:tab pos="1156335" algn="l"/>
              </a:tabLst>
            </a:pPr>
            <a:r>
              <a:rPr sz="1200" dirty="0">
                <a:latin typeface="Calibri"/>
                <a:cs typeface="Calibri"/>
              </a:rPr>
              <a:t>Early</a:t>
            </a:r>
            <a:r>
              <a:rPr sz="1200" spc="-50" dirty="0">
                <a:latin typeface="Calibri"/>
                <a:cs typeface="Calibri"/>
              </a:rPr>
              <a:t> </a:t>
            </a:r>
            <a:r>
              <a:rPr sz="1200" dirty="0">
                <a:latin typeface="Calibri"/>
                <a:cs typeface="Calibri"/>
              </a:rPr>
              <a:t>literature</a:t>
            </a:r>
            <a:r>
              <a:rPr sz="1200" spc="-20" dirty="0">
                <a:latin typeface="Calibri"/>
                <a:cs typeface="Calibri"/>
              </a:rPr>
              <a:t> </a:t>
            </a:r>
            <a:r>
              <a:rPr sz="1200" dirty="0">
                <a:latin typeface="Calibri"/>
                <a:cs typeface="Calibri"/>
              </a:rPr>
              <a:t>reports</a:t>
            </a:r>
            <a:r>
              <a:rPr sz="1200" spc="-45" dirty="0">
                <a:latin typeface="Calibri"/>
                <a:cs typeface="Calibri"/>
              </a:rPr>
              <a:t> </a:t>
            </a:r>
            <a:r>
              <a:rPr sz="1200" dirty="0">
                <a:latin typeface="Calibri"/>
                <a:cs typeface="Calibri"/>
              </a:rPr>
              <a:t>of</a:t>
            </a:r>
            <a:r>
              <a:rPr sz="1200" spc="-65" dirty="0">
                <a:latin typeface="Calibri"/>
                <a:cs typeface="Calibri"/>
              </a:rPr>
              <a:t> </a:t>
            </a:r>
            <a:r>
              <a:rPr sz="1200" dirty="0">
                <a:latin typeface="Calibri"/>
                <a:cs typeface="Calibri"/>
              </a:rPr>
              <a:t>Vfib</a:t>
            </a:r>
            <a:r>
              <a:rPr sz="1200" spc="-40" dirty="0">
                <a:latin typeface="Calibri"/>
                <a:cs typeface="Calibri"/>
              </a:rPr>
              <a:t> </a:t>
            </a:r>
            <a:r>
              <a:rPr sz="1200" dirty="0">
                <a:latin typeface="Calibri"/>
                <a:cs typeface="Calibri"/>
              </a:rPr>
              <a:t>with</a:t>
            </a:r>
            <a:r>
              <a:rPr sz="1200" spc="-45" dirty="0">
                <a:latin typeface="Calibri"/>
                <a:cs typeface="Calibri"/>
              </a:rPr>
              <a:t> </a:t>
            </a:r>
            <a:r>
              <a:rPr sz="1200" dirty="0">
                <a:latin typeface="Calibri"/>
                <a:cs typeface="Calibri"/>
              </a:rPr>
              <a:t>atropine</a:t>
            </a:r>
            <a:r>
              <a:rPr sz="1200" spc="-40" dirty="0">
                <a:latin typeface="Calibri"/>
                <a:cs typeface="Calibri"/>
              </a:rPr>
              <a:t> </a:t>
            </a:r>
            <a:r>
              <a:rPr sz="1200" spc="-10" dirty="0">
                <a:latin typeface="Calibri"/>
                <a:cs typeface="Calibri"/>
              </a:rPr>
              <a:t>before</a:t>
            </a:r>
            <a:r>
              <a:rPr sz="1200" spc="-60" dirty="0">
                <a:latin typeface="Calibri"/>
                <a:cs typeface="Calibri"/>
              </a:rPr>
              <a:t> </a:t>
            </a:r>
            <a:r>
              <a:rPr sz="1200" spc="-10" dirty="0">
                <a:latin typeface="Calibri"/>
                <a:cs typeface="Calibri"/>
              </a:rPr>
              <a:t>ventilation</a:t>
            </a:r>
            <a:endParaRPr sz="1200" dirty="0">
              <a:latin typeface="Calibri"/>
              <a:cs typeface="Calibri"/>
            </a:endParaRPr>
          </a:p>
          <a:p>
            <a:pPr lvl="2">
              <a:lnSpc>
                <a:spcPct val="100000"/>
              </a:lnSpc>
              <a:spcBef>
                <a:spcPts val="35"/>
              </a:spcBef>
              <a:buFont typeface="Arial"/>
              <a:buChar char="•"/>
            </a:pPr>
            <a:endParaRPr dirty="0">
              <a:latin typeface="Calibri"/>
              <a:cs typeface="Calibri"/>
            </a:endParaRPr>
          </a:p>
          <a:p>
            <a:pPr marL="241300" indent="-228600">
              <a:lnSpc>
                <a:spcPct val="100000"/>
              </a:lnSpc>
              <a:buFont typeface="Arial"/>
              <a:buChar char="•"/>
              <a:tabLst>
                <a:tab pos="241300" algn="l"/>
              </a:tabLst>
            </a:pPr>
            <a:r>
              <a:rPr sz="1600" dirty="0">
                <a:latin typeface="Calibri"/>
                <a:cs typeface="Calibri"/>
              </a:rPr>
              <a:t>Arrythmias</a:t>
            </a:r>
            <a:r>
              <a:rPr sz="1600" spc="-75" dirty="0">
                <a:latin typeface="Calibri"/>
                <a:cs typeface="Calibri"/>
              </a:rPr>
              <a:t> </a:t>
            </a:r>
            <a:r>
              <a:rPr sz="1600" dirty="0">
                <a:latin typeface="Calibri"/>
                <a:cs typeface="Calibri"/>
              </a:rPr>
              <a:t>subside</a:t>
            </a:r>
            <a:r>
              <a:rPr sz="1600" spc="-70" dirty="0">
                <a:latin typeface="Calibri"/>
                <a:cs typeface="Calibri"/>
              </a:rPr>
              <a:t> </a:t>
            </a:r>
            <a:r>
              <a:rPr sz="1600" dirty="0">
                <a:latin typeface="Calibri"/>
                <a:cs typeface="Calibri"/>
              </a:rPr>
              <a:t>early</a:t>
            </a:r>
            <a:r>
              <a:rPr sz="1600" spc="-100" dirty="0">
                <a:latin typeface="Calibri"/>
                <a:cs typeface="Calibri"/>
              </a:rPr>
              <a:t> </a:t>
            </a:r>
            <a:r>
              <a:rPr sz="1600" dirty="0">
                <a:latin typeface="Calibri"/>
                <a:cs typeface="Calibri"/>
              </a:rPr>
              <a:t>with</a:t>
            </a:r>
            <a:r>
              <a:rPr sz="1600" spc="-100" dirty="0">
                <a:latin typeface="Calibri"/>
                <a:cs typeface="Calibri"/>
              </a:rPr>
              <a:t> </a:t>
            </a:r>
            <a:r>
              <a:rPr sz="1600" dirty="0">
                <a:latin typeface="Calibri"/>
                <a:cs typeface="Calibri"/>
              </a:rPr>
              <a:t>initiation</a:t>
            </a:r>
            <a:r>
              <a:rPr sz="1600" spc="-85" dirty="0">
                <a:latin typeface="Calibri"/>
                <a:cs typeface="Calibri"/>
              </a:rPr>
              <a:t> </a:t>
            </a:r>
            <a:r>
              <a:rPr sz="1600" dirty="0">
                <a:latin typeface="Calibri"/>
                <a:cs typeface="Calibri"/>
              </a:rPr>
              <a:t>of</a:t>
            </a:r>
            <a:r>
              <a:rPr sz="1600" spc="-105" dirty="0">
                <a:latin typeface="Calibri"/>
                <a:cs typeface="Calibri"/>
              </a:rPr>
              <a:t> </a:t>
            </a:r>
            <a:r>
              <a:rPr sz="1600" spc="-10" dirty="0">
                <a:latin typeface="Calibri"/>
                <a:cs typeface="Calibri"/>
              </a:rPr>
              <a:t>atropine.</a:t>
            </a:r>
            <a:endParaRPr lang="en-US" sz="1600" spc="-10" dirty="0">
              <a:latin typeface="Calibri"/>
              <a:cs typeface="Calibri"/>
            </a:endParaRPr>
          </a:p>
          <a:p>
            <a:pPr marL="241300" indent="-228600">
              <a:lnSpc>
                <a:spcPct val="100000"/>
              </a:lnSpc>
              <a:buFont typeface="Arial"/>
              <a:buChar char="•"/>
              <a:tabLst>
                <a:tab pos="241300" algn="l"/>
              </a:tabLst>
            </a:pPr>
            <a:endParaRPr lang="en-US" sz="1600" spc="-10" dirty="0">
              <a:latin typeface="Calibri"/>
              <a:cs typeface="Calibri"/>
            </a:endParaRPr>
          </a:p>
          <a:p>
            <a:pPr marL="241300" indent="-228600">
              <a:lnSpc>
                <a:spcPct val="100000"/>
              </a:lnSpc>
              <a:buFont typeface="Arial"/>
              <a:buChar char="•"/>
              <a:tabLst>
                <a:tab pos="241300" algn="l"/>
              </a:tabLst>
            </a:pPr>
            <a:r>
              <a:rPr lang="ru-RU" sz="1600" dirty="0" err="1">
                <a:latin typeface="Calibri"/>
                <a:cs typeface="Calibri"/>
              </a:rPr>
              <a:t>Зареєстровані</a:t>
            </a:r>
            <a:r>
              <a:rPr lang="ru-RU" sz="1600" dirty="0">
                <a:latin typeface="Calibri"/>
                <a:cs typeface="Calibri"/>
              </a:rPr>
              <a:t> </a:t>
            </a:r>
            <a:r>
              <a:rPr lang="ru-RU" sz="1600" dirty="0" err="1">
                <a:latin typeface="Calibri"/>
                <a:cs typeface="Calibri"/>
              </a:rPr>
              <a:t>аритмії</a:t>
            </a:r>
            <a:r>
              <a:rPr lang="ru-RU" sz="1600" dirty="0">
                <a:latin typeface="Calibri"/>
                <a:cs typeface="Calibri"/>
              </a:rPr>
              <a:t> </a:t>
            </a:r>
            <a:r>
              <a:rPr lang="ru-RU" sz="1600" dirty="0" err="1">
                <a:latin typeface="Calibri"/>
                <a:cs typeface="Calibri"/>
              </a:rPr>
              <a:t>включають</a:t>
            </a:r>
            <a:r>
              <a:rPr lang="ru-RU" sz="1600" dirty="0">
                <a:latin typeface="Calibri"/>
                <a:cs typeface="Calibri"/>
              </a:rPr>
              <a:t>:</a:t>
            </a:r>
          </a:p>
          <a:p>
            <a:pPr marL="714375" indent="-228600">
              <a:lnSpc>
                <a:spcPct val="100000"/>
              </a:lnSpc>
              <a:buFont typeface="Arial"/>
              <a:buChar char="•"/>
              <a:tabLst>
                <a:tab pos="714375" algn="l"/>
              </a:tabLst>
            </a:pPr>
            <a:r>
              <a:rPr lang="ru-RU" sz="1400" dirty="0">
                <a:latin typeface="Calibri"/>
                <a:cs typeface="Calibri"/>
              </a:rPr>
              <a:t>Синусова </a:t>
            </a:r>
            <a:r>
              <a:rPr lang="ru-RU" sz="1400" dirty="0" err="1">
                <a:latin typeface="Calibri"/>
                <a:cs typeface="Calibri"/>
              </a:rPr>
              <a:t>тахікардія</a:t>
            </a:r>
            <a:endParaRPr lang="ru-RU" sz="1400" dirty="0">
              <a:latin typeface="Calibri"/>
              <a:cs typeface="Calibri"/>
            </a:endParaRPr>
          </a:p>
          <a:p>
            <a:pPr marL="714375" indent="-228600">
              <a:lnSpc>
                <a:spcPct val="100000"/>
              </a:lnSpc>
              <a:buFont typeface="Arial"/>
              <a:buChar char="•"/>
              <a:tabLst>
                <a:tab pos="714375" algn="l"/>
              </a:tabLst>
            </a:pPr>
            <a:r>
              <a:rPr lang="ru-RU" sz="1400" dirty="0" err="1">
                <a:latin typeface="Calibri"/>
                <a:cs typeface="Calibri"/>
              </a:rPr>
              <a:t>Фібриляція</a:t>
            </a:r>
            <a:r>
              <a:rPr lang="ru-RU" sz="1400" dirty="0">
                <a:latin typeface="Calibri"/>
                <a:cs typeface="Calibri"/>
              </a:rPr>
              <a:t> </a:t>
            </a:r>
            <a:r>
              <a:rPr lang="ru-RU" sz="1400" dirty="0" err="1">
                <a:latin typeface="Calibri"/>
                <a:cs typeface="Calibri"/>
              </a:rPr>
              <a:t>передсердь</a:t>
            </a:r>
            <a:endParaRPr lang="ru-RU" sz="1400" dirty="0">
              <a:latin typeface="Calibri"/>
              <a:cs typeface="Calibri"/>
            </a:endParaRPr>
          </a:p>
          <a:p>
            <a:pPr marL="714375" indent="-228600">
              <a:lnSpc>
                <a:spcPct val="100000"/>
              </a:lnSpc>
              <a:buFont typeface="Arial"/>
              <a:buChar char="•"/>
              <a:tabLst>
                <a:tab pos="714375" algn="l"/>
              </a:tabLst>
            </a:pPr>
            <a:r>
              <a:rPr lang="ru-RU" sz="1400" dirty="0" err="1">
                <a:latin typeface="Calibri"/>
                <a:cs typeface="Calibri"/>
              </a:rPr>
              <a:t>Блокади</a:t>
            </a:r>
            <a:r>
              <a:rPr lang="ru-RU" sz="1400" dirty="0">
                <a:latin typeface="Calibri"/>
                <a:cs typeface="Calibri"/>
              </a:rPr>
              <a:t> </a:t>
            </a:r>
            <a:r>
              <a:rPr lang="ru-RU" sz="1400" dirty="0" err="1">
                <a:latin typeface="Calibri"/>
                <a:cs typeface="Calibri"/>
              </a:rPr>
              <a:t>серця</a:t>
            </a:r>
            <a:r>
              <a:rPr lang="ru-RU" sz="1400" dirty="0">
                <a:latin typeface="Calibri"/>
                <a:cs typeface="Calibri"/>
              </a:rPr>
              <a:t> </a:t>
            </a:r>
            <a:r>
              <a:rPr lang="ru-RU" sz="1400" dirty="0" err="1">
                <a:latin typeface="Calibri"/>
                <a:cs typeface="Calibri"/>
              </a:rPr>
              <a:t>різних</a:t>
            </a:r>
            <a:r>
              <a:rPr lang="ru-RU" sz="1400" dirty="0">
                <a:latin typeface="Calibri"/>
                <a:cs typeface="Calibri"/>
              </a:rPr>
              <a:t> </a:t>
            </a:r>
            <a:r>
              <a:rPr lang="ru-RU" sz="1400" dirty="0" err="1">
                <a:latin typeface="Calibri"/>
                <a:cs typeface="Calibri"/>
              </a:rPr>
              <a:t>ступенів</a:t>
            </a:r>
            <a:endParaRPr lang="ru-RU" sz="1400" dirty="0">
              <a:latin typeface="Calibri"/>
              <a:cs typeface="Calibri"/>
            </a:endParaRPr>
          </a:p>
          <a:p>
            <a:pPr marL="714375" indent="-228600">
              <a:lnSpc>
                <a:spcPct val="100000"/>
              </a:lnSpc>
              <a:buFont typeface="Arial"/>
              <a:buChar char="•"/>
              <a:tabLst>
                <a:tab pos="714375" algn="l"/>
              </a:tabLst>
            </a:pPr>
            <a:r>
              <a:rPr lang="ru-RU" sz="1400" dirty="0" err="1">
                <a:latin typeface="Calibri"/>
                <a:cs typeface="Calibri"/>
              </a:rPr>
              <a:t>Депресії</a:t>
            </a:r>
            <a:r>
              <a:rPr lang="ru-RU" sz="1400" dirty="0">
                <a:latin typeface="Calibri"/>
                <a:cs typeface="Calibri"/>
              </a:rPr>
              <a:t> сегмента </a:t>
            </a:r>
            <a:r>
              <a:rPr lang="ro-RO" sz="1400" dirty="0">
                <a:latin typeface="Calibri"/>
                <a:cs typeface="Calibri"/>
              </a:rPr>
              <a:t>ST </a:t>
            </a:r>
            <a:r>
              <a:rPr lang="ru-RU" sz="1400" dirty="0" err="1">
                <a:latin typeface="Calibri"/>
                <a:cs typeface="Calibri"/>
              </a:rPr>
              <a:t>зі</a:t>
            </a:r>
            <a:r>
              <a:rPr lang="ru-RU" sz="1400" dirty="0">
                <a:latin typeface="Calibri"/>
                <a:cs typeface="Calibri"/>
              </a:rPr>
              <a:t> </a:t>
            </a:r>
            <a:r>
              <a:rPr lang="ru-RU" sz="1400" dirty="0" err="1">
                <a:latin typeface="Calibri"/>
                <a:cs typeface="Calibri"/>
              </a:rPr>
              <a:t>сплощенням</a:t>
            </a:r>
            <a:r>
              <a:rPr lang="ru-RU" sz="1400" dirty="0">
                <a:latin typeface="Calibri"/>
                <a:cs typeface="Calibri"/>
              </a:rPr>
              <a:t> </a:t>
            </a:r>
            <a:r>
              <a:rPr lang="ru-RU" sz="1400" dirty="0" err="1">
                <a:latin typeface="Calibri"/>
                <a:cs typeface="Calibri"/>
              </a:rPr>
              <a:t>зубця</a:t>
            </a:r>
            <a:r>
              <a:rPr lang="ru-RU" sz="1400" dirty="0">
                <a:latin typeface="Calibri"/>
                <a:cs typeface="Calibri"/>
              </a:rPr>
              <a:t> Т</a:t>
            </a:r>
          </a:p>
          <a:p>
            <a:pPr marL="714375" indent="-228600">
              <a:lnSpc>
                <a:spcPct val="100000"/>
              </a:lnSpc>
              <a:buFont typeface="Arial"/>
              <a:buChar char="•"/>
              <a:tabLst>
                <a:tab pos="714375" algn="l"/>
              </a:tabLst>
            </a:pPr>
            <a:r>
              <a:rPr lang="ru-RU" sz="1400" dirty="0" err="1">
                <a:latin typeface="Calibri"/>
                <a:cs typeface="Calibri"/>
              </a:rPr>
              <a:t>Фібриляція</a:t>
            </a:r>
            <a:r>
              <a:rPr lang="ru-RU" sz="1400" dirty="0">
                <a:latin typeface="Calibri"/>
                <a:cs typeface="Calibri"/>
              </a:rPr>
              <a:t> </a:t>
            </a:r>
            <a:r>
              <a:rPr lang="ru-RU" sz="1400" dirty="0" err="1">
                <a:latin typeface="Calibri"/>
                <a:cs typeface="Calibri"/>
              </a:rPr>
              <a:t>шлуночків</a:t>
            </a:r>
            <a:r>
              <a:rPr lang="ru-RU" sz="1400" dirty="0">
                <a:latin typeface="Calibri"/>
                <a:cs typeface="Calibri"/>
              </a:rPr>
              <a:t>*</a:t>
            </a:r>
          </a:p>
          <a:p>
            <a:pPr marL="1162050" indent="-228600">
              <a:lnSpc>
                <a:spcPct val="100000"/>
              </a:lnSpc>
              <a:buFont typeface="Arial"/>
              <a:buChar char="•"/>
              <a:tabLst>
                <a:tab pos="1162050" algn="l"/>
              </a:tabLst>
            </a:pPr>
            <a:r>
              <a:rPr lang="ru-RU" sz="1200" dirty="0" err="1">
                <a:latin typeface="Calibri"/>
                <a:cs typeface="Calibri"/>
              </a:rPr>
              <a:t>Ранні</a:t>
            </a:r>
            <a:r>
              <a:rPr lang="ru-RU" sz="1200" dirty="0">
                <a:latin typeface="Calibri"/>
                <a:cs typeface="Calibri"/>
              </a:rPr>
              <a:t> </a:t>
            </a:r>
            <a:r>
              <a:rPr lang="ru-RU" sz="1200" dirty="0" err="1">
                <a:latin typeface="Calibri"/>
                <a:cs typeface="Calibri"/>
              </a:rPr>
              <a:t>літературні</a:t>
            </a:r>
            <a:r>
              <a:rPr lang="ru-RU" sz="1200" dirty="0">
                <a:latin typeface="Calibri"/>
                <a:cs typeface="Calibri"/>
              </a:rPr>
              <a:t> </a:t>
            </a:r>
            <a:r>
              <a:rPr lang="ru-RU" sz="1200" dirty="0" err="1">
                <a:latin typeface="Calibri"/>
                <a:cs typeface="Calibri"/>
              </a:rPr>
              <a:t>повідомлення</a:t>
            </a:r>
            <a:r>
              <a:rPr lang="ru-RU" sz="1200" dirty="0">
                <a:latin typeface="Calibri"/>
                <a:cs typeface="Calibri"/>
              </a:rPr>
              <a:t> про </a:t>
            </a:r>
            <a:r>
              <a:rPr lang="ro-RO" sz="1200" dirty="0">
                <a:latin typeface="Calibri"/>
                <a:cs typeface="Calibri"/>
              </a:rPr>
              <a:t>Vfib </a:t>
            </a:r>
            <a:r>
              <a:rPr lang="ru-RU" sz="1200" dirty="0">
                <a:latin typeface="Calibri"/>
                <a:cs typeface="Calibri"/>
              </a:rPr>
              <a:t>з </a:t>
            </a:r>
            <a:r>
              <a:rPr lang="ru-RU" sz="1200" dirty="0" err="1">
                <a:latin typeface="Calibri"/>
                <a:cs typeface="Calibri"/>
              </a:rPr>
              <a:t>атропіном</a:t>
            </a:r>
            <a:r>
              <a:rPr lang="ru-RU" sz="1200" dirty="0">
                <a:latin typeface="Calibri"/>
                <a:cs typeface="Calibri"/>
              </a:rPr>
              <a:t> перед </a:t>
            </a:r>
            <a:r>
              <a:rPr lang="ru-RU" sz="1200" dirty="0" err="1">
                <a:latin typeface="Calibri"/>
                <a:cs typeface="Calibri"/>
              </a:rPr>
              <a:t>вентиляцією</a:t>
            </a:r>
            <a:endParaRPr lang="en-US" sz="1200" dirty="0">
              <a:latin typeface="Calibri"/>
              <a:cs typeface="Calibri"/>
            </a:endParaRPr>
          </a:p>
          <a:p>
            <a:pPr marL="12700">
              <a:lnSpc>
                <a:spcPct val="100000"/>
              </a:lnSpc>
              <a:tabLst>
                <a:tab pos="241300" algn="l"/>
              </a:tabLst>
            </a:pPr>
            <a:endParaRPr lang="en-US" sz="1200" dirty="0">
              <a:latin typeface="Calibri"/>
              <a:cs typeface="Calibri"/>
            </a:endParaRPr>
          </a:p>
          <a:p>
            <a:pPr marL="12700">
              <a:lnSpc>
                <a:spcPct val="100000"/>
              </a:lnSpc>
              <a:tabLst>
                <a:tab pos="241300" algn="l"/>
              </a:tabLst>
            </a:pPr>
            <a:endParaRPr lang="ru-RU" sz="1200" dirty="0">
              <a:latin typeface="Calibri"/>
              <a:cs typeface="Calibri"/>
            </a:endParaRPr>
          </a:p>
          <a:p>
            <a:pPr marL="241300" indent="-228600">
              <a:lnSpc>
                <a:spcPct val="100000"/>
              </a:lnSpc>
              <a:buFont typeface="Arial"/>
              <a:buChar char="•"/>
              <a:tabLst>
                <a:tab pos="241300" algn="l"/>
              </a:tabLst>
            </a:pPr>
            <a:r>
              <a:rPr lang="ru-RU" sz="1600" dirty="0" err="1">
                <a:latin typeface="Calibri"/>
                <a:cs typeface="Calibri"/>
              </a:rPr>
              <a:t>Аритмії</a:t>
            </a:r>
            <a:r>
              <a:rPr lang="ru-RU" sz="1600" dirty="0">
                <a:latin typeface="Calibri"/>
                <a:cs typeface="Calibri"/>
              </a:rPr>
              <a:t> рано </a:t>
            </a:r>
            <a:r>
              <a:rPr lang="ru-RU" sz="1600" dirty="0" err="1">
                <a:latin typeface="Calibri"/>
                <a:cs typeface="Calibri"/>
              </a:rPr>
              <a:t>зникають</a:t>
            </a:r>
            <a:r>
              <a:rPr lang="ru-RU" sz="1600" dirty="0">
                <a:latin typeface="Calibri"/>
                <a:cs typeface="Calibri"/>
              </a:rPr>
              <a:t> </a:t>
            </a:r>
            <a:r>
              <a:rPr lang="ru-RU" sz="1600" dirty="0" err="1">
                <a:latin typeface="Calibri"/>
                <a:cs typeface="Calibri"/>
              </a:rPr>
              <a:t>після</a:t>
            </a:r>
            <a:r>
              <a:rPr lang="ru-RU" sz="1600" dirty="0">
                <a:latin typeface="Calibri"/>
                <a:cs typeface="Calibri"/>
              </a:rPr>
              <a:t> початку </a:t>
            </a:r>
            <a:r>
              <a:rPr lang="ru-RU" sz="1600" dirty="0" err="1">
                <a:latin typeface="Calibri"/>
                <a:cs typeface="Calibri"/>
              </a:rPr>
              <a:t>застосування</a:t>
            </a:r>
            <a:r>
              <a:rPr lang="ru-RU" sz="1600" dirty="0">
                <a:latin typeface="Calibri"/>
                <a:cs typeface="Calibri"/>
              </a:rPr>
              <a:t> </a:t>
            </a:r>
            <a:r>
              <a:rPr lang="ru-RU" sz="1600" dirty="0" err="1">
                <a:latin typeface="Calibri"/>
                <a:cs typeface="Calibri"/>
              </a:rPr>
              <a:t>атропіну</a:t>
            </a:r>
            <a:r>
              <a:rPr lang="ru-RU" sz="1600" dirty="0">
                <a:latin typeface="Calibri"/>
                <a:cs typeface="Calibri"/>
              </a:rPr>
              <a:t>.</a:t>
            </a:r>
          </a:p>
          <a:p>
            <a:pPr marL="241300" indent="-228600">
              <a:lnSpc>
                <a:spcPct val="100000"/>
              </a:lnSpc>
              <a:buFont typeface="Arial"/>
              <a:buChar char="•"/>
              <a:tabLst>
                <a:tab pos="241300" algn="l"/>
              </a:tabLst>
            </a:pPr>
            <a:endParaRPr sz="1600" dirty="0">
              <a:latin typeface="Calibri"/>
              <a:cs typeface="Calibri"/>
            </a:endParaRPr>
          </a:p>
        </p:txBody>
      </p:sp>
      <p:sp>
        <p:nvSpPr>
          <p:cNvPr id="4" name="object 4"/>
          <p:cNvSpPr txBox="1"/>
          <p:nvPr/>
        </p:nvSpPr>
        <p:spPr>
          <a:xfrm>
            <a:off x="10134600" y="6409769"/>
            <a:ext cx="2133600" cy="394980"/>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From:</a:t>
            </a:r>
            <a:r>
              <a:rPr sz="1200" spc="-10" dirty="0">
                <a:latin typeface="Calibri"/>
                <a:cs typeface="Calibri"/>
              </a:rPr>
              <a:t> </a:t>
            </a:r>
            <a:r>
              <a:rPr sz="1200" dirty="0">
                <a:latin typeface="Calibri"/>
                <a:cs typeface="Calibri"/>
              </a:rPr>
              <a:t>Sidell,</a:t>
            </a:r>
            <a:r>
              <a:rPr sz="1200" spc="5" dirty="0">
                <a:latin typeface="Calibri"/>
                <a:cs typeface="Calibri"/>
              </a:rPr>
              <a:t> </a:t>
            </a:r>
            <a:r>
              <a:rPr sz="1200" spc="-10" dirty="0">
                <a:latin typeface="Calibri"/>
                <a:cs typeface="Calibri"/>
              </a:rPr>
              <a:t>p.165-</a:t>
            </a:r>
            <a:r>
              <a:rPr sz="1200" spc="-20" dirty="0">
                <a:latin typeface="Calibri"/>
                <a:cs typeface="Calibri"/>
              </a:rPr>
              <a:t>166.</a:t>
            </a:r>
            <a:endParaRPr lang="en-US" sz="1200" spc="-20" dirty="0">
              <a:latin typeface="Calibri"/>
              <a:cs typeface="Calibri"/>
            </a:endParaRPr>
          </a:p>
          <a:p>
            <a:pPr marL="12700">
              <a:lnSpc>
                <a:spcPct val="100000"/>
              </a:lnSpc>
              <a:spcBef>
                <a:spcPts val="100"/>
              </a:spcBef>
            </a:pPr>
            <a:r>
              <a:rPr lang="ru-RU" sz="1200" dirty="0" err="1">
                <a:latin typeface="Calibri"/>
                <a:cs typeface="Calibri"/>
              </a:rPr>
              <a:t>Джерело</a:t>
            </a:r>
            <a:r>
              <a:rPr lang="ru-RU" sz="1200" dirty="0">
                <a:latin typeface="Calibri"/>
                <a:cs typeface="Calibri"/>
              </a:rPr>
              <a:t>: </a:t>
            </a:r>
            <a:r>
              <a:rPr lang="ro-RO" sz="1200" dirty="0">
                <a:latin typeface="Calibri"/>
                <a:cs typeface="Calibri"/>
              </a:rPr>
              <a:t>Sidell, </a:t>
            </a:r>
            <a:r>
              <a:rPr lang="ru-RU" sz="1200" dirty="0">
                <a:latin typeface="Calibri"/>
                <a:cs typeface="Calibri"/>
              </a:rPr>
              <a:t>стор.156-166.</a:t>
            </a:r>
            <a:endParaRPr sz="1200" dirty="0">
              <a:latin typeface="Calibri"/>
              <a:cs typeface="Calibri"/>
            </a:endParaRPr>
          </a:p>
        </p:txBody>
      </p:sp>
      <p:pic>
        <p:nvPicPr>
          <p:cNvPr id="5" name="object 5"/>
          <p:cNvPicPr/>
          <p:nvPr/>
        </p:nvPicPr>
        <p:blipFill>
          <a:blip r:embed="rId3" cstate="print"/>
          <a:stretch>
            <a:fillRect/>
          </a:stretch>
        </p:blipFill>
        <p:spPr>
          <a:xfrm>
            <a:off x="9561576" y="5838444"/>
            <a:ext cx="2217420" cy="704088"/>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2787" y="609676"/>
            <a:ext cx="9214613" cy="1121461"/>
          </a:xfrm>
          <a:prstGeom prst="rect">
            <a:avLst/>
          </a:prstGeom>
        </p:spPr>
        <p:txBody>
          <a:bodyPr vert="horz" wrap="square" lIns="0" tIns="13335" rIns="0" bIns="0" rtlCol="0">
            <a:spAutoFit/>
          </a:bodyPr>
          <a:lstStyle/>
          <a:p>
            <a:pPr marL="12700">
              <a:lnSpc>
                <a:spcPct val="100000"/>
              </a:lnSpc>
              <a:spcBef>
                <a:spcPts val="105"/>
              </a:spcBef>
            </a:pPr>
            <a:r>
              <a:rPr sz="3600" b="1" spc="-40" dirty="0"/>
              <a:t>Illustrative</a:t>
            </a:r>
            <a:r>
              <a:rPr sz="3600" b="1" spc="-204" dirty="0"/>
              <a:t> </a:t>
            </a:r>
            <a:r>
              <a:rPr sz="3600" b="1" dirty="0"/>
              <a:t>Case-</a:t>
            </a:r>
            <a:r>
              <a:rPr sz="3600" b="1" spc="-175" dirty="0"/>
              <a:t> </a:t>
            </a:r>
            <a:r>
              <a:rPr sz="3600" b="1" spc="-20" dirty="0"/>
              <a:t>Cardiac</a:t>
            </a:r>
            <a:br>
              <a:rPr lang="en-US" sz="3600" b="1" spc="-20" dirty="0"/>
            </a:br>
            <a:r>
              <a:rPr lang="ru-RU" sz="3600" b="1" spc="-20" dirty="0"/>
              <a:t>Приклад - </a:t>
            </a:r>
            <a:r>
              <a:rPr lang="ru-RU" sz="3600" b="1" spc="-20" dirty="0" err="1"/>
              <a:t>серцево-судинна</a:t>
            </a:r>
            <a:r>
              <a:rPr lang="ru-RU" sz="3600" b="1" spc="-20" dirty="0"/>
              <a:t> система</a:t>
            </a:r>
            <a:endParaRPr sz="3600" b="1" dirty="0"/>
          </a:p>
        </p:txBody>
      </p:sp>
      <p:sp>
        <p:nvSpPr>
          <p:cNvPr id="3" name="object 3"/>
          <p:cNvSpPr txBox="1"/>
          <p:nvPr/>
        </p:nvSpPr>
        <p:spPr>
          <a:xfrm>
            <a:off x="462787" y="1793493"/>
            <a:ext cx="11275060" cy="4095224"/>
          </a:xfrm>
          <a:prstGeom prst="rect">
            <a:avLst/>
          </a:prstGeom>
        </p:spPr>
        <p:txBody>
          <a:bodyPr vert="horz" wrap="square" lIns="0" tIns="54610" rIns="0" bIns="0" rtlCol="0">
            <a:spAutoFit/>
          </a:bodyPr>
          <a:lstStyle/>
          <a:p>
            <a:pPr marL="12700" marR="5080" algn="just">
              <a:lnSpc>
                <a:spcPct val="90000"/>
              </a:lnSpc>
              <a:spcBef>
                <a:spcPts val="430"/>
              </a:spcBef>
            </a:pPr>
            <a:r>
              <a:rPr dirty="0">
                <a:latin typeface="Calibri"/>
                <a:cs typeface="Calibri"/>
              </a:rPr>
              <a:t>A</a:t>
            </a:r>
            <a:r>
              <a:rPr spc="-45" dirty="0">
                <a:latin typeface="Calibri"/>
                <a:cs typeface="Calibri"/>
              </a:rPr>
              <a:t> </a:t>
            </a:r>
            <a:r>
              <a:rPr dirty="0">
                <a:latin typeface="Calibri"/>
                <a:cs typeface="Calibri"/>
              </a:rPr>
              <a:t>52</a:t>
            </a:r>
            <a:r>
              <a:rPr spc="-40" dirty="0">
                <a:latin typeface="Calibri"/>
                <a:cs typeface="Calibri"/>
              </a:rPr>
              <a:t> </a:t>
            </a:r>
            <a:r>
              <a:rPr spc="-25" dirty="0">
                <a:latin typeface="Calibri"/>
                <a:cs typeface="Calibri"/>
              </a:rPr>
              <a:t>year-</a:t>
            </a:r>
            <a:r>
              <a:rPr dirty="0">
                <a:latin typeface="Calibri"/>
                <a:cs typeface="Calibri"/>
              </a:rPr>
              <a:t>old</a:t>
            </a:r>
            <a:r>
              <a:rPr spc="-50" dirty="0">
                <a:latin typeface="Calibri"/>
                <a:cs typeface="Calibri"/>
              </a:rPr>
              <a:t> </a:t>
            </a:r>
            <a:r>
              <a:rPr dirty="0">
                <a:latin typeface="Calibri"/>
                <a:cs typeface="Calibri"/>
              </a:rPr>
              <a:t>male</a:t>
            </a:r>
            <a:r>
              <a:rPr spc="-45" dirty="0">
                <a:latin typeface="Calibri"/>
                <a:cs typeface="Calibri"/>
              </a:rPr>
              <a:t> </a:t>
            </a:r>
            <a:r>
              <a:rPr spc="-10" dirty="0">
                <a:latin typeface="Calibri"/>
                <a:cs typeface="Calibri"/>
              </a:rPr>
              <a:t>suffered</a:t>
            </a:r>
            <a:r>
              <a:rPr spc="-40" dirty="0">
                <a:latin typeface="Calibri"/>
                <a:cs typeface="Calibri"/>
              </a:rPr>
              <a:t> </a:t>
            </a:r>
            <a:r>
              <a:rPr dirty="0">
                <a:latin typeface="Calibri"/>
                <a:cs typeface="Calibri"/>
              </a:rPr>
              <a:t>a</a:t>
            </a:r>
            <a:r>
              <a:rPr spc="-35" dirty="0">
                <a:latin typeface="Calibri"/>
                <a:cs typeface="Calibri"/>
              </a:rPr>
              <a:t> </a:t>
            </a:r>
            <a:r>
              <a:rPr dirty="0">
                <a:latin typeface="Calibri"/>
                <a:cs typeface="Calibri"/>
              </a:rPr>
              <a:t>large</a:t>
            </a:r>
            <a:r>
              <a:rPr spc="-55" dirty="0">
                <a:latin typeface="Calibri"/>
                <a:cs typeface="Calibri"/>
              </a:rPr>
              <a:t> </a:t>
            </a:r>
            <a:r>
              <a:rPr dirty="0">
                <a:latin typeface="Calibri"/>
                <a:cs typeface="Calibri"/>
              </a:rPr>
              <a:t>vapor</a:t>
            </a:r>
            <a:r>
              <a:rPr spc="-40" dirty="0">
                <a:latin typeface="Calibri"/>
                <a:cs typeface="Calibri"/>
              </a:rPr>
              <a:t> </a:t>
            </a:r>
            <a:r>
              <a:rPr spc="-10" dirty="0">
                <a:latin typeface="Calibri"/>
                <a:cs typeface="Calibri"/>
              </a:rPr>
              <a:t>exposure</a:t>
            </a:r>
            <a:r>
              <a:rPr spc="-35" dirty="0">
                <a:latin typeface="Calibri"/>
                <a:cs typeface="Calibri"/>
              </a:rPr>
              <a:t> </a:t>
            </a:r>
            <a:r>
              <a:rPr dirty="0">
                <a:latin typeface="Calibri"/>
                <a:cs typeface="Calibri"/>
              </a:rPr>
              <a:t>to</a:t>
            </a:r>
            <a:r>
              <a:rPr spc="-45" dirty="0">
                <a:latin typeface="Calibri"/>
                <a:cs typeface="Calibri"/>
              </a:rPr>
              <a:t> </a:t>
            </a:r>
            <a:r>
              <a:rPr dirty="0">
                <a:latin typeface="Calibri"/>
                <a:cs typeface="Calibri"/>
              </a:rPr>
              <a:t>sarin.</a:t>
            </a:r>
            <a:r>
              <a:rPr spc="570" dirty="0">
                <a:latin typeface="Calibri"/>
                <a:cs typeface="Calibri"/>
              </a:rPr>
              <a:t> </a:t>
            </a:r>
            <a:r>
              <a:rPr dirty="0">
                <a:latin typeface="Calibri"/>
                <a:cs typeface="Calibri"/>
              </a:rPr>
              <a:t>He</a:t>
            </a:r>
            <a:r>
              <a:rPr spc="-40" dirty="0">
                <a:latin typeface="Calibri"/>
                <a:cs typeface="Calibri"/>
              </a:rPr>
              <a:t> </a:t>
            </a:r>
            <a:r>
              <a:rPr dirty="0">
                <a:latin typeface="Calibri"/>
                <a:cs typeface="Calibri"/>
              </a:rPr>
              <a:t>initially</a:t>
            </a:r>
            <a:r>
              <a:rPr spc="-40" dirty="0">
                <a:latin typeface="Calibri"/>
                <a:cs typeface="Calibri"/>
              </a:rPr>
              <a:t> </a:t>
            </a:r>
            <a:r>
              <a:rPr spc="-10" dirty="0">
                <a:latin typeface="Calibri"/>
                <a:cs typeface="Calibri"/>
              </a:rPr>
              <a:t>noted </a:t>
            </a:r>
            <a:r>
              <a:rPr dirty="0">
                <a:latin typeface="Calibri"/>
                <a:cs typeface="Calibri"/>
              </a:rPr>
              <a:t>rhinorrhea</a:t>
            </a:r>
            <a:r>
              <a:rPr spc="685" dirty="0">
                <a:latin typeface="Calibri"/>
                <a:cs typeface="Calibri"/>
              </a:rPr>
              <a:t> </a:t>
            </a:r>
            <a:r>
              <a:rPr dirty="0">
                <a:latin typeface="Calibri"/>
                <a:cs typeface="Calibri"/>
              </a:rPr>
              <a:t>and</a:t>
            </a:r>
            <a:r>
              <a:rPr spc="690" dirty="0">
                <a:latin typeface="Calibri"/>
                <a:cs typeface="Calibri"/>
              </a:rPr>
              <a:t> </a:t>
            </a:r>
            <a:r>
              <a:rPr dirty="0">
                <a:latin typeface="Calibri"/>
                <a:cs typeface="Calibri"/>
              </a:rPr>
              <a:t>lacrimation</a:t>
            </a:r>
            <a:r>
              <a:rPr spc="680" dirty="0">
                <a:latin typeface="Calibri"/>
                <a:cs typeface="Calibri"/>
              </a:rPr>
              <a:t> </a:t>
            </a:r>
            <a:r>
              <a:rPr dirty="0">
                <a:latin typeface="Calibri"/>
                <a:cs typeface="Calibri"/>
              </a:rPr>
              <a:t>and</a:t>
            </a:r>
            <a:r>
              <a:rPr spc="680" dirty="0">
                <a:latin typeface="Calibri"/>
                <a:cs typeface="Calibri"/>
              </a:rPr>
              <a:t> </a:t>
            </a:r>
            <a:r>
              <a:rPr dirty="0">
                <a:latin typeface="Calibri"/>
                <a:cs typeface="Calibri"/>
              </a:rPr>
              <a:t>removed</a:t>
            </a:r>
            <a:r>
              <a:rPr spc="690" dirty="0">
                <a:latin typeface="Calibri"/>
                <a:cs typeface="Calibri"/>
              </a:rPr>
              <a:t> </a:t>
            </a:r>
            <a:r>
              <a:rPr dirty="0">
                <a:latin typeface="Calibri"/>
                <a:cs typeface="Calibri"/>
              </a:rPr>
              <a:t>himself</a:t>
            </a:r>
            <a:r>
              <a:rPr spc="690" dirty="0">
                <a:latin typeface="Calibri"/>
                <a:cs typeface="Calibri"/>
              </a:rPr>
              <a:t> </a:t>
            </a:r>
            <a:r>
              <a:rPr dirty="0">
                <a:latin typeface="Calibri"/>
                <a:cs typeface="Calibri"/>
              </a:rPr>
              <a:t>from</a:t>
            </a:r>
            <a:r>
              <a:rPr spc="685" dirty="0">
                <a:latin typeface="Calibri"/>
                <a:cs typeface="Calibri"/>
              </a:rPr>
              <a:t> </a:t>
            </a:r>
            <a:r>
              <a:rPr dirty="0">
                <a:latin typeface="Calibri"/>
                <a:cs typeface="Calibri"/>
              </a:rPr>
              <a:t>the</a:t>
            </a:r>
            <a:r>
              <a:rPr spc="695" dirty="0">
                <a:latin typeface="Calibri"/>
                <a:cs typeface="Calibri"/>
              </a:rPr>
              <a:t> </a:t>
            </a:r>
            <a:r>
              <a:rPr spc="-10" dirty="0">
                <a:latin typeface="Calibri"/>
                <a:cs typeface="Calibri"/>
              </a:rPr>
              <a:t>contaminated </a:t>
            </a:r>
            <a:r>
              <a:rPr dirty="0">
                <a:latin typeface="Calibri"/>
                <a:cs typeface="Calibri"/>
              </a:rPr>
              <a:t>area.</a:t>
            </a:r>
            <a:r>
              <a:rPr spc="655" dirty="0">
                <a:latin typeface="Calibri"/>
                <a:cs typeface="Calibri"/>
              </a:rPr>
              <a:t> </a:t>
            </a:r>
            <a:r>
              <a:rPr dirty="0">
                <a:latin typeface="Calibri"/>
                <a:cs typeface="Calibri"/>
              </a:rPr>
              <a:t>He</a:t>
            </a:r>
            <a:r>
              <a:rPr spc="20" dirty="0">
                <a:latin typeface="Calibri"/>
                <a:cs typeface="Calibri"/>
              </a:rPr>
              <a:t> </a:t>
            </a:r>
            <a:r>
              <a:rPr dirty="0">
                <a:latin typeface="Calibri"/>
                <a:cs typeface="Calibri"/>
              </a:rPr>
              <a:t>presented</a:t>
            </a:r>
            <a:r>
              <a:rPr spc="15" dirty="0">
                <a:latin typeface="Calibri"/>
                <a:cs typeface="Calibri"/>
              </a:rPr>
              <a:t> </a:t>
            </a:r>
            <a:r>
              <a:rPr dirty="0">
                <a:latin typeface="Calibri"/>
                <a:cs typeface="Calibri"/>
              </a:rPr>
              <a:t>to</a:t>
            </a:r>
            <a:r>
              <a:rPr spc="15" dirty="0">
                <a:latin typeface="Calibri"/>
                <a:cs typeface="Calibri"/>
              </a:rPr>
              <a:t> </a:t>
            </a:r>
            <a:r>
              <a:rPr dirty="0">
                <a:latin typeface="Calibri"/>
                <a:cs typeface="Calibri"/>
              </a:rPr>
              <a:t>emergency</a:t>
            </a:r>
            <a:r>
              <a:rPr spc="15" dirty="0">
                <a:latin typeface="Calibri"/>
                <a:cs typeface="Calibri"/>
              </a:rPr>
              <a:t> </a:t>
            </a:r>
            <a:r>
              <a:rPr dirty="0">
                <a:latin typeface="Calibri"/>
                <a:cs typeface="Calibri"/>
              </a:rPr>
              <a:t>medical area</a:t>
            </a:r>
            <a:r>
              <a:rPr spc="20" dirty="0">
                <a:latin typeface="Calibri"/>
                <a:cs typeface="Calibri"/>
              </a:rPr>
              <a:t> </a:t>
            </a:r>
            <a:r>
              <a:rPr dirty="0">
                <a:latin typeface="Calibri"/>
                <a:cs typeface="Calibri"/>
              </a:rPr>
              <a:t>within</a:t>
            </a:r>
            <a:r>
              <a:rPr spc="15" dirty="0">
                <a:latin typeface="Calibri"/>
                <a:cs typeface="Calibri"/>
              </a:rPr>
              <a:t> </a:t>
            </a:r>
            <a:r>
              <a:rPr dirty="0">
                <a:latin typeface="Calibri"/>
                <a:cs typeface="Calibri"/>
              </a:rPr>
              <a:t>5</a:t>
            </a:r>
            <a:r>
              <a:rPr spc="20" dirty="0">
                <a:latin typeface="Calibri"/>
                <a:cs typeface="Calibri"/>
              </a:rPr>
              <a:t> </a:t>
            </a:r>
            <a:r>
              <a:rPr dirty="0">
                <a:latin typeface="Calibri"/>
                <a:cs typeface="Calibri"/>
              </a:rPr>
              <a:t>minutes</a:t>
            </a:r>
            <a:r>
              <a:rPr spc="5" dirty="0">
                <a:latin typeface="Calibri"/>
                <a:cs typeface="Calibri"/>
              </a:rPr>
              <a:t> </a:t>
            </a:r>
            <a:r>
              <a:rPr dirty="0">
                <a:latin typeface="Calibri"/>
                <a:cs typeface="Calibri"/>
              </a:rPr>
              <a:t>of</a:t>
            </a:r>
            <a:r>
              <a:rPr spc="10" dirty="0">
                <a:latin typeface="Calibri"/>
                <a:cs typeface="Calibri"/>
              </a:rPr>
              <a:t> </a:t>
            </a:r>
            <a:r>
              <a:rPr spc="-10" dirty="0">
                <a:latin typeface="Calibri"/>
                <a:cs typeface="Calibri"/>
              </a:rPr>
              <a:t>exposure </a:t>
            </a:r>
            <a:r>
              <a:rPr dirty="0">
                <a:latin typeface="Calibri"/>
                <a:cs typeface="Calibri"/>
              </a:rPr>
              <a:t>and</a:t>
            </a:r>
            <a:r>
              <a:rPr spc="695" dirty="0">
                <a:latin typeface="Calibri"/>
                <a:cs typeface="Calibri"/>
              </a:rPr>
              <a:t> </a:t>
            </a:r>
            <a:r>
              <a:rPr dirty="0">
                <a:latin typeface="Calibri"/>
                <a:cs typeface="Calibri"/>
              </a:rPr>
              <a:t>had</a:t>
            </a:r>
            <a:r>
              <a:rPr spc="30" dirty="0">
                <a:latin typeface="Calibri"/>
                <a:cs typeface="Calibri"/>
              </a:rPr>
              <a:t>  </a:t>
            </a:r>
            <a:r>
              <a:rPr dirty="0">
                <a:latin typeface="Calibri"/>
                <a:cs typeface="Calibri"/>
              </a:rPr>
              <a:t>already</a:t>
            </a:r>
            <a:r>
              <a:rPr spc="690" dirty="0">
                <a:latin typeface="Calibri"/>
                <a:cs typeface="Calibri"/>
              </a:rPr>
              <a:t> </a:t>
            </a:r>
            <a:r>
              <a:rPr dirty="0">
                <a:latin typeface="Calibri"/>
                <a:cs typeface="Calibri"/>
              </a:rPr>
              <a:t>developed</a:t>
            </a:r>
            <a:r>
              <a:rPr spc="30" dirty="0">
                <a:latin typeface="Calibri"/>
                <a:cs typeface="Calibri"/>
              </a:rPr>
              <a:t>  </a:t>
            </a:r>
            <a:r>
              <a:rPr dirty="0">
                <a:latin typeface="Calibri"/>
                <a:cs typeface="Calibri"/>
              </a:rPr>
              <a:t>convulsions</a:t>
            </a:r>
            <a:r>
              <a:rPr spc="35" dirty="0">
                <a:latin typeface="Calibri"/>
                <a:cs typeface="Calibri"/>
              </a:rPr>
              <a:t>  </a:t>
            </a:r>
            <a:r>
              <a:rPr dirty="0">
                <a:latin typeface="Calibri"/>
                <a:cs typeface="Calibri"/>
              </a:rPr>
              <a:t>and</a:t>
            </a:r>
            <a:r>
              <a:rPr spc="685" dirty="0">
                <a:latin typeface="Calibri"/>
                <a:cs typeface="Calibri"/>
              </a:rPr>
              <a:t> </a:t>
            </a:r>
            <a:r>
              <a:rPr dirty="0">
                <a:latin typeface="Calibri"/>
                <a:cs typeface="Calibri"/>
              </a:rPr>
              <a:t>cyanosis,</a:t>
            </a:r>
            <a:r>
              <a:rPr spc="695" dirty="0">
                <a:latin typeface="Calibri"/>
                <a:cs typeface="Calibri"/>
              </a:rPr>
              <a:t> </a:t>
            </a:r>
            <a:r>
              <a:rPr dirty="0">
                <a:latin typeface="Calibri"/>
                <a:cs typeface="Calibri"/>
              </a:rPr>
              <a:t>labored</a:t>
            </a:r>
            <a:r>
              <a:rPr spc="695" dirty="0">
                <a:latin typeface="Calibri"/>
                <a:cs typeface="Calibri"/>
              </a:rPr>
              <a:t> </a:t>
            </a:r>
            <a:r>
              <a:rPr spc="-10" dirty="0">
                <a:latin typeface="Calibri"/>
                <a:cs typeface="Calibri"/>
              </a:rPr>
              <a:t>breathing, </a:t>
            </a:r>
            <a:r>
              <a:rPr dirty="0">
                <a:latin typeface="Calibri"/>
                <a:cs typeface="Calibri"/>
              </a:rPr>
              <a:t>muscle</a:t>
            </a:r>
            <a:r>
              <a:rPr spc="520" dirty="0">
                <a:latin typeface="Calibri"/>
                <a:cs typeface="Calibri"/>
              </a:rPr>
              <a:t>  </a:t>
            </a:r>
            <a:r>
              <a:rPr dirty="0">
                <a:latin typeface="Calibri"/>
                <a:cs typeface="Calibri"/>
              </a:rPr>
              <a:t>fasciculations,</a:t>
            </a:r>
            <a:r>
              <a:rPr spc="530" dirty="0">
                <a:latin typeface="Calibri"/>
                <a:cs typeface="Calibri"/>
              </a:rPr>
              <a:t>  </a:t>
            </a:r>
            <a:r>
              <a:rPr dirty="0">
                <a:latin typeface="Calibri"/>
                <a:cs typeface="Calibri"/>
              </a:rPr>
              <a:t>miosis,</a:t>
            </a:r>
            <a:r>
              <a:rPr spc="525" dirty="0">
                <a:latin typeface="Calibri"/>
                <a:cs typeface="Calibri"/>
              </a:rPr>
              <a:t>  </a:t>
            </a:r>
            <a:r>
              <a:rPr dirty="0">
                <a:latin typeface="Calibri"/>
                <a:cs typeface="Calibri"/>
              </a:rPr>
              <a:t>and</a:t>
            </a:r>
            <a:r>
              <a:rPr spc="525" dirty="0">
                <a:latin typeface="Calibri"/>
                <a:cs typeface="Calibri"/>
              </a:rPr>
              <a:t>  </a:t>
            </a:r>
            <a:r>
              <a:rPr dirty="0">
                <a:latin typeface="Calibri"/>
                <a:cs typeface="Calibri"/>
              </a:rPr>
              <a:t>continued</a:t>
            </a:r>
            <a:r>
              <a:rPr spc="525" dirty="0">
                <a:latin typeface="Calibri"/>
                <a:cs typeface="Calibri"/>
              </a:rPr>
              <a:t>  </a:t>
            </a:r>
            <a:r>
              <a:rPr dirty="0">
                <a:latin typeface="Calibri"/>
                <a:cs typeface="Calibri"/>
              </a:rPr>
              <a:t>marked</a:t>
            </a:r>
            <a:r>
              <a:rPr spc="525" dirty="0">
                <a:latin typeface="Calibri"/>
                <a:cs typeface="Calibri"/>
              </a:rPr>
              <a:t>  </a:t>
            </a:r>
            <a:r>
              <a:rPr dirty="0">
                <a:latin typeface="Calibri"/>
                <a:cs typeface="Calibri"/>
              </a:rPr>
              <a:t>salivation</a:t>
            </a:r>
            <a:r>
              <a:rPr spc="525" dirty="0">
                <a:latin typeface="Calibri"/>
                <a:cs typeface="Calibri"/>
              </a:rPr>
              <a:t>  </a:t>
            </a:r>
            <a:r>
              <a:rPr spc="-25" dirty="0">
                <a:latin typeface="Calibri"/>
                <a:cs typeface="Calibri"/>
              </a:rPr>
              <a:t>and </a:t>
            </a:r>
            <a:r>
              <a:rPr dirty="0">
                <a:latin typeface="Calibri"/>
                <a:cs typeface="Calibri"/>
              </a:rPr>
              <a:t>lacrimation.</a:t>
            </a:r>
            <a:r>
              <a:rPr spc="60" dirty="0">
                <a:latin typeface="Calibri"/>
                <a:cs typeface="Calibri"/>
              </a:rPr>
              <a:t>  </a:t>
            </a:r>
            <a:r>
              <a:rPr dirty="0">
                <a:latin typeface="Calibri"/>
                <a:cs typeface="Calibri"/>
              </a:rPr>
              <a:t>Emergency</a:t>
            </a:r>
            <a:r>
              <a:rPr spc="70" dirty="0">
                <a:latin typeface="Calibri"/>
                <a:cs typeface="Calibri"/>
              </a:rPr>
              <a:t> </a:t>
            </a:r>
            <a:r>
              <a:rPr dirty="0">
                <a:latin typeface="Calibri"/>
                <a:cs typeface="Calibri"/>
              </a:rPr>
              <a:t>administration</a:t>
            </a:r>
            <a:r>
              <a:rPr spc="75" dirty="0">
                <a:latin typeface="Calibri"/>
                <a:cs typeface="Calibri"/>
              </a:rPr>
              <a:t> </a:t>
            </a:r>
            <a:r>
              <a:rPr dirty="0">
                <a:latin typeface="Calibri"/>
                <a:cs typeface="Calibri"/>
              </a:rPr>
              <a:t>of</a:t>
            </a:r>
            <a:r>
              <a:rPr spc="65" dirty="0">
                <a:latin typeface="Calibri"/>
                <a:cs typeface="Calibri"/>
              </a:rPr>
              <a:t> </a:t>
            </a:r>
            <a:r>
              <a:rPr dirty="0">
                <a:latin typeface="Calibri"/>
                <a:cs typeface="Calibri"/>
              </a:rPr>
              <a:t>IM</a:t>
            </a:r>
            <a:r>
              <a:rPr spc="65" dirty="0">
                <a:latin typeface="Calibri"/>
                <a:cs typeface="Calibri"/>
              </a:rPr>
              <a:t> </a:t>
            </a:r>
            <a:r>
              <a:rPr dirty="0">
                <a:latin typeface="Calibri"/>
                <a:cs typeface="Calibri"/>
              </a:rPr>
              <a:t>atropine</a:t>
            </a:r>
            <a:r>
              <a:rPr spc="70" dirty="0">
                <a:latin typeface="Calibri"/>
                <a:cs typeface="Calibri"/>
              </a:rPr>
              <a:t> </a:t>
            </a:r>
            <a:r>
              <a:rPr dirty="0">
                <a:latin typeface="Calibri"/>
                <a:cs typeface="Calibri"/>
              </a:rPr>
              <a:t>2mg</a:t>
            </a:r>
            <a:r>
              <a:rPr spc="80" dirty="0">
                <a:latin typeface="Calibri"/>
                <a:cs typeface="Calibri"/>
              </a:rPr>
              <a:t> </a:t>
            </a:r>
            <a:r>
              <a:rPr dirty="0">
                <a:latin typeface="Calibri"/>
                <a:cs typeface="Calibri"/>
              </a:rPr>
              <a:t>followed</a:t>
            </a:r>
            <a:r>
              <a:rPr spc="65" dirty="0">
                <a:latin typeface="Calibri"/>
                <a:cs typeface="Calibri"/>
              </a:rPr>
              <a:t> </a:t>
            </a:r>
            <a:r>
              <a:rPr dirty="0">
                <a:latin typeface="Calibri"/>
                <a:cs typeface="Calibri"/>
              </a:rPr>
              <a:t>by</a:t>
            </a:r>
            <a:r>
              <a:rPr spc="65" dirty="0">
                <a:latin typeface="Calibri"/>
                <a:cs typeface="Calibri"/>
              </a:rPr>
              <a:t> </a:t>
            </a:r>
            <a:r>
              <a:rPr spc="-25" dirty="0">
                <a:latin typeface="Calibri"/>
                <a:cs typeface="Calibri"/>
              </a:rPr>
              <a:t>2mg </a:t>
            </a:r>
            <a:r>
              <a:rPr dirty="0">
                <a:latin typeface="Calibri"/>
                <a:cs typeface="Calibri"/>
              </a:rPr>
              <a:t>IV</a:t>
            </a:r>
            <a:r>
              <a:rPr spc="160" dirty="0">
                <a:latin typeface="Calibri"/>
                <a:cs typeface="Calibri"/>
              </a:rPr>
              <a:t> </a:t>
            </a:r>
            <a:r>
              <a:rPr dirty="0">
                <a:latin typeface="Calibri"/>
                <a:cs typeface="Calibri"/>
              </a:rPr>
              <a:t>atropine</a:t>
            </a:r>
            <a:r>
              <a:rPr spc="175" dirty="0">
                <a:latin typeface="Calibri"/>
                <a:cs typeface="Calibri"/>
              </a:rPr>
              <a:t> </a:t>
            </a:r>
            <a:r>
              <a:rPr dirty="0">
                <a:latin typeface="Calibri"/>
                <a:cs typeface="Calibri"/>
              </a:rPr>
              <a:t>with</a:t>
            </a:r>
            <a:r>
              <a:rPr spc="155" dirty="0">
                <a:latin typeface="Calibri"/>
                <a:cs typeface="Calibri"/>
              </a:rPr>
              <a:t> </a:t>
            </a:r>
            <a:r>
              <a:rPr dirty="0">
                <a:latin typeface="Calibri"/>
                <a:cs typeface="Calibri"/>
              </a:rPr>
              <a:t>IV</a:t>
            </a:r>
            <a:r>
              <a:rPr spc="160" dirty="0">
                <a:latin typeface="Calibri"/>
                <a:cs typeface="Calibri"/>
              </a:rPr>
              <a:t> </a:t>
            </a:r>
            <a:r>
              <a:rPr dirty="0">
                <a:latin typeface="Calibri"/>
                <a:cs typeface="Calibri"/>
              </a:rPr>
              <a:t>Pralidoxime</a:t>
            </a:r>
            <a:r>
              <a:rPr spc="170" dirty="0">
                <a:latin typeface="Calibri"/>
                <a:cs typeface="Calibri"/>
              </a:rPr>
              <a:t> </a:t>
            </a:r>
            <a:r>
              <a:rPr dirty="0">
                <a:latin typeface="Calibri"/>
                <a:cs typeface="Calibri"/>
              </a:rPr>
              <a:t>2000mg</a:t>
            </a:r>
            <a:r>
              <a:rPr spc="165" dirty="0">
                <a:latin typeface="Calibri"/>
                <a:cs typeface="Calibri"/>
              </a:rPr>
              <a:t> </a:t>
            </a:r>
            <a:r>
              <a:rPr dirty="0">
                <a:latin typeface="Calibri"/>
                <a:cs typeface="Calibri"/>
              </a:rPr>
              <a:t>were</a:t>
            </a:r>
            <a:r>
              <a:rPr spc="165" dirty="0">
                <a:latin typeface="Calibri"/>
                <a:cs typeface="Calibri"/>
              </a:rPr>
              <a:t> </a:t>
            </a:r>
            <a:r>
              <a:rPr dirty="0">
                <a:latin typeface="Calibri"/>
                <a:cs typeface="Calibri"/>
              </a:rPr>
              <a:t>initiated</a:t>
            </a:r>
            <a:r>
              <a:rPr spc="150" dirty="0">
                <a:latin typeface="Calibri"/>
                <a:cs typeface="Calibri"/>
              </a:rPr>
              <a:t> </a:t>
            </a:r>
            <a:r>
              <a:rPr dirty="0">
                <a:latin typeface="Calibri"/>
                <a:cs typeface="Calibri"/>
              </a:rPr>
              <a:t>while</a:t>
            </a:r>
            <a:r>
              <a:rPr spc="165" dirty="0">
                <a:latin typeface="Calibri"/>
                <a:cs typeface="Calibri"/>
              </a:rPr>
              <a:t> </a:t>
            </a:r>
            <a:r>
              <a:rPr dirty="0">
                <a:latin typeface="Calibri"/>
                <a:cs typeface="Calibri"/>
              </a:rPr>
              <a:t>oxygen</a:t>
            </a:r>
            <a:r>
              <a:rPr spc="160" dirty="0">
                <a:latin typeface="Calibri"/>
                <a:cs typeface="Calibri"/>
              </a:rPr>
              <a:t> </a:t>
            </a:r>
            <a:r>
              <a:rPr dirty="0">
                <a:latin typeface="Calibri"/>
                <a:cs typeface="Calibri"/>
              </a:rPr>
              <a:t>by</a:t>
            </a:r>
            <a:r>
              <a:rPr spc="160" dirty="0">
                <a:latin typeface="Calibri"/>
                <a:cs typeface="Calibri"/>
              </a:rPr>
              <a:t> </a:t>
            </a:r>
            <a:r>
              <a:rPr spc="-20" dirty="0">
                <a:latin typeface="Calibri"/>
                <a:cs typeface="Calibri"/>
              </a:rPr>
              <a:t>face </a:t>
            </a:r>
            <a:r>
              <a:rPr dirty="0">
                <a:latin typeface="Calibri"/>
                <a:cs typeface="Calibri"/>
              </a:rPr>
              <a:t>mask</a:t>
            </a:r>
            <a:r>
              <a:rPr spc="350" dirty="0">
                <a:latin typeface="Calibri"/>
                <a:cs typeface="Calibri"/>
              </a:rPr>
              <a:t>  </a:t>
            </a:r>
            <a:r>
              <a:rPr dirty="0">
                <a:latin typeface="Calibri"/>
                <a:cs typeface="Calibri"/>
              </a:rPr>
              <a:t>was</a:t>
            </a:r>
            <a:r>
              <a:rPr spc="350" dirty="0">
                <a:latin typeface="Calibri"/>
                <a:cs typeface="Calibri"/>
              </a:rPr>
              <a:t>  </a:t>
            </a:r>
            <a:r>
              <a:rPr dirty="0">
                <a:latin typeface="Calibri"/>
                <a:cs typeface="Calibri"/>
              </a:rPr>
              <a:t>applied.</a:t>
            </a:r>
            <a:r>
              <a:rPr spc="685" dirty="0">
                <a:latin typeface="Calibri"/>
                <a:cs typeface="Calibri"/>
              </a:rPr>
              <a:t>   </a:t>
            </a:r>
            <a:r>
              <a:rPr dirty="0">
                <a:latin typeface="Calibri"/>
                <a:cs typeface="Calibri"/>
              </a:rPr>
              <a:t>An</a:t>
            </a:r>
            <a:r>
              <a:rPr spc="355" dirty="0">
                <a:latin typeface="Calibri"/>
                <a:cs typeface="Calibri"/>
              </a:rPr>
              <a:t>  </a:t>
            </a:r>
            <a:r>
              <a:rPr dirty="0">
                <a:latin typeface="Calibri"/>
                <a:cs typeface="Calibri"/>
              </a:rPr>
              <a:t>additional</a:t>
            </a:r>
            <a:r>
              <a:rPr spc="360" dirty="0">
                <a:latin typeface="Calibri"/>
                <a:cs typeface="Calibri"/>
              </a:rPr>
              <a:t>  </a:t>
            </a:r>
            <a:r>
              <a:rPr dirty="0">
                <a:latin typeface="Calibri"/>
                <a:cs typeface="Calibri"/>
              </a:rPr>
              <a:t>dose</a:t>
            </a:r>
            <a:r>
              <a:rPr spc="355" dirty="0">
                <a:latin typeface="Calibri"/>
                <a:cs typeface="Calibri"/>
              </a:rPr>
              <a:t>  </a:t>
            </a:r>
            <a:r>
              <a:rPr dirty="0">
                <a:latin typeface="Calibri"/>
                <a:cs typeface="Calibri"/>
              </a:rPr>
              <a:t>2mg</a:t>
            </a:r>
            <a:r>
              <a:rPr spc="355" dirty="0">
                <a:latin typeface="Calibri"/>
                <a:cs typeface="Calibri"/>
              </a:rPr>
              <a:t>  </a:t>
            </a:r>
            <a:r>
              <a:rPr dirty="0">
                <a:latin typeface="Calibri"/>
                <a:cs typeface="Calibri"/>
              </a:rPr>
              <a:t>IV</a:t>
            </a:r>
            <a:r>
              <a:rPr spc="350" dirty="0">
                <a:latin typeface="Calibri"/>
                <a:cs typeface="Calibri"/>
              </a:rPr>
              <a:t>  </a:t>
            </a:r>
            <a:r>
              <a:rPr dirty="0">
                <a:latin typeface="Calibri"/>
                <a:cs typeface="Calibri"/>
              </a:rPr>
              <a:t>atropine</a:t>
            </a:r>
            <a:r>
              <a:rPr spc="350" dirty="0">
                <a:latin typeface="Calibri"/>
                <a:cs typeface="Calibri"/>
              </a:rPr>
              <a:t>  </a:t>
            </a:r>
            <a:r>
              <a:rPr dirty="0">
                <a:latin typeface="Calibri"/>
                <a:cs typeface="Calibri"/>
              </a:rPr>
              <a:t>was</a:t>
            </a:r>
            <a:r>
              <a:rPr spc="355" dirty="0">
                <a:latin typeface="Calibri"/>
                <a:cs typeface="Calibri"/>
              </a:rPr>
              <a:t>  </a:t>
            </a:r>
            <a:r>
              <a:rPr spc="-20" dirty="0">
                <a:latin typeface="Calibri"/>
                <a:cs typeface="Calibri"/>
              </a:rPr>
              <a:t>then </a:t>
            </a:r>
            <a:r>
              <a:rPr dirty="0">
                <a:latin typeface="Calibri"/>
                <a:cs typeface="Calibri"/>
              </a:rPr>
              <a:t>administered-</a:t>
            </a:r>
            <a:r>
              <a:rPr spc="545" dirty="0">
                <a:latin typeface="Calibri"/>
                <a:cs typeface="Calibri"/>
              </a:rPr>
              <a:t> </a:t>
            </a:r>
            <a:r>
              <a:rPr dirty="0">
                <a:latin typeface="Calibri"/>
                <a:cs typeface="Calibri"/>
              </a:rPr>
              <a:t>after</a:t>
            </a:r>
            <a:r>
              <a:rPr spc="525" dirty="0">
                <a:latin typeface="Calibri"/>
                <a:cs typeface="Calibri"/>
              </a:rPr>
              <a:t> </a:t>
            </a:r>
            <a:r>
              <a:rPr dirty="0">
                <a:latin typeface="Calibri"/>
                <a:cs typeface="Calibri"/>
              </a:rPr>
              <a:t>that</a:t>
            </a:r>
            <a:r>
              <a:rPr spc="545" dirty="0">
                <a:latin typeface="Calibri"/>
                <a:cs typeface="Calibri"/>
              </a:rPr>
              <a:t> </a:t>
            </a:r>
            <a:r>
              <a:rPr dirty="0">
                <a:latin typeface="Calibri"/>
                <a:cs typeface="Calibri"/>
              </a:rPr>
              <a:t>dose,</a:t>
            </a:r>
            <a:r>
              <a:rPr spc="550" dirty="0">
                <a:latin typeface="Calibri"/>
                <a:cs typeface="Calibri"/>
              </a:rPr>
              <a:t> </a:t>
            </a:r>
            <a:r>
              <a:rPr dirty="0">
                <a:latin typeface="Calibri"/>
                <a:cs typeface="Calibri"/>
              </a:rPr>
              <a:t>his</a:t>
            </a:r>
            <a:r>
              <a:rPr spc="545" dirty="0">
                <a:latin typeface="Calibri"/>
                <a:cs typeface="Calibri"/>
              </a:rPr>
              <a:t> </a:t>
            </a:r>
            <a:r>
              <a:rPr dirty="0">
                <a:latin typeface="Calibri"/>
                <a:cs typeface="Calibri"/>
              </a:rPr>
              <a:t>breathing</a:t>
            </a:r>
            <a:r>
              <a:rPr spc="550" dirty="0">
                <a:latin typeface="Calibri"/>
                <a:cs typeface="Calibri"/>
              </a:rPr>
              <a:t> </a:t>
            </a:r>
            <a:r>
              <a:rPr dirty="0">
                <a:latin typeface="Calibri"/>
                <a:cs typeface="Calibri"/>
              </a:rPr>
              <a:t>became</a:t>
            </a:r>
            <a:r>
              <a:rPr spc="545" dirty="0">
                <a:latin typeface="Calibri"/>
                <a:cs typeface="Calibri"/>
              </a:rPr>
              <a:t> </a:t>
            </a:r>
            <a:r>
              <a:rPr dirty="0">
                <a:latin typeface="Calibri"/>
                <a:cs typeface="Calibri"/>
              </a:rPr>
              <a:t>less</a:t>
            </a:r>
            <a:r>
              <a:rPr spc="545" dirty="0">
                <a:latin typeface="Calibri"/>
                <a:cs typeface="Calibri"/>
              </a:rPr>
              <a:t> </a:t>
            </a:r>
            <a:r>
              <a:rPr dirty="0">
                <a:latin typeface="Calibri"/>
                <a:cs typeface="Calibri"/>
              </a:rPr>
              <a:t>labored</a:t>
            </a:r>
            <a:r>
              <a:rPr spc="540" dirty="0">
                <a:latin typeface="Calibri"/>
                <a:cs typeface="Calibri"/>
              </a:rPr>
              <a:t> </a:t>
            </a:r>
            <a:r>
              <a:rPr dirty="0">
                <a:latin typeface="Calibri"/>
                <a:cs typeface="Calibri"/>
              </a:rPr>
              <a:t>and</a:t>
            </a:r>
            <a:r>
              <a:rPr spc="555" dirty="0">
                <a:latin typeface="Calibri"/>
                <a:cs typeface="Calibri"/>
              </a:rPr>
              <a:t> </a:t>
            </a:r>
            <a:r>
              <a:rPr spc="-25" dirty="0">
                <a:latin typeface="Calibri"/>
                <a:cs typeface="Calibri"/>
              </a:rPr>
              <a:t>his </a:t>
            </a:r>
            <a:r>
              <a:rPr dirty="0">
                <a:latin typeface="Calibri"/>
                <a:cs typeface="Calibri"/>
              </a:rPr>
              <a:t>cyanosis</a:t>
            </a:r>
            <a:r>
              <a:rPr spc="-20" dirty="0">
                <a:latin typeface="Calibri"/>
                <a:cs typeface="Calibri"/>
              </a:rPr>
              <a:t> </a:t>
            </a:r>
            <a:r>
              <a:rPr dirty="0">
                <a:latin typeface="Calibri"/>
                <a:cs typeface="Calibri"/>
              </a:rPr>
              <a:t>improved</a:t>
            </a:r>
            <a:r>
              <a:rPr spc="-20" dirty="0">
                <a:latin typeface="Calibri"/>
                <a:cs typeface="Calibri"/>
              </a:rPr>
              <a:t> </a:t>
            </a:r>
            <a:r>
              <a:rPr spc="-10" dirty="0">
                <a:latin typeface="Calibri"/>
                <a:cs typeface="Calibri"/>
              </a:rPr>
              <a:t>~2-</a:t>
            </a:r>
            <a:r>
              <a:rPr dirty="0">
                <a:latin typeface="Calibri"/>
                <a:cs typeface="Calibri"/>
              </a:rPr>
              <a:t>3</a:t>
            </a:r>
            <a:r>
              <a:rPr spc="-15" dirty="0">
                <a:latin typeface="Calibri"/>
                <a:cs typeface="Calibri"/>
              </a:rPr>
              <a:t> </a:t>
            </a:r>
            <a:r>
              <a:rPr dirty="0">
                <a:latin typeface="Calibri"/>
                <a:cs typeface="Calibri"/>
              </a:rPr>
              <a:t>minutes.</a:t>
            </a:r>
            <a:r>
              <a:rPr spc="595" dirty="0">
                <a:latin typeface="Calibri"/>
                <a:cs typeface="Calibri"/>
              </a:rPr>
              <a:t> </a:t>
            </a:r>
            <a:r>
              <a:rPr dirty="0">
                <a:latin typeface="Calibri"/>
                <a:cs typeface="Calibri"/>
              </a:rPr>
              <a:t>His</a:t>
            </a:r>
            <a:r>
              <a:rPr spc="-25" dirty="0">
                <a:latin typeface="Calibri"/>
                <a:cs typeface="Calibri"/>
              </a:rPr>
              <a:t> </a:t>
            </a:r>
            <a:r>
              <a:rPr dirty="0">
                <a:latin typeface="Calibri"/>
                <a:cs typeface="Calibri"/>
              </a:rPr>
              <a:t>HR</a:t>
            </a:r>
            <a:r>
              <a:rPr spc="-5" dirty="0">
                <a:latin typeface="Calibri"/>
                <a:cs typeface="Calibri"/>
              </a:rPr>
              <a:t> </a:t>
            </a:r>
            <a:r>
              <a:rPr dirty="0">
                <a:latin typeface="Calibri"/>
                <a:cs typeface="Calibri"/>
              </a:rPr>
              <a:t>was</a:t>
            </a:r>
            <a:r>
              <a:rPr spc="-15" dirty="0">
                <a:latin typeface="Calibri"/>
                <a:cs typeface="Calibri"/>
              </a:rPr>
              <a:t> </a:t>
            </a:r>
            <a:r>
              <a:rPr dirty="0">
                <a:latin typeface="Calibri"/>
                <a:cs typeface="Calibri"/>
              </a:rPr>
              <a:t>130</a:t>
            </a:r>
            <a:r>
              <a:rPr spc="-15" dirty="0">
                <a:latin typeface="Calibri"/>
                <a:cs typeface="Calibri"/>
              </a:rPr>
              <a:t> </a:t>
            </a:r>
            <a:r>
              <a:rPr dirty="0">
                <a:latin typeface="Calibri"/>
                <a:cs typeface="Calibri"/>
              </a:rPr>
              <a:t>and</a:t>
            </a:r>
            <a:r>
              <a:rPr spc="-30" dirty="0">
                <a:latin typeface="Calibri"/>
                <a:cs typeface="Calibri"/>
              </a:rPr>
              <a:t> </a:t>
            </a:r>
            <a:r>
              <a:rPr dirty="0">
                <a:latin typeface="Calibri"/>
                <a:cs typeface="Calibri"/>
              </a:rPr>
              <a:t>BP</a:t>
            </a:r>
            <a:r>
              <a:rPr spc="-20" dirty="0">
                <a:latin typeface="Calibri"/>
                <a:cs typeface="Calibri"/>
              </a:rPr>
              <a:t> </a:t>
            </a:r>
            <a:r>
              <a:rPr dirty="0">
                <a:latin typeface="Calibri"/>
                <a:cs typeface="Calibri"/>
              </a:rPr>
              <a:t>was</a:t>
            </a:r>
            <a:r>
              <a:rPr spc="-15" dirty="0">
                <a:latin typeface="Calibri"/>
                <a:cs typeface="Calibri"/>
              </a:rPr>
              <a:t> </a:t>
            </a:r>
            <a:r>
              <a:rPr spc="-10" dirty="0">
                <a:latin typeface="Calibri"/>
                <a:cs typeface="Calibri"/>
              </a:rPr>
              <a:t>190/110mmHg. </a:t>
            </a:r>
            <a:r>
              <a:rPr dirty="0">
                <a:latin typeface="Calibri"/>
                <a:cs typeface="Calibri"/>
              </a:rPr>
              <a:t>Marked</a:t>
            </a:r>
            <a:r>
              <a:rPr spc="30" dirty="0">
                <a:latin typeface="Calibri"/>
                <a:cs typeface="Calibri"/>
              </a:rPr>
              <a:t>  </a:t>
            </a:r>
            <a:r>
              <a:rPr dirty="0">
                <a:latin typeface="Calibri"/>
                <a:cs typeface="Calibri"/>
              </a:rPr>
              <a:t>fasciculations</a:t>
            </a:r>
            <a:r>
              <a:rPr spc="40" dirty="0">
                <a:latin typeface="Calibri"/>
                <a:cs typeface="Calibri"/>
              </a:rPr>
              <a:t>  </a:t>
            </a:r>
            <a:r>
              <a:rPr dirty="0">
                <a:latin typeface="Calibri"/>
                <a:cs typeface="Calibri"/>
              </a:rPr>
              <a:t>were</a:t>
            </a:r>
            <a:r>
              <a:rPr spc="690" dirty="0">
                <a:latin typeface="Calibri"/>
                <a:cs typeface="Calibri"/>
              </a:rPr>
              <a:t> </a:t>
            </a:r>
            <a:r>
              <a:rPr dirty="0">
                <a:latin typeface="Calibri"/>
                <a:cs typeface="Calibri"/>
              </a:rPr>
              <a:t>still</a:t>
            </a:r>
            <a:r>
              <a:rPr spc="30" dirty="0">
                <a:latin typeface="Calibri"/>
                <a:cs typeface="Calibri"/>
              </a:rPr>
              <a:t>  </a:t>
            </a:r>
            <a:r>
              <a:rPr dirty="0">
                <a:latin typeface="Calibri"/>
                <a:cs typeface="Calibri"/>
              </a:rPr>
              <a:t>present</a:t>
            </a:r>
            <a:r>
              <a:rPr spc="45" dirty="0">
                <a:latin typeface="Calibri"/>
                <a:cs typeface="Calibri"/>
              </a:rPr>
              <a:t>  </a:t>
            </a:r>
            <a:r>
              <a:rPr dirty="0">
                <a:latin typeface="Calibri"/>
                <a:cs typeface="Calibri"/>
              </a:rPr>
              <a:t>but</a:t>
            </a:r>
            <a:r>
              <a:rPr spc="35" dirty="0">
                <a:latin typeface="Calibri"/>
                <a:cs typeface="Calibri"/>
              </a:rPr>
              <a:t>  </a:t>
            </a:r>
            <a:r>
              <a:rPr dirty="0">
                <a:latin typeface="Calibri"/>
                <a:cs typeface="Calibri"/>
              </a:rPr>
              <a:t>his</a:t>
            </a:r>
            <a:r>
              <a:rPr spc="35" dirty="0">
                <a:latin typeface="Calibri"/>
                <a:cs typeface="Calibri"/>
              </a:rPr>
              <a:t>  </a:t>
            </a:r>
            <a:r>
              <a:rPr dirty="0">
                <a:latin typeface="Calibri"/>
                <a:cs typeface="Calibri"/>
              </a:rPr>
              <a:t>bronchoconstriction</a:t>
            </a:r>
            <a:r>
              <a:rPr spc="45" dirty="0">
                <a:latin typeface="Calibri"/>
                <a:cs typeface="Calibri"/>
              </a:rPr>
              <a:t>  </a:t>
            </a:r>
            <a:r>
              <a:rPr spc="-25" dirty="0">
                <a:latin typeface="Calibri"/>
                <a:cs typeface="Calibri"/>
              </a:rPr>
              <a:t>and </a:t>
            </a:r>
            <a:r>
              <a:rPr spc="-10" dirty="0">
                <a:latin typeface="Calibri"/>
                <a:cs typeface="Calibri"/>
              </a:rPr>
              <a:t>secretions</a:t>
            </a:r>
            <a:r>
              <a:rPr spc="-85" dirty="0">
                <a:latin typeface="Calibri"/>
                <a:cs typeface="Calibri"/>
              </a:rPr>
              <a:t> </a:t>
            </a:r>
            <a:r>
              <a:rPr dirty="0">
                <a:latin typeface="Calibri"/>
                <a:cs typeface="Calibri"/>
              </a:rPr>
              <a:t>were</a:t>
            </a:r>
            <a:r>
              <a:rPr spc="-110" dirty="0">
                <a:latin typeface="Calibri"/>
                <a:cs typeface="Calibri"/>
              </a:rPr>
              <a:t> </a:t>
            </a:r>
            <a:r>
              <a:rPr spc="-10" dirty="0">
                <a:latin typeface="Calibri"/>
                <a:cs typeface="Calibri"/>
              </a:rPr>
              <a:t>improved.</a:t>
            </a:r>
            <a:endParaRPr lang="en-US" spc="-10" dirty="0">
              <a:latin typeface="Calibri"/>
              <a:cs typeface="Calibri"/>
            </a:endParaRPr>
          </a:p>
          <a:p>
            <a:pPr marL="12700" marR="5080" algn="just">
              <a:lnSpc>
                <a:spcPct val="90000"/>
              </a:lnSpc>
              <a:spcBef>
                <a:spcPts val="430"/>
              </a:spcBef>
            </a:pPr>
            <a:r>
              <a:rPr lang="ru-RU" dirty="0">
                <a:latin typeface="Calibri"/>
                <a:cs typeface="Calibri"/>
              </a:rPr>
              <a:t>52-річний </a:t>
            </a:r>
            <a:r>
              <a:rPr lang="ru-RU" dirty="0" err="1">
                <a:latin typeface="Calibri"/>
                <a:cs typeface="Calibri"/>
              </a:rPr>
              <a:t>чоловік</a:t>
            </a:r>
            <a:r>
              <a:rPr lang="ru-RU" dirty="0">
                <a:latin typeface="Calibri"/>
                <a:cs typeface="Calibri"/>
              </a:rPr>
              <a:t> </a:t>
            </a:r>
            <a:r>
              <a:rPr lang="ru-RU" dirty="0" err="1">
                <a:latin typeface="Calibri"/>
                <a:cs typeface="Calibri"/>
              </a:rPr>
              <a:t>зазнав</a:t>
            </a:r>
            <a:r>
              <a:rPr lang="ru-RU" dirty="0">
                <a:latin typeface="Calibri"/>
                <a:cs typeface="Calibri"/>
              </a:rPr>
              <a:t> сильного </a:t>
            </a:r>
            <a:r>
              <a:rPr lang="ru-RU" dirty="0" err="1">
                <a:latin typeface="Calibri"/>
                <a:cs typeface="Calibri"/>
              </a:rPr>
              <a:t>впливу</a:t>
            </a:r>
            <a:r>
              <a:rPr lang="ru-RU" dirty="0">
                <a:latin typeface="Calibri"/>
                <a:cs typeface="Calibri"/>
              </a:rPr>
              <a:t> </a:t>
            </a:r>
            <a:r>
              <a:rPr lang="ru-RU" dirty="0" err="1">
                <a:latin typeface="Calibri"/>
                <a:cs typeface="Calibri"/>
              </a:rPr>
              <a:t>випарів</a:t>
            </a:r>
            <a:r>
              <a:rPr lang="ru-RU" dirty="0">
                <a:latin typeface="Calibri"/>
                <a:cs typeface="Calibri"/>
              </a:rPr>
              <a:t> зарину. </a:t>
            </a:r>
            <a:r>
              <a:rPr lang="ru-RU" dirty="0" err="1">
                <a:latin typeface="Calibri"/>
                <a:cs typeface="Calibri"/>
              </a:rPr>
              <a:t>Спочатку</a:t>
            </a:r>
            <a:r>
              <a:rPr lang="ru-RU" dirty="0">
                <a:latin typeface="Calibri"/>
                <a:cs typeface="Calibri"/>
              </a:rPr>
              <a:t> </a:t>
            </a:r>
            <a:r>
              <a:rPr lang="ru-RU" dirty="0" err="1">
                <a:latin typeface="Calibri"/>
                <a:cs typeface="Calibri"/>
              </a:rPr>
              <a:t>він</a:t>
            </a:r>
            <a:r>
              <a:rPr lang="ru-RU" dirty="0">
                <a:latin typeface="Calibri"/>
                <a:cs typeface="Calibri"/>
              </a:rPr>
              <a:t> </a:t>
            </a:r>
            <a:r>
              <a:rPr lang="ru-RU" dirty="0" err="1">
                <a:latin typeface="Calibri"/>
                <a:cs typeface="Calibri"/>
              </a:rPr>
              <a:t>відмітив</a:t>
            </a:r>
            <a:r>
              <a:rPr lang="ru-RU" dirty="0">
                <a:latin typeface="Calibri"/>
                <a:cs typeface="Calibri"/>
              </a:rPr>
              <a:t> ринорею та </a:t>
            </a:r>
            <a:r>
              <a:rPr lang="ru-RU" dirty="0" err="1">
                <a:latin typeface="Calibri"/>
                <a:cs typeface="Calibri"/>
              </a:rPr>
              <a:t>сльозотечу</a:t>
            </a:r>
            <a:r>
              <a:rPr lang="ru-RU" dirty="0">
                <a:latin typeface="Calibri"/>
                <a:cs typeface="Calibri"/>
              </a:rPr>
              <a:t> та </a:t>
            </a:r>
            <a:r>
              <a:rPr lang="ru-RU" dirty="0" err="1">
                <a:latin typeface="Calibri"/>
                <a:cs typeface="Calibri"/>
              </a:rPr>
              <a:t>залишив</a:t>
            </a:r>
            <a:r>
              <a:rPr lang="ru-RU" dirty="0">
                <a:latin typeface="Calibri"/>
                <a:cs typeface="Calibri"/>
              </a:rPr>
              <a:t> </a:t>
            </a:r>
            <a:r>
              <a:rPr lang="ru-RU" dirty="0" err="1">
                <a:latin typeface="Calibri"/>
                <a:cs typeface="Calibri"/>
              </a:rPr>
              <a:t>забруднену</a:t>
            </a:r>
            <a:r>
              <a:rPr lang="ru-RU" dirty="0">
                <a:latin typeface="Calibri"/>
                <a:cs typeface="Calibri"/>
              </a:rPr>
              <a:t> зону. </a:t>
            </a:r>
            <a:r>
              <a:rPr lang="ru-RU" dirty="0" err="1">
                <a:latin typeface="Calibri"/>
                <a:cs typeface="Calibri"/>
              </a:rPr>
              <a:t>Звернувся</a:t>
            </a:r>
            <a:r>
              <a:rPr lang="ru-RU" dirty="0">
                <a:latin typeface="Calibri"/>
                <a:cs typeface="Calibri"/>
              </a:rPr>
              <a:t> до </a:t>
            </a:r>
            <a:r>
              <a:rPr lang="ru-RU" dirty="0" err="1">
                <a:latin typeface="Calibri"/>
                <a:cs typeface="Calibri"/>
              </a:rPr>
              <a:t>відділення</a:t>
            </a:r>
            <a:r>
              <a:rPr lang="ru-RU" dirty="0">
                <a:latin typeface="Calibri"/>
                <a:cs typeface="Calibri"/>
              </a:rPr>
              <a:t> </a:t>
            </a:r>
            <a:r>
              <a:rPr lang="ru-RU" dirty="0" err="1">
                <a:latin typeface="Calibri"/>
                <a:cs typeface="Calibri"/>
              </a:rPr>
              <a:t>невідкладної</a:t>
            </a:r>
            <a:r>
              <a:rPr lang="ru-RU" dirty="0">
                <a:latin typeface="Calibri"/>
                <a:cs typeface="Calibri"/>
              </a:rPr>
              <a:t> </a:t>
            </a:r>
            <a:r>
              <a:rPr lang="ru-RU" dirty="0" err="1">
                <a:latin typeface="Calibri"/>
                <a:cs typeface="Calibri"/>
              </a:rPr>
              <a:t>медичної</a:t>
            </a:r>
            <a:r>
              <a:rPr lang="ru-RU" dirty="0">
                <a:latin typeface="Calibri"/>
                <a:cs typeface="Calibri"/>
              </a:rPr>
              <a:t> </a:t>
            </a:r>
            <a:r>
              <a:rPr lang="ru-RU" dirty="0" err="1">
                <a:latin typeface="Calibri"/>
                <a:cs typeface="Calibri"/>
              </a:rPr>
              <a:t>допомоги</a:t>
            </a:r>
            <a:r>
              <a:rPr lang="ru-RU" dirty="0">
                <a:latin typeface="Calibri"/>
                <a:cs typeface="Calibri"/>
              </a:rPr>
              <a:t> </a:t>
            </a:r>
            <a:r>
              <a:rPr lang="ru-RU" dirty="0" err="1">
                <a:latin typeface="Calibri"/>
                <a:cs typeface="Calibri"/>
              </a:rPr>
              <a:t>протягом</a:t>
            </a:r>
            <a:r>
              <a:rPr lang="ru-RU" dirty="0">
                <a:latin typeface="Calibri"/>
                <a:cs typeface="Calibri"/>
              </a:rPr>
              <a:t> 5 </a:t>
            </a:r>
            <a:r>
              <a:rPr lang="ru-RU" dirty="0" err="1">
                <a:latin typeface="Calibri"/>
                <a:cs typeface="Calibri"/>
              </a:rPr>
              <a:t>хвилин</a:t>
            </a:r>
            <a:r>
              <a:rPr lang="ru-RU" dirty="0">
                <a:latin typeface="Calibri"/>
                <a:cs typeface="Calibri"/>
              </a:rPr>
              <a:t> </a:t>
            </a:r>
            <a:r>
              <a:rPr lang="ru-RU" dirty="0" err="1">
                <a:latin typeface="Calibri"/>
                <a:cs typeface="Calibri"/>
              </a:rPr>
              <a:t>після</a:t>
            </a:r>
            <a:r>
              <a:rPr lang="ru-RU" dirty="0">
                <a:latin typeface="Calibri"/>
                <a:cs typeface="Calibri"/>
              </a:rPr>
              <a:t> контакту, і </a:t>
            </a:r>
            <a:r>
              <a:rPr lang="ru-RU" dirty="0" err="1">
                <a:latin typeface="Calibri"/>
                <a:cs typeface="Calibri"/>
              </a:rPr>
              <a:t>вже</a:t>
            </a:r>
            <a:r>
              <a:rPr lang="ru-RU" dirty="0">
                <a:latin typeface="Calibri"/>
                <a:cs typeface="Calibri"/>
              </a:rPr>
              <a:t> </a:t>
            </a:r>
            <a:r>
              <a:rPr lang="ru-RU" dirty="0" err="1">
                <a:latin typeface="Calibri"/>
                <a:cs typeface="Calibri"/>
              </a:rPr>
              <a:t>розвинулися</a:t>
            </a:r>
            <a:r>
              <a:rPr lang="ru-RU" dirty="0">
                <a:latin typeface="Calibri"/>
                <a:cs typeface="Calibri"/>
              </a:rPr>
              <a:t> </a:t>
            </a:r>
            <a:r>
              <a:rPr lang="ru-RU" dirty="0" err="1">
                <a:latin typeface="Calibri"/>
                <a:cs typeface="Calibri"/>
              </a:rPr>
              <a:t>судоми</a:t>
            </a:r>
            <a:r>
              <a:rPr lang="ru-RU" dirty="0">
                <a:latin typeface="Calibri"/>
                <a:cs typeface="Calibri"/>
              </a:rPr>
              <a:t> та </a:t>
            </a:r>
            <a:r>
              <a:rPr lang="ru-RU" dirty="0" err="1">
                <a:latin typeface="Calibri"/>
                <a:cs typeface="Calibri"/>
              </a:rPr>
              <a:t>ціаноз</a:t>
            </a:r>
            <a:r>
              <a:rPr lang="ru-RU" dirty="0">
                <a:latin typeface="Calibri"/>
                <a:cs typeface="Calibri"/>
              </a:rPr>
              <a:t>, </a:t>
            </a:r>
            <a:r>
              <a:rPr lang="ru-RU" dirty="0" err="1">
                <a:latin typeface="Calibri"/>
                <a:cs typeface="Calibri"/>
              </a:rPr>
              <a:t>утруднене</a:t>
            </a:r>
            <a:r>
              <a:rPr lang="ru-RU" dirty="0">
                <a:latin typeface="Calibri"/>
                <a:cs typeface="Calibri"/>
              </a:rPr>
              <a:t> </a:t>
            </a:r>
            <a:r>
              <a:rPr lang="ru-RU" dirty="0" err="1">
                <a:latin typeface="Calibri"/>
                <a:cs typeface="Calibri"/>
              </a:rPr>
              <a:t>дихання</a:t>
            </a:r>
            <a:r>
              <a:rPr lang="ru-RU" dirty="0">
                <a:latin typeface="Calibri"/>
                <a:cs typeface="Calibri"/>
              </a:rPr>
              <a:t>, </a:t>
            </a:r>
            <a:r>
              <a:rPr lang="ru-RU" dirty="0" err="1">
                <a:latin typeface="Calibri"/>
                <a:cs typeface="Calibri"/>
              </a:rPr>
              <a:t>м’язові</a:t>
            </a:r>
            <a:r>
              <a:rPr lang="ru-RU" dirty="0">
                <a:latin typeface="Calibri"/>
                <a:cs typeface="Calibri"/>
              </a:rPr>
              <a:t> </a:t>
            </a:r>
            <a:r>
              <a:rPr lang="ru-RU" dirty="0" err="1">
                <a:latin typeface="Calibri"/>
                <a:cs typeface="Calibri"/>
              </a:rPr>
              <a:t>фасцикуляції</a:t>
            </a:r>
            <a:r>
              <a:rPr lang="ru-RU" dirty="0">
                <a:latin typeface="Calibri"/>
                <a:cs typeface="Calibri"/>
              </a:rPr>
              <a:t>, </a:t>
            </a:r>
            <a:r>
              <a:rPr lang="ru-RU" dirty="0" err="1">
                <a:latin typeface="Calibri"/>
                <a:cs typeface="Calibri"/>
              </a:rPr>
              <a:t>міоз</a:t>
            </a:r>
            <a:r>
              <a:rPr lang="ru-RU" dirty="0">
                <a:latin typeface="Calibri"/>
                <a:cs typeface="Calibri"/>
              </a:rPr>
              <a:t> і </a:t>
            </a:r>
            <a:r>
              <a:rPr lang="ru-RU" dirty="0" err="1">
                <a:latin typeface="Calibri"/>
                <a:cs typeface="Calibri"/>
              </a:rPr>
              <a:t>тривала</a:t>
            </a:r>
            <a:r>
              <a:rPr lang="ru-RU" dirty="0">
                <a:latin typeface="Calibri"/>
                <a:cs typeface="Calibri"/>
              </a:rPr>
              <a:t> </a:t>
            </a:r>
            <a:r>
              <a:rPr lang="ru-RU" dirty="0" err="1">
                <a:latin typeface="Calibri"/>
                <a:cs typeface="Calibri"/>
              </a:rPr>
              <a:t>помітна</a:t>
            </a:r>
            <a:r>
              <a:rPr lang="ru-RU" dirty="0">
                <a:latin typeface="Calibri"/>
                <a:cs typeface="Calibri"/>
              </a:rPr>
              <a:t> </a:t>
            </a:r>
            <a:r>
              <a:rPr lang="ru-RU" dirty="0" err="1">
                <a:latin typeface="Calibri"/>
                <a:cs typeface="Calibri"/>
              </a:rPr>
              <a:t>салівація</a:t>
            </a:r>
            <a:r>
              <a:rPr lang="ru-RU" dirty="0">
                <a:latin typeface="Calibri"/>
                <a:cs typeface="Calibri"/>
              </a:rPr>
              <a:t> та </a:t>
            </a:r>
            <a:r>
              <a:rPr lang="ru-RU" dirty="0" err="1">
                <a:latin typeface="Calibri"/>
                <a:cs typeface="Calibri"/>
              </a:rPr>
              <a:t>сльозотеча</a:t>
            </a:r>
            <a:r>
              <a:rPr lang="ru-RU" dirty="0">
                <a:latin typeface="Calibri"/>
                <a:cs typeface="Calibri"/>
              </a:rPr>
              <a:t>. </a:t>
            </a:r>
            <a:r>
              <a:rPr lang="ru-RU" dirty="0" err="1">
                <a:latin typeface="Calibri"/>
                <a:cs typeface="Calibri"/>
              </a:rPr>
              <a:t>Було</a:t>
            </a:r>
            <a:r>
              <a:rPr lang="ru-RU" dirty="0">
                <a:latin typeface="Calibri"/>
                <a:cs typeface="Calibri"/>
              </a:rPr>
              <a:t> </a:t>
            </a:r>
            <a:r>
              <a:rPr lang="ru-RU" dirty="0" err="1">
                <a:latin typeface="Calibri"/>
                <a:cs typeface="Calibri"/>
              </a:rPr>
              <a:t>розпочато</a:t>
            </a:r>
            <a:r>
              <a:rPr lang="ru-RU" dirty="0">
                <a:latin typeface="Calibri"/>
                <a:cs typeface="Calibri"/>
              </a:rPr>
              <a:t> </a:t>
            </a:r>
            <a:r>
              <a:rPr lang="ru-RU" dirty="0" err="1">
                <a:latin typeface="Calibri"/>
                <a:cs typeface="Calibri"/>
              </a:rPr>
              <a:t>екстрене</a:t>
            </a:r>
            <a:r>
              <a:rPr lang="ru-RU" dirty="0">
                <a:latin typeface="Calibri"/>
                <a:cs typeface="Calibri"/>
              </a:rPr>
              <a:t> </a:t>
            </a:r>
            <a:r>
              <a:rPr lang="ru-RU" dirty="0" err="1">
                <a:latin typeface="Calibri"/>
                <a:cs typeface="Calibri"/>
              </a:rPr>
              <a:t>введення</a:t>
            </a:r>
            <a:r>
              <a:rPr lang="ru-RU" dirty="0">
                <a:latin typeface="Calibri"/>
                <a:cs typeface="Calibri"/>
              </a:rPr>
              <a:t> 2 мг </a:t>
            </a:r>
            <a:r>
              <a:rPr lang="ru-RU" dirty="0" err="1">
                <a:latin typeface="Calibri"/>
                <a:cs typeface="Calibri"/>
              </a:rPr>
              <a:t>атропіну</a:t>
            </a:r>
            <a:r>
              <a:rPr lang="ru-RU" dirty="0">
                <a:latin typeface="Calibri"/>
                <a:cs typeface="Calibri"/>
              </a:rPr>
              <a:t> ВМ, а </a:t>
            </a:r>
            <a:r>
              <a:rPr lang="ru-RU" dirty="0" err="1">
                <a:latin typeface="Calibri"/>
                <a:cs typeface="Calibri"/>
              </a:rPr>
              <a:t>потім</a:t>
            </a:r>
            <a:r>
              <a:rPr lang="ru-RU" dirty="0">
                <a:latin typeface="Calibri"/>
                <a:cs typeface="Calibri"/>
              </a:rPr>
              <a:t> 2 мг </a:t>
            </a:r>
            <a:r>
              <a:rPr lang="ru-RU" dirty="0" err="1">
                <a:latin typeface="Calibri"/>
                <a:cs typeface="Calibri"/>
              </a:rPr>
              <a:t>атропіну</a:t>
            </a:r>
            <a:r>
              <a:rPr lang="ru-RU" dirty="0">
                <a:latin typeface="Calibri"/>
                <a:cs typeface="Calibri"/>
              </a:rPr>
              <a:t> ВВ з </a:t>
            </a:r>
            <a:r>
              <a:rPr lang="ru-RU" dirty="0" err="1">
                <a:latin typeface="Calibri"/>
                <a:cs typeface="Calibri"/>
              </a:rPr>
              <a:t>пралідоксимом</a:t>
            </a:r>
            <a:r>
              <a:rPr lang="ru-RU" dirty="0">
                <a:latin typeface="Calibri"/>
                <a:cs typeface="Calibri"/>
              </a:rPr>
              <a:t> 2000 мг ВВ, а на </a:t>
            </a:r>
            <a:r>
              <a:rPr lang="ru-RU" dirty="0" err="1">
                <a:latin typeface="Calibri"/>
                <a:cs typeface="Calibri"/>
              </a:rPr>
              <a:t>обличчя</a:t>
            </a:r>
            <a:r>
              <a:rPr lang="ru-RU" dirty="0">
                <a:latin typeface="Calibri"/>
                <a:cs typeface="Calibri"/>
              </a:rPr>
              <a:t> </a:t>
            </a:r>
            <a:r>
              <a:rPr lang="ru-RU" dirty="0" err="1">
                <a:latin typeface="Calibri"/>
                <a:cs typeface="Calibri"/>
              </a:rPr>
              <a:t>наклали</a:t>
            </a:r>
            <a:r>
              <a:rPr lang="ru-RU" dirty="0">
                <a:latin typeface="Calibri"/>
                <a:cs typeface="Calibri"/>
              </a:rPr>
              <a:t> </a:t>
            </a:r>
            <a:r>
              <a:rPr lang="ru-RU" dirty="0" err="1">
                <a:latin typeface="Calibri"/>
                <a:cs typeface="Calibri"/>
              </a:rPr>
              <a:t>кисень</a:t>
            </a:r>
            <a:r>
              <a:rPr lang="ru-RU" dirty="0">
                <a:latin typeface="Calibri"/>
                <a:cs typeface="Calibri"/>
              </a:rPr>
              <a:t> через маску. </a:t>
            </a:r>
            <a:r>
              <a:rPr lang="ru-RU" dirty="0" err="1">
                <a:latin typeface="Calibri"/>
                <a:cs typeface="Calibri"/>
              </a:rPr>
              <a:t>Потім</a:t>
            </a:r>
            <a:r>
              <a:rPr lang="ru-RU" dirty="0">
                <a:latin typeface="Calibri"/>
                <a:cs typeface="Calibri"/>
              </a:rPr>
              <a:t> ВВ ввели </a:t>
            </a:r>
            <a:r>
              <a:rPr lang="ru-RU" dirty="0" err="1">
                <a:latin typeface="Calibri"/>
                <a:cs typeface="Calibri"/>
              </a:rPr>
              <a:t>додаткову</a:t>
            </a:r>
            <a:r>
              <a:rPr lang="ru-RU" dirty="0">
                <a:latin typeface="Calibri"/>
                <a:cs typeface="Calibri"/>
              </a:rPr>
              <a:t> дозу 2 мг </a:t>
            </a:r>
            <a:r>
              <a:rPr lang="ru-RU" dirty="0" err="1">
                <a:latin typeface="Calibri"/>
                <a:cs typeface="Calibri"/>
              </a:rPr>
              <a:t>атропіну</a:t>
            </a:r>
            <a:r>
              <a:rPr lang="ru-RU" dirty="0">
                <a:latin typeface="Calibri"/>
                <a:cs typeface="Calibri"/>
              </a:rPr>
              <a:t> - </a:t>
            </a:r>
            <a:r>
              <a:rPr lang="ru-RU" dirty="0" err="1">
                <a:latin typeface="Calibri"/>
                <a:cs typeface="Calibri"/>
              </a:rPr>
              <a:t>після</a:t>
            </a:r>
            <a:r>
              <a:rPr lang="ru-RU" dirty="0">
                <a:latin typeface="Calibri"/>
                <a:cs typeface="Calibri"/>
              </a:rPr>
              <a:t> </a:t>
            </a:r>
            <a:r>
              <a:rPr lang="ru-RU" dirty="0" err="1">
                <a:latin typeface="Calibri"/>
                <a:cs typeface="Calibri"/>
              </a:rPr>
              <a:t>цієї</a:t>
            </a:r>
            <a:r>
              <a:rPr lang="ru-RU" dirty="0">
                <a:latin typeface="Calibri"/>
                <a:cs typeface="Calibri"/>
              </a:rPr>
              <a:t> </a:t>
            </a:r>
            <a:r>
              <a:rPr lang="ru-RU" dirty="0" err="1">
                <a:latin typeface="Calibri"/>
                <a:cs typeface="Calibri"/>
              </a:rPr>
              <a:t>дози</a:t>
            </a:r>
            <a:r>
              <a:rPr lang="ru-RU" dirty="0">
                <a:latin typeface="Calibri"/>
                <a:cs typeface="Calibri"/>
              </a:rPr>
              <a:t> </a:t>
            </a:r>
            <a:r>
              <a:rPr lang="ru-RU" dirty="0" err="1">
                <a:latin typeface="Calibri"/>
                <a:cs typeface="Calibri"/>
              </a:rPr>
              <a:t>його</a:t>
            </a:r>
            <a:r>
              <a:rPr lang="ru-RU" dirty="0">
                <a:latin typeface="Calibri"/>
                <a:cs typeface="Calibri"/>
              </a:rPr>
              <a:t> </a:t>
            </a:r>
            <a:r>
              <a:rPr lang="ru-RU" dirty="0" err="1">
                <a:latin typeface="Calibri"/>
                <a:cs typeface="Calibri"/>
              </a:rPr>
              <a:t>дихання</a:t>
            </a:r>
            <a:r>
              <a:rPr lang="ru-RU" dirty="0">
                <a:latin typeface="Calibri"/>
                <a:cs typeface="Calibri"/>
              </a:rPr>
              <a:t> стало </a:t>
            </a:r>
            <a:r>
              <a:rPr lang="ru-RU" dirty="0" err="1">
                <a:latin typeface="Calibri"/>
                <a:cs typeface="Calibri"/>
              </a:rPr>
              <a:t>менш</a:t>
            </a:r>
            <a:r>
              <a:rPr lang="ru-RU" dirty="0">
                <a:latin typeface="Calibri"/>
                <a:cs typeface="Calibri"/>
              </a:rPr>
              <a:t> </a:t>
            </a:r>
            <a:r>
              <a:rPr lang="ru-RU" dirty="0" err="1">
                <a:latin typeface="Calibri"/>
                <a:cs typeface="Calibri"/>
              </a:rPr>
              <a:t>утрудненим</a:t>
            </a:r>
            <a:r>
              <a:rPr lang="ru-RU" dirty="0">
                <a:latin typeface="Calibri"/>
                <a:cs typeface="Calibri"/>
              </a:rPr>
              <a:t>, а </a:t>
            </a:r>
            <a:r>
              <a:rPr lang="ru-RU" dirty="0" err="1">
                <a:latin typeface="Calibri"/>
                <a:cs typeface="Calibri"/>
              </a:rPr>
              <a:t>ціаноз</a:t>
            </a:r>
            <a:r>
              <a:rPr lang="ru-RU" dirty="0">
                <a:latin typeface="Calibri"/>
                <a:cs typeface="Calibri"/>
              </a:rPr>
              <a:t> </a:t>
            </a:r>
            <a:r>
              <a:rPr lang="ru-RU" dirty="0" err="1">
                <a:latin typeface="Calibri"/>
                <a:cs typeface="Calibri"/>
              </a:rPr>
              <a:t>зменшився</a:t>
            </a:r>
            <a:r>
              <a:rPr lang="ru-RU" dirty="0">
                <a:latin typeface="Calibri"/>
                <a:cs typeface="Calibri"/>
              </a:rPr>
              <a:t> </a:t>
            </a:r>
            <a:r>
              <a:rPr lang="ru-RU" dirty="0" err="1">
                <a:latin typeface="Calibri"/>
                <a:cs typeface="Calibri"/>
              </a:rPr>
              <a:t>приблизно</a:t>
            </a:r>
            <a:r>
              <a:rPr lang="ru-RU" dirty="0">
                <a:latin typeface="Calibri"/>
                <a:cs typeface="Calibri"/>
              </a:rPr>
              <a:t> через 2-3 </a:t>
            </a:r>
            <a:r>
              <a:rPr lang="ru-RU" dirty="0" err="1">
                <a:latin typeface="Calibri"/>
                <a:cs typeface="Calibri"/>
              </a:rPr>
              <a:t>хвилини</a:t>
            </a:r>
            <a:r>
              <a:rPr lang="ru-RU" dirty="0">
                <a:latin typeface="Calibri"/>
                <a:cs typeface="Calibri"/>
              </a:rPr>
              <a:t>. Пульс </a:t>
            </a:r>
            <a:r>
              <a:rPr lang="ru-RU" dirty="0" err="1">
                <a:latin typeface="Calibri"/>
                <a:cs typeface="Calibri"/>
              </a:rPr>
              <a:t>був</a:t>
            </a:r>
            <a:r>
              <a:rPr lang="ru-RU" dirty="0">
                <a:latin typeface="Calibri"/>
                <a:cs typeface="Calibri"/>
              </a:rPr>
              <a:t> 130, а АТ 190/110 мм </a:t>
            </a:r>
            <a:r>
              <a:rPr lang="ru-RU" dirty="0" err="1">
                <a:latin typeface="Calibri"/>
                <a:cs typeface="Calibri"/>
              </a:rPr>
              <a:t>рт.ст</a:t>
            </a:r>
            <a:r>
              <a:rPr lang="ru-RU" dirty="0">
                <a:latin typeface="Calibri"/>
                <a:cs typeface="Calibri"/>
              </a:rPr>
              <a:t>. </a:t>
            </a:r>
            <a:r>
              <a:rPr lang="ru-RU" dirty="0" err="1">
                <a:latin typeface="Calibri"/>
                <a:cs typeface="Calibri"/>
              </a:rPr>
              <a:t>Помітні</a:t>
            </a:r>
            <a:r>
              <a:rPr lang="ru-RU" dirty="0">
                <a:latin typeface="Calibri"/>
                <a:cs typeface="Calibri"/>
              </a:rPr>
              <a:t> </a:t>
            </a:r>
            <a:r>
              <a:rPr lang="ru-RU" dirty="0" err="1">
                <a:latin typeface="Calibri"/>
                <a:cs typeface="Calibri"/>
              </a:rPr>
              <a:t>фасцикуляції</a:t>
            </a:r>
            <a:r>
              <a:rPr lang="ru-RU" dirty="0">
                <a:latin typeface="Calibri"/>
                <a:cs typeface="Calibri"/>
              </a:rPr>
              <a:t> все </a:t>
            </a:r>
            <a:r>
              <a:rPr lang="ru-RU" dirty="0" err="1">
                <a:latin typeface="Calibri"/>
                <a:cs typeface="Calibri"/>
              </a:rPr>
              <a:t>ще</a:t>
            </a:r>
            <a:r>
              <a:rPr lang="ru-RU" dirty="0">
                <a:latin typeface="Calibri"/>
                <a:cs typeface="Calibri"/>
              </a:rPr>
              <a:t> </a:t>
            </a:r>
            <a:r>
              <a:rPr lang="ru-RU" dirty="0" err="1">
                <a:latin typeface="Calibri"/>
                <a:cs typeface="Calibri"/>
              </a:rPr>
              <a:t>були</a:t>
            </a:r>
            <a:r>
              <a:rPr lang="ru-RU" dirty="0">
                <a:latin typeface="Calibri"/>
                <a:cs typeface="Calibri"/>
              </a:rPr>
              <a:t> </a:t>
            </a:r>
            <a:r>
              <a:rPr lang="ru-RU" dirty="0" err="1">
                <a:latin typeface="Calibri"/>
                <a:cs typeface="Calibri"/>
              </a:rPr>
              <a:t>присутні</a:t>
            </a:r>
            <a:r>
              <a:rPr lang="ru-RU" dirty="0">
                <a:latin typeface="Calibri"/>
                <a:cs typeface="Calibri"/>
              </a:rPr>
              <a:t>, але </a:t>
            </a:r>
            <a:r>
              <a:rPr lang="ru-RU" dirty="0" err="1">
                <a:latin typeface="Calibri"/>
                <a:cs typeface="Calibri"/>
              </a:rPr>
              <a:t>його</a:t>
            </a:r>
            <a:r>
              <a:rPr lang="ru-RU" dirty="0">
                <a:latin typeface="Calibri"/>
                <a:cs typeface="Calibri"/>
              </a:rPr>
              <a:t> </a:t>
            </a:r>
            <a:r>
              <a:rPr lang="ru-RU" dirty="0" err="1">
                <a:latin typeface="Calibri"/>
                <a:cs typeface="Calibri"/>
              </a:rPr>
              <a:t>бронхоконстрикція</a:t>
            </a:r>
            <a:r>
              <a:rPr lang="ru-RU" dirty="0">
                <a:latin typeface="Calibri"/>
                <a:cs typeface="Calibri"/>
              </a:rPr>
              <a:t> та </a:t>
            </a:r>
            <a:r>
              <a:rPr lang="ru-RU" dirty="0" err="1">
                <a:latin typeface="Calibri"/>
                <a:cs typeface="Calibri"/>
              </a:rPr>
              <a:t>секреція</a:t>
            </a:r>
            <a:r>
              <a:rPr lang="ru-RU" dirty="0">
                <a:latin typeface="Calibri"/>
                <a:cs typeface="Calibri"/>
              </a:rPr>
              <a:t> </a:t>
            </a:r>
            <a:r>
              <a:rPr lang="ru-RU" dirty="0" err="1">
                <a:latin typeface="Calibri"/>
                <a:cs typeface="Calibri"/>
              </a:rPr>
              <a:t>покращилися</a:t>
            </a:r>
            <a:r>
              <a:rPr lang="ru-RU" dirty="0">
                <a:latin typeface="Calibri"/>
                <a:cs typeface="Calibri"/>
              </a:rPr>
              <a:t>.</a:t>
            </a:r>
            <a:endParaRPr dirty="0">
              <a:latin typeface="Calibri"/>
              <a:cs typeface="Calibri"/>
            </a:endParaRPr>
          </a:p>
        </p:txBody>
      </p:sp>
      <p:sp>
        <p:nvSpPr>
          <p:cNvPr id="4" name="object 4"/>
          <p:cNvSpPr txBox="1"/>
          <p:nvPr/>
        </p:nvSpPr>
        <p:spPr>
          <a:xfrm>
            <a:off x="8458200" y="366522"/>
            <a:ext cx="3357117" cy="634148"/>
          </a:xfrm>
          <a:prstGeom prst="rect">
            <a:avLst/>
          </a:prstGeom>
          <a:ln w="38100">
            <a:solidFill>
              <a:srgbClr val="000000"/>
            </a:solidFill>
          </a:ln>
        </p:spPr>
        <p:txBody>
          <a:bodyPr vert="horz" wrap="square" lIns="0" tIns="28575" rIns="0" bIns="0" rtlCol="0">
            <a:spAutoFit/>
          </a:bodyPr>
          <a:lstStyle/>
          <a:p>
            <a:pPr marL="91440">
              <a:lnSpc>
                <a:spcPct val="100000"/>
              </a:lnSpc>
              <a:spcBef>
                <a:spcPts val="225"/>
              </a:spcBef>
            </a:pPr>
            <a:r>
              <a:rPr sz="1400" dirty="0">
                <a:latin typeface="Calibri"/>
                <a:cs typeface="Calibri"/>
              </a:rPr>
              <a:t>PMID:</a:t>
            </a:r>
            <a:r>
              <a:rPr sz="1400" spc="-15" dirty="0">
                <a:latin typeface="Calibri"/>
                <a:cs typeface="Calibri"/>
              </a:rPr>
              <a:t> </a:t>
            </a:r>
            <a:r>
              <a:rPr sz="1400" spc="-10" dirty="0">
                <a:latin typeface="Calibri"/>
                <a:cs typeface="Calibri"/>
              </a:rPr>
              <a:t>4838227</a:t>
            </a:r>
            <a:endParaRPr lang="en-US" sz="1400" spc="-10" dirty="0">
              <a:latin typeface="Calibri"/>
              <a:cs typeface="Calibri"/>
            </a:endParaRPr>
          </a:p>
          <a:p>
            <a:pPr marL="91440">
              <a:lnSpc>
                <a:spcPct val="100000"/>
              </a:lnSpc>
              <a:spcBef>
                <a:spcPts val="225"/>
              </a:spcBef>
            </a:pPr>
            <a:r>
              <a:rPr lang="ru-RU" sz="1400" dirty="0" err="1">
                <a:latin typeface="Calibri"/>
                <a:cs typeface="Calibri"/>
              </a:rPr>
              <a:t>Ідентифікатор</a:t>
            </a:r>
            <a:r>
              <a:rPr lang="ru-RU" sz="1400" dirty="0">
                <a:latin typeface="Calibri"/>
                <a:cs typeface="Calibri"/>
              </a:rPr>
              <a:t> у </a:t>
            </a:r>
            <a:r>
              <a:rPr lang="ru-RU" sz="1400" dirty="0" err="1">
                <a:latin typeface="Calibri"/>
                <a:cs typeface="Calibri"/>
              </a:rPr>
              <a:t>системі</a:t>
            </a:r>
            <a:r>
              <a:rPr lang="ru-RU" sz="1400" dirty="0">
                <a:latin typeface="Calibri"/>
                <a:cs typeface="Calibri"/>
              </a:rPr>
              <a:t> </a:t>
            </a:r>
            <a:r>
              <a:rPr lang="ru-RU" sz="1400" dirty="0" err="1">
                <a:latin typeface="Calibri"/>
                <a:cs typeface="Calibri"/>
              </a:rPr>
              <a:t>PubMed</a:t>
            </a:r>
            <a:r>
              <a:rPr lang="ru-RU" sz="1400" dirty="0">
                <a:latin typeface="Calibri"/>
                <a:cs typeface="Calibri"/>
              </a:rPr>
              <a:t>: 4838227</a:t>
            </a:r>
            <a:endParaRPr lang="en-US" sz="1400" dirty="0">
              <a:latin typeface="Calibri"/>
              <a:cs typeface="Calibri"/>
            </a:endParaRPr>
          </a:p>
          <a:p>
            <a:pPr marL="91440">
              <a:lnSpc>
                <a:spcPct val="100000"/>
              </a:lnSpc>
              <a:spcBef>
                <a:spcPts val="225"/>
              </a:spcBef>
            </a:pPr>
            <a:endParaRPr sz="800" dirty="0">
              <a:latin typeface="Calibri"/>
              <a:cs typeface="Calibri"/>
            </a:endParaRPr>
          </a:p>
        </p:txBody>
      </p:sp>
      <p:pic>
        <p:nvPicPr>
          <p:cNvPr id="5" name="object 5"/>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2787" y="609676"/>
            <a:ext cx="10586213" cy="1121461"/>
          </a:xfrm>
          <a:prstGeom prst="rect">
            <a:avLst/>
          </a:prstGeom>
        </p:spPr>
        <p:txBody>
          <a:bodyPr vert="horz" wrap="square" lIns="0" tIns="13335" rIns="0" bIns="0" rtlCol="0">
            <a:spAutoFit/>
          </a:bodyPr>
          <a:lstStyle/>
          <a:p>
            <a:pPr marL="12700">
              <a:lnSpc>
                <a:spcPct val="100000"/>
              </a:lnSpc>
              <a:spcBef>
                <a:spcPts val="105"/>
              </a:spcBef>
            </a:pPr>
            <a:r>
              <a:rPr sz="3600" b="1" spc="-40" dirty="0"/>
              <a:t>Illustrative</a:t>
            </a:r>
            <a:r>
              <a:rPr sz="3600" b="1" spc="-204" dirty="0"/>
              <a:t> </a:t>
            </a:r>
            <a:r>
              <a:rPr sz="3600" b="1" dirty="0"/>
              <a:t>Case-</a:t>
            </a:r>
            <a:r>
              <a:rPr sz="3600" b="1" spc="-175" dirty="0"/>
              <a:t> </a:t>
            </a:r>
            <a:r>
              <a:rPr sz="3600" b="1" spc="-20" dirty="0"/>
              <a:t>Cardiac</a:t>
            </a:r>
            <a:br>
              <a:rPr lang="en-US" sz="3600" b="1" spc="-20" dirty="0"/>
            </a:br>
            <a:r>
              <a:rPr lang="ru-RU" sz="3600" b="1" spc="-20" dirty="0"/>
              <a:t>Приклад - </a:t>
            </a:r>
            <a:r>
              <a:rPr lang="ru-RU" sz="3600" b="1" spc="-20" dirty="0" err="1"/>
              <a:t>серцево-судинна</a:t>
            </a:r>
            <a:r>
              <a:rPr lang="ru-RU" sz="3600" b="1" spc="-20" dirty="0"/>
              <a:t> система</a:t>
            </a:r>
            <a:endParaRPr sz="3600" b="1" dirty="0"/>
          </a:p>
        </p:txBody>
      </p:sp>
      <p:sp>
        <p:nvSpPr>
          <p:cNvPr id="3" name="object 3"/>
          <p:cNvSpPr txBox="1"/>
          <p:nvPr/>
        </p:nvSpPr>
        <p:spPr>
          <a:xfrm>
            <a:off x="462787" y="1759966"/>
            <a:ext cx="11274425" cy="4698722"/>
          </a:xfrm>
          <a:prstGeom prst="rect">
            <a:avLst/>
          </a:prstGeom>
        </p:spPr>
        <p:txBody>
          <a:bodyPr vert="horz" wrap="square" lIns="0" tIns="97155" rIns="0" bIns="0" rtlCol="0">
            <a:spAutoFit/>
          </a:bodyPr>
          <a:lstStyle/>
          <a:p>
            <a:pPr marL="12700" marR="5715" algn="just">
              <a:lnSpc>
                <a:spcPct val="80000"/>
              </a:lnSpc>
              <a:spcBef>
                <a:spcPts val="765"/>
              </a:spcBef>
            </a:pPr>
            <a:r>
              <a:rPr dirty="0">
                <a:latin typeface="Calibri"/>
                <a:cs typeface="Calibri"/>
              </a:rPr>
              <a:t>20</a:t>
            </a:r>
            <a:r>
              <a:rPr spc="495" dirty="0">
                <a:latin typeface="Calibri"/>
                <a:cs typeface="Calibri"/>
              </a:rPr>
              <a:t> </a:t>
            </a:r>
            <a:r>
              <a:rPr dirty="0">
                <a:latin typeface="Calibri"/>
                <a:cs typeface="Calibri"/>
              </a:rPr>
              <a:t>minutes</a:t>
            </a:r>
            <a:r>
              <a:rPr spc="495" dirty="0">
                <a:latin typeface="Calibri"/>
                <a:cs typeface="Calibri"/>
              </a:rPr>
              <a:t> </a:t>
            </a:r>
            <a:r>
              <a:rPr dirty="0">
                <a:latin typeface="Calibri"/>
                <a:cs typeface="Calibri"/>
              </a:rPr>
              <a:t>after</a:t>
            </a:r>
            <a:r>
              <a:rPr spc="484" dirty="0">
                <a:latin typeface="Calibri"/>
                <a:cs typeface="Calibri"/>
              </a:rPr>
              <a:t> </a:t>
            </a:r>
            <a:r>
              <a:rPr dirty="0">
                <a:latin typeface="Calibri"/>
                <a:cs typeface="Calibri"/>
              </a:rPr>
              <a:t>initial</a:t>
            </a:r>
            <a:r>
              <a:rPr spc="484" dirty="0">
                <a:latin typeface="Calibri"/>
                <a:cs typeface="Calibri"/>
              </a:rPr>
              <a:t> </a:t>
            </a:r>
            <a:r>
              <a:rPr dirty="0">
                <a:latin typeface="Calibri"/>
                <a:cs typeface="Calibri"/>
              </a:rPr>
              <a:t>presentation,</a:t>
            </a:r>
            <a:r>
              <a:rPr spc="495" dirty="0">
                <a:latin typeface="Calibri"/>
                <a:cs typeface="Calibri"/>
              </a:rPr>
              <a:t> </a:t>
            </a:r>
            <a:r>
              <a:rPr dirty="0">
                <a:latin typeface="Calibri"/>
                <a:cs typeface="Calibri"/>
              </a:rPr>
              <a:t>another</a:t>
            </a:r>
            <a:r>
              <a:rPr spc="490" dirty="0">
                <a:latin typeface="Calibri"/>
                <a:cs typeface="Calibri"/>
              </a:rPr>
              <a:t> </a:t>
            </a:r>
            <a:r>
              <a:rPr dirty="0">
                <a:latin typeface="Calibri"/>
                <a:cs typeface="Calibri"/>
              </a:rPr>
              <a:t>2000mg</a:t>
            </a:r>
            <a:r>
              <a:rPr spc="495" dirty="0">
                <a:latin typeface="Calibri"/>
                <a:cs typeface="Calibri"/>
              </a:rPr>
              <a:t> </a:t>
            </a:r>
            <a:r>
              <a:rPr dirty="0">
                <a:latin typeface="Calibri"/>
                <a:cs typeface="Calibri"/>
              </a:rPr>
              <a:t>Pralidoxime</a:t>
            </a:r>
            <a:r>
              <a:rPr spc="495" dirty="0">
                <a:latin typeface="Calibri"/>
                <a:cs typeface="Calibri"/>
              </a:rPr>
              <a:t> </a:t>
            </a:r>
            <a:r>
              <a:rPr dirty="0">
                <a:latin typeface="Calibri"/>
                <a:cs typeface="Calibri"/>
              </a:rPr>
              <a:t>IV</a:t>
            </a:r>
            <a:r>
              <a:rPr spc="484" dirty="0">
                <a:latin typeface="Calibri"/>
                <a:cs typeface="Calibri"/>
              </a:rPr>
              <a:t> </a:t>
            </a:r>
            <a:r>
              <a:rPr spc="-25" dirty="0">
                <a:latin typeface="Calibri"/>
                <a:cs typeface="Calibri"/>
              </a:rPr>
              <a:t>was </a:t>
            </a:r>
            <a:r>
              <a:rPr dirty="0">
                <a:latin typeface="Calibri"/>
                <a:cs typeface="Calibri"/>
              </a:rPr>
              <a:t>administered.</a:t>
            </a:r>
            <a:r>
              <a:rPr spc="95" dirty="0">
                <a:latin typeface="Calibri"/>
                <a:cs typeface="Calibri"/>
              </a:rPr>
              <a:t>  </a:t>
            </a:r>
            <a:r>
              <a:rPr dirty="0">
                <a:latin typeface="Calibri"/>
                <a:cs typeface="Calibri"/>
              </a:rPr>
              <a:t>Copious</a:t>
            </a:r>
            <a:r>
              <a:rPr spc="105" dirty="0">
                <a:latin typeface="Calibri"/>
                <a:cs typeface="Calibri"/>
              </a:rPr>
              <a:t> </a:t>
            </a:r>
            <a:r>
              <a:rPr dirty="0">
                <a:latin typeface="Calibri"/>
                <a:cs typeface="Calibri"/>
              </a:rPr>
              <a:t>oral</a:t>
            </a:r>
            <a:r>
              <a:rPr spc="100" dirty="0">
                <a:latin typeface="Calibri"/>
                <a:cs typeface="Calibri"/>
              </a:rPr>
              <a:t> </a:t>
            </a:r>
            <a:r>
              <a:rPr dirty="0">
                <a:latin typeface="Calibri"/>
                <a:cs typeface="Calibri"/>
              </a:rPr>
              <a:t>secretions</a:t>
            </a:r>
            <a:r>
              <a:rPr spc="100" dirty="0">
                <a:latin typeface="Calibri"/>
                <a:cs typeface="Calibri"/>
              </a:rPr>
              <a:t> </a:t>
            </a:r>
            <a:r>
              <a:rPr dirty="0">
                <a:latin typeface="Calibri"/>
                <a:cs typeface="Calibri"/>
              </a:rPr>
              <a:t>returned</a:t>
            </a:r>
            <a:r>
              <a:rPr spc="85" dirty="0">
                <a:latin typeface="Calibri"/>
                <a:cs typeface="Calibri"/>
              </a:rPr>
              <a:t> </a:t>
            </a:r>
            <a:r>
              <a:rPr dirty="0">
                <a:latin typeface="Calibri"/>
                <a:cs typeface="Calibri"/>
              </a:rPr>
              <a:t>for</a:t>
            </a:r>
            <a:r>
              <a:rPr spc="100" dirty="0">
                <a:latin typeface="Calibri"/>
                <a:cs typeface="Calibri"/>
              </a:rPr>
              <a:t> </a:t>
            </a:r>
            <a:r>
              <a:rPr dirty="0">
                <a:latin typeface="Calibri"/>
                <a:cs typeface="Calibri"/>
              </a:rPr>
              <a:t>which</a:t>
            </a:r>
            <a:r>
              <a:rPr spc="95" dirty="0">
                <a:latin typeface="Calibri"/>
                <a:cs typeface="Calibri"/>
              </a:rPr>
              <a:t> </a:t>
            </a:r>
            <a:r>
              <a:rPr dirty="0">
                <a:latin typeface="Calibri"/>
                <a:cs typeface="Calibri"/>
              </a:rPr>
              <a:t>an</a:t>
            </a:r>
            <a:r>
              <a:rPr spc="100" dirty="0">
                <a:latin typeface="Calibri"/>
                <a:cs typeface="Calibri"/>
              </a:rPr>
              <a:t> </a:t>
            </a:r>
            <a:r>
              <a:rPr dirty="0">
                <a:latin typeface="Calibri"/>
                <a:cs typeface="Calibri"/>
              </a:rPr>
              <a:t>additional</a:t>
            </a:r>
            <a:r>
              <a:rPr spc="100" dirty="0">
                <a:latin typeface="Calibri"/>
                <a:cs typeface="Calibri"/>
              </a:rPr>
              <a:t> </a:t>
            </a:r>
            <a:r>
              <a:rPr spc="-25" dirty="0">
                <a:latin typeface="Calibri"/>
                <a:cs typeface="Calibri"/>
              </a:rPr>
              <a:t>2mg </a:t>
            </a:r>
            <a:r>
              <a:rPr dirty="0">
                <a:latin typeface="Calibri"/>
                <a:cs typeface="Calibri"/>
              </a:rPr>
              <a:t>IV</a:t>
            </a:r>
            <a:r>
              <a:rPr spc="155" dirty="0">
                <a:latin typeface="Calibri"/>
                <a:cs typeface="Calibri"/>
              </a:rPr>
              <a:t> </a:t>
            </a:r>
            <a:r>
              <a:rPr dirty="0">
                <a:latin typeface="Calibri"/>
                <a:cs typeface="Calibri"/>
              </a:rPr>
              <a:t>atropine</a:t>
            </a:r>
            <a:r>
              <a:rPr spc="170" dirty="0">
                <a:latin typeface="Calibri"/>
                <a:cs typeface="Calibri"/>
              </a:rPr>
              <a:t> </a:t>
            </a:r>
            <a:r>
              <a:rPr dirty="0">
                <a:latin typeface="Calibri"/>
                <a:cs typeface="Calibri"/>
              </a:rPr>
              <a:t>was</a:t>
            </a:r>
            <a:r>
              <a:rPr spc="160" dirty="0">
                <a:latin typeface="Calibri"/>
                <a:cs typeface="Calibri"/>
              </a:rPr>
              <a:t> </a:t>
            </a:r>
            <a:r>
              <a:rPr dirty="0">
                <a:latin typeface="Calibri"/>
                <a:cs typeface="Calibri"/>
              </a:rPr>
              <a:t>administered.</a:t>
            </a:r>
            <a:r>
              <a:rPr spc="170" dirty="0">
                <a:latin typeface="Calibri"/>
                <a:cs typeface="Calibri"/>
              </a:rPr>
              <a:t>  </a:t>
            </a:r>
            <a:r>
              <a:rPr dirty="0">
                <a:latin typeface="Calibri"/>
                <a:cs typeface="Calibri"/>
              </a:rPr>
              <a:t>At</a:t>
            </a:r>
            <a:r>
              <a:rPr spc="180" dirty="0">
                <a:latin typeface="Calibri"/>
                <a:cs typeface="Calibri"/>
              </a:rPr>
              <a:t> </a:t>
            </a:r>
            <a:r>
              <a:rPr dirty="0">
                <a:latin typeface="Calibri"/>
                <a:cs typeface="Calibri"/>
              </a:rPr>
              <a:t>30</a:t>
            </a:r>
            <a:r>
              <a:rPr spc="170" dirty="0">
                <a:latin typeface="Calibri"/>
                <a:cs typeface="Calibri"/>
              </a:rPr>
              <a:t> </a:t>
            </a:r>
            <a:r>
              <a:rPr dirty="0">
                <a:latin typeface="Calibri"/>
                <a:cs typeface="Calibri"/>
              </a:rPr>
              <a:t>minutes</a:t>
            </a:r>
            <a:r>
              <a:rPr spc="160" dirty="0">
                <a:latin typeface="Calibri"/>
                <a:cs typeface="Calibri"/>
              </a:rPr>
              <a:t> </a:t>
            </a:r>
            <a:r>
              <a:rPr dirty="0">
                <a:latin typeface="Calibri"/>
                <a:cs typeface="Calibri"/>
              </a:rPr>
              <a:t>after</a:t>
            </a:r>
            <a:r>
              <a:rPr spc="155" dirty="0">
                <a:latin typeface="Calibri"/>
                <a:cs typeface="Calibri"/>
              </a:rPr>
              <a:t> </a:t>
            </a:r>
            <a:r>
              <a:rPr dirty="0">
                <a:latin typeface="Calibri"/>
                <a:cs typeface="Calibri"/>
              </a:rPr>
              <a:t>his</a:t>
            </a:r>
            <a:r>
              <a:rPr spc="185" dirty="0">
                <a:latin typeface="Calibri"/>
                <a:cs typeface="Calibri"/>
              </a:rPr>
              <a:t> </a:t>
            </a:r>
            <a:r>
              <a:rPr dirty="0">
                <a:latin typeface="Calibri"/>
                <a:cs typeface="Calibri"/>
              </a:rPr>
              <a:t>presentation,</a:t>
            </a:r>
            <a:r>
              <a:rPr spc="190" dirty="0">
                <a:latin typeface="Calibri"/>
                <a:cs typeface="Calibri"/>
              </a:rPr>
              <a:t> </a:t>
            </a:r>
            <a:r>
              <a:rPr dirty="0">
                <a:latin typeface="Calibri"/>
                <a:cs typeface="Calibri"/>
              </a:rPr>
              <a:t>he</a:t>
            </a:r>
            <a:r>
              <a:rPr spc="170" dirty="0">
                <a:latin typeface="Calibri"/>
                <a:cs typeface="Calibri"/>
              </a:rPr>
              <a:t> </a:t>
            </a:r>
            <a:r>
              <a:rPr spc="-25" dirty="0">
                <a:latin typeface="Calibri"/>
                <a:cs typeface="Calibri"/>
              </a:rPr>
              <a:t>was </a:t>
            </a:r>
            <a:r>
              <a:rPr dirty="0">
                <a:latin typeface="Calibri"/>
                <a:cs typeface="Calibri"/>
              </a:rPr>
              <a:t>now</a:t>
            </a:r>
            <a:r>
              <a:rPr spc="60" dirty="0">
                <a:latin typeface="Calibri"/>
                <a:cs typeface="Calibri"/>
              </a:rPr>
              <a:t> </a:t>
            </a:r>
            <a:r>
              <a:rPr dirty="0">
                <a:latin typeface="Calibri"/>
                <a:cs typeface="Calibri"/>
              </a:rPr>
              <a:t>alert,</a:t>
            </a:r>
            <a:r>
              <a:rPr spc="70" dirty="0">
                <a:latin typeface="Calibri"/>
                <a:cs typeface="Calibri"/>
              </a:rPr>
              <a:t> </a:t>
            </a:r>
            <a:r>
              <a:rPr dirty="0">
                <a:latin typeface="Calibri"/>
                <a:cs typeface="Calibri"/>
              </a:rPr>
              <a:t>but</a:t>
            </a:r>
            <a:r>
              <a:rPr spc="65" dirty="0">
                <a:latin typeface="Calibri"/>
                <a:cs typeface="Calibri"/>
              </a:rPr>
              <a:t> </a:t>
            </a:r>
            <a:r>
              <a:rPr spc="-10" dirty="0">
                <a:latin typeface="Calibri"/>
                <a:cs typeface="Calibri"/>
              </a:rPr>
              <a:t>“intermittently</a:t>
            </a:r>
            <a:r>
              <a:rPr spc="55" dirty="0">
                <a:latin typeface="Calibri"/>
                <a:cs typeface="Calibri"/>
              </a:rPr>
              <a:t> </a:t>
            </a:r>
            <a:r>
              <a:rPr dirty="0">
                <a:latin typeface="Calibri"/>
                <a:cs typeface="Calibri"/>
              </a:rPr>
              <a:t>irrational”.</a:t>
            </a:r>
            <a:r>
              <a:rPr spc="65" dirty="0">
                <a:latin typeface="Calibri"/>
                <a:cs typeface="Calibri"/>
              </a:rPr>
              <a:t>  </a:t>
            </a:r>
            <a:r>
              <a:rPr dirty="0">
                <a:latin typeface="Calibri"/>
                <a:cs typeface="Calibri"/>
              </a:rPr>
              <a:t>His</a:t>
            </a:r>
            <a:r>
              <a:rPr spc="75" dirty="0">
                <a:latin typeface="Calibri"/>
                <a:cs typeface="Calibri"/>
              </a:rPr>
              <a:t> </a:t>
            </a:r>
            <a:r>
              <a:rPr dirty="0">
                <a:latin typeface="Calibri"/>
                <a:cs typeface="Calibri"/>
              </a:rPr>
              <a:t>physical</a:t>
            </a:r>
            <a:r>
              <a:rPr spc="60" dirty="0">
                <a:latin typeface="Calibri"/>
                <a:cs typeface="Calibri"/>
              </a:rPr>
              <a:t> </a:t>
            </a:r>
            <a:r>
              <a:rPr dirty="0">
                <a:latin typeface="Calibri"/>
                <a:cs typeface="Calibri"/>
              </a:rPr>
              <a:t>exam</a:t>
            </a:r>
            <a:r>
              <a:rPr spc="65" dirty="0">
                <a:latin typeface="Calibri"/>
                <a:cs typeface="Calibri"/>
              </a:rPr>
              <a:t> </a:t>
            </a:r>
            <a:r>
              <a:rPr dirty="0">
                <a:latin typeface="Calibri"/>
                <a:cs typeface="Calibri"/>
              </a:rPr>
              <a:t>at</a:t>
            </a:r>
            <a:r>
              <a:rPr spc="50" dirty="0">
                <a:latin typeface="Calibri"/>
                <a:cs typeface="Calibri"/>
              </a:rPr>
              <a:t> </a:t>
            </a:r>
            <a:r>
              <a:rPr dirty="0">
                <a:latin typeface="Calibri"/>
                <a:cs typeface="Calibri"/>
              </a:rPr>
              <a:t>that</a:t>
            </a:r>
            <a:r>
              <a:rPr spc="60" dirty="0">
                <a:latin typeface="Calibri"/>
                <a:cs typeface="Calibri"/>
              </a:rPr>
              <a:t> </a:t>
            </a:r>
            <a:r>
              <a:rPr dirty="0">
                <a:latin typeface="Calibri"/>
                <a:cs typeface="Calibri"/>
              </a:rPr>
              <a:t>time</a:t>
            </a:r>
            <a:r>
              <a:rPr spc="75" dirty="0">
                <a:latin typeface="Calibri"/>
                <a:cs typeface="Calibri"/>
              </a:rPr>
              <a:t> </a:t>
            </a:r>
            <a:r>
              <a:rPr spc="-25" dirty="0">
                <a:latin typeface="Calibri"/>
                <a:cs typeface="Calibri"/>
              </a:rPr>
              <a:t>was </a:t>
            </a:r>
            <a:r>
              <a:rPr dirty="0">
                <a:latin typeface="Calibri"/>
                <a:cs typeface="Calibri"/>
              </a:rPr>
              <a:t>notable</a:t>
            </a:r>
            <a:r>
              <a:rPr spc="130" dirty="0">
                <a:latin typeface="Calibri"/>
                <a:cs typeface="Calibri"/>
              </a:rPr>
              <a:t> </a:t>
            </a:r>
            <a:r>
              <a:rPr dirty="0">
                <a:latin typeface="Calibri"/>
                <a:cs typeface="Calibri"/>
              </a:rPr>
              <a:t>for</a:t>
            </a:r>
            <a:r>
              <a:rPr spc="135" dirty="0">
                <a:latin typeface="Calibri"/>
                <a:cs typeface="Calibri"/>
              </a:rPr>
              <a:t> </a:t>
            </a:r>
            <a:r>
              <a:rPr dirty="0">
                <a:latin typeface="Calibri"/>
                <a:cs typeface="Calibri"/>
              </a:rPr>
              <a:t>muscular</a:t>
            </a:r>
            <a:r>
              <a:rPr spc="140" dirty="0">
                <a:latin typeface="Calibri"/>
                <a:cs typeface="Calibri"/>
              </a:rPr>
              <a:t> </a:t>
            </a:r>
            <a:r>
              <a:rPr dirty="0">
                <a:latin typeface="Calibri"/>
                <a:cs typeface="Calibri"/>
              </a:rPr>
              <a:t>fasciculations,</a:t>
            </a:r>
            <a:r>
              <a:rPr spc="155" dirty="0">
                <a:latin typeface="Calibri"/>
                <a:cs typeface="Calibri"/>
              </a:rPr>
              <a:t> </a:t>
            </a:r>
            <a:r>
              <a:rPr dirty="0">
                <a:latin typeface="Calibri"/>
                <a:cs typeface="Calibri"/>
              </a:rPr>
              <a:t>bilateral</a:t>
            </a:r>
            <a:r>
              <a:rPr spc="135" dirty="0">
                <a:latin typeface="Calibri"/>
                <a:cs typeface="Calibri"/>
              </a:rPr>
              <a:t> </a:t>
            </a:r>
            <a:r>
              <a:rPr dirty="0">
                <a:latin typeface="Calibri"/>
                <a:cs typeface="Calibri"/>
              </a:rPr>
              <a:t>pulmonary</a:t>
            </a:r>
            <a:r>
              <a:rPr spc="140" dirty="0">
                <a:latin typeface="Calibri"/>
                <a:cs typeface="Calibri"/>
              </a:rPr>
              <a:t> </a:t>
            </a:r>
            <a:r>
              <a:rPr dirty="0">
                <a:latin typeface="Calibri"/>
                <a:cs typeface="Calibri"/>
              </a:rPr>
              <a:t>wheezes,</a:t>
            </a:r>
            <a:r>
              <a:rPr spc="135" dirty="0">
                <a:latin typeface="Calibri"/>
                <a:cs typeface="Calibri"/>
              </a:rPr>
              <a:t> </a:t>
            </a:r>
            <a:r>
              <a:rPr dirty="0">
                <a:latin typeface="Calibri"/>
                <a:cs typeface="Calibri"/>
              </a:rPr>
              <a:t>S4</a:t>
            </a:r>
            <a:r>
              <a:rPr spc="140" dirty="0">
                <a:latin typeface="Calibri"/>
                <a:cs typeface="Calibri"/>
              </a:rPr>
              <a:t> </a:t>
            </a:r>
            <a:r>
              <a:rPr spc="-10" dirty="0">
                <a:latin typeface="Calibri"/>
                <a:cs typeface="Calibri"/>
              </a:rPr>
              <a:t>cardiac </a:t>
            </a:r>
            <a:r>
              <a:rPr dirty="0">
                <a:latin typeface="Calibri"/>
                <a:cs typeface="Calibri"/>
              </a:rPr>
              <a:t>gallup,</a:t>
            </a:r>
            <a:r>
              <a:rPr spc="480" dirty="0">
                <a:latin typeface="Calibri"/>
                <a:cs typeface="Calibri"/>
              </a:rPr>
              <a:t> </a:t>
            </a:r>
            <a:r>
              <a:rPr dirty="0">
                <a:latin typeface="Calibri"/>
                <a:cs typeface="Calibri"/>
              </a:rPr>
              <a:t>and</a:t>
            </a:r>
            <a:r>
              <a:rPr spc="480" dirty="0">
                <a:latin typeface="Calibri"/>
                <a:cs typeface="Calibri"/>
              </a:rPr>
              <a:t> </a:t>
            </a:r>
            <a:r>
              <a:rPr dirty="0">
                <a:latin typeface="Calibri"/>
                <a:cs typeface="Calibri"/>
              </a:rPr>
              <a:t>marked</a:t>
            </a:r>
            <a:r>
              <a:rPr spc="475" dirty="0">
                <a:latin typeface="Calibri"/>
                <a:cs typeface="Calibri"/>
              </a:rPr>
              <a:t> </a:t>
            </a:r>
            <a:r>
              <a:rPr dirty="0">
                <a:latin typeface="Calibri"/>
                <a:cs typeface="Calibri"/>
              </a:rPr>
              <a:t>miosis.</a:t>
            </a:r>
            <a:r>
              <a:rPr spc="484" dirty="0">
                <a:latin typeface="Calibri"/>
                <a:cs typeface="Calibri"/>
              </a:rPr>
              <a:t>  </a:t>
            </a:r>
            <a:r>
              <a:rPr dirty="0">
                <a:latin typeface="Calibri"/>
                <a:cs typeface="Calibri"/>
              </a:rPr>
              <a:t>He</a:t>
            </a:r>
            <a:r>
              <a:rPr spc="490" dirty="0">
                <a:latin typeface="Calibri"/>
                <a:cs typeface="Calibri"/>
              </a:rPr>
              <a:t> </a:t>
            </a:r>
            <a:r>
              <a:rPr dirty="0">
                <a:latin typeface="Calibri"/>
                <a:cs typeface="Calibri"/>
              </a:rPr>
              <a:t>became</a:t>
            </a:r>
            <a:r>
              <a:rPr spc="480" dirty="0">
                <a:latin typeface="Calibri"/>
                <a:cs typeface="Calibri"/>
              </a:rPr>
              <a:t> </a:t>
            </a:r>
            <a:r>
              <a:rPr dirty="0">
                <a:latin typeface="Calibri"/>
                <a:cs typeface="Calibri"/>
              </a:rPr>
              <a:t>nauseated</a:t>
            </a:r>
            <a:r>
              <a:rPr spc="484" dirty="0">
                <a:latin typeface="Calibri"/>
                <a:cs typeface="Calibri"/>
              </a:rPr>
              <a:t> </a:t>
            </a:r>
            <a:r>
              <a:rPr dirty="0">
                <a:latin typeface="Calibri"/>
                <a:cs typeface="Calibri"/>
              </a:rPr>
              <a:t>and</a:t>
            </a:r>
            <a:r>
              <a:rPr spc="490" dirty="0">
                <a:latin typeface="Calibri"/>
                <a:cs typeface="Calibri"/>
              </a:rPr>
              <a:t> </a:t>
            </a:r>
            <a:r>
              <a:rPr dirty="0">
                <a:latin typeface="Calibri"/>
                <a:cs typeface="Calibri"/>
              </a:rPr>
              <a:t>had</a:t>
            </a:r>
            <a:r>
              <a:rPr spc="480" dirty="0">
                <a:latin typeface="Calibri"/>
                <a:cs typeface="Calibri"/>
              </a:rPr>
              <a:t> </a:t>
            </a:r>
            <a:r>
              <a:rPr dirty="0">
                <a:latin typeface="Calibri"/>
                <a:cs typeface="Calibri"/>
              </a:rPr>
              <a:t>small</a:t>
            </a:r>
            <a:r>
              <a:rPr spc="495" dirty="0">
                <a:latin typeface="Calibri"/>
                <a:cs typeface="Calibri"/>
              </a:rPr>
              <a:t> </a:t>
            </a:r>
            <a:r>
              <a:rPr spc="-10" dirty="0">
                <a:latin typeface="Calibri"/>
                <a:cs typeface="Calibri"/>
              </a:rPr>
              <a:t>volume emesis.</a:t>
            </a:r>
            <a:endParaRPr dirty="0">
              <a:latin typeface="Calibri"/>
              <a:cs typeface="Calibri"/>
            </a:endParaRPr>
          </a:p>
          <a:p>
            <a:pPr marL="12700" marR="5080" algn="just">
              <a:lnSpc>
                <a:spcPct val="80000"/>
              </a:lnSpc>
              <a:spcBef>
                <a:spcPts val="1000"/>
              </a:spcBef>
            </a:pPr>
            <a:r>
              <a:rPr dirty="0">
                <a:latin typeface="Calibri"/>
                <a:cs typeface="Calibri"/>
              </a:rPr>
              <a:t>Over the</a:t>
            </a:r>
            <a:r>
              <a:rPr spc="5" dirty="0">
                <a:latin typeface="Calibri"/>
                <a:cs typeface="Calibri"/>
              </a:rPr>
              <a:t> </a:t>
            </a:r>
            <a:r>
              <a:rPr dirty="0">
                <a:latin typeface="Calibri"/>
                <a:cs typeface="Calibri"/>
              </a:rPr>
              <a:t>next</a:t>
            </a:r>
            <a:r>
              <a:rPr spc="5" dirty="0">
                <a:latin typeface="Calibri"/>
                <a:cs typeface="Calibri"/>
              </a:rPr>
              <a:t> </a:t>
            </a:r>
            <a:r>
              <a:rPr dirty="0">
                <a:latin typeface="Calibri"/>
                <a:cs typeface="Calibri"/>
              </a:rPr>
              <a:t>20</a:t>
            </a:r>
            <a:r>
              <a:rPr spc="10" dirty="0">
                <a:latin typeface="Calibri"/>
                <a:cs typeface="Calibri"/>
              </a:rPr>
              <a:t> </a:t>
            </a:r>
            <a:r>
              <a:rPr dirty="0">
                <a:latin typeface="Calibri"/>
                <a:cs typeface="Calibri"/>
              </a:rPr>
              <a:t>minutes,</a:t>
            </a:r>
            <a:r>
              <a:rPr spc="10" dirty="0">
                <a:latin typeface="Calibri"/>
                <a:cs typeface="Calibri"/>
              </a:rPr>
              <a:t> </a:t>
            </a:r>
            <a:r>
              <a:rPr dirty="0">
                <a:latin typeface="Calibri"/>
                <a:cs typeface="Calibri"/>
              </a:rPr>
              <a:t>his</a:t>
            </a:r>
            <a:r>
              <a:rPr spc="15" dirty="0">
                <a:latin typeface="Calibri"/>
                <a:cs typeface="Calibri"/>
              </a:rPr>
              <a:t> </a:t>
            </a:r>
            <a:r>
              <a:rPr dirty="0">
                <a:latin typeface="Calibri"/>
                <a:cs typeface="Calibri"/>
              </a:rPr>
              <a:t>respirations</a:t>
            </a:r>
            <a:r>
              <a:rPr spc="15" dirty="0">
                <a:latin typeface="Calibri"/>
                <a:cs typeface="Calibri"/>
              </a:rPr>
              <a:t> </a:t>
            </a:r>
            <a:r>
              <a:rPr dirty="0">
                <a:latin typeface="Calibri"/>
                <a:cs typeface="Calibri"/>
              </a:rPr>
              <a:t>slowed.</a:t>
            </a:r>
            <a:r>
              <a:rPr spc="660" dirty="0">
                <a:latin typeface="Calibri"/>
                <a:cs typeface="Calibri"/>
              </a:rPr>
              <a:t> </a:t>
            </a:r>
            <a:r>
              <a:rPr dirty="0">
                <a:latin typeface="Calibri"/>
                <a:cs typeface="Calibri"/>
              </a:rPr>
              <a:t>At</a:t>
            </a:r>
            <a:r>
              <a:rPr spc="10" dirty="0">
                <a:latin typeface="Calibri"/>
                <a:cs typeface="Calibri"/>
              </a:rPr>
              <a:t> </a:t>
            </a:r>
            <a:r>
              <a:rPr dirty="0">
                <a:latin typeface="Calibri"/>
                <a:cs typeface="Calibri"/>
              </a:rPr>
              <a:t>50</a:t>
            </a:r>
            <a:r>
              <a:rPr spc="15" dirty="0">
                <a:latin typeface="Calibri"/>
                <a:cs typeface="Calibri"/>
              </a:rPr>
              <a:t> </a:t>
            </a:r>
            <a:r>
              <a:rPr dirty="0">
                <a:latin typeface="Calibri"/>
                <a:cs typeface="Calibri"/>
              </a:rPr>
              <a:t>minutes</a:t>
            </a:r>
            <a:r>
              <a:rPr spc="10" dirty="0">
                <a:latin typeface="Calibri"/>
                <a:cs typeface="Calibri"/>
              </a:rPr>
              <a:t> </a:t>
            </a:r>
            <a:r>
              <a:rPr dirty="0">
                <a:latin typeface="Calibri"/>
                <a:cs typeface="Calibri"/>
              </a:rPr>
              <a:t>he </a:t>
            </a:r>
            <a:r>
              <a:rPr spc="-10" dirty="0">
                <a:latin typeface="Calibri"/>
                <a:cs typeface="Calibri"/>
              </a:rPr>
              <a:t>vomited </a:t>
            </a:r>
            <a:r>
              <a:rPr dirty="0">
                <a:latin typeface="Calibri"/>
                <a:cs typeface="Calibri"/>
              </a:rPr>
              <a:t>again</a:t>
            </a:r>
            <a:r>
              <a:rPr spc="555" dirty="0">
                <a:latin typeface="Calibri"/>
                <a:cs typeface="Calibri"/>
              </a:rPr>
              <a:t> </a:t>
            </a:r>
            <a:r>
              <a:rPr dirty="0">
                <a:latin typeface="Calibri"/>
                <a:cs typeface="Calibri"/>
              </a:rPr>
              <a:t>and</a:t>
            </a:r>
            <a:r>
              <a:rPr spc="565" dirty="0">
                <a:latin typeface="Calibri"/>
                <a:cs typeface="Calibri"/>
              </a:rPr>
              <a:t> </a:t>
            </a:r>
            <a:r>
              <a:rPr dirty="0">
                <a:latin typeface="Calibri"/>
                <a:cs typeface="Calibri"/>
              </a:rPr>
              <a:t>became</a:t>
            </a:r>
            <a:r>
              <a:rPr spc="560" dirty="0">
                <a:latin typeface="Calibri"/>
                <a:cs typeface="Calibri"/>
              </a:rPr>
              <a:t> </a:t>
            </a:r>
            <a:r>
              <a:rPr dirty="0">
                <a:latin typeface="Calibri"/>
                <a:cs typeface="Calibri"/>
              </a:rPr>
              <a:t>agitated</a:t>
            </a:r>
            <a:r>
              <a:rPr spc="560" dirty="0">
                <a:latin typeface="Calibri"/>
                <a:cs typeface="Calibri"/>
              </a:rPr>
              <a:t> </a:t>
            </a:r>
            <a:r>
              <a:rPr dirty="0">
                <a:latin typeface="Calibri"/>
                <a:cs typeface="Calibri"/>
              </a:rPr>
              <a:t>and</a:t>
            </a:r>
            <a:r>
              <a:rPr spc="550" dirty="0">
                <a:latin typeface="Calibri"/>
                <a:cs typeface="Calibri"/>
              </a:rPr>
              <a:t> </a:t>
            </a:r>
            <a:r>
              <a:rPr dirty="0">
                <a:latin typeface="Calibri"/>
                <a:cs typeface="Calibri"/>
              </a:rPr>
              <a:t>cyanosis</a:t>
            </a:r>
            <a:r>
              <a:rPr spc="560" dirty="0">
                <a:latin typeface="Calibri"/>
                <a:cs typeface="Calibri"/>
              </a:rPr>
              <a:t> </a:t>
            </a:r>
            <a:r>
              <a:rPr dirty="0">
                <a:latin typeface="Calibri"/>
                <a:cs typeface="Calibri"/>
              </a:rPr>
              <a:t>returned-</a:t>
            </a:r>
            <a:r>
              <a:rPr spc="555" dirty="0">
                <a:latin typeface="Calibri"/>
                <a:cs typeface="Calibri"/>
              </a:rPr>
              <a:t> </a:t>
            </a:r>
            <a:r>
              <a:rPr dirty="0">
                <a:latin typeface="Calibri"/>
                <a:cs typeface="Calibri"/>
              </a:rPr>
              <a:t>an</a:t>
            </a:r>
            <a:r>
              <a:rPr spc="560" dirty="0">
                <a:latin typeface="Calibri"/>
                <a:cs typeface="Calibri"/>
              </a:rPr>
              <a:t> </a:t>
            </a:r>
            <a:r>
              <a:rPr dirty="0">
                <a:latin typeface="Calibri"/>
                <a:cs typeface="Calibri"/>
              </a:rPr>
              <a:t>additional</a:t>
            </a:r>
            <a:r>
              <a:rPr spc="545" dirty="0">
                <a:latin typeface="Calibri"/>
                <a:cs typeface="Calibri"/>
              </a:rPr>
              <a:t> </a:t>
            </a:r>
            <a:r>
              <a:rPr dirty="0">
                <a:latin typeface="Calibri"/>
                <a:cs typeface="Calibri"/>
              </a:rPr>
              <a:t>2mg</a:t>
            </a:r>
            <a:r>
              <a:rPr spc="555" dirty="0">
                <a:latin typeface="Calibri"/>
                <a:cs typeface="Calibri"/>
              </a:rPr>
              <a:t> </a:t>
            </a:r>
            <a:r>
              <a:rPr spc="-25" dirty="0">
                <a:latin typeface="Calibri"/>
                <a:cs typeface="Calibri"/>
              </a:rPr>
              <a:t>IM </a:t>
            </a:r>
            <a:r>
              <a:rPr dirty="0">
                <a:latin typeface="Calibri"/>
                <a:cs typeface="Calibri"/>
              </a:rPr>
              <a:t>atropine</a:t>
            </a:r>
            <a:r>
              <a:rPr spc="160" dirty="0">
                <a:latin typeface="Calibri"/>
                <a:cs typeface="Calibri"/>
              </a:rPr>
              <a:t> </a:t>
            </a:r>
            <a:r>
              <a:rPr dirty="0">
                <a:latin typeface="Calibri"/>
                <a:cs typeface="Calibri"/>
              </a:rPr>
              <a:t>and</a:t>
            </a:r>
            <a:r>
              <a:rPr spc="160" dirty="0">
                <a:latin typeface="Calibri"/>
                <a:cs typeface="Calibri"/>
              </a:rPr>
              <a:t> </a:t>
            </a:r>
            <a:r>
              <a:rPr dirty="0">
                <a:latin typeface="Calibri"/>
                <a:cs typeface="Calibri"/>
              </a:rPr>
              <a:t>an</a:t>
            </a:r>
            <a:r>
              <a:rPr spc="155" dirty="0">
                <a:latin typeface="Calibri"/>
                <a:cs typeface="Calibri"/>
              </a:rPr>
              <a:t> </a:t>
            </a:r>
            <a:r>
              <a:rPr dirty="0">
                <a:latin typeface="Calibri"/>
                <a:cs typeface="Calibri"/>
              </a:rPr>
              <a:t>additional</a:t>
            </a:r>
            <a:r>
              <a:rPr spc="180" dirty="0">
                <a:latin typeface="Calibri"/>
                <a:cs typeface="Calibri"/>
              </a:rPr>
              <a:t> </a:t>
            </a:r>
            <a:r>
              <a:rPr dirty="0">
                <a:latin typeface="Calibri"/>
                <a:cs typeface="Calibri"/>
              </a:rPr>
              <a:t>2000mg</a:t>
            </a:r>
            <a:r>
              <a:rPr spc="170" dirty="0">
                <a:latin typeface="Calibri"/>
                <a:cs typeface="Calibri"/>
              </a:rPr>
              <a:t> </a:t>
            </a:r>
            <a:r>
              <a:rPr dirty="0">
                <a:latin typeface="Calibri"/>
                <a:cs typeface="Calibri"/>
              </a:rPr>
              <a:t>IV</a:t>
            </a:r>
            <a:r>
              <a:rPr spc="170" dirty="0">
                <a:latin typeface="Calibri"/>
                <a:cs typeface="Calibri"/>
              </a:rPr>
              <a:t> </a:t>
            </a:r>
            <a:r>
              <a:rPr dirty="0">
                <a:latin typeface="Calibri"/>
                <a:cs typeface="Calibri"/>
              </a:rPr>
              <a:t>Pralidoxime</a:t>
            </a:r>
            <a:r>
              <a:rPr spc="175" dirty="0">
                <a:latin typeface="Calibri"/>
                <a:cs typeface="Calibri"/>
              </a:rPr>
              <a:t> </a:t>
            </a:r>
            <a:r>
              <a:rPr dirty="0">
                <a:latin typeface="Calibri"/>
                <a:cs typeface="Calibri"/>
              </a:rPr>
              <a:t>was</a:t>
            </a:r>
            <a:r>
              <a:rPr spc="170" dirty="0">
                <a:latin typeface="Calibri"/>
                <a:cs typeface="Calibri"/>
              </a:rPr>
              <a:t> </a:t>
            </a:r>
            <a:r>
              <a:rPr dirty="0">
                <a:latin typeface="Calibri"/>
                <a:cs typeface="Calibri"/>
              </a:rPr>
              <a:t>administered.</a:t>
            </a:r>
            <a:r>
              <a:rPr spc="175" dirty="0">
                <a:latin typeface="Calibri"/>
                <a:cs typeface="Calibri"/>
              </a:rPr>
              <a:t>  </a:t>
            </a:r>
            <a:r>
              <a:rPr dirty="0">
                <a:latin typeface="Calibri"/>
                <a:cs typeface="Calibri"/>
              </a:rPr>
              <a:t>At</a:t>
            </a:r>
            <a:r>
              <a:rPr spc="175" dirty="0">
                <a:latin typeface="Calibri"/>
                <a:cs typeface="Calibri"/>
              </a:rPr>
              <a:t> </a:t>
            </a:r>
            <a:r>
              <a:rPr spc="-25" dirty="0">
                <a:latin typeface="Calibri"/>
                <a:cs typeface="Calibri"/>
              </a:rPr>
              <a:t>60 </a:t>
            </a:r>
            <a:r>
              <a:rPr dirty="0">
                <a:latin typeface="Calibri"/>
                <a:cs typeface="Calibri"/>
              </a:rPr>
              <a:t>minutes,</a:t>
            </a:r>
            <a:r>
              <a:rPr spc="455" dirty="0">
                <a:latin typeface="Calibri"/>
                <a:cs typeface="Calibri"/>
              </a:rPr>
              <a:t> </a:t>
            </a:r>
            <a:r>
              <a:rPr dirty="0">
                <a:latin typeface="Calibri"/>
                <a:cs typeface="Calibri"/>
              </a:rPr>
              <a:t>he</a:t>
            </a:r>
            <a:r>
              <a:rPr spc="455" dirty="0">
                <a:latin typeface="Calibri"/>
                <a:cs typeface="Calibri"/>
              </a:rPr>
              <a:t> </a:t>
            </a:r>
            <a:r>
              <a:rPr dirty="0">
                <a:latin typeface="Calibri"/>
                <a:cs typeface="Calibri"/>
              </a:rPr>
              <a:t>became</a:t>
            </a:r>
            <a:r>
              <a:rPr spc="455" dirty="0">
                <a:latin typeface="Calibri"/>
                <a:cs typeface="Calibri"/>
              </a:rPr>
              <a:t> </a:t>
            </a:r>
            <a:r>
              <a:rPr dirty="0">
                <a:latin typeface="Calibri"/>
                <a:cs typeface="Calibri"/>
              </a:rPr>
              <a:t>comatose</a:t>
            </a:r>
            <a:r>
              <a:rPr spc="440" dirty="0">
                <a:latin typeface="Calibri"/>
                <a:cs typeface="Calibri"/>
              </a:rPr>
              <a:t> </a:t>
            </a:r>
            <a:r>
              <a:rPr dirty="0">
                <a:latin typeface="Calibri"/>
                <a:cs typeface="Calibri"/>
              </a:rPr>
              <a:t>and</a:t>
            </a:r>
            <a:r>
              <a:rPr spc="445" dirty="0">
                <a:latin typeface="Calibri"/>
                <a:cs typeface="Calibri"/>
              </a:rPr>
              <a:t> </a:t>
            </a:r>
            <a:r>
              <a:rPr dirty="0">
                <a:latin typeface="Calibri"/>
                <a:cs typeface="Calibri"/>
              </a:rPr>
              <a:t>went</a:t>
            </a:r>
            <a:r>
              <a:rPr spc="450" dirty="0">
                <a:latin typeface="Calibri"/>
                <a:cs typeface="Calibri"/>
              </a:rPr>
              <a:t> </a:t>
            </a:r>
            <a:r>
              <a:rPr dirty="0">
                <a:latin typeface="Calibri"/>
                <a:cs typeface="Calibri"/>
              </a:rPr>
              <a:t>into</a:t>
            </a:r>
            <a:r>
              <a:rPr spc="445" dirty="0">
                <a:latin typeface="Calibri"/>
                <a:cs typeface="Calibri"/>
              </a:rPr>
              <a:t> </a:t>
            </a:r>
            <a:r>
              <a:rPr dirty="0">
                <a:latin typeface="Calibri"/>
                <a:cs typeface="Calibri"/>
              </a:rPr>
              <a:t>respiratory</a:t>
            </a:r>
            <a:r>
              <a:rPr spc="465" dirty="0">
                <a:latin typeface="Calibri"/>
                <a:cs typeface="Calibri"/>
              </a:rPr>
              <a:t> </a:t>
            </a:r>
            <a:r>
              <a:rPr dirty="0">
                <a:latin typeface="Calibri"/>
                <a:cs typeface="Calibri"/>
              </a:rPr>
              <a:t>arrest</a:t>
            </a:r>
            <a:r>
              <a:rPr spc="445" dirty="0">
                <a:latin typeface="Calibri"/>
                <a:cs typeface="Calibri"/>
              </a:rPr>
              <a:t> </a:t>
            </a:r>
            <a:r>
              <a:rPr dirty="0">
                <a:latin typeface="Calibri"/>
                <a:cs typeface="Calibri"/>
              </a:rPr>
              <a:t>for</a:t>
            </a:r>
            <a:r>
              <a:rPr spc="455" dirty="0">
                <a:latin typeface="Calibri"/>
                <a:cs typeface="Calibri"/>
              </a:rPr>
              <a:t> </a:t>
            </a:r>
            <a:r>
              <a:rPr spc="-10" dirty="0">
                <a:latin typeface="Calibri"/>
                <a:cs typeface="Calibri"/>
              </a:rPr>
              <a:t>which </a:t>
            </a:r>
            <a:r>
              <a:rPr dirty="0">
                <a:latin typeface="Calibri"/>
                <a:cs typeface="Calibri"/>
              </a:rPr>
              <a:t>supportive</a:t>
            </a:r>
            <a:r>
              <a:rPr spc="140" dirty="0">
                <a:latin typeface="Calibri"/>
                <a:cs typeface="Calibri"/>
              </a:rPr>
              <a:t> </a:t>
            </a:r>
            <a:r>
              <a:rPr spc="-20" dirty="0">
                <a:latin typeface="Calibri"/>
                <a:cs typeface="Calibri"/>
              </a:rPr>
              <a:t>non-</a:t>
            </a:r>
            <a:r>
              <a:rPr dirty="0">
                <a:latin typeface="Calibri"/>
                <a:cs typeface="Calibri"/>
              </a:rPr>
              <a:t>invasive</a:t>
            </a:r>
            <a:r>
              <a:rPr spc="140" dirty="0">
                <a:latin typeface="Calibri"/>
                <a:cs typeface="Calibri"/>
              </a:rPr>
              <a:t> </a:t>
            </a:r>
            <a:r>
              <a:rPr dirty="0">
                <a:latin typeface="Calibri"/>
                <a:cs typeface="Calibri"/>
              </a:rPr>
              <a:t>ventilation</a:t>
            </a:r>
            <a:r>
              <a:rPr spc="125" dirty="0">
                <a:latin typeface="Calibri"/>
                <a:cs typeface="Calibri"/>
              </a:rPr>
              <a:t> </a:t>
            </a:r>
            <a:r>
              <a:rPr dirty="0">
                <a:latin typeface="Calibri"/>
                <a:cs typeface="Calibri"/>
              </a:rPr>
              <a:t>was</a:t>
            </a:r>
            <a:r>
              <a:rPr spc="135" dirty="0">
                <a:latin typeface="Calibri"/>
                <a:cs typeface="Calibri"/>
              </a:rPr>
              <a:t> </a:t>
            </a:r>
            <a:r>
              <a:rPr dirty="0">
                <a:latin typeface="Calibri"/>
                <a:cs typeface="Calibri"/>
              </a:rPr>
              <a:t>initiated</a:t>
            </a:r>
            <a:r>
              <a:rPr spc="120" dirty="0">
                <a:latin typeface="Calibri"/>
                <a:cs typeface="Calibri"/>
              </a:rPr>
              <a:t> </a:t>
            </a:r>
            <a:r>
              <a:rPr dirty="0">
                <a:latin typeface="Calibri"/>
                <a:cs typeface="Calibri"/>
              </a:rPr>
              <a:t>while</a:t>
            </a:r>
            <a:r>
              <a:rPr spc="135" dirty="0">
                <a:latin typeface="Calibri"/>
                <a:cs typeface="Calibri"/>
              </a:rPr>
              <a:t> </a:t>
            </a:r>
            <a:r>
              <a:rPr dirty="0">
                <a:latin typeface="Calibri"/>
                <a:cs typeface="Calibri"/>
              </a:rPr>
              <a:t>an</a:t>
            </a:r>
            <a:r>
              <a:rPr spc="130" dirty="0">
                <a:latin typeface="Calibri"/>
                <a:cs typeface="Calibri"/>
              </a:rPr>
              <a:t> </a:t>
            </a:r>
            <a:r>
              <a:rPr dirty="0">
                <a:latin typeface="Calibri"/>
                <a:cs typeface="Calibri"/>
              </a:rPr>
              <a:t>additional</a:t>
            </a:r>
            <a:r>
              <a:rPr spc="155" dirty="0">
                <a:latin typeface="Calibri"/>
                <a:cs typeface="Calibri"/>
              </a:rPr>
              <a:t> </a:t>
            </a:r>
            <a:r>
              <a:rPr dirty="0">
                <a:latin typeface="Calibri"/>
                <a:cs typeface="Calibri"/>
              </a:rPr>
              <a:t>dose</a:t>
            </a:r>
            <a:r>
              <a:rPr spc="135" dirty="0">
                <a:latin typeface="Calibri"/>
                <a:cs typeface="Calibri"/>
              </a:rPr>
              <a:t> </a:t>
            </a:r>
            <a:r>
              <a:rPr spc="-25" dirty="0">
                <a:latin typeface="Calibri"/>
                <a:cs typeface="Calibri"/>
              </a:rPr>
              <a:t>of </a:t>
            </a:r>
            <a:r>
              <a:rPr dirty="0">
                <a:latin typeface="Calibri"/>
                <a:cs typeface="Calibri"/>
              </a:rPr>
              <a:t>3mg</a:t>
            </a:r>
            <a:r>
              <a:rPr spc="155" dirty="0">
                <a:latin typeface="Calibri"/>
                <a:cs typeface="Calibri"/>
              </a:rPr>
              <a:t>  </a:t>
            </a:r>
            <a:r>
              <a:rPr dirty="0">
                <a:latin typeface="Calibri"/>
                <a:cs typeface="Calibri"/>
              </a:rPr>
              <a:t>IV</a:t>
            </a:r>
            <a:r>
              <a:rPr spc="150" dirty="0">
                <a:latin typeface="Calibri"/>
                <a:cs typeface="Calibri"/>
              </a:rPr>
              <a:t>  </a:t>
            </a:r>
            <a:r>
              <a:rPr dirty="0">
                <a:latin typeface="Calibri"/>
                <a:cs typeface="Calibri"/>
              </a:rPr>
              <a:t>atropine</a:t>
            </a:r>
            <a:r>
              <a:rPr spc="160" dirty="0">
                <a:latin typeface="Calibri"/>
                <a:cs typeface="Calibri"/>
              </a:rPr>
              <a:t>  </a:t>
            </a:r>
            <a:r>
              <a:rPr dirty="0">
                <a:latin typeface="Calibri"/>
                <a:cs typeface="Calibri"/>
              </a:rPr>
              <a:t>was</a:t>
            </a:r>
            <a:r>
              <a:rPr spc="160" dirty="0">
                <a:latin typeface="Calibri"/>
                <a:cs typeface="Calibri"/>
              </a:rPr>
              <a:t>  </a:t>
            </a:r>
            <a:r>
              <a:rPr dirty="0">
                <a:latin typeface="Calibri"/>
                <a:cs typeface="Calibri"/>
              </a:rPr>
              <a:t>administered</a:t>
            </a:r>
            <a:r>
              <a:rPr spc="160" dirty="0">
                <a:latin typeface="Calibri"/>
                <a:cs typeface="Calibri"/>
              </a:rPr>
              <a:t>  </a:t>
            </a:r>
            <a:r>
              <a:rPr dirty="0">
                <a:latin typeface="Calibri"/>
                <a:cs typeface="Calibri"/>
              </a:rPr>
              <a:t>at</a:t>
            </a:r>
            <a:r>
              <a:rPr spc="155" dirty="0">
                <a:latin typeface="Calibri"/>
                <a:cs typeface="Calibri"/>
              </a:rPr>
              <a:t>  </a:t>
            </a:r>
            <a:r>
              <a:rPr dirty="0">
                <a:latin typeface="Calibri"/>
                <a:cs typeface="Calibri"/>
              </a:rPr>
              <a:t>a</a:t>
            </a:r>
            <a:r>
              <a:rPr spc="155" dirty="0">
                <a:latin typeface="Calibri"/>
                <a:cs typeface="Calibri"/>
              </a:rPr>
              <a:t>  </a:t>
            </a:r>
            <a:r>
              <a:rPr dirty="0">
                <a:latin typeface="Calibri"/>
                <a:cs typeface="Calibri"/>
              </a:rPr>
              <a:t>slower</a:t>
            </a:r>
            <a:r>
              <a:rPr spc="160" dirty="0">
                <a:latin typeface="Calibri"/>
                <a:cs typeface="Calibri"/>
              </a:rPr>
              <a:t>  </a:t>
            </a:r>
            <a:r>
              <a:rPr dirty="0">
                <a:latin typeface="Calibri"/>
                <a:cs typeface="Calibri"/>
              </a:rPr>
              <a:t>rate</a:t>
            </a:r>
            <a:r>
              <a:rPr spc="155" dirty="0">
                <a:latin typeface="Calibri"/>
                <a:cs typeface="Calibri"/>
              </a:rPr>
              <a:t>  </a:t>
            </a:r>
            <a:r>
              <a:rPr dirty="0">
                <a:latin typeface="Calibri"/>
                <a:cs typeface="Calibri"/>
              </a:rPr>
              <a:t>due</a:t>
            </a:r>
            <a:r>
              <a:rPr spc="160" dirty="0">
                <a:latin typeface="Calibri"/>
                <a:cs typeface="Calibri"/>
              </a:rPr>
              <a:t>  </a:t>
            </a:r>
            <a:r>
              <a:rPr dirty="0">
                <a:latin typeface="Calibri"/>
                <a:cs typeface="Calibri"/>
              </a:rPr>
              <a:t>to</a:t>
            </a:r>
            <a:r>
              <a:rPr spc="155" dirty="0">
                <a:latin typeface="Calibri"/>
                <a:cs typeface="Calibri"/>
              </a:rPr>
              <a:t>  </a:t>
            </a:r>
            <a:r>
              <a:rPr spc="-10" dirty="0">
                <a:latin typeface="Calibri"/>
                <a:cs typeface="Calibri"/>
              </a:rPr>
              <a:t>increasing </a:t>
            </a:r>
            <a:r>
              <a:rPr dirty="0">
                <a:latin typeface="Calibri"/>
                <a:cs typeface="Calibri"/>
              </a:rPr>
              <a:t>pulmonary</a:t>
            </a:r>
            <a:r>
              <a:rPr spc="-135" dirty="0">
                <a:latin typeface="Calibri"/>
                <a:cs typeface="Calibri"/>
              </a:rPr>
              <a:t> </a:t>
            </a:r>
            <a:r>
              <a:rPr spc="-10" dirty="0">
                <a:latin typeface="Calibri"/>
                <a:cs typeface="Calibri"/>
              </a:rPr>
              <a:t>resistance.</a:t>
            </a:r>
            <a:endParaRPr lang="en-US" spc="-10" dirty="0">
              <a:latin typeface="Calibri"/>
              <a:cs typeface="Calibri"/>
            </a:endParaRPr>
          </a:p>
          <a:p>
            <a:pPr marL="12700" marR="5080" algn="just">
              <a:lnSpc>
                <a:spcPct val="80000"/>
              </a:lnSpc>
              <a:spcBef>
                <a:spcPts val="1000"/>
              </a:spcBef>
            </a:pPr>
            <a:r>
              <a:rPr lang="ru-RU" dirty="0">
                <a:latin typeface="Calibri"/>
                <a:cs typeface="Calibri"/>
              </a:rPr>
              <a:t>Через 20 </a:t>
            </a:r>
            <a:r>
              <a:rPr lang="ru-RU" dirty="0" err="1">
                <a:latin typeface="Calibri"/>
                <a:cs typeface="Calibri"/>
              </a:rPr>
              <a:t>хвилин</a:t>
            </a:r>
            <a:r>
              <a:rPr lang="ru-RU" dirty="0">
                <a:latin typeface="Calibri"/>
                <a:cs typeface="Calibri"/>
              </a:rPr>
              <a:t> </a:t>
            </a:r>
            <a:r>
              <a:rPr lang="ru-RU" dirty="0" err="1">
                <a:latin typeface="Calibri"/>
                <a:cs typeface="Calibri"/>
              </a:rPr>
              <a:t>після</a:t>
            </a:r>
            <a:r>
              <a:rPr lang="ru-RU" dirty="0">
                <a:latin typeface="Calibri"/>
                <a:cs typeface="Calibri"/>
              </a:rPr>
              <a:t> </a:t>
            </a:r>
            <a:r>
              <a:rPr lang="ru-RU" dirty="0" err="1">
                <a:latin typeface="Calibri"/>
                <a:cs typeface="Calibri"/>
              </a:rPr>
              <a:t>первинної</a:t>
            </a:r>
            <a:r>
              <a:rPr lang="ru-RU" dirty="0">
                <a:latin typeface="Calibri"/>
                <a:cs typeface="Calibri"/>
              </a:rPr>
              <a:t> </a:t>
            </a:r>
            <a:r>
              <a:rPr lang="ru-RU" dirty="0" err="1">
                <a:latin typeface="Calibri"/>
                <a:cs typeface="Calibri"/>
              </a:rPr>
              <a:t>презентації</a:t>
            </a:r>
            <a:r>
              <a:rPr lang="ru-RU" dirty="0">
                <a:latin typeface="Calibri"/>
                <a:cs typeface="Calibri"/>
              </a:rPr>
              <a:t> </a:t>
            </a:r>
            <a:r>
              <a:rPr lang="ru-RU" dirty="0" err="1">
                <a:latin typeface="Calibri"/>
                <a:cs typeface="Calibri"/>
              </a:rPr>
              <a:t>було</a:t>
            </a:r>
            <a:r>
              <a:rPr lang="ru-RU" dirty="0">
                <a:latin typeface="Calibri"/>
                <a:cs typeface="Calibri"/>
              </a:rPr>
              <a:t> введено </a:t>
            </a:r>
            <a:r>
              <a:rPr lang="ru-RU" dirty="0" err="1">
                <a:latin typeface="Calibri"/>
                <a:cs typeface="Calibri"/>
              </a:rPr>
              <a:t>ще</a:t>
            </a:r>
            <a:r>
              <a:rPr lang="ru-RU" dirty="0">
                <a:latin typeface="Calibri"/>
                <a:cs typeface="Calibri"/>
              </a:rPr>
              <a:t> 2000 мг </a:t>
            </a:r>
            <a:r>
              <a:rPr lang="ru-RU" dirty="0" err="1">
                <a:latin typeface="Calibri"/>
                <a:cs typeface="Calibri"/>
              </a:rPr>
              <a:t>пралідоксиму</a:t>
            </a:r>
            <a:r>
              <a:rPr lang="ru-RU" dirty="0">
                <a:latin typeface="Calibri"/>
                <a:cs typeface="Calibri"/>
              </a:rPr>
              <a:t> ВВ. </a:t>
            </a:r>
            <a:r>
              <a:rPr lang="ru-RU" dirty="0" err="1">
                <a:latin typeface="Calibri"/>
                <a:cs typeface="Calibri"/>
              </a:rPr>
              <a:t>Повернулися</a:t>
            </a:r>
            <a:r>
              <a:rPr lang="ru-RU" dirty="0">
                <a:latin typeface="Calibri"/>
                <a:cs typeface="Calibri"/>
              </a:rPr>
              <a:t> </a:t>
            </a:r>
            <a:r>
              <a:rPr lang="ru-RU" dirty="0" err="1">
                <a:latin typeface="Calibri"/>
                <a:cs typeface="Calibri"/>
              </a:rPr>
              <a:t>рясні</a:t>
            </a:r>
            <a:r>
              <a:rPr lang="ru-RU" dirty="0">
                <a:latin typeface="Calibri"/>
                <a:cs typeface="Calibri"/>
              </a:rPr>
              <a:t> </a:t>
            </a:r>
            <a:r>
              <a:rPr lang="ru-RU" dirty="0" err="1">
                <a:latin typeface="Calibri"/>
                <a:cs typeface="Calibri"/>
              </a:rPr>
              <a:t>виділення</a:t>
            </a:r>
            <a:r>
              <a:rPr lang="ru-RU" dirty="0">
                <a:latin typeface="Calibri"/>
                <a:cs typeface="Calibri"/>
              </a:rPr>
              <a:t> з рота, для </a:t>
            </a:r>
            <a:r>
              <a:rPr lang="ru-RU" dirty="0" err="1">
                <a:latin typeface="Calibri"/>
                <a:cs typeface="Calibri"/>
              </a:rPr>
              <a:t>чого</a:t>
            </a:r>
            <a:r>
              <a:rPr lang="ru-RU" dirty="0">
                <a:latin typeface="Calibri"/>
                <a:cs typeface="Calibri"/>
              </a:rPr>
              <a:t> </a:t>
            </a:r>
            <a:r>
              <a:rPr lang="ru-RU" dirty="0" err="1">
                <a:latin typeface="Calibri"/>
                <a:cs typeface="Calibri"/>
              </a:rPr>
              <a:t>було</a:t>
            </a:r>
            <a:r>
              <a:rPr lang="ru-RU" dirty="0">
                <a:latin typeface="Calibri"/>
                <a:cs typeface="Calibri"/>
              </a:rPr>
              <a:t> введено </a:t>
            </a:r>
            <a:r>
              <a:rPr lang="ru-RU" dirty="0" err="1">
                <a:latin typeface="Calibri"/>
                <a:cs typeface="Calibri"/>
              </a:rPr>
              <a:t>додатково</a:t>
            </a:r>
            <a:r>
              <a:rPr lang="ru-RU" dirty="0">
                <a:latin typeface="Calibri"/>
                <a:cs typeface="Calibri"/>
              </a:rPr>
              <a:t> 2 мг ВВ </a:t>
            </a:r>
            <a:r>
              <a:rPr lang="ru-RU" dirty="0" err="1">
                <a:latin typeface="Calibri"/>
                <a:cs typeface="Calibri"/>
              </a:rPr>
              <a:t>атропіну</a:t>
            </a:r>
            <a:r>
              <a:rPr lang="ru-RU" dirty="0">
                <a:latin typeface="Calibri"/>
                <a:cs typeface="Calibri"/>
              </a:rPr>
              <a:t>. Через 30 </a:t>
            </a:r>
            <a:r>
              <a:rPr lang="ru-RU" dirty="0" err="1">
                <a:latin typeface="Calibri"/>
                <a:cs typeface="Calibri"/>
              </a:rPr>
              <a:t>хвилин</a:t>
            </a:r>
            <a:r>
              <a:rPr lang="ru-RU" dirty="0">
                <a:latin typeface="Calibri"/>
                <a:cs typeface="Calibri"/>
              </a:rPr>
              <a:t> </a:t>
            </a:r>
            <a:r>
              <a:rPr lang="ru-RU" dirty="0" err="1">
                <a:latin typeface="Calibri"/>
                <a:cs typeface="Calibri"/>
              </a:rPr>
              <a:t>після</a:t>
            </a:r>
            <a:r>
              <a:rPr lang="ru-RU" dirty="0">
                <a:latin typeface="Calibri"/>
                <a:cs typeface="Calibri"/>
              </a:rPr>
              <a:t> </a:t>
            </a:r>
            <a:r>
              <a:rPr lang="ru-RU" dirty="0" err="1">
                <a:latin typeface="Calibri"/>
                <a:cs typeface="Calibri"/>
              </a:rPr>
              <a:t>звернення</a:t>
            </a:r>
            <a:r>
              <a:rPr lang="ru-RU" dirty="0">
                <a:latin typeface="Calibri"/>
                <a:cs typeface="Calibri"/>
              </a:rPr>
              <a:t> </a:t>
            </a:r>
            <a:r>
              <a:rPr lang="ru-RU" dirty="0" err="1">
                <a:latin typeface="Calibri"/>
                <a:cs typeface="Calibri"/>
              </a:rPr>
              <a:t>він</a:t>
            </a:r>
            <a:r>
              <a:rPr lang="ru-RU" dirty="0">
                <a:latin typeface="Calibri"/>
                <a:cs typeface="Calibri"/>
              </a:rPr>
              <a:t> </a:t>
            </a:r>
            <a:r>
              <a:rPr lang="ru-RU" dirty="0" err="1">
                <a:latin typeface="Calibri"/>
                <a:cs typeface="Calibri"/>
              </a:rPr>
              <a:t>був</a:t>
            </a:r>
            <a:r>
              <a:rPr lang="ru-RU" dirty="0">
                <a:latin typeface="Calibri"/>
                <a:cs typeface="Calibri"/>
              </a:rPr>
              <a:t> </a:t>
            </a:r>
            <a:r>
              <a:rPr lang="ru-RU" dirty="0" err="1">
                <a:latin typeface="Calibri"/>
                <a:cs typeface="Calibri"/>
              </a:rPr>
              <a:t>контактним</a:t>
            </a:r>
            <a:r>
              <a:rPr lang="ru-RU" dirty="0">
                <a:latin typeface="Calibri"/>
                <a:cs typeface="Calibri"/>
              </a:rPr>
              <a:t>, але «</a:t>
            </a:r>
            <a:r>
              <a:rPr lang="ru-RU" dirty="0" err="1">
                <a:latin typeface="Calibri"/>
                <a:cs typeface="Calibri"/>
              </a:rPr>
              <a:t>періодично</a:t>
            </a:r>
            <a:r>
              <a:rPr lang="ru-RU" dirty="0">
                <a:latin typeface="Calibri"/>
                <a:cs typeface="Calibri"/>
              </a:rPr>
              <a:t> </a:t>
            </a:r>
            <a:r>
              <a:rPr lang="ru-RU" dirty="0" err="1">
                <a:latin typeface="Calibri"/>
                <a:cs typeface="Calibri"/>
              </a:rPr>
              <a:t>ірраціональним</a:t>
            </a:r>
            <a:r>
              <a:rPr lang="ru-RU" dirty="0">
                <a:latin typeface="Calibri"/>
                <a:cs typeface="Calibri"/>
              </a:rPr>
              <a:t>». На </a:t>
            </a:r>
            <a:r>
              <a:rPr lang="ru-RU" dirty="0" err="1">
                <a:latin typeface="Calibri"/>
                <a:cs typeface="Calibri"/>
              </a:rPr>
              <a:t>огляді</a:t>
            </a:r>
            <a:r>
              <a:rPr lang="ru-RU" dirty="0">
                <a:latin typeface="Calibri"/>
                <a:cs typeface="Calibri"/>
              </a:rPr>
              <a:t> </a:t>
            </a:r>
            <a:r>
              <a:rPr lang="ru-RU" dirty="0" err="1">
                <a:latin typeface="Calibri"/>
                <a:cs typeface="Calibri"/>
              </a:rPr>
              <a:t>помітні</a:t>
            </a:r>
            <a:r>
              <a:rPr lang="ru-RU" dirty="0">
                <a:latin typeface="Calibri"/>
                <a:cs typeface="Calibri"/>
              </a:rPr>
              <a:t> </a:t>
            </a:r>
            <a:r>
              <a:rPr lang="ru-RU" dirty="0" err="1">
                <a:latin typeface="Calibri"/>
                <a:cs typeface="Calibri"/>
              </a:rPr>
              <a:t>м’язові</a:t>
            </a:r>
            <a:r>
              <a:rPr lang="ru-RU" dirty="0">
                <a:latin typeface="Calibri"/>
                <a:cs typeface="Calibri"/>
              </a:rPr>
              <a:t> </a:t>
            </a:r>
            <a:r>
              <a:rPr lang="ru-RU" dirty="0" err="1">
                <a:latin typeface="Calibri"/>
                <a:cs typeface="Calibri"/>
              </a:rPr>
              <a:t>фасцикуляції</a:t>
            </a:r>
            <a:r>
              <a:rPr lang="ru-RU" dirty="0">
                <a:latin typeface="Calibri"/>
                <a:cs typeface="Calibri"/>
              </a:rPr>
              <a:t>, </a:t>
            </a:r>
            <a:r>
              <a:rPr lang="ru-RU" dirty="0" err="1">
                <a:latin typeface="Calibri"/>
                <a:cs typeface="Calibri"/>
              </a:rPr>
              <a:t>двосторонні</a:t>
            </a:r>
            <a:r>
              <a:rPr lang="ru-RU" dirty="0">
                <a:latin typeface="Calibri"/>
                <a:cs typeface="Calibri"/>
              </a:rPr>
              <a:t> </a:t>
            </a:r>
            <a:r>
              <a:rPr lang="ru-RU" dirty="0" err="1">
                <a:latin typeface="Calibri"/>
                <a:cs typeface="Calibri"/>
              </a:rPr>
              <a:t>легеневі</a:t>
            </a:r>
            <a:r>
              <a:rPr lang="ru-RU" dirty="0">
                <a:latin typeface="Calibri"/>
                <a:cs typeface="Calibri"/>
              </a:rPr>
              <a:t> хрипи, </a:t>
            </a:r>
            <a:r>
              <a:rPr lang="ru-RU" dirty="0" err="1">
                <a:latin typeface="Calibri"/>
                <a:cs typeface="Calibri"/>
              </a:rPr>
              <a:t>галопуючий</a:t>
            </a:r>
            <a:r>
              <a:rPr lang="ru-RU" dirty="0">
                <a:latin typeface="Calibri"/>
                <a:cs typeface="Calibri"/>
              </a:rPr>
              <a:t> ритм </a:t>
            </a:r>
            <a:r>
              <a:rPr lang="ro-RO" dirty="0">
                <a:latin typeface="Calibri"/>
                <a:cs typeface="Calibri"/>
              </a:rPr>
              <a:t>S4 </a:t>
            </a:r>
            <a:r>
              <a:rPr lang="ru-RU" dirty="0">
                <a:latin typeface="Calibri"/>
                <a:cs typeface="Calibri"/>
              </a:rPr>
              <a:t>і </a:t>
            </a:r>
            <a:r>
              <a:rPr lang="ru-RU" dirty="0" err="1">
                <a:latin typeface="Calibri"/>
                <a:cs typeface="Calibri"/>
              </a:rPr>
              <a:t>виражений</a:t>
            </a:r>
            <a:r>
              <a:rPr lang="ru-RU" dirty="0">
                <a:latin typeface="Calibri"/>
                <a:cs typeface="Calibri"/>
              </a:rPr>
              <a:t> </a:t>
            </a:r>
            <a:r>
              <a:rPr lang="ru-RU" dirty="0" err="1">
                <a:latin typeface="Calibri"/>
                <a:cs typeface="Calibri"/>
              </a:rPr>
              <a:t>міоз</a:t>
            </a:r>
            <a:r>
              <a:rPr lang="ru-RU" dirty="0">
                <a:latin typeface="Calibri"/>
                <a:cs typeface="Calibri"/>
              </a:rPr>
              <a:t>. У </a:t>
            </a:r>
            <a:r>
              <a:rPr lang="ru-RU" dirty="0" err="1">
                <a:latin typeface="Calibri"/>
                <a:cs typeface="Calibri"/>
              </a:rPr>
              <a:t>нього</a:t>
            </a:r>
            <a:r>
              <a:rPr lang="ru-RU" dirty="0">
                <a:latin typeface="Calibri"/>
                <a:cs typeface="Calibri"/>
              </a:rPr>
              <a:t> </a:t>
            </a:r>
            <a:r>
              <a:rPr lang="ru-RU" dirty="0" err="1">
                <a:latin typeface="Calibri"/>
                <a:cs typeface="Calibri"/>
              </a:rPr>
              <a:t>почалася</a:t>
            </a:r>
            <a:r>
              <a:rPr lang="ru-RU" dirty="0">
                <a:latin typeface="Calibri"/>
                <a:cs typeface="Calibri"/>
              </a:rPr>
              <a:t> </a:t>
            </a:r>
            <a:r>
              <a:rPr lang="ru-RU" dirty="0" err="1">
                <a:latin typeface="Calibri"/>
                <a:cs typeface="Calibri"/>
              </a:rPr>
              <a:t>нудота</a:t>
            </a:r>
            <a:r>
              <a:rPr lang="ru-RU" dirty="0">
                <a:latin typeface="Calibri"/>
                <a:cs typeface="Calibri"/>
              </a:rPr>
              <a:t>, </a:t>
            </a:r>
            <a:r>
              <a:rPr lang="ru-RU" dirty="0" err="1">
                <a:latin typeface="Calibri"/>
                <a:cs typeface="Calibri"/>
              </a:rPr>
              <a:t>невелике</a:t>
            </a:r>
            <a:r>
              <a:rPr lang="ru-RU" dirty="0">
                <a:latin typeface="Calibri"/>
                <a:cs typeface="Calibri"/>
              </a:rPr>
              <a:t> </a:t>
            </a:r>
            <a:r>
              <a:rPr lang="ru-RU" dirty="0" err="1">
                <a:latin typeface="Calibri"/>
                <a:cs typeface="Calibri"/>
              </a:rPr>
              <a:t>блювання</a:t>
            </a:r>
            <a:r>
              <a:rPr lang="ru-RU" dirty="0">
                <a:latin typeface="Calibri"/>
                <a:cs typeface="Calibri"/>
              </a:rPr>
              <a:t>.</a:t>
            </a:r>
          </a:p>
          <a:p>
            <a:pPr marL="12700" marR="5080" algn="just">
              <a:lnSpc>
                <a:spcPct val="80000"/>
              </a:lnSpc>
              <a:spcBef>
                <a:spcPts val="1000"/>
              </a:spcBef>
            </a:pPr>
            <a:r>
              <a:rPr lang="ru-RU" dirty="0" err="1">
                <a:latin typeface="Calibri"/>
                <a:cs typeface="Calibri"/>
              </a:rPr>
              <a:t>Протягом</a:t>
            </a:r>
            <a:r>
              <a:rPr lang="ru-RU" dirty="0">
                <a:latin typeface="Calibri"/>
                <a:cs typeface="Calibri"/>
              </a:rPr>
              <a:t> </a:t>
            </a:r>
            <a:r>
              <a:rPr lang="ru-RU" dirty="0" err="1">
                <a:latin typeface="Calibri"/>
                <a:cs typeface="Calibri"/>
              </a:rPr>
              <a:t>наступних</a:t>
            </a:r>
            <a:r>
              <a:rPr lang="ru-RU" dirty="0">
                <a:latin typeface="Calibri"/>
                <a:cs typeface="Calibri"/>
              </a:rPr>
              <a:t> 20 </a:t>
            </a:r>
            <a:r>
              <a:rPr lang="ru-RU" dirty="0" err="1">
                <a:latin typeface="Calibri"/>
                <a:cs typeface="Calibri"/>
              </a:rPr>
              <a:t>хвилин</a:t>
            </a:r>
            <a:r>
              <a:rPr lang="ru-RU" dirty="0">
                <a:latin typeface="Calibri"/>
                <a:cs typeface="Calibri"/>
              </a:rPr>
              <a:t> </a:t>
            </a:r>
            <a:r>
              <a:rPr lang="ru-RU" dirty="0" err="1">
                <a:latin typeface="Calibri"/>
                <a:cs typeface="Calibri"/>
              </a:rPr>
              <a:t>його</a:t>
            </a:r>
            <a:r>
              <a:rPr lang="ru-RU" dirty="0">
                <a:latin typeface="Calibri"/>
                <a:cs typeface="Calibri"/>
              </a:rPr>
              <a:t> </a:t>
            </a:r>
            <a:r>
              <a:rPr lang="ru-RU" dirty="0" err="1">
                <a:latin typeface="Calibri"/>
                <a:cs typeface="Calibri"/>
              </a:rPr>
              <a:t>дихання</a:t>
            </a:r>
            <a:r>
              <a:rPr lang="ru-RU" dirty="0">
                <a:latin typeface="Calibri"/>
                <a:cs typeface="Calibri"/>
              </a:rPr>
              <a:t> </a:t>
            </a:r>
            <a:r>
              <a:rPr lang="ru-RU" dirty="0" err="1">
                <a:latin typeface="Calibri"/>
                <a:cs typeface="Calibri"/>
              </a:rPr>
              <a:t>сповільнилося</a:t>
            </a:r>
            <a:r>
              <a:rPr lang="ru-RU" dirty="0">
                <a:latin typeface="Calibri"/>
                <a:cs typeface="Calibri"/>
              </a:rPr>
              <a:t>. Через 50 </a:t>
            </a:r>
            <a:r>
              <a:rPr lang="ru-RU" dirty="0" err="1">
                <a:latin typeface="Calibri"/>
                <a:cs typeface="Calibri"/>
              </a:rPr>
              <a:t>хвилин</a:t>
            </a:r>
            <a:r>
              <a:rPr lang="ru-RU" dirty="0">
                <a:latin typeface="Calibri"/>
                <a:cs typeface="Calibri"/>
              </a:rPr>
              <a:t> </a:t>
            </a:r>
            <a:r>
              <a:rPr lang="ru-RU" dirty="0" err="1">
                <a:latin typeface="Calibri"/>
                <a:cs typeface="Calibri"/>
              </a:rPr>
              <a:t>він</a:t>
            </a:r>
            <a:r>
              <a:rPr lang="ru-RU" dirty="0">
                <a:latin typeface="Calibri"/>
                <a:cs typeface="Calibri"/>
              </a:rPr>
              <a:t> </a:t>
            </a:r>
            <a:r>
              <a:rPr lang="ru-RU" dirty="0" err="1">
                <a:latin typeface="Calibri"/>
                <a:cs typeface="Calibri"/>
              </a:rPr>
              <a:t>знову</a:t>
            </a:r>
            <a:r>
              <a:rPr lang="ru-RU" dirty="0">
                <a:latin typeface="Calibri"/>
                <a:cs typeface="Calibri"/>
              </a:rPr>
              <a:t> </a:t>
            </a:r>
            <a:r>
              <a:rPr lang="ru-RU" dirty="0" err="1">
                <a:latin typeface="Calibri"/>
                <a:cs typeface="Calibri"/>
              </a:rPr>
              <a:t>блював</a:t>
            </a:r>
            <a:r>
              <a:rPr lang="ru-RU" dirty="0">
                <a:latin typeface="Calibri"/>
                <a:cs typeface="Calibri"/>
              </a:rPr>
              <a:t> і почав </a:t>
            </a:r>
            <a:r>
              <a:rPr lang="ru-RU" dirty="0" err="1">
                <a:latin typeface="Calibri"/>
                <a:cs typeface="Calibri"/>
              </a:rPr>
              <a:t>збуджуватися</a:t>
            </a:r>
            <a:r>
              <a:rPr lang="ru-RU" dirty="0">
                <a:latin typeface="Calibri"/>
                <a:cs typeface="Calibri"/>
              </a:rPr>
              <a:t>, і </a:t>
            </a:r>
            <a:r>
              <a:rPr lang="ru-RU" dirty="0" err="1">
                <a:latin typeface="Calibri"/>
                <a:cs typeface="Calibri"/>
              </a:rPr>
              <a:t>ціаноз</a:t>
            </a:r>
            <a:r>
              <a:rPr lang="ru-RU" dirty="0">
                <a:latin typeface="Calibri"/>
                <a:cs typeface="Calibri"/>
              </a:rPr>
              <a:t> </a:t>
            </a:r>
            <a:r>
              <a:rPr lang="ru-RU" dirty="0" err="1">
                <a:latin typeface="Calibri"/>
                <a:cs typeface="Calibri"/>
              </a:rPr>
              <a:t>повернувся</a:t>
            </a:r>
            <a:r>
              <a:rPr lang="ru-RU" dirty="0">
                <a:latin typeface="Calibri"/>
                <a:cs typeface="Calibri"/>
              </a:rPr>
              <a:t> - </a:t>
            </a:r>
            <a:r>
              <a:rPr lang="ru-RU" dirty="0" err="1">
                <a:latin typeface="Calibri"/>
                <a:cs typeface="Calibri"/>
              </a:rPr>
              <a:t>було</a:t>
            </a:r>
            <a:r>
              <a:rPr lang="ru-RU" dirty="0">
                <a:latin typeface="Calibri"/>
                <a:cs typeface="Calibri"/>
              </a:rPr>
              <a:t> введено </a:t>
            </a:r>
            <a:r>
              <a:rPr lang="ru-RU" dirty="0" err="1">
                <a:latin typeface="Calibri"/>
                <a:cs typeface="Calibri"/>
              </a:rPr>
              <a:t>додатково</a:t>
            </a:r>
            <a:r>
              <a:rPr lang="ru-RU" dirty="0">
                <a:latin typeface="Calibri"/>
                <a:cs typeface="Calibri"/>
              </a:rPr>
              <a:t> 2 мг </a:t>
            </a:r>
            <a:r>
              <a:rPr lang="ru-RU" dirty="0" err="1">
                <a:latin typeface="Calibri"/>
                <a:cs typeface="Calibri"/>
              </a:rPr>
              <a:t>атропіну</a:t>
            </a:r>
            <a:r>
              <a:rPr lang="ru-RU" dirty="0">
                <a:latin typeface="Calibri"/>
                <a:cs typeface="Calibri"/>
              </a:rPr>
              <a:t> ВМ та </a:t>
            </a:r>
            <a:r>
              <a:rPr lang="ru-RU" dirty="0" err="1">
                <a:latin typeface="Calibri"/>
                <a:cs typeface="Calibri"/>
              </a:rPr>
              <a:t>додатково</a:t>
            </a:r>
            <a:r>
              <a:rPr lang="ru-RU" dirty="0">
                <a:latin typeface="Calibri"/>
                <a:cs typeface="Calibri"/>
              </a:rPr>
              <a:t> 2000 мг </a:t>
            </a:r>
            <a:r>
              <a:rPr lang="ru-RU" dirty="0" err="1">
                <a:latin typeface="Calibri"/>
                <a:cs typeface="Calibri"/>
              </a:rPr>
              <a:t>пралідоксиму</a:t>
            </a:r>
            <a:r>
              <a:rPr lang="ru-RU" dirty="0">
                <a:latin typeface="Calibri"/>
                <a:cs typeface="Calibri"/>
              </a:rPr>
              <a:t> ВВ. Через 60 </a:t>
            </a:r>
            <a:r>
              <a:rPr lang="ru-RU" dirty="0" err="1">
                <a:latin typeface="Calibri"/>
                <a:cs typeface="Calibri"/>
              </a:rPr>
              <a:t>хвилин</a:t>
            </a:r>
            <a:r>
              <a:rPr lang="ru-RU" dirty="0">
                <a:latin typeface="Calibri"/>
                <a:cs typeface="Calibri"/>
              </a:rPr>
              <a:t> </a:t>
            </a:r>
            <a:r>
              <a:rPr lang="ru-RU" dirty="0" err="1">
                <a:latin typeface="Calibri"/>
                <a:cs typeface="Calibri"/>
              </a:rPr>
              <a:t>він</a:t>
            </a:r>
            <a:r>
              <a:rPr lang="ru-RU" dirty="0">
                <a:latin typeface="Calibri"/>
                <a:cs typeface="Calibri"/>
              </a:rPr>
              <a:t> </a:t>
            </a:r>
            <a:r>
              <a:rPr lang="ru-RU" dirty="0" err="1">
                <a:latin typeface="Calibri"/>
                <a:cs typeface="Calibri"/>
              </a:rPr>
              <a:t>увійшов</a:t>
            </a:r>
            <a:r>
              <a:rPr lang="ru-RU" dirty="0">
                <a:latin typeface="Calibri"/>
                <a:cs typeface="Calibri"/>
              </a:rPr>
              <a:t> у </a:t>
            </a:r>
            <a:r>
              <a:rPr lang="ru-RU" dirty="0" err="1">
                <a:latin typeface="Calibri"/>
                <a:cs typeface="Calibri"/>
              </a:rPr>
              <a:t>коматозний</a:t>
            </a:r>
            <a:r>
              <a:rPr lang="ru-RU" dirty="0">
                <a:latin typeface="Calibri"/>
                <a:cs typeface="Calibri"/>
              </a:rPr>
              <a:t> стан і </a:t>
            </a:r>
            <a:r>
              <a:rPr lang="ru-RU" dirty="0" err="1">
                <a:latin typeface="Calibri"/>
                <a:cs typeface="Calibri"/>
              </a:rPr>
              <a:t>зупинилося</a:t>
            </a:r>
            <a:r>
              <a:rPr lang="ru-RU" dirty="0">
                <a:latin typeface="Calibri"/>
                <a:cs typeface="Calibri"/>
              </a:rPr>
              <a:t> </a:t>
            </a:r>
            <a:r>
              <a:rPr lang="ru-RU" dirty="0" err="1">
                <a:latin typeface="Calibri"/>
                <a:cs typeface="Calibri"/>
              </a:rPr>
              <a:t>дихання</a:t>
            </a:r>
            <a:r>
              <a:rPr lang="ru-RU" dirty="0">
                <a:latin typeface="Calibri"/>
                <a:cs typeface="Calibri"/>
              </a:rPr>
              <a:t>, для </a:t>
            </a:r>
            <a:r>
              <a:rPr lang="ru-RU" dirty="0" err="1">
                <a:latin typeface="Calibri"/>
                <a:cs typeface="Calibri"/>
              </a:rPr>
              <a:t>чого</a:t>
            </a:r>
            <a:r>
              <a:rPr lang="ru-RU" dirty="0">
                <a:latin typeface="Calibri"/>
                <a:cs typeface="Calibri"/>
              </a:rPr>
              <a:t> </a:t>
            </a:r>
            <a:r>
              <a:rPr lang="ru-RU" dirty="0" err="1">
                <a:latin typeface="Calibri"/>
                <a:cs typeface="Calibri"/>
              </a:rPr>
              <a:t>було</a:t>
            </a:r>
            <a:r>
              <a:rPr lang="ru-RU" dirty="0">
                <a:latin typeface="Calibri"/>
                <a:cs typeface="Calibri"/>
              </a:rPr>
              <a:t> </a:t>
            </a:r>
            <a:r>
              <a:rPr lang="ru-RU" dirty="0" err="1">
                <a:latin typeface="Calibri"/>
                <a:cs typeface="Calibri"/>
              </a:rPr>
              <a:t>розпочато</a:t>
            </a:r>
            <a:r>
              <a:rPr lang="ru-RU" dirty="0">
                <a:latin typeface="Calibri"/>
                <a:cs typeface="Calibri"/>
              </a:rPr>
              <a:t> </a:t>
            </a:r>
            <a:r>
              <a:rPr lang="ru-RU" dirty="0" err="1">
                <a:latin typeface="Calibri"/>
                <a:cs typeface="Calibri"/>
              </a:rPr>
              <a:t>підтримувальну</a:t>
            </a:r>
            <a:r>
              <a:rPr lang="ru-RU" dirty="0">
                <a:latin typeface="Calibri"/>
                <a:cs typeface="Calibri"/>
              </a:rPr>
              <a:t> </a:t>
            </a:r>
            <a:r>
              <a:rPr lang="ru-RU" dirty="0" err="1">
                <a:latin typeface="Calibri"/>
                <a:cs typeface="Calibri"/>
              </a:rPr>
              <a:t>неінвазивну</a:t>
            </a:r>
            <a:r>
              <a:rPr lang="ru-RU" dirty="0">
                <a:latin typeface="Calibri"/>
                <a:cs typeface="Calibri"/>
              </a:rPr>
              <a:t> </a:t>
            </a:r>
            <a:r>
              <a:rPr lang="ru-RU" dirty="0" err="1">
                <a:latin typeface="Calibri"/>
                <a:cs typeface="Calibri"/>
              </a:rPr>
              <a:t>вентиляцію</a:t>
            </a:r>
            <a:r>
              <a:rPr lang="ru-RU" dirty="0">
                <a:latin typeface="Calibri"/>
                <a:cs typeface="Calibri"/>
              </a:rPr>
              <a:t> </a:t>
            </a:r>
            <a:r>
              <a:rPr lang="ru-RU" dirty="0" err="1">
                <a:latin typeface="Calibri"/>
                <a:cs typeface="Calibri"/>
              </a:rPr>
              <a:t>легенів</a:t>
            </a:r>
            <a:r>
              <a:rPr lang="ru-RU" dirty="0">
                <a:latin typeface="Calibri"/>
                <a:cs typeface="Calibri"/>
              </a:rPr>
              <a:t>, а </a:t>
            </a:r>
            <a:r>
              <a:rPr lang="ru-RU" dirty="0" err="1">
                <a:latin typeface="Calibri"/>
                <a:cs typeface="Calibri"/>
              </a:rPr>
              <a:t>додаткову</a:t>
            </a:r>
            <a:r>
              <a:rPr lang="ru-RU" dirty="0">
                <a:latin typeface="Calibri"/>
                <a:cs typeface="Calibri"/>
              </a:rPr>
              <a:t> дозу 3 мг ВВ </a:t>
            </a:r>
            <a:r>
              <a:rPr lang="ru-RU" dirty="0" err="1">
                <a:latin typeface="Calibri"/>
                <a:cs typeface="Calibri"/>
              </a:rPr>
              <a:t>атропіну</a:t>
            </a:r>
            <a:r>
              <a:rPr lang="ru-RU" dirty="0">
                <a:latin typeface="Calibri"/>
                <a:cs typeface="Calibri"/>
              </a:rPr>
              <a:t> вводили </a:t>
            </a:r>
            <a:r>
              <a:rPr lang="ru-RU" dirty="0" err="1">
                <a:latin typeface="Calibri"/>
                <a:cs typeface="Calibri"/>
              </a:rPr>
              <a:t>повільніше</a:t>
            </a:r>
            <a:r>
              <a:rPr lang="ru-RU" dirty="0">
                <a:latin typeface="Calibri"/>
                <a:cs typeface="Calibri"/>
              </a:rPr>
              <a:t> через </a:t>
            </a:r>
            <a:r>
              <a:rPr lang="ru-RU" dirty="0" err="1">
                <a:latin typeface="Calibri"/>
                <a:cs typeface="Calibri"/>
              </a:rPr>
              <a:t>підвищення</a:t>
            </a:r>
            <a:r>
              <a:rPr lang="ru-RU" dirty="0">
                <a:latin typeface="Calibri"/>
                <a:cs typeface="Calibri"/>
              </a:rPr>
              <a:t> </a:t>
            </a:r>
            <a:r>
              <a:rPr lang="ru-RU" dirty="0" err="1">
                <a:latin typeface="Calibri"/>
                <a:cs typeface="Calibri"/>
              </a:rPr>
              <a:t>легеневого</a:t>
            </a:r>
            <a:r>
              <a:rPr lang="ru-RU" dirty="0">
                <a:latin typeface="Calibri"/>
                <a:cs typeface="Calibri"/>
              </a:rPr>
              <a:t> опору.</a:t>
            </a:r>
            <a:endParaRPr dirty="0">
              <a:latin typeface="Calibri"/>
              <a:cs typeface="Calibri"/>
            </a:endParaRPr>
          </a:p>
        </p:txBody>
      </p:sp>
      <p:sp>
        <p:nvSpPr>
          <p:cNvPr id="4" name="object 4"/>
          <p:cNvSpPr txBox="1"/>
          <p:nvPr/>
        </p:nvSpPr>
        <p:spPr>
          <a:xfrm>
            <a:off x="8458200" y="366522"/>
            <a:ext cx="3357117" cy="603370"/>
          </a:xfrm>
          <a:prstGeom prst="rect">
            <a:avLst/>
          </a:prstGeom>
          <a:ln w="38100">
            <a:solidFill>
              <a:srgbClr val="000000"/>
            </a:solidFill>
          </a:ln>
        </p:spPr>
        <p:txBody>
          <a:bodyPr vert="horz" wrap="square" lIns="0" tIns="28575" rIns="0" bIns="0" rtlCol="0">
            <a:spAutoFit/>
          </a:bodyPr>
          <a:lstStyle/>
          <a:p>
            <a:pPr marL="91440">
              <a:lnSpc>
                <a:spcPct val="100000"/>
              </a:lnSpc>
              <a:spcBef>
                <a:spcPts val="225"/>
              </a:spcBef>
            </a:pPr>
            <a:r>
              <a:rPr sz="1400" dirty="0">
                <a:latin typeface="Calibri"/>
                <a:cs typeface="Calibri"/>
              </a:rPr>
              <a:t>PMID:</a:t>
            </a:r>
            <a:r>
              <a:rPr sz="1400" spc="-15" dirty="0">
                <a:latin typeface="Calibri"/>
                <a:cs typeface="Calibri"/>
              </a:rPr>
              <a:t> </a:t>
            </a:r>
            <a:r>
              <a:rPr sz="1400" spc="-10" dirty="0">
                <a:latin typeface="Calibri"/>
                <a:cs typeface="Calibri"/>
              </a:rPr>
              <a:t>4838227</a:t>
            </a:r>
            <a:endParaRPr lang="en-US" sz="1400" spc="-10" dirty="0">
              <a:latin typeface="Calibri"/>
              <a:cs typeface="Calibri"/>
            </a:endParaRPr>
          </a:p>
          <a:p>
            <a:pPr marL="91440">
              <a:lnSpc>
                <a:spcPct val="100000"/>
              </a:lnSpc>
              <a:spcBef>
                <a:spcPts val="225"/>
              </a:spcBef>
            </a:pPr>
            <a:r>
              <a:rPr lang="ru-RU" sz="1400" dirty="0" err="1">
                <a:latin typeface="Calibri"/>
                <a:cs typeface="Calibri"/>
              </a:rPr>
              <a:t>Ідентифікатор</a:t>
            </a:r>
            <a:r>
              <a:rPr lang="ru-RU" sz="1400" dirty="0">
                <a:latin typeface="Calibri"/>
                <a:cs typeface="Calibri"/>
              </a:rPr>
              <a:t> у </a:t>
            </a:r>
            <a:r>
              <a:rPr lang="ru-RU" sz="1400" dirty="0" err="1">
                <a:latin typeface="Calibri"/>
                <a:cs typeface="Calibri"/>
              </a:rPr>
              <a:t>системі</a:t>
            </a:r>
            <a:r>
              <a:rPr lang="ru-RU" sz="1400" dirty="0">
                <a:latin typeface="Calibri"/>
                <a:cs typeface="Calibri"/>
              </a:rPr>
              <a:t> </a:t>
            </a:r>
            <a:r>
              <a:rPr lang="ru-RU" sz="1400" dirty="0" err="1">
                <a:latin typeface="Calibri"/>
                <a:cs typeface="Calibri"/>
              </a:rPr>
              <a:t>PubMed</a:t>
            </a:r>
            <a:r>
              <a:rPr lang="ru-RU" sz="1400" dirty="0">
                <a:latin typeface="Calibri"/>
                <a:cs typeface="Calibri"/>
              </a:rPr>
              <a:t>: 4838227</a:t>
            </a:r>
            <a:endParaRPr lang="en-US" sz="1400" dirty="0">
              <a:latin typeface="Calibri"/>
              <a:cs typeface="Calibri"/>
            </a:endParaRPr>
          </a:p>
          <a:p>
            <a:pPr marL="91440">
              <a:lnSpc>
                <a:spcPct val="100000"/>
              </a:lnSpc>
              <a:spcBef>
                <a:spcPts val="225"/>
              </a:spcBef>
            </a:pPr>
            <a:endParaRPr sz="60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9544" y="1843862"/>
            <a:ext cx="8312911" cy="2936361"/>
          </a:xfrm>
          <a:prstGeom prst="rect">
            <a:avLst/>
          </a:prstGeom>
        </p:spPr>
        <p:txBody>
          <a:bodyPr vert="horz" wrap="square" lIns="0" tIns="657523" rIns="0" bIns="0" rtlCol="0">
            <a:spAutoFit/>
          </a:bodyPr>
          <a:lstStyle/>
          <a:p>
            <a:pPr marL="6350" algn="ctr">
              <a:lnSpc>
                <a:spcPct val="100000"/>
              </a:lnSpc>
              <a:spcBef>
                <a:spcPts val="3550"/>
              </a:spcBef>
            </a:pPr>
            <a:r>
              <a:rPr sz="4400" b="1" dirty="0"/>
              <a:t>Nerve</a:t>
            </a:r>
            <a:r>
              <a:rPr sz="4400" b="1" spc="-305" dirty="0"/>
              <a:t> </a:t>
            </a:r>
            <a:r>
              <a:rPr sz="4400" b="1" spc="-35" dirty="0"/>
              <a:t>Agents</a:t>
            </a:r>
            <a:br>
              <a:rPr lang="en-US" sz="4400" b="1" spc="-35" dirty="0"/>
            </a:br>
            <a:r>
              <a:rPr lang="ru-RU" sz="4400" b="1" spc="-35" dirty="0" err="1"/>
              <a:t>Речовини</a:t>
            </a:r>
            <a:r>
              <a:rPr lang="ru-RU" sz="4400" b="1" spc="-35" dirty="0"/>
              <a:t> </a:t>
            </a:r>
            <a:r>
              <a:rPr lang="ru-RU" sz="4400" b="1" spc="-35" dirty="0" err="1"/>
              <a:t>нервово-паралітичної</a:t>
            </a:r>
            <a:r>
              <a:rPr lang="ru-RU" sz="4400" b="1" spc="-35" dirty="0"/>
              <a:t> </a:t>
            </a:r>
            <a:r>
              <a:rPr lang="ru-RU" sz="4400" b="1" spc="-35" dirty="0" err="1"/>
              <a:t>дії</a:t>
            </a:r>
            <a:endParaRPr sz="4400" b="1" dirty="0"/>
          </a:p>
          <a:p>
            <a:pPr marL="6350" algn="ctr">
              <a:lnSpc>
                <a:spcPct val="100000"/>
              </a:lnSpc>
              <a:spcBef>
                <a:spcPts val="1385"/>
              </a:spcBef>
            </a:pPr>
            <a:r>
              <a:rPr sz="2400" b="1" spc="-10" dirty="0">
                <a:latin typeface="Calibri"/>
                <a:cs typeface="Calibri"/>
              </a:rPr>
              <a:t>Overview</a:t>
            </a:r>
            <a:br>
              <a:rPr lang="en-US" sz="2400" b="1" spc="-10" dirty="0">
                <a:latin typeface="Calibri"/>
                <a:cs typeface="Calibri"/>
              </a:rPr>
            </a:br>
            <a:r>
              <a:rPr lang="ru-RU" sz="2400" b="1" spc="-10" dirty="0" err="1">
                <a:latin typeface="Calibri"/>
                <a:cs typeface="Calibri"/>
              </a:rPr>
              <a:t>Огляд</a:t>
            </a:r>
            <a:endParaRPr sz="2400" b="1" dirty="0">
              <a:latin typeface="Calibri"/>
              <a:cs typeface="Calibri"/>
            </a:endParaRPr>
          </a:p>
        </p:txBody>
      </p:sp>
      <p:grpSp>
        <p:nvGrpSpPr>
          <p:cNvPr id="3" name="object 3"/>
          <p:cNvGrpSpPr/>
          <p:nvPr/>
        </p:nvGrpSpPr>
        <p:grpSpPr>
          <a:xfrm>
            <a:off x="1991867" y="5818632"/>
            <a:ext cx="7062470" cy="744220"/>
            <a:chOff x="1991867" y="5818632"/>
            <a:chExt cx="7062470" cy="744220"/>
          </a:xfrm>
        </p:grpSpPr>
        <p:pic>
          <p:nvPicPr>
            <p:cNvPr id="4" name="object 4"/>
            <p:cNvPicPr/>
            <p:nvPr/>
          </p:nvPicPr>
          <p:blipFill>
            <a:blip r:embed="rId2" cstate="print"/>
            <a:stretch>
              <a:fillRect/>
            </a:stretch>
          </p:blipFill>
          <p:spPr>
            <a:xfrm>
              <a:off x="7018020" y="5844540"/>
              <a:ext cx="2036076" cy="693419"/>
            </a:xfrm>
            <a:prstGeom prst="rect">
              <a:avLst/>
            </a:prstGeom>
          </p:spPr>
        </p:pic>
        <p:pic>
          <p:nvPicPr>
            <p:cNvPr id="5" name="object 5"/>
            <p:cNvPicPr/>
            <p:nvPr/>
          </p:nvPicPr>
          <p:blipFill>
            <a:blip r:embed="rId3" cstate="print"/>
            <a:stretch>
              <a:fillRect/>
            </a:stretch>
          </p:blipFill>
          <p:spPr>
            <a:xfrm>
              <a:off x="1991867" y="5818632"/>
              <a:ext cx="5701283" cy="743712"/>
            </a:xfrm>
            <a:prstGeom prst="rect">
              <a:avLst/>
            </a:prstGeom>
          </p:spPr>
        </p:pic>
      </p:grpSp>
      <p:pic>
        <p:nvPicPr>
          <p:cNvPr id="6" name="object 6"/>
          <p:cNvPicPr/>
          <p:nvPr/>
        </p:nvPicPr>
        <p:blipFill>
          <a:blip r:embed="rId4" cstate="print"/>
          <a:stretch>
            <a:fillRect/>
          </a:stretch>
        </p:blipFill>
        <p:spPr>
          <a:xfrm>
            <a:off x="650197" y="5921827"/>
            <a:ext cx="1158194" cy="718553"/>
          </a:xfrm>
          <a:prstGeom prst="rect">
            <a:avLst/>
          </a:prstGeom>
        </p:spPr>
      </p:pic>
      <p:pic>
        <p:nvPicPr>
          <p:cNvPr id="7" name="object 7"/>
          <p:cNvPicPr/>
          <p:nvPr/>
        </p:nvPicPr>
        <p:blipFill>
          <a:blip r:embed="rId5" cstate="print"/>
          <a:stretch>
            <a:fillRect/>
          </a:stretch>
        </p:blipFill>
        <p:spPr>
          <a:xfrm>
            <a:off x="9560052" y="5838444"/>
            <a:ext cx="2215896" cy="704088"/>
          </a:xfrm>
          <a:prstGeom prst="rect">
            <a:avLst/>
          </a:prstGeom>
        </p:spPr>
      </p:pic>
      <p:pic>
        <p:nvPicPr>
          <p:cNvPr id="8" name="object 8"/>
          <p:cNvPicPr/>
          <p:nvPr/>
        </p:nvPicPr>
        <p:blipFill>
          <a:blip r:embed="rId6" cstate="print"/>
          <a:stretch>
            <a:fillRect/>
          </a:stretch>
        </p:blipFill>
        <p:spPr>
          <a:xfrm>
            <a:off x="169163" y="176784"/>
            <a:ext cx="1900427" cy="1897519"/>
          </a:xfrm>
          <a:prstGeom prst="rect">
            <a:avLst/>
          </a:prstGeom>
        </p:spPr>
      </p:pic>
      <p:sp>
        <p:nvSpPr>
          <p:cNvPr id="9" name="object 2">
            <a:extLst>
              <a:ext uri="{FF2B5EF4-FFF2-40B4-BE49-F238E27FC236}">
                <a16:creationId xmlns:a16="http://schemas.microsoft.com/office/drawing/2014/main" id="{D14E4101-EC29-6DB3-5489-410085DE22DB}"/>
              </a:ext>
            </a:extLst>
          </p:cNvPr>
          <p:cNvSpPr txBox="1">
            <a:spLocks/>
          </p:cNvSpPr>
          <p:nvPr/>
        </p:nvSpPr>
        <p:spPr>
          <a:xfrm>
            <a:off x="3556695" y="6099002"/>
            <a:ext cx="3277849" cy="364202"/>
          </a:xfrm>
          <a:prstGeom prst="rect">
            <a:avLst/>
          </a:prstGeom>
          <a:solidFill>
            <a:schemeClr val="bg1"/>
          </a:solidFill>
        </p:spPr>
        <p:txBody>
          <a:bodyPr vert="horz" wrap="square" lIns="0" tIns="12700" rIns="0" bIns="0" rtlCol="0">
            <a:spAutoFit/>
          </a:bodyPr>
          <a:lstStyle>
            <a:lvl1pPr>
              <a:defRPr sz="5400" b="0" i="0">
                <a:solidFill>
                  <a:schemeClr val="tx1"/>
                </a:solidFill>
                <a:latin typeface="Calibri Light"/>
                <a:ea typeface="+mj-ea"/>
                <a:cs typeface="Calibri Light"/>
              </a:defRPr>
            </a:lvl1pPr>
          </a:lstStyle>
          <a:p>
            <a:pPr marL="12700" algn="l">
              <a:spcBef>
                <a:spcPts val="100"/>
              </a:spcBef>
            </a:pPr>
            <a:r>
              <a:rPr lang="en-US" sz="1100" b="1" spc="-20" dirty="0">
                <a:latin typeface="Times New Roman" panose="02020603050405020304" pitchFamily="18" charset="0"/>
                <a:cs typeface="Times New Roman" panose="02020603050405020304" pitchFamily="18" charset="0"/>
              </a:rPr>
              <a:t>Ukrainian Medical Association of North America</a:t>
            </a:r>
          </a:p>
          <a:p>
            <a:pPr marL="12700" algn="l">
              <a:spcBef>
                <a:spcPts val="100"/>
              </a:spcBef>
            </a:pPr>
            <a:r>
              <a:rPr lang="ru-RU" sz="1100" b="1" spc="-20" dirty="0" err="1">
                <a:latin typeface="Times New Roman" panose="02020603050405020304" pitchFamily="18" charset="0"/>
                <a:cs typeface="Times New Roman" panose="02020603050405020304" pitchFamily="18" charset="0"/>
              </a:rPr>
              <a:t>Українська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медична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асоціація</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Північної</a:t>
            </a:r>
            <a:r>
              <a:rPr lang="ru-RU" sz="1100" b="1" spc="-20" dirty="0">
                <a:latin typeface="Times New Roman" panose="02020603050405020304" pitchFamily="18" charset="0"/>
                <a:cs typeface="Times New Roman" panose="02020603050405020304" pitchFamily="18" charset="0"/>
              </a:rPr>
              <a:t> Америки</a:t>
            </a:r>
            <a:endParaRPr lang="ru-RU" sz="11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2787" y="609676"/>
            <a:ext cx="9976613" cy="1121461"/>
          </a:xfrm>
          <a:prstGeom prst="rect">
            <a:avLst/>
          </a:prstGeom>
        </p:spPr>
        <p:txBody>
          <a:bodyPr vert="horz" wrap="square" lIns="0" tIns="13335" rIns="0" bIns="0" rtlCol="0">
            <a:spAutoFit/>
          </a:bodyPr>
          <a:lstStyle/>
          <a:p>
            <a:pPr marL="12700">
              <a:lnSpc>
                <a:spcPct val="100000"/>
              </a:lnSpc>
              <a:spcBef>
                <a:spcPts val="105"/>
              </a:spcBef>
            </a:pPr>
            <a:r>
              <a:rPr sz="3600" b="1" spc="-40" dirty="0"/>
              <a:t>Illustrative</a:t>
            </a:r>
            <a:r>
              <a:rPr sz="3600" b="1" spc="-204" dirty="0"/>
              <a:t> </a:t>
            </a:r>
            <a:r>
              <a:rPr sz="3600" b="1" dirty="0"/>
              <a:t>Case-</a:t>
            </a:r>
            <a:r>
              <a:rPr sz="3600" b="1" spc="-175" dirty="0"/>
              <a:t> </a:t>
            </a:r>
            <a:r>
              <a:rPr sz="3600" b="1" spc="-20" dirty="0"/>
              <a:t>Cardiac</a:t>
            </a:r>
            <a:br>
              <a:rPr lang="en-US" sz="3600" b="1" spc="-20" dirty="0"/>
            </a:br>
            <a:r>
              <a:rPr lang="ru-RU" sz="3600" b="1" spc="-20" dirty="0"/>
              <a:t>Приклад - </a:t>
            </a:r>
            <a:r>
              <a:rPr lang="ru-RU" sz="3600" b="1" spc="-20" dirty="0" err="1"/>
              <a:t>серцево-судинна</a:t>
            </a:r>
            <a:r>
              <a:rPr lang="ru-RU" sz="3600" b="1" spc="-20" dirty="0"/>
              <a:t> система</a:t>
            </a:r>
            <a:endParaRPr sz="3600" b="1" dirty="0"/>
          </a:p>
        </p:txBody>
      </p:sp>
      <p:sp>
        <p:nvSpPr>
          <p:cNvPr id="3" name="object 3"/>
          <p:cNvSpPr txBox="1"/>
          <p:nvPr/>
        </p:nvSpPr>
        <p:spPr>
          <a:xfrm>
            <a:off x="462787" y="1793493"/>
            <a:ext cx="11273790" cy="3656129"/>
          </a:xfrm>
          <a:prstGeom prst="rect">
            <a:avLst/>
          </a:prstGeom>
        </p:spPr>
        <p:txBody>
          <a:bodyPr vert="horz" wrap="square" lIns="0" tIns="54610" rIns="0" bIns="0" rtlCol="0">
            <a:spAutoFit/>
          </a:bodyPr>
          <a:lstStyle/>
          <a:p>
            <a:pPr marL="12700" marR="6350" algn="just"/>
            <a:r>
              <a:rPr dirty="0">
                <a:latin typeface="Calibri"/>
                <a:cs typeface="Calibri"/>
              </a:rPr>
              <a:t>After</a:t>
            </a:r>
            <a:r>
              <a:rPr spc="-75" dirty="0">
                <a:latin typeface="Calibri"/>
                <a:cs typeface="Calibri"/>
              </a:rPr>
              <a:t> </a:t>
            </a:r>
            <a:r>
              <a:rPr dirty="0">
                <a:latin typeface="Calibri"/>
                <a:cs typeface="Calibri"/>
              </a:rPr>
              <a:t>50</a:t>
            </a:r>
            <a:r>
              <a:rPr spc="-75" dirty="0">
                <a:latin typeface="Calibri"/>
                <a:cs typeface="Calibri"/>
              </a:rPr>
              <a:t> </a:t>
            </a:r>
            <a:r>
              <a:rPr dirty="0">
                <a:latin typeface="Calibri"/>
                <a:cs typeface="Calibri"/>
              </a:rPr>
              <a:t>minutes</a:t>
            </a:r>
            <a:r>
              <a:rPr spc="-80" dirty="0">
                <a:latin typeface="Calibri"/>
                <a:cs typeface="Calibri"/>
              </a:rPr>
              <a:t> </a:t>
            </a:r>
            <a:r>
              <a:rPr dirty="0">
                <a:latin typeface="Calibri"/>
                <a:cs typeface="Calibri"/>
              </a:rPr>
              <a:t>of</a:t>
            </a:r>
            <a:r>
              <a:rPr spc="-75" dirty="0">
                <a:latin typeface="Calibri"/>
                <a:cs typeface="Calibri"/>
              </a:rPr>
              <a:t> </a:t>
            </a:r>
            <a:r>
              <a:rPr spc="-10" dirty="0">
                <a:latin typeface="Calibri"/>
                <a:cs typeface="Calibri"/>
              </a:rPr>
              <a:t>ventilation,</a:t>
            </a:r>
            <a:r>
              <a:rPr spc="-55" dirty="0">
                <a:latin typeface="Calibri"/>
                <a:cs typeface="Calibri"/>
              </a:rPr>
              <a:t> </a:t>
            </a:r>
            <a:r>
              <a:rPr dirty="0">
                <a:latin typeface="Calibri"/>
                <a:cs typeface="Calibri"/>
              </a:rPr>
              <a:t>weak</a:t>
            </a:r>
            <a:r>
              <a:rPr spc="-70" dirty="0">
                <a:latin typeface="Calibri"/>
                <a:cs typeface="Calibri"/>
              </a:rPr>
              <a:t> </a:t>
            </a:r>
            <a:r>
              <a:rPr spc="-10" dirty="0">
                <a:latin typeface="Calibri"/>
                <a:cs typeface="Calibri"/>
              </a:rPr>
              <a:t>spontaneous</a:t>
            </a:r>
            <a:r>
              <a:rPr spc="-55" dirty="0">
                <a:latin typeface="Calibri"/>
                <a:cs typeface="Calibri"/>
              </a:rPr>
              <a:t> </a:t>
            </a:r>
            <a:r>
              <a:rPr dirty="0">
                <a:latin typeface="Calibri"/>
                <a:cs typeface="Calibri"/>
              </a:rPr>
              <a:t>breaths</a:t>
            </a:r>
            <a:r>
              <a:rPr spc="-75" dirty="0">
                <a:latin typeface="Calibri"/>
                <a:cs typeface="Calibri"/>
              </a:rPr>
              <a:t> </a:t>
            </a:r>
            <a:r>
              <a:rPr dirty="0">
                <a:latin typeface="Calibri"/>
                <a:cs typeface="Calibri"/>
              </a:rPr>
              <a:t>were</a:t>
            </a:r>
            <a:r>
              <a:rPr spc="-75" dirty="0">
                <a:latin typeface="Calibri"/>
                <a:cs typeface="Calibri"/>
              </a:rPr>
              <a:t> </a:t>
            </a:r>
            <a:r>
              <a:rPr dirty="0">
                <a:latin typeface="Calibri"/>
                <a:cs typeface="Calibri"/>
              </a:rPr>
              <a:t>noted</a:t>
            </a:r>
            <a:r>
              <a:rPr spc="-65" dirty="0">
                <a:latin typeface="Calibri"/>
                <a:cs typeface="Calibri"/>
              </a:rPr>
              <a:t> </a:t>
            </a:r>
            <a:r>
              <a:rPr dirty="0">
                <a:latin typeface="Calibri"/>
                <a:cs typeface="Calibri"/>
              </a:rPr>
              <a:t>but</a:t>
            </a:r>
            <a:r>
              <a:rPr spc="-55" dirty="0">
                <a:latin typeface="Calibri"/>
                <a:cs typeface="Calibri"/>
              </a:rPr>
              <a:t> </a:t>
            </a:r>
            <a:r>
              <a:rPr spc="-25" dirty="0">
                <a:latin typeface="Calibri"/>
                <a:cs typeface="Calibri"/>
              </a:rPr>
              <a:t>he </a:t>
            </a:r>
            <a:r>
              <a:rPr dirty="0">
                <a:latin typeface="Calibri"/>
                <a:cs typeface="Calibri"/>
              </a:rPr>
              <a:t>required</a:t>
            </a:r>
            <a:r>
              <a:rPr spc="-55" dirty="0">
                <a:latin typeface="Calibri"/>
                <a:cs typeface="Calibri"/>
              </a:rPr>
              <a:t> </a:t>
            </a:r>
            <a:r>
              <a:rPr spc="-10" dirty="0">
                <a:latin typeface="Calibri"/>
                <a:cs typeface="Calibri"/>
              </a:rPr>
              <a:t>ventilation</a:t>
            </a:r>
            <a:r>
              <a:rPr spc="-45" dirty="0">
                <a:latin typeface="Calibri"/>
                <a:cs typeface="Calibri"/>
              </a:rPr>
              <a:t> </a:t>
            </a:r>
            <a:r>
              <a:rPr dirty="0">
                <a:latin typeface="Calibri"/>
                <a:cs typeface="Calibri"/>
              </a:rPr>
              <a:t>until</a:t>
            </a:r>
            <a:r>
              <a:rPr spc="-35" dirty="0">
                <a:latin typeface="Calibri"/>
                <a:cs typeface="Calibri"/>
              </a:rPr>
              <a:t> </a:t>
            </a:r>
            <a:r>
              <a:rPr dirty="0">
                <a:latin typeface="Calibri"/>
                <a:cs typeface="Calibri"/>
              </a:rPr>
              <a:t>135</a:t>
            </a:r>
            <a:r>
              <a:rPr spc="-35" dirty="0">
                <a:latin typeface="Calibri"/>
                <a:cs typeface="Calibri"/>
              </a:rPr>
              <a:t> </a:t>
            </a:r>
            <a:r>
              <a:rPr dirty="0">
                <a:latin typeface="Calibri"/>
                <a:cs typeface="Calibri"/>
              </a:rPr>
              <a:t>minutes</a:t>
            </a:r>
            <a:r>
              <a:rPr spc="-50" dirty="0">
                <a:latin typeface="Calibri"/>
                <a:cs typeface="Calibri"/>
              </a:rPr>
              <a:t> </a:t>
            </a:r>
            <a:r>
              <a:rPr dirty="0">
                <a:latin typeface="Calibri"/>
                <a:cs typeface="Calibri"/>
              </a:rPr>
              <a:t>when</a:t>
            </a:r>
            <a:r>
              <a:rPr spc="-50" dirty="0">
                <a:latin typeface="Calibri"/>
                <a:cs typeface="Calibri"/>
              </a:rPr>
              <a:t> </a:t>
            </a:r>
            <a:r>
              <a:rPr dirty="0">
                <a:latin typeface="Calibri"/>
                <a:cs typeface="Calibri"/>
              </a:rPr>
              <a:t>when</a:t>
            </a:r>
            <a:r>
              <a:rPr spc="-40" dirty="0">
                <a:latin typeface="Calibri"/>
                <a:cs typeface="Calibri"/>
              </a:rPr>
              <a:t> </a:t>
            </a:r>
            <a:r>
              <a:rPr spc="-25" dirty="0">
                <a:latin typeface="Calibri"/>
                <a:cs typeface="Calibri"/>
              </a:rPr>
              <a:t>broncho-</a:t>
            </a:r>
            <a:r>
              <a:rPr dirty="0">
                <a:latin typeface="Calibri"/>
                <a:cs typeface="Calibri"/>
              </a:rPr>
              <a:t>constriction</a:t>
            </a:r>
            <a:r>
              <a:rPr spc="-45" dirty="0">
                <a:latin typeface="Calibri"/>
                <a:cs typeface="Calibri"/>
              </a:rPr>
              <a:t> </a:t>
            </a:r>
            <a:r>
              <a:rPr spc="-10" dirty="0">
                <a:latin typeface="Calibri"/>
                <a:cs typeface="Calibri"/>
              </a:rPr>
              <a:t>again </a:t>
            </a:r>
            <a:r>
              <a:rPr dirty="0">
                <a:latin typeface="Calibri"/>
                <a:cs typeface="Calibri"/>
              </a:rPr>
              <a:t>increased</a:t>
            </a:r>
            <a:r>
              <a:rPr spc="-85" dirty="0">
                <a:latin typeface="Calibri"/>
                <a:cs typeface="Calibri"/>
              </a:rPr>
              <a:t> </a:t>
            </a:r>
            <a:r>
              <a:rPr dirty="0">
                <a:latin typeface="Calibri"/>
                <a:cs typeface="Calibri"/>
              </a:rPr>
              <a:t>but</a:t>
            </a:r>
            <a:r>
              <a:rPr spc="-80" dirty="0">
                <a:latin typeface="Calibri"/>
                <a:cs typeface="Calibri"/>
              </a:rPr>
              <a:t> </a:t>
            </a:r>
            <a:r>
              <a:rPr spc="-10" dirty="0">
                <a:latin typeface="Calibri"/>
                <a:cs typeface="Calibri"/>
              </a:rPr>
              <a:t>improved</a:t>
            </a:r>
            <a:r>
              <a:rPr spc="-80" dirty="0">
                <a:latin typeface="Calibri"/>
                <a:cs typeface="Calibri"/>
              </a:rPr>
              <a:t> </a:t>
            </a:r>
            <a:r>
              <a:rPr dirty="0">
                <a:latin typeface="Calibri"/>
                <a:cs typeface="Calibri"/>
              </a:rPr>
              <a:t>rapidly</a:t>
            </a:r>
            <a:r>
              <a:rPr spc="-85" dirty="0">
                <a:latin typeface="Calibri"/>
                <a:cs typeface="Calibri"/>
              </a:rPr>
              <a:t> </a:t>
            </a:r>
            <a:r>
              <a:rPr dirty="0">
                <a:latin typeface="Calibri"/>
                <a:cs typeface="Calibri"/>
              </a:rPr>
              <a:t>after</a:t>
            </a:r>
            <a:r>
              <a:rPr spc="-114" dirty="0">
                <a:latin typeface="Calibri"/>
                <a:cs typeface="Calibri"/>
              </a:rPr>
              <a:t> </a:t>
            </a:r>
            <a:r>
              <a:rPr dirty="0">
                <a:latin typeface="Calibri"/>
                <a:cs typeface="Calibri"/>
              </a:rPr>
              <a:t>additional</a:t>
            </a:r>
            <a:r>
              <a:rPr spc="-80" dirty="0">
                <a:latin typeface="Calibri"/>
                <a:cs typeface="Calibri"/>
              </a:rPr>
              <a:t> </a:t>
            </a:r>
            <a:r>
              <a:rPr dirty="0">
                <a:latin typeface="Calibri"/>
                <a:cs typeface="Calibri"/>
              </a:rPr>
              <a:t>2mg</a:t>
            </a:r>
            <a:r>
              <a:rPr spc="-85" dirty="0">
                <a:latin typeface="Calibri"/>
                <a:cs typeface="Calibri"/>
              </a:rPr>
              <a:t> </a:t>
            </a:r>
            <a:r>
              <a:rPr dirty="0">
                <a:latin typeface="Calibri"/>
                <a:cs typeface="Calibri"/>
              </a:rPr>
              <a:t>IV</a:t>
            </a:r>
            <a:r>
              <a:rPr spc="-100" dirty="0">
                <a:latin typeface="Calibri"/>
                <a:cs typeface="Calibri"/>
              </a:rPr>
              <a:t> </a:t>
            </a:r>
            <a:r>
              <a:rPr spc="-10" dirty="0">
                <a:latin typeface="Calibri"/>
                <a:cs typeface="Calibri"/>
              </a:rPr>
              <a:t>atropine</a:t>
            </a:r>
            <a:r>
              <a:rPr spc="-85" dirty="0">
                <a:latin typeface="Calibri"/>
                <a:cs typeface="Calibri"/>
              </a:rPr>
              <a:t> </a:t>
            </a:r>
            <a:r>
              <a:rPr dirty="0">
                <a:latin typeface="Calibri"/>
                <a:cs typeface="Calibri"/>
              </a:rPr>
              <a:t>was</a:t>
            </a:r>
            <a:r>
              <a:rPr spc="-85" dirty="0">
                <a:latin typeface="Calibri"/>
                <a:cs typeface="Calibri"/>
              </a:rPr>
              <a:t> </a:t>
            </a:r>
            <a:r>
              <a:rPr spc="-10" dirty="0">
                <a:latin typeface="Calibri"/>
                <a:cs typeface="Calibri"/>
              </a:rPr>
              <a:t>given.</a:t>
            </a:r>
            <a:endParaRPr dirty="0">
              <a:latin typeface="Calibri"/>
              <a:cs typeface="Calibri"/>
            </a:endParaRPr>
          </a:p>
          <a:p>
            <a:pPr marL="12700" marR="5080" algn="just"/>
            <a:r>
              <a:rPr dirty="0">
                <a:latin typeface="Calibri"/>
                <a:cs typeface="Calibri"/>
              </a:rPr>
              <a:t>At</a:t>
            </a:r>
            <a:r>
              <a:rPr spc="114" dirty="0">
                <a:latin typeface="Calibri"/>
                <a:cs typeface="Calibri"/>
              </a:rPr>
              <a:t> </a:t>
            </a:r>
            <a:r>
              <a:rPr dirty="0">
                <a:latin typeface="Calibri"/>
                <a:cs typeface="Calibri"/>
              </a:rPr>
              <a:t>150</a:t>
            </a:r>
            <a:r>
              <a:rPr spc="125" dirty="0">
                <a:latin typeface="Calibri"/>
                <a:cs typeface="Calibri"/>
              </a:rPr>
              <a:t> </a:t>
            </a:r>
            <a:r>
              <a:rPr dirty="0">
                <a:latin typeface="Calibri"/>
                <a:cs typeface="Calibri"/>
              </a:rPr>
              <a:t>minutes,</a:t>
            </a:r>
            <a:r>
              <a:rPr spc="120" dirty="0">
                <a:latin typeface="Calibri"/>
                <a:cs typeface="Calibri"/>
              </a:rPr>
              <a:t> </a:t>
            </a:r>
            <a:r>
              <a:rPr dirty="0">
                <a:latin typeface="Calibri"/>
                <a:cs typeface="Calibri"/>
              </a:rPr>
              <a:t>he</a:t>
            </a:r>
            <a:r>
              <a:rPr spc="120" dirty="0">
                <a:latin typeface="Calibri"/>
                <a:cs typeface="Calibri"/>
              </a:rPr>
              <a:t> </a:t>
            </a:r>
            <a:r>
              <a:rPr dirty="0">
                <a:latin typeface="Calibri"/>
                <a:cs typeface="Calibri"/>
              </a:rPr>
              <a:t>slowly</a:t>
            </a:r>
            <a:r>
              <a:rPr spc="114" dirty="0">
                <a:latin typeface="Calibri"/>
                <a:cs typeface="Calibri"/>
              </a:rPr>
              <a:t> </a:t>
            </a:r>
            <a:r>
              <a:rPr dirty="0">
                <a:latin typeface="Calibri"/>
                <a:cs typeface="Calibri"/>
              </a:rPr>
              <a:t>began</a:t>
            </a:r>
            <a:r>
              <a:rPr spc="114" dirty="0">
                <a:latin typeface="Calibri"/>
                <a:cs typeface="Calibri"/>
              </a:rPr>
              <a:t> </a:t>
            </a:r>
            <a:r>
              <a:rPr dirty="0">
                <a:latin typeface="Calibri"/>
                <a:cs typeface="Calibri"/>
              </a:rPr>
              <a:t>to</a:t>
            </a:r>
            <a:r>
              <a:rPr spc="110" dirty="0">
                <a:latin typeface="Calibri"/>
                <a:cs typeface="Calibri"/>
              </a:rPr>
              <a:t> </a:t>
            </a:r>
            <a:r>
              <a:rPr dirty="0">
                <a:latin typeface="Calibri"/>
                <a:cs typeface="Calibri"/>
              </a:rPr>
              <a:t>have</a:t>
            </a:r>
            <a:r>
              <a:rPr spc="114" dirty="0">
                <a:latin typeface="Calibri"/>
                <a:cs typeface="Calibri"/>
              </a:rPr>
              <a:t> </a:t>
            </a:r>
            <a:r>
              <a:rPr dirty="0">
                <a:latin typeface="Calibri"/>
                <a:cs typeface="Calibri"/>
              </a:rPr>
              <a:t>spontaneous</a:t>
            </a:r>
            <a:r>
              <a:rPr spc="110" dirty="0">
                <a:latin typeface="Calibri"/>
                <a:cs typeface="Calibri"/>
              </a:rPr>
              <a:t> </a:t>
            </a:r>
            <a:r>
              <a:rPr dirty="0">
                <a:latin typeface="Calibri"/>
                <a:cs typeface="Calibri"/>
              </a:rPr>
              <a:t>respirations</a:t>
            </a:r>
            <a:r>
              <a:rPr spc="130" dirty="0">
                <a:latin typeface="Calibri"/>
                <a:cs typeface="Calibri"/>
              </a:rPr>
              <a:t> </a:t>
            </a:r>
            <a:r>
              <a:rPr spc="-10" dirty="0">
                <a:latin typeface="Calibri"/>
                <a:cs typeface="Calibri"/>
              </a:rPr>
              <a:t>sufficient </a:t>
            </a:r>
            <a:r>
              <a:rPr dirty="0">
                <a:latin typeface="Calibri"/>
                <a:cs typeface="Calibri"/>
              </a:rPr>
              <a:t>to</a:t>
            </a:r>
            <a:r>
              <a:rPr spc="140" dirty="0">
                <a:latin typeface="Calibri"/>
                <a:cs typeface="Calibri"/>
              </a:rPr>
              <a:t> </a:t>
            </a:r>
            <a:r>
              <a:rPr dirty="0">
                <a:latin typeface="Calibri"/>
                <a:cs typeface="Calibri"/>
              </a:rPr>
              <a:t>maintain</a:t>
            </a:r>
            <a:r>
              <a:rPr spc="155" dirty="0">
                <a:latin typeface="Calibri"/>
                <a:cs typeface="Calibri"/>
              </a:rPr>
              <a:t> </a:t>
            </a:r>
            <a:r>
              <a:rPr dirty="0">
                <a:latin typeface="Calibri"/>
                <a:cs typeface="Calibri"/>
              </a:rPr>
              <a:t>his</a:t>
            </a:r>
            <a:r>
              <a:rPr spc="140" dirty="0">
                <a:latin typeface="Calibri"/>
                <a:cs typeface="Calibri"/>
              </a:rPr>
              <a:t> </a:t>
            </a:r>
            <a:r>
              <a:rPr dirty="0">
                <a:latin typeface="Calibri"/>
                <a:cs typeface="Calibri"/>
              </a:rPr>
              <a:t>own</a:t>
            </a:r>
            <a:r>
              <a:rPr spc="155" dirty="0">
                <a:latin typeface="Calibri"/>
                <a:cs typeface="Calibri"/>
              </a:rPr>
              <a:t> </a:t>
            </a:r>
            <a:r>
              <a:rPr dirty="0">
                <a:latin typeface="Calibri"/>
                <a:cs typeface="Calibri"/>
              </a:rPr>
              <a:t>oxygenation.</a:t>
            </a:r>
            <a:r>
              <a:rPr spc="150" dirty="0">
                <a:latin typeface="Calibri"/>
                <a:cs typeface="Calibri"/>
              </a:rPr>
              <a:t>  </a:t>
            </a:r>
            <a:r>
              <a:rPr dirty="0">
                <a:latin typeface="Calibri"/>
                <a:cs typeface="Calibri"/>
              </a:rPr>
              <a:t>He</a:t>
            </a:r>
            <a:r>
              <a:rPr spc="150" dirty="0">
                <a:latin typeface="Calibri"/>
                <a:cs typeface="Calibri"/>
              </a:rPr>
              <a:t> </a:t>
            </a:r>
            <a:r>
              <a:rPr dirty="0">
                <a:latin typeface="Calibri"/>
                <a:cs typeface="Calibri"/>
              </a:rPr>
              <a:t>continued</a:t>
            </a:r>
            <a:r>
              <a:rPr spc="150" dirty="0">
                <a:latin typeface="Calibri"/>
                <a:cs typeface="Calibri"/>
              </a:rPr>
              <a:t> </a:t>
            </a:r>
            <a:r>
              <a:rPr dirty="0">
                <a:latin typeface="Calibri"/>
                <a:cs typeface="Calibri"/>
              </a:rPr>
              <a:t>to</a:t>
            </a:r>
            <a:r>
              <a:rPr spc="155" dirty="0">
                <a:latin typeface="Calibri"/>
                <a:cs typeface="Calibri"/>
              </a:rPr>
              <a:t> </a:t>
            </a:r>
            <a:r>
              <a:rPr dirty="0">
                <a:latin typeface="Calibri"/>
                <a:cs typeface="Calibri"/>
              </a:rPr>
              <a:t>have</a:t>
            </a:r>
            <a:r>
              <a:rPr spc="145" dirty="0">
                <a:latin typeface="Calibri"/>
                <a:cs typeface="Calibri"/>
              </a:rPr>
              <a:t> </a:t>
            </a:r>
            <a:r>
              <a:rPr dirty="0">
                <a:latin typeface="Calibri"/>
                <a:cs typeface="Calibri"/>
              </a:rPr>
              <a:t>episodes</a:t>
            </a:r>
            <a:r>
              <a:rPr spc="135" dirty="0">
                <a:latin typeface="Calibri"/>
                <a:cs typeface="Calibri"/>
              </a:rPr>
              <a:t> </a:t>
            </a:r>
            <a:r>
              <a:rPr dirty="0">
                <a:latin typeface="Calibri"/>
                <a:cs typeface="Calibri"/>
              </a:rPr>
              <a:t>of</a:t>
            </a:r>
            <a:r>
              <a:rPr spc="150" dirty="0">
                <a:latin typeface="Calibri"/>
                <a:cs typeface="Calibri"/>
              </a:rPr>
              <a:t> </a:t>
            </a:r>
            <a:r>
              <a:rPr spc="-10" dirty="0">
                <a:latin typeface="Calibri"/>
                <a:cs typeface="Calibri"/>
              </a:rPr>
              <a:t>nausea </a:t>
            </a:r>
            <a:r>
              <a:rPr dirty="0">
                <a:latin typeface="Calibri"/>
                <a:cs typeface="Calibri"/>
              </a:rPr>
              <a:t>and</a:t>
            </a:r>
            <a:r>
              <a:rPr spc="155" dirty="0">
                <a:latin typeface="Calibri"/>
                <a:cs typeface="Calibri"/>
              </a:rPr>
              <a:t> </a:t>
            </a:r>
            <a:r>
              <a:rPr dirty="0">
                <a:latin typeface="Calibri"/>
                <a:cs typeface="Calibri"/>
              </a:rPr>
              <a:t>emesis</a:t>
            </a:r>
            <a:r>
              <a:rPr spc="155" dirty="0">
                <a:latin typeface="Calibri"/>
                <a:cs typeface="Calibri"/>
              </a:rPr>
              <a:t> </a:t>
            </a:r>
            <a:r>
              <a:rPr dirty="0">
                <a:latin typeface="Calibri"/>
                <a:cs typeface="Calibri"/>
              </a:rPr>
              <a:t>but</a:t>
            </a:r>
            <a:r>
              <a:rPr spc="170" dirty="0">
                <a:latin typeface="Calibri"/>
                <a:cs typeface="Calibri"/>
              </a:rPr>
              <a:t> </a:t>
            </a:r>
            <a:r>
              <a:rPr dirty="0">
                <a:latin typeface="Calibri"/>
                <a:cs typeface="Calibri"/>
              </a:rPr>
              <a:t>had</a:t>
            </a:r>
            <a:r>
              <a:rPr spc="170" dirty="0">
                <a:latin typeface="Calibri"/>
                <a:cs typeface="Calibri"/>
              </a:rPr>
              <a:t> </a:t>
            </a:r>
            <a:r>
              <a:rPr dirty="0">
                <a:latin typeface="Calibri"/>
                <a:cs typeface="Calibri"/>
              </a:rPr>
              <a:t>recovered</a:t>
            </a:r>
            <a:r>
              <a:rPr spc="150" dirty="0">
                <a:latin typeface="Calibri"/>
                <a:cs typeface="Calibri"/>
              </a:rPr>
              <a:t> </a:t>
            </a:r>
            <a:r>
              <a:rPr dirty="0">
                <a:latin typeface="Calibri"/>
                <a:cs typeface="Calibri"/>
              </a:rPr>
              <a:t>well</a:t>
            </a:r>
            <a:r>
              <a:rPr spc="140" dirty="0">
                <a:latin typeface="Calibri"/>
                <a:cs typeface="Calibri"/>
              </a:rPr>
              <a:t> </a:t>
            </a:r>
            <a:r>
              <a:rPr dirty="0">
                <a:latin typeface="Calibri"/>
                <a:cs typeface="Calibri"/>
              </a:rPr>
              <a:t>enough</a:t>
            </a:r>
            <a:r>
              <a:rPr spc="145" dirty="0">
                <a:latin typeface="Calibri"/>
                <a:cs typeface="Calibri"/>
              </a:rPr>
              <a:t> </a:t>
            </a:r>
            <a:r>
              <a:rPr dirty="0">
                <a:latin typeface="Calibri"/>
                <a:cs typeface="Calibri"/>
              </a:rPr>
              <a:t>to</a:t>
            </a:r>
            <a:r>
              <a:rPr spc="165" dirty="0">
                <a:latin typeface="Calibri"/>
                <a:cs typeface="Calibri"/>
              </a:rPr>
              <a:t> </a:t>
            </a:r>
            <a:r>
              <a:rPr dirty="0">
                <a:latin typeface="Calibri"/>
                <a:cs typeface="Calibri"/>
              </a:rPr>
              <a:t>stand</a:t>
            </a:r>
            <a:r>
              <a:rPr spc="150" dirty="0">
                <a:latin typeface="Calibri"/>
                <a:cs typeface="Calibri"/>
              </a:rPr>
              <a:t> </a:t>
            </a:r>
            <a:r>
              <a:rPr dirty="0">
                <a:latin typeface="Calibri"/>
                <a:cs typeface="Calibri"/>
              </a:rPr>
              <a:t>and</a:t>
            </a:r>
            <a:r>
              <a:rPr spc="160" dirty="0">
                <a:latin typeface="Calibri"/>
                <a:cs typeface="Calibri"/>
              </a:rPr>
              <a:t> </a:t>
            </a:r>
            <a:r>
              <a:rPr dirty="0">
                <a:latin typeface="Calibri"/>
                <a:cs typeface="Calibri"/>
              </a:rPr>
              <a:t>walk</a:t>
            </a:r>
            <a:r>
              <a:rPr spc="155" dirty="0">
                <a:latin typeface="Calibri"/>
                <a:cs typeface="Calibri"/>
              </a:rPr>
              <a:t> </a:t>
            </a:r>
            <a:r>
              <a:rPr dirty="0">
                <a:latin typeface="Calibri"/>
                <a:cs typeface="Calibri"/>
              </a:rPr>
              <a:t>in</a:t>
            </a:r>
            <a:r>
              <a:rPr spc="155" dirty="0">
                <a:latin typeface="Calibri"/>
                <a:cs typeface="Calibri"/>
              </a:rPr>
              <a:t> </a:t>
            </a:r>
            <a:r>
              <a:rPr dirty="0">
                <a:latin typeface="Calibri"/>
                <a:cs typeface="Calibri"/>
              </a:rPr>
              <a:t>his</a:t>
            </a:r>
            <a:r>
              <a:rPr spc="165" dirty="0">
                <a:latin typeface="Calibri"/>
                <a:cs typeface="Calibri"/>
              </a:rPr>
              <a:t> </a:t>
            </a:r>
            <a:r>
              <a:rPr spc="-10" dirty="0">
                <a:latin typeface="Calibri"/>
                <a:cs typeface="Calibri"/>
              </a:rPr>
              <a:t>medical </a:t>
            </a:r>
            <a:r>
              <a:rPr dirty="0">
                <a:latin typeface="Calibri"/>
                <a:cs typeface="Calibri"/>
              </a:rPr>
              <a:t>unit</a:t>
            </a:r>
            <a:r>
              <a:rPr spc="-50" dirty="0">
                <a:latin typeface="Calibri"/>
                <a:cs typeface="Calibri"/>
              </a:rPr>
              <a:t> </a:t>
            </a:r>
            <a:r>
              <a:rPr dirty="0">
                <a:latin typeface="Calibri"/>
                <a:cs typeface="Calibri"/>
              </a:rPr>
              <a:t>by</a:t>
            </a:r>
            <a:r>
              <a:rPr spc="-70" dirty="0">
                <a:latin typeface="Calibri"/>
                <a:cs typeface="Calibri"/>
              </a:rPr>
              <a:t> </a:t>
            </a:r>
            <a:r>
              <a:rPr dirty="0">
                <a:latin typeface="Calibri"/>
                <a:cs typeface="Calibri"/>
              </a:rPr>
              <a:t>9</a:t>
            </a:r>
            <a:r>
              <a:rPr spc="-65" dirty="0">
                <a:latin typeface="Calibri"/>
                <a:cs typeface="Calibri"/>
              </a:rPr>
              <a:t> </a:t>
            </a:r>
            <a:r>
              <a:rPr dirty="0">
                <a:latin typeface="Calibri"/>
                <a:cs typeface="Calibri"/>
              </a:rPr>
              <a:t>hours</a:t>
            </a:r>
            <a:r>
              <a:rPr spc="-40" dirty="0">
                <a:latin typeface="Calibri"/>
                <a:cs typeface="Calibri"/>
              </a:rPr>
              <a:t> </a:t>
            </a:r>
            <a:r>
              <a:rPr dirty="0">
                <a:latin typeface="Calibri"/>
                <a:cs typeface="Calibri"/>
              </a:rPr>
              <a:t>though</a:t>
            </a:r>
            <a:r>
              <a:rPr spc="-55" dirty="0">
                <a:latin typeface="Calibri"/>
                <a:cs typeface="Calibri"/>
              </a:rPr>
              <a:t> </a:t>
            </a:r>
            <a:r>
              <a:rPr dirty="0">
                <a:latin typeface="Calibri"/>
                <a:cs typeface="Calibri"/>
              </a:rPr>
              <a:t>he</a:t>
            </a:r>
            <a:r>
              <a:rPr spc="-60" dirty="0">
                <a:latin typeface="Calibri"/>
                <a:cs typeface="Calibri"/>
              </a:rPr>
              <a:t> </a:t>
            </a:r>
            <a:r>
              <a:rPr spc="-10" dirty="0">
                <a:latin typeface="Calibri"/>
                <a:cs typeface="Calibri"/>
              </a:rPr>
              <a:t>remained</a:t>
            </a:r>
            <a:r>
              <a:rPr spc="-70" dirty="0">
                <a:latin typeface="Calibri"/>
                <a:cs typeface="Calibri"/>
              </a:rPr>
              <a:t> </a:t>
            </a:r>
            <a:r>
              <a:rPr spc="-10" dirty="0">
                <a:latin typeface="Calibri"/>
                <a:cs typeface="Calibri"/>
              </a:rPr>
              <a:t>physical</a:t>
            </a:r>
            <a:r>
              <a:rPr spc="-50" dirty="0">
                <a:latin typeface="Calibri"/>
                <a:cs typeface="Calibri"/>
              </a:rPr>
              <a:t> </a:t>
            </a:r>
            <a:r>
              <a:rPr dirty="0">
                <a:latin typeface="Calibri"/>
                <a:cs typeface="Calibri"/>
              </a:rPr>
              <a:t>weak</a:t>
            </a:r>
            <a:r>
              <a:rPr spc="-65" dirty="0">
                <a:latin typeface="Calibri"/>
                <a:cs typeface="Calibri"/>
              </a:rPr>
              <a:t> </a:t>
            </a:r>
            <a:r>
              <a:rPr dirty="0">
                <a:latin typeface="Calibri"/>
                <a:cs typeface="Calibri"/>
              </a:rPr>
              <a:t>and</a:t>
            </a:r>
            <a:r>
              <a:rPr spc="-70" dirty="0">
                <a:latin typeface="Calibri"/>
                <a:cs typeface="Calibri"/>
              </a:rPr>
              <a:t> </a:t>
            </a:r>
            <a:r>
              <a:rPr spc="-10" dirty="0">
                <a:latin typeface="Calibri"/>
                <a:cs typeface="Calibri"/>
              </a:rPr>
              <a:t>areflexic.</a:t>
            </a:r>
            <a:endParaRPr dirty="0">
              <a:latin typeface="Calibri"/>
              <a:cs typeface="Calibri"/>
            </a:endParaRPr>
          </a:p>
          <a:p>
            <a:pPr marL="12700" marR="7620" algn="just"/>
            <a:r>
              <a:rPr dirty="0">
                <a:latin typeface="Calibri"/>
                <a:cs typeface="Calibri"/>
              </a:rPr>
              <a:t>Due</a:t>
            </a:r>
            <a:r>
              <a:rPr spc="140" dirty="0">
                <a:latin typeface="Calibri"/>
                <a:cs typeface="Calibri"/>
              </a:rPr>
              <a:t> </a:t>
            </a:r>
            <a:r>
              <a:rPr dirty="0">
                <a:latin typeface="Calibri"/>
                <a:cs typeface="Calibri"/>
              </a:rPr>
              <a:t>to</a:t>
            </a:r>
            <a:r>
              <a:rPr spc="150" dirty="0">
                <a:latin typeface="Calibri"/>
                <a:cs typeface="Calibri"/>
              </a:rPr>
              <a:t> </a:t>
            </a:r>
            <a:r>
              <a:rPr dirty="0">
                <a:latin typeface="Calibri"/>
                <a:cs typeface="Calibri"/>
              </a:rPr>
              <a:t>EKG</a:t>
            </a:r>
            <a:r>
              <a:rPr spc="150" dirty="0">
                <a:latin typeface="Calibri"/>
                <a:cs typeface="Calibri"/>
              </a:rPr>
              <a:t> </a:t>
            </a:r>
            <a:r>
              <a:rPr dirty="0">
                <a:latin typeface="Calibri"/>
                <a:cs typeface="Calibri"/>
              </a:rPr>
              <a:t>changes</a:t>
            </a:r>
            <a:r>
              <a:rPr spc="145" dirty="0">
                <a:latin typeface="Calibri"/>
                <a:cs typeface="Calibri"/>
              </a:rPr>
              <a:t> </a:t>
            </a:r>
            <a:r>
              <a:rPr dirty="0">
                <a:latin typeface="Calibri"/>
                <a:cs typeface="Calibri"/>
              </a:rPr>
              <a:t>(described</a:t>
            </a:r>
            <a:r>
              <a:rPr spc="155" dirty="0">
                <a:latin typeface="Calibri"/>
                <a:cs typeface="Calibri"/>
              </a:rPr>
              <a:t> </a:t>
            </a:r>
            <a:r>
              <a:rPr dirty="0">
                <a:latin typeface="Calibri"/>
                <a:cs typeface="Calibri"/>
              </a:rPr>
              <a:t>on</a:t>
            </a:r>
            <a:r>
              <a:rPr spc="160" dirty="0">
                <a:latin typeface="Calibri"/>
                <a:cs typeface="Calibri"/>
              </a:rPr>
              <a:t> </a:t>
            </a:r>
            <a:r>
              <a:rPr dirty="0">
                <a:latin typeface="Calibri"/>
                <a:cs typeface="Calibri"/>
              </a:rPr>
              <a:t>next</a:t>
            </a:r>
            <a:r>
              <a:rPr spc="165" dirty="0">
                <a:latin typeface="Calibri"/>
                <a:cs typeface="Calibri"/>
              </a:rPr>
              <a:t> </a:t>
            </a:r>
            <a:r>
              <a:rPr dirty="0">
                <a:latin typeface="Calibri"/>
                <a:cs typeface="Calibri"/>
              </a:rPr>
              <a:t>slide),</a:t>
            </a:r>
            <a:r>
              <a:rPr spc="150" dirty="0">
                <a:latin typeface="Calibri"/>
                <a:cs typeface="Calibri"/>
              </a:rPr>
              <a:t> </a:t>
            </a:r>
            <a:r>
              <a:rPr dirty="0">
                <a:latin typeface="Calibri"/>
                <a:cs typeface="Calibri"/>
              </a:rPr>
              <a:t>he</a:t>
            </a:r>
            <a:r>
              <a:rPr spc="160" dirty="0">
                <a:latin typeface="Calibri"/>
                <a:cs typeface="Calibri"/>
              </a:rPr>
              <a:t> </a:t>
            </a:r>
            <a:r>
              <a:rPr dirty="0">
                <a:latin typeface="Calibri"/>
                <a:cs typeface="Calibri"/>
              </a:rPr>
              <a:t>was</a:t>
            </a:r>
            <a:r>
              <a:rPr spc="145" dirty="0">
                <a:latin typeface="Calibri"/>
                <a:cs typeface="Calibri"/>
              </a:rPr>
              <a:t> </a:t>
            </a:r>
            <a:r>
              <a:rPr dirty="0">
                <a:latin typeface="Calibri"/>
                <a:cs typeface="Calibri"/>
              </a:rPr>
              <a:t>transferred</a:t>
            </a:r>
            <a:r>
              <a:rPr spc="150" dirty="0">
                <a:latin typeface="Calibri"/>
                <a:cs typeface="Calibri"/>
              </a:rPr>
              <a:t> </a:t>
            </a:r>
            <a:r>
              <a:rPr dirty="0">
                <a:latin typeface="Calibri"/>
                <a:cs typeface="Calibri"/>
              </a:rPr>
              <a:t>for</a:t>
            </a:r>
            <a:r>
              <a:rPr spc="165" dirty="0">
                <a:latin typeface="Calibri"/>
                <a:cs typeface="Calibri"/>
              </a:rPr>
              <a:t> </a:t>
            </a:r>
            <a:r>
              <a:rPr spc="-10" dirty="0">
                <a:latin typeface="Calibri"/>
                <a:cs typeface="Calibri"/>
              </a:rPr>
              <a:t>higher </a:t>
            </a:r>
            <a:r>
              <a:rPr dirty="0">
                <a:latin typeface="Calibri"/>
                <a:cs typeface="Calibri"/>
              </a:rPr>
              <a:t>level</a:t>
            </a:r>
            <a:r>
              <a:rPr spc="-80" dirty="0">
                <a:latin typeface="Calibri"/>
                <a:cs typeface="Calibri"/>
              </a:rPr>
              <a:t> </a:t>
            </a:r>
            <a:r>
              <a:rPr dirty="0">
                <a:latin typeface="Calibri"/>
                <a:cs typeface="Calibri"/>
              </a:rPr>
              <a:t>of</a:t>
            </a:r>
            <a:r>
              <a:rPr spc="-65" dirty="0">
                <a:latin typeface="Calibri"/>
                <a:cs typeface="Calibri"/>
              </a:rPr>
              <a:t> </a:t>
            </a:r>
            <a:r>
              <a:rPr spc="-20" dirty="0">
                <a:latin typeface="Calibri"/>
                <a:cs typeface="Calibri"/>
              </a:rPr>
              <a:t>care.</a:t>
            </a:r>
            <a:endParaRPr lang="en-US" spc="-20" dirty="0">
              <a:latin typeface="Calibri"/>
              <a:cs typeface="Calibri"/>
            </a:endParaRPr>
          </a:p>
          <a:p>
            <a:pPr marL="12700" marR="7620" algn="just"/>
            <a:r>
              <a:rPr lang="ru-RU" dirty="0" err="1">
                <a:latin typeface="Calibri"/>
                <a:cs typeface="Calibri"/>
              </a:rPr>
              <a:t>Після</a:t>
            </a:r>
            <a:r>
              <a:rPr lang="ru-RU" dirty="0">
                <a:latin typeface="Calibri"/>
                <a:cs typeface="Calibri"/>
              </a:rPr>
              <a:t> 50 </a:t>
            </a:r>
            <a:r>
              <a:rPr lang="ru-RU" dirty="0" err="1">
                <a:latin typeface="Calibri"/>
                <a:cs typeface="Calibri"/>
              </a:rPr>
              <a:t>хвилин</a:t>
            </a:r>
            <a:r>
              <a:rPr lang="ru-RU" dirty="0">
                <a:latin typeface="Calibri"/>
                <a:cs typeface="Calibri"/>
              </a:rPr>
              <a:t> </a:t>
            </a:r>
            <a:r>
              <a:rPr lang="ru-RU" dirty="0" err="1">
                <a:latin typeface="Calibri"/>
                <a:cs typeface="Calibri"/>
              </a:rPr>
              <a:t>вентиляції</a:t>
            </a:r>
            <a:r>
              <a:rPr lang="ru-RU" dirty="0">
                <a:latin typeface="Calibri"/>
                <a:cs typeface="Calibri"/>
              </a:rPr>
              <a:t> </a:t>
            </a:r>
            <a:r>
              <a:rPr lang="ru-RU" dirty="0" err="1">
                <a:latin typeface="Calibri"/>
                <a:cs typeface="Calibri"/>
              </a:rPr>
              <a:t>спостерігалося</a:t>
            </a:r>
            <a:r>
              <a:rPr lang="ru-RU" dirty="0">
                <a:latin typeface="Calibri"/>
                <a:cs typeface="Calibri"/>
              </a:rPr>
              <a:t> </a:t>
            </a:r>
            <a:r>
              <a:rPr lang="ru-RU" dirty="0" err="1">
                <a:latin typeface="Calibri"/>
                <a:cs typeface="Calibri"/>
              </a:rPr>
              <a:t>слабке</a:t>
            </a:r>
            <a:r>
              <a:rPr lang="ru-RU" dirty="0">
                <a:latin typeface="Calibri"/>
                <a:cs typeface="Calibri"/>
              </a:rPr>
              <a:t> </a:t>
            </a:r>
            <a:r>
              <a:rPr lang="ru-RU" dirty="0" err="1">
                <a:latin typeface="Calibri"/>
                <a:cs typeface="Calibri"/>
              </a:rPr>
              <a:t>спонтанне</a:t>
            </a:r>
            <a:r>
              <a:rPr lang="ru-RU" dirty="0">
                <a:latin typeface="Calibri"/>
                <a:cs typeface="Calibri"/>
              </a:rPr>
              <a:t> </a:t>
            </a:r>
            <a:r>
              <a:rPr lang="ru-RU" dirty="0" err="1">
                <a:latin typeface="Calibri"/>
                <a:cs typeface="Calibri"/>
              </a:rPr>
              <a:t>дихання</a:t>
            </a:r>
            <a:r>
              <a:rPr lang="ru-RU" dirty="0">
                <a:latin typeface="Calibri"/>
                <a:cs typeface="Calibri"/>
              </a:rPr>
              <a:t>, але </a:t>
            </a:r>
            <a:r>
              <a:rPr lang="ru-RU" dirty="0" err="1">
                <a:latin typeface="Calibri"/>
                <a:cs typeface="Calibri"/>
              </a:rPr>
              <a:t>він</a:t>
            </a:r>
            <a:r>
              <a:rPr lang="ru-RU" dirty="0">
                <a:latin typeface="Calibri"/>
                <a:cs typeface="Calibri"/>
              </a:rPr>
              <a:t> </a:t>
            </a:r>
            <a:r>
              <a:rPr lang="ru-RU" dirty="0" err="1">
                <a:latin typeface="Calibri"/>
                <a:cs typeface="Calibri"/>
              </a:rPr>
              <a:t>потребував</a:t>
            </a:r>
            <a:r>
              <a:rPr lang="ru-RU" dirty="0">
                <a:latin typeface="Calibri"/>
                <a:cs typeface="Calibri"/>
              </a:rPr>
              <a:t> </a:t>
            </a:r>
            <a:r>
              <a:rPr lang="ru-RU" dirty="0" err="1">
                <a:latin typeface="Calibri"/>
                <a:cs typeface="Calibri"/>
              </a:rPr>
              <a:t>вентиляції</a:t>
            </a:r>
            <a:r>
              <a:rPr lang="ru-RU" dirty="0">
                <a:latin typeface="Calibri"/>
                <a:cs typeface="Calibri"/>
              </a:rPr>
              <a:t> до 135 </a:t>
            </a:r>
            <a:r>
              <a:rPr lang="ru-RU" dirty="0" err="1">
                <a:latin typeface="Calibri"/>
                <a:cs typeface="Calibri"/>
              </a:rPr>
              <a:t>хвилин</a:t>
            </a:r>
            <a:r>
              <a:rPr lang="ru-RU" dirty="0">
                <a:latin typeface="Calibri"/>
                <a:cs typeface="Calibri"/>
              </a:rPr>
              <a:t>, коли </a:t>
            </a:r>
            <a:r>
              <a:rPr lang="ru-RU" dirty="0" err="1">
                <a:latin typeface="Calibri"/>
                <a:cs typeface="Calibri"/>
              </a:rPr>
              <a:t>бронхоконстрикція</a:t>
            </a:r>
            <a:r>
              <a:rPr lang="ru-RU" dirty="0">
                <a:latin typeface="Calibri"/>
                <a:cs typeface="Calibri"/>
              </a:rPr>
              <a:t> </a:t>
            </a:r>
            <a:r>
              <a:rPr lang="ru-RU" dirty="0" err="1">
                <a:latin typeface="Calibri"/>
                <a:cs typeface="Calibri"/>
              </a:rPr>
              <a:t>знову</a:t>
            </a:r>
            <a:r>
              <a:rPr lang="ru-RU" dirty="0">
                <a:latin typeface="Calibri"/>
                <a:cs typeface="Calibri"/>
              </a:rPr>
              <a:t> </a:t>
            </a:r>
            <a:r>
              <a:rPr lang="ru-RU" dirty="0" err="1">
                <a:latin typeface="Calibri"/>
                <a:cs typeface="Calibri"/>
              </a:rPr>
              <a:t>посилилася</a:t>
            </a:r>
            <a:r>
              <a:rPr lang="ru-RU" dirty="0">
                <a:latin typeface="Calibri"/>
                <a:cs typeface="Calibri"/>
              </a:rPr>
              <a:t>, але </a:t>
            </a:r>
            <a:r>
              <a:rPr lang="ru-RU" dirty="0" err="1">
                <a:latin typeface="Calibri"/>
                <a:cs typeface="Calibri"/>
              </a:rPr>
              <a:t>швидко</a:t>
            </a:r>
            <a:r>
              <a:rPr lang="ru-RU" dirty="0">
                <a:latin typeface="Calibri"/>
                <a:cs typeface="Calibri"/>
              </a:rPr>
              <a:t> </a:t>
            </a:r>
            <a:r>
              <a:rPr lang="ru-RU" dirty="0" err="1">
                <a:latin typeface="Calibri"/>
                <a:cs typeface="Calibri"/>
              </a:rPr>
              <a:t>покращилася</a:t>
            </a:r>
            <a:r>
              <a:rPr lang="ru-RU" dirty="0">
                <a:latin typeface="Calibri"/>
                <a:cs typeface="Calibri"/>
              </a:rPr>
              <a:t> </a:t>
            </a:r>
            <a:r>
              <a:rPr lang="ru-RU" dirty="0" err="1">
                <a:latin typeface="Calibri"/>
                <a:cs typeface="Calibri"/>
              </a:rPr>
              <a:t>після</a:t>
            </a:r>
            <a:r>
              <a:rPr lang="ru-RU" dirty="0">
                <a:latin typeface="Calibri"/>
                <a:cs typeface="Calibri"/>
              </a:rPr>
              <a:t> </a:t>
            </a:r>
            <a:r>
              <a:rPr lang="ru-RU" dirty="0" err="1">
                <a:latin typeface="Calibri"/>
                <a:cs typeface="Calibri"/>
              </a:rPr>
              <a:t>додаткового</a:t>
            </a:r>
            <a:r>
              <a:rPr lang="ru-RU" dirty="0">
                <a:latin typeface="Calibri"/>
                <a:cs typeface="Calibri"/>
              </a:rPr>
              <a:t> </a:t>
            </a:r>
            <a:r>
              <a:rPr lang="ru-RU" dirty="0" err="1">
                <a:latin typeface="Calibri"/>
                <a:cs typeface="Calibri"/>
              </a:rPr>
              <a:t>внутрішньовенного</a:t>
            </a:r>
            <a:r>
              <a:rPr lang="ru-RU" dirty="0">
                <a:latin typeface="Calibri"/>
                <a:cs typeface="Calibri"/>
              </a:rPr>
              <a:t> </a:t>
            </a:r>
            <a:r>
              <a:rPr lang="ru-RU" dirty="0" err="1">
                <a:latin typeface="Calibri"/>
                <a:cs typeface="Calibri"/>
              </a:rPr>
              <a:t>введення</a:t>
            </a:r>
            <a:r>
              <a:rPr lang="ru-RU" dirty="0">
                <a:latin typeface="Calibri"/>
                <a:cs typeface="Calibri"/>
              </a:rPr>
              <a:t> 2 мг </a:t>
            </a:r>
            <a:r>
              <a:rPr lang="ru-RU" dirty="0" err="1">
                <a:latin typeface="Calibri"/>
                <a:cs typeface="Calibri"/>
              </a:rPr>
              <a:t>атропіну</a:t>
            </a:r>
            <a:r>
              <a:rPr lang="ru-RU" dirty="0">
                <a:latin typeface="Calibri"/>
                <a:cs typeface="Calibri"/>
              </a:rPr>
              <a:t>.</a:t>
            </a:r>
          </a:p>
          <a:p>
            <a:pPr marL="12700" marR="7620" algn="just"/>
            <a:r>
              <a:rPr lang="ru-RU" dirty="0">
                <a:latin typeface="Calibri"/>
                <a:cs typeface="Calibri"/>
              </a:rPr>
              <a:t>Через 150 </a:t>
            </a:r>
            <a:r>
              <a:rPr lang="ru-RU" dirty="0" err="1">
                <a:latin typeface="Calibri"/>
                <a:cs typeface="Calibri"/>
              </a:rPr>
              <a:t>хвилин</a:t>
            </a:r>
            <a:r>
              <a:rPr lang="ru-RU" dirty="0">
                <a:latin typeface="Calibri"/>
                <a:cs typeface="Calibri"/>
              </a:rPr>
              <a:t> у </a:t>
            </a:r>
            <a:r>
              <a:rPr lang="ru-RU" dirty="0" err="1">
                <a:latin typeface="Calibri"/>
                <a:cs typeface="Calibri"/>
              </a:rPr>
              <a:t>нього</a:t>
            </a:r>
            <a:r>
              <a:rPr lang="ru-RU" dirty="0">
                <a:latin typeface="Calibri"/>
                <a:cs typeface="Calibri"/>
              </a:rPr>
              <a:t> </a:t>
            </a:r>
            <a:r>
              <a:rPr lang="ru-RU" dirty="0" err="1">
                <a:latin typeface="Calibri"/>
                <a:cs typeface="Calibri"/>
              </a:rPr>
              <a:t>повільно</a:t>
            </a:r>
            <a:r>
              <a:rPr lang="ru-RU" dirty="0">
                <a:latin typeface="Calibri"/>
                <a:cs typeface="Calibri"/>
              </a:rPr>
              <a:t> </a:t>
            </a:r>
            <a:r>
              <a:rPr lang="ru-RU" dirty="0" err="1">
                <a:latin typeface="Calibri"/>
                <a:cs typeface="Calibri"/>
              </a:rPr>
              <a:t>почалися</a:t>
            </a:r>
            <a:r>
              <a:rPr lang="ru-RU" dirty="0">
                <a:latin typeface="Calibri"/>
                <a:cs typeface="Calibri"/>
              </a:rPr>
              <a:t> </a:t>
            </a:r>
            <a:r>
              <a:rPr lang="ru-RU" dirty="0" err="1">
                <a:latin typeface="Calibri"/>
                <a:cs typeface="Calibri"/>
              </a:rPr>
              <a:t>спонтанне</a:t>
            </a:r>
            <a:r>
              <a:rPr lang="ru-RU" dirty="0">
                <a:latin typeface="Calibri"/>
                <a:cs typeface="Calibri"/>
              </a:rPr>
              <a:t> </a:t>
            </a:r>
            <a:r>
              <a:rPr lang="ru-RU" dirty="0" err="1">
                <a:latin typeface="Calibri"/>
                <a:cs typeface="Calibri"/>
              </a:rPr>
              <a:t>дихання</a:t>
            </a:r>
            <a:r>
              <a:rPr lang="ru-RU" dirty="0">
                <a:latin typeface="Calibri"/>
                <a:cs typeface="Calibri"/>
              </a:rPr>
              <a:t>, </a:t>
            </a:r>
            <a:r>
              <a:rPr lang="ru-RU" dirty="0" err="1">
                <a:latin typeface="Calibri"/>
                <a:cs typeface="Calibri"/>
              </a:rPr>
              <a:t>достатні</a:t>
            </a:r>
            <a:r>
              <a:rPr lang="ru-RU" dirty="0">
                <a:latin typeface="Calibri"/>
                <a:cs typeface="Calibri"/>
              </a:rPr>
              <a:t> для </a:t>
            </a:r>
            <a:r>
              <a:rPr lang="ru-RU" dirty="0" err="1">
                <a:latin typeface="Calibri"/>
                <a:cs typeface="Calibri"/>
              </a:rPr>
              <a:t>підтримки</a:t>
            </a:r>
            <a:r>
              <a:rPr lang="ru-RU" dirty="0">
                <a:latin typeface="Calibri"/>
                <a:cs typeface="Calibri"/>
              </a:rPr>
              <a:t> </a:t>
            </a:r>
            <a:r>
              <a:rPr lang="ru-RU" dirty="0" err="1">
                <a:latin typeface="Calibri"/>
                <a:cs typeface="Calibri"/>
              </a:rPr>
              <a:t>власної</a:t>
            </a:r>
            <a:r>
              <a:rPr lang="ru-RU" dirty="0">
                <a:latin typeface="Calibri"/>
                <a:cs typeface="Calibri"/>
              </a:rPr>
              <a:t> </a:t>
            </a:r>
            <a:r>
              <a:rPr lang="ru-RU" dirty="0" err="1">
                <a:latin typeface="Calibri"/>
                <a:cs typeface="Calibri"/>
              </a:rPr>
              <a:t>оксигенації</a:t>
            </a:r>
            <a:r>
              <a:rPr lang="ru-RU" dirty="0">
                <a:latin typeface="Calibri"/>
                <a:cs typeface="Calibri"/>
              </a:rPr>
              <a:t>. </a:t>
            </a:r>
            <a:r>
              <a:rPr lang="ru-RU" dirty="0" err="1">
                <a:latin typeface="Calibri"/>
                <a:cs typeface="Calibri"/>
              </a:rPr>
              <a:t>Він</a:t>
            </a:r>
            <a:r>
              <a:rPr lang="ru-RU" dirty="0">
                <a:latin typeface="Calibri"/>
                <a:cs typeface="Calibri"/>
              </a:rPr>
              <a:t> </a:t>
            </a:r>
            <a:r>
              <a:rPr lang="ru-RU" dirty="0" err="1">
                <a:latin typeface="Calibri"/>
                <a:cs typeface="Calibri"/>
              </a:rPr>
              <a:t>продовжував</a:t>
            </a:r>
            <a:r>
              <a:rPr lang="ru-RU" dirty="0">
                <a:latin typeface="Calibri"/>
                <a:cs typeface="Calibri"/>
              </a:rPr>
              <a:t> </a:t>
            </a:r>
            <a:r>
              <a:rPr lang="ru-RU" dirty="0" err="1">
                <a:latin typeface="Calibri"/>
                <a:cs typeface="Calibri"/>
              </a:rPr>
              <a:t>мати</a:t>
            </a:r>
            <a:r>
              <a:rPr lang="ru-RU" dirty="0">
                <a:latin typeface="Calibri"/>
                <a:cs typeface="Calibri"/>
              </a:rPr>
              <a:t> </a:t>
            </a:r>
            <a:r>
              <a:rPr lang="ru-RU" dirty="0" err="1">
                <a:latin typeface="Calibri"/>
                <a:cs typeface="Calibri"/>
              </a:rPr>
              <a:t>епізоди</a:t>
            </a:r>
            <a:r>
              <a:rPr lang="ru-RU" dirty="0">
                <a:latin typeface="Calibri"/>
                <a:cs typeface="Calibri"/>
              </a:rPr>
              <a:t> </a:t>
            </a:r>
            <a:r>
              <a:rPr lang="ru-RU" dirty="0" err="1">
                <a:latin typeface="Calibri"/>
                <a:cs typeface="Calibri"/>
              </a:rPr>
              <a:t>нудоти</a:t>
            </a:r>
            <a:r>
              <a:rPr lang="ru-RU" dirty="0">
                <a:latin typeface="Calibri"/>
                <a:cs typeface="Calibri"/>
              </a:rPr>
              <a:t> та </a:t>
            </a:r>
            <a:r>
              <a:rPr lang="ru-RU" dirty="0" err="1">
                <a:latin typeface="Calibri"/>
                <a:cs typeface="Calibri"/>
              </a:rPr>
              <a:t>блювання</a:t>
            </a:r>
            <a:r>
              <a:rPr lang="ru-RU" dirty="0">
                <a:latin typeface="Calibri"/>
                <a:cs typeface="Calibri"/>
              </a:rPr>
              <a:t>, але </a:t>
            </a:r>
            <a:r>
              <a:rPr lang="ru-RU" dirty="0" err="1">
                <a:latin typeface="Calibri"/>
                <a:cs typeface="Calibri"/>
              </a:rPr>
              <a:t>одужав</a:t>
            </a:r>
            <a:r>
              <a:rPr lang="ru-RU" dirty="0">
                <a:latin typeface="Calibri"/>
                <a:cs typeface="Calibri"/>
              </a:rPr>
              <a:t> </a:t>
            </a:r>
            <a:r>
              <a:rPr lang="ru-RU" dirty="0" err="1">
                <a:latin typeface="Calibri"/>
                <a:cs typeface="Calibri"/>
              </a:rPr>
              <a:t>достатньо</a:t>
            </a:r>
            <a:r>
              <a:rPr lang="ru-RU" dirty="0">
                <a:latin typeface="Calibri"/>
                <a:cs typeface="Calibri"/>
              </a:rPr>
              <a:t> добре, </a:t>
            </a:r>
            <a:r>
              <a:rPr lang="ru-RU" dirty="0" err="1">
                <a:latin typeface="Calibri"/>
                <a:cs typeface="Calibri"/>
              </a:rPr>
              <a:t>щоб</a:t>
            </a:r>
            <a:r>
              <a:rPr lang="ru-RU" dirty="0">
                <a:latin typeface="Calibri"/>
                <a:cs typeface="Calibri"/>
              </a:rPr>
              <a:t> </a:t>
            </a:r>
            <a:r>
              <a:rPr lang="ru-RU" dirty="0" err="1">
                <a:latin typeface="Calibri"/>
                <a:cs typeface="Calibri"/>
              </a:rPr>
              <a:t>стояти</a:t>
            </a:r>
            <a:r>
              <a:rPr lang="ru-RU" dirty="0">
                <a:latin typeface="Calibri"/>
                <a:cs typeface="Calibri"/>
              </a:rPr>
              <a:t> й </a:t>
            </a:r>
            <a:r>
              <a:rPr lang="ru-RU" dirty="0" err="1">
                <a:latin typeface="Calibri"/>
                <a:cs typeface="Calibri"/>
              </a:rPr>
              <a:t>ходити</a:t>
            </a:r>
            <a:r>
              <a:rPr lang="ru-RU" dirty="0">
                <a:latin typeface="Calibri"/>
                <a:cs typeface="Calibri"/>
              </a:rPr>
              <a:t> у </a:t>
            </a:r>
            <a:r>
              <a:rPr lang="ru-RU" dirty="0" err="1">
                <a:latin typeface="Calibri"/>
                <a:cs typeface="Calibri"/>
              </a:rPr>
              <a:t>своєму</a:t>
            </a:r>
            <a:r>
              <a:rPr lang="ru-RU" dirty="0">
                <a:latin typeface="Calibri"/>
                <a:cs typeface="Calibri"/>
              </a:rPr>
              <a:t> </a:t>
            </a:r>
            <a:r>
              <a:rPr lang="ru-RU" dirty="0" err="1">
                <a:latin typeface="Calibri"/>
                <a:cs typeface="Calibri"/>
              </a:rPr>
              <a:t>медичному</a:t>
            </a:r>
            <a:r>
              <a:rPr lang="ru-RU" dirty="0">
                <a:latin typeface="Calibri"/>
                <a:cs typeface="Calibri"/>
              </a:rPr>
              <a:t> </a:t>
            </a:r>
            <a:r>
              <a:rPr lang="ru-RU" dirty="0" err="1">
                <a:latin typeface="Calibri"/>
                <a:cs typeface="Calibri"/>
              </a:rPr>
              <a:t>відділенні</a:t>
            </a:r>
            <a:r>
              <a:rPr lang="ru-RU" dirty="0">
                <a:latin typeface="Calibri"/>
                <a:cs typeface="Calibri"/>
              </a:rPr>
              <a:t> до 9 годин, </a:t>
            </a:r>
            <a:r>
              <a:rPr lang="ru-RU" dirty="0" err="1">
                <a:latin typeface="Calibri"/>
                <a:cs typeface="Calibri"/>
              </a:rPr>
              <a:t>хоча</a:t>
            </a:r>
            <a:r>
              <a:rPr lang="ru-RU" dirty="0">
                <a:latin typeface="Calibri"/>
                <a:cs typeface="Calibri"/>
              </a:rPr>
              <a:t> </a:t>
            </a:r>
            <a:r>
              <a:rPr lang="ru-RU" dirty="0" err="1">
                <a:latin typeface="Calibri"/>
                <a:cs typeface="Calibri"/>
              </a:rPr>
              <a:t>він</a:t>
            </a:r>
            <a:r>
              <a:rPr lang="ru-RU" dirty="0">
                <a:latin typeface="Calibri"/>
                <a:cs typeface="Calibri"/>
              </a:rPr>
              <a:t> </a:t>
            </a:r>
            <a:r>
              <a:rPr lang="ru-RU" dirty="0" err="1">
                <a:latin typeface="Calibri"/>
                <a:cs typeface="Calibri"/>
              </a:rPr>
              <a:t>залишався</a:t>
            </a:r>
            <a:r>
              <a:rPr lang="ru-RU" dirty="0">
                <a:latin typeface="Calibri"/>
                <a:cs typeface="Calibri"/>
              </a:rPr>
              <a:t> </a:t>
            </a:r>
            <a:r>
              <a:rPr lang="ru-RU" dirty="0" err="1">
                <a:latin typeface="Calibri"/>
                <a:cs typeface="Calibri"/>
              </a:rPr>
              <a:t>фізично</a:t>
            </a:r>
            <a:r>
              <a:rPr lang="ru-RU" dirty="0">
                <a:latin typeface="Calibri"/>
                <a:cs typeface="Calibri"/>
              </a:rPr>
              <a:t> </a:t>
            </a:r>
            <a:r>
              <a:rPr lang="ru-RU" dirty="0" err="1">
                <a:latin typeface="Calibri"/>
                <a:cs typeface="Calibri"/>
              </a:rPr>
              <a:t>слабким</a:t>
            </a:r>
            <a:r>
              <a:rPr lang="ru-RU" dirty="0">
                <a:latin typeface="Calibri"/>
                <a:cs typeface="Calibri"/>
              </a:rPr>
              <a:t> і не мав </a:t>
            </a:r>
            <a:r>
              <a:rPr lang="ru-RU" dirty="0" err="1">
                <a:latin typeface="Calibri"/>
                <a:cs typeface="Calibri"/>
              </a:rPr>
              <a:t>згинання</a:t>
            </a:r>
            <a:r>
              <a:rPr lang="ru-RU" dirty="0">
                <a:latin typeface="Calibri"/>
                <a:cs typeface="Calibri"/>
              </a:rPr>
              <a:t>.</a:t>
            </a:r>
          </a:p>
          <a:p>
            <a:pPr marL="12700" marR="7620" algn="just"/>
            <a:r>
              <a:rPr lang="ru-RU" dirty="0">
                <a:latin typeface="Calibri"/>
                <a:cs typeface="Calibri"/>
              </a:rPr>
              <a:t>Через </a:t>
            </a:r>
            <a:r>
              <a:rPr lang="ru-RU" dirty="0" err="1">
                <a:latin typeface="Calibri"/>
                <a:cs typeface="Calibri"/>
              </a:rPr>
              <a:t>зміни</a:t>
            </a:r>
            <a:r>
              <a:rPr lang="ru-RU" dirty="0">
                <a:latin typeface="Calibri"/>
                <a:cs typeface="Calibri"/>
              </a:rPr>
              <a:t> </a:t>
            </a:r>
            <a:r>
              <a:rPr lang="ru-RU" dirty="0" err="1">
                <a:latin typeface="Calibri"/>
                <a:cs typeface="Calibri"/>
              </a:rPr>
              <a:t>ЕКГ</a:t>
            </a:r>
            <a:r>
              <a:rPr lang="ru-RU" dirty="0">
                <a:latin typeface="Calibri"/>
                <a:cs typeface="Calibri"/>
              </a:rPr>
              <a:t> (описано на </a:t>
            </a:r>
            <a:r>
              <a:rPr lang="ru-RU" dirty="0" err="1">
                <a:latin typeface="Calibri"/>
                <a:cs typeface="Calibri"/>
              </a:rPr>
              <a:t>наступному</a:t>
            </a:r>
            <a:r>
              <a:rPr lang="ru-RU" dirty="0">
                <a:latin typeface="Calibri"/>
                <a:cs typeface="Calibri"/>
              </a:rPr>
              <a:t> </a:t>
            </a:r>
            <a:r>
              <a:rPr lang="ru-RU" dirty="0" err="1">
                <a:latin typeface="Calibri"/>
                <a:cs typeface="Calibri"/>
              </a:rPr>
              <a:t>слайді</a:t>
            </a:r>
            <a:r>
              <a:rPr lang="ru-RU" dirty="0">
                <a:latin typeface="Calibri"/>
                <a:cs typeface="Calibri"/>
              </a:rPr>
              <a:t>) </a:t>
            </a:r>
            <a:r>
              <a:rPr lang="ru-RU" dirty="0" err="1">
                <a:latin typeface="Calibri"/>
                <a:cs typeface="Calibri"/>
              </a:rPr>
              <a:t>його</a:t>
            </a:r>
            <a:r>
              <a:rPr lang="ru-RU" dirty="0">
                <a:latin typeface="Calibri"/>
                <a:cs typeface="Calibri"/>
              </a:rPr>
              <a:t> перевели на </a:t>
            </a:r>
            <a:r>
              <a:rPr lang="ru-RU" dirty="0" err="1">
                <a:latin typeface="Calibri"/>
                <a:cs typeface="Calibri"/>
              </a:rPr>
              <a:t>більш</a:t>
            </a:r>
            <a:r>
              <a:rPr lang="ru-RU" dirty="0">
                <a:latin typeface="Calibri"/>
                <a:cs typeface="Calibri"/>
              </a:rPr>
              <a:t> </a:t>
            </a:r>
            <a:r>
              <a:rPr lang="ru-RU" dirty="0" err="1">
                <a:latin typeface="Calibri"/>
                <a:cs typeface="Calibri"/>
              </a:rPr>
              <a:t>високий</a:t>
            </a:r>
            <a:r>
              <a:rPr lang="ru-RU" dirty="0">
                <a:latin typeface="Calibri"/>
                <a:cs typeface="Calibri"/>
              </a:rPr>
              <a:t> </a:t>
            </a:r>
            <a:r>
              <a:rPr lang="ru-RU" dirty="0" err="1">
                <a:latin typeface="Calibri"/>
                <a:cs typeface="Calibri"/>
              </a:rPr>
              <a:t>рівень</a:t>
            </a:r>
            <a:r>
              <a:rPr lang="ru-RU" dirty="0">
                <a:latin typeface="Calibri"/>
                <a:cs typeface="Calibri"/>
              </a:rPr>
              <a:t> догляду.</a:t>
            </a:r>
            <a:endParaRPr dirty="0">
              <a:latin typeface="Calibri"/>
              <a:cs typeface="Calibri"/>
            </a:endParaRPr>
          </a:p>
        </p:txBody>
      </p:sp>
      <p:sp>
        <p:nvSpPr>
          <p:cNvPr id="4" name="object 4"/>
          <p:cNvSpPr txBox="1"/>
          <p:nvPr/>
        </p:nvSpPr>
        <p:spPr>
          <a:xfrm>
            <a:off x="8458200" y="366522"/>
            <a:ext cx="3357117" cy="603370"/>
          </a:xfrm>
          <a:prstGeom prst="rect">
            <a:avLst/>
          </a:prstGeom>
          <a:ln w="38100">
            <a:solidFill>
              <a:srgbClr val="000000"/>
            </a:solidFill>
          </a:ln>
        </p:spPr>
        <p:txBody>
          <a:bodyPr vert="horz" wrap="square" lIns="0" tIns="28575" rIns="0" bIns="0" rtlCol="0">
            <a:spAutoFit/>
          </a:bodyPr>
          <a:lstStyle/>
          <a:p>
            <a:pPr marL="91440">
              <a:lnSpc>
                <a:spcPct val="100000"/>
              </a:lnSpc>
              <a:spcBef>
                <a:spcPts val="225"/>
              </a:spcBef>
            </a:pPr>
            <a:r>
              <a:rPr sz="1400" dirty="0">
                <a:latin typeface="Calibri"/>
                <a:cs typeface="Calibri"/>
              </a:rPr>
              <a:t>PMID:</a:t>
            </a:r>
            <a:r>
              <a:rPr sz="1400" spc="-15" dirty="0">
                <a:latin typeface="Calibri"/>
                <a:cs typeface="Calibri"/>
              </a:rPr>
              <a:t> </a:t>
            </a:r>
            <a:r>
              <a:rPr sz="1400" spc="-10" dirty="0">
                <a:latin typeface="Calibri"/>
                <a:cs typeface="Calibri"/>
              </a:rPr>
              <a:t>4838227</a:t>
            </a:r>
            <a:endParaRPr lang="en-US" sz="1400" spc="-10" dirty="0">
              <a:latin typeface="Calibri"/>
              <a:cs typeface="Calibri"/>
            </a:endParaRPr>
          </a:p>
          <a:p>
            <a:pPr marL="91440">
              <a:lnSpc>
                <a:spcPct val="100000"/>
              </a:lnSpc>
              <a:spcBef>
                <a:spcPts val="225"/>
              </a:spcBef>
            </a:pPr>
            <a:r>
              <a:rPr lang="ru-RU" sz="1400" dirty="0" err="1">
                <a:latin typeface="Calibri"/>
                <a:cs typeface="Calibri"/>
              </a:rPr>
              <a:t>Ідентифікатор</a:t>
            </a:r>
            <a:r>
              <a:rPr lang="ru-RU" sz="1400" dirty="0">
                <a:latin typeface="Calibri"/>
                <a:cs typeface="Calibri"/>
              </a:rPr>
              <a:t> у </a:t>
            </a:r>
            <a:r>
              <a:rPr lang="ru-RU" sz="1400" dirty="0" err="1">
                <a:latin typeface="Calibri"/>
                <a:cs typeface="Calibri"/>
              </a:rPr>
              <a:t>системі</a:t>
            </a:r>
            <a:r>
              <a:rPr lang="ru-RU" sz="1400" dirty="0">
                <a:latin typeface="Calibri"/>
                <a:cs typeface="Calibri"/>
              </a:rPr>
              <a:t> </a:t>
            </a:r>
            <a:r>
              <a:rPr lang="ru-RU" sz="1400" dirty="0" err="1">
                <a:latin typeface="Calibri"/>
                <a:cs typeface="Calibri"/>
              </a:rPr>
              <a:t>PubMed</a:t>
            </a:r>
            <a:r>
              <a:rPr lang="ru-RU" sz="1400" dirty="0">
                <a:latin typeface="Calibri"/>
                <a:cs typeface="Calibri"/>
              </a:rPr>
              <a:t>: 4838227</a:t>
            </a:r>
            <a:endParaRPr lang="en-US" sz="1400" dirty="0">
              <a:latin typeface="Calibri"/>
              <a:cs typeface="Calibri"/>
            </a:endParaRPr>
          </a:p>
          <a:p>
            <a:pPr marL="91440">
              <a:lnSpc>
                <a:spcPct val="100000"/>
              </a:lnSpc>
              <a:spcBef>
                <a:spcPts val="225"/>
              </a:spcBef>
            </a:pPr>
            <a:endParaRPr sz="600" dirty="0">
              <a:latin typeface="Calibri"/>
              <a:cs typeface="Calibri"/>
            </a:endParaRPr>
          </a:p>
        </p:txBody>
      </p:sp>
      <p:pic>
        <p:nvPicPr>
          <p:cNvPr id="5" name="object 5"/>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2787" y="609676"/>
            <a:ext cx="10586213" cy="1121461"/>
          </a:xfrm>
          <a:prstGeom prst="rect">
            <a:avLst/>
          </a:prstGeom>
        </p:spPr>
        <p:txBody>
          <a:bodyPr vert="horz" wrap="square" lIns="0" tIns="13335" rIns="0" bIns="0" rtlCol="0">
            <a:spAutoFit/>
          </a:bodyPr>
          <a:lstStyle/>
          <a:p>
            <a:pPr marL="12700">
              <a:lnSpc>
                <a:spcPct val="100000"/>
              </a:lnSpc>
              <a:spcBef>
                <a:spcPts val="105"/>
              </a:spcBef>
            </a:pPr>
            <a:r>
              <a:rPr sz="3600" b="1" spc="-40" dirty="0"/>
              <a:t>Illustrative</a:t>
            </a:r>
            <a:r>
              <a:rPr sz="3600" b="1" spc="-204" dirty="0"/>
              <a:t> </a:t>
            </a:r>
            <a:r>
              <a:rPr sz="3600" b="1" dirty="0"/>
              <a:t>Case-</a:t>
            </a:r>
            <a:r>
              <a:rPr sz="3600" b="1" spc="-175" dirty="0"/>
              <a:t> </a:t>
            </a:r>
            <a:r>
              <a:rPr sz="3600" b="1" spc="-20" dirty="0"/>
              <a:t>Cardiac</a:t>
            </a:r>
            <a:br>
              <a:rPr lang="en-US" sz="3600" b="1" spc="-20" dirty="0"/>
            </a:br>
            <a:r>
              <a:rPr lang="ru-RU" sz="3600" b="1" spc="-20" dirty="0"/>
              <a:t>Приклад - </a:t>
            </a:r>
            <a:r>
              <a:rPr lang="ru-RU" sz="3600" b="1" spc="-20" dirty="0" err="1"/>
              <a:t>серцево-судинна</a:t>
            </a:r>
            <a:r>
              <a:rPr lang="ru-RU" sz="3600" b="1" spc="-20" dirty="0"/>
              <a:t> система</a:t>
            </a:r>
            <a:endParaRPr sz="3600" b="1" dirty="0"/>
          </a:p>
        </p:txBody>
      </p:sp>
      <p:sp>
        <p:nvSpPr>
          <p:cNvPr id="3" name="object 3"/>
          <p:cNvSpPr txBox="1"/>
          <p:nvPr/>
        </p:nvSpPr>
        <p:spPr>
          <a:xfrm>
            <a:off x="462787" y="1793493"/>
            <a:ext cx="11274425" cy="4095224"/>
          </a:xfrm>
          <a:prstGeom prst="rect">
            <a:avLst/>
          </a:prstGeom>
        </p:spPr>
        <p:txBody>
          <a:bodyPr vert="horz" wrap="square" lIns="0" tIns="54610" rIns="0" bIns="0" rtlCol="0">
            <a:spAutoFit/>
          </a:bodyPr>
          <a:lstStyle/>
          <a:p>
            <a:pPr marL="12700" marR="5080" algn="just">
              <a:lnSpc>
                <a:spcPct val="90000"/>
              </a:lnSpc>
              <a:spcBef>
                <a:spcPts val="430"/>
              </a:spcBef>
            </a:pPr>
            <a:r>
              <a:rPr sz="2400" dirty="0">
                <a:latin typeface="Calibri"/>
                <a:cs typeface="Calibri"/>
              </a:rPr>
              <a:t>One</a:t>
            </a:r>
            <a:r>
              <a:rPr sz="2400" spc="114" dirty="0">
                <a:latin typeface="Calibri"/>
                <a:cs typeface="Calibri"/>
              </a:rPr>
              <a:t> </a:t>
            </a:r>
            <a:r>
              <a:rPr sz="2400" dirty="0">
                <a:latin typeface="Calibri"/>
                <a:cs typeface="Calibri"/>
              </a:rPr>
              <a:t>hour</a:t>
            </a:r>
            <a:r>
              <a:rPr sz="2400" spc="110" dirty="0">
                <a:latin typeface="Calibri"/>
                <a:cs typeface="Calibri"/>
              </a:rPr>
              <a:t> </a:t>
            </a:r>
            <a:r>
              <a:rPr sz="2400" dirty="0">
                <a:latin typeface="Calibri"/>
                <a:cs typeface="Calibri"/>
              </a:rPr>
              <a:t>after</a:t>
            </a:r>
            <a:r>
              <a:rPr sz="2400" spc="105" dirty="0">
                <a:latin typeface="Calibri"/>
                <a:cs typeface="Calibri"/>
              </a:rPr>
              <a:t> </a:t>
            </a:r>
            <a:r>
              <a:rPr sz="2400" dirty="0">
                <a:latin typeface="Calibri"/>
                <a:cs typeface="Calibri"/>
              </a:rPr>
              <a:t>his</a:t>
            </a:r>
            <a:r>
              <a:rPr sz="2400" spc="114" dirty="0">
                <a:latin typeface="Calibri"/>
                <a:cs typeface="Calibri"/>
              </a:rPr>
              <a:t> </a:t>
            </a:r>
            <a:r>
              <a:rPr sz="2400" dirty="0">
                <a:latin typeface="Calibri"/>
                <a:cs typeface="Calibri"/>
              </a:rPr>
              <a:t>exposure,</a:t>
            </a:r>
            <a:r>
              <a:rPr sz="2400" spc="110" dirty="0">
                <a:latin typeface="Calibri"/>
                <a:cs typeface="Calibri"/>
              </a:rPr>
              <a:t> </a:t>
            </a:r>
            <a:r>
              <a:rPr sz="2400" dirty="0">
                <a:latin typeface="Calibri"/>
                <a:cs typeface="Calibri"/>
              </a:rPr>
              <a:t>an</a:t>
            </a:r>
            <a:r>
              <a:rPr sz="2400" spc="100" dirty="0">
                <a:latin typeface="Calibri"/>
                <a:cs typeface="Calibri"/>
              </a:rPr>
              <a:t> </a:t>
            </a:r>
            <a:r>
              <a:rPr sz="2400" dirty="0">
                <a:latin typeface="Calibri"/>
                <a:cs typeface="Calibri"/>
              </a:rPr>
              <a:t>EKG</a:t>
            </a:r>
            <a:r>
              <a:rPr sz="2400" spc="110" dirty="0">
                <a:latin typeface="Calibri"/>
                <a:cs typeface="Calibri"/>
              </a:rPr>
              <a:t> </a:t>
            </a:r>
            <a:r>
              <a:rPr sz="2400" dirty="0">
                <a:latin typeface="Calibri"/>
                <a:cs typeface="Calibri"/>
              </a:rPr>
              <a:t>showed</a:t>
            </a:r>
            <a:r>
              <a:rPr sz="2400" spc="105" dirty="0">
                <a:latin typeface="Calibri"/>
                <a:cs typeface="Calibri"/>
              </a:rPr>
              <a:t> </a:t>
            </a:r>
            <a:r>
              <a:rPr sz="2400" dirty="0">
                <a:latin typeface="Calibri"/>
                <a:cs typeface="Calibri"/>
              </a:rPr>
              <a:t>sinus</a:t>
            </a:r>
            <a:r>
              <a:rPr sz="2400" spc="125" dirty="0">
                <a:latin typeface="Calibri"/>
                <a:cs typeface="Calibri"/>
              </a:rPr>
              <a:t> </a:t>
            </a:r>
            <a:r>
              <a:rPr sz="2400" dirty="0">
                <a:latin typeface="Calibri"/>
                <a:cs typeface="Calibri"/>
              </a:rPr>
              <a:t>tachycardia</a:t>
            </a:r>
            <a:r>
              <a:rPr sz="2400" spc="120" dirty="0">
                <a:latin typeface="Calibri"/>
                <a:cs typeface="Calibri"/>
              </a:rPr>
              <a:t> </a:t>
            </a:r>
            <a:r>
              <a:rPr sz="2400" dirty="0">
                <a:latin typeface="Calibri"/>
                <a:cs typeface="Calibri"/>
              </a:rPr>
              <a:t>with</a:t>
            </a:r>
            <a:r>
              <a:rPr sz="2400" spc="110" dirty="0">
                <a:latin typeface="Calibri"/>
                <a:cs typeface="Calibri"/>
              </a:rPr>
              <a:t> </a:t>
            </a:r>
            <a:r>
              <a:rPr sz="2400" spc="-10" dirty="0">
                <a:latin typeface="Calibri"/>
                <a:cs typeface="Calibri"/>
              </a:rPr>
              <a:t>marked, </a:t>
            </a:r>
            <a:r>
              <a:rPr sz="2400" dirty="0">
                <a:latin typeface="Calibri"/>
                <a:cs typeface="Calibri"/>
              </a:rPr>
              <a:t>diffuse</a:t>
            </a:r>
            <a:r>
              <a:rPr sz="2400" spc="170" dirty="0">
                <a:latin typeface="Calibri"/>
                <a:cs typeface="Calibri"/>
              </a:rPr>
              <a:t> </a:t>
            </a:r>
            <a:r>
              <a:rPr sz="2400" dirty="0">
                <a:latin typeface="Calibri"/>
                <a:cs typeface="Calibri"/>
              </a:rPr>
              <a:t>ST</a:t>
            </a:r>
            <a:r>
              <a:rPr sz="2400" spc="180" dirty="0">
                <a:latin typeface="Calibri"/>
                <a:cs typeface="Calibri"/>
              </a:rPr>
              <a:t> </a:t>
            </a:r>
            <a:r>
              <a:rPr sz="2400" dirty="0">
                <a:latin typeface="Calibri"/>
                <a:cs typeface="Calibri"/>
              </a:rPr>
              <a:t>segment</a:t>
            </a:r>
            <a:r>
              <a:rPr sz="2400" spc="170" dirty="0">
                <a:latin typeface="Calibri"/>
                <a:cs typeface="Calibri"/>
              </a:rPr>
              <a:t> </a:t>
            </a:r>
            <a:r>
              <a:rPr sz="2400" dirty="0">
                <a:latin typeface="Calibri"/>
                <a:cs typeface="Calibri"/>
              </a:rPr>
              <a:t>depressions</a:t>
            </a:r>
            <a:r>
              <a:rPr sz="2400" spc="170" dirty="0">
                <a:latin typeface="Calibri"/>
                <a:cs typeface="Calibri"/>
              </a:rPr>
              <a:t> </a:t>
            </a:r>
            <a:r>
              <a:rPr sz="2400" dirty="0">
                <a:latin typeface="Calibri"/>
                <a:cs typeface="Calibri"/>
              </a:rPr>
              <a:t>in</a:t>
            </a:r>
            <a:r>
              <a:rPr sz="2400" spc="160" dirty="0">
                <a:latin typeface="Calibri"/>
                <a:cs typeface="Calibri"/>
              </a:rPr>
              <a:t> </a:t>
            </a:r>
            <a:r>
              <a:rPr sz="2400" dirty="0">
                <a:latin typeface="Calibri"/>
                <a:cs typeface="Calibri"/>
              </a:rPr>
              <a:t>all</a:t>
            </a:r>
            <a:r>
              <a:rPr sz="2400" spc="160" dirty="0">
                <a:latin typeface="Calibri"/>
                <a:cs typeface="Calibri"/>
              </a:rPr>
              <a:t> </a:t>
            </a:r>
            <a:r>
              <a:rPr sz="2400" dirty="0">
                <a:latin typeface="Calibri"/>
                <a:cs typeface="Calibri"/>
              </a:rPr>
              <a:t>leads.</a:t>
            </a:r>
            <a:r>
              <a:rPr sz="2400" spc="170" dirty="0">
                <a:latin typeface="Calibri"/>
                <a:cs typeface="Calibri"/>
              </a:rPr>
              <a:t>  </a:t>
            </a:r>
            <a:r>
              <a:rPr sz="2400" dirty="0">
                <a:latin typeface="Calibri"/>
                <a:cs typeface="Calibri"/>
              </a:rPr>
              <a:t>His</a:t>
            </a:r>
            <a:r>
              <a:rPr sz="2400" spc="170" dirty="0">
                <a:latin typeface="Calibri"/>
                <a:cs typeface="Calibri"/>
              </a:rPr>
              <a:t> </a:t>
            </a:r>
            <a:r>
              <a:rPr sz="2400" dirty="0">
                <a:latin typeface="Calibri"/>
                <a:cs typeface="Calibri"/>
              </a:rPr>
              <a:t>EKG</a:t>
            </a:r>
            <a:r>
              <a:rPr sz="2400" spc="170" dirty="0">
                <a:latin typeface="Calibri"/>
                <a:cs typeface="Calibri"/>
              </a:rPr>
              <a:t> </a:t>
            </a:r>
            <a:r>
              <a:rPr sz="2400" dirty="0">
                <a:latin typeface="Calibri"/>
                <a:cs typeface="Calibri"/>
              </a:rPr>
              <a:t>at</a:t>
            </a:r>
            <a:r>
              <a:rPr sz="2400" spc="165" dirty="0">
                <a:latin typeface="Calibri"/>
                <a:cs typeface="Calibri"/>
              </a:rPr>
              <a:t> </a:t>
            </a:r>
            <a:r>
              <a:rPr sz="2400" dirty="0">
                <a:latin typeface="Calibri"/>
                <a:cs typeface="Calibri"/>
              </a:rPr>
              <a:t>18</a:t>
            </a:r>
            <a:r>
              <a:rPr sz="2400" spc="175" dirty="0">
                <a:latin typeface="Calibri"/>
                <a:cs typeface="Calibri"/>
              </a:rPr>
              <a:t> </a:t>
            </a:r>
            <a:r>
              <a:rPr sz="2400" dirty="0">
                <a:latin typeface="Calibri"/>
                <a:cs typeface="Calibri"/>
              </a:rPr>
              <a:t>hours</a:t>
            </a:r>
            <a:r>
              <a:rPr sz="2400" spc="165" dirty="0">
                <a:latin typeface="Calibri"/>
                <a:cs typeface="Calibri"/>
              </a:rPr>
              <a:t> </a:t>
            </a:r>
            <a:r>
              <a:rPr sz="2400" dirty="0">
                <a:latin typeface="Calibri"/>
                <a:cs typeface="Calibri"/>
              </a:rPr>
              <a:t>showed</a:t>
            </a:r>
            <a:r>
              <a:rPr sz="2400" spc="155" dirty="0">
                <a:latin typeface="Calibri"/>
                <a:cs typeface="Calibri"/>
              </a:rPr>
              <a:t> </a:t>
            </a:r>
            <a:r>
              <a:rPr sz="2400" spc="-25" dirty="0">
                <a:latin typeface="Calibri"/>
                <a:cs typeface="Calibri"/>
              </a:rPr>
              <a:t>ST </a:t>
            </a:r>
            <a:r>
              <a:rPr sz="2400" dirty="0">
                <a:latin typeface="Calibri"/>
                <a:cs typeface="Calibri"/>
              </a:rPr>
              <a:t>segment</a:t>
            </a:r>
            <a:r>
              <a:rPr sz="2400" spc="170" dirty="0">
                <a:latin typeface="Calibri"/>
                <a:cs typeface="Calibri"/>
              </a:rPr>
              <a:t> </a:t>
            </a:r>
            <a:r>
              <a:rPr sz="2400" dirty="0">
                <a:latin typeface="Calibri"/>
                <a:cs typeface="Calibri"/>
              </a:rPr>
              <a:t>elevations</a:t>
            </a:r>
            <a:r>
              <a:rPr sz="2400" spc="175" dirty="0">
                <a:latin typeface="Calibri"/>
                <a:cs typeface="Calibri"/>
              </a:rPr>
              <a:t> </a:t>
            </a:r>
            <a:r>
              <a:rPr sz="2400" dirty="0">
                <a:latin typeface="Calibri"/>
                <a:cs typeface="Calibri"/>
              </a:rPr>
              <a:t>with</a:t>
            </a:r>
            <a:r>
              <a:rPr sz="2400" spc="160" dirty="0">
                <a:latin typeface="Calibri"/>
                <a:cs typeface="Calibri"/>
              </a:rPr>
              <a:t> </a:t>
            </a:r>
            <a:r>
              <a:rPr sz="2400" spc="-10" dirty="0">
                <a:latin typeface="Calibri"/>
                <a:cs typeface="Calibri"/>
              </a:rPr>
              <a:t>T-</a:t>
            </a:r>
            <a:r>
              <a:rPr sz="2400" dirty="0">
                <a:latin typeface="Calibri"/>
                <a:cs typeface="Calibri"/>
              </a:rPr>
              <a:t>wave</a:t>
            </a:r>
            <a:r>
              <a:rPr sz="2400" spc="165" dirty="0">
                <a:latin typeface="Calibri"/>
                <a:cs typeface="Calibri"/>
              </a:rPr>
              <a:t> </a:t>
            </a:r>
            <a:r>
              <a:rPr sz="2400" dirty="0">
                <a:latin typeface="Calibri"/>
                <a:cs typeface="Calibri"/>
              </a:rPr>
              <a:t>inversions</a:t>
            </a:r>
            <a:r>
              <a:rPr sz="2400" spc="175" dirty="0">
                <a:latin typeface="Calibri"/>
                <a:cs typeface="Calibri"/>
              </a:rPr>
              <a:t> </a:t>
            </a:r>
            <a:r>
              <a:rPr sz="2400" dirty="0">
                <a:latin typeface="Calibri"/>
                <a:cs typeface="Calibri"/>
              </a:rPr>
              <a:t>in</a:t>
            </a:r>
            <a:r>
              <a:rPr sz="2400" spc="170" dirty="0">
                <a:latin typeface="Calibri"/>
                <a:cs typeface="Calibri"/>
              </a:rPr>
              <a:t> </a:t>
            </a:r>
            <a:r>
              <a:rPr sz="2400" spc="-10" dirty="0">
                <a:latin typeface="Calibri"/>
                <a:cs typeface="Calibri"/>
              </a:rPr>
              <a:t>V4-</a:t>
            </a:r>
            <a:r>
              <a:rPr sz="2400" dirty="0">
                <a:latin typeface="Calibri"/>
                <a:cs typeface="Calibri"/>
              </a:rPr>
              <a:t>V6.</a:t>
            </a:r>
            <a:r>
              <a:rPr sz="2400" spc="180" dirty="0">
                <a:latin typeface="Calibri"/>
                <a:cs typeface="Calibri"/>
              </a:rPr>
              <a:t>  </a:t>
            </a:r>
            <a:r>
              <a:rPr sz="2400" dirty="0">
                <a:latin typeface="Calibri"/>
                <a:cs typeface="Calibri"/>
              </a:rPr>
              <a:t>A</a:t>
            </a:r>
            <a:r>
              <a:rPr sz="2400" spc="165" dirty="0">
                <a:latin typeface="Calibri"/>
                <a:cs typeface="Calibri"/>
              </a:rPr>
              <a:t> </a:t>
            </a:r>
            <a:r>
              <a:rPr sz="2400" dirty="0">
                <a:latin typeface="Calibri"/>
                <a:cs typeface="Calibri"/>
              </a:rPr>
              <a:t>follow</a:t>
            </a:r>
            <a:r>
              <a:rPr sz="2400" spc="180" dirty="0">
                <a:latin typeface="Calibri"/>
                <a:cs typeface="Calibri"/>
              </a:rPr>
              <a:t> </a:t>
            </a:r>
            <a:r>
              <a:rPr sz="2400" dirty="0">
                <a:latin typeface="Calibri"/>
                <a:cs typeface="Calibri"/>
              </a:rPr>
              <a:t>up</a:t>
            </a:r>
            <a:r>
              <a:rPr sz="2400" spc="160" dirty="0">
                <a:latin typeface="Calibri"/>
                <a:cs typeface="Calibri"/>
              </a:rPr>
              <a:t> </a:t>
            </a:r>
            <a:r>
              <a:rPr sz="2400" dirty="0">
                <a:latin typeface="Calibri"/>
                <a:cs typeface="Calibri"/>
              </a:rPr>
              <a:t>EKG</a:t>
            </a:r>
            <a:r>
              <a:rPr sz="2400" spc="170" dirty="0">
                <a:latin typeface="Calibri"/>
                <a:cs typeface="Calibri"/>
              </a:rPr>
              <a:t> </a:t>
            </a:r>
            <a:r>
              <a:rPr sz="2400" dirty="0">
                <a:latin typeface="Calibri"/>
                <a:cs typeface="Calibri"/>
              </a:rPr>
              <a:t>at</a:t>
            </a:r>
            <a:r>
              <a:rPr sz="2400" spc="165" dirty="0">
                <a:latin typeface="Calibri"/>
                <a:cs typeface="Calibri"/>
              </a:rPr>
              <a:t> </a:t>
            </a:r>
            <a:r>
              <a:rPr sz="2400" spc="-25" dirty="0">
                <a:latin typeface="Calibri"/>
                <a:cs typeface="Calibri"/>
              </a:rPr>
              <a:t>42 </a:t>
            </a:r>
            <a:r>
              <a:rPr sz="2400" dirty="0">
                <a:latin typeface="Calibri"/>
                <a:cs typeface="Calibri"/>
              </a:rPr>
              <a:t>hours</a:t>
            </a:r>
            <a:r>
              <a:rPr sz="2400" spc="-20" dirty="0">
                <a:latin typeface="Calibri"/>
                <a:cs typeface="Calibri"/>
              </a:rPr>
              <a:t> </a:t>
            </a:r>
            <a:r>
              <a:rPr sz="2400" dirty="0">
                <a:latin typeface="Calibri"/>
                <a:cs typeface="Calibri"/>
              </a:rPr>
              <a:t>showed</a:t>
            </a:r>
            <a:r>
              <a:rPr sz="2400" spc="-25" dirty="0">
                <a:latin typeface="Calibri"/>
                <a:cs typeface="Calibri"/>
              </a:rPr>
              <a:t> </a:t>
            </a:r>
            <a:r>
              <a:rPr sz="2400" dirty="0">
                <a:latin typeface="Calibri"/>
                <a:cs typeface="Calibri"/>
              </a:rPr>
              <a:t>ST</a:t>
            </a:r>
            <a:r>
              <a:rPr sz="2400" spc="-15" dirty="0">
                <a:latin typeface="Calibri"/>
                <a:cs typeface="Calibri"/>
              </a:rPr>
              <a:t> </a:t>
            </a:r>
            <a:r>
              <a:rPr sz="2400" dirty="0">
                <a:latin typeface="Calibri"/>
                <a:cs typeface="Calibri"/>
              </a:rPr>
              <a:t>segment</a:t>
            </a:r>
            <a:r>
              <a:rPr sz="2400" spc="-20" dirty="0">
                <a:latin typeface="Calibri"/>
                <a:cs typeface="Calibri"/>
              </a:rPr>
              <a:t> </a:t>
            </a:r>
            <a:r>
              <a:rPr sz="2400" spc="-10" dirty="0">
                <a:latin typeface="Calibri"/>
                <a:cs typeface="Calibri"/>
              </a:rPr>
              <a:t>elevation</a:t>
            </a:r>
            <a:r>
              <a:rPr sz="2400" spc="-30" dirty="0">
                <a:latin typeface="Calibri"/>
                <a:cs typeface="Calibri"/>
              </a:rPr>
              <a:t> </a:t>
            </a:r>
            <a:r>
              <a:rPr sz="2400" dirty="0">
                <a:latin typeface="Calibri"/>
                <a:cs typeface="Calibri"/>
              </a:rPr>
              <a:t>in</a:t>
            </a:r>
            <a:r>
              <a:rPr sz="2400" spc="-25" dirty="0">
                <a:latin typeface="Calibri"/>
                <a:cs typeface="Calibri"/>
              </a:rPr>
              <a:t> </a:t>
            </a:r>
            <a:r>
              <a:rPr sz="2400" dirty="0">
                <a:latin typeface="Calibri"/>
                <a:cs typeface="Calibri"/>
              </a:rPr>
              <a:t>leads</a:t>
            </a:r>
            <a:r>
              <a:rPr sz="2400" spc="-25" dirty="0">
                <a:latin typeface="Calibri"/>
                <a:cs typeface="Calibri"/>
              </a:rPr>
              <a:t> </a:t>
            </a:r>
            <a:r>
              <a:rPr sz="2400" dirty="0">
                <a:latin typeface="Calibri"/>
                <a:cs typeface="Calibri"/>
              </a:rPr>
              <a:t>I,</a:t>
            </a:r>
            <a:r>
              <a:rPr sz="2400" spc="-20" dirty="0">
                <a:latin typeface="Calibri"/>
                <a:cs typeface="Calibri"/>
              </a:rPr>
              <a:t> </a:t>
            </a:r>
            <a:r>
              <a:rPr sz="2400" dirty="0">
                <a:latin typeface="Calibri"/>
                <a:cs typeface="Calibri"/>
              </a:rPr>
              <a:t>aVL,</a:t>
            </a:r>
            <a:r>
              <a:rPr sz="2400" spc="-25" dirty="0">
                <a:latin typeface="Calibri"/>
                <a:cs typeface="Calibri"/>
              </a:rPr>
              <a:t> </a:t>
            </a:r>
            <a:r>
              <a:rPr sz="2400" dirty="0">
                <a:latin typeface="Calibri"/>
                <a:cs typeface="Calibri"/>
              </a:rPr>
              <a:t>and</a:t>
            </a:r>
            <a:r>
              <a:rPr sz="2400" spc="-25" dirty="0">
                <a:latin typeface="Calibri"/>
                <a:cs typeface="Calibri"/>
              </a:rPr>
              <a:t> </a:t>
            </a:r>
            <a:r>
              <a:rPr sz="2400" spc="-10" dirty="0">
                <a:latin typeface="Calibri"/>
                <a:cs typeface="Calibri"/>
              </a:rPr>
              <a:t>V2-</a:t>
            </a:r>
            <a:r>
              <a:rPr sz="2400" dirty="0">
                <a:latin typeface="Calibri"/>
                <a:cs typeface="Calibri"/>
              </a:rPr>
              <a:t>V6.</a:t>
            </a:r>
            <a:r>
              <a:rPr sz="2400" spc="600" dirty="0">
                <a:latin typeface="Calibri"/>
                <a:cs typeface="Calibri"/>
              </a:rPr>
              <a:t> </a:t>
            </a:r>
            <a:r>
              <a:rPr sz="2400" dirty="0">
                <a:latin typeface="Calibri"/>
                <a:cs typeface="Calibri"/>
              </a:rPr>
              <a:t>None</a:t>
            </a:r>
            <a:r>
              <a:rPr sz="2400" spc="-20" dirty="0">
                <a:latin typeface="Calibri"/>
                <a:cs typeface="Calibri"/>
              </a:rPr>
              <a:t> </a:t>
            </a:r>
            <a:r>
              <a:rPr sz="2400" dirty="0">
                <a:latin typeface="Calibri"/>
                <a:cs typeface="Calibri"/>
              </a:rPr>
              <a:t>of</a:t>
            </a:r>
            <a:r>
              <a:rPr sz="2400" spc="-25" dirty="0">
                <a:latin typeface="Calibri"/>
                <a:cs typeface="Calibri"/>
              </a:rPr>
              <a:t> </a:t>
            </a:r>
            <a:r>
              <a:rPr sz="2400" spc="-10" dirty="0">
                <a:latin typeface="Calibri"/>
                <a:cs typeface="Calibri"/>
              </a:rPr>
              <a:t>these </a:t>
            </a:r>
            <a:r>
              <a:rPr sz="2400" dirty="0">
                <a:latin typeface="Calibri"/>
                <a:cs typeface="Calibri"/>
              </a:rPr>
              <a:t>EKGs</a:t>
            </a:r>
            <a:r>
              <a:rPr sz="2400" spc="50" dirty="0">
                <a:latin typeface="Calibri"/>
                <a:cs typeface="Calibri"/>
              </a:rPr>
              <a:t> </a:t>
            </a:r>
            <a:r>
              <a:rPr sz="2400" dirty="0">
                <a:latin typeface="Calibri"/>
                <a:cs typeface="Calibri"/>
              </a:rPr>
              <a:t>were</a:t>
            </a:r>
            <a:r>
              <a:rPr sz="2400" spc="45" dirty="0">
                <a:latin typeface="Calibri"/>
                <a:cs typeface="Calibri"/>
              </a:rPr>
              <a:t> </a:t>
            </a:r>
            <a:r>
              <a:rPr sz="2400" dirty="0">
                <a:latin typeface="Calibri"/>
                <a:cs typeface="Calibri"/>
              </a:rPr>
              <a:t>associated</a:t>
            </a:r>
            <a:r>
              <a:rPr sz="2400" spc="45" dirty="0">
                <a:latin typeface="Calibri"/>
                <a:cs typeface="Calibri"/>
              </a:rPr>
              <a:t> </a:t>
            </a:r>
            <a:r>
              <a:rPr sz="2400" dirty="0">
                <a:latin typeface="Calibri"/>
                <a:cs typeface="Calibri"/>
              </a:rPr>
              <a:t>with</a:t>
            </a:r>
            <a:r>
              <a:rPr sz="2400" spc="50" dirty="0">
                <a:latin typeface="Calibri"/>
                <a:cs typeface="Calibri"/>
              </a:rPr>
              <a:t> </a:t>
            </a:r>
            <a:r>
              <a:rPr sz="2400" dirty="0">
                <a:latin typeface="Calibri"/>
                <a:cs typeface="Calibri"/>
              </a:rPr>
              <a:t>chest</a:t>
            </a:r>
            <a:r>
              <a:rPr sz="2400" spc="70" dirty="0">
                <a:latin typeface="Calibri"/>
                <a:cs typeface="Calibri"/>
              </a:rPr>
              <a:t> </a:t>
            </a:r>
            <a:r>
              <a:rPr sz="2400" dirty="0">
                <a:latin typeface="Calibri"/>
                <a:cs typeface="Calibri"/>
              </a:rPr>
              <a:t>pain.</a:t>
            </a:r>
            <a:r>
              <a:rPr sz="2400" spc="55" dirty="0">
                <a:latin typeface="Calibri"/>
                <a:cs typeface="Calibri"/>
              </a:rPr>
              <a:t>  </a:t>
            </a:r>
            <a:r>
              <a:rPr sz="2400" dirty="0">
                <a:latin typeface="Calibri"/>
                <a:cs typeface="Calibri"/>
              </a:rPr>
              <a:t>His</a:t>
            </a:r>
            <a:r>
              <a:rPr sz="2400" spc="50" dirty="0">
                <a:latin typeface="Calibri"/>
                <a:cs typeface="Calibri"/>
              </a:rPr>
              <a:t> </a:t>
            </a:r>
            <a:r>
              <a:rPr sz="2400" dirty="0">
                <a:latin typeface="Calibri"/>
                <a:cs typeface="Calibri"/>
              </a:rPr>
              <a:t>EKG</a:t>
            </a:r>
            <a:r>
              <a:rPr sz="2400" spc="55" dirty="0">
                <a:latin typeface="Calibri"/>
                <a:cs typeface="Calibri"/>
              </a:rPr>
              <a:t> </a:t>
            </a:r>
            <a:r>
              <a:rPr sz="2400" dirty="0">
                <a:latin typeface="Calibri"/>
                <a:cs typeface="Calibri"/>
              </a:rPr>
              <a:t>patterns</a:t>
            </a:r>
            <a:r>
              <a:rPr sz="2400" spc="55" dirty="0">
                <a:latin typeface="Calibri"/>
                <a:cs typeface="Calibri"/>
              </a:rPr>
              <a:t> </a:t>
            </a:r>
            <a:r>
              <a:rPr sz="2400" dirty="0">
                <a:latin typeface="Calibri"/>
                <a:cs typeface="Calibri"/>
              </a:rPr>
              <a:t>normalized</a:t>
            </a:r>
            <a:r>
              <a:rPr sz="2400" spc="55" dirty="0">
                <a:latin typeface="Calibri"/>
                <a:cs typeface="Calibri"/>
              </a:rPr>
              <a:t> </a:t>
            </a:r>
            <a:r>
              <a:rPr sz="2400" dirty="0">
                <a:latin typeface="Calibri"/>
                <a:cs typeface="Calibri"/>
              </a:rPr>
              <a:t>over</a:t>
            </a:r>
            <a:r>
              <a:rPr sz="2400" spc="50" dirty="0">
                <a:latin typeface="Calibri"/>
                <a:cs typeface="Calibri"/>
              </a:rPr>
              <a:t> </a:t>
            </a:r>
            <a:r>
              <a:rPr sz="2400" spc="-25" dirty="0">
                <a:latin typeface="Calibri"/>
                <a:cs typeface="Calibri"/>
              </a:rPr>
              <a:t>the </a:t>
            </a:r>
            <a:r>
              <a:rPr sz="2400" dirty="0">
                <a:latin typeface="Calibri"/>
                <a:cs typeface="Calibri"/>
              </a:rPr>
              <a:t>next</a:t>
            </a:r>
            <a:r>
              <a:rPr sz="2400" spc="-90" dirty="0">
                <a:latin typeface="Calibri"/>
                <a:cs typeface="Calibri"/>
              </a:rPr>
              <a:t> </a:t>
            </a:r>
            <a:r>
              <a:rPr sz="2400" dirty="0">
                <a:latin typeface="Calibri"/>
                <a:cs typeface="Calibri"/>
              </a:rPr>
              <a:t>few</a:t>
            </a:r>
            <a:r>
              <a:rPr sz="2400" spc="-110" dirty="0">
                <a:latin typeface="Calibri"/>
                <a:cs typeface="Calibri"/>
              </a:rPr>
              <a:t> </a:t>
            </a:r>
            <a:r>
              <a:rPr sz="2400" dirty="0">
                <a:latin typeface="Calibri"/>
                <a:cs typeface="Calibri"/>
              </a:rPr>
              <a:t>days</a:t>
            </a:r>
            <a:r>
              <a:rPr sz="2400" spc="-95" dirty="0">
                <a:latin typeface="Calibri"/>
                <a:cs typeface="Calibri"/>
              </a:rPr>
              <a:t> </a:t>
            </a:r>
            <a:r>
              <a:rPr sz="2400" dirty="0">
                <a:latin typeface="Calibri"/>
                <a:cs typeface="Calibri"/>
              </a:rPr>
              <a:t>but</a:t>
            </a:r>
            <a:r>
              <a:rPr sz="2400" spc="-80" dirty="0">
                <a:latin typeface="Calibri"/>
                <a:cs typeface="Calibri"/>
              </a:rPr>
              <a:t> </a:t>
            </a:r>
            <a:r>
              <a:rPr sz="2400" spc="-20" dirty="0">
                <a:latin typeface="Calibri"/>
                <a:cs typeface="Calibri"/>
              </a:rPr>
              <a:t>T-</a:t>
            </a:r>
            <a:r>
              <a:rPr sz="2400" spc="-10" dirty="0">
                <a:latin typeface="Calibri"/>
                <a:cs typeface="Calibri"/>
              </a:rPr>
              <a:t>wave</a:t>
            </a:r>
            <a:r>
              <a:rPr sz="2400" spc="-100" dirty="0">
                <a:latin typeface="Calibri"/>
                <a:cs typeface="Calibri"/>
              </a:rPr>
              <a:t> </a:t>
            </a:r>
            <a:r>
              <a:rPr sz="2400" spc="-20" dirty="0">
                <a:latin typeface="Calibri"/>
                <a:cs typeface="Calibri"/>
              </a:rPr>
              <a:t>inversions</a:t>
            </a:r>
            <a:r>
              <a:rPr sz="2400" spc="-75" dirty="0">
                <a:latin typeface="Calibri"/>
                <a:cs typeface="Calibri"/>
              </a:rPr>
              <a:t> </a:t>
            </a:r>
            <a:r>
              <a:rPr sz="2400" spc="-10" dirty="0">
                <a:latin typeface="Calibri"/>
                <a:cs typeface="Calibri"/>
              </a:rPr>
              <a:t>persisted</a:t>
            </a:r>
            <a:r>
              <a:rPr sz="2400" spc="-70" dirty="0">
                <a:latin typeface="Calibri"/>
                <a:cs typeface="Calibri"/>
              </a:rPr>
              <a:t> </a:t>
            </a:r>
            <a:r>
              <a:rPr sz="2400" dirty="0">
                <a:latin typeface="Calibri"/>
                <a:cs typeface="Calibri"/>
              </a:rPr>
              <a:t>for</a:t>
            </a:r>
            <a:r>
              <a:rPr sz="2400" spc="-100" dirty="0">
                <a:latin typeface="Calibri"/>
                <a:cs typeface="Calibri"/>
              </a:rPr>
              <a:t> </a:t>
            </a:r>
            <a:r>
              <a:rPr sz="2400" dirty="0">
                <a:latin typeface="Calibri"/>
                <a:cs typeface="Calibri"/>
              </a:rPr>
              <a:t>4</a:t>
            </a:r>
            <a:r>
              <a:rPr sz="2400" spc="-95" dirty="0">
                <a:latin typeface="Calibri"/>
                <a:cs typeface="Calibri"/>
              </a:rPr>
              <a:t> </a:t>
            </a:r>
            <a:r>
              <a:rPr sz="2400" spc="-10" dirty="0">
                <a:latin typeface="Calibri"/>
                <a:cs typeface="Calibri"/>
              </a:rPr>
              <a:t>weeks.</a:t>
            </a:r>
            <a:endParaRPr lang="en-US" sz="2400" spc="-10" dirty="0">
              <a:latin typeface="Calibri"/>
              <a:cs typeface="Calibri"/>
            </a:endParaRPr>
          </a:p>
          <a:p>
            <a:pPr marL="12700" marR="5080" algn="just">
              <a:lnSpc>
                <a:spcPct val="90000"/>
              </a:lnSpc>
              <a:spcBef>
                <a:spcPts val="430"/>
              </a:spcBef>
            </a:pPr>
            <a:r>
              <a:rPr lang="ru-RU" sz="2400" dirty="0">
                <a:latin typeface="Calibri"/>
                <a:cs typeface="Calibri"/>
              </a:rPr>
              <a:t>Через годину </a:t>
            </a:r>
            <a:r>
              <a:rPr lang="ru-RU" sz="2400" dirty="0" err="1">
                <a:latin typeface="Calibri"/>
                <a:cs typeface="Calibri"/>
              </a:rPr>
              <a:t>після</a:t>
            </a:r>
            <a:r>
              <a:rPr lang="ru-RU" sz="2400" dirty="0">
                <a:latin typeface="Calibri"/>
                <a:cs typeface="Calibri"/>
              </a:rPr>
              <a:t> </a:t>
            </a:r>
            <a:r>
              <a:rPr lang="ru-RU" sz="2400" dirty="0" err="1">
                <a:latin typeface="Calibri"/>
                <a:cs typeface="Calibri"/>
              </a:rPr>
              <a:t>опромінення</a:t>
            </a:r>
            <a:r>
              <a:rPr lang="ru-RU" sz="2400" dirty="0">
                <a:latin typeface="Calibri"/>
                <a:cs typeface="Calibri"/>
              </a:rPr>
              <a:t> </a:t>
            </a:r>
            <a:r>
              <a:rPr lang="ru-RU" sz="2400" dirty="0" err="1">
                <a:latin typeface="Calibri"/>
                <a:cs typeface="Calibri"/>
              </a:rPr>
              <a:t>ЕКГ</a:t>
            </a:r>
            <a:r>
              <a:rPr lang="ru-RU" sz="2400" dirty="0">
                <a:latin typeface="Calibri"/>
                <a:cs typeface="Calibri"/>
              </a:rPr>
              <a:t> показала </a:t>
            </a:r>
            <a:r>
              <a:rPr lang="ru-RU" sz="2400" dirty="0" err="1">
                <a:latin typeface="Calibri"/>
                <a:cs typeface="Calibri"/>
              </a:rPr>
              <a:t>синусову</a:t>
            </a:r>
            <a:r>
              <a:rPr lang="ru-RU" sz="2400" dirty="0">
                <a:latin typeface="Calibri"/>
                <a:cs typeface="Calibri"/>
              </a:rPr>
              <a:t> </a:t>
            </a:r>
            <a:r>
              <a:rPr lang="ru-RU" sz="2400" dirty="0" err="1">
                <a:latin typeface="Calibri"/>
                <a:cs typeface="Calibri"/>
              </a:rPr>
              <a:t>тахікардію</a:t>
            </a:r>
            <a:r>
              <a:rPr lang="ru-RU" sz="2400" dirty="0">
                <a:latin typeface="Calibri"/>
                <a:cs typeface="Calibri"/>
              </a:rPr>
              <a:t> з </a:t>
            </a:r>
            <a:r>
              <a:rPr lang="ru-RU" sz="2400" dirty="0" err="1">
                <a:latin typeface="Calibri"/>
                <a:cs typeface="Calibri"/>
              </a:rPr>
              <a:t>вираженою</a:t>
            </a:r>
            <a:r>
              <a:rPr lang="ru-RU" sz="2400" dirty="0">
                <a:latin typeface="Calibri"/>
                <a:cs typeface="Calibri"/>
              </a:rPr>
              <a:t> </a:t>
            </a:r>
            <a:r>
              <a:rPr lang="ru-RU" sz="2400" dirty="0" err="1">
                <a:latin typeface="Calibri"/>
                <a:cs typeface="Calibri"/>
              </a:rPr>
              <a:t>дифузною</a:t>
            </a:r>
            <a:r>
              <a:rPr lang="ru-RU" sz="2400" dirty="0">
                <a:latin typeface="Calibri"/>
                <a:cs typeface="Calibri"/>
              </a:rPr>
              <a:t> </a:t>
            </a:r>
            <a:r>
              <a:rPr lang="ru-RU" sz="2400" dirty="0" err="1">
                <a:latin typeface="Calibri"/>
                <a:cs typeface="Calibri"/>
              </a:rPr>
              <a:t>депресією</a:t>
            </a:r>
            <a:r>
              <a:rPr lang="ru-RU" sz="2400" dirty="0">
                <a:latin typeface="Calibri"/>
                <a:cs typeface="Calibri"/>
              </a:rPr>
              <a:t> сегмента </a:t>
            </a:r>
            <a:r>
              <a:rPr lang="ro-RO" sz="2400" dirty="0">
                <a:latin typeface="Calibri"/>
                <a:cs typeface="Calibri"/>
              </a:rPr>
              <a:t>ST </a:t>
            </a:r>
            <a:r>
              <a:rPr lang="ru-RU" sz="2400" dirty="0">
                <a:latin typeface="Calibri"/>
                <a:cs typeface="Calibri"/>
              </a:rPr>
              <a:t>у </a:t>
            </a:r>
            <a:r>
              <a:rPr lang="ru-RU" sz="2400" dirty="0" err="1">
                <a:latin typeface="Calibri"/>
                <a:cs typeface="Calibri"/>
              </a:rPr>
              <a:t>всіх</a:t>
            </a:r>
            <a:r>
              <a:rPr lang="ru-RU" sz="2400" dirty="0">
                <a:latin typeface="Calibri"/>
                <a:cs typeface="Calibri"/>
              </a:rPr>
              <a:t> </a:t>
            </a:r>
            <a:r>
              <a:rPr lang="ru-RU" sz="2400" dirty="0" err="1">
                <a:latin typeface="Calibri"/>
                <a:cs typeface="Calibri"/>
              </a:rPr>
              <a:t>відведеннях</a:t>
            </a:r>
            <a:r>
              <a:rPr lang="ru-RU" sz="2400" dirty="0">
                <a:latin typeface="Calibri"/>
                <a:cs typeface="Calibri"/>
              </a:rPr>
              <a:t>. </a:t>
            </a:r>
            <a:r>
              <a:rPr lang="ru-RU" sz="2400" dirty="0" err="1">
                <a:latin typeface="Calibri"/>
                <a:cs typeface="Calibri"/>
              </a:rPr>
              <a:t>Його</a:t>
            </a:r>
            <a:r>
              <a:rPr lang="ru-RU" sz="2400" dirty="0">
                <a:latin typeface="Calibri"/>
                <a:cs typeface="Calibri"/>
              </a:rPr>
              <a:t> </a:t>
            </a:r>
            <a:r>
              <a:rPr lang="ru-RU" sz="2400" dirty="0" err="1">
                <a:latin typeface="Calibri"/>
                <a:cs typeface="Calibri"/>
              </a:rPr>
              <a:t>ЕКГ</a:t>
            </a:r>
            <a:r>
              <a:rPr lang="ru-RU" sz="2400" dirty="0">
                <a:latin typeface="Calibri"/>
                <a:cs typeface="Calibri"/>
              </a:rPr>
              <a:t> через 18 годин показала </a:t>
            </a:r>
            <a:r>
              <a:rPr lang="ru-RU" sz="2400" dirty="0" err="1">
                <a:latin typeface="Calibri"/>
                <a:cs typeface="Calibri"/>
              </a:rPr>
              <a:t>підвищення</a:t>
            </a:r>
            <a:r>
              <a:rPr lang="ru-RU" sz="2400" dirty="0">
                <a:latin typeface="Calibri"/>
                <a:cs typeface="Calibri"/>
              </a:rPr>
              <a:t> сегмента </a:t>
            </a:r>
            <a:r>
              <a:rPr lang="ro-RO" sz="2400" dirty="0">
                <a:latin typeface="Calibri"/>
                <a:cs typeface="Calibri"/>
              </a:rPr>
              <a:t>ST </a:t>
            </a:r>
            <a:r>
              <a:rPr lang="ru-RU" sz="2400" dirty="0">
                <a:latin typeface="Calibri"/>
                <a:cs typeface="Calibri"/>
              </a:rPr>
              <a:t>з </a:t>
            </a:r>
            <a:r>
              <a:rPr lang="ru-RU" sz="2400" dirty="0" err="1">
                <a:latin typeface="Calibri"/>
                <a:cs typeface="Calibri"/>
              </a:rPr>
              <a:t>інверсією</a:t>
            </a:r>
            <a:r>
              <a:rPr lang="ru-RU" sz="2400" dirty="0">
                <a:latin typeface="Calibri"/>
                <a:cs typeface="Calibri"/>
              </a:rPr>
              <a:t> </a:t>
            </a:r>
            <a:r>
              <a:rPr lang="ru-RU" sz="2400" dirty="0" err="1">
                <a:latin typeface="Calibri"/>
                <a:cs typeface="Calibri"/>
              </a:rPr>
              <a:t>зубця</a:t>
            </a:r>
            <a:r>
              <a:rPr lang="ru-RU" sz="2400" dirty="0">
                <a:latin typeface="Calibri"/>
                <a:cs typeface="Calibri"/>
              </a:rPr>
              <a:t> Т у </a:t>
            </a:r>
            <a:r>
              <a:rPr lang="ro-RO" sz="2400" dirty="0">
                <a:latin typeface="Calibri"/>
                <a:cs typeface="Calibri"/>
              </a:rPr>
              <a:t>V4-V6. </a:t>
            </a:r>
            <a:r>
              <a:rPr lang="ru-RU" sz="2400" dirty="0" err="1">
                <a:latin typeface="Calibri"/>
                <a:cs typeface="Calibri"/>
              </a:rPr>
              <a:t>Контрольна</a:t>
            </a:r>
            <a:r>
              <a:rPr lang="ru-RU" sz="2400" dirty="0">
                <a:latin typeface="Calibri"/>
                <a:cs typeface="Calibri"/>
              </a:rPr>
              <a:t> </a:t>
            </a:r>
            <a:r>
              <a:rPr lang="ru-RU" sz="2400" dirty="0" err="1">
                <a:latin typeface="Calibri"/>
                <a:cs typeface="Calibri"/>
              </a:rPr>
              <a:t>ЕКГ</a:t>
            </a:r>
            <a:r>
              <a:rPr lang="ru-RU" sz="2400" dirty="0">
                <a:latin typeface="Calibri"/>
                <a:cs typeface="Calibri"/>
              </a:rPr>
              <a:t> через 42 </a:t>
            </a:r>
            <a:r>
              <a:rPr lang="ru-RU" sz="2400" dirty="0" err="1">
                <a:latin typeface="Calibri"/>
                <a:cs typeface="Calibri"/>
              </a:rPr>
              <a:t>години</a:t>
            </a:r>
            <a:r>
              <a:rPr lang="ru-RU" sz="2400" dirty="0">
                <a:latin typeface="Calibri"/>
                <a:cs typeface="Calibri"/>
              </a:rPr>
              <a:t> показала </a:t>
            </a:r>
            <a:r>
              <a:rPr lang="ru-RU" sz="2400" dirty="0" err="1">
                <a:latin typeface="Calibri"/>
                <a:cs typeface="Calibri"/>
              </a:rPr>
              <a:t>елевацію</a:t>
            </a:r>
            <a:r>
              <a:rPr lang="ru-RU" sz="2400" dirty="0">
                <a:latin typeface="Calibri"/>
                <a:cs typeface="Calibri"/>
              </a:rPr>
              <a:t> сегмента </a:t>
            </a:r>
            <a:r>
              <a:rPr lang="ro-RO" sz="2400" dirty="0">
                <a:latin typeface="Calibri"/>
                <a:cs typeface="Calibri"/>
              </a:rPr>
              <a:t>ST </a:t>
            </a:r>
            <a:r>
              <a:rPr lang="ru-RU" sz="2400" dirty="0">
                <a:latin typeface="Calibri"/>
                <a:cs typeface="Calibri"/>
              </a:rPr>
              <a:t>у </a:t>
            </a:r>
            <a:r>
              <a:rPr lang="ru-RU" sz="2400" dirty="0" err="1">
                <a:latin typeface="Calibri"/>
                <a:cs typeface="Calibri"/>
              </a:rPr>
              <a:t>відведеннях</a:t>
            </a:r>
            <a:r>
              <a:rPr lang="ru-RU" sz="2400" dirty="0">
                <a:latin typeface="Calibri"/>
                <a:cs typeface="Calibri"/>
              </a:rPr>
              <a:t> </a:t>
            </a:r>
            <a:r>
              <a:rPr lang="ro-RO" sz="2400" dirty="0">
                <a:latin typeface="Calibri"/>
                <a:cs typeface="Calibri"/>
              </a:rPr>
              <a:t>I, aVL </a:t>
            </a:r>
            <a:r>
              <a:rPr lang="ru-RU" sz="2400" dirty="0">
                <a:latin typeface="Calibri"/>
                <a:cs typeface="Calibri"/>
              </a:rPr>
              <a:t>і </a:t>
            </a:r>
            <a:r>
              <a:rPr lang="ro-RO" sz="2400" dirty="0">
                <a:latin typeface="Calibri"/>
                <a:cs typeface="Calibri"/>
              </a:rPr>
              <a:t>V2-V6. </a:t>
            </a:r>
            <a:r>
              <a:rPr lang="ru-RU" sz="2400" dirty="0" err="1">
                <a:latin typeface="Calibri"/>
                <a:cs typeface="Calibri"/>
              </a:rPr>
              <a:t>Жодна</a:t>
            </a:r>
            <a:r>
              <a:rPr lang="ru-RU" sz="2400" dirty="0">
                <a:latin typeface="Calibri"/>
                <a:cs typeface="Calibri"/>
              </a:rPr>
              <a:t> з </a:t>
            </a:r>
            <a:r>
              <a:rPr lang="ru-RU" sz="2400" dirty="0" err="1">
                <a:latin typeface="Calibri"/>
                <a:cs typeface="Calibri"/>
              </a:rPr>
              <a:t>цих</a:t>
            </a:r>
            <a:r>
              <a:rPr lang="ru-RU" sz="2400" dirty="0">
                <a:latin typeface="Calibri"/>
                <a:cs typeface="Calibri"/>
              </a:rPr>
              <a:t> </a:t>
            </a:r>
            <a:r>
              <a:rPr lang="ru-RU" sz="2400" dirty="0" err="1">
                <a:latin typeface="Calibri"/>
                <a:cs typeface="Calibri"/>
              </a:rPr>
              <a:t>ЕКГ</a:t>
            </a:r>
            <a:r>
              <a:rPr lang="ru-RU" sz="2400" dirty="0">
                <a:latin typeface="Calibri"/>
                <a:cs typeface="Calibri"/>
              </a:rPr>
              <a:t> не </a:t>
            </a:r>
            <a:r>
              <a:rPr lang="ru-RU" sz="2400" dirty="0" err="1">
                <a:latin typeface="Calibri"/>
                <a:cs typeface="Calibri"/>
              </a:rPr>
              <a:t>була</a:t>
            </a:r>
            <a:r>
              <a:rPr lang="ru-RU" sz="2400" dirty="0">
                <a:latin typeface="Calibri"/>
                <a:cs typeface="Calibri"/>
              </a:rPr>
              <a:t> </a:t>
            </a:r>
            <a:r>
              <a:rPr lang="ru-RU" sz="2400" dirty="0" err="1">
                <a:latin typeface="Calibri"/>
                <a:cs typeface="Calibri"/>
              </a:rPr>
              <a:t>пов’язана</a:t>
            </a:r>
            <a:r>
              <a:rPr lang="ru-RU" sz="2400" dirty="0">
                <a:latin typeface="Calibri"/>
                <a:cs typeface="Calibri"/>
              </a:rPr>
              <a:t> з </a:t>
            </a:r>
            <a:r>
              <a:rPr lang="ru-RU" sz="2400" dirty="0" err="1">
                <a:latin typeface="Calibri"/>
                <a:cs typeface="Calibri"/>
              </a:rPr>
              <a:t>болем</a:t>
            </a:r>
            <a:r>
              <a:rPr lang="ru-RU" sz="2400" dirty="0">
                <a:latin typeface="Calibri"/>
                <a:cs typeface="Calibri"/>
              </a:rPr>
              <a:t> у грудях. </a:t>
            </a:r>
            <a:r>
              <a:rPr lang="ru-RU" sz="2400" dirty="0" err="1">
                <a:latin typeface="Calibri"/>
                <a:cs typeface="Calibri"/>
              </a:rPr>
              <a:t>Його</a:t>
            </a:r>
            <a:r>
              <a:rPr lang="ru-RU" sz="2400" dirty="0">
                <a:latin typeface="Calibri"/>
                <a:cs typeface="Calibri"/>
              </a:rPr>
              <a:t> </a:t>
            </a:r>
            <a:r>
              <a:rPr lang="ru-RU" sz="2400" dirty="0" err="1">
                <a:latin typeface="Calibri"/>
                <a:cs typeface="Calibri"/>
              </a:rPr>
              <a:t>ЕКГ</a:t>
            </a:r>
            <a:r>
              <a:rPr lang="ru-RU" sz="2400" dirty="0">
                <a:latin typeface="Calibri"/>
                <a:cs typeface="Calibri"/>
              </a:rPr>
              <a:t> </a:t>
            </a:r>
            <a:r>
              <a:rPr lang="ru-RU" sz="2400" dirty="0" err="1">
                <a:latin typeface="Calibri"/>
                <a:cs typeface="Calibri"/>
              </a:rPr>
              <a:t>нормалізувалася</a:t>
            </a:r>
            <a:r>
              <a:rPr lang="ru-RU" sz="2400" dirty="0">
                <a:latin typeface="Calibri"/>
                <a:cs typeface="Calibri"/>
              </a:rPr>
              <a:t> </a:t>
            </a:r>
            <a:r>
              <a:rPr lang="ru-RU" sz="2400" dirty="0" err="1">
                <a:latin typeface="Calibri"/>
                <a:cs typeface="Calibri"/>
              </a:rPr>
              <a:t>протягом</a:t>
            </a:r>
            <a:r>
              <a:rPr lang="ru-RU" sz="2400" dirty="0">
                <a:latin typeface="Calibri"/>
                <a:cs typeface="Calibri"/>
              </a:rPr>
              <a:t> </a:t>
            </a:r>
            <a:r>
              <a:rPr lang="ru-RU" sz="2400" dirty="0" err="1">
                <a:latin typeface="Calibri"/>
                <a:cs typeface="Calibri"/>
              </a:rPr>
              <a:t>наступних</a:t>
            </a:r>
            <a:r>
              <a:rPr lang="ru-RU" sz="2400" dirty="0">
                <a:latin typeface="Calibri"/>
                <a:cs typeface="Calibri"/>
              </a:rPr>
              <a:t> </a:t>
            </a:r>
            <a:r>
              <a:rPr lang="ru-RU" sz="2400" dirty="0" err="1">
                <a:latin typeface="Calibri"/>
                <a:cs typeface="Calibri"/>
              </a:rPr>
              <a:t>кількох</a:t>
            </a:r>
            <a:r>
              <a:rPr lang="ru-RU" sz="2400" dirty="0">
                <a:latin typeface="Calibri"/>
                <a:cs typeface="Calibri"/>
              </a:rPr>
              <a:t> </a:t>
            </a:r>
            <a:r>
              <a:rPr lang="ru-RU" sz="2400" dirty="0" err="1">
                <a:latin typeface="Calibri"/>
                <a:cs typeface="Calibri"/>
              </a:rPr>
              <a:t>днів</a:t>
            </a:r>
            <a:r>
              <a:rPr lang="ru-RU" sz="2400" dirty="0">
                <a:latin typeface="Calibri"/>
                <a:cs typeface="Calibri"/>
              </a:rPr>
              <a:t>, але </a:t>
            </a:r>
            <a:r>
              <a:rPr lang="ru-RU" sz="2400" dirty="0" err="1">
                <a:latin typeface="Calibri"/>
                <a:cs typeface="Calibri"/>
              </a:rPr>
              <a:t>інверсія</a:t>
            </a:r>
            <a:r>
              <a:rPr lang="ru-RU" sz="2400" dirty="0">
                <a:latin typeface="Calibri"/>
                <a:cs typeface="Calibri"/>
              </a:rPr>
              <a:t> </a:t>
            </a:r>
            <a:r>
              <a:rPr lang="ru-RU" sz="2400" dirty="0" err="1">
                <a:latin typeface="Calibri"/>
                <a:cs typeface="Calibri"/>
              </a:rPr>
              <a:t>зубця</a:t>
            </a:r>
            <a:r>
              <a:rPr lang="ru-RU" sz="2400" dirty="0">
                <a:latin typeface="Calibri"/>
                <a:cs typeface="Calibri"/>
              </a:rPr>
              <a:t> Т </a:t>
            </a:r>
            <a:r>
              <a:rPr lang="ru-RU" sz="2400" dirty="0" err="1">
                <a:latin typeface="Calibri"/>
                <a:cs typeface="Calibri"/>
              </a:rPr>
              <a:t>зберігалася</a:t>
            </a:r>
            <a:r>
              <a:rPr lang="ru-RU" sz="2400" dirty="0">
                <a:latin typeface="Calibri"/>
                <a:cs typeface="Calibri"/>
              </a:rPr>
              <a:t> </a:t>
            </a:r>
            <a:r>
              <a:rPr lang="ru-RU" sz="2400" dirty="0" err="1">
                <a:latin typeface="Calibri"/>
                <a:cs typeface="Calibri"/>
              </a:rPr>
              <a:t>протягом</a:t>
            </a:r>
            <a:r>
              <a:rPr lang="ru-RU" sz="2400" dirty="0">
                <a:latin typeface="Calibri"/>
                <a:cs typeface="Calibri"/>
              </a:rPr>
              <a:t> 4 </a:t>
            </a:r>
            <a:r>
              <a:rPr lang="ru-RU" sz="2400" dirty="0" err="1">
                <a:latin typeface="Calibri"/>
                <a:cs typeface="Calibri"/>
              </a:rPr>
              <a:t>тижнів</a:t>
            </a:r>
            <a:r>
              <a:rPr lang="ru-RU" sz="2400" dirty="0">
                <a:latin typeface="Calibri"/>
                <a:cs typeface="Calibri"/>
              </a:rPr>
              <a:t>.</a:t>
            </a:r>
            <a:endParaRPr sz="2400" dirty="0">
              <a:latin typeface="Calibri"/>
              <a:cs typeface="Calibri"/>
            </a:endParaRPr>
          </a:p>
        </p:txBody>
      </p:sp>
      <p:sp>
        <p:nvSpPr>
          <p:cNvPr id="4" name="object 4"/>
          <p:cNvSpPr txBox="1"/>
          <p:nvPr/>
        </p:nvSpPr>
        <p:spPr>
          <a:xfrm>
            <a:off x="8458200" y="366522"/>
            <a:ext cx="3357117" cy="634148"/>
          </a:xfrm>
          <a:prstGeom prst="rect">
            <a:avLst/>
          </a:prstGeom>
          <a:ln w="38100">
            <a:solidFill>
              <a:srgbClr val="000000"/>
            </a:solidFill>
          </a:ln>
        </p:spPr>
        <p:txBody>
          <a:bodyPr vert="horz" wrap="square" lIns="0" tIns="28575" rIns="0" bIns="0" rtlCol="0">
            <a:spAutoFit/>
          </a:bodyPr>
          <a:lstStyle/>
          <a:p>
            <a:pPr marL="91440">
              <a:lnSpc>
                <a:spcPct val="100000"/>
              </a:lnSpc>
              <a:spcBef>
                <a:spcPts val="225"/>
              </a:spcBef>
            </a:pPr>
            <a:r>
              <a:rPr sz="1400" dirty="0">
                <a:latin typeface="Calibri"/>
                <a:cs typeface="Calibri"/>
              </a:rPr>
              <a:t>PMID:</a:t>
            </a:r>
            <a:r>
              <a:rPr sz="1400" spc="-15" dirty="0">
                <a:latin typeface="Calibri"/>
                <a:cs typeface="Calibri"/>
              </a:rPr>
              <a:t> </a:t>
            </a:r>
            <a:r>
              <a:rPr sz="1400" spc="-10" dirty="0">
                <a:latin typeface="Calibri"/>
                <a:cs typeface="Calibri"/>
              </a:rPr>
              <a:t>4838227</a:t>
            </a:r>
            <a:endParaRPr lang="en-US" sz="1400" spc="-10" dirty="0">
              <a:latin typeface="Calibri"/>
              <a:cs typeface="Calibri"/>
            </a:endParaRPr>
          </a:p>
          <a:p>
            <a:pPr marL="91440">
              <a:lnSpc>
                <a:spcPct val="100000"/>
              </a:lnSpc>
              <a:spcBef>
                <a:spcPts val="225"/>
              </a:spcBef>
            </a:pPr>
            <a:r>
              <a:rPr lang="ru-RU" sz="1400" dirty="0" err="1">
                <a:latin typeface="Calibri"/>
                <a:cs typeface="Calibri"/>
              </a:rPr>
              <a:t>Ідентифікатор</a:t>
            </a:r>
            <a:r>
              <a:rPr lang="ru-RU" sz="1400" dirty="0">
                <a:latin typeface="Calibri"/>
                <a:cs typeface="Calibri"/>
              </a:rPr>
              <a:t> у </a:t>
            </a:r>
            <a:r>
              <a:rPr lang="ru-RU" sz="1400" dirty="0" err="1">
                <a:latin typeface="Calibri"/>
                <a:cs typeface="Calibri"/>
              </a:rPr>
              <a:t>системі</a:t>
            </a:r>
            <a:r>
              <a:rPr lang="ru-RU" sz="1400" dirty="0">
                <a:latin typeface="Calibri"/>
                <a:cs typeface="Calibri"/>
              </a:rPr>
              <a:t> </a:t>
            </a:r>
            <a:r>
              <a:rPr lang="ru-RU" sz="1400" dirty="0" err="1">
                <a:latin typeface="Calibri"/>
                <a:cs typeface="Calibri"/>
              </a:rPr>
              <a:t>PubMed</a:t>
            </a:r>
            <a:r>
              <a:rPr lang="ru-RU" sz="1400" dirty="0">
                <a:latin typeface="Calibri"/>
                <a:cs typeface="Calibri"/>
              </a:rPr>
              <a:t>: 4838227</a:t>
            </a:r>
            <a:endParaRPr lang="en-US" sz="1400" dirty="0">
              <a:latin typeface="Calibri"/>
              <a:cs typeface="Calibri"/>
            </a:endParaRPr>
          </a:p>
          <a:p>
            <a:pPr marL="91440">
              <a:lnSpc>
                <a:spcPct val="100000"/>
              </a:lnSpc>
              <a:spcBef>
                <a:spcPts val="225"/>
              </a:spcBef>
            </a:pPr>
            <a:endParaRPr sz="700" dirty="0">
              <a:latin typeface="Calibri"/>
              <a:cs typeface="Calibri"/>
            </a:endParaRPr>
          </a:p>
        </p:txBody>
      </p:sp>
      <p:pic>
        <p:nvPicPr>
          <p:cNvPr id="5" name="object 5"/>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2787" y="609676"/>
            <a:ext cx="9519413" cy="1121461"/>
          </a:xfrm>
          <a:prstGeom prst="rect">
            <a:avLst/>
          </a:prstGeom>
        </p:spPr>
        <p:txBody>
          <a:bodyPr vert="horz" wrap="square" lIns="0" tIns="13335" rIns="0" bIns="0" rtlCol="0">
            <a:spAutoFit/>
          </a:bodyPr>
          <a:lstStyle/>
          <a:p>
            <a:pPr marL="12700">
              <a:lnSpc>
                <a:spcPct val="100000"/>
              </a:lnSpc>
              <a:spcBef>
                <a:spcPts val="105"/>
              </a:spcBef>
            </a:pPr>
            <a:r>
              <a:rPr sz="3600" b="1" spc="-40" dirty="0"/>
              <a:t>Illustrative</a:t>
            </a:r>
            <a:r>
              <a:rPr sz="3600" b="1" spc="-204" dirty="0"/>
              <a:t> </a:t>
            </a:r>
            <a:r>
              <a:rPr sz="3600" b="1" dirty="0"/>
              <a:t>Case-</a:t>
            </a:r>
            <a:r>
              <a:rPr sz="3600" b="1" spc="-175" dirty="0"/>
              <a:t> </a:t>
            </a:r>
            <a:r>
              <a:rPr sz="3600" b="1" spc="-20" dirty="0"/>
              <a:t>Cardiac</a:t>
            </a:r>
            <a:br>
              <a:rPr lang="en-US" sz="3600" b="1" spc="-20" dirty="0"/>
            </a:br>
            <a:r>
              <a:rPr lang="ru-RU" sz="3600" b="1" spc="-20" dirty="0"/>
              <a:t>Приклад - </a:t>
            </a:r>
            <a:r>
              <a:rPr lang="ru-RU" sz="3600" b="1" spc="-20" dirty="0" err="1"/>
              <a:t>серцево-судинна</a:t>
            </a:r>
            <a:r>
              <a:rPr lang="ru-RU" sz="3600" b="1" spc="-20" dirty="0"/>
              <a:t> система</a:t>
            </a:r>
            <a:endParaRPr sz="3600" b="1" dirty="0"/>
          </a:p>
        </p:txBody>
      </p:sp>
      <p:sp>
        <p:nvSpPr>
          <p:cNvPr id="3" name="object 3"/>
          <p:cNvSpPr txBox="1"/>
          <p:nvPr/>
        </p:nvSpPr>
        <p:spPr>
          <a:xfrm>
            <a:off x="462787" y="1793493"/>
            <a:ext cx="11274425" cy="4556888"/>
          </a:xfrm>
          <a:prstGeom prst="rect">
            <a:avLst/>
          </a:prstGeom>
        </p:spPr>
        <p:txBody>
          <a:bodyPr vert="horz" wrap="square" lIns="0" tIns="54610" rIns="0" bIns="0" rtlCol="0">
            <a:spAutoFit/>
          </a:bodyPr>
          <a:lstStyle/>
          <a:p>
            <a:pPr marL="12700" marR="5080" algn="just">
              <a:lnSpc>
                <a:spcPct val="90000"/>
              </a:lnSpc>
              <a:spcBef>
                <a:spcPts val="430"/>
              </a:spcBef>
            </a:pPr>
            <a:r>
              <a:rPr dirty="0">
                <a:latin typeface="Calibri"/>
                <a:cs typeface="Calibri"/>
              </a:rPr>
              <a:t>His physical</a:t>
            </a:r>
            <a:r>
              <a:rPr spc="-10" dirty="0">
                <a:latin typeface="Calibri"/>
                <a:cs typeface="Calibri"/>
              </a:rPr>
              <a:t> </a:t>
            </a:r>
            <a:r>
              <a:rPr dirty="0">
                <a:latin typeface="Calibri"/>
                <a:cs typeface="Calibri"/>
              </a:rPr>
              <a:t>strength improved</a:t>
            </a:r>
            <a:r>
              <a:rPr spc="-5" dirty="0">
                <a:latin typeface="Calibri"/>
                <a:cs typeface="Calibri"/>
              </a:rPr>
              <a:t> </a:t>
            </a:r>
            <a:r>
              <a:rPr dirty="0">
                <a:latin typeface="Calibri"/>
                <a:cs typeface="Calibri"/>
              </a:rPr>
              <a:t>gradually</a:t>
            </a:r>
            <a:r>
              <a:rPr spc="5" dirty="0">
                <a:latin typeface="Calibri"/>
                <a:cs typeface="Calibri"/>
              </a:rPr>
              <a:t> </a:t>
            </a:r>
            <a:r>
              <a:rPr dirty="0">
                <a:latin typeface="Calibri"/>
                <a:cs typeface="Calibri"/>
              </a:rPr>
              <a:t>but</a:t>
            </a:r>
            <a:r>
              <a:rPr spc="-10" dirty="0">
                <a:latin typeface="Calibri"/>
                <a:cs typeface="Calibri"/>
              </a:rPr>
              <a:t> </a:t>
            </a:r>
            <a:r>
              <a:rPr dirty="0">
                <a:latin typeface="Calibri"/>
                <a:cs typeface="Calibri"/>
              </a:rPr>
              <a:t>over</a:t>
            </a:r>
            <a:r>
              <a:rPr spc="-5" dirty="0">
                <a:latin typeface="Calibri"/>
                <a:cs typeface="Calibri"/>
              </a:rPr>
              <a:t> </a:t>
            </a:r>
            <a:r>
              <a:rPr dirty="0">
                <a:latin typeface="Calibri"/>
                <a:cs typeface="Calibri"/>
              </a:rPr>
              <a:t>the next</a:t>
            </a:r>
            <a:r>
              <a:rPr spc="5" dirty="0">
                <a:latin typeface="Calibri"/>
                <a:cs typeface="Calibri"/>
              </a:rPr>
              <a:t> </a:t>
            </a:r>
            <a:r>
              <a:rPr dirty="0">
                <a:latin typeface="Calibri"/>
                <a:cs typeface="Calibri"/>
              </a:rPr>
              <a:t>3</a:t>
            </a:r>
            <a:r>
              <a:rPr spc="10" dirty="0">
                <a:latin typeface="Calibri"/>
                <a:cs typeface="Calibri"/>
              </a:rPr>
              <a:t> </a:t>
            </a:r>
            <a:r>
              <a:rPr dirty="0">
                <a:latin typeface="Calibri"/>
                <a:cs typeface="Calibri"/>
              </a:rPr>
              <a:t>days he </a:t>
            </a:r>
            <a:r>
              <a:rPr spc="-10" dirty="0">
                <a:latin typeface="Calibri"/>
                <a:cs typeface="Calibri"/>
              </a:rPr>
              <a:t>suffered </a:t>
            </a:r>
            <a:r>
              <a:rPr dirty="0">
                <a:latin typeface="Calibri"/>
                <a:cs typeface="Calibri"/>
              </a:rPr>
              <a:t>from</a:t>
            </a:r>
            <a:r>
              <a:rPr spc="490" dirty="0">
                <a:latin typeface="Calibri"/>
                <a:cs typeface="Calibri"/>
              </a:rPr>
              <a:t> </a:t>
            </a:r>
            <a:r>
              <a:rPr dirty="0">
                <a:latin typeface="Calibri"/>
                <a:cs typeface="Calibri"/>
              </a:rPr>
              <a:t>pronounced</a:t>
            </a:r>
            <a:r>
              <a:rPr spc="495" dirty="0">
                <a:latin typeface="Calibri"/>
                <a:cs typeface="Calibri"/>
              </a:rPr>
              <a:t> </a:t>
            </a:r>
            <a:r>
              <a:rPr dirty="0">
                <a:latin typeface="Calibri"/>
                <a:cs typeface="Calibri"/>
              </a:rPr>
              <a:t>emotional</a:t>
            </a:r>
            <a:r>
              <a:rPr spc="495" dirty="0">
                <a:latin typeface="Calibri"/>
                <a:cs typeface="Calibri"/>
              </a:rPr>
              <a:t> </a:t>
            </a:r>
            <a:r>
              <a:rPr dirty="0">
                <a:latin typeface="Calibri"/>
                <a:cs typeface="Calibri"/>
              </a:rPr>
              <a:t>lability.</a:t>
            </a:r>
            <a:r>
              <a:rPr spc="495" dirty="0">
                <a:latin typeface="Calibri"/>
                <a:cs typeface="Calibri"/>
              </a:rPr>
              <a:t>  </a:t>
            </a:r>
            <a:r>
              <a:rPr dirty="0">
                <a:latin typeface="Calibri"/>
                <a:cs typeface="Calibri"/>
              </a:rPr>
              <a:t>By</a:t>
            </a:r>
            <a:r>
              <a:rPr spc="490" dirty="0">
                <a:latin typeface="Calibri"/>
                <a:cs typeface="Calibri"/>
              </a:rPr>
              <a:t> </a:t>
            </a:r>
            <a:r>
              <a:rPr dirty="0">
                <a:latin typeface="Calibri"/>
                <a:cs typeface="Calibri"/>
              </a:rPr>
              <a:t>day</a:t>
            </a:r>
            <a:r>
              <a:rPr spc="490" dirty="0">
                <a:latin typeface="Calibri"/>
                <a:cs typeface="Calibri"/>
              </a:rPr>
              <a:t> </a:t>
            </a:r>
            <a:r>
              <a:rPr dirty="0">
                <a:latin typeface="Calibri"/>
                <a:cs typeface="Calibri"/>
              </a:rPr>
              <a:t>four,</a:t>
            </a:r>
            <a:r>
              <a:rPr spc="495" dirty="0">
                <a:latin typeface="Calibri"/>
                <a:cs typeface="Calibri"/>
              </a:rPr>
              <a:t> </a:t>
            </a:r>
            <a:r>
              <a:rPr dirty="0">
                <a:latin typeface="Calibri"/>
                <a:cs typeface="Calibri"/>
              </a:rPr>
              <a:t>he</a:t>
            </a:r>
            <a:r>
              <a:rPr spc="495" dirty="0">
                <a:latin typeface="Calibri"/>
                <a:cs typeface="Calibri"/>
              </a:rPr>
              <a:t> </a:t>
            </a:r>
            <a:r>
              <a:rPr dirty="0">
                <a:latin typeface="Calibri"/>
                <a:cs typeface="Calibri"/>
              </a:rPr>
              <a:t>remained</a:t>
            </a:r>
            <a:r>
              <a:rPr spc="495" dirty="0">
                <a:latin typeface="Calibri"/>
                <a:cs typeface="Calibri"/>
              </a:rPr>
              <a:t> </a:t>
            </a:r>
            <a:r>
              <a:rPr dirty="0">
                <a:latin typeface="Calibri"/>
                <a:cs typeface="Calibri"/>
              </a:rPr>
              <a:t>weak</a:t>
            </a:r>
            <a:r>
              <a:rPr spc="490" dirty="0">
                <a:latin typeface="Calibri"/>
                <a:cs typeface="Calibri"/>
              </a:rPr>
              <a:t> </a:t>
            </a:r>
            <a:r>
              <a:rPr spc="-25" dirty="0">
                <a:latin typeface="Calibri"/>
                <a:cs typeface="Calibri"/>
              </a:rPr>
              <a:t>but </a:t>
            </a:r>
            <a:r>
              <a:rPr dirty="0">
                <a:latin typeface="Calibri"/>
                <a:cs typeface="Calibri"/>
              </a:rPr>
              <a:t>otherwise</a:t>
            </a:r>
            <a:r>
              <a:rPr spc="680" dirty="0">
                <a:latin typeface="Calibri"/>
                <a:cs typeface="Calibri"/>
              </a:rPr>
              <a:t> </a:t>
            </a:r>
            <a:r>
              <a:rPr dirty="0">
                <a:latin typeface="Calibri"/>
                <a:cs typeface="Calibri"/>
              </a:rPr>
              <a:t>asymptomatic</a:t>
            </a:r>
            <a:r>
              <a:rPr spc="670" dirty="0">
                <a:latin typeface="Calibri"/>
                <a:cs typeface="Calibri"/>
              </a:rPr>
              <a:t> </a:t>
            </a:r>
            <a:r>
              <a:rPr dirty="0">
                <a:latin typeface="Calibri"/>
                <a:cs typeface="Calibri"/>
              </a:rPr>
              <a:t>and</a:t>
            </a:r>
            <a:r>
              <a:rPr spc="675" dirty="0">
                <a:latin typeface="Calibri"/>
                <a:cs typeface="Calibri"/>
              </a:rPr>
              <a:t> </a:t>
            </a:r>
            <a:r>
              <a:rPr dirty="0">
                <a:latin typeface="Calibri"/>
                <a:cs typeface="Calibri"/>
              </a:rPr>
              <a:t>after</a:t>
            </a:r>
            <a:r>
              <a:rPr spc="670" dirty="0">
                <a:latin typeface="Calibri"/>
                <a:cs typeface="Calibri"/>
              </a:rPr>
              <a:t> </a:t>
            </a:r>
            <a:r>
              <a:rPr dirty="0">
                <a:latin typeface="Calibri"/>
                <a:cs typeface="Calibri"/>
              </a:rPr>
              <a:t>two</a:t>
            </a:r>
            <a:r>
              <a:rPr spc="670" dirty="0">
                <a:latin typeface="Calibri"/>
                <a:cs typeface="Calibri"/>
              </a:rPr>
              <a:t> </a:t>
            </a:r>
            <a:r>
              <a:rPr dirty="0">
                <a:latin typeface="Calibri"/>
                <a:cs typeface="Calibri"/>
              </a:rPr>
              <a:t>weeks</a:t>
            </a:r>
            <a:r>
              <a:rPr spc="675" dirty="0">
                <a:latin typeface="Calibri"/>
                <a:cs typeface="Calibri"/>
              </a:rPr>
              <a:t> </a:t>
            </a:r>
            <a:r>
              <a:rPr dirty="0">
                <a:latin typeface="Calibri"/>
                <a:cs typeface="Calibri"/>
              </a:rPr>
              <a:t>of</a:t>
            </a:r>
            <a:r>
              <a:rPr spc="670" dirty="0">
                <a:latin typeface="Calibri"/>
                <a:cs typeface="Calibri"/>
              </a:rPr>
              <a:t> </a:t>
            </a:r>
            <a:r>
              <a:rPr dirty="0">
                <a:latin typeface="Calibri"/>
                <a:cs typeface="Calibri"/>
              </a:rPr>
              <a:t>bed</a:t>
            </a:r>
            <a:r>
              <a:rPr spc="670" dirty="0">
                <a:latin typeface="Calibri"/>
                <a:cs typeface="Calibri"/>
              </a:rPr>
              <a:t> </a:t>
            </a:r>
            <a:r>
              <a:rPr dirty="0">
                <a:latin typeface="Calibri"/>
                <a:cs typeface="Calibri"/>
              </a:rPr>
              <a:t>rest</a:t>
            </a:r>
            <a:r>
              <a:rPr spc="675" dirty="0">
                <a:latin typeface="Calibri"/>
                <a:cs typeface="Calibri"/>
              </a:rPr>
              <a:t> </a:t>
            </a:r>
            <a:r>
              <a:rPr dirty="0">
                <a:latin typeface="Calibri"/>
                <a:cs typeface="Calibri"/>
              </a:rPr>
              <a:t>was</a:t>
            </a:r>
            <a:r>
              <a:rPr spc="675" dirty="0">
                <a:latin typeface="Calibri"/>
                <a:cs typeface="Calibri"/>
              </a:rPr>
              <a:t> </a:t>
            </a:r>
            <a:r>
              <a:rPr spc="-10" dirty="0">
                <a:latin typeface="Calibri"/>
                <a:cs typeface="Calibri"/>
              </a:rPr>
              <a:t>gradually introduced</a:t>
            </a:r>
            <a:r>
              <a:rPr spc="-45" dirty="0">
                <a:latin typeface="Calibri"/>
                <a:cs typeface="Calibri"/>
              </a:rPr>
              <a:t> </a:t>
            </a:r>
            <a:r>
              <a:rPr dirty="0">
                <a:latin typeface="Calibri"/>
                <a:cs typeface="Calibri"/>
              </a:rPr>
              <a:t>to</a:t>
            </a:r>
            <a:r>
              <a:rPr spc="-90" dirty="0">
                <a:latin typeface="Calibri"/>
                <a:cs typeface="Calibri"/>
              </a:rPr>
              <a:t> </a:t>
            </a:r>
            <a:r>
              <a:rPr spc="-10" dirty="0">
                <a:latin typeface="Calibri"/>
                <a:cs typeface="Calibri"/>
              </a:rPr>
              <a:t>physical</a:t>
            </a:r>
            <a:r>
              <a:rPr spc="-65" dirty="0">
                <a:latin typeface="Calibri"/>
                <a:cs typeface="Calibri"/>
              </a:rPr>
              <a:t> </a:t>
            </a:r>
            <a:r>
              <a:rPr dirty="0">
                <a:latin typeface="Calibri"/>
                <a:cs typeface="Calibri"/>
              </a:rPr>
              <a:t>therapy.</a:t>
            </a:r>
            <a:r>
              <a:rPr spc="484" dirty="0">
                <a:latin typeface="Calibri"/>
                <a:cs typeface="Calibri"/>
              </a:rPr>
              <a:t> </a:t>
            </a:r>
            <a:r>
              <a:rPr dirty="0">
                <a:latin typeface="Calibri"/>
                <a:cs typeface="Calibri"/>
              </a:rPr>
              <a:t>By</a:t>
            </a:r>
            <a:r>
              <a:rPr spc="-95" dirty="0">
                <a:latin typeface="Calibri"/>
                <a:cs typeface="Calibri"/>
              </a:rPr>
              <a:t> </a:t>
            </a:r>
            <a:r>
              <a:rPr dirty="0">
                <a:latin typeface="Calibri"/>
                <a:cs typeface="Calibri"/>
              </a:rPr>
              <a:t>week</a:t>
            </a:r>
            <a:r>
              <a:rPr spc="-95" dirty="0">
                <a:latin typeface="Calibri"/>
                <a:cs typeface="Calibri"/>
              </a:rPr>
              <a:t> </a:t>
            </a:r>
            <a:r>
              <a:rPr dirty="0">
                <a:latin typeface="Calibri"/>
                <a:cs typeface="Calibri"/>
              </a:rPr>
              <a:t>4,</a:t>
            </a:r>
            <a:r>
              <a:rPr spc="-80" dirty="0">
                <a:latin typeface="Calibri"/>
                <a:cs typeface="Calibri"/>
              </a:rPr>
              <a:t> </a:t>
            </a:r>
            <a:r>
              <a:rPr dirty="0">
                <a:latin typeface="Calibri"/>
                <a:cs typeface="Calibri"/>
              </a:rPr>
              <a:t>he</a:t>
            </a:r>
            <a:r>
              <a:rPr spc="-70" dirty="0">
                <a:latin typeface="Calibri"/>
                <a:cs typeface="Calibri"/>
              </a:rPr>
              <a:t> </a:t>
            </a:r>
            <a:r>
              <a:rPr dirty="0">
                <a:latin typeface="Calibri"/>
                <a:cs typeface="Calibri"/>
              </a:rPr>
              <a:t>was</a:t>
            </a:r>
            <a:r>
              <a:rPr spc="-85" dirty="0">
                <a:latin typeface="Calibri"/>
                <a:cs typeface="Calibri"/>
              </a:rPr>
              <a:t> </a:t>
            </a:r>
            <a:r>
              <a:rPr dirty="0">
                <a:latin typeface="Calibri"/>
                <a:cs typeface="Calibri"/>
              </a:rPr>
              <a:t>able</a:t>
            </a:r>
            <a:r>
              <a:rPr spc="-90" dirty="0">
                <a:latin typeface="Calibri"/>
                <a:cs typeface="Calibri"/>
              </a:rPr>
              <a:t> </a:t>
            </a:r>
            <a:r>
              <a:rPr dirty="0">
                <a:latin typeface="Calibri"/>
                <a:cs typeface="Calibri"/>
              </a:rPr>
              <a:t>to</a:t>
            </a:r>
            <a:r>
              <a:rPr spc="-90" dirty="0">
                <a:latin typeface="Calibri"/>
                <a:cs typeface="Calibri"/>
              </a:rPr>
              <a:t> </a:t>
            </a:r>
            <a:r>
              <a:rPr spc="-10" dirty="0">
                <a:latin typeface="Calibri"/>
                <a:cs typeface="Calibri"/>
              </a:rPr>
              <a:t>discharge.</a:t>
            </a:r>
            <a:endParaRPr dirty="0">
              <a:latin typeface="Calibri"/>
              <a:cs typeface="Calibri"/>
            </a:endParaRPr>
          </a:p>
          <a:p>
            <a:pPr marL="12700" marR="6350" algn="just">
              <a:lnSpc>
                <a:spcPct val="90000"/>
              </a:lnSpc>
              <a:spcBef>
                <a:spcPts val="1010"/>
              </a:spcBef>
            </a:pPr>
            <a:r>
              <a:rPr dirty="0">
                <a:latin typeface="Calibri"/>
                <a:cs typeface="Calibri"/>
              </a:rPr>
              <a:t>After</a:t>
            </a:r>
            <a:r>
              <a:rPr spc="480" dirty="0">
                <a:latin typeface="Calibri"/>
                <a:cs typeface="Calibri"/>
              </a:rPr>
              <a:t> </a:t>
            </a:r>
            <a:r>
              <a:rPr dirty="0">
                <a:latin typeface="Calibri"/>
                <a:cs typeface="Calibri"/>
              </a:rPr>
              <a:t>4</a:t>
            </a:r>
            <a:r>
              <a:rPr spc="490" dirty="0">
                <a:latin typeface="Calibri"/>
                <a:cs typeface="Calibri"/>
              </a:rPr>
              <a:t> </a:t>
            </a:r>
            <a:r>
              <a:rPr dirty="0">
                <a:latin typeface="Calibri"/>
                <a:cs typeface="Calibri"/>
              </a:rPr>
              <a:t>months,</a:t>
            </a:r>
            <a:r>
              <a:rPr spc="500" dirty="0">
                <a:latin typeface="Calibri"/>
                <a:cs typeface="Calibri"/>
              </a:rPr>
              <a:t> </a:t>
            </a:r>
            <a:r>
              <a:rPr dirty="0">
                <a:latin typeface="Calibri"/>
                <a:cs typeface="Calibri"/>
              </a:rPr>
              <a:t>he</a:t>
            </a:r>
            <a:r>
              <a:rPr spc="495" dirty="0">
                <a:latin typeface="Calibri"/>
                <a:cs typeface="Calibri"/>
              </a:rPr>
              <a:t> </a:t>
            </a:r>
            <a:r>
              <a:rPr dirty="0">
                <a:latin typeface="Calibri"/>
                <a:cs typeface="Calibri"/>
              </a:rPr>
              <a:t>was</a:t>
            </a:r>
            <a:r>
              <a:rPr spc="500" dirty="0">
                <a:latin typeface="Calibri"/>
                <a:cs typeface="Calibri"/>
              </a:rPr>
              <a:t> </a:t>
            </a:r>
            <a:r>
              <a:rPr dirty="0">
                <a:latin typeface="Calibri"/>
                <a:cs typeface="Calibri"/>
              </a:rPr>
              <a:t>hospitalized</a:t>
            </a:r>
            <a:r>
              <a:rPr spc="495" dirty="0">
                <a:latin typeface="Calibri"/>
                <a:cs typeface="Calibri"/>
              </a:rPr>
              <a:t> </a:t>
            </a:r>
            <a:r>
              <a:rPr dirty="0">
                <a:latin typeface="Calibri"/>
                <a:cs typeface="Calibri"/>
              </a:rPr>
              <a:t>for</a:t>
            </a:r>
            <a:r>
              <a:rPr spc="495" dirty="0">
                <a:latin typeface="Calibri"/>
                <a:cs typeface="Calibri"/>
              </a:rPr>
              <a:t> </a:t>
            </a:r>
            <a:r>
              <a:rPr dirty="0">
                <a:latin typeface="Calibri"/>
                <a:cs typeface="Calibri"/>
              </a:rPr>
              <a:t>dyspnea</a:t>
            </a:r>
            <a:r>
              <a:rPr spc="495" dirty="0">
                <a:latin typeface="Calibri"/>
                <a:cs typeface="Calibri"/>
              </a:rPr>
              <a:t> </a:t>
            </a:r>
            <a:r>
              <a:rPr dirty="0">
                <a:latin typeface="Calibri"/>
                <a:cs typeface="Calibri"/>
              </a:rPr>
              <a:t>on</a:t>
            </a:r>
            <a:r>
              <a:rPr spc="490" dirty="0">
                <a:latin typeface="Calibri"/>
                <a:cs typeface="Calibri"/>
              </a:rPr>
              <a:t> </a:t>
            </a:r>
            <a:r>
              <a:rPr dirty="0">
                <a:latin typeface="Calibri"/>
                <a:cs typeface="Calibri"/>
              </a:rPr>
              <a:t>exertion,</a:t>
            </a:r>
            <a:r>
              <a:rPr spc="505" dirty="0">
                <a:latin typeface="Calibri"/>
                <a:cs typeface="Calibri"/>
              </a:rPr>
              <a:t> </a:t>
            </a:r>
            <a:r>
              <a:rPr spc="-10" dirty="0">
                <a:latin typeface="Calibri"/>
                <a:cs typeface="Calibri"/>
              </a:rPr>
              <a:t>progressive </a:t>
            </a:r>
            <a:r>
              <a:rPr dirty="0">
                <a:latin typeface="Calibri"/>
                <a:cs typeface="Calibri"/>
              </a:rPr>
              <a:t>fatigue,</a:t>
            </a:r>
            <a:r>
              <a:rPr spc="100" dirty="0">
                <a:latin typeface="Calibri"/>
                <a:cs typeface="Calibri"/>
              </a:rPr>
              <a:t> </a:t>
            </a:r>
            <a:r>
              <a:rPr dirty="0">
                <a:latin typeface="Calibri"/>
                <a:cs typeface="Calibri"/>
              </a:rPr>
              <a:t>restlessness,</a:t>
            </a:r>
            <a:r>
              <a:rPr spc="120" dirty="0">
                <a:latin typeface="Calibri"/>
                <a:cs typeface="Calibri"/>
              </a:rPr>
              <a:t> </a:t>
            </a:r>
            <a:r>
              <a:rPr dirty="0">
                <a:latin typeface="Calibri"/>
                <a:cs typeface="Calibri"/>
              </a:rPr>
              <a:t>and</a:t>
            </a:r>
            <a:r>
              <a:rPr spc="100" dirty="0">
                <a:latin typeface="Calibri"/>
                <a:cs typeface="Calibri"/>
              </a:rPr>
              <a:t> </a:t>
            </a:r>
            <a:r>
              <a:rPr dirty="0">
                <a:latin typeface="Calibri"/>
                <a:cs typeface="Calibri"/>
              </a:rPr>
              <a:t>vague</a:t>
            </a:r>
            <a:r>
              <a:rPr spc="100" dirty="0">
                <a:latin typeface="Calibri"/>
                <a:cs typeface="Calibri"/>
              </a:rPr>
              <a:t> </a:t>
            </a:r>
            <a:r>
              <a:rPr dirty="0">
                <a:latin typeface="Calibri"/>
                <a:cs typeface="Calibri"/>
              </a:rPr>
              <a:t>chest</a:t>
            </a:r>
            <a:r>
              <a:rPr spc="105" dirty="0">
                <a:latin typeface="Calibri"/>
                <a:cs typeface="Calibri"/>
              </a:rPr>
              <a:t> </a:t>
            </a:r>
            <a:r>
              <a:rPr dirty="0">
                <a:latin typeface="Calibri"/>
                <a:cs typeface="Calibri"/>
              </a:rPr>
              <a:t>and</a:t>
            </a:r>
            <a:r>
              <a:rPr spc="105" dirty="0">
                <a:latin typeface="Calibri"/>
                <a:cs typeface="Calibri"/>
              </a:rPr>
              <a:t> </a:t>
            </a:r>
            <a:r>
              <a:rPr dirty="0">
                <a:latin typeface="Calibri"/>
                <a:cs typeface="Calibri"/>
              </a:rPr>
              <a:t>abdominal</a:t>
            </a:r>
            <a:r>
              <a:rPr spc="120" dirty="0">
                <a:latin typeface="Calibri"/>
                <a:cs typeface="Calibri"/>
              </a:rPr>
              <a:t> </a:t>
            </a:r>
            <a:r>
              <a:rPr dirty="0">
                <a:latin typeface="Calibri"/>
                <a:cs typeface="Calibri"/>
              </a:rPr>
              <a:t>pains.</a:t>
            </a:r>
            <a:r>
              <a:rPr spc="105" dirty="0">
                <a:latin typeface="Calibri"/>
                <a:cs typeface="Calibri"/>
              </a:rPr>
              <a:t>  </a:t>
            </a:r>
            <a:r>
              <a:rPr dirty="0">
                <a:latin typeface="Calibri"/>
                <a:cs typeface="Calibri"/>
              </a:rPr>
              <a:t>Cardiac</a:t>
            </a:r>
            <a:r>
              <a:rPr spc="120" dirty="0">
                <a:latin typeface="Calibri"/>
                <a:cs typeface="Calibri"/>
              </a:rPr>
              <a:t> </a:t>
            </a:r>
            <a:r>
              <a:rPr spc="-10" dirty="0">
                <a:latin typeface="Calibri"/>
                <a:cs typeface="Calibri"/>
              </a:rPr>
              <a:t>workup </a:t>
            </a:r>
            <a:r>
              <a:rPr dirty="0">
                <a:latin typeface="Calibri"/>
                <a:cs typeface="Calibri"/>
              </a:rPr>
              <a:t>was</a:t>
            </a:r>
            <a:r>
              <a:rPr spc="210" dirty="0">
                <a:latin typeface="Calibri"/>
                <a:cs typeface="Calibri"/>
              </a:rPr>
              <a:t> </a:t>
            </a:r>
            <a:r>
              <a:rPr dirty="0">
                <a:latin typeface="Calibri"/>
                <a:cs typeface="Calibri"/>
              </a:rPr>
              <a:t>negative.</a:t>
            </a:r>
            <a:r>
              <a:rPr spc="215" dirty="0">
                <a:latin typeface="Calibri"/>
                <a:cs typeface="Calibri"/>
              </a:rPr>
              <a:t>  </a:t>
            </a:r>
            <a:r>
              <a:rPr dirty="0">
                <a:latin typeface="Calibri"/>
                <a:cs typeface="Calibri"/>
              </a:rPr>
              <a:t>He</a:t>
            </a:r>
            <a:r>
              <a:rPr spc="225" dirty="0">
                <a:latin typeface="Calibri"/>
                <a:cs typeface="Calibri"/>
              </a:rPr>
              <a:t> </a:t>
            </a:r>
            <a:r>
              <a:rPr dirty="0">
                <a:latin typeface="Calibri"/>
                <a:cs typeface="Calibri"/>
              </a:rPr>
              <a:t>was</a:t>
            </a:r>
            <a:r>
              <a:rPr spc="220" dirty="0">
                <a:latin typeface="Calibri"/>
                <a:cs typeface="Calibri"/>
              </a:rPr>
              <a:t> </a:t>
            </a:r>
            <a:r>
              <a:rPr dirty="0">
                <a:latin typeface="Calibri"/>
                <a:cs typeface="Calibri"/>
              </a:rPr>
              <a:t>diagnosed</a:t>
            </a:r>
            <a:r>
              <a:rPr spc="220" dirty="0">
                <a:latin typeface="Calibri"/>
                <a:cs typeface="Calibri"/>
              </a:rPr>
              <a:t> </a:t>
            </a:r>
            <a:r>
              <a:rPr dirty="0">
                <a:latin typeface="Calibri"/>
                <a:cs typeface="Calibri"/>
              </a:rPr>
              <a:t>with</a:t>
            </a:r>
            <a:r>
              <a:rPr spc="220" dirty="0">
                <a:latin typeface="Calibri"/>
                <a:cs typeface="Calibri"/>
              </a:rPr>
              <a:t> </a:t>
            </a:r>
            <a:r>
              <a:rPr dirty="0">
                <a:latin typeface="Calibri"/>
                <a:cs typeface="Calibri"/>
              </a:rPr>
              <a:t>severe</a:t>
            </a:r>
            <a:r>
              <a:rPr spc="210" dirty="0">
                <a:latin typeface="Calibri"/>
                <a:cs typeface="Calibri"/>
              </a:rPr>
              <a:t> </a:t>
            </a:r>
            <a:r>
              <a:rPr dirty="0">
                <a:latin typeface="Calibri"/>
                <a:cs typeface="Calibri"/>
              </a:rPr>
              <a:t>depression</a:t>
            </a:r>
            <a:r>
              <a:rPr spc="220" dirty="0">
                <a:latin typeface="Calibri"/>
                <a:cs typeface="Calibri"/>
              </a:rPr>
              <a:t> </a:t>
            </a:r>
            <a:r>
              <a:rPr dirty="0">
                <a:latin typeface="Calibri"/>
                <a:cs typeface="Calibri"/>
              </a:rPr>
              <a:t>and</a:t>
            </a:r>
            <a:r>
              <a:rPr spc="220" dirty="0">
                <a:latin typeface="Calibri"/>
                <a:cs typeface="Calibri"/>
              </a:rPr>
              <a:t> </a:t>
            </a:r>
            <a:r>
              <a:rPr dirty="0">
                <a:latin typeface="Calibri"/>
                <a:cs typeface="Calibri"/>
              </a:rPr>
              <a:t>anxiety</a:t>
            </a:r>
            <a:r>
              <a:rPr spc="215" dirty="0">
                <a:latin typeface="Calibri"/>
                <a:cs typeface="Calibri"/>
              </a:rPr>
              <a:t> </a:t>
            </a:r>
            <a:r>
              <a:rPr spc="-10" dirty="0">
                <a:latin typeface="Calibri"/>
                <a:cs typeface="Calibri"/>
              </a:rPr>
              <a:t>about </a:t>
            </a:r>
            <a:r>
              <a:rPr dirty="0">
                <a:latin typeface="Calibri"/>
                <a:cs typeface="Calibri"/>
              </a:rPr>
              <a:t>health.</a:t>
            </a:r>
            <a:r>
              <a:rPr spc="310" dirty="0">
                <a:latin typeface="Calibri"/>
                <a:cs typeface="Calibri"/>
              </a:rPr>
              <a:t>  </a:t>
            </a:r>
            <a:r>
              <a:rPr dirty="0">
                <a:latin typeface="Calibri"/>
                <a:cs typeface="Calibri"/>
              </a:rPr>
              <a:t>He</a:t>
            </a:r>
            <a:r>
              <a:rPr spc="300" dirty="0">
                <a:latin typeface="Calibri"/>
                <a:cs typeface="Calibri"/>
              </a:rPr>
              <a:t> </a:t>
            </a:r>
            <a:r>
              <a:rPr dirty="0">
                <a:latin typeface="Calibri"/>
                <a:cs typeface="Calibri"/>
              </a:rPr>
              <a:t>was</a:t>
            </a:r>
            <a:r>
              <a:rPr spc="305" dirty="0">
                <a:latin typeface="Calibri"/>
                <a:cs typeface="Calibri"/>
              </a:rPr>
              <a:t> </a:t>
            </a:r>
            <a:r>
              <a:rPr dirty="0">
                <a:latin typeface="Calibri"/>
                <a:cs typeface="Calibri"/>
              </a:rPr>
              <a:t>lost</a:t>
            </a:r>
            <a:r>
              <a:rPr spc="310" dirty="0">
                <a:latin typeface="Calibri"/>
                <a:cs typeface="Calibri"/>
              </a:rPr>
              <a:t> </a:t>
            </a:r>
            <a:r>
              <a:rPr dirty="0">
                <a:latin typeface="Calibri"/>
                <a:cs typeface="Calibri"/>
              </a:rPr>
              <a:t>to</a:t>
            </a:r>
            <a:r>
              <a:rPr spc="305" dirty="0">
                <a:latin typeface="Calibri"/>
                <a:cs typeface="Calibri"/>
              </a:rPr>
              <a:t> </a:t>
            </a:r>
            <a:r>
              <a:rPr dirty="0">
                <a:latin typeface="Calibri"/>
                <a:cs typeface="Calibri"/>
              </a:rPr>
              <a:t>follow</a:t>
            </a:r>
            <a:r>
              <a:rPr spc="310" dirty="0">
                <a:latin typeface="Calibri"/>
                <a:cs typeface="Calibri"/>
              </a:rPr>
              <a:t> </a:t>
            </a:r>
            <a:r>
              <a:rPr dirty="0">
                <a:latin typeface="Calibri"/>
                <a:cs typeface="Calibri"/>
              </a:rPr>
              <a:t>up,</a:t>
            </a:r>
            <a:r>
              <a:rPr spc="310" dirty="0">
                <a:latin typeface="Calibri"/>
                <a:cs typeface="Calibri"/>
              </a:rPr>
              <a:t> </a:t>
            </a:r>
            <a:r>
              <a:rPr dirty="0">
                <a:latin typeface="Calibri"/>
                <a:cs typeface="Calibri"/>
              </a:rPr>
              <a:t>but</a:t>
            </a:r>
            <a:r>
              <a:rPr spc="320" dirty="0">
                <a:latin typeface="Calibri"/>
                <a:cs typeface="Calibri"/>
              </a:rPr>
              <a:t> </a:t>
            </a:r>
            <a:r>
              <a:rPr dirty="0">
                <a:latin typeface="Calibri"/>
                <a:cs typeface="Calibri"/>
              </a:rPr>
              <a:t>was</a:t>
            </a:r>
            <a:r>
              <a:rPr spc="300" dirty="0">
                <a:latin typeface="Calibri"/>
                <a:cs typeface="Calibri"/>
              </a:rPr>
              <a:t> </a:t>
            </a:r>
            <a:r>
              <a:rPr dirty="0">
                <a:latin typeface="Calibri"/>
                <a:cs typeface="Calibri"/>
              </a:rPr>
              <a:t>found</a:t>
            </a:r>
            <a:r>
              <a:rPr spc="315" dirty="0">
                <a:latin typeface="Calibri"/>
                <a:cs typeface="Calibri"/>
              </a:rPr>
              <a:t> </a:t>
            </a:r>
            <a:r>
              <a:rPr dirty="0">
                <a:latin typeface="Calibri"/>
                <a:cs typeface="Calibri"/>
              </a:rPr>
              <a:t>dead</a:t>
            </a:r>
            <a:r>
              <a:rPr spc="310" dirty="0">
                <a:latin typeface="Calibri"/>
                <a:cs typeface="Calibri"/>
              </a:rPr>
              <a:t> </a:t>
            </a:r>
            <a:r>
              <a:rPr dirty="0">
                <a:latin typeface="Calibri"/>
                <a:cs typeface="Calibri"/>
              </a:rPr>
              <a:t>of</a:t>
            </a:r>
            <a:r>
              <a:rPr spc="315" dirty="0">
                <a:latin typeface="Calibri"/>
                <a:cs typeface="Calibri"/>
              </a:rPr>
              <a:t> </a:t>
            </a:r>
            <a:r>
              <a:rPr dirty="0">
                <a:latin typeface="Calibri"/>
                <a:cs typeface="Calibri"/>
              </a:rPr>
              <a:t>acute</a:t>
            </a:r>
            <a:r>
              <a:rPr spc="305" dirty="0">
                <a:latin typeface="Calibri"/>
                <a:cs typeface="Calibri"/>
              </a:rPr>
              <a:t> </a:t>
            </a:r>
            <a:r>
              <a:rPr spc="-10" dirty="0">
                <a:latin typeface="Calibri"/>
                <a:cs typeface="Calibri"/>
              </a:rPr>
              <a:t>myocardial </a:t>
            </a:r>
            <a:r>
              <a:rPr dirty="0">
                <a:latin typeface="Calibri"/>
                <a:cs typeface="Calibri"/>
              </a:rPr>
              <a:t>infarction</a:t>
            </a:r>
            <a:r>
              <a:rPr spc="-10" dirty="0">
                <a:latin typeface="Calibri"/>
                <a:cs typeface="Calibri"/>
              </a:rPr>
              <a:t> </a:t>
            </a:r>
            <a:r>
              <a:rPr dirty="0">
                <a:latin typeface="Calibri"/>
                <a:cs typeface="Calibri"/>
              </a:rPr>
              <a:t>at</a:t>
            </a:r>
            <a:r>
              <a:rPr spc="-15" dirty="0">
                <a:latin typeface="Calibri"/>
                <a:cs typeface="Calibri"/>
              </a:rPr>
              <a:t> </a:t>
            </a:r>
            <a:r>
              <a:rPr dirty="0">
                <a:latin typeface="Calibri"/>
                <a:cs typeface="Calibri"/>
              </a:rPr>
              <a:t>~18</a:t>
            </a:r>
            <a:r>
              <a:rPr spc="-10" dirty="0">
                <a:latin typeface="Calibri"/>
                <a:cs typeface="Calibri"/>
              </a:rPr>
              <a:t> </a:t>
            </a:r>
            <a:r>
              <a:rPr dirty="0">
                <a:latin typeface="Calibri"/>
                <a:cs typeface="Calibri"/>
              </a:rPr>
              <a:t>months</a:t>
            </a:r>
            <a:r>
              <a:rPr spc="-5" dirty="0">
                <a:latin typeface="Calibri"/>
                <a:cs typeface="Calibri"/>
              </a:rPr>
              <a:t> </a:t>
            </a:r>
            <a:r>
              <a:rPr dirty="0">
                <a:latin typeface="Calibri"/>
                <a:cs typeface="Calibri"/>
              </a:rPr>
              <a:t>post</a:t>
            </a:r>
            <a:r>
              <a:rPr spc="10" dirty="0">
                <a:latin typeface="Calibri"/>
                <a:cs typeface="Calibri"/>
              </a:rPr>
              <a:t> </a:t>
            </a:r>
            <a:r>
              <a:rPr dirty="0">
                <a:latin typeface="Calibri"/>
                <a:cs typeface="Calibri"/>
              </a:rPr>
              <a:t>exposure.</a:t>
            </a:r>
            <a:r>
              <a:rPr spc="625" dirty="0">
                <a:latin typeface="Calibri"/>
                <a:cs typeface="Calibri"/>
              </a:rPr>
              <a:t> </a:t>
            </a:r>
            <a:r>
              <a:rPr dirty="0">
                <a:latin typeface="Calibri"/>
                <a:cs typeface="Calibri"/>
              </a:rPr>
              <a:t>[For</a:t>
            </a:r>
            <a:r>
              <a:rPr spc="-15" dirty="0">
                <a:latin typeface="Calibri"/>
                <a:cs typeface="Calibri"/>
              </a:rPr>
              <a:t> </a:t>
            </a:r>
            <a:r>
              <a:rPr dirty="0">
                <a:latin typeface="Calibri"/>
                <a:cs typeface="Calibri"/>
              </a:rPr>
              <a:t>additional</a:t>
            </a:r>
            <a:r>
              <a:rPr spc="-10" dirty="0">
                <a:latin typeface="Calibri"/>
                <a:cs typeface="Calibri"/>
              </a:rPr>
              <a:t> </a:t>
            </a:r>
            <a:r>
              <a:rPr spc="-25" dirty="0">
                <a:latin typeface="Calibri"/>
                <a:cs typeface="Calibri"/>
              </a:rPr>
              <a:t>post-</a:t>
            </a:r>
            <a:r>
              <a:rPr dirty="0">
                <a:latin typeface="Calibri"/>
                <a:cs typeface="Calibri"/>
              </a:rPr>
              <a:t>mortem</a:t>
            </a:r>
            <a:r>
              <a:rPr spc="-20" dirty="0">
                <a:latin typeface="Calibri"/>
                <a:cs typeface="Calibri"/>
              </a:rPr>
              <a:t> </a:t>
            </a:r>
            <a:r>
              <a:rPr spc="-10" dirty="0">
                <a:latin typeface="Calibri"/>
                <a:cs typeface="Calibri"/>
              </a:rPr>
              <a:t>cardiac information,</a:t>
            </a:r>
            <a:r>
              <a:rPr spc="-65" dirty="0">
                <a:latin typeface="Calibri"/>
                <a:cs typeface="Calibri"/>
              </a:rPr>
              <a:t> </a:t>
            </a:r>
            <a:r>
              <a:rPr dirty="0">
                <a:latin typeface="Calibri"/>
                <a:cs typeface="Calibri"/>
              </a:rPr>
              <a:t>see</a:t>
            </a:r>
            <a:r>
              <a:rPr spc="-80" dirty="0">
                <a:latin typeface="Calibri"/>
                <a:cs typeface="Calibri"/>
              </a:rPr>
              <a:t> </a:t>
            </a:r>
            <a:r>
              <a:rPr dirty="0">
                <a:latin typeface="Calibri"/>
                <a:cs typeface="Calibri"/>
              </a:rPr>
              <a:t>source</a:t>
            </a:r>
            <a:r>
              <a:rPr spc="-70" dirty="0">
                <a:latin typeface="Calibri"/>
                <a:cs typeface="Calibri"/>
              </a:rPr>
              <a:t> </a:t>
            </a:r>
            <a:r>
              <a:rPr dirty="0">
                <a:latin typeface="Calibri"/>
                <a:cs typeface="Calibri"/>
              </a:rPr>
              <a:t>article</a:t>
            </a:r>
            <a:r>
              <a:rPr spc="-80" dirty="0">
                <a:latin typeface="Calibri"/>
                <a:cs typeface="Calibri"/>
              </a:rPr>
              <a:t> </a:t>
            </a:r>
            <a:r>
              <a:rPr dirty="0">
                <a:latin typeface="Calibri"/>
                <a:cs typeface="Calibri"/>
              </a:rPr>
              <a:t>by</a:t>
            </a:r>
            <a:r>
              <a:rPr spc="-80" dirty="0">
                <a:latin typeface="Calibri"/>
                <a:cs typeface="Calibri"/>
              </a:rPr>
              <a:t> </a:t>
            </a:r>
            <a:r>
              <a:rPr dirty="0">
                <a:latin typeface="Calibri"/>
                <a:cs typeface="Calibri"/>
              </a:rPr>
              <a:t>Sidell</a:t>
            </a:r>
            <a:r>
              <a:rPr spc="-80" dirty="0">
                <a:latin typeface="Calibri"/>
                <a:cs typeface="Calibri"/>
              </a:rPr>
              <a:t> </a:t>
            </a:r>
            <a:r>
              <a:rPr dirty="0">
                <a:latin typeface="Calibri"/>
                <a:cs typeface="Calibri"/>
              </a:rPr>
              <a:t>at</a:t>
            </a:r>
            <a:r>
              <a:rPr spc="-85" dirty="0">
                <a:latin typeface="Calibri"/>
                <a:cs typeface="Calibri"/>
              </a:rPr>
              <a:t> </a:t>
            </a:r>
            <a:r>
              <a:rPr dirty="0">
                <a:latin typeface="Calibri"/>
                <a:cs typeface="Calibri"/>
              </a:rPr>
              <a:t>PMID:</a:t>
            </a:r>
            <a:r>
              <a:rPr spc="-65" dirty="0">
                <a:latin typeface="Calibri"/>
                <a:cs typeface="Calibri"/>
              </a:rPr>
              <a:t> </a:t>
            </a:r>
            <a:r>
              <a:rPr spc="-10" dirty="0">
                <a:latin typeface="Calibri"/>
                <a:cs typeface="Calibri"/>
              </a:rPr>
              <a:t>4838227]</a:t>
            </a:r>
            <a:endParaRPr lang="en-US" spc="-10" dirty="0">
              <a:latin typeface="Calibri"/>
              <a:cs typeface="Calibri"/>
            </a:endParaRPr>
          </a:p>
          <a:p>
            <a:pPr marL="12700" marR="6350" algn="just">
              <a:lnSpc>
                <a:spcPct val="90000"/>
              </a:lnSpc>
              <a:spcBef>
                <a:spcPts val="1010"/>
              </a:spcBef>
            </a:pPr>
            <a:r>
              <a:rPr lang="ru-RU" dirty="0" err="1">
                <a:latin typeface="Calibri"/>
                <a:cs typeface="Calibri"/>
              </a:rPr>
              <a:t>Його</a:t>
            </a:r>
            <a:r>
              <a:rPr lang="ru-RU" dirty="0">
                <a:latin typeface="Calibri"/>
                <a:cs typeface="Calibri"/>
              </a:rPr>
              <a:t> </a:t>
            </a:r>
            <a:r>
              <a:rPr lang="ru-RU" dirty="0" err="1">
                <a:latin typeface="Calibri"/>
                <a:cs typeface="Calibri"/>
              </a:rPr>
              <a:t>фізичні</a:t>
            </a:r>
            <a:r>
              <a:rPr lang="ru-RU" dirty="0">
                <a:latin typeface="Calibri"/>
                <a:cs typeface="Calibri"/>
              </a:rPr>
              <a:t> </a:t>
            </a:r>
            <a:r>
              <a:rPr lang="ru-RU" dirty="0" err="1">
                <a:latin typeface="Calibri"/>
                <a:cs typeface="Calibri"/>
              </a:rPr>
              <a:t>сили</a:t>
            </a:r>
            <a:r>
              <a:rPr lang="ru-RU" dirty="0">
                <a:latin typeface="Calibri"/>
                <a:cs typeface="Calibri"/>
              </a:rPr>
              <a:t> </a:t>
            </a:r>
            <a:r>
              <a:rPr lang="ru-RU" dirty="0" err="1">
                <a:latin typeface="Calibri"/>
                <a:cs typeface="Calibri"/>
              </a:rPr>
              <a:t>поступово</a:t>
            </a:r>
            <a:r>
              <a:rPr lang="ru-RU" dirty="0">
                <a:latin typeface="Calibri"/>
                <a:cs typeface="Calibri"/>
              </a:rPr>
              <a:t> </a:t>
            </a:r>
            <a:r>
              <a:rPr lang="ru-RU" dirty="0" err="1">
                <a:latin typeface="Calibri"/>
                <a:cs typeface="Calibri"/>
              </a:rPr>
              <a:t>покращувалися</a:t>
            </a:r>
            <a:r>
              <a:rPr lang="ru-RU" dirty="0">
                <a:latin typeface="Calibri"/>
                <a:cs typeface="Calibri"/>
              </a:rPr>
              <a:t>, але </a:t>
            </a:r>
            <a:r>
              <a:rPr lang="ru-RU" dirty="0" err="1">
                <a:latin typeface="Calibri"/>
                <a:cs typeface="Calibri"/>
              </a:rPr>
              <a:t>протягом</a:t>
            </a:r>
            <a:r>
              <a:rPr lang="ru-RU" dirty="0">
                <a:latin typeface="Calibri"/>
                <a:cs typeface="Calibri"/>
              </a:rPr>
              <a:t> </a:t>
            </a:r>
            <a:r>
              <a:rPr lang="ru-RU" dirty="0" err="1">
                <a:latin typeface="Calibri"/>
                <a:cs typeface="Calibri"/>
              </a:rPr>
              <a:t>наступних</a:t>
            </a:r>
            <a:r>
              <a:rPr lang="ru-RU" dirty="0">
                <a:latin typeface="Calibri"/>
                <a:cs typeface="Calibri"/>
              </a:rPr>
              <a:t> 3 </a:t>
            </a:r>
            <a:r>
              <a:rPr lang="ru-RU" dirty="0" err="1">
                <a:latin typeface="Calibri"/>
                <a:cs typeface="Calibri"/>
              </a:rPr>
              <a:t>днів</a:t>
            </a:r>
            <a:r>
              <a:rPr lang="ru-RU" dirty="0">
                <a:latin typeface="Calibri"/>
                <a:cs typeface="Calibri"/>
              </a:rPr>
              <a:t> </a:t>
            </a:r>
            <a:r>
              <a:rPr lang="ru-RU" dirty="0" err="1">
                <a:latin typeface="Calibri"/>
                <a:cs typeface="Calibri"/>
              </a:rPr>
              <a:t>він</a:t>
            </a:r>
            <a:r>
              <a:rPr lang="ru-RU" dirty="0">
                <a:latin typeface="Calibri"/>
                <a:cs typeface="Calibri"/>
              </a:rPr>
              <a:t> </a:t>
            </a:r>
            <a:r>
              <a:rPr lang="ru-RU" dirty="0" err="1">
                <a:latin typeface="Calibri"/>
                <a:cs typeface="Calibri"/>
              </a:rPr>
              <a:t>страждав</a:t>
            </a:r>
            <a:r>
              <a:rPr lang="ru-RU" dirty="0">
                <a:latin typeface="Calibri"/>
                <a:cs typeface="Calibri"/>
              </a:rPr>
              <a:t> </a:t>
            </a:r>
            <a:r>
              <a:rPr lang="ru-RU" dirty="0" err="1">
                <a:latin typeface="Calibri"/>
                <a:cs typeface="Calibri"/>
              </a:rPr>
              <a:t>від</a:t>
            </a:r>
            <a:r>
              <a:rPr lang="ru-RU" dirty="0">
                <a:latin typeface="Calibri"/>
                <a:cs typeface="Calibri"/>
              </a:rPr>
              <a:t> </a:t>
            </a:r>
            <a:r>
              <a:rPr lang="ru-RU" dirty="0" err="1">
                <a:latin typeface="Calibri"/>
                <a:cs typeface="Calibri"/>
              </a:rPr>
              <a:t>вираженої</a:t>
            </a:r>
            <a:r>
              <a:rPr lang="ru-RU" dirty="0">
                <a:latin typeface="Calibri"/>
                <a:cs typeface="Calibri"/>
              </a:rPr>
              <a:t> </a:t>
            </a:r>
            <a:r>
              <a:rPr lang="ru-RU" dirty="0" err="1">
                <a:latin typeface="Calibri"/>
                <a:cs typeface="Calibri"/>
              </a:rPr>
              <a:t>емоційної</a:t>
            </a:r>
            <a:r>
              <a:rPr lang="ru-RU" dirty="0">
                <a:latin typeface="Calibri"/>
                <a:cs typeface="Calibri"/>
              </a:rPr>
              <a:t> </a:t>
            </a:r>
            <a:r>
              <a:rPr lang="ru-RU" dirty="0" err="1">
                <a:latin typeface="Calibri"/>
                <a:cs typeface="Calibri"/>
              </a:rPr>
              <a:t>лабільності</a:t>
            </a:r>
            <a:r>
              <a:rPr lang="ru-RU" dirty="0">
                <a:latin typeface="Calibri"/>
                <a:cs typeface="Calibri"/>
              </a:rPr>
              <a:t>. На </a:t>
            </a:r>
            <a:r>
              <a:rPr lang="ru-RU" dirty="0" err="1">
                <a:latin typeface="Calibri"/>
                <a:cs typeface="Calibri"/>
              </a:rPr>
              <a:t>четвертий</a:t>
            </a:r>
            <a:r>
              <a:rPr lang="ru-RU" dirty="0">
                <a:latin typeface="Calibri"/>
                <a:cs typeface="Calibri"/>
              </a:rPr>
              <a:t> день </a:t>
            </a:r>
            <a:r>
              <a:rPr lang="ru-RU" dirty="0" err="1">
                <a:latin typeface="Calibri"/>
                <a:cs typeface="Calibri"/>
              </a:rPr>
              <a:t>він</a:t>
            </a:r>
            <a:r>
              <a:rPr lang="ru-RU" dirty="0">
                <a:latin typeface="Calibri"/>
                <a:cs typeface="Calibri"/>
              </a:rPr>
              <a:t> </a:t>
            </a:r>
            <a:r>
              <a:rPr lang="ru-RU" dirty="0" err="1">
                <a:latin typeface="Calibri"/>
                <a:cs typeface="Calibri"/>
              </a:rPr>
              <a:t>залишався</a:t>
            </a:r>
            <a:r>
              <a:rPr lang="ru-RU" dirty="0">
                <a:latin typeface="Calibri"/>
                <a:cs typeface="Calibri"/>
              </a:rPr>
              <a:t> </a:t>
            </a:r>
            <a:r>
              <a:rPr lang="ru-RU" dirty="0" err="1">
                <a:latin typeface="Calibri"/>
                <a:cs typeface="Calibri"/>
              </a:rPr>
              <a:t>слабким</a:t>
            </a:r>
            <a:r>
              <a:rPr lang="ru-RU" dirty="0">
                <a:latin typeface="Calibri"/>
                <a:cs typeface="Calibri"/>
              </a:rPr>
              <a:t>, але в </a:t>
            </a:r>
            <a:r>
              <a:rPr lang="ru-RU" dirty="0" err="1">
                <a:latin typeface="Calibri"/>
                <a:cs typeface="Calibri"/>
              </a:rPr>
              <a:t>інших</a:t>
            </a:r>
            <a:r>
              <a:rPr lang="ru-RU" dirty="0">
                <a:latin typeface="Calibri"/>
                <a:cs typeface="Calibri"/>
              </a:rPr>
              <a:t> </a:t>
            </a:r>
            <a:r>
              <a:rPr lang="ru-RU" dirty="0" err="1">
                <a:latin typeface="Calibri"/>
                <a:cs typeface="Calibri"/>
              </a:rPr>
              <a:t>випадках</a:t>
            </a:r>
            <a:r>
              <a:rPr lang="ru-RU" dirty="0">
                <a:latin typeface="Calibri"/>
                <a:cs typeface="Calibri"/>
              </a:rPr>
              <a:t> </a:t>
            </a:r>
            <a:r>
              <a:rPr lang="ru-RU" dirty="0" err="1">
                <a:latin typeface="Calibri"/>
                <a:cs typeface="Calibri"/>
              </a:rPr>
              <a:t>безсимптомно</a:t>
            </a:r>
            <a:r>
              <a:rPr lang="ru-RU" dirty="0">
                <a:latin typeface="Calibri"/>
                <a:cs typeface="Calibri"/>
              </a:rPr>
              <a:t>, і </a:t>
            </a:r>
            <a:r>
              <a:rPr lang="ru-RU" dirty="0" err="1">
                <a:latin typeface="Calibri"/>
                <a:cs typeface="Calibri"/>
              </a:rPr>
              <a:t>після</a:t>
            </a:r>
            <a:r>
              <a:rPr lang="ru-RU" dirty="0">
                <a:latin typeface="Calibri"/>
                <a:cs typeface="Calibri"/>
              </a:rPr>
              <a:t> </a:t>
            </a:r>
            <a:r>
              <a:rPr lang="ru-RU" dirty="0" err="1">
                <a:latin typeface="Calibri"/>
                <a:cs typeface="Calibri"/>
              </a:rPr>
              <a:t>двох</a:t>
            </a:r>
            <a:r>
              <a:rPr lang="ru-RU" dirty="0">
                <a:latin typeface="Calibri"/>
                <a:cs typeface="Calibri"/>
              </a:rPr>
              <a:t> </a:t>
            </a:r>
            <a:r>
              <a:rPr lang="ru-RU" dirty="0" err="1">
                <a:latin typeface="Calibri"/>
                <a:cs typeface="Calibri"/>
              </a:rPr>
              <a:t>тижнів</a:t>
            </a:r>
            <a:r>
              <a:rPr lang="ru-RU" dirty="0">
                <a:latin typeface="Calibri"/>
                <a:cs typeface="Calibri"/>
              </a:rPr>
              <a:t> </a:t>
            </a:r>
            <a:r>
              <a:rPr lang="ru-RU" dirty="0" err="1">
                <a:latin typeface="Calibri"/>
                <a:cs typeface="Calibri"/>
              </a:rPr>
              <a:t>постільного</a:t>
            </a:r>
            <a:r>
              <a:rPr lang="ru-RU" dirty="0">
                <a:latin typeface="Calibri"/>
                <a:cs typeface="Calibri"/>
              </a:rPr>
              <a:t> режиму </a:t>
            </a:r>
            <a:r>
              <a:rPr lang="ru-RU" dirty="0" err="1">
                <a:latin typeface="Calibri"/>
                <a:cs typeface="Calibri"/>
              </a:rPr>
              <a:t>його</a:t>
            </a:r>
            <a:r>
              <a:rPr lang="ru-RU" dirty="0">
                <a:latin typeface="Calibri"/>
                <a:cs typeface="Calibri"/>
              </a:rPr>
              <a:t> </a:t>
            </a:r>
            <a:r>
              <a:rPr lang="ru-RU" dirty="0" err="1">
                <a:latin typeface="Calibri"/>
                <a:cs typeface="Calibri"/>
              </a:rPr>
              <a:t>поступово</a:t>
            </a:r>
            <a:r>
              <a:rPr lang="ru-RU" dirty="0">
                <a:latin typeface="Calibri"/>
                <a:cs typeface="Calibri"/>
              </a:rPr>
              <a:t> вводили до </a:t>
            </a:r>
            <a:r>
              <a:rPr lang="ru-RU" dirty="0" err="1">
                <a:latin typeface="Calibri"/>
                <a:cs typeface="Calibri"/>
              </a:rPr>
              <a:t>фізіотерапії</a:t>
            </a:r>
            <a:r>
              <a:rPr lang="ru-RU" dirty="0">
                <a:latin typeface="Calibri"/>
                <a:cs typeface="Calibri"/>
              </a:rPr>
              <a:t>. На 4-му </a:t>
            </a:r>
            <a:r>
              <a:rPr lang="ru-RU" dirty="0" err="1">
                <a:latin typeface="Calibri"/>
                <a:cs typeface="Calibri"/>
              </a:rPr>
              <a:t>тижні</a:t>
            </a:r>
            <a:r>
              <a:rPr lang="ru-RU" dirty="0">
                <a:latin typeface="Calibri"/>
                <a:cs typeface="Calibri"/>
              </a:rPr>
              <a:t> </a:t>
            </a:r>
            <a:r>
              <a:rPr lang="ru-RU" dirty="0" err="1">
                <a:latin typeface="Calibri"/>
                <a:cs typeface="Calibri"/>
              </a:rPr>
              <a:t>він</a:t>
            </a:r>
            <a:r>
              <a:rPr lang="ru-RU" dirty="0">
                <a:latin typeface="Calibri"/>
                <a:cs typeface="Calibri"/>
              </a:rPr>
              <a:t> </a:t>
            </a:r>
            <a:r>
              <a:rPr lang="ru-RU" dirty="0" err="1">
                <a:latin typeface="Calibri"/>
                <a:cs typeface="Calibri"/>
              </a:rPr>
              <a:t>зміг</a:t>
            </a:r>
            <a:r>
              <a:rPr lang="ru-RU" dirty="0">
                <a:latin typeface="Calibri"/>
                <a:cs typeface="Calibri"/>
              </a:rPr>
              <a:t> </a:t>
            </a:r>
            <a:r>
              <a:rPr lang="ru-RU" dirty="0" err="1">
                <a:latin typeface="Calibri"/>
                <a:cs typeface="Calibri"/>
              </a:rPr>
              <a:t>виписатися</a:t>
            </a:r>
            <a:r>
              <a:rPr lang="ru-RU" dirty="0">
                <a:latin typeface="Calibri"/>
                <a:cs typeface="Calibri"/>
              </a:rPr>
              <a:t>.</a:t>
            </a:r>
          </a:p>
          <a:p>
            <a:pPr marL="12700" marR="6350" algn="just">
              <a:lnSpc>
                <a:spcPct val="90000"/>
              </a:lnSpc>
              <a:spcBef>
                <a:spcPts val="1010"/>
              </a:spcBef>
            </a:pPr>
            <a:r>
              <a:rPr lang="ru-RU" dirty="0">
                <a:latin typeface="Calibri"/>
                <a:cs typeface="Calibri"/>
              </a:rPr>
              <a:t>Через 4 </a:t>
            </a:r>
            <a:r>
              <a:rPr lang="ru-RU" dirty="0" err="1">
                <a:latin typeface="Calibri"/>
                <a:cs typeface="Calibri"/>
              </a:rPr>
              <a:t>місяці</a:t>
            </a:r>
            <a:r>
              <a:rPr lang="ru-RU" dirty="0">
                <a:latin typeface="Calibri"/>
                <a:cs typeface="Calibri"/>
              </a:rPr>
              <a:t> </a:t>
            </a:r>
            <a:r>
              <a:rPr lang="ru-RU" dirty="0" err="1">
                <a:latin typeface="Calibri"/>
                <a:cs typeface="Calibri"/>
              </a:rPr>
              <a:t>його</a:t>
            </a:r>
            <a:r>
              <a:rPr lang="ru-RU" dirty="0">
                <a:latin typeface="Calibri"/>
                <a:cs typeface="Calibri"/>
              </a:rPr>
              <a:t> </a:t>
            </a:r>
            <a:r>
              <a:rPr lang="ru-RU" dirty="0" err="1">
                <a:latin typeface="Calibri"/>
                <a:cs typeface="Calibri"/>
              </a:rPr>
              <a:t>госпіталізували</a:t>
            </a:r>
            <a:r>
              <a:rPr lang="ru-RU" dirty="0">
                <a:latin typeface="Calibri"/>
                <a:cs typeface="Calibri"/>
              </a:rPr>
              <a:t> через </a:t>
            </a:r>
            <a:r>
              <a:rPr lang="ru-RU" dirty="0" err="1">
                <a:latin typeface="Calibri"/>
                <a:cs typeface="Calibri"/>
              </a:rPr>
              <a:t>задишку</a:t>
            </a:r>
            <a:r>
              <a:rPr lang="ru-RU" dirty="0">
                <a:latin typeface="Calibri"/>
                <a:cs typeface="Calibri"/>
              </a:rPr>
              <a:t> при </a:t>
            </a:r>
            <a:r>
              <a:rPr lang="ru-RU" dirty="0" err="1">
                <a:latin typeface="Calibri"/>
                <a:cs typeface="Calibri"/>
              </a:rPr>
              <a:t>фізичному</a:t>
            </a:r>
            <a:r>
              <a:rPr lang="ru-RU" dirty="0">
                <a:latin typeface="Calibri"/>
                <a:cs typeface="Calibri"/>
              </a:rPr>
              <a:t> </a:t>
            </a:r>
            <a:r>
              <a:rPr lang="ru-RU" dirty="0" err="1">
                <a:latin typeface="Calibri"/>
                <a:cs typeface="Calibri"/>
              </a:rPr>
              <a:t>навантаженні</a:t>
            </a:r>
            <a:r>
              <a:rPr lang="ru-RU" dirty="0">
                <a:latin typeface="Calibri"/>
                <a:cs typeface="Calibri"/>
              </a:rPr>
              <a:t>, </a:t>
            </a:r>
            <a:r>
              <a:rPr lang="ru-RU" dirty="0" err="1">
                <a:latin typeface="Calibri"/>
                <a:cs typeface="Calibri"/>
              </a:rPr>
              <a:t>прогресуючу</a:t>
            </a:r>
            <a:r>
              <a:rPr lang="ru-RU" dirty="0">
                <a:latin typeface="Calibri"/>
                <a:cs typeface="Calibri"/>
              </a:rPr>
              <a:t> </a:t>
            </a:r>
            <a:r>
              <a:rPr lang="ru-RU" dirty="0" err="1">
                <a:latin typeface="Calibri"/>
                <a:cs typeface="Calibri"/>
              </a:rPr>
              <a:t>втому</a:t>
            </a:r>
            <a:r>
              <a:rPr lang="ru-RU" dirty="0">
                <a:latin typeface="Calibri"/>
                <a:cs typeface="Calibri"/>
              </a:rPr>
              <a:t>, </a:t>
            </a:r>
            <a:r>
              <a:rPr lang="ru-RU" dirty="0" err="1">
                <a:latin typeface="Calibri"/>
                <a:cs typeface="Calibri"/>
              </a:rPr>
              <a:t>неспокій</a:t>
            </a:r>
            <a:r>
              <a:rPr lang="ru-RU" dirty="0">
                <a:latin typeface="Calibri"/>
                <a:cs typeface="Calibri"/>
              </a:rPr>
              <a:t> і </a:t>
            </a:r>
            <a:r>
              <a:rPr lang="ru-RU" dirty="0" err="1">
                <a:latin typeface="Calibri"/>
                <a:cs typeface="Calibri"/>
              </a:rPr>
              <a:t>нечіткі</a:t>
            </a:r>
            <a:r>
              <a:rPr lang="ru-RU" dirty="0">
                <a:latin typeface="Calibri"/>
                <a:cs typeface="Calibri"/>
              </a:rPr>
              <a:t> </a:t>
            </a:r>
            <a:r>
              <a:rPr lang="ru-RU" dirty="0" err="1">
                <a:latin typeface="Calibri"/>
                <a:cs typeface="Calibri"/>
              </a:rPr>
              <a:t>болі</a:t>
            </a:r>
            <a:r>
              <a:rPr lang="ru-RU" dirty="0">
                <a:latin typeface="Calibri"/>
                <a:cs typeface="Calibri"/>
              </a:rPr>
              <a:t> в грудях і </a:t>
            </a:r>
            <a:r>
              <a:rPr lang="ru-RU" dirty="0" err="1">
                <a:latin typeface="Calibri"/>
                <a:cs typeface="Calibri"/>
              </a:rPr>
              <a:t>животі</a:t>
            </a:r>
            <a:r>
              <a:rPr lang="ru-RU" dirty="0">
                <a:latin typeface="Calibri"/>
                <a:cs typeface="Calibri"/>
              </a:rPr>
              <a:t>. </a:t>
            </a:r>
            <a:r>
              <a:rPr lang="ru-RU" dirty="0" err="1">
                <a:latin typeface="Calibri"/>
                <a:cs typeface="Calibri"/>
              </a:rPr>
              <a:t>Обстеження</a:t>
            </a:r>
            <a:r>
              <a:rPr lang="ru-RU" dirty="0">
                <a:latin typeface="Calibri"/>
                <a:cs typeface="Calibri"/>
              </a:rPr>
              <a:t> </a:t>
            </a:r>
            <a:r>
              <a:rPr lang="ru-RU" dirty="0" err="1">
                <a:latin typeface="Calibri"/>
                <a:cs typeface="Calibri"/>
              </a:rPr>
              <a:t>серця</a:t>
            </a:r>
            <a:r>
              <a:rPr lang="ru-RU" dirty="0">
                <a:latin typeface="Calibri"/>
                <a:cs typeface="Calibri"/>
              </a:rPr>
              <a:t> </a:t>
            </a:r>
            <a:r>
              <a:rPr lang="ru-RU" dirty="0" err="1">
                <a:latin typeface="Calibri"/>
                <a:cs typeface="Calibri"/>
              </a:rPr>
              <a:t>було</a:t>
            </a:r>
            <a:r>
              <a:rPr lang="ru-RU" dirty="0">
                <a:latin typeface="Calibri"/>
                <a:cs typeface="Calibri"/>
              </a:rPr>
              <a:t> </a:t>
            </a:r>
            <a:r>
              <a:rPr lang="ru-RU" dirty="0" err="1">
                <a:latin typeface="Calibri"/>
                <a:cs typeface="Calibri"/>
              </a:rPr>
              <a:t>негативним</a:t>
            </a:r>
            <a:r>
              <a:rPr lang="ru-RU" dirty="0">
                <a:latin typeface="Calibri"/>
                <a:cs typeface="Calibri"/>
              </a:rPr>
              <a:t>. У </a:t>
            </a:r>
            <a:r>
              <a:rPr lang="ru-RU" dirty="0" err="1">
                <a:latin typeface="Calibri"/>
                <a:cs typeface="Calibri"/>
              </a:rPr>
              <a:t>нього</a:t>
            </a:r>
            <a:r>
              <a:rPr lang="ru-RU" dirty="0">
                <a:latin typeface="Calibri"/>
                <a:cs typeface="Calibri"/>
              </a:rPr>
              <a:t> </a:t>
            </a:r>
            <a:r>
              <a:rPr lang="ru-RU" dirty="0" err="1">
                <a:latin typeface="Calibri"/>
                <a:cs typeface="Calibri"/>
              </a:rPr>
              <a:t>діагностували</a:t>
            </a:r>
            <a:r>
              <a:rPr lang="ru-RU" dirty="0">
                <a:latin typeface="Calibri"/>
                <a:cs typeface="Calibri"/>
              </a:rPr>
              <a:t> </a:t>
            </a:r>
            <a:r>
              <a:rPr lang="ru-RU" dirty="0" err="1">
                <a:latin typeface="Calibri"/>
                <a:cs typeface="Calibri"/>
              </a:rPr>
              <a:t>важку</a:t>
            </a:r>
            <a:r>
              <a:rPr lang="ru-RU" dirty="0">
                <a:latin typeface="Calibri"/>
                <a:cs typeface="Calibri"/>
              </a:rPr>
              <a:t> </a:t>
            </a:r>
            <a:r>
              <a:rPr lang="ru-RU" dirty="0" err="1">
                <a:latin typeface="Calibri"/>
                <a:cs typeface="Calibri"/>
              </a:rPr>
              <a:t>депресію</a:t>
            </a:r>
            <a:r>
              <a:rPr lang="ru-RU" dirty="0">
                <a:latin typeface="Calibri"/>
                <a:cs typeface="Calibri"/>
              </a:rPr>
              <a:t> та </a:t>
            </a:r>
            <a:r>
              <a:rPr lang="ru-RU" dirty="0" err="1">
                <a:latin typeface="Calibri"/>
                <a:cs typeface="Calibri"/>
              </a:rPr>
              <a:t>тривогу</a:t>
            </a:r>
            <a:r>
              <a:rPr lang="ru-RU" dirty="0">
                <a:latin typeface="Calibri"/>
                <a:cs typeface="Calibri"/>
              </a:rPr>
              <a:t> за </a:t>
            </a:r>
            <a:r>
              <a:rPr lang="ru-RU" dirty="0" err="1">
                <a:latin typeface="Calibri"/>
                <a:cs typeface="Calibri"/>
              </a:rPr>
              <a:t>здоров'я</a:t>
            </a:r>
            <a:r>
              <a:rPr lang="ru-RU" dirty="0">
                <a:latin typeface="Calibri"/>
                <a:cs typeface="Calibri"/>
              </a:rPr>
              <a:t>. </a:t>
            </a:r>
            <a:r>
              <a:rPr lang="ru-RU" dirty="0" err="1">
                <a:latin typeface="Calibri"/>
                <a:cs typeface="Calibri"/>
              </a:rPr>
              <a:t>Його</a:t>
            </a:r>
            <a:r>
              <a:rPr lang="ru-RU" dirty="0">
                <a:latin typeface="Calibri"/>
                <a:cs typeface="Calibri"/>
              </a:rPr>
              <a:t> </a:t>
            </a:r>
            <a:r>
              <a:rPr lang="ru-RU" dirty="0" err="1">
                <a:latin typeface="Calibri"/>
                <a:cs typeface="Calibri"/>
              </a:rPr>
              <a:t>було</a:t>
            </a:r>
            <a:r>
              <a:rPr lang="ru-RU" dirty="0">
                <a:latin typeface="Calibri"/>
                <a:cs typeface="Calibri"/>
              </a:rPr>
              <a:t> </a:t>
            </a:r>
            <a:r>
              <a:rPr lang="ru-RU" dirty="0" err="1">
                <a:latin typeface="Calibri"/>
                <a:cs typeface="Calibri"/>
              </a:rPr>
              <a:t>втрачено</a:t>
            </a:r>
            <a:r>
              <a:rPr lang="ru-RU" dirty="0">
                <a:latin typeface="Calibri"/>
                <a:cs typeface="Calibri"/>
              </a:rPr>
              <a:t> для </a:t>
            </a:r>
            <a:r>
              <a:rPr lang="ru-RU" dirty="0" err="1">
                <a:latin typeface="Calibri"/>
                <a:cs typeface="Calibri"/>
              </a:rPr>
              <a:t>спостереження</a:t>
            </a:r>
            <a:r>
              <a:rPr lang="ru-RU" dirty="0">
                <a:latin typeface="Calibri"/>
                <a:cs typeface="Calibri"/>
              </a:rPr>
              <a:t>, але </a:t>
            </a:r>
            <a:r>
              <a:rPr lang="ru-RU" dirty="0" err="1">
                <a:latin typeface="Calibri"/>
                <a:cs typeface="Calibri"/>
              </a:rPr>
              <a:t>було</a:t>
            </a:r>
            <a:r>
              <a:rPr lang="ru-RU" dirty="0">
                <a:latin typeface="Calibri"/>
                <a:cs typeface="Calibri"/>
              </a:rPr>
              <a:t> </a:t>
            </a:r>
            <a:r>
              <a:rPr lang="ru-RU" dirty="0" err="1">
                <a:latin typeface="Calibri"/>
                <a:cs typeface="Calibri"/>
              </a:rPr>
              <a:t>знайдено</a:t>
            </a:r>
            <a:r>
              <a:rPr lang="ru-RU" dirty="0">
                <a:latin typeface="Calibri"/>
                <a:cs typeface="Calibri"/>
              </a:rPr>
              <a:t> мертвим </a:t>
            </a:r>
            <a:r>
              <a:rPr lang="ru-RU" dirty="0" err="1">
                <a:latin typeface="Calibri"/>
                <a:cs typeface="Calibri"/>
              </a:rPr>
              <a:t>від</a:t>
            </a:r>
            <a:r>
              <a:rPr lang="ru-RU" dirty="0">
                <a:latin typeface="Calibri"/>
                <a:cs typeface="Calibri"/>
              </a:rPr>
              <a:t> </a:t>
            </a:r>
            <a:r>
              <a:rPr lang="ru-RU" dirty="0" err="1">
                <a:latin typeface="Calibri"/>
                <a:cs typeface="Calibri"/>
              </a:rPr>
              <a:t>гострого</a:t>
            </a:r>
            <a:r>
              <a:rPr lang="ru-RU" dirty="0">
                <a:latin typeface="Calibri"/>
                <a:cs typeface="Calibri"/>
              </a:rPr>
              <a:t> </a:t>
            </a:r>
            <a:r>
              <a:rPr lang="ru-RU" dirty="0" err="1">
                <a:latin typeface="Calibri"/>
                <a:cs typeface="Calibri"/>
              </a:rPr>
              <a:t>інфаркту</a:t>
            </a:r>
            <a:r>
              <a:rPr lang="ru-RU" dirty="0">
                <a:latin typeface="Calibri"/>
                <a:cs typeface="Calibri"/>
              </a:rPr>
              <a:t> </a:t>
            </a:r>
            <a:r>
              <a:rPr lang="ru-RU" dirty="0" err="1">
                <a:latin typeface="Calibri"/>
                <a:cs typeface="Calibri"/>
              </a:rPr>
              <a:t>міокарда</a:t>
            </a:r>
            <a:r>
              <a:rPr lang="ru-RU" dirty="0">
                <a:latin typeface="Calibri"/>
                <a:cs typeface="Calibri"/>
              </a:rPr>
              <a:t> </a:t>
            </a:r>
            <a:r>
              <a:rPr lang="ru-RU" dirty="0" err="1">
                <a:latin typeface="Calibri"/>
                <a:cs typeface="Calibri"/>
              </a:rPr>
              <a:t>приблизно</a:t>
            </a:r>
            <a:r>
              <a:rPr lang="ru-RU" dirty="0">
                <a:latin typeface="Calibri"/>
                <a:cs typeface="Calibri"/>
              </a:rPr>
              <a:t> через 18 </a:t>
            </a:r>
            <a:r>
              <a:rPr lang="ru-RU" dirty="0" err="1">
                <a:latin typeface="Calibri"/>
                <a:cs typeface="Calibri"/>
              </a:rPr>
              <a:t>місяців</a:t>
            </a:r>
            <a:r>
              <a:rPr lang="ru-RU" dirty="0">
                <a:latin typeface="Calibri"/>
                <a:cs typeface="Calibri"/>
              </a:rPr>
              <a:t> </a:t>
            </a:r>
            <a:r>
              <a:rPr lang="ru-RU" dirty="0" err="1">
                <a:latin typeface="Calibri"/>
                <a:cs typeface="Calibri"/>
              </a:rPr>
              <a:t>після</a:t>
            </a:r>
            <a:r>
              <a:rPr lang="ru-RU" dirty="0">
                <a:latin typeface="Calibri"/>
                <a:cs typeface="Calibri"/>
              </a:rPr>
              <a:t> контакту. [</a:t>
            </a:r>
            <a:r>
              <a:rPr lang="ru-RU" dirty="0" err="1">
                <a:latin typeface="Calibri"/>
                <a:cs typeface="Calibri"/>
              </a:rPr>
              <a:t>Щоб</a:t>
            </a:r>
            <a:r>
              <a:rPr lang="ru-RU" dirty="0">
                <a:latin typeface="Calibri"/>
                <a:cs typeface="Calibri"/>
              </a:rPr>
              <a:t> </a:t>
            </a:r>
            <a:r>
              <a:rPr lang="ru-RU" dirty="0" err="1">
                <a:latin typeface="Calibri"/>
                <a:cs typeface="Calibri"/>
              </a:rPr>
              <a:t>отримати</a:t>
            </a:r>
            <a:r>
              <a:rPr lang="ru-RU" dirty="0">
                <a:latin typeface="Calibri"/>
                <a:cs typeface="Calibri"/>
              </a:rPr>
              <a:t> </a:t>
            </a:r>
            <a:r>
              <a:rPr lang="ru-RU" dirty="0" err="1">
                <a:latin typeface="Calibri"/>
                <a:cs typeface="Calibri"/>
              </a:rPr>
              <a:t>додаткову</a:t>
            </a:r>
            <a:r>
              <a:rPr lang="ru-RU" dirty="0">
                <a:latin typeface="Calibri"/>
                <a:cs typeface="Calibri"/>
              </a:rPr>
              <a:t> </a:t>
            </a:r>
            <a:r>
              <a:rPr lang="ru-RU" dirty="0" err="1">
                <a:latin typeface="Calibri"/>
                <a:cs typeface="Calibri"/>
              </a:rPr>
              <a:t>посмертну</a:t>
            </a:r>
            <a:r>
              <a:rPr lang="ru-RU" dirty="0">
                <a:latin typeface="Calibri"/>
                <a:cs typeface="Calibri"/>
              </a:rPr>
              <a:t> </a:t>
            </a:r>
            <a:r>
              <a:rPr lang="ru-RU" dirty="0" err="1">
                <a:latin typeface="Calibri"/>
                <a:cs typeface="Calibri"/>
              </a:rPr>
              <a:t>кардіологічну</a:t>
            </a:r>
            <a:r>
              <a:rPr lang="ru-RU" dirty="0">
                <a:latin typeface="Calibri"/>
                <a:cs typeface="Calibri"/>
              </a:rPr>
              <a:t> </a:t>
            </a:r>
            <a:r>
              <a:rPr lang="ru-RU" dirty="0" err="1">
                <a:latin typeface="Calibri"/>
                <a:cs typeface="Calibri"/>
              </a:rPr>
              <a:t>інформацію</a:t>
            </a:r>
            <a:r>
              <a:rPr lang="ru-RU" dirty="0">
                <a:latin typeface="Calibri"/>
                <a:cs typeface="Calibri"/>
              </a:rPr>
              <a:t>, </a:t>
            </a:r>
            <a:r>
              <a:rPr lang="ru-RU" dirty="0" err="1">
                <a:latin typeface="Calibri"/>
                <a:cs typeface="Calibri"/>
              </a:rPr>
              <a:t>перегляньте</a:t>
            </a:r>
            <a:r>
              <a:rPr lang="ru-RU" dirty="0">
                <a:latin typeface="Calibri"/>
                <a:cs typeface="Calibri"/>
              </a:rPr>
              <a:t> </a:t>
            </a:r>
            <a:r>
              <a:rPr lang="ru-RU" dirty="0" err="1">
                <a:latin typeface="Calibri"/>
                <a:cs typeface="Calibri"/>
              </a:rPr>
              <a:t>статтю</a:t>
            </a:r>
            <a:r>
              <a:rPr lang="ru-RU" dirty="0">
                <a:latin typeface="Calibri"/>
                <a:cs typeface="Calibri"/>
              </a:rPr>
              <a:t> </a:t>
            </a:r>
            <a:r>
              <a:rPr lang="ro-RO" dirty="0">
                <a:latin typeface="Calibri"/>
                <a:cs typeface="Calibri"/>
              </a:rPr>
              <a:t>Sidell </a:t>
            </a:r>
            <a:r>
              <a:rPr lang="ru-RU" dirty="0">
                <a:latin typeface="Calibri"/>
                <a:cs typeface="Calibri"/>
              </a:rPr>
              <a:t>на </a:t>
            </a:r>
            <a:r>
              <a:rPr lang="ru-RU" dirty="0" err="1">
                <a:latin typeface="Calibri"/>
                <a:cs typeface="Calibri"/>
              </a:rPr>
              <a:t>сайті</a:t>
            </a:r>
            <a:r>
              <a:rPr lang="ru-RU" dirty="0">
                <a:latin typeface="Calibri"/>
                <a:cs typeface="Calibri"/>
              </a:rPr>
              <a:t> </a:t>
            </a:r>
            <a:r>
              <a:rPr lang="ro-RO" dirty="0">
                <a:latin typeface="Calibri"/>
                <a:cs typeface="Calibri"/>
              </a:rPr>
              <a:t>PMID: 4838227]</a:t>
            </a:r>
          </a:p>
          <a:p>
            <a:pPr marL="12700" marR="6350" algn="just">
              <a:lnSpc>
                <a:spcPct val="90000"/>
              </a:lnSpc>
              <a:spcBef>
                <a:spcPts val="1010"/>
              </a:spcBef>
            </a:pPr>
            <a:endParaRPr dirty="0">
              <a:latin typeface="Calibri"/>
              <a:cs typeface="Calibri"/>
            </a:endParaRPr>
          </a:p>
        </p:txBody>
      </p:sp>
      <p:sp>
        <p:nvSpPr>
          <p:cNvPr id="4" name="object 4"/>
          <p:cNvSpPr txBox="1"/>
          <p:nvPr/>
        </p:nvSpPr>
        <p:spPr>
          <a:xfrm>
            <a:off x="8458200" y="366522"/>
            <a:ext cx="3357117" cy="634148"/>
          </a:xfrm>
          <a:prstGeom prst="rect">
            <a:avLst/>
          </a:prstGeom>
          <a:ln w="38100">
            <a:solidFill>
              <a:srgbClr val="000000"/>
            </a:solidFill>
          </a:ln>
        </p:spPr>
        <p:txBody>
          <a:bodyPr vert="horz" wrap="square" lIns="0" tIns="28575" rIns="0" bIns="0" rtlCol="0">
            <a:spAutoFit/>
          </a:bodyPr>
          <a:lstStyle/>
          <a:p>
            <a:pPr marL="91440">
              <a:lnSpc>
                <a:spcPct val="100000"/>
              </a:lnSpc>
              <a:spcBef>
                <a:spcPts val="225"/>
              </a:spcBef>
            </a:pPr>
            <a:r>
              <a:rPr sz="1400" dirty="0">
                <a:latin typeface="Calibri"/>
                <a:cs typeface="Calibri"/>
              </a:rPr>
              <a:t>PMID:</a:t>
            </a:r>
            <a:r>
              <a:rPr sz="1400" spc="-15" dirty="0">
                <a:latin typeface="Calibri"/>
                <a:cs typeface="Calibri"/>
              </a:rPr>
              <a:t> </a:t>
            </a:r>
            <a:r>
              <a:rPr sz="1400" spc="-10" dirty="0">
                <a:latin typeface="Calibri"/>
                <a:cs typeface="Calibri"/>
              </a:rPr>
              <a:t>4838227</a:t>
            </a:r>
            <a:endParaRPr lang="en-US" sz="1400" spc="-10" dirty="0">
              <a:latin typeface="Calibri"/>
              <a:cs typeface="Calibri"/>
            </a:endParaRPr>
          </a:p>
          <a:p>
            <a:pPr marL="91440">
              <a:lnSpc>
                <a:spcPct val="100000"/>
              </a:lnSpc>
              <a:spcBef>
                <a:spcPts val="225"/>
              </a:spcBef>
            </a:pPr>
            <a:r>
              <a:rPr lang="ru-RU" sz="1400" dirty="0" err="1">
                <a:latin typeface="Calibri"/>
                <a:cs typeface="Calibri"/>
              </a:rPr>
              <a:t>Ідентифікатор</a:t>
            </a:r>
            <a:r>
              <a:rPr lang="ru-RU" sz="1400" dirty="0">
                <a:latin typeface="Calibri"/>
                <a:cs typeface="Calibri"/>
              </a:rPr>
              <a:t> у </a:t>
            </a:r>
            <a:r>
              <a:rPr lang="ru-RU" sz="1400" dirty="0" err="1">
                <a:latin typeface="Calibri"/>
                <a:cs typeface="Calibri"/>
              </a:rPr>
              <a:t>системі</a:t>
            </a:r>
            <a:r>
              <a:rPr lang="ru-RU" sz="1400" dirty="0">
                <a:latin typeface="Calibri"/>
                <a:cs typeface="Calibri"/>
              </a:rPr>
              <a:t> </a:t>
            </a:r>
            <a:r>
              <a:rPr lang="ru-RU" sz="1400" dirty="0" err="1">
                <a:latin typeface="Calibri"/>
                <a:cs typeface="Calibri"/>
              </a:rPr>
              <a:t>PubMed</a:t>
            </a:r>
            <a:r>
              <a:rPr lang="ru-RU" sz="1400" dirty="0">
                <a:latin typeface="Calibri"/>
                <a:cs typeface="Calibri"/>
              </a:rPr>
              <a:t>: 4838227</a:t>
            </a:r>
            <a:endParaRPr lang="en-US" sz="1400" dirty="0">
              <a:latin typeface="Calibri"/>
              <a:cs typeface="Calibri"/>
            </a:endParaRPr>
          </a:p>
          <a:p>
            <a:pPr marL="91440">
              <a:lnSpc>
                <a:spcPct val="100000"/>
              </a:lnSpc>
              <a:spcBef>
                <a:spcPts val="225"/>
              </a:spcBef>
            </a:pPr>
            <a:endParaRPr sz="700" dirty="0">
              <a:latin typeface="Calibri"/>
              <a:cs typeface="Calibri"/>
            </a:endParaRPr>
          </a:p>
        </p:txBody>
      </p:sp>
      <p:pic>
        <p:nvPicPr>
          <p:cNvPr id="5" name="object 5"/>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10419715" cy="1121461"/>
          </a:xfrm>
          <a:prstGeom prst="rect">
            <a:avLst/>
          </a:prstGeom>
        </p:spPr>
        <p:txBody>
          <a:bodyPr vert="horz" wrap="square" lIns="0" tIns="13335" rIns="0" bIns="0" rtlCol="0">
            <a:spAutoFit/>
          </a:bodyPr>
          <a:lstStyle/>
          <a:p>
            <a:pPr marL="12700">
              <a:lnSpc>
                <a:spcPct val="100000"/>
              </a:lnSpc>
              <a:spcBef>
                <a:spcPts val="105"/>
              </a:spcBef>
            </a:pPr>
            <a:r>
              <a:rPr sz="3600" b="1" spc="-20" dirty="0"/>
              <a:t>Clinical</a:t>
            </a:r>
            <a:r>
              <a:rPr sz="3600" b="1" spc="-190" dirty="0"/>
              <a:t> </a:t>
            </a:r>
            <a:r>
              <a:rPr sz="3600" b="1" spc="-40" dirty="0"/>
              <a:t>Characteristics:</a:t>
            </a:r>
            <a:r>
              <a:rPr sz="3600" b="1" spc="-170" dirty="0"/>
              <a:t> </a:t>
            </a:r>
            <a:r>
              <a:rPr sz="3600" b="1" spc="-30" dirty="0"/>
              <a:t>Central</a:t>
            </a:r>
            <a:r>
              <a:rPr sz="3600" b="1" spc="-170" dirty="0"/>
              <a:t> </a:t>
            </a:r>
            <a:r>
              <a:rPr sz="3600" b="1" spc="-25" dirty="0"/>
              <a:t>Nervous</a:t>
            </a:r>
            <a:r>
              <a:rPr sz="3600" b="1" spc="-175" dirty="0"/>
              <a:t> </a:t>
            </a:r>
            <a:r>
              <a:rPr sz="3600" b="1" spc="-20" dirty="0"/>
              <a:t>System</a:t>
            </a:r>
            <a:br>
              <a:rPr lang="en-US" sz="3600" b="1" spc="-20" dirty="0"/>
            </a:br>
            <a:r>
              <a:rPr lang="ru-RU" sz="3600" b="1" spc="-20" dirty="0" err="1"/>
              <a:t>Клінічні</a:t>
            </a:r>
            <a:r>
              <a:rPr lang="ru-RU" sz="3600" b="1" spc="-20" dirty="0"/>
              <a:t> характеристики: Центральна </a:t>
            </a:r>
            <a:r>
              <a:rPr lang="ru-RU" sz="3600" b="1" spc="-20" dirty="0" err="1"/>
              <a:t>нервова</a:t>
            </a:r>
            <a:r>
              <a:rPr lang="ru-RU" sz="3600" b="1" spc="-20" dirty="0"/>
              <a:t> система</a:t>
            </a:r>
            <a:endParaRPr sz="3600" b="1" dirty="0"/>
          </a:p>
        </p:txBody>
      </p:sp>
      <p:sp>
        <p:nvSpPr>
          <p:cNvPr id="3" name="object 3"/>
          <p:cNvSpPr txBox="1"/>
          <p:nvPr/>
        </p:nvSpPr>
        <p:spPr>
          <a:xfrm>
            <a:off x="472440" y="1694078"/>
            <a:ext cx="5242560" cy="1673920"/>
          </a:xfrm>
          <a:prstGeom prst="rect">
            <a:avLst/>
          </a:prstGeom>
        </p:spPr>
        <p:txBody>
          <a:bodyPr vert="horz" wrap="square" lIns="0" tIns="98425" rIns="0" bIns="0" rtlCol="0">
            <a:spAutoFit/>
          </a:bodyPr>
          <a:lstStyle/>
          <a:p>
            <a:pPr marL="266700" indent="-228600">
              <a:lnSpc>
                <a:spcPct val="100000"/>
              </a:lnSpc>
              <a:spcBef>
                <a:spcPts val="775"/>
              </a:spcBef>
              <a:buFont typeface="Arial"/>
              <a:buChar char="•"/>
              <a:tabLst>
                <a:tab pos="266700" algn="l"/>
              </a:tabLst>
            </a:pPr>
            <a:r>
              <a:rPr sz="2000" dirty="0">
                <a:latin typeface="Calibri"/>
                <a:cs typeface="Calibri"/>
              </a:rPr>
              <a:t>1</a:t>
            </a:r>
            <a:r>
              <a:rPr sz="2000" baseline="25525" dirty="0">
                <a:latin typeface="Calibri"/>
                <a:cs typeface="Calibri"/>
              </a:rPr>
              <a:t>st</a:t>
            </a:r>
            <a:r>
              <a:rPr sz="2000" dirty="0">
                <a:latin typeface="Calibri"/>
                <a:cs typeface="Calibri"/>
              </a:rPr>
              <a:t>:</a:t>
            </a:r>
            <a:r>
              <a:rPr sz="2000" spc="-35" dirty="0">
                <a:latin typeface="Calibri"/>
                <a:cs typeface="Calibri"/>
              </a:rPr>
              <a:t> </a:t>
            </a:r>
            <a:r>
              <a:rPr sz="2000" dirty="0">
                <a:latin typeface="Calibri"/>
                <a:cs typeface="Calibri"/>
              </a:rPr>
              <a:t>lost</a:t>
            </a:r>
            <a:r>
              <a:rPr sz="2000" spc="-35" dirty="0">
                <a:latin typeface="Calibri"/>
                <a:cs typeface="Calibri"/>
              </a:rPr>
              <a:t> </a:t>
            </a:r>
            <a:r>
              <a:rPr sz="2000" dirty="0">
                <a:latin typeface="Calibri"/>
                <a:cs typeface="Calibri"/>
              </a:rPr>
              <a:t>of</a:t>
            </a:r>
            <a:r>
              <a:rPr sz="2000" spc="-45" dirty="0">
                <a:latin typeface="Calibri"/>
                <a:cs typeface="Calibri"/>
              </a:rPr>
              <a:t> </a:t>
            </a:r>
            <a:r>
              <a:rPr sz="2000" spc="-10" dirty="0">
                <a:latin typeface="Calibri"/>
                <a:cs typeface="Calibri"/>
              </a:rPr>
              <a:t>consciousness</a:t>
            </a:r>
            <a:endParaRPr sz="2000" dirty="0">
              <a:latin typeface="Calibri"/>
              <a:cs typeface="Calibri"/>
            </a:endParaRPr>
          </a:p>
          <a:p>
            <a:pPr marL="266700" indent="-228600">
              <a:lnSpc>
                <a:spcPct val="100000"/>
              </a:lnSpc>
              <a:spcBef>
                <a:spcPts val="675"/>
              </a:spcBef>
              <a:buFont typeface="Arial"/>
              <a:buChar char="•"/>
              <a:tabLst>
                <a:tab pos="266700" algn="l"/>
              </a:tabLst>
            </a:pPr>
            <a:r>
              <a:rPr sz="2000" dirty="0">
                <a:latin typeface="Calibri"/>
                <a:cs typeface="Calibri"/>
              </a:rPr>
              <a:t>2</a:t>
            </a:r>
            <a:r>
              <a:rPr sz="2000" baseline="25525" dirty="0">
                <a:latin typeface="Calibri"/>
                <a:cs typeface="Calibri"/>
              </a:rPr>
              <a:t>nd</a:t>
            </a:r>
            <a:r>
              <a:rPr sz="2000" dirty="0">
                <a:latin typeface="Calibri"/>
                <a:cs typeface="Calibri"/>
              </a:rPr>
              <a:t>:</a:t>
            </a:r>
            <a:r>
              <a:rPr sz="2000" spc="-10" dirty="0">
                <a:latin typeface="Calibri"/>
                <a:cs typeface="Calibri"/>
              </a:rPr>
              <a:t> convulsions/seizures</a:t>
            </a:r>
            <a:endParaRPr sz="2000" dirty="0">
              <a:latin typeface="Calibri"/>
              <a:cs typeface="Calibri"/>
            </a:endParaRPr>
          </a:p>
          <a:p>
            <a:pPr marL="266700" marR="30480" indent="-228600">
              <a:lnSpc>
                <a:spcPts val="3020"/>
              </a:lnSpc>
              <a:spcBef>
                <a:spcPts val="1045"/>
              </a:spcBef>
              <a:buFont typeface="Arial"/>
              <a:buChar char="•"/>
              <a:tabLst>
                <a:tab pos="266700" algn="l"/>
              </a:tabLst>
            </a:pPr>
            <a:r>
              <a:rPr sz="2000" dirty="0">
                <a:latin typeface="Calibri"/>
                <a:cs typeface="Calibri"/>
              </a:rPr>
              <a:t>3</a:t>
            </a:r>
            <a:r>
              <a:rPr sz="2000" baseline="25525" dirty="0">
                <a:latin typeface="Calibri"/>
                <a:cs typeface="Calibri"/>
              </a:rPr>
              <a:t>rd</a:t>
            </a:r>
            <a:r>
              <a:rPr sz="2000" dirty="0">
                <a:latin typeface="Calibri"/>
                <a:cs typeface="Calibri"/>
              </a:rPr>
              <a:t>:</a:t>
            </a:r>
            <a:r>
              <a:rPr sz="2000" spc="-90" dirty="0">
                <a:latin typeface="Calibri"/>
                <a:cs typeface="Calibri"/>
              </a:rPr>
              <a:t> </a:t>
            </a:r>
            <a:r>
              <a:rPr sz="2000" dirty="0">
                <a:latin typeface="Calibri"/>
                <a:cs typeface="Calibri"/>
              </a:rPr>
              <a:t>flaccid</a:t>
            </a:r>
            <a:r>
              <a:rPr sz="2000" spc="-110" dirty="0">
                <a:latin typeface="Calibri"/>
                <a:cs typeface="Calibri"/>
              </a:rPr>
              <a:t> </a:t>
            </a:r>
            <a:r>
              <a:rPr sz="2000" spc="-10" dirty="0">
                <a:latin typeface="Calibri"/>
                <a:cs typeface="Calibri"/>
              </a:rPr>
              <a:t>paralysis</a:t>
            </a:r>
            <a:r>
              <a:rPr sz="2000" spc="-85" dirty="0">
                <a:latin typeface="Calibri"/>
                <a:cs typeface="Calibri"/>
              </a:rPr>
              <a:t> </a:t>
            </a:r>
            <a:r>
              <a:rPr sz="2000" dirty="0">
                <a:latin typeface="Calibri"/>
                <a:cs typeface="Calibri"/>
              </a:rPr>
              <a:t>(seizures</a:t>
            </a:r>
            <a:r>
              <a:rPr sz="2000" spc="-75" dirty="0">
                <a:latin typeface="Calibri"/>
                <a:cs typeface="Calibri"/>
              </a:rPr>
              <a:t> </a:t>
            </a:r>
            <a:r>
              <a:rPr sz="2000" spc="-10" dirty="0">
                <a:latin typeface="Calibri"/>
                <a:cs typeface="Calibri"/>
              </a:rPr>
              <a:t>likely</a:t>
            </a:r>
            <a:r>
              <a:rPr sz="2000" spc="-114" dirty="0">
                <a:latin typeface="Calibri"/>
                <a:cs typeface="Calibri"/>
              </a:rPr>
              <a:t> </a:t>
            </a:r>
            <a:r>
              <a:rPr sz="2000" dirty="0">
                <a:latin typeface="Calibri"/>
                <a:cs typeface="Calibri"/>
              </a:rPr>
              <a:t>continuing,</a:t>
            </a:r>
            <a:r>
              <a:rPr sz="2000" spc="-65" dirty="0">
                <a:latin typeface="Calibri"/>
                <a:cs typeface="Calibri"/>
              </a:rPr>
              <a:t> </a:t>
            </a:r>
            <a:r>
              <a:rPr sz="2000" dirty="0">
                <a:latin typeface="Calibri"/>
                <a:cs typeface="Calibri"/>
              </a:rPr>
              <a:t>but</a:t>
            </a:r>
            <a:r>
              <a:rPr sz="2000" spc="-90" dirty="0">
                <a:latin typeface="Calibri"/>
                <a:cs typeface="Calibri"/>
              </a:rPr>
              <a:t> </a:t>
            </a:r>
            <a:r>
              <a:rPr sz="2000" spc="-10" dirty="0">
                <a:latin typeface="Calibri"/>
                <a:cs typeface="Calibri"/>
              </a:rPr>
              <a:t>paralysis</a:t>
            </a:r>
            <a:r>
              <a:rPr sz="2000" spc="-85" dirty="0">
                <a:latin typeface="Calibri"/>
                <a:cs typeface="Calibri"/>
              </a:rPr>
              <a:t> </a:t>
            </a:r>
            <a:r>
              <a:rPr sz="2000" spc="-10" dirty="0">
                <a:latin typeface="Calibri"/>
                <a:cs typeface="Calibri"/>
              </a:rPr>
              <a:t>prevents myoclonus)</a:t>
            </a:r>
            <a:endParaRPr sz="2000" dirty="0">
              <a:latin typeface="Calibri"/>
              <a:cs typeface="Calibri"/>
            </a:endParaRPr>
          </a:p>
        </p:txBody>
      </p:sp>
      <p:sp>
        <p:nvSpPr>
          <p:cNvPr id="4" name="object 4"/>
          <p:cNvSpPr txBox="1"/>
          <p:nvPr/>
        </p:nvSpPr>
        <p:spPr>
          <a:xfrm>
            <a:off x="1216913" y="4795265"/>
            <a:ext cx="10040620" cy="979755"/>
          </a:xfrm>
          <a:prstGeom prst="rect">
            <a:avLst/>
          </a:prstGeom>
          <a:ln w="38100">
            <a:solidFill>
              <a:srgbClr val="000000"/>
            </a:solidFill>
          </a:ln>
        </p:spPr>
        <p:txBody>
          <a:bodyPr vert="horz" wrap="square" lIns="0" tIns="30480" rIns="0" bIns="0" rtlCol="0">
            <a:spAutoFit/>
          </a:bodyPr>
          <a:lstStyle/>
          <a:p>
            <a:pPr marL="90805" marR="85725" algn="just">
              <a:lnSpc>
                <a:spcPct val="100000"/>
              </a:lnSpc>
              <a:spcBef>
                <a:spcPts val="240"/>
              </a:spcBef>
            </a:pPr>
            <a:r>
              <a:rPr sz="1200" b="1" u="sng" dirty="0">
                <a:uFill>
                  <a:solidFill>
                    <a:srgbClr val="000000"/>
                  </a:solidFill>
                </a:uFill>
                <a:latin typeface="Calibri"/>
                <a:cs typeface="Calibri"/>
              </a:rPr>
              <a:t>Benzodiazepines</a:t>
            </a:r>
            <a:r>
              <a:rPr sz="1200" b="1" u="sng" spc="130" dirty="0">
                <a:uFill>
                  <a:solidFill>
                    <a:srgbClr val="000000"/>
                  </a:solidFill>
                </a:uFill>
                <a:latin typeface="Calibri"/>
                <a:cs typeface="Calibri"/>
              </a:rPr>
              <a:t> </a:t>
            </a:r>
            <a:r>
              <a:rPr sz="1200" b="1" u="sng" dirty="0">
                <a:uFill>
                  <a:solidFill>
                    <a:srgbClr val="000000"/>
                  </a:solidFill>
                </a:uFill>
                <a:latin typeface="Calibri"/>
                <a:cs typeface="Calibri"/>
              </a:rPr>
              <a:t>(eg:</a:t>
            </a:r>
            <a:r>
              <a:rPr sz="1200" b="1" u="sng" spc="125" dirty="0">
                <a:uFill>
                  <a:solidFill>
                    <a:srgbClr val="000000"/>
                  </a:solidFill>
                </a:uFill>
                <a:latin typeface="Calibri"/>
                <a:cs typeface="Calibri"/>
              </a:rPr>
              <a:t> </a:t>
            </a:r>
            <a:r>
              <a:rPr sz="1200" b="1" u="sng" dirty="0">
                <a:uFill>
                  <a:solidFill>
                    <a:srgbClr val="000000"/>
                  </a:solidFill>
                </a:uFill>
                <a:latin typeface="Calibri"/>
                <a:cs typeface="Calibri"/>
              </a:rPr>
              <a:t>diazepam,</a:t>
            </a:r>
            <a:r>
              <a:rPr sz="1200" b="1" u="sng" spc="140" dirty="0">
                <a:uFill>
                  <a:solidFill>
                    <a:srgbClr val="000000"/>
                  </a:solidFill>
                </a:uFill>
                <a:latin typeface="Calibri"/>
                <a:cs typeface="Calibri"/>
              </a:rPr>
              <a:t> </a:t>
            </a:r>
            <a:r>
              <a:rPr sz="1200" b="1" u="sng" dirty="0">
                <a:uFill>
                  <a:solidFill>
                    <a:srgbClr val="000000"/>
                  </a:solidFill>
                </a:uFill>
                <a:latin typeface="Calibri"/>
                <a:cs typeface="Calibri"/>
              </a:rPr>
              <a:t>midazolam,</a:t>
            </a:r>
            <a:r>
              <a:rPr sz="1200" b="1" u="sng" spc="140" dirty="0">
                <a:uFill>
                  <a:solidFill>
                    <a:srgbClr val="000000"/>
                  </a:solidFill>
                </a:uFill>
                <a:latin typeface="Calibri"/>
                <a:cs typeface="Calibri"/>
              </a:rPr>
              <a:t> </a:t>
            </a:r>
            <a:r>
              <a:rPr sz="1200" b="1" u="sng" dirty="0">
                <a:uFill>
                  <a:solidFill>
                    <a:srgbClr val="000000"/>
                  </a:solidFill>
                </a:uFill>
                <a:latin typeface="Calibri"/>
                <a:cs typeface="Calibri"/>
              </a:rPr>
              <a:t>lorazepam)</a:t>
            </a:r>
            <a:r>
              <a:rPr sz="1200" b="1" u="sng" spc="140" dirty="0">
                <a:uFill>
                  <a:solidFill>
                    <a:srgbClr val="000000"/>
                  </a:solidFill>
                </a:uFill>
                <a:latin typeface="Calibri"/>
                <a:cs typeface="Calibri"/>
              </a:rPr>
              <a:t> </a:t>
            </a:r>
            <a:r>
              <a:rPr sz="1200" b="1" u="sng" dirty="0">
                <a:uFill>
                  <a:solidFill>
                    <a:srgbClr val="000000"/>
                  </a:solidFill>
                </a:uFill>
                <a:latin typeface="Calibri"/>
                <a:cs typeface="Calibri"/>
              </a:rPr>
              <a:t>are</a:t>
            </a:r>
            <a:r>
              <a:rPr sz="1200" b="1" u="sng" spc="135" dirty="0">
                <a:uFill>
                  <a:solidFill>
                    <a:srgbClr val="000000"/>
                  </a:solidFill>
                </a:uFill>
                <a:latin typeface="Calibri"/>
                <a:cs typeface="Calibri"/>
              </a:rPr>
              <a:t> </a:t>
            </a:r>
            <a:r>
              <a:rPr sz="1200" b="1" u="sng" dirty="0">
                <a:uFill>
                  <a:solidFill>
                    <a:srgbClr val="000000"/>
                  </a:solidFill>
                </a:uFill>
                <a:latin typeface="Calibri"/>
                <a:cs typeface="Calibri"/>
              </a:rPr>
              <a:t>favored</a:t>
            </a:r>
            <a:r>
              <a:rPr sz="1200" b="1" u="sng" spc="130" dirty="0">
                <a:uFill>
                  <a:solidFill>
                    <a:srgbClr val="000000"/>
                  </a:solidFill>
                </a:uFill>
                <a:latin typeface="Calibri"/>
                <a:cs typeface="Calibri"/>
              </a:rPr>
              <a:t> </a:t>
            </a:r>
            <a:r>
              <a:rPr sz="1200" dirty="0">
                <a:latin typeface="Calibri"/>
                <a:cs typeface="Calibri"/>
              </a:rPr>
              <a:t>for</a:t>
            </a:r>
            <a:r>
              <a:rPr sz="1200" spc="130" dirty="0">
                <a:latin typeface="Calibri"/>
                <a:cs typeface="Calibri"/>
              </a:rPr>
              <a:t> </a:t>
            </a:r>
            <a:r>
              <a:rPr sz="1200" dirty="0">
                <a:latin typeface="Calibri"/>
                <a:cs typeface="Calibri"/>
              </a:rPr>
              <a:t>treatment</a:t>
            </a:r>
            <a:r>
              <a:rPr sz="1200" spc="130" dirty="0">
                <a:latin typeface="Calibri"/>
                <a:cs typeface="Calibri"/>
              </a:rPr>
              <a:t> </a:t>
            </a:r>
            <a:r>
              <a:rPr sz="1200" dirty="0">
                <a:latin typeface="Calibri"/>
                <a:cs typeface="Calibri"/>
              </a:rPr>
              <a:t>of</a:t>
            </a:r>
            <a:r>
              <a:rPr sz="1200" spc="135" dirty="0">
                <a:latin typeface="Calibri"/>
                <a:cs typeface="Calibri"/>
              </a:rPr>
              <a:t> </a:t>
            </a:r>
            <a:r>
              <a:rPr sz="1200" dirty="0">
                <a:latin typeface="Calibri"/>
                <a:cs typeface="Calibri"/>
              </a:rPr>
              <a:t>seizures</a:t>
            </a:r>
            <a:r>
              <a:rPr sz="1200" spc="140" dirty="0">
                <a:latin typeface="Calibri"/>
                <a:cs typeface="Calibri"/>
              </a:rPr>
              <a:t> </a:t>
            </a:r>
            <a:r>
              <a:rPr sz="1200" dirty="0">
                <a:latin typeface="Calibri"/>
                <a:cs typeface="Calibri"/>
              </a:rPr>
              <a:t>in</a:t>
            </a:r>
            <a:r>
              <a:rPr sz="1200" spc="150" dirty="0">
                <a:latin typeface="Calibri"/>
                <a:cs typeface="Calibri"/>
              </a:rPr>
              <a:t> </a:t>
            </a:r>
            <a:r>
              <a:rPr sz="1200" spc="-10" dirty="0">
                <a:latin typeface="Calibri"/>
                <a:cs typeface="Calibri"/>
              </a:rPr>
              <a:t>nerve </a:t>
            </a:r>
            <a:r>
              <a:rPr sz="1200" dirty="0">
                <a:latin typeface="Calibri"/>
                <a:cs typeface="Calibri"/>
              </a:rPr>
              <a:t>agent</a:t>
            </a:r>
            <a:r>
              <a:rPr sz="1200" spc="55" dirty="0">
                <a:latin typeface="Calibri"/>
                <a:cs typeface="Calibri"/>
              </a:rPr>
              <a:t> </a:t>
            </a:r>
            <a:r>
              <a:rPr sz="1200" dirty="0">
                <a:latin typeface="Calibri"/>
                <a:cs typeface="Calibri"/>
              </a:rPr>
              <a:t>exposures.</a:t>
            </a:r>
            <a:r>
              <a:rPr sz="1200" spc="65" dirty="0">
                <a:latin typeface="Calibri"/>
                <a:cs typeface="Calibri"/>
              </a:rPr>
              <a:t>  </a:t>
            </a:r>
            <a:r>
              <a:rPr sz="1200" dirty="0">
                <a:latin typeface="Calibri"/>
                <a:cs typeface="Calibri"/>
              </a:rPr>
              <a:t>Seizures</a:t>
            </a:r>
            <a:r>
              <a:rPr sz="1200" spc="80" dirty="0">
                <a:latin typeface="Calibri"/>
                <a:cs typeface="Calibri"/>
              </a:rPr>
              <a:t> </a:t>
            </a:r>
            <a:r>
              <a:rPr sz="1200" dirty="0">
                <a:latin typeface="Calibri"/>
                <a:cs typeface="Calibri"/>
              </a:rPr>
              <a:t>are</a:t>
            </a:r>
            <a:r>
              <a:rPr sz="1200" spc="75" dirty="0">
                <a:latin typeface="Calibri"/>
                <a:cs typeface="Calibri"/>
              </a:rPr>
              <a:t> </a:t>
            </a:r>
            <a:r>
              <a:rPr sz="1200" dirty="0">
                <a:latin typeface="Calibri"/>
                <a:cs typeface="Calibri"/>
              </a:rPr>
              <a:t>thought</a:t>
            </a:r>
            <a:r>
              <a:rPr sz="1200" spc="65" dirty="0">
                <a:latin typeface="Calibri"/>
                <a:cs typeface="Calibri"/>
              </a:rPr>
              <a:t> </a:t>
            </a:r>
            <a:r>
              <a:rPr sz="1200" dirty="0">
                <a:latin typeface="Calibri"/>
                <a:cs typeface="Calibri"/>
              </a:rPr>
              <a:t>to</a:t>
            </a:r>
            <a:r>
              <a:rPr sz="1200" spc="75" dirty="0">
                <a:latin typeface="Calibri"/>
                <a:cs typeface="Calibri"/>
              </a:rPr>
              <a:t> </a:t>
            </a:r>
            <a:r>
              <a:rPr sz="1200" dirty="0">
                <a:latin typeface="Calibri"/>
                <a:cs typeface="Calibri"/>
              </a:rPr>
              <a:t>be</a:t>
            </a:r>
            <a:r>
              <a:rPr sz="1200" spc="65" dirty="0">
                <a:latin typeface="Calibri"/>
                <a:cs typeface="Calibri"/>
              </a:rPr>
              <a:t> </a:t>
            </a:r>
            <a:r>
              <a:rPr sz="1200" dirty="0">
                <a:latin typeface="Calibri"/>
                <a:cs typeface="Calibri"/>
              </a:rPr>
              <a:t>more</a:t>
            </a:r>
            <a:r>
              <a:rPr sz="1200" spc="70" dirty="0">
                <a:latin typeface="Calibri"/>
                <a:cs typeface="Calibri"/>
              </a:rPr>
              <a:t> </a:t>
            </a:r>
            <a:r>
              <a:rPr sz="1200" dirty="0">
                <a:latin typeface="Calibri"/>
                <a:cs typeface="Calibri"/>
              </a:rPr>
              <a:t>global</a:t>
            </a:r>
            <a:r>
              <a:rPr sz="1200" spc="80" dirty="0">
                <a:latin typeface="Calibri"/>
                <a:cs typeface="Calibri"/>
              </a:rPr>
              <a:t> </a:t>
            </a:r>
            <a:r>
              <a:rPr sz="1200" dirty="0">
                <a:latin typeface="Calibri"/>
                <a:cs typeface="Calibri"/>
              </a:rPr>
              <a:t>and</a:t>
            </a:r>
            <a:r>
              <a:rPr sz="1200" spc="75" dirty="0">
                <a:latin typeface="Calibri"/>
                <a:cs typeface="Calibri"/>
              </a:rPr>
              <a:t> </a:t>
            </a:r>
            <a:r>
              <a:rPr sz="1200" dirty="0">
                <a:latin typeface="Calibri"/>
                <a:cs typeface="Calibri"/>
              </a:rPr>
              <a:t>diffuse</a:t>
            </a:r>
            <a:r>
              <a:rPr sz="1200" spc="75" dirty="0">
                <a:latin typeface="Calibri"/>
                <a:cs typeface="Calibri"/>
              </a:rPr>
              <a:t> </a:t>
            </a:r>
            <a:r>
              <a:rPr sz="1200" dirty="0">
                <a:latin typeface="Calibri"/>
                <a:cs typeface="Calibri"/>
              </a:rPr>
              <a:t>in</a:t>
            </a:r>
            <a:r>
              <a:rPr sz="1200" spc="65" dirty="0">
                <a:latin typeface="Calibri"/>
                <a:cs typeface="Calibri"/>
              </a:rPr>
              <a:t> </a:t>
            </a:r>
            <a:r>
              <a:rPr sz="1200" dirty="0">
                <a:latin typeface="Calibri"/>
                <a:cs typeface="Calibri"/>
              </a:rPr>
              <a:t>nature,</a:t>
            </a:r>
            <a:r>
              <a:rPr sz="1200" spc="85" dirty="0">
                <a:latin typeface="Calibri"/>
                <a:cs typeface="Calibri"/>
              </a:rPr>
              <a:t> </a:t>
            </a:r>
            <a:r>
              <a:rPr sz="1200" dirty="0">
                <a:latin typeface="Calibri"/>
                <a:cs typeface="Calibri"/>
              </a:rPr>
              <a:t>thus</a:t>
            </a:r>
            <a:r>
              <a:rPr sz="1200" spc="70" dirty="0">
                <a:latin typeface="Calibri"/>
                <a:cs typeface="Calibri"/>
              </a:rPr>
              <a:t> </a:t>
            </a:r>
            <a:r>
              <a:rPr sz="1200" dirty="0">
                <a:latin typeface="Calibri"/>
                <a:cs typeface="Calibri"/>
              </a:rPr>
              <a:t>inhibitors</a:t>
            </a:r>
            <a:r>
              <a:rPr sz="1200" spc="80" dirty="0">
                <a:latin typeface="Calibri"/>
                <a:cs typeface="Calibri"/>
              </a:rPr>
              <a:t> </a:t>
            </a:r>
            <a:r>
              <a:rPr sz="1200" dirty="0">
                <a:latin typeface="Calibri"/>
                <a:cs typeface="Calibri"/>
              </a:rPr>
              <a:t>of</a:t>
            </a:r>
            <a:r>
              <a:rPr sz="1200" spc="65" dirty="0">
                <a:latin typeface="Calibri"/>
                <a:cs typeface="Calibri"/>
              </a:rPr>
              <a:t> </a:t>
            </a:r>
            <a:r>
              <a:rPr sz="1200" spc="-10" dirty="0">
                <a:latin typeface="Calibri"/>
                <a:cs typeface="Calibri"/>
              </a:rPr>
              <a:t>seizure </a:t>
            </a:r>
            <a:r>
              <a:rPr sz="1200" i="1" dirty="0">
                <a:latin typeface="Calibri"/>
                <a:cs typeface="Calibri"/>
              </a:rPr>
              <a:t>progression</a:t>
            </a:r>
            <a:r>
              <a:rPr sz="1200" i="1" spc="-15" dirty="0">
                <a:latin typeface="Calibri"/>
                <a:cs typeface="Calibri"/>
              </a:rPr>
              <a:t> </a:t>
            </a:r>
            <a:r>
              <a:rPr sz="1200" dirty="0">
                <a:latin typeface="Calibri"/>
                <a:cs typeface="Calibri"/>
              </a:rPr>
              <a:t>such</a:t>
            </a:r>
            <a:r>
              <a:rPr sz="1200" spc="-20" dirty="0">
                <a:latin typeface="Calibri"/>
                <a:cs typeface="Calibri"/>
              </a:rPr>
              <a:t> </a:t>
            </a:r>
            <a:r>
              <a:rPr sz="1200" dirty="0">
                <a:latin typeface="Calibri"/>
                <a:cs typeface="Calibri"/>
              </a:rPr>
              <a:t>as</a:t>
            </a:r>
            <a:r>
              <a:rPr sz="1200" spc="-20" dirty="0">
                <a:latin typeface="Calibri"/>
                <a:cs typeface="Calibri"/>
              </a:rPr>
              <a:t> </a:t>
            </a:r>
            <a:r>
              <a:rPr sz="1200" b="1" u="sng" dirty="0">
                <a:uFill>
                  <a:solidFill>
                    <a:srgbClr val="000000"/>
                  </a:solidFill>
                </a:uFill>
                <a:latin typeface="Calibri"/>
                <a:cs typeface="Calibri"/>
              </a:rPr>
              <a:t>phenytoin</a:t>
            </a:r>
            <a:r>
              <a:rPr sz="1200" b="1" u="sng" spc="-55" dirty="0">
                <a:uFill>
                  <a:solidFill>
                    <a:srgbClr val="000000"/>
                  </a:solidFill>
                </a:uFill>
                <a:latin typeface="Calibri"/>
                <a:cs typeface="Calibri"/>
              </a:rPr>
              <a:t> </a:t>
            </a:r>
            <a:r>
              <a:rPr sz="1200" b="1" u="sng" dirty="0">
                <a:uFill>
                  <a:solidFill>
                    <a:srgbClr val="000000"/>
                  </a:solidFill>
                </a:uFill>
                <a:latin typeface="Calibri"/>
                <a:cs typeface="Calibri"/>
              </a:rPr>
              <a:t>are</a:t>
            </a:r>
            <a:r>
              <a:rPr sz="1200" b="1" u="sng" spc="-15" dirty="0">
                <a:uFill>
                  <a:solidFill>
                    <a:srgbClr val="000000"/>
                  </a:solidFill>
                </a:uFill>
                <a:latin typeface="Calibri"/>
                <a:cs typeface="Calibri"/>
              </a:rPr>
              <a:t> </a:t>
            </a:r>
            <a:r>
              <a:rPr sz="1200" b="1" u="sng" dirty="0">
                <a:uFill>
                  <a:solidFill>
                    <a:srgbClr val="000000"/>
                  </a:solidFill>
                </a:uFill>
                <a:latin typeface="Calibri"/>
                <a:cs typeface="Calibri"/>
              </a:rPr>
              <a:t>NOT</a:t>
            </a:r>
            <a:r>
              <a:rPr sz="1200" b="1" u="sng" spc="-30" dirty="0">
                <a:uFill>
                  <a:solidFill>
                    <a:srgbClr val="000000"/>
                  </a:solidFill>
                </a:uFill>
                <a:latin typeface="Calibri"/>
                <a:cs typeface="Calibri"/>
              </a:rPr>
              <a:t> </a:t>
            </a:r>
            <a:r>
              <a:rPr sz="1200" b="1" u="sng" spc="-10" dirty="0">
                <a:uFill>
                  <a:solidFill>
                    <a:srgbClr val="000000"/>
                  </a:solidFill>
                </a:uFill>
                <a:latin typeface="Calibri"/>
                <a:cs typeface="Calibri"/>
              </a:rPr>
              <a:t>favored</a:t>
            </a:r>
            <a:r>
              <a:rPr sz="1200" b="1" spc="-40" dirty="0">
                <a:latin typeface="Calibri"/>
                <a:cs typeface="Calibri"/>
              </a:rPr>
              <a:t> </a:t>
            </a:r>
            <a:r>
              <a:rPr sz="1200" dirty="0">
                <a:latin typeface="Calibri"/>
                <a:cs typeface="Calibri"/>
              </a:rPr>
              <a:t>as</a:t>
            </a:r>
            <a:r>
              <a:rPr sz="1200" spc="-15" dirty="0">
                <a:latin typeface="Calibri"/>
                <a:cs typeface="Calibri"/>
              </a:rPr>
              <a:t> </a:t>
            </a:r>
            <a:r>
              <a:rPr sz="1200" dirty="0">
                <a:latin typeface="Calibri"/>
                <a:cs typeface="Calibri"/>
              </a:rPr>
              <a:t>abortive</a:t>
            </a:r>
            <a:r>
              <a:rPr sz="1200" spc="-20" dirty="0">
                <a:latin typeface="Calibri"/>
                <a:cs typeface="Calibri"/>
              </a:rPr>
              <a:t> </a:t>
            </a:r>
            <a:r>
              <a:rPr sz="1200" spc="-10" dirty="0">
                <a:latin typeface="Calibri"/>
                <a:cs typeface="Calibri"/>
              </a:rPr>
              <a:t>anti-</a:t>
            </a:r>
            <a:r>
              <a:rPr sz="1200" dirty="0">
                <a:latin typeface="Calibri"/>
                <a:cs typeface="Calibri"/>
              </a:rPr>
              <a:t>epileptic</a:t>
            </a:r>
            <a:r>
              <a:rPr sz="1200" spc="5" dirty="0">
                <a:latin typeface="Calibri"/>
                <a:cs typeface="Calibri"/>
              </a:rPr>
              <a:t> </a:t>
            </a:r>
            <a:r>
              <a:rPr sz="1200" spc="-10" dirty="0">
                <a:latin typeface="Calibri"/>
                <a:cs typeface="Calibri"/>
              </a:rPr>
              <a:t>drugs.</a:t>
            </a:r>
            <a:endParaRPr lang="en-US" sz="1200" spc="-10" dirty="0">
              <a:latin typeface="Calibri"/>
              <a:cs typeface="Calibri"/>
            </a:endParaRPr>
          </a:p>
          <a:p>
            <a:pPr marL="90805" marR="85725" algn="just">
              <a:lnSpc>
                <a:spcPct val="100000"/>
              </a:lnSpc>
              <a:spcBef>
                <a:spcPts val="240"/>
              </a:spcBef>
            </a:pPr>
            <a:r>
              <a:rPr lang="ru-RU" sz="1200" b="1" u="sng" dirty="0" err="1">
                <a:latin typeface="Calibri"/>
                <a:cs typeface="Calibri"/>
              </a:rPr>
              <a:t>Бензодіазепіни</a:t>
            </a:r>
            <a:r>
              <a:rPr lang="ru-RU" sz="1200" b="1" u="sng" dirty="0">
                <a:latin typeface="Calibri"/>
                <a:cs typeface="Calibri"/>
              </a:rPr>
              <a:t> (</a:t>
            </a:r>
            <a:r>
              <a:rPr lang="ru-RU" sz="1200" b="1" u="sng" dirty="0" err="1">
                <a:latin typeface="Calibri"/>
                <a:cs typeface="Calibri"/>
              </a:rPr>
              <a:t>наприклад</a:t>
            </a:r>
            <a:r>
              <a:rPr lang="ru-RU" sz="1200" b="1" u="sng" dirty="0">
                <a:latin typeface="Calibri"/>
                <a:cs typeface="Calibri"/>
              </a:rPr>
              <a:t>, </a:t>
            </a:r>
            <a:r>
              <a:rPr lang="ru-RU" sz="1200" b="1" u="sng" dirty="0" err="1">
                <a:latin typeface="Calibri"/>
                <a:cs typeface="Calibri"/>
              </a:rPr>
              <a:t>діазепам</a:t>
            </a:r>
            <a:r>
              <a:rPr lang="ru-RU" sz="1200" b="1" u="sng" dirty="0">
                <a:latin typeface="Calibri"/>
                <a:cs typeface="Calibri"/>
              </a:rPr>
              <a:t>, </a:t>
            </a:r>
            <a:r>
              <a:rPr lang="ru-RU" sz="1200" b="1" u="sng" dirty="0" err="1">
                <a:latin typeface="Calibri"/>
                <a:cs typeface="Calibri"/>
              </a:rPr>
              <a:t>мідазолам</a:t>
            </a:r>
            <a:r>
              <a:rPr lang="ru-RU" sz="1200" b="1" u="sng" dirty="0">
                <a:latin typeface="Calibri"/>
                <a:cs typeface="Calibri"/>
              </a:rPr>
              <a:t>, </a:t>
            </a:r>
            <a:r>
              <a:rPr lang="ru-RU" sz="1200" b="1" u="sng" dirty="0" err="1">
                <a:latin typeface="Calibri"/>
                <a:cs typeface="Calibri"/>
              </a:rPr>
              <a:t>лоразепам</a:t>
            </a:r>
            <a:r>
              <a:rPr lang="ru-RU" sz="1200" b="1" u="sng" dirty="0">
                <a:latin typeface="Calibri"/>
                <a:cs typeface="Calibri"/>
              </a:rPr>
              <a:t>) </a:t>
            </a:r>
            <a:r>
              <a:rPr lang="ru-RU" sz="1200" b="1" u="sng" dirty="0" err="1">
                <a:latin typeface="Calibri"/>
                <a:cs typeface="Calibri"/>
              </a:rPr>
              <a:t>бажані</a:t>
            </a:r>
            <a:r>
              <a:rPr lang="ru-RU" sz="1200" b="1" u="sng" dirty="0">
                <a:latin typeface="Calibri"/>
                <a:cs typeface="Calibri"/>
              </a:rPr>
              <a:t> </a:t>
            </a:r>
            <a:r>
              <a:rPr lang="ru-RU" sz="1200" dirty="0">
                <a:latin typeface="Calibri"/>
                <a:cs typeface="Calibri"/>
              </a:rPr>
              <a:t>для </a:t>
            </a:r>
            <a:r>
              <a:rPr lang="ru-RU" sz="1200" dirty="0" err="1">
                <a:latin typeface="Calibri"/>
                <a:cs typeface="Calibri"/>
              </a:rPr>
              <a:t>лікування</a:t>
            </a:r>
            <a:r>
              <a:rPr lang="ru-RU" sz="1200" dirty="0">
                <a:latin typeface="Calibri"/>
                <a:cs typeface="Calibri"/>
              </a:rPr>
              <a:t> судом при </a:t>
            </a:r>
            <a:r>
              <a:rPr lang="ru-RU" sz="1200" dirty="0" err="1">
                <a:latin typeface="Calibri"/>
                <a:cs typeface="Calibri"/>
              </a:rPr>
              <a:t>впливі</a:t>
            </a:r>
            <a:r>
              <a:rPr lang="ru-RU" sz="1200" dirty="0">
                <a:latin typeface="Calibri"/>
                <a:cs typeface="Calibri"/>
              </a:rPr>
              <a:t> </a:t>
            </a:r>
            <a:r>
              <a:rPr lang="ru-RU" sz="1200" dirty="0" err="1">
                <a:latin typeface="Calibri"/>
                <a:cs typeface="Calibri"/>
              </a:rPr>
              <a:t>нервово-паралітичних</a:t>
            </a:r>
            <a:r>
              <a:rPr lang="ru-RU" sz="1200" dirty="0">
                <a:latin typeface="Calibri"/>
                <a:cs typeface="Calibri"/>
              </a:rPr>
              <a:t> </a:t>
            </a:r>
            <a:r>
              <a:rPr lang="ru-RU" sz="1200" dirty="0" err="1">
                <a:latin typeface="Calibri"/>
                <a:cs typeface="Calibri"/>
              </a:rPr>
              <a:t>речовин</a:t>
            </a:r>
            <a:r>
              <a:rPr lang="ru-RU" sz="1200" dirty="0">
                <a:latin typeface="Calibri"/>
                <a:cs typeface="Calibri"/>
              </a:rPr>
              <a:t>. </a:t>
            </a:r>
            <a:r>
              <a:rPr lang="ru-RU" sz="1200" dirty="0" err="1">
                <a:latin typeface="Calibri"/>
                <a:cs typeface="Calibri"/>
              </a:rPr>
              <a:t>Вважається</a:t>
            </a:r>
            <a:r>
              <a:rPr lang="ru-RU" sz="1200" dirty="0">
                <a:latin typeface="Calibri"/>
                <a:cs typeface="Calibri"/>
              </a:rPr>
              <a:t>, </a:t>
            </a:r>
            <a:r>
              <a:rPr lang="ru-RU" sz="1200" dirty="0" err="1">
                <a:latin typeface="Calibri"/>
                <a:cs typeface="Calibri"/>
              </a:rPr>
              <a:t>що</a:t>
            </a:r>
            <a:r>
              <a:rPr lang="ru-RU" sz="1200" dirty="0">
                <a:latin typeface="Calibri"/>
                <a:cs typeface="Calibri"/>
              </a:rPr>
              <a:t> </a:t>
            </a:r>
            <a:r>
              <a:rPr lang="ru-RU" sz="1200" dirty="0" err="1">
                <a:latin typeface="Calibri"/>
                <a:cs typeface="Calibri"/>
              </a:rPr>
              <a:t>судоми</a:t>
            </a:r>
            <a:r>
              <a:rPr lang="ru-RU" sz="1200" dirty="0">
                <a:latin typeface="Calibri"/>
                <a:cs typeface="Calibri"/>
              </a:rPr>
              <a:t> є </a:t>
            </a:r>
            <a:r>
              <a:rPr lang="ru-RU" sz="1200" dirty="0" err="1">
                <a:latin typeface="Calibri"/>
                <a:cs typeface="Calibri"/>
              </a:rPr>
              <a:t>більш</a:t>
            </a:r>
            <a:r>
              <a:rPr lang="ru-RU" sz="1200" dirty="0">
                <a:latin typeface="Calibri"/>
                <a:cs typeface="Calibri"/>
              </a:rPr>
              <a:t> </a:t>
            </a:r>
            <a:r>
              <a:rPr lang="ru-RU" sz="1200" dirty="0" err="1">
                <a:latin typeface="Calibri"/>
                <a:cs typeface="Calibri"/>
              </a:rPr>
              <a:t>глобальними</a:t>
            </a:r>
            <a:r>
              <a:rPr lang="ru-RU" sz="1200" dirty="0">
                <a:latin typeface="Calibri"/>
                <a:cs typeface="Calibri"/>
              </a:rPr>
              <a:t> та </a:t>
            </a:r>
            <a:r>
              <a:rPr lang="ru-RU" sz="1200" dirty="0" err="1">
                <a:latin typeface="Calibri"/>
                <a:cs typeface="Calibri"/>
              </a:rPr>
              <a:t>дифузними</a:t>
            </a:r>
            <a:r>
              <a:rPr lang="ru-RU" sz="1200" dirty="0">
                <a:latin typeface="Calibri"/>
                <a:cs typeface="Calibri"/>
              </a:rPr>
              <a:t> за </a:t>
            </a:r>
            <a:r>
              <a:rPr lang="ru-RU" sz="1200" dirty="0" err="1">
                <a:latin typeface="Calibri"/>
                <a:cs typeface="Calibri"/>
              </a:rPr>
              <a:t>своєю</a:t>
            </a:r>
            <a:r>
              <a:rPr lang="ru-RU" sz="1200" dirty="0">
                <a:latin typeface="Calibri"/>
                <a:cs typeface="Calibri"/>
              </a:rPr>
              <a:t> природою, тому </a:t>
            </a:r>
            <a:r>
              <a:rPr lang="ru-RU" sz="1200" dirty="0" err="1">
                <a:latin typeface="Calibri"/>
                <a:cs typeface="Calibri"/>
              </a:rPr>
              <a:t>інгібітори</a:t>
            </a:r>
            <a:r>
              <a:rPr lang="ru-RU" sz="1200" dirty="0">
                <a:latin typeface="Calibri"/>
                <a:cs typeface="Calibri"/>
              </a:rPr>
              <a:t> </a:t>
            </a:r>
            <a:r>
              <a:rPr lang="ru-RU" sz="1200" i="1" dirty="0" err="1">
                <a:latin typeface="Calibri"/>
                <a:cs typeface="Calibri"/>
              </a:rPr>
              <a:t>прогресування</a:t>
            </a:r>
            <a:r>
              <a:rPr lang="ru-RU" sz="1200" dirty="0">
                <a:latin typeface="Calibri"/>
                <a:cs typeface="Calibri"/>
              </a:rPr>
              <a:t> </a:t>
            </a:r>
            <a:r>
              <a:rPr lang="ru-RU" sz="1200" dirty="0" err="1">
                <a:latin typeface="Calibri"/>
                <a:cs typeface="Calibri"/>
              </a:rPr>
              <a:t>нападів</a:t>
            </a:r>
            <a:r>
              <a:rPr lang="ru-RU" sz="1200" dirty="0">
                <a:latin typeface="Calibri"/>
                <a:cs typeface="Calibri"/>
              </a:rPr>
              <a:t>, </a:t>
            </a:r>
            <a:r>
              <a:rPr lang="ru-RU" sz="1200" dirty="0" err="1">
                <a:latin typeface="Calibri"/>
                <a:cs typeface="Calibri"/>
              </a:rPr>
              <a:t>такі</a:t>
            </a:r>
            <a:r>
              <a:rPr lang="ru-RU" sz="1200" dirty="0">
                <a:latin typeface="Calibri"/>
                <a:cs typeface="Calibri"/>
              </a:rPr>
              <a:t> як </a:t>
            </a:r>
            <a:r>
              <a:rPr lang="ru-RU" sz="1200" b="1" u="sng" dirty="0" err="1">
                <a:latin typeface="Calibri"/>
                <a:cs typeface="Calibri"/>
              </a:rPr>
              <a:t>фенітоїн</a:t>
            </a:r>
            <a:r>
              <a:rPr lang="ru-RU" sz="1200" b="1" u="sng" dirty="0">
                <a:latin typeface="Calibri"/>
                <a:cs typeface="Calibri"/>
              </a:rPr>
              <a:t>, НЕ є </a:t>
            </a:r>
            <a:r>
              <a:rPr lang="ru-RU" sz="1200" b="1" u="sng" dirty="0" err="1">
                <a:latin typeface="Calibri"/>
                <a:cs typeface="Calibri"/>
              </a:rPr>
              <a:t>кращими</a:t>
            </a:r>
            <a:r>
              <a:rPr lang="ru-RU" sz="1200" b="1" dirty="0">
                <a:latin typeface="Calibri"/>
                <a:cs typeface="Calibri"/>
              </a:rPr>
              <a:t>  </a:t>
            </a:r>
            <a:r>
              <a:rPr lang="ru-RU" sz="1200" dirty="0">
                <a:latin typeface="Calibri"/>
                <a:cs typeface="Calibri"/>
              </a:rPr>
              <a:t>як </a:t>
            </a:r>
            <a:r>
              <a:rPr lang="ru-RU" sz="1200" dirty="0" err="1">
                <a:latin typeface="Calibri"/>
                <a:cs typeface="Calibri"/>
              </a:rPr>
              <a:t>абортивні</a:t>
            </a:r>
            <a:r>
              <a:rPr lang="ru-RU" sz="1200" dirty="0">
                <a:latin typeface="Calibri"/>
                <a:cs typeface="Calibri"/>
              </a:rPr>
              <a:t> </a:t>
            </a:r>
            <a:r>
              <a:rPr lang="ru-RU" sz="1200" dirty="0" err="1">
                <a:latin typeface="Calibri"/>
                <a:cs typeface="Calibri"/>
              </a:rPr>
              <a:t>протиепілептичні</a:t>
            </a:r>
            <a:r>
              <a:rPr lang="ru-RU" sz="1200" dirty="0">
                <a:latin typeface="Calibri"/>
                <a:cs typeface="Calibri"/>
              </a:rPr>
              <a:t> </a:t>
            </a:r>
            <a:r>
              <a:rPr lang="ru-RU" sz="1200" dirty="0" err="1">
                <a:latin typeface="Calibri"/>
                <a:cs typeface="Calibri"/>
              </a:rPr>
              <a:t>препарати</a:t>
            </a:r>
            <a:r>
              <a:rPr lang="ru-RU" sz="1200" dirty="0">
                <a:latin typeface="Calibri"/>
                <a:cs typeface="Calibri"/>
              </a:rPr>
              <a:t>.</a:t>
            </a:r>
            <a:endParaRPr sz="1200" dirty="0">
              <a:latin typeface="Calibri"/>
              <a:cs typeface="Calibri"/>
            </a:endParaRPr>
          </a:p>
        </p:txBody>
      </p:sp>
      <p:sp>
        <p:nvSpPr>
          <p:cNvPr id="5" name="object 5"/>
          <p:cNvSpPr txBox="1"/>
          <p:nvPr/>
        </p:nvSpPr>
        <p:spPr>
          <a:xfrm>
            <a:off x="1216913" y="3710178"/>
            <a:ext cx="10040620" cy="980396"/>
          </a:xfrm>
          <a:prstGeom prst="rect">
            <a:avLst/>
          </a:prstGeom>
          <a:ln w="38100">
            <a:solidFill>
              <a:srgbClr val="000000"/>
            </a:solidFill>
          </a:ln>
        </p:spPr>
        <p:txBody>
          <a:bodyPr vert="horz" wrap="square" lIns="0" tIns="31114" rIns="0" bIns="0" rtlCol="0">
            <a:spAutoFit/>
          </a:bodyPr>
          <a:lstStyle/>
          <a:p>
            <a:pPr marL="90805" marR="85090" algn="just">
              <a:lnSpc>
                <a:spcPct val="100000"/>
              </a:lnSpc>
              <a:spcBef>
                <a:spcPts val="244"/>
              </a:spcBef>
            </a:pPr>
            <a:r>
              <a:rPr sz="1200" dirty="0">
                <a:latin typeface="Calibri"/>
                <a:cs typeface="Calibri"/>
              </a:rPr>
              <a:t>Medical</a:t>
            </a:r>
            <a:r>
              <a:rPr sz="1200" spc="-30" dirty="0">
                <a:latin typeface="Calibri"/>
                <a:cs typeface="Calibri"/>
              </a:rPr>
              <a:t> </a:t>
            </a:r>
            <a:r>
              <a:rPr sz="1200" dirty="0">
                <a:latin typeface="Calibri"/>
                <a:cs typeface="Calibri"/>
              </a:rPr>
              <a:t>literature</a:t>
            </a:r>
            <a:r>
              <a:rPr sz="1200" spc="-20" dirty="0">
                <a:latin typeface="Calibri"/>
                <a:cs typeface="Calibri"/>
              </a:rPr>
              <a:t> </a:t>
            </a:r>
            <a:r>
              <a:rPr sz="1200" dirty="0">
                <a:latin typeface="Calibri"/>
                <a:cs typeface="Calibri"/>
              </a:rPr>
              <a:t>endorses</a:t>
            </a:r>
            <a:r>
              <a:rPr sz="1200" spc="-15" dirty="0">
                <a:latin typeface="Calibri"/>
                <a:cs typeface="Calibri"/>
              </a:rPr>
              <a:t> </a:t>
            </a:r>
            <a:r>
              <a:rPr sz="1200" spc="-10" dirty="0">
                <a:latin typeface="Calibri"/>
                <a:cs typeface="Calibri"/>
              </a:rPr>
              <a:t>CANA/Benzodiazepine</a:t>
            </a:r>
            <a:r>
              <a:rPr sz="1200" spc="-15" dirty="0">
                <a:latin typeface="Calibri"/>
                <a:cs typeface="Calibri"/>
              </a:rPr>
              <a:t> </a:t>
            </a:r>
            <a:r>
              <a:rPr sz="1200" dirty="0">
                <a:latin typeface="Calibri"/>
                <a:cs typeface="Calibri"/>
              </a:rPr>
              <a:t>administration</a:t>
            </a:r>
            <a:r>
              <a:rPr sz="1200" spc="-15" dirty="0">
                <a:latin typeface="Calibri"/>
                <a:cs typeface="Calibri"/>
              </a:rPr>
              <a:t> </a:t>
            </a:r>
            <a:r>
              <a:rPr sz="1200" dirty="0">
                <a:latin typeface="Calibri"/>
                <a:cs typeface="Calibri"/>
              </a:rPr>
              <a:t>via</a:t>
            </a:r>
            <a:r>
              <a:rPr sz="1200" spc="-20" dirty="0">
                <a:latin typeface="Calibri"/>
                <a:cs typeface="Calibri"/>
              </a:rPr>
              <a:t> </a:t>
            </a:r>
            <a:r>
              <a:rPr sz="1200" dirty="0">
                <a:latin typeface="Calibri"/>
                <a:cs typeface="Calibri"/>
              </a:rPr>
              <a:t>the</a:t>
            </a:r>
            <a:r>
              <a:rPr sz="1200" spc="-10" dirty="0">
                <a:latin typeface="Calibri"/>
                <a:cs typeface="Calibri"/>
              </a:rPr>
              <a:t> </a:t>
            </a:r>
            <a:r>
              <a:rPr sz="1200" dirty="0">
                <a:latin typeface="Calibri"/>
                <a:cs typeface="Calibri"/>
              </a:rPr>
              <a:t>“buddy</a:t>
            </a:r>
            <a:r>
              <a:rPr sz="1200" spc="-15" dirty="0">
                <a:latin typeface="Calibri"/>
                <a:cs typeface="Calibri"/>
              </a:rPr>
              <a:t> </a:t>
            </a:r>
            <a:r>
              <a:rPr sz="1200" dirty="0">
                <a:latin typeface="Calibri"/>
                <a:cs typeface="Calibri"/>
              </a:rPr>
              <a:t>system”.</a:t>
            </a:r>
            <a:r>
              <a:rPr sz="1200" spc="360" dirty="0">
                <a:latin typeface="Calibri"/>
                <a:cs typeface="Calibri"/>
              </a:rPr>
              <a:t> </a:t>
            </a:r>
            <a:r>
              <a:rPr sz="1200" dirty="0">
                <a:latin typeface="Calibri"/>
                <a:cs typeface="Calibri"/>
              </a:rPr>
              <a:t>This</a:t>
            </a:r>
            <a:r>
              <a:rPr sz="1200" spc="-5" dirty="0">
                <a:latin typeface="Calibri"/>
                <a:cs typeface="Calibri"/>
              </a:rPr>
              <a:t> </a:t>
            </a:r>
            <a:r>
              <a:rPr sz="1200" dirty="0">
                <a:latin typeface="Calibri"/>
                <a:cs typeface="Calibri"/>
              </a:rPr>
              <a:t>is</a:t>
            </a:r>
            <a:r>
              <a:rPr sz="1200" spc="-20" dirty="0">
                <a:latin typeface="Calibri"/>
                <a:cs typeface="Calibri"/>
              </a:rPr>
              <a:t> </a:t>
            </a:r>
            <a:r>
              <a:rPr sz="1200" spc="-10" dirty="0">
                <a:latin typeface="Calibri"/>
                <a:cs typeface="Calibri"/>
              </a:rPr>
              <a:t>because </a:t>
            </a:r>
            <a:r>
              <a:rPr sz="1200" dirty="0">
                <a:latin typeface="Calibri"/>
                <a:cs typeface="Calibri"/>
              </a:rPr>
              <a:t>the</a:t>
            </a:r>
            <a:r>
              <a:rPr sz="1200" spc="130" dirty="0">
                <a:latin typeface="Calibri"/>
                <a:cs typeface="Calibri"/>
              </a:rPr>
              <a:t>  </a:t>
            </a:r>
            <a:r>
              <a:rPr sz="1200" dirty="0">
                <a:latin typeface="Calibri"/>
                <a:cs typeface="Calibri"/>
              </a:rPr>
              <a:t>first</a:t>
            </a:r>
            <a:r>
              <a:rPr sz="1200" spc="125" dirty="0">
                <a:latin typeface="Calibri"/>
                <a:cs typeface="Calibri"/>
              </a:rPr>
              <a:t>  </a:t>
            </a:r>
            <a:r>
              <a:rPr sz="1200" dirty="0">
                <a:latin typeface="Calibri"/>
                <a:cs typeface="Calibri"/>
              </a:rPr>
              <a:t>CNS</a:t>
            </a:r>
            <a:r>
              <a:rPr sz="1200" spc="130" dirty="0">
                <a:latin typeface="Calibri"/>
                <a:cs typeface="Calibri"/>
              </a:rPr>
              <a:t>  </a:t>
            </a:r>
            <a:r>
              <a:rPr sz="1200" dirty="0">
                <a:latin typeface="Calibri"/>
                <a:cs typeface="Calibri"/>
              </a:rPr>
              <a:t>symptom</a:t>
            </a:r>
            <a:r>
              <a:rPr sz="1200" spc="130" dirty="0">
                <a:latin typeface="Calibri"/>
                <a:cs typeface="Calibri"/>
              </a:rPr>
              <a:t>  </a:t>
            </a:r>
            <a:r>
              <a:rPr sz="1200" dirty="0">
                <a:latin typeface="Calibri"/>
                <a:cs typeface="Calibri"/>
              </a:rPr>
              <a:t>of</a:t>
            </a:r>
            <a:r>
              <a:rPr sz="1200" spc="130" dirty="0">
                <a:latin typeface="Calibri"/>
                <a:cs typeface="Calibri"/>
              </a:rPr>
              <a:t>  </a:t>
            </a:r>
            <a:r>
              <a:rPr sz="1200" dirty="0">
                <a:latin typeface="Calibri"/>
                <a:cs typeface="Calibri"/>
              </a:rPr>
              <a:t>nerve</a:t>
            </a:r>
            <a:r>
              <a:rPr sz="1200" spc="135" dirty="0">
                <a:latin typeface="Calibri"/>
                <a:cs typeface="Calibri"/>
              </a:rPr>
              <a:t>  </a:t>
            </a:r>
            <a:r>
              <a:rPr sz="1200" dirty="0">
                <a:latin typeface="Calibri"/>
                <a:cs typeface="Calibri"/>
              </a:rPr>
              <a:t>agent</a:t>
            </a:r>
            <a:r>
              <a:rPr sz="1200" spc="125" dirty="0">
                <a:latin typeface="Calibri"/>
                <a:cs typeface="Calibri"/>
              </a:rPr>
              <a:t>  </a:t>
            </a:r>
            <a:r>
              <a:rPr sz="1200" dirty="0">
                <a:latin typeface="Calibri"/>
                <a:cs typeface="Calibri"/>
              </a:rPr>
              <a:t>exposure</a:t>
            </a:r>
            <a:r>
              <a:rPr sz="1200" spc="135" dirty="0">
                <a:latin typeface="Calibri"/>
                <a:cs typeface="Calibri"/>
              </a:rPr>
              <a:t>  </a:t>
            </a:r>
            <a:r>
              <a:rPr sz="1200" dirty="0">
                <a:latin typeface="Calibri"/>
                <a:cs typeface="Calibri"/>
              </a:rPr>
              <a:t>may</a:t>
            </a:r>
            <a:r>
              <a:rPr sz="1200" spc="125" dirty="0">
                <a:latin typeface="Calibri"/>
                <a:cs typeface="Calibri"/>
              </a:rPr>
              <a:t>  </a:t>
            </a:r>
            <a:r>
              <a:rPr sz="1200" dirty="0">
                <a:latin typeface="Calibri"/>
                <a:cs typeface="Calibri"/>
              </a:rPr>
              <a:t>be</a:t>
            </a:r>
            <a:r>
              <a:rPr sz="1200" spc="135" dirty="0">
                <a:latin typeface="Calibri"/>
                <a:cs typeface="Calibri"/>
              </a:rPr>
              <a:t>  </a:t>
            </a:r>
            <a:r>
              <a:rPr sz="1200" dirty="0">
                <a:latin typeface="Calibri"/>
                <a:cs typeface="Calibri"/>
              </a:rPr>
              <a:t>loss</a:t>
            </a:r>
            <a:r>
              <a:rPr sz="1200" spc="135" dirty="0">
                <a:latin typeface="Calibri"/>
                <a:cs typeface="Calibri"/>
              </a:rPr>
              <a:t>  </a:t>
            </a:r>
            <a:r>
              <a:rPr sz="1200" dirty="0">
                <a:latin typeface="Calibri"/>
                <a:cs typeface="Calibri"/>
              </a:rPr>
              <a:t>of</a:t>
            </a:r>
            <a:r>
              <a:rPr sz="1200" spc="130" dirty="0">
                <a:latin typeface="Calibri"/>
                <a:cs typeface="Calibri"/>
              </a:rPr>
              <a:t>  </a:t>
            </a:r>
            <a:r>
              <a:rPr sz="1200" dirty="0">
                <a:latin typeface="Calibri"/>
                <a:cs typeface="Calibri"/>
              </a:rPr>
              <a:t>consciousness,</a:t>
            </a:r>
            <a:r>
              <a:rPr sz="1200" spc="135" dirty="0">
                <a:latin typeface="Calibri"/>
                <a:cs typeface="Calibri"/>
              </a:rPr>
              <a:t>  </a:t>
            </a:r>
            <a:r>
              <a:rPr sz="1200" dirty="0">
                <a:latin typeface="Calibri"/>
                <a:cs typeface="Calibri"/>
              </a:rPr>
              <a:t>preventing</a:t>
            </a:r>
            <a:r>
              <a:rPr sz="1200" spc="130" dirty="0">
                <a:latin typeface="Calibri"/>
                <a:cs typeface="Calibri"/>
              </a:rPr>
              <a:t>  </a:t>
            </a:r>
            <a:r>
              <a:rPr sz="1200" spc="-20" dirty="0">
                <a:latin typeface="Calibri"/>
                <a:cs typeface="Calibri"/>
              </a:rPr>
              <a:t>self </a:t>
            </a:r>
            <a:r>
              <a:rPr sz="1200" dirty="0">
                <a:latin typeface="Calibri"/>
                <a:cs typeface="Calibri"/>
              </a:rPr>
              <a:t>administration</a:t>
            </a:r>
            <a:r>
              <a:rPr sz="1200" spc="-30" dirty="0">
                <a:latin typeface="Calibri"/>
                <a:cs typeface="Calibri"/>
              </a:rPr>
              <a:t> </a:t>
            </a:r>
            <a:r>
              <a:rPr sz="1200" dirty="0">
                <a:latin typeface="Calibri"/>
                <a:cs typeface="Calibri"/>
              </a:rPr>
              <a:t>of</a:t>
            </a:r>
            <a:r>
              <a:rPr sz="1200" spc="-30" dirty="0">
                <a:latin typeface="Calibri"/>
                <a:cs typeface="Calibri"/>
              </a:rPr>
              <a:t> </a:t>
            </a:r>
            <a:r>
              <a:rPr sz="1200" dirty="0">
                <a:latin typeface="Calibri"/>
                <a:cs typeface="Calibri"/>
              </a:rPr>
              <a:t>the</a:t>
            </a:r>
            <a:r>
              <a:rPr sz="1200" spc="-15" dirty="0">
                <a:latin typeface="Calibri"/>
                <a:cs typeface="Calibri"/>
              </a:rPr>
              <a:t> </a:t>
            </a:r>
            <a:r>
              <a:rPr sz="1200" spc="-10" dirty="0">
                <a:latin typeface="Calibri"/>
                <a:cs typeface="Calibri"/>
              </a:rPr>
              <a:t>anti-</a:t>
            </a:r>
            <a:r>
              <a:rPr sz="1200" dirty="0">
                <a:latin typeface="Calibri"/>
                <a:cs typeface="Calibri"/>
              </a:rPr>
              <a:t>convulsant</a:t>
            </a:r>
            <a:r>
              <a:rPr sz="1200" spc="-50" dirty="0">
                <a:latin typeface="Calibri"/>
                <a:cs typeface="Calibri"/>
              </a:rPr>
              <a:t> </a:t>
            </a:r>
            <a:r>
              <a:rPr sz="1200" spc="-10" dirty="0">
                <a:latin typeface="Calibri"/>
                <a:cs typeface="Calibri"/>
              </a:rPr>
              <a:t>antidote.</a:t>
            </a:r>
            <a:endParaRPr lang="en-US" sz="1200" spc="-10" dirty="0">
              <a:latin typeface="Calibri"/>
              <a:cs typeface="Calibri"/>
            </a:endParaRPr>
          </a:p>
          <a:p>
            <a:pPr marL="90805" marR="85090" algn="just">
              <a:lnSpc>
                <a:spcPct val="100000"/>
              </a:lnSpc>
              <a:spcBef>
                <a:spcPts val="244"/>
              </a:spcBef>
            </a:pPr>
            <a:r>
              <a:rPr lang="ru-RU" sz="1200" dirty="0" err="1">
                <a:latin typeface="Calibri"/>
                <a:cs typeface="Calibri"/>
              </a:rPr>
              <a:t>Медична</a:t>
            </a:r>
            <a:r>
              <a:rPr lang="ru-RU" sz="1200" dirty="0">
                <a:latin typeface="Calibri"/>
                <a:cs typeface="Calibri"/>
              </a:rPr>
              <a:t> </a:t>
            </a:r>
            <a:r>
              <a:rPr lang="ru-RU" sz="1200" dirty="0" err="1">
                <a:latin typeface="Calibri"/>
                <a:cs typeface="Calibri"/>
              </a:rPr>
              <a:t>література</a:t>
            </a:r>
            <a:r>
              <a:rPr lang="ru-RU" sz="1200" dirty="0">
                <a:latin typeface="Calibri"/>
                <a:cs typeface="Calibri"/>
              </a:rPr>
              <a:t> </a:t>
            </a:r>
            <a:r>
              <a:rPr lang="ru-RU" sz="1200" dirty="0" err="1">
                <a:latin typeface="Calibri"/>
                <a:cs typeface="Calibri"/>
              </a:rPr>
              <a:t>схвалює</a:t>
            </a:r>
            <a:r>
              <a:rPr lang="ru-RU" sz="1200" dirty="0">
                <a:latin typeface="Calibri"/>
                <a:cs typeface="Calibri"/>
              </a:rPr>
              <a:t> </a:t>
            </a:r>
            <a:r>
              <a:rPr lang="ru-RU" sz="1200" dirty="0" err="1">
                <a:latin typeface="Calibri"/>
                <a:cs typeface="Calibri"/>
              </a:rPr>
              <a:t>введення</a:t>
            </a:r>
            <a:r>
              <a:rPr lang="ru-RU" sz="1200" dirty="0">
                <a:latin typeface="Calibri"/>
                <a:cs typeface="Calibri"/>
              </a:rPr>
              <a:t> </a:t>
            </a:r>
            <a:r>
              <a:rPr lang="ro-RO" sz="1200" dirty="0">
                <a:latin typeface="Calibri"/>
                <a:cs typeface="Calibri"/>
              </a:rPr>
              <a:t>CANA/</a:t>
            </a:r>
            <a:r>
              <a:rPr lang="ru-RU" sz="1200" dirty="0" err="1">
                <a:latin typeface="Calibri"/>
                <a:cs typeface="Calibri"/>
              </a:rPr>
              <a:t>бензодіазепінів</a:t>
            </a:r>
            <a:r>
              <a:rPr lang="ru-RU" sz="1200" dirty="0">
                <a:latin typeface="Calibri"/>
                <a:cs typeface="Calibri"/>
              </a:rPr>
              <a:t> через «систему </a:t>
            </a:r>
            <a:r>
              <a:rPr lang="ru-RU" sz="1200" dirty="0" err="1">
                <a:latin typeface="Calibri"/>
                <a:cs typeface="Calibri"/>
              </a:rPr>
              <a:t>взаємної</a:t>
            </a:r>
            <a:r>
              <a:rPr lang="ru-RU" sz="1200" dirty="0">
                <a:latin typeface="Calibri"/>
                <a:cs typeface="Calibri"/>
              </a:rPr>
              <a:t> </a:t>
            </a:r>
            <a:r>
              <a:rPr lang="ru-RU" sz="1200" dirty="0" err="1">
                <a:latin typeface="Calibri"/>
                <a:cs typeface="Calibri"/>
              </a:rPr>
              <a:t>адаптації</a:t>
            </a:r>
            <a:r>
              <a:rPr lang="ru-RU" sz="1200" dirty="0">
                <a:latin typeface="Calibri"/>
                <a:cs typeface="Calibri"/>
              </a:rPr>
              <a:t>». </a:t>
            </a:r>
            <a:r>
              <a:rPr lang="ru-RU" sz="1200" dirty="0" err="1">
                <a:latin typeface="Calibri"/>
                <a:cs typeface="Calibri"/>
              </a:rPr>
              <a:t>Це</a:t>
            </a:r>
            <a:r>
              <a:rPr lang="ru-RU" sz="1200" dirty="0">
                <a:latin typeface="Calibri"/>
                <a:cs typeface="Calibri"/>
              </a:rPr>
              <a:t> </a:t>
            </a:r>
            <a:r>
              <a:rPr lang="ru-RU" sz="1200" dirty="0" err="1">
                <a:latin typeface="Calibri"/>
                <a:cs typeface="Calibri"/>
              </a:rPr>
              <a:t>пояснюється</a:t>
            </a:r>
            <a:r>
              <a:rPr lang="ru-RU" sz="1200" dirty="0">
                <a:latin typeface="Calibri"/>
                <a:cs typeface="Calibri"/>
              </a:rPr>
              <a:t> </a:t>
            </a:r>
            <a:r>
              <a:rPr lang="ru-RU" sz="1200" dirty="0" err="1">
                <a:latin typeface="Calibri"/>
                <a:cs typeface="Calibri"/>
              </a:rPr>
              <a:t>тим</a:t>
            </a:r>
            <a:r>
              <a:rPr lang="ru-RU" sz="1200" dirty="0">
                <a:latin typeface="Calibri"/>
                <a:cs typeface="Calibri"/>
              </a:rPr>
              <a:t>, </a:t>
            </a:r>
            <a:r>
              <a:rPr lang="ru-RU" sz="1200" dirty="0" err="1">
                <a:latin typeface="Calibri"/>
                <a:cs typeface="Calibri"/>
              </a:rPr>
              <a:t>що</a:t>
            </a:r>
            <a:r>
              <a:rPr lang="ru-RU" sz="1200" dirty="0">
                <a:latin typeface="Calibri"/>
                <a:cs typeface="Calibri"/>
              </a:rPr>
              <a:t> першим симптомом </a:t>
            </a:r>
            <a:r>
              <a:rPr lang="ru-RU" sz="1200" dirty="0" err="1">
                <a:latin typeface="Calibri"/>
                <a:cs typeface="Calibri"/>
              </a:rPr>
              <a:t>впливу</a:t>
            </a:r>
            <a:r>
              <a:rPr lang="ru-RU" sz="1200" dirty="0">
                <a:latin typeface="Calibri"/>
                <a:cs typeface="Calibri"/>
              </a:rPr>
              <a:t> </a:t>
            </a:r>
            <a:r>
              <a:rPr lang="ru-RU" sz="1200" dirty="0" err="1">
                <a:latin typeface="Calibri"/>
                <a:cs typeface="Calibri"/>
              </a:rPr>
              <a:t>речовини</a:t>
            </a:r>
            <a:r>
              <a:rPr lang="ru-RU" sz="1200" dirty="0">
                <a:latin typeface="Calibri"/>
                <a:cs typeface="Calibri"/>
              </a:rPr>
              <a:t> </a:t>
            </a:r>
            <a:r>
              <a:rPr lang="ru-RU" sz="1200" dirty="0" err="1">
                <a:latin typeface="Calibri"/>
                <a:cs typeface="Calibri"/>
              </a:rPr>
              <a:t>нервово-паралітичної</a:t>
            </a:r>
            <a:r>
              <a:rPr lang="ru-RU" sz="1200" dirty="0">
                <a:latin typeface="Calibri"/>
                <a:cs typeface="Calibri"/>
              </a:rPr>
              <a:t> </a:t>
            </a:r>
            <a:r>
              <a:rPr lang="ru-RU" sz="1200" dirty="0" err="1">
                <a:latin typeface="Calibri"/>
                <a:cs typeface="Calibri"/>
              </a:rPr>
              <a:t>дії</a:t>
            </a:r>
            <a:r>
              <a:rPr lang="ru-RU" sz="1200" dirty="0">
                <a:latin typeface="Calibri"/>
                <a:cs typeface="Calibri"/>
              </a:rPr>
              <a:t> на ЦНС </a:t>
            </a:r>
            <a:r>
              <a:rPr lang="ru-RU" sz="1200" dirty="0" err="1">
                <a:latin typeface="Calibri"/>
                <a:cs typeface="Calibri"/>
              </a:rPr>
              <a:t>може</a:t>
            </a:r>
            <a:r>
              <a:rPr lang="ru-RU" sz="1200" dirty="0">
                <a:latin typeface="Calibri"/>
                <a:cs typeface="Calibri"/>
              </a:rPr>
              <a:t> бути </a:t>
            </a:r>
            <a:r>
              <a:rPr lang="ru-RU" sz="1200" dirty="0" err="1">
                <a:latin typeface="Calibri"/>
                <a:cs typeface="Calibri"/>
              </a:rPr>
              <a:t>втрата</a:t>
            </a:r>
            <a:r>
              <a:rPr lang="ru-RU" sz="1200" dirty="0">
                <a:latin typeface="Calibri"/>
                <a:cs typeface="Calibri"/>
              </a:rPr>
              <a:t> </a:t>
            </a:r>
            <a:r>
              <a:rPr lang="ru-RU" sz="1200" dirty="0" err="1">
                <a:latin typeface="Calibri"/>
                <a:cs typeface="Calibri"/>
              </a:rPr>
              <a:t>свідомості</a:t>
            </a:r>
            <a:r>
              <a:rPr lang="ru-RU" sz="1200" dirty="0">
                <a:latin typeface="Calibri"/>
                <a:cs typeface="Calibri"/>
              </a:rPr>
              <a:t>, </a:t>
            </a:r>
            <a:r>
              <a:rPr lang="ru-RU" sz="1200" dirty="0" err="1">
                <a:latin typeface="Calibri"/>
                <a:cs typeface="Calibri"/>
              </a:rPr>
              <a:t>що</a:t>
            </a:r>
            <a:r>
              <a:rPr lang="ru-RU" sz="1200" dirty="0">
                <a:latin typeface="Calibri"/>
                <a:cs typeface="Calibri"/>
              </a:rPr>
              <a:t> </a:t>
            </a:r>
            <a:r>
              <a:rPr lang="ru-RU" sz="1200" dirty="0" err="1">
                <a:latin typeface="Calibri"/>
                <a:cs typeface="Calibri"/>
              </a:rPr>
              <a:t>перешкоджає</a:t>
            </a:r>
            <a:r>
              <a:rPr lang="ru-RU" sz="1200" dirty="0">
                <a:latin typeface="Calibri"/>
                <a:cs typeface="Calibri"/>
              </a:rPr>
              <a:t> </a:t>
            </a:r>
            <a:r>
              <a:rPr lang="ru-RU" sz="1200" dirty="0" err="1">
                <a:latin typeface="Calibri"/>
                <a:cs typeface="Calibri"/>
              </a:rPr>
              <a:t>самостійному</a:t>
            </a:r>
            <a:r>
              <a:rPr lang="ru-RU" sz="1200" dirty="0">
                <a:latin typeface="Calibri"/>
                <a:cs typeface="Calibri"/>
              </a:rPr>
              <a:t> </a:t>
            </a:r>
            <a:r>
              <a:rPr lang="ru-RU" sz="1200" dirty="0" err="1">
                <a:latin typeface="Calibri"/>
                <a:cs typeface="Calibri"/>
              </a:rPr>
              <a:t>застосуванню</a:t>
            </a:r>
            <a:r>
              <a:rPr lang="ru-RU" sz="1200" dirty="0">
                <a:latin typeface="Calibri"/>
                <a:cs typeface="Calibri"/>
              </a:rPr>
              <a:t> </a:t>
            </a:r>
            <a:r>
              <a:rPr lang="ru-RU" sz="1200" dirty="0" err="1">
                <a:latin typeface="Calibri"/>
                <a:cs typeface="Calibri"/>
              </a:rPr>
              <a:t>протисудомного</a:t>
            </a:r>
            <a:r>
              <a:rPr lang="ru-RU" sz="1200" dirty="0">
                <a:latin typeface="Calibri"/>
                <a:cs typeface="Calibri"/>
              </a:rPr>
              <a:t> антидоту.</a:t>
            </a:r>
            <a:endParaRPr sz="1200" dirty="0">
              <a:latin typeface="Calibri"/>
              <a:cs typeface="Calibri"/>
            </a:endParaRPr>
          </a:p>
        </p:txBody>
      </p:sp>
      <p:pic>
        <p:nvPicPr>
          <p:cNvPr id="6" name="object 6"/>
          <p:cNvPicPr/>
          <p:nvPr/>
        </p:nvPicPr>
        <p:blipFill>
          <a:blip r:embed="rId2" cstate="print"/>
          <a:stretch>
            <a:fillRect/>
          </a:stretch>
        </p:blipFill>
        <p:spPr>
          <a:xfrm>
            <a:off x="9561576" y="5838444"/>
            <a:ext cx="2217420" cy="704088"/>
          </a:xfrm>
          <a:prstGeom prst="rect">
            <a:avLst/>
          </a:prstGeom>
        </p:spPr>
      </p:pic>
      <p:sp>
        <p:nvSpPr>
          <p:cNvPr id="7" name="object 3">
            <a:extLst>
              <a:ext uri="{FF2B5EF4-FFF2-40B4-BE49-F238E27FC236}">
                <a16:creationId xmlns:a16="http://schemas.microsoft.com/office/drawing/2014/main" id="{C067ED6E-77E7-54AE-C6DA-B810CE6FC8C7}"/>
              </a:ext>
            </a:extLst>
          </p:cNvPr>
          <p:cNvSpPr txBox="1"/>
          <p:nvPr/>
        </p:nvSpPr>
        <p:spPr>
          <a:xfrm>
            <a:off x="6076950" y="1731137"/>
            <a:ext cx="5242560" cy="1535677"/>
          </a:xfrm>
          <a:prstGeom prst="rect">
            <a:avLst/>
          </a:prstGeom>
        </p:spPr>
        <p:txBody>
          <a:bodyPr vert="horz" wrap="square" lIns="0" tIns="98425" rIns="0" bIns="0" rtlCol="0">
            <a:spAutoFit/>
          </a:bodyPr>
          <a:lstStyle/>
          <a:p>
            <a:pPr marL="266700" indent="-228600">
              <a:lnSpc>
                <a:spcPct val="100000"/>
              </a:lnSpc>
              <a:spcBef>
                <a:spcPts val="775"/>
              </a:spcBef>
              <a:buFont typeface="Arial"/>
              <a:buChar char="•"/>
              <a:tabLst>
                <a:tab pos="266700" algn="l"/>
              </a:tabLst>
            </a:pPr>
            <a:r>
              <a:rPr lang="ru-RU" sz="2000" dirty="0">
                <a:latin typeface="Calibri"/>
                <a:cs typeface="Calibri"/>
              </a:rPr>
              <a:t>1: утрата </a:t>
            </a:r>
            <a:r>
              <a:rPr lang="ru-RU" sz="2000" dirty="0" err="1">
                <a:latin typeface="Calibri"/>
                <a:cs typeface="Calibri"/>
              </a:rPr>
              <a:t>свідомості</a:t>
            </a:r>
            <a:endParaRPr lang="ru-RU" sz="2000" dirty="0">
              <a:latin typeface="Calibri"/>
              <a:cs typeface="Calibri"/>
            </a:endParaRPr>
          </a:p>
          <a:p>
            <a:pPr marL="266700" indent="-228600">
              <a:lnSpc>
                <a:spcPct val="100000"/>
              </a:lnSpc>
              <a:spcBef>
                <a:spcPts val="775"/>
              </a:spcBef>
              <a:buFont typeface="Arial"/>
              <a:buChar char="•"/>
              <a:tabLst>
                <a:tab pos="266700" algn="l"/>
              </a:tabLst>
            </a:pPr>
            <a:r>
              <a:rPr lang="ru-RU" sz="2000" dirty="0">
                <a:latin typeface="Calibri"/>
                <a:cs typeface="Calibri"/>
              </a:rPr>
              <a:t>2: </a:t>
            </a:r>
            <a:r>
              <a:rPr lang="ru-RU" sz="2000" dirty="0" err="1">
                <a:latin typeface="Calibri"/>
                <a:cs typeface="Calibri"/>
              </a:rPr>
              <a:t>конвульсії</a:t>
            </a:r>
            <a:r>
              <a:rPr lang="ru-RU" sz="2000" dirty="0">
                <a:latin typeface="Calibri"/>
                <a:cs typeface="Calibri"/>
              </a:rPr>
              <a:t>/</a:t>
            </a:r>
            <a:r>
              <a:rPr lang="ru-RU" sz="2000" dirty="0" err="1">
                <a:latin typeface="Calibri"/>
                <a:cs typeface="Calibri"/>
              </a:rPr>
              <a:t>судоми</a:t>
            </a:r>
            <a:endParaRPr lang="ru-RU" sz="2000" dirty="0">
              <a:latin typeface="Calibri"/>
              <a:cs typeface="Calibri"/>
            </a:endParaRPr>
          </a:p>
          <a:p>
            <a:pPr marL="266700" indent="-228600">
              <a:lnSpc>
                <a:spcPct val="100000"/>
              </a:lnSpc>
              <a:spcBef>
                <a:spcPts val="775"/>
              </a:spcBef>
              <a:buFont typeface="Arial"/>
              <a:buChar char="•"/>
              <a:tabLst>
                <a:tab pos="266700" algn="l"/>
              </a:tabLst>
            </a:pPr>
            <a:r>
              <a:rPr lang="ru-RU" sz="2000" dirty="0">
                <a:latin typeface="Calibri"/>
                <a:cs typeface="Calibri"/>
              </a:rPr>
              <a:t>3: </a:t>
            </a:r>
            <a:r>
              <a:rPr lang="ru-RU" sz="2000" dirty="0" err="1">
                <a:latin typeface="Calibri"/>
                <a:cs typeface="Calibri"/>
              </a:rPr>
              <a:t>периферійний</a:t>
            </a:r>
            <a:r>
              <a:rPr lang="ru-RU" sz="2000" dirty="0">
                <a:latin typeface="Calibri"/>
                <a:cs typeface="Calibri"/>
              </a:rPr>
              <a:t> </a:t>
            </a:r>
            <a:r>
              <a:rPr lang="ru-RU" sz="2000" dirty="0" err="1">
                <a:latin typeface="Calibri"/>
                <a:cs typeface="Calibri"/>
              </a:rPr>
              <a:t>параліч</a:t>
            </a:r>
            <a:r>
              <a:rPr lang="ru-RU" sz="2000" dirty="0">
                <a:latin typeface="Calibri"/>
                <a:cs typeface="Calibri"/>
              </a:rPr>
              <a:t> (</a:t>
            </a:r>
            <a:r>
              <a:rPr lang="ru-RU" sz="2000" dirty="0" err="1">
                <a:latin typeface="Calibri"/>
                <a:cs typeface="Calibri"/>
              </a:rPr>
              <a:t>судоми</a:t>
            </a:r>
            <a:r>
              <a:rPr lang="ru-RU" sz="2000" dirty="0">
                <a:latin typeface="Calibri"/>
                <a:cs typeface="Calibri"/>
              </a:rPr>
              <a:t>, </a:t>
            </a:r>
            <a:r>
              <a:rPr lang="ru-RU" sz="2000" dirty="0" err="1">
                <a:latin typeface="Calibri"/>
                <a:cs typeface="Calibri"/>
              </a:rPr>
              <a:t>ймовірно</a:t>
            </a:r>
            <a:r>
              <a:rPr lang="ru-RU" sz="2000" dirty="0">
                <a:latin typeface="Calibri"/>
                <a:cs typeface="Calibri"/>
              </a:rPr>
              <a:t>, </a:t>
            </a:r>
            <a:r>
              <a:rPr lang="ru-RU" sz="2000" dirty="0" err="1">
                <a:latin typeface="Calibri"/>
                <a:cs typeface="Calibri"/>
              </a:rPr>
              <a:t>тривають</a:t>
            </a:r>
            <a:r>
              <a:rPr lang="ru-RU" sz="2000" dirty="0">
                <a:latin typeface="Calibri"/>
                <a:cs typeface="Calibri"/>
              </a:rPr>
              <a:t>, але </a:t>
            </a:r>
            <a:r>
              <a:rPr lang="ru-RU" sz="2000" dirty="0" err="1">
                <a:latin typeface="Calibri"/>
                <a:cs typeface="Calibri"/>
              </a:rPr>
              <a:t>параліч</a:t>
            </a:r>
            <a:r>
              <a:rPr lang="ru-RU" sz="2000" dirty="0">
                <a:latin typeface="Calibri"/>
                <a:cs typeface="Calibri"/>
              </a:rPr>
              <a:t> </a:t>
            </a:r>
            <a:r>
              <a:rPr lang="ru-RU" sz="2000" dirty="0" err="1">
                <a:latin typeface="Calibri"/>
                <a:cs typeface="Calibri"/>
              </a:rPr>
              <a:t>запобігає</a:t>
            </a:r>
            <a:r>
              <a:rPr lang="ru-RU" sz="2000" dirty="0">
                <a:latin typeface="Calibri"/>
                <a:cs typeface="Calibri"/>
              </a:rPr>
              <a:t> </a:t>
            </a:r>
            <a:r>
              <a:rPr lang="ru-RU" sz="2000" dirty="0" err="1">
                <a:latin typeface="Calibri"/>
                <a:cs typeface="Calibri"/>
              </a:rPr>
              <a:t>міоклонусу</a:t>
            </a:r>
            <a:r>
              <a:rPr lang="ru-RU" sz="2000" dirty="0">
                <a:latin typeface="Calibri"/>
                <a:cs typeface="Calibri"/>
              </a:rPr>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768" y="609676"/>
            <a:ext cx="10118725" cy="875240"/>
          </a:xfrm>
          <a:prstGeom prst="rect">
            <a:avLst/>
          </a:prstGeom>
        </p:spPr>
        <p:txBody>
          <a:bodyPr vert="horz" wrap="square" lIns="0" tIns="13335" rIns="0" bIns="0" rtlCol="0">
            <a:spAutoFit/>
          </a:bodyPr>
          <a:lstStyle/>
          <a:p>
            <a:pPr marL="12700">
              <a:lnSpc>
                <a:spcPct val="100000"/>
              </a:lnSpc>
              <a:spcBef>
                <a:spcPts val="105"/>
              </a:spcBef>
            </a:pPr>
            <a:r>
              <a:rPr sz="2800" b="1" spc="-10" dirty="0"/>
              <a:t>Nerve</a:t>
            </a:r>
            <a:r>
              <a:rPr sz="2800" b="1" spc="-204" dirty="0"/>
              <a:t> </a:t>
            </a:r>
            <a:r>
              <a:rPr sz="2800" b="1" spc="-25" dirty="0"/>
              <a:t>Agents</a:t>
            </a:r>
            <a:r>
              <a:rPr sz="2800" b="1" spc="-185" dirty="0"/>
              <a:t> </a:t>
            </a:r>
            <a:r>
              <a:rPr sz="2800" b="1" dirty="0"/>
              <a:t>and</a:t>
            </a:r>
            <a:r>
              <a:rPr sz="2800" b="1" spc="-185" dirty="0"/>
              <a:t> </a:t>
            </a:r>
            <a:r>
              <a:rPr sz="2800" b="1" spc="-35" dirty="0"/>
              <a:t>Autonomic</a:t>
            </a:r>
            <a:r>
              <a:rPr sz="2800" b="1" spc="-180" dirty="0"/>
              <a:t> </a:t>
            </a:r>
            <a:r>
              <a:rPr sz="2800" b="1" spc="-25" dirty="0"/>
              <a:t>Nervous</a:t>
            </a:r>
            <a:r>
              <a:rPr sz="2800" b="1" spc="-180" dirty="0"/>
              <a:t> </a:t>
            </a:r>
            <a:r>
              <a:rPr sz="2800" b="1" spc="-25" dirty="0"/>
              <a:t>System</a:t>
            </a:r>
            <a:br>
              <a:rPr lang="en-US" sz="2800" b="1" spc="-25" dirty="0"/>
            </a:br>
            <a:r>
              <a:rPr lang="ru-RU" sz="2800" b="1" spc="-25" dirty="0" err="1"/>
              <a:t>Речовини</a:t>
            </a:r>
            <a:r>
              <a:rPr lang="ru-RU" sz="2800" b="1" spc="-25" dirty="0"/>
              <a:t> </a:t>
            </a:r>
            <a:r>
              <a:rPr lang="ru-RU" sz="2800" b="1" spc="-25" dirty="0" err="1"/>
              <a:t>нервово-паралітичної</a:t>
            </a:r>
            <a:r>
              <a:rPr lang="ru-RU" sz="2800" b="1" spc="-25" dirty="0"/>
              <a:t> </a:t>
            </a:r>
            <a:r>
              <a:rPr lang="ru-RU" sz="2800" b="1" spc="-25" dirty="0" err="1"/>
              <a:t>дії</a:t>
            </a:r>
            <a:r>
              <a:rPr lang="ru-RU" sz="2800" b="1" spc="-25" dirty="0"/>
              <a:t> та </a:t>
            </a:r>
            <a:r>
              <a:rPr lang="ru-RU" sz="2800" b="1" spc="-25" dirty="0" err="1"/>
              <a:t>вегетативна</a:t>
            </a:r>
            <a:r>
              <a:rPr lang="ru-RU" sz="2800" b="1" spc="-25" dirty="0"/>
              <a:t> </a:t>
            </a:r>
            <a:r>
              <a:rPr lang="ru-RU" sz="2800" b="1" spc="-25" dirty="0" err="1"/>
              <a:t>нервова</a:t>
            </a:r>
            <a:r>
              <a:rPr lang="ru-RU" sz="2800" b="1" spc="-25" dirty="0"/>
              <a:t> система</a:t>
            </a:r>
            <a:endParaRPr sz="2800" b="1" dirty="0"/>
          </a:p>
        </p:txBody>
      </p:sp>
      <p:sp>
        <p:nvSpPr>
          <p:cNvPr id="3" name="object 3"/>
          <p:cNvSpPr txBox="1">
            <a:spLocks noGrp="1"/>
          </p:cNvSpPr>
          <p:nvPr>
            <p:ph sz="half" idx="2"/>
          </p:nvPr>
        </p:nvSpPr>
        <p:spPr>
          <a:xfrm>
            <a:off x="918768" y="1944450"/>
            <a:ext cx="4812030" cy="1921039"/>
          </a:xfrm>
          <a:prstGeom prst="rect">
            <a:avLst/>
          </a:prstGeom>
        </p:spPr>
        <p:txBody>
          <a:bodyPr vert="horz" wrap="square" lIns="0" tIns="12700" rIns="0" bIns="0" rtlCol="0">
            <a:spAutoFit/>
          </a:bodyPr>
          <a:lstStyle/>
          <a:p>
            <a:pPr marL="12700"/>
            <a:r>
              <a:rPr sz="1200" dirty="0"/>
              <a:t>Muscarinic</a:t>
            </a:r>
            <a:r>
              <a:rPr sz="1200" spc="-50" dirty="0"/>
              <a:t> </a:t>
            </a:r>
            <a:r>
              <a:rPr sz="1200" dirty="0"/>
              <a:t>Nerve</a:t>
            </a:r>
            <a:r>
              <a:rPr sz="1200" spc="-45" dirty="0"/>
              <a:t> </a:t>
            </a:r>
            <a:r>
              <a:rPr sz="1200" spc="-10" dirty="0"/>
              <a:t>Receptors</a:t>
            </a:r>
          </a:p>
          <a:p>
            <a:pPr marL="241300" indent="-228600">
              <a:buFont typeface="Arial"/>
              <a:buChar char="•"/>
              <a:tabLst>
                <a:tab pos="241300" algn="l"/>
              </a:tabLst>
            </a:pPr>
            <a:r>
              <a:rPr sz="1400" b="0" dirty="0">
                <a:latin typeface="Calibri"/>
                <a:cs typeface="Calibri"/>
              </a:rPr>
              <a:t>Hyper</a:t>
            </a:r>
            <a:r>
              <a:rPr sz="1400" b="0" spc="-60" dirty="0">
                <a:latin typeface="Calibri"/>
                <a:cs typeface="Calibri"/>
              </a:rPr>
              <a:t> </a:t>
            </a:r>
            <a:r>
              <a:rPr sz="1400" b="0" spc="-10" dirty="0">
                <a:latin typeface="Calibri"/>
                <a:cs typeface="Calibri"/>
              </a:rPr>
              <a:t>activation</a:t>
            </a:r>
            <a:r>
              <a:rPr sz="1400" b="0" spc="-75" dirty="0">
                <a:latin typeface="Calibri"/>
                <a:cs typeface="Calibri"/>
              </a:rPr>
              <a:t> </a:t>
            </a:r>
            <a:r>
              <a:rPr sz="1400" b="0" dirty="0">
                <a:latin typeface="Calibri"/>
                <a:cs typeface="Calibri"/>
              </a:rPr>
              <a:t>of</a:t>
            </a:r>
            <a:r>
              <a:rPr sz="1400" b="0" spc="-60" dirty="0">
                <a:latin typeface="Calibri"/>
                <a:cs typeface="Calibri"/>
              </a:rPr>
              <a:t> </a:t>
            </a:r>
            <a:r>
              <a:rPr sz="1400" b="0" spc="-10" dirty="0">
                <a:latin typeface="Calibri"/>
                <a:cs typeface="Calibri"/>
              </a:rPr>
              <a:t>Glands</a:t>
            </a:r>
            <a:endParaRPr sz="1400" dirty="0">
              <a:latin typeface="Calibri"/>
              <a:cs typeface="Calibri"/>
            </a:endParaRPr>
          </a:p>
          <a:p>
            <a:pPr marL="697865" lvl="1" indent="-229235">
              <a:buFont typeface="Arial"/>
              <a:buChar char="•"/>
              <a:tabLst>
                <a:tab pos="698500" algn="l"/>
              </a:tabLst>
            </a:pPr>
            <a:r>
              <a:rPr sz="1200" dirty="0">
                <a:latin typeface="Calibri"/>
                <a:cs typeface="Calibri"/>
              </a:rPr>
              <a:t>Lacrimal</a:t>
            </a:r>
            <a:r>
              <a:rPr sz="1200" spc="-30" dirty="0">
                <a:latin typeface="Calibri"/>
                <a:cs typeface="Calibri"/>
              </a:rPr>
              <a:t> </a:t>
            </a:r>
            <a:r>
              <a:rPr sz="1200" spc="-10" dirty="0">
                <a:latin typeface="Calibri"/>
                <a:cs typeface="Calibri"/>
              </a:rPr>
              <a:t>(eyes)</a:t>
            </a:r>
            <a:endParaRPr sz="1200" dirty="0">
              <a:latin typeface="Calibri"/>
              <a:cs typeface="Calibri"/>
            </a:endParaRPr>
          </a:p>
          <a:p>
            <a:pPr marL="697865" lvl="1" indent="-229235">
              <a:buFont typeface="Arial"/>
              <a:buChar char="•"/>
              <a:tabLst>
                <a:tab pos="698500" algn="l"/>
              </a:tabLst>
            </a:pPr>
            <a:r>
              <a:rPr sz="1200" dirty="0">
                <a:latin typeface="Calibri"/>
                <a:cs typeface="Calibri"/>
              </a:rPr>
              <a:t>Nasal </a:t>
            </a:r>
            <a:r>
              <a:rPr sz="1200" spc="-10" dirty="0">
                <a:latin typeface="Calibri"/>
                <a:cs typeface="Calibri"/>
              </a:rPr>
              <a:t>(rhinorrhea)</a:t>
            </a:r>
            <a:endParaRPr sz="1200" dirty="0">
              <a:latin typeface="Calibri"/>
              <a:cs typeface="Calibri"/>
            </a:endParaRPr>
          </a:p>
          <a:p>
            <a:pPr marL="697865" lvl="1" indent="-229235">
              <a:buFont typeface="Arial"/>
              <a:buChar char="•"/>
              <a:tabLst>
                <a:tab pos="698500" algn="l"/>
              </a:tabLst>
            </a:pPr>
            <a:r>
              <a:rPr sz="1200" dirty="0">
                <a:latin typeface="Calibri"/>
                <a:cs typeface="Calibri"/>
              </a:rPr>
              <a:t>Bronchial</a:t>
            </a:r>
            <a:r>
              <a:rPr sz="1200" spc="-65" dirty="0">
                <a:latin typeface="Calibri"/>
                <a:cs typeface="Calibri"/>
              </a:rPr>
              <a:t> </a:t>
            </a:r>
            <a:r>
              <a:rPr sz="1200" spc="-10" dirty="0">
                <a:latin typeface="Calibri"/>
                <a:cs typeface="Calibri"/>
              </a:rPr>
              <a:t>(respiratory</a:t>
            </a:r>
            <a:r>
              <a:rPr sz="1200" spc="-45" dirty="0">
                <a:latin typeface="Calibri"/>
                <a:cs typeface="Calibri"/>
              </a:rPr>
              <a:t> </a:t>
            </a:r>
            <a:r>
              <a:rPr sz="1200" spc="-10" dirty="0">
                <a:latin typeface="Calibri"/>
                <a:cs typeface="Calibri"/>
              </a:rPr>
              <a:t>secretions)</a:t>
            </a:r>
            <a:endParaRPr sz="1200" dirty="0">
              <a:latin typeface="Calibri"/>
              <a:cs typeface="Calibri"/>
            </a:endParaRPr>
          </a:p>
          <a:p>
            <a:pPr marL="697865" lvl="1" indent="-229235">
              <a:buFont typeface="Arial"/>
              <a:buChar char="•"/>
              <a:tabLst>
                <a:tab pos="698500" algn="l"/>
              </a:tabLst>
            </a:pPr>
            <a:r>
              <a:rPr sz="1200" spc="-10" dirty="0">
                <a:latin typeface="Calibri"/>
                <a:cs typeface="Calibri"/>
              </a:rPr>
              <a:t>Vagus</a:t>
            </a:r>
            <a:r>
              <a:rPr sz="1200" spc="-60" dirty="0">
                <a:latin typeface="Calibri"/>
                <a:cs typeface="Calibri"/>
              </a:rPr>
              <a:t> </a:t>
            </a:r>
            <a:r>
              <a:rPr sz="1200" dirty="0">
                <a:latin typeface="Calibri"/>
                <a:cs typeface="Calibri"/>
              </a:rPr>
              <a:t>Nerve</a:t>
            </a:r>
            <a:r>
              <a:rPr sz="1200" spc="-45" dirty="0">
                <a:latin typeface="Calibri"/>
                <a:cs typeface="Calibri"/>
              </a:rPr>
              <a:t> </a:t>
            </a:r>
            <a:r>
              <a:rPr sz="1200" spc="-10" dirty="0">
                <a:latin typeface="Calibri"/>
                <a:cs typeface="Calibri"/>
              </a:rPr>
              <a:t>(bradycardia)</a:t>
            </a:r>
            <a:endParaRPr sz="1200" dirty="0">
              <a:latin typeface="Calibri"/>
              <a:cs typeface="Calibri"/>
            </a:endParaRPr>
          </a:p>
          <a:p>
            <a:pPr marL="697865" lvl="1" indent="-229235">
              <a:buFont typeface="Arial"/>
              <a:buChar char="•"/>
              <a:tabLst>
                <a:tab pos="698500" algn="l"/>
              </a:tabLst>
            </a:pPr>
            <a:r>
              <a:rPr sz="1200" spc="-10" dirty="0">
                <a:latin typeface="Calibri"/>
                <a:cs typeface="Calibri"/>
              </a:rPr>
              <a:t>Gastrointestinal</a:t>
            </a:r>
            <a:r>
              <a:rPr sz="1200" spc="-30" dirty="0">
                <a:latin typeface="Calibri"/>
                <a:cs typeface="Calibri"/>
              </a:rPr>
              <a:t> </a:t>
            </a:r>
            <a:r>
              <a:rPr sz="1200" spc="-10" dirty="0">
                <a:latin typeface="Calibri"/>
                <a:cs typeface="Calibri"/>
              </a:rPr>
              <a:t>(diarrhea)</a:t>
            </a:r>
            <a:endParaRPr sz="1200" dirty="0">
              <a:latin typeface="Calibri"/>
              <a:cs typeface="Calibri"/>
            </a:endParaRPr>
          </a:p>
          <a:p>
            <a:pPr marL="241300" indent="-228600">
              <a:buFont typeface="Arial"/>
              <a:buChar char="•"/>
              <a:tabLst>
                <a:tab pos="241300" algn="l"/>
              </a:tabLst>
            </a:pPr>
            <a:r>
              <a:rPr sz="1400" b="0" dirty="0">
                <a:latin typeface="Calibri"/>
                <a:cs typeface="Calibri"/>
              </a:rPr>
              <a:t>Smooth</a:t>
            </a:r>
            <a:r>
              <a:rPr sz="1400" b="0" spc="-105" dirty="0">
                <a:latin typeface="Calibri"/>
                <a:cs typeface="Calibri"/>
              </a:rPr>
              <a:t> </a:t>
            </a:r>
            <a:r>
              <a:rPr sz="1400" b="0" spc="-10" dirty="0">
                <a:latin typeface="Calibri"/>
                <a:cs typeface="Calibri"/>
              </a:rPr>
              <a:t>Muscles</a:t>
            </a:r>
            <a:endParaRPr sz="1400" dirty="0">
              <a:latin typeface="Calibri"/>
              <a:cs typeface="Calibri"/>
            </a:endParaRPr>
          </a:p>
          <a:p>
            <a:pPr marL="697865" lvl="1" indent="-229235">
              <a:buFont typeface="Arial"/>
              <a:buChar char="•"/>
              <a:tabLst>
                <a:tab pos="698500" algn="l"/>
              </a:tabLst>
            </a:pPr>
            <a:r>
              <a:rPr sz="1200" dirty="0">
                <a:latin typeface="Calibri"/>
                <a:cs typeface="Calibri"/>
              </a:rPr>
              <a:t>Bronchial</a:t>
            </a:r>
            <a:r>
              <a:rPr sz="1200" spc="-95" dirty="0">
                <a:latin typeface="Calibri"/>
                <a:cs typeface="Calibri"/>
              </a:rPr>
              <a:t> </a:t>
            </a:r>
            <a:r>
              <a:rPr sz="1200" spc="-10" dirty="0">
                <a:latin typeface="Calibri"/>
                <a:cs typeface="Calibri"/>
              </a:rPr>
              <a:t>Constriction</a:t>
            </a:r>
            <a:endParaRPr sz="1200" dirty="0">
              <a:latin typeface="Calibri"/>
              <a:cs typeface="Calibri"/>
            </a:endParaRPr>
          </a:p>
          <a:p>
            <a:pPr marL="697865" lvl="1" indent="-229235">
              <a:buFont typeface="Arial"/>
              <a:buChar char="•"/>
              <a:tabLst>
                <a:tab pos="698500" algn="l"/>
              </a:tabLst>
            </a:pPr>
            <a:r>
              <a:rPr sz="1200" spc="-10" dirty="0">
                <a:latin typeface="Calibri"/>
                <a:cs typeface="Calibri"/>
              </a:rPr>
              <a:t>Gastrointestinal</a:t>
            </a:r>
            <a:r>
              <a:rPr sz="1200" spc="-30" dirty="0">
                <a:latin typeface="Calibri"/>
                <a:cs typeface="Calibri"/>
              </a:rPr>
              <a:t> </a:t>
            </a:r>
            <a:r>
              <a:rPr sz="1200" spc="-10" dirty="0">
                <a:latin typeface="Calibri"/>
                <a:cs typeface="Calibri"/>
              </a:rPr>
              <a:t>Constriction</a:t>
            </a:r>
            <a:endParaRPr sz="1200" dirty="0">
              <a:latin typeface="Calibri"/>
              <a:cs typeface="Calibri"/>
            </a:endParaRPr>
          </a:p>
        </p:txBody>
      </p:sp>
      <p:sp>
        <p:nvSpPr>
          <p:cNvPr id="4" name="object 4"/>
          <p:cNvSpPr txBox="1">
            <a:spLocks noGrp="1"/>
          </p:cNvSpPr>
          <p:nvPr>
            <p:ph sz="half" idx="3"/>
          </p:nvPr>
        </p:nvSpPr>
        <p:spPr>
          <a:xfrm>
            <a:off x="6251575" y="1905000"/>
            <a:ext cx="5363209" cy="1806904"/>
          </a:xfrm>
          <a:prstGeom prst="rect">
            <a:avLst/>
          </a:prstGeom>
        </p:spPr>
        <p:txBody>
          <a:bodyPr vert="horz" wrap="square" lIns="0" tIns="52069" rIns="0" bIns="0" rtlCol="0">
            <a:spAutoFit/>
          </a:bodyPr>
          <a:lstStyle/>
          <a:p>
            <a:pPr marL="12700"/>
            <a:r>
              <a:rPr sz="1200" dirty="0"/>
              <a:t>Nicotinic</a:t>
            </a:r>
            <a:r>
              <a:rPr sz="1200" spc="-30" dirty="0"/>
              <a:t> </a:t>
            </a:r>
            <a:r>
              <a:rPr sz="1200" dirty="0"/>
              <a:t>Nerve</a:t>
            </a:r>
            <a:r>
              <a:rPr sz="1200" spc="-15" dirty="0"/>
              <a:t> </a:t>
            </a:r>
            <a:r>
              <a:rPr sz="1200" spc="-10" dirty="0"/>
              <a:t>Receptors</a:t>
            </a:r>
          </a:p>
          <a:p>
            <a:pPr marL="241300" indent="-229235">
              <a:buFont typeface="Arial"/>
              <a:buChar char="•"/>
              <a:tabLst>
                <a:tab pos="241935" algn="l"/>
              </a:tabLst>
            </a:pPr>
            <a:r>
              <a:rPr sz="1400" b="0" spc="-20" dirty="0">
                <a:latin typeface="Calibri"/>
                <a:cs typeface="Calibri"/>
              </a:rPr>
              <a:t>Skeletal</a:t>
            </a:r>
            <a:r>
              <a:rPr sz="1400" b="0" spc="-105" dirty="0">
                <a:latin typeface="Calibri"/>
                <a:cs typeface="Calibri"/>
              </a:rPr>
              <a:t> </a:t>
            </a:r>
            <a:r>
              <a:rPr sz="1400" b="0" dirty="0">
                <a:latin typeface="Calibri"/>
                <a:cs typeface="Calibri"/>
              </a:rPr>
              <a:t>Muscle</a:t>
            </a:r>
            <a:r>
              <a:rPr sz="1400" b="0" spc="-55" dirty="0">
                <a:latin typeface="Calibri"/>
                <a:cs typeface="Calibri"/>
              </a:rPr>
              <a:t> </a:t>
            </a:r>
            <a:r>
              <a:rPr sz="1400" b="0" dirty="0">
                <a:latin typeface="Calibri"/>
                <a:cs typeface="Calibri"/>
              </a:rPr>
              <a:t>Hyper</a:t>
            </a:r>
            <a:r>
              <a:rPr sz="1400" b="0" spc="-80" dirty="0">
                <a:latin typeface="Calibri"/>
                <a:cs typeface="Calibri"/>
              </a:rPr>
              <a:t> </a:t>
            </a:r>
            <a:r>
              <a:rPr sz="1400" b="0" spc="-10" dirty="0">
                <a:latin typeface="Calibri"/>
                <a:cs typeface="Calibri"/>
              </a:rPr>
              <a:t>Stimulation</a:t>
            </a:r>
            <a:endParaRPr sz="1400" dirty="0">
              <a:latin typeface="Calibri"/>
              <a:cs typeface="Calibri"/>
            </a:endParaRPr>
          </a:p>
          <a:p>
            <a:pPr marL="698500" lvl="1" indent="-229235">
              <a:buFont typeface="Arial"/>
              <a:buChar char="•"/>
              <a:tabLst>
                <a:tab pos="699135" algn="l"/>
              </a:tabLst>
            </a:pPr>
            <a:r>
              <a:rPr sz="1200" dirty="0">
                <a:latin typeface="Calibri"/>
                <a:cs typeface="Calibri"/>
              </a:rPr>
              <a:t>Fasciculations</a:t>
            </a:r>
            <a:r>
              <a:rPr sz="1200" spc="-75" dirty="0">
                <a:latin typeface="Calibri"/>
                <a:cs typeface="Calibri"/>
              </a:rPr>
              <a:t> </a:t>
            </a:r>
            <a:r>
              <a:rPr sz="1200" dirty="0">
                <a:latin typeface="Calibri"/>
                <a:cs typeface="Calibri"/>
              </a:rPr>
              <a:t>&amp;</a:t>
            </a:r>
            <a:r>
              <a:rPr sz="1200" spc="-50" dirty="0">
                <a:latin typeface="Calibri"/>
                <a:cs typeface="Calibri"/>
              </a:rPr>
              <a:t> </a:t>
            </a:r>
            <a:r>
              <a:rPr sz="1200" spc="-10" dirty="0">
                <a:latin typeface="Calibri"/>
                <a:cs typeface="Calibri"/>
              </a:rPr>
              <a:t>Twitching</a:t>
            </a:r>
            <a:endParaRPr sz="1200" dirty="0">
              <a:latin typeface="Calibri"/>
              <a:cs typeface="Calibri"/>
            </a:endParaRPr>
          </a:p>
          <a:p>
            <a:pPr marL="698500" lvl="1" indent="-229235">
              <a:buFont typeface="Arial"/>
              <a:buChar char="•"/>
              <a:tabLst>
                <a:tab pos="699135" algn="l"/>
              </a:tabLst>
            </a:pPr>
            <a:r>
              <a:rPr sz="1200" dirty="0">
                <a:latin typeface="Calibri"/>
                <a:cs typeface="Calibri"/>
              </a:rPr>
              <a:t>Fatigue</a:t>
            </a:r>
            <a:r>
              <a:rPr sz="1200" spc="-110" dirty="0">
                <a:latin typeface="Calibri"/>
                <a:cs typeface="Calibri"/>
              </a:rPr>
              <a:t> </a:t>
            </a:r>
            <a:r>
              <a:rPr sz="1200" spc="-240" dirty="0">
                <a:latin typeface="Wingdings"/>
                <a:cs typeface="Wingdings"/>
              </a:rPr>
              <a:t></a:t>
            </a:r>
            <a:r>
              <a:rPr sz="1200" spc="-65" dirty="0">
                <a:latin typeface="Times New Roman"/>
                <a:cs typeface="Times New Roman"/>
              </a:rPr>
              <a:t> </a:t>
            </a:r>
            <a:r>
              <a:rPr sz="1200" spc="-10" dirty="0">
                <a:latin typeface="Calibri"/>
                <a:cs typeface="Calibri"/>
              </a:rPr>
              <a:t>Paralysis</a:t>
            </a:r>
            <a:endParaRPr sz="1200" dirty="0">
              <a:latin typeface="Calibri"/>
              <a:cs typeface="Calibri"/>
            </a:endParaRPr>
          </a:p>
          <a:p>
            <a:pPr marL="241300" indent="-229235">
              <a:buFont typeface="Arial"/>
              <a:buChar char="•"/>
              <a:tabLst>
                <a:tab pos="241935" algn="l"/>
              </a:tabLst>
            </a:pPr>
            <a:r>
              <a:rPr sz="1400" b="0" dirty="0">
                <a:latin typeface="Calibri"/>
                <a:cs typeface="Calibri"/>
              </a:rPr>
              <a:t>Pupillary</a:t>
            </a:r>
            <a:r>
              <a:rPr sz="1400" b="0" spc="-85" dirty="0">
                <a:latin typeface="Calibri"/>
                <a:cs typeface="Calibri"/>
              </a:rPr>
              <a:t> </a:t>
            </a:r>
            <a:r>
              <a:rPr sz="1400" b="0" dirty="0">
                <a:latin typeface="Calibri"/>
                <a:cs typeface="Calibri"/>
              </a:rPr>
              <a:t>Muscle</a:t>
            </a:r>
            <a:r>
              <a:rPr sz="1400" b="0" spc="-80" dirty="0">
                <a:latin typeface="Calibri"/>
                <a:cs typeface="Calibri"/>
              </a:rPr>
              <a:t> </a:t>
            </a:r>
            <a:r>
              <a:rPr sz="1400" b="0" spc="-10" dirty="0">
                <a:latin typeface="Calibri"/>
                <a:cs typeface="Calibri"/>
              </a:rPr>
              <a:t>Constriction</a:t>
            </a:r>
            <a:endParaRPr sz="1400" dirty="0">
              <a:latin typeface="Calibri"/>
              <a:cs typeface="Calibri"/>
            </a:endParaRPr>
          </a:p>
          <a:p>
            <a:pPr marL="241300" indent="-229235">
              <a:buFont typeface="Arial"/>
              <a:buChar char="•"/>
              <a:tabLst>
                <a:tab pos="241935" algn="l"/>
              </a:tabLst>
            </a:pPr>
            <a:r>
              <a:rPr sz="1400" b="0" spc="-25" dirty="0">
                <a:latin typeface="Calibri"/>
                <a:cs typeface="Calibri"/>
              </a:rPr>
              <a:t>Nerve-</a:t>
            </a:r>
            <a:r>
              <a:rPr sz="1400" b="0" dirty="0">
                <a:latin typeface="Calibri"/>
                <a:cs typeface="Calibri"/>
              </a:rPr>
              <a:t>Nerve</a:t>
            </a:r>
            <a:r>
              <a:rPr sz="1400" b="0" spc="-45" dirty="0">
                <a:latin typeface="Calibri"/>
                <a:cs typeface="Calibri"/>
              </a:rPr>
              <a:t> </a:t>
            </a:r>
            <a:r>
              <a:rPr sz="1400" b="0" dirty="0">
                <a:latin typeface="Calibri"/>
                <a:cs typeface="Calibri"/>
              </a:rPr>
              <a:t>Junctions</a:t>
            </a:r>
            <a:r>
              <a:rPr sz="1400" b="0" spc="-30" dirty="0">
                <a:latin typeface="Calibri"/>
                <a:cs typeface="Calibri"/>
              </a:rPr>
              <a:t> </a:t>
            </a:r>
            <a:r>
              <a:rPr sz="1400" b="0" dirty="0">
                <a:latin typeface="Calibri"/>
                <a:cs typeface="Calibri"/>
              </a:rPr>
              <a:t>(eg:</a:t>
            </a:r>
            <a:r>
              <a:rPr sz="1400" b="0" spc="-80" dirty="0">
                <a:latin typeface="Calibri"/>
                <a:cs typeface="Calibri"/>
              </a:rPr>
              <a:t> </a:t>
            </a:r>
            <a:r>
              <a:rPr sz="1400" b="0" spc="-10" dirty="0">
                <a:latin typeface="Calibri"/>
                <a:cs typeface="Calibri"/>
              </a:rPr>
              <a:t>ganglia)</a:t>
            </a:r>
            <a:endParaRPr sz="1400" dirty="0">
              <a:latin typeface="Calibri"/>
              <a:cs typeface="Calibri"/>
            </a:endParaRPr>
          </a:p>
          <a:p>
            <a:pPr marL="698500" lvl="1" indent="-229235">
              <a:buFont typeface="Arial"/>
              <a:buChar char="•"/>
              <a:tabLst>
                <a:tab pos="699135" algn="l"/>
              </a:tabLst>
            </a:pPr>
            <a:r>
              <a:rPr sz="1200" spc="-10" dirty="0">
                <a:latin typeface="Calibri"/>
                <a:cs typeface="Calibri"/>
              </a:rPr>
              <a:t>Tachycardia</a:t>
            </a:r>
            <a:endParaRPr sz="1200" dirty="0">
              <a:latin typeface="Calibri"/>
              <a:cs typeface="Calibri"/>
            </a:endParaRPr>
          </a:p>
          <a:p>
            <a:pPr marL="698500" lvl="1" indent="-229235">
              <a:buFont typeface="Arial"/>
              <a:buChar char="•"/>
              <a:tabLst>
                <a:tab pos="699135" algn="l"/>
              </a:tabLst>
            </a:pPr>
            <a:r>
              <a:rPr sz="1200" spc="-10" dirty="0">
                <a:latin typeface="Calibri"/>
                <a:cs typeface="Calibri"/>
              </a:rPr>
              <a:t>Hypertension</a:t>
            </a:r>
            <a:endParaRPr lang="en-US" sz="1200" spc="-10" dirty="0">
              <a:latin typeface="Calibri"/>
              <a:cs typeface="Calibri"/>
            </a:endParaRPr>
          </a:p>
          <a:p>
            <a:pPr marL="698500" lvl="1" indent="-229235">
              <a:buFont typeface="Arial"/>
              <a:buChar char="•"/>
              <a:tabLst>
                <a:tab pos="699135" algn="l"/>
              </a:tabLst>
            </a:pPr>
            <a:r>
              <a:rPr lang="ro-RO" sz="1200" spc="-10" dirty="0">
                <a:latin typeface="Calibri"/>
                <a:cs typeface="Calibri"/>
              </a:rPr>
              <a:t>Seizures</a:t>
            </a:r>
            <a:endParaRPr sz="1200" dirty="0">
              <a:latin typeface="Calibri"/>
              <a:cs typeface="Calibri"/>
            </a:endParaRPr>
          </a:p>
        </p:txBody>
      </p:sp>
      <p:sp>
        <p:nvSpPr>
          <p:cNvPr id="6" name="object 6"/>
          <p:cNvSpPr txBox="1"/>
          <p:nvPr/>
        </p:nvSpPr>
        <p:spPr>
          <a:xfrm>
            <a:off x="1457705" y="6005321"/>
            <a:ext cx="3952496" cy="698268"/>
          </a:xfrm>
          <a:prstGeom prst="rect">
            <a:avLst/>
          </a:prstGeom>
          <a:ln w="38100">
            <a:solidFill>
              <a:srgbClr val="000000"/>
            </a:solidFill>
          </a:ln>
        </p:spPr>
        <p:txBody>
          <a:bodyPr vert="horz" wrap="square" lIns="0" tIns="31115" rIns="0" bIns="0" rtlCol="0">
            <a:spAutoFit/>
          </a:bodyPr>
          <a:lstStyle/>
          <a:p>
            <a:pPr marL="90170">
              <a:lnSpc>
                <a:spcPct val="100000"/>
              </a:lnSpc>
              <a:spcBef>
                <a:spcPts val="245"/>
              </a:spcBef>
            </a:pPr>
            <a:r>
              <a:rPr sz="1800" dirty="0">
                <a:latin typeface="Calibri"/>
                <a:cs typeface="Calibri"/>
              </a:rPr>
              <a:t>REVERSIBLE</a:t>
            </a:r>
            <a:r>
              <a:rPr sz="1800" spc="-45" dirty="0">
                <a:latin typeface="Calibri"/>
                <a:cs typeface="Calibri"/>
              </a:rPr>
              <a:t> </a:t>
            </a:r>
            <a:r>
              <a:rPr sz="1800" dirty="0">
                <a:latin typeface="Calibri"/>
                <a:cs typeface="Calibri"/>
              </a:rPr>
              <a:t>WITH</a:t>
            </a:r>
            <a:r>
              <a:rPr sz="1800" spc="-30" dirty="0">
                <a:latin typeface="Calibri"/>
                <a:cs typeface="Calibri"/>
              </a:rPr>
              <a:t> </a:t>
            </a:r>
            <a:r>
              <a:rPr sz="1800" spc="-10" dirty="0">
                <a:latin typeface="Calibri"/>
                <a:cs typeface="Calibri"/>
              </a:rPr>
              <a:t>ATROPINE</a:t>
            </a:r>
            <a:endParaRPr lang="en-US" sz="1800" spc="-10" dirty="0">
              <a:latin typeface="Calibri"/>
              <a:cs typeface="Calibri"/>
            </a:endParaRPr>
          </a:p>
          <a:p>
            <a:pPr marL="90170">
              <a:lnSpc>
                <a:spcPct val="100000"/>
              </a:lnSpc>
              <a:spcBef>
                <a:spcPts val="245"/>
              </a:spcBef>
            </a:pPr>
            <a:r>
              <a:rPr lang="ru-RU" sz="1800" dirty="0" err="1">
                <a:latin typeface="Calibri"/>
                <a:cs typeface="Calibri"/>
              </a:rPr>
              <a:t>ПІДДАЄТЬСЯ</a:t>
            </a:r>
            <a:r>
              <a:rPr lang="ru-RU" sz="1800" dirty="0">
                <a:latin typeface="Calibri"/>
                <a:cs typeface="Calibri"/>
              </a:rPr>
              <a:t> </a:t>
            </a:r>
            <a:r>
              <a:rPr lang="ru-RU" sz="1800" dirty="0" err="1">
                <a:latin typeface="Calibri"/>
                <a:cs typeface="Calibri"/>
              </a:rPr>
              <a:t>ЛІКУВАННЮ</a:t>
            </a:r>
            <a:r>
              <a:rPr lang="ru-RU" sz="1800" dirty="0">
                <a:latin typeface="Calibri"/>
                <a:cs typeface="Calibri"/>
              </a:rPr>
              <a:t> </a:t>
            </a:r>
            <a:r>
              <a:rPr lang="ru-RU" sz="1800" dirty="0" err="1">
                <a:latin typeface="Calibri"/>
                <a:cs typeface="Calibri"/>
              </a:rPr>
              <a:t>АТРОПІНОМ</a:t>
            </a:r>
            <a:endParaRPr lang="en-US" sz="1800" dirty="0">
              <a:latin typeface="Calibri"/>
              <a:cs typeface="Calibri"/>
            </a:endParaRPr>
          </a:p>
          <a:p>
            <a:pPr marL="90170">
              <a:lnSpc>
                <a:spcPct val="100000"/>
              </a:lnSpc>
              <a:spcBef>
                <a:spcPts val="245"/>
              </a:spcBef>
            </a:pPr>
            <a:endParaRPr sz="400" dirty="0">
              <a:latin typeface="Calibri"/>
              <a:cs typeface="Calibri"/>
            </a:endParaRPr>
          </a:p>
        </p:txBody>
      </p:sp>
      <p:sp>
        <p:nvSpPr>
          <p:cNvPr id="7" name="object 7"/>
          <p:cNvSpPr txBox="1"/>
          <p:nvPr/>
        </p:nvSpPr>
        <p:spPr>
          <a:xfrm>
            <a:off x="6858001" y="5857829"/>
            <a:ext cx="4498338" cy="923971"/>
          </a:xfrm>
          <a:prstGeom prst="rect">
            <a:avLst/>
          </a:prstGeom>
          <a:ln w="38100">
            <a:solidFill>
              <a:srgbClr val="000000"/>
            </a:solidFill>
          </a:ln>
        </p:spPr>
        <p:txBody>
          <a:bodyPr vert="horz" wrap="square" lIns="0" tIns="31115" rIns="0" bIns="0" rtlCol="0">
            <a:spAutoFit/>
          </a:bodyPr>
          <a:lstStyle/>
          <a:p>
            <a:pPr marL="92075">
              <a:lnSpc>
                <a:spcPct val="100000"/>
              </a:lnSpc>
              <a:spcBef>
                <a:spcPts val="245"/>
              </a:spcBef>
            </a:pPr>
            <a:r>
              <a:rPr sz="1400" dirty="0">
                <a:solidFill>
                  <a:srgbClr val="FF0000"/>
                </a:solidFill>
                <a:latin typeface="Calibri"/>
                <a:cs typeface="Calibri"/>
              </a:rPr>
              <a:t>IRREVERSIBLE</a:t>
            </a:r>
            <a:r>
              <a:rPr sz="1400" spc="-55" dirty="0">
                <a:solidFill>
                  <a:srgbClr val="FF0000"/>
                </a:solidFill>
                <a:latin typeface="Calibri"/>
                <a:cs typeface="Calibri"/>
              </a:rPr>
              <a:t> </a:t>
            </a:r>
            <a:r>
              <a:rPr sz="1400" dirty="0">
                <a:latin typeface="Calibri"/>
                <a:cs typeface="Calibri"/>
              </a:rPr>
              <a:t>WITH</a:t>
            </a:r>
            <a:r>
              <a:rPr sz="1400" spc="-45" dirty="0">
                <a:latin typeface="Calibri"/>
                <a:cs typeface="Calibri"/>
              </a:rPr>
              <a:t> </a:t>
            </a:r>
            <a:r>
              <a:rPr sz="1400" spc="-10" dirty="0">
                <a:latin typeface="Calibri"/>
                <a:cs typeface="Calibri"/>
              </a:rPr>
              <a:t>ATROPINE</a:t>
            </a:r>
            <a:endParaRPr sz="1400" dirty="0">
              <a:latin typeface="Calibri"/>
              <a:cs typeface="Calibri"/>
            </a:endParaRPr>
          </a:p>
          <a:p>
            <a:pPr marL="92075">
              <a:lnSpc>
                <a:spcPct val="100000"/>
              </a:lnSpc>
              <a:spcBef>
                <a:spcPts val="5"/>
              </a:spcBef>
            </a:pPr>
            <a:r>
              <a:rPr sz="1400" spc="-35" dirty="0">
                <a:latin typeface="Calibri"/>
                <a:cs typeface="Calibri"/>
              </a:rPr>
              <a:t>PARTIALLY</a:t>
            </a:r>
            <a:r>
              <a:rPr sz="1400" spc="-60" dirty="0">
                <a:latin typeface="Calibri"/>
                <a:cs typeface="Calibri"/>
              </a:rPr>
              <a:t> </a:t>
            </a:r>
            <a:r>
              <a:rPr sz="1400" dirty="0">
                <a:latin typeface="Calibri"/>
                <a:cs typeface="Calibri"/>
              </a:rPr>
              <a:t>reversible</a:t>
            </a:r>
            <a:r>
              <a:rPr sz="1400" spc="-35" dirty="0">
                <a:latin typeface="Calibri"/>
                <a:cs typeface="Calibri"/>
              </a:rPr>
              <a:t> </a:t>
            </a:r>
            <a:r>
              <a:rPr sz="1400" dirty="0">
                <a:latin typeface="Calibri"/>
                <a:cs typeface="Calibri"/>
              </a:rPr>
              <a:t>with</a:t>
            </a:r>
            <a:r>
              <a:rPr sz="1400" spc="-20" dirty="0">
                <a:latin typeface="Calibri"/>
                <a:cs typeface="Calibri"/>
              </a:rPr>
              <a:t> </a:t>
            </a:r>
            <a:r>
              <a:rPr sz="1400" spc="-10" dirty="0">
                <a:latin typeface="Calibri"/>
                <a:cs typeface="Calibri"/>
              </a:rPr>
              <a:t>Pralidoxime.</a:t>
            </a:r>
            <a:endParaRPr lang="en-US" sz="1400" spc="-10" dirty="0">
              <a:latin typeface="Calibri"/>
              <a:cs typeface="Calibri"/>
            </a:endParaRPr>
          </a:p>
          <a:p>
            <a:pPr marL="92075">
              <a:lnSpc>
                <a:spcPct val="100000"/>
              </a:lnSpc>
              <a:spcBef>
                <a:spcPts val="5"/>
              </a:spcBef>
            </a:pPr>
            <a:r>
              <a:rPr lang="ru-RU" sz="1400" dirty="0">
                <a:latin typeface="Calibri"/>
                <a:cs typeface="Calibri"/>
              </a:rPr>
              <a:t>НЕ </a:t>
            </a:r>
            <a:r>
              <a:rPr lang="ru-RU" sz="1400" dirty="0" err="1">
                <a:latin typeface="Calibri"/>
                <a:cs typeface="Calibri"/>
              </a:rPr>
              <a:t>ПІДДАЄТЬСЯ</a:t>
            </a:r>
            <a:r>
              <a:rPr lang="ru-RU" sz="1400" dirty="0">
                <a:latin typeface="Calibri"/>
                <a:cs typeface="Calibri"/>
              </a:rPr>
              <a:t> </a:t>
            </a:r>
            <a:r>
              <a:rPr lang="ru-RU" sz="1400" dirty="0" err="1">
                <a:latin typeface="Calibri"/>
                <a:cs typeface="Calibri"/>
              </a:rPr>
              <a:t>ЛІКУВАННЮ</a:t>
            </a:r>
            <a:r>
              <a:rPr lang="ru-RU" sz="1400" dirty="0">
                <a:latin typeface="Calibri"/>
                <a:cs typeface="Calibri"/>
              </a:rPr>
              <a:t> </a:t>
            </a:r>
            <a:r>
              <a:rPr lang="ru-RU" sz="1400" dirty="0" err="1">
                <a:latin typeface="Calibri"/>
                <a:cs typeface="Calibri"/>
              </a:rPr>
              <a:t>АТРОПІНОМ</a:t>
            </a:r>
            <a:endParaRPr lang="ru-RU" sz="1400" dirty="0">
              <a:latin typeface="Calibri"/>
              <a:cs typeface="Calibri"/>
            </a:endParaRPr>
          </a:p>
          <a:p>
            <a:pPr marL="92075">
              <a:lnSpc>
                <a:spcPct val="100000"/>
              </a:lnSpc>
              <a:spcBef>
                <a:spcPts val="5"/>
              </a:spcBef>
            </a:pPr>
            <a:r>
              <a:rPr lang="ru-RU" sz="1400" dirty="0" err="1">
                <a:latin typeface="Calibri"/>
                <a:cs typeface="Calibri"/>
              </a:rPr>
              <a:t>ЧАСТКОВО</a:t>
            </a:r>
            <a:r>
              <a:rPr lang="ru-RU" sz="1400" dirty="0">
                <a:latin typeface="Calibri"/>
                <a:cs typeface="Calibri"/>
              </a:rPr>
              <a:t> </a:t>
            </a:r>
            <a:r>
              <a:rPr lang="ru-RU" sz="1400" dirty="0" err="1">
                <a:latin typeface="Calibri"/>
                <a:cs typeface="Calibri"/>
              </a:rPr>
              <a:t>ПІДДАЄТЬСЯ</a:t>
            </a:r>
            <a:r>
              <a:rPr lang="ru-RU" sz="1400" dirty="0">
                <a:latin typeface="Calibri"/>
                <a:cs typeface="Calibri"/>
              </a:rPr>
              <a:t> за </a:t>
            </a:r>
            <a:r>
              <a:rPr lang="ru-RU" sz="1400" dirty="0" err="1">
                <a:latin typeface="Calibri"/>
                <a:cs typeface="Calibri"/>
              </a:rPr>
              <a:t>допомогою</a:t>
            </a:r>
            <a:r>
              <a:rPr lang="ru-RU" sz="1400" dirty="0">
                <a:latin typeface="Calibri"/>
                <a:cs typeface="Calibri"/>
              </a:rPr>
              <a:t> </a:t>
            </a:r>
            <a:r>
              <a:rPr lang="ru-RU" sz="1400" dirty="0" err="1">
                <a:latin typeface="Calibri"/>
                <a:cs typeface="Calibri"/>
              </a:rPr>
              <a:t>пралідоксиму</a:t>
            </a:r>
            <a:r>
              <a:rPr lang="ru-RU" sz="1400" dirty="0">
                <a:latin typeface="Calibri"/>
                <a:cs typeface="Calibri"/>
              </a:rPr>
              <a:t>.</a:t>
            </a:r>
            <a:endParaRPr lang="en-US" sz="1400" dirty="0">
              <a:latin typeface="Calibri"/>
              <a:cs typeface="Calibri"/>
            </a:endParaRPr>
          </a:p>
          <a:p>
            <a:pPr marL="92075">
              <a:lnSpc>
                <a:spcPct val="100000"/>
              </a:lnSpc>
              <a:spcBef>
                <a:spcPts val="5"/>
              </a:spcBef>
            </a:pPr>
            <a:endParaRPr sz="200" dirty="0">
              <a:latin typeface="Calibri"/>
              <a:cs typeface="Calibri"/>
            </a:endParaRPr>
          </a:p>
        </p:txBody>
      </p:sp>
      <p:sp>
        <p:nvSpPr>
          <p:cNvPr id="8" name="object 3">
            <a:extLst>
              <a:ext uri="{FF2B5EF4-FFF2-40B4-BE49-F238E27FC236}">
                <a16:creationId xmlns:a16="http://schemas.microsoft.com/office/drawing/2014/main" id="{EDEB9F1C-1185-1841-A009-A471C559B288}"/>
              </a:ext>
            </a:extLst>
          </p:cNvPr>
          <p:cNvSpPr txBox="1">
            <a:spLocks/>
          </p:cNvSpPr>
          <p:nvPr/>
        </p:nvSpPr>
        <p:spPr>
          <a:xfrm>
            <a:off x="928293" y="3917206"/>
            <a:ext cx="4812030" cy="1921039"/>
          </a:xfrm>
          <a:prstGeom prst="rect">
            <a:avLst/>
          </a:prstGeom>
        </p:spPr>
        <p:txBody>
          <a:bodyPr vert="horz" wrap="square" lIns="0" tIns="12700" rIns="0" bIns="0" rtlCol="0">
            <a:spAutoFit/>
          </a:bodyPr>
          <a:lstStyle>
            <a:lvl1pPr marL="0">
              <a:defRPr sz="2400" b="1"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r>
              <a:rPr lang="ru-RU" sz="1200" dirty="0" err="1"/>
              <a:t>Мускаринові</a:t>
            </a:r>
            <a:r>
              <a:rPr lang="ru-RU" sz="1200" dirty="0"/>
              <a:t> </a:t>
            </a:r>
            <a:r>
              <a:rPr lang="ru-RU" sz="1200" dirty="0" err="1"/>
              <a:t>нервові</a:t>
            </a:r>
            <a:r>
              <a:rPr lang="ru-RU" sz="1200" dirty="0"/>
              <a:t> </a:t>
            </a:r>
            <a:r>
              <a:rPr lang="ru-RU" sz="1200" dirty="0" err="1"/>
              <a:t>рецептори</a:t>
            </a:r>
            <a:endParaRPr lang="ru-RU" sz="1200" dirty="0"/>
          </a:p>
          <a:p>
            <a:pPr marL="12700">
              <a:tabLst>
                <a:tab pos="266700" algn="l"/>
              </a:tabLst>
            </a:pPr>
            <a:r>
              <a:rPr kumimoji="0" lang="ru-RU" sz="1200" b="0" i="0" u="none" strike="noStrike" kern="0" cap="none" spc="0" normalizeH="0" baseline="0" noProof="0" dirty="0">
                <a:ln>
                  <a:noFill/>
                </a:ln>
                <a:solidFill>
                  <a:sysClr val="windowText" lastClr="000000"/>
                </a:solidFill>
                <a:effectLst/>
                <a:uLnTx/>
                <a:uFillTx/>
              </a:rPr>
              <a:t>•</a:t>
            </a:r>
            <a:r>
              <a:rPr lang="ru-RU" sz="1400" b="0" dirty="0"/>
              <a:t> </a:t>
            </a:r>
            <a:r>
              <a:rPr lang="en-US" sz="1400" b="0" dirty="0"/>
              <a:t>	</a:t>
            </a:r>
            <a:r>
              <a:rPr lang="ru-RU" sz="1400" b="0" dirty="0" err="1"/>
              <a:t>Гіперактивація</a:t>
            </a:r>
            <a:r>
              <a:rPr lang="ru-RU" sz="1400" b="0" dirty="0"/>
              <a:t> </a:t>
            </a:r>
            <a:r>
              <a:rPr lang="ru-RU" sz="1400" b="0" dirty="0" err="1"/>
              <a:t>залоз</a:t>
            </a:r>
            <a:endParaRPr lang="ru-RU" sz="1400" b="0" dirty="0"/>
          </a:p>
          <a:p>
            <a:pPr marL="449263">
              <a:tabLst>
                <a:tab pos="715963" algn="l"/>
              </a:tabLst>
            </a:pPr>
            <a:r>
              <a:rPr lang="ru-RU" sz="1200" b="0" dirty="0"/>
              <a:t>•	</a:t>
            </a:r>
            <a:r>
              <a:rPr lang="ru-RU" sz="1200" b="0" dirty="0" err="1"/>
              <a:t>Сльозотеча</a:t>
            </a:r>
            <a:r>
              <a:rPr lang="ru-RU" sz="1200" b="0" dirty="0"/>
              <a:t> (</a:t>
            </a:r>
            <a:r>
              <a:rPr lang="ru-RU" sz="1200" b="0" dirty="0" err="1"/>
              <a:t>очі</a:t>
            </a:r>
            <a:r>
              <a:rPr lang="ru-RU" sz="1200" b="0" dirty="0"/>
              <a:t>)</a:t>
            </a:r>
          </a:p>
          <a:p>
            <a:pPr marL="449263">
              <a:tabLst>
                <a:tab pos="715963" algn="l"/>
              </a:tabLst>
            </a:pPr>
            <a:r>
              <a:rPr lang="ru-RU" sz="1200" b="0" dirty="0"/>
              <a:t>•	</a:t>
            </a:r>
            <a:r>
              <a:rPr lang="ru-RU" sz="1200" b="0" dirty="0" err="1"/>
              <a:t>Ніс</a:t>
            </a:r>
            <a:r>
              <a:rPr lang="ru-RU" sz="1200" b="0" dirty="0"/>
              <a:t> (ринорея)</a:t>
            </a:r>
          </a:p>
          <a:p>
            <a:pPr marL="449263">
              <a:tabLst>
                <a:tab pos="715963" algn="l"/>
              </a:tabLst>
            </a:pPr>
            <a:r>
              <a:rPr lang="ru-RU" sz="1200" b="0" dirty="0"/>
              <a:t>•	</a:t>
            </a:r>
            <a:r>
              <a:rPr lang="ru-RU" sz="1200" b="0" dirty="0" err="1"/>
              <a:t>Бронхіальна</a:t>
            </a:r>
            <a:r>
              <a:rPr lang="ru-RU" sz="1200" b="0" dirty="0"/>
              <a:t> система (</a:t>
            </a:r>
            <a:r>
              <a:rPr lang="ru-RU" sz="1200" b="0" dirty="0" err="1"/>
              <a:t>респіраторний</a:t>
            </a:r>
            <a:r>
              <a:rPr lang="ru-RU" sz="1200" b="0" dirty="0"/>
              <a:t> секрет)</a:t>
            </a:r>
          </a:p>
          <a:p>
            <a:pPr marL="449263">
              <a:tabLst>
                <a:tab pos="715963" algn="l"/>
              </a:tabLst>
            </a:pPr>
            <a:r>
              <a:rPr lang="ru-RU" sz="1200" b="0" dirty="0"/>
              <a:t>•	</a:t>
            </a:r>
            <a:r>
              <a:rPr lang="ru-RU" sz="1200" b="0" dirty="0" err="1"/>
              <a:t>Блукаючий</a:t>
            </a:r>
            <a:r>
              <a:rPr lang="ru-RU" sz="1200" b="0" dirty="0"/>
              <a:t> нерв (</a:t>
            </a:r>
            <a:r>
              <a:rPr lang="ru-RU" sz="1200" b="0" dirty="0" err="1"/>
              <a:t>брадикардія</a:t>
            </a:r>
            <a:r>
              <a:rPr lang="ru-RU" sz="1200" b="0" dirty="0"/>
              <a:t>)</a:t>
            </a:r>
          </a:p>
          <a:p>
            <a:pPr marL="449263">
              <a:tabLst>
                <a:tab pos="715963" algn="l"/>
              </a:tabLst>
            </a:pPr>
            <a:r>
              <a:rPr lang="ru-RU" sz="1200" b="0" dirty="0"/>
              <a:t>•	</a:t>
            </a:r>
            <a:r>
              <a:rPr lang="ru-RU" sz="1200" b="0" dirty="0" err="1"/>
              <a:t>Розлад</a:t>
            </a:r>
            <a:r>
              <a:rPr lang="ru-RU" sz="1200" b="0" dirty="0"/>
              <a:t> </a:t>
            </a:r>
            <a:r>
              <a:rPr lang="ru-RU" sz="1200" b="0" dirty="0" err="1"/>
              <a:t>шлунково-кишкового</a:t>
            </a:r>
            <a:r>
              <a:rPr lang="ru-RU" sz="1200" b="0" dirty="0"/>
              <a:t> тракту (</a:t>
            </a:r>
            <a:r>
              <a:rPr lang="ru-RU" sz="1200" b="0" dirty="0" err="1"/>
              <a:t>діарея</a:t>
            </a:r>
            <a:r>
              <a:rPr lang="ru-RU" sz="1200" b="0" dirty="0"/>
              <a:t>)</a:t>
            </a:r>
          </a:p>
          <a:p>
            <a:pPr marL="12700">
              <a:tabLst>
                <a:tab pos="266700" algn="l"/>
              </a:tabLst>
            </a:pPr>
            <a:r>
              <a:rPr kumimoji="0" lang="ru-RU" sz="1200" b="0" i="0" u="none" strike="noStrike" kern="0" cap="none" spc="0" normalizeH="0" baseline="0" noProof="0" dirty="0">
                <a:ln>
                  <a:noFill/>
                </a:ln>
                <a:solidFill>
                  <a:sysClr val="windowText" lastClr="000000"/>
                </a:solidFill>
                <a:effectLst/>
                <a:uLnTx/>
                <a:uFillTx/>
              </a:rPr>
              <a:t>•</a:t>
            </a:r>
            <a:r>
              <a:rPr lang="ru-RU" sz="1400" b="0" dirty="0"/>
              <a:t> </a:t>
            </a:r>
            <a:r>
              <a:rPr lang="en-US" sz="1400" b="0" dirty="0"/>
              <a:t>	</a:t>
            </a:r>
            <a:r>
              <a:rPr lang="ru-RU" sz="1400" b="0" dirty="0" err="1"/>
              <a:t>Гладкі</a:t>
            </a:r>
            <a:r>
              <a:rPr lang="ru-RU" sz="1400" b="0" dirty="0"/>
              <a:t> </a:t>
            </a:r>
            <a:r>
              <a:rPr lang="ru-RU" sz="1400" b="0" dirty="0" err="1"/>
              <a:t>м'язи</a:t>
            </a:r>
            <a:endParaRPr lang="ru-RU" sz="1400" b="0" dirty="0"/>
          </a:p>
          <a:p>
            <a:pPr marL="449263">
              <a:tabLst>
                <a:tab pos="715963" algn="l"/>
              </a:tabLst>
            </a:pPr>
            <a:r>
              <a:rPr lang="ru-RU" sz="1200" b="0" dirty="0"/>
              <a:t>•	</a:t>
            </a:r>
            <a:r>
              <a:rPr lang="ru-RU" sz="1200" b="0" dirty="0" err="1"/>
              <a:t>Звуження</a:t>
            </a:r>
            <a:r>
              <a:rPr lang="ru-RU" sz="1200" b="0" dirty="0"/>
              <a:t> </a:t>
            </a:r>
            <a:r>
              <a:rPr lang="ru-RU" sz="1200" b="0" dirty="0" err="1"/>
              <a:t>бронхів</a:t>
            </a:r>
            <a:endParaRPr lang="ru-RU" sz="1200" b="0" dirty="0"/>
          </a:p>
          <a:p>
            <a:pPr marL="449263">
              <a:tabLst>
                <a:tab pos="715963" algn="l"/>
              </a:tabLst>
            </a:pPr>
            <a:r>
              <a:rPr lang="ru-RU" sz="1200" b="0" dirty="0"/>
              <a:t>•	Спазм </a:t>
            </a:r>
            <a:r>
              <a:rPr lang="ru-RU" sz="1200" b="0" dirty="0" err="1"/>
              <a:t>шлунково-кишкового</a:t>
            </a:r>
            <a:r>
              <a:rPr lang="ru-RU" sz="1200" b="0" dirty="0"/>
              <a:t> тракту</a:t>
            </a:r>
          </a:p>
        </p:txBody>
      </p:sp>
      <p:sp>
        <p:nvSpPr>
          <p:cNvPr id="9" name="object 4">
            <a:extLst>
              <a:ext uri="{FF2B5EF4-FFF2-40B4-BE49-F238E27FC236}">
                <a16:creationId xmlns:a16="http://schemas.microsoft.com/office/drawing/2014/main" id="{D36CAC39-ED49-F078-3837-880EF9D11FA9}"/>
              </a:ext>
            </a:extLst>
          </p:cNvPr>
          <p:cNvSpPr txBox="1">
            <a:spLocks/>
          </p:cNvSpPr>
          <p:nvPr/>
        </p:nvSpPr>
        <p:spPr>
          <a:xfrm>
            <a:off x="6261100" y="3877756"/>
            <a:ext cx="5363209" cy="1806904"/>
          </a:xfrm>
          <a:prstGeom prst="rect">
            <a:avLst/>
          </a:prstGeom>
        </p:spPr>
        <p:txBody>
          <a:bodyPr vert="horz" wrap="square" lIns="0" tIns="52069" rIns="0" bIns="0" rtlCol="0">
            <a:spAutoFit/>
          </a:bodyPr>
          <a:lstStyle>
            <a:lvl1pPr marL="0">
              <a:defRPr sz="2400" b="1"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r>
              <a:rPr lang="ru-RU" sz="1200" dirty="0" err="1"/>
              <a:t>Нікотинові</a:t>
            </a:r>
            <a:r>
              <a:rPr lang="ru-RU" sz="1200" dirty="0"/>
              <a:t> </a:t>
            </a:r>
            <a:r>
              <a:rPr lang="ru-RU" sz="1200" dirty="0" err="1"/>
              <a:t>нервові</a:t>
            </a:r>
            <a:r>
              <a:rPr lang="ru-RU" sz="1200" dirty="0"/>
              <a:t> </a:t>
            </a:r>
            <a:r>
              <a:rPr lang="ru-RU" sz="1200" dirty="0" err="1"/>
              <a:t>рецептори</a:t>
            </a:r>
            <a:endParaRPr lang="ru-RU" sz="1200" dirty="0"/>
          </a:p>
          <a:p>
            <a:pPr marL="12700">
              <a:tabLst>
                <a:tab pos="266700" algn="l"/>
              </a:tabLst>
            </a:pPr>
            <a:r>
              <a:rPr kumimoji="0" lang="ru-RU" sz="1200" b="0" i="0" u="none" strike="noStrike" kern="0" cap="none" spc="0" normalizeH="0" baseline="0" noProof="0" dirty="0">
                <a:ln>
                  <a:noFill/>
                </a:ln>
                <a:solidFill>
                  <a:sysClr val="windowText" lastClr="000000"/>
                </a:solidFill>
                <a:effectLst/>
                <a:uLnTx/>
                <a:uFillTx/>
              </a:rPr>
              <a:t>•</a:t>
            </a:r>
            <a:r>
              <a:rPr lang="ru-RU" sz="1400" b="0" dirty="0"/>
              <a:t> </a:t>
            </a:r>
            <a:r>
              <a:rPr lang="en-US" sz="1400" b="0" dirty="0"/>
              <a:t>	</a:t>
            </a:r>
            <a:r>
              <a:rPr lang="ru-RU" sz="1400" b="0" dirty="0" err="1"/>
              <a:t>Гіперстимуляція</a:t>
            </a:r>
            <a:r>
              <a:rPr lang="ru-RU" sz="1400" b="0" dirty="0"/>
              <a:t> </a:t>
            </a:r>
            <a:r>
              <a:rPr lang="ru-RU" sz="1400" b="0" dirty="0" err="1"/>
              <a:t>скелетних</a:t>
            </a:r>
            <a:r>
              <a:rPr lang="ru-RU" sz="1400" b="0" dirty="0"/>
              <a:t> </a:t>
            </a:r>
            <a:r>
              <a:rPr lang="ru-RU" sz="1400" b="0" dirty="0" err="1"/>
              <a:t>м'язів</a:t>
            </a:r>
            <a:endParaRPr lang="ru-RU" sz="1400" b="0" dirty="0"/>
          </a:p>
          <a:p>
            <a:pPr marL="449263">
              <a:tabLst>
                <a:tab pos="715963" algn="l"/>
              </a:tabLst>
            </a:pPr>
            <a:r>
              <a:rPr lang="ru-RU" sz="1200" b="0" dirty="0"/>
              <a:t>•	</a:t>
            </a:r>
            <a:r>
              <a:rPr lang="ru-RU" sz="1200" b="0" dirty="0" err="1"/>
              <a:t>Фасцикуляції</a:t>
            </a:r>
            <a:r>
              <a:rPr lang="ru-RU" sz="1200" b="0" dirty="0"/>
              <a:t> та </a:t>
            </a:r>
            <a:r>
              <a:rPr lang="ru-RU" sz="1200" b="0" dirty="0" err="1"/>
              <a:t>посмикування</a:t>
            </a:r>
            <a:endParaRPr lang="ru-RU" sz="1200" b="0" dirty="0"/>
          </a:p>
          <a:p>
            <a:pPr marL="449263">
              <a:tabLst>
                <a:tab pos="715963" algn="l"/>
              </a:tabLst>
            </a:pPr>
            <a:r>
              <a:rPr lang="ru-RU" sz="1200" b="0" dirty="0"/>
              <a:t>•	</a:t>
            </a:r>
            <a:r>
              <a:rPr lang="ru-RU" sz="1200" b="0" dirty="0" err="1"/>
              <a:t>Втома</a:t>
            </a:r>
            <a:r>
              <a:rPr lang="ru-RU" sz="1200" b="0" dirty="0"/>
              <a:t> </a:t>
            </a:r>
            <a:r>
              <a:rPr lang="ru-UA" sz="1200" spc="-240" dirty="0">
                <a:latin typeface="Wingdings"/>
                <a:cs typeface="Wingdings"/>
              </a:rPr>
              <a:t></a:t>
            </a:r>
            <a:r>
              <a:rPr lang="ru-RU" sz="1200" b="0" dirty="0"/>
              <a:t> </a:t>
            </a:r>
            <a:r>
              <a:rPr lang="ru-RU" sz="1200" b="0" dirty="0" err="1"/>
              <a:t>Параліч</a:t>
            </a:r>
            <a:endParaRPr lang="ru-RU" sz="1200" b="0" dirty="0"/>
          </a:p>
          <a:p>
            <a:pPr marL="12700">
              <a:tabLst>
                <a:tab pos="266700" algn="l"/>
              </a:tabLst>
            </a:pPr>
            <a:r>
              <a:rPr kumimoji="0" lang="ru-RU" sz="1200" b="0" i="0" u="none" strike="noStrike" kern="0" cap="none" spc="0" normalizeH="0" baseline="0" noProof="0" dirty="0">
                <a:ln>
                  <a:noFill/>
                </a:ln>
                <a:solidFill>
                  <a:sysClr val="windowText" lastClr="000000"/>
                </a:solidFill>
                <a:effectLst/>
                <a:uLnTx/>
                <a:uFillTx/>
              </a:rPr>
              <a:t>•</a:t>
            </a:r>
            <a:r>
              <a:rPr lang="ru-RU" sz="1400" b="0" dirty="0"/>
              <a:t> 	Спазм </a:t>
            </a:r>
            <a:r>
              <a:rPr lang="ru-RU" sz="1400" b="0" dirty="0" err="1"/>
              <a:t>м'язів</a:t>
            </a:r>
            <a:r>
              <a:rPr lang="ru-RU" sz="1400" b="0" dirty="0"/>
              <a:t> </a:t>
            </a:r>
            <a:r>
              <a:rPr lang="ru-RU" sz="1400" b="0" dirty="0" err="1"/>
              <a:t>зіниці</a:t>
            </a:r>
            <a:endParaRPr lang="ru-RU" sz="1400" b="0" dirty="0"/>
          </a:p>
          <a:p>
            <a:pPr marL="12700">
              <a:tabLst>
                <a:tab pos="266700" algn="l"/>
              </a:tabLst>
            </a:pPr>
            <a:r>
              <a:rPr kumimoji="0" lang="ru-RU" sz="1200" b="0" i="0" u="none" strike="noStrike" kern="0" cap="none" spc="0" normalizeH="0" baseline="0" noProof="0" dirty="0">
                <a:ln>
                  <a:noFill/>
                </a:ln>
                <a:solidFill>
                  <a:sysClr val="windowText" lastClr="000000"/>
                </a:solidFill>
                <a:effectLst/>
                <a:uLnTx/>
                <a:uFillTx/>
              </a:rPr>
              <a:t>•</a:t>
            </a:r>
            <a:r>
              <a:rPr lang="ru-RU" sz="1400" b="0" dirty="0"/>
              <a:t> 	</a:t>
            </a:r>
            <a:r>
              <a:rPr lang="ru-RU" sz="1400" b="0" dirty="0" err="1"/>
              <a:t>Нервово-нервові</a:t>
            </a:r>
            <a:r>
              <a:rPr lang="ru-RU" sz="1400" b="0" dirty="0"/>
              <a:t> </a:t>
            </a:r>
            <a:r>
              <a:rPr lang="ru-RU" sz="1400" b="0" dirty="0" err="1"/>
              <a:t>з’єднання</a:t>
            </a:r>
            <a:r>
              <a:rPr lang="ru-RU" sz="1400" b="0" dirty="0"/>
              <a:t> (</a:t>
            </a:r>
            <a:r>
              <a:rPr lang="ru-RU" sz="1400" b="0" dirty="0" err="1"/>
              <a:t>наприклад</a:t>
            </a:r>
            <a:r>
              <a:rPr lang="ru-RU" sz="1400" b="0" dirty="0"/>
              <a:t>, </a:t>
            </a:r>
            <a:r>
              <a:rPr lang="ru-RU" sz="1400" b="0" dirty="0" err="1"/>
              <a:t>ганглії</a:t>
            </a:r>
            <a:r>
              <a:rPr lang="ru-RU" sz="1400" b="0" dirty="0"/>
              <a:t>)</a:t>
            </a:r>
          </a:p>
          <a:p>
            <a:pPr marL="449263">
              <a:tabLst>
                <a:tab pos="715963" algn="l"/>
              </a:tabLst>
            </a:pPr>
            <a:r>
              <a:rPr lang="ru-RU" sz="1200" b="0" dirty="0"/>
              <a:t>•	</a:t>
            </a:r>
            <a:r>
              <a:rPr lang="ru-RU" sz="1200" b="0" dirty="0" err="1"/>
              <a:t>Тахікардія</a:t>
            </a:r>
            <a:endParaRPr lang="ru-RU" sz="1200" b="0" dirty="0"/>
          </a:p>
          <a:p>
            <a:pPr marL="449263">
              <a:tabLst>
                <a:tab pos="715963" algn="l"/>
              </a:tabLst>
            </a:pPr>
            <a:r>
              <a:rPr lang="ru-RU" sz="1200" b="0" dirty="0"/>
              <a:t>•	</a:t>
            </a:r>
            <a:r>
              <a:rPr lang="ru-RU" sz="1200" b="0" dirty="0" err="1"/>
              <a:t>Гіпертензія</a:t>
            </a:r>
            <a:endParaRPr lang="ru-RU" sz="1200" b="0" dirty="0"/>
          </a:p>
          <a:p>
            <a:pPr marL="449263">
              <a:tabLst>
                <a:tab pos="715963" algn="l"/>
              </a:tabLst>
            </a:pPr>
            <a:r>
              <a:rPr lang="ru-RU" sz="1200" b="0" dirty="0"/>
              <a:t>•	</a:t>
            </a:r>
            <a:r>
              <a:rPr lang="ru-RU" sz="1200" b="0" dirty="0" err="1"/>
              <a:t>Судоми</a:t>
            </a:r>
            <a:endParaRPr lang="ru-RU" sz="1200" b="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10419715" cy="1121461"/>
          </a:xfrm>
          <a:prstGeom prst="rect">
            <a:avLst/>
          </a:prstGeom>
        </p:spPr>
        <p:txBody>
          <a:bodyPr vert="horz" wrap="square" lIns="0" tIns="13335" rIns="0" bIns="0" rtlCol="0">
            <a:spAutoFit/>
          </a:bodyPr>
          <a:lstStyle/>
          <a:p>
            <a:pPr marL="12700">
              <a:lnSpc>
                <a:spcPct val="100000"/>
              </a:lnSpc>
              <a:spcBef>
                <a:spcPts val="105"/>
              </a:spcBef>
            </a:pPr>
            <a:r>
              <a:rPr sz="3600" b="1" spc="-20" dirty="0"/>
              <a:t>Clinical</a:t>
            </a:r>
            <a:r>
              <a:rPr sz="3600" b="1" spc="-190" dirty="0"/>
              <a:t> </a:t>
            </a:r>
            <a:r>
              <a:rPr sz="3600" b="1" spc="-40" dirty="0"/>
              <a:t>Characteristics:</a:t>
            </a:r>
            <a:r>
              <a:rPr sz="3600" b="1" spc="-170" dirty="0"/>
              <a:t> </a:t>
            </a:r>
            <a:r>
              <a:rPr sz="3600" b="1" spc="-30" dirty="0"/>
              <a:t>Central</a:t>
            </a:r>
            <a:r>
              <a:rPr sz="3600" b="1" spc="-170" dirty="0"/>
              <a:t> </a:t>
            </a:r>
            <a:r>
              <a:rPr sz="3600" b="1" spc="-25" dirty="0"/>
              <a:t>Nervous</a:t>
            </a:r>
            <a:r>
              <a:rPr sz="3600" b="1" spc="-175" dirty="0"/>
              <a:t> </a:t>
            </a:r>
            <a:r>
              <a:rPr sz="3600" b="1" spc="-20" dirty="0"/>
              <a:t>System</a:t>
            </a:r>
            <a:br>
              <a:rPr lang="en-US" sz="3600" b="1" spc="-20" dirty="0"/>
            </a:br>
            <a:r>
              <a:rPr lang="ru-RU" sz="3600" b="1" spc="-20" dirty="0" err="1"/>
              <a:t>Клінічні</a:t>
            </a:r>
            <a:r>
              <a:rPr lang="ru-RU" sz="3600" b="1" spc="-20" dirty="0"/>
              <a:t> характеристики: Центральна </a:t>
            </a:r>
            <a:r>
              <a:rPr lang="ru-RU" sz="3600" b="1" spc="-20" dirty="0" err="1"/>
              <a:t>нервова</a:t>
            </a:r>
            <a:r>
              <a:rPr lang="ru-RU" sz="3600" b="1" spc="-20" dirty="0"/>
              <a:t> система</a:t>
            </a:r>
            <a:endParaRPr sz="3600" b="1" dirty="0"/>
          </a:p>
        </p:txBody>
      </p:sp>
      <p:sp>
        <p:nvSpPr>
          <p:cNvPr id="3" name="object 3"/>
          <p:cNvSpPr txBox="1"/>
          <p:nvPr/>
        </p:nvSpPr>
        <p:spPr>
          <a:xfrm>
            <a:off x="497840" y="1780412"/>
            <a:ext cx="10327640" cy="1293944"/>
          </a:xfrm>
          <a:prstGeom prst="rect">
            <a:avLst/>
          </a:prstGeom>
        </p:spPr>
        <p:txBody>
          <a:bodyPr vert="horz" wrap="square" lIns="0" tIns="59690" rIns="0" bIns="0" rtlCol="0">
            <a:spAutoFit/>
          </a:bodyPr>
          <a:lstStyle/>
          <a:p>
            <a:pPr marL="241300" marR="5080" indent="-228600">
              <a:spcBef>
                <a:spcPts val="470"/>
              </a:spcBef>
              <a:buFont typeface="Arial"/>
              <a:buChar char="•"/>
              <a:tabLst>
                <a:tab pos="241300" algn="l"/>
              </a:tabLst>
            </a:pPr>
            <a:r>
              <a:rPr sz="1900" dirty="0">
                <a:latin typeface="Calibri"/>
                <a:cs typeface="Calibri"/>
              </a:rPr>
              <a:t>In</a:t>
            </a:r>
            <a:r>
              <a:rPr sz="1900" spc="-110" dirty="0">
                <a:latin typeface="Calibri"/>
                <a:cs typeface="Calibri"/>
              </a:rPr>
              <a:t> </a:t>
            </a:r>
            <a:r>
              <a:rPr sz="1900" dirty="0">
                <a:latin typeface="Calibri"/>
                <a:cs typeface="Calibri"/>
              </a:rPr>
              <a:t>animal</a:t>
            </a:r>
            <a:r>
              <a:rPr sz="1900" spc="-105" dirty="0">
                <a:latin typeface="Calibri"/>
                <a:cs typeface="Calibri"/>
              </a:rPr>
              <a:t> </a:t>
            </a:r>
            <a:r>
              <a:rPr sz="1900" dirty="0">
                <a:latin typeface="Calibri"/>
                <a:cs typeface="Calibri"/>
              </a:rPr>
              <a:t>models,</a:t>
            </a:r>
            <a:r>
              <a:rPr sz="1900" spc="-90" dirty="0">
                <a:latin typeface="Calibri"/>
                <a:cs typeface="Calibri"/>
              </a:rPr>
              <a:t> </a:t>
            </a:r>
            <a:r>
              <a:rPr sz="1900" dirty="0">
                <a:latin typeface="Calibri"/>
                <a:cs typeface="Calibri"/>
              </a:rPr>
              <a:t>nerve</a:t>
            </a:r>
            <a:r>
              <a:rPr sz="1900" spc="-90" dirty="0">
                <a:latin typeface="Calibri"/>
                <a:cs typeface="Calibri"/>
              </a:rPr>
              <a:t> </a:t>
            </a:r>
            <a:r>
              <a:rPr sz="1900" dirty="0">
                <a:latin typeface="Calibri"/>
                <a:cs typeface="Calibri"/>
              </a:rPr>
              <a:t>agents</a:t>
            </a:r>
            <a:r>
              <a:rPr sz="1900" spc="-110" dirty="0">
                <a:latin typeface="Calibri"/>
                <a:cs typeface="Calibri"/>
              </a:rPr>
              <a:t> </a:t>
            </a:r>
            <a:r>
              <a:rPr sz="1900" dirty="0">
                <a:latin typeface="Calibri"/>
                <a:cs typeface="Calibri"/>
              </a:rPr>
              <a:t>(particularly</a:t>
            </a:r>
            <a:r>
              <a:rPr sz="1900" spc="-70" dirty="0">
                <a:latin typeface="Calibri"/>
                <a:cs typeface="Calibri"/>
              </a:rPr>
              <a:t> </a:t>
            </a:r>
            <a:r>
              <a:rPr sz="1900" dirty="0">
                <a:latin typeface="Calibri"/>
                <a:cs typeface="Calibri"/>
              </a:rPr>
              <a:t>soman)</a:t>
            </a:r>
            <a:r>
              <a:rPr sz="1900" spc="-95" dirty="0">
                <a:latin typeface="Calibri"/>
                <a:cs typeface="Calibri"/>
              </a:rPr>
              <a:t> </a:t>
            </a:r>
            <a:r>
              <a:rPr sz="1900" dirty="0">
                <a:latin typeface="Calibri"/>
                <a:cs typeface="Calibri"/>
              </a:rPr>
              <a:t>show</a:t>
            </a:r>
            <a:r>
              <a:rPr sz="1900" spc="-80" dirty="0">
                <a:latin typeface="Calibri"/>
                <a:cs typeface="Calibri"/>
              </a:rPr>
              <a:t> </a:t>
            </a:r>
            <a:r>
              <a:rPr sz="1900" dirty="0">
                <a:latin typeface="Calibri"/>
                <a:cs typeface="Calibri"/>
              </a:rPr>
              <a:t>evidence</a:t>
            </a:r>
            <a:r>
              <a:rPr sz="1900" spc="-100" dirty="0">
                <a:latin typeface="Calibri"/>
                <a:cs typeface="Calibri"/>
              </a:rPr>
              <a:t> </a:t>
            </a:r>
            <a:r>
              <a:rPr sz="1900" spc="-25" dirty="0">
                <a:latin typeface="Calibri"/>
                <a:cs typeface="Calibri"/>
              </a:rPr>
              <a:t>of </a:t>
            </a:r>
            <a:r>
              <a:rPr sz="1900" dirty="0">
                <a:latin typeface="Calibri"/>
                <a:cs typeface="Calibri"/>
              </a:rPr>
              <a:t>disruption</a:t>
            </a:r>
            <a:r>
              <a:rPr sz="1900" spc="-55" dirty="0">
                <a:latin typeface="Calibri"/>
                <a:cs typeface="Calibri"/>
              </a:rPr>
              <a:t> </a:t>
            </a:r>
            <a:r>
              <a:rPr sz="1900" dirty="0">
                <a:latin typeface="Calibri"/>
                <a:cs typeface="Calibri"/>
              </a:rPr>
              <a:t>to</a:t>
            </a:r>
            <a:r>
              <a:rPr sz="1900" spc="-105" dirty="0">
                <a:latin typeface="Calibri"/>
                <a:cs typeface="Calibri"/>
              </a:rPr>
              <a:t> </a:t>
            </a:r>
            <a:r>
              <a:rPr sz="1900" dirty="0">
                <a:latin typeface="Calibri"/>
                <a:cs typeface="Calibri"/>
              </a:rPr>
              <a:t>the</a:t>
            </a:r>
            <a:r>
              <a:rPr sz="1900" spc="-85" dirty="0">
                <a:latin typeface="Calibri"/>
                <a:cs typeface="Calibri"/>
              </a:rPr>
              <a:t> </a:t>
            </a:r>
            <a:r>
              <a:rPr sz="1900" dirty="0">
                <a:latin typeface="Calibri"/>
                <a:cs typeface="Calibri"/>
              </a:rPr>
              <a:t>blood</a:t>
            </a:r>
            <a:r>
              <a:rPr sz="1900" spc="-80" dirty="0">
                <a:latin typeface="Calibri"/>
                <a:cs typeface="Calibri"/>
              </a:rPr>
              <a:t> </a:t>
            </a:r>
            <a:r>
              <a:rPr sz="1900" dirty="0">
                <a:latin typeface="Calibri"/>
                <a:cs typeface="Calibri"/>
              </a:rPr>
              <a:t>brain</a:t>
            </a:r>
            <a:r>
              <a:rPr sz="1900" spc="-85" dirty="0">
                <a:latin typeface="Calibri"/>
                <a:cs typeface="Calibri"/>
              </a:rPr>
              <a:t> </a:t>
            </a:r>
            <a:r>
              <a:rPr sz="1900" spc="-10" dirty="0">
                <a:latin typeface="Calibri"/>
                <a:cs typeface="Calibri"/>
              </a:rPr>
              <a:t>barrier</a:t>
            </a:r>
            <a:endParaRPr lang="en-US" sz="1900" spc="-10" dirty="0">
              <a:latin typeface="Calibri"/>
              <a:cs typeface="Calibri"/>
            </a:endParaRPr>
          </a:p>
          <a:p>
            <a:pPr marL="241300" marR="5080" indent="-228600">
              <a:spcBef>
                <a:spcPts val="470"/>
              </a:spcBef>
              <a:buFont typeface="Arial"/>
              <a:buChar char="•"/>
              <a:tabLst>
                <a:tab pos="241300" algn="l"/>
              </a:tabLst>
            </a:pPr>
            <a:r>
              <a:rPr lang="ru-RU" sz="1900" dirty="0">
                <a:latin typeface="Calibri"/>
                <a:cs typeface="Calibri"/>
              </a:rPr>
              <a:t>На </a:t>
            </a:r>
            <a:r>
              <a:rPr lang="ru-RU" sz="1900" dirty="0" err="1">
                <a:latin typeface="Calibri"/>
                <a:cs typeface="Calibri"/>
              </a:rPr>
              <a:t>тваринних</a:t>
            </a:r>
            <a:r>
              <a:rPr lang="ru-RU" sz="1900" dirty="0">
                <a:latin typeface="Calibri"/>
                <a:cs typeface="Calibri"/>
              </a:rPr>
              <a:t> моделях </a:t>
            </a:r>
            <a:r>
              <a:rPr lang="ru-RU" sz="1900" dirty="0" err="1">
                <a:latin typeface="Calibri"/>
                <a:cs typeface="Calibri"/>
              </a:rPr>
              <a:t>нервово-паралітичні</a:t>
            </a:r>
            <a:r>
              <a:rPr lang="ru-RU" sz="1900" dirty="0">
                <a:latin typeface="Calibri"/>
                <a:cs typeface="Calibri"/>
              </a:rPr>
              <a:t> </a:t>
            </a:r>
            <a:r>
              <a:rPr lang="ru-RU" sz="1900" dirty="0" err="1">
                <a:latin typeface="Calibri"/>
                <a:cs typeface="Calibri"/>
              </a:rPr>
              <a:t>речовини</a:t>
            </a:r>
            <a:r>
              <a:rPr lang="ru-RU" sz="1900" dirty="0">
                <a:latin typeface="Calibri"/>
                <a:cs typeface="Calibri"/>
              </a:rPr>
              <a:t> (</a:t>
            </a:r>
            <a:r>
              <a:rPr lang="ru-RU" sz="1900" dirty="0" err="1">
                <a:latin typeface="Calibri"/>
                <a:cs typeface="Calibri"/>
              </a:rPr>
              <a:t>зокрема</a:t>
            </a:r>
            <a:r>
              <a:rPr lang="ru-RU" sz="1900" dirty="0">
                <a:latin typeface="Calibri"/>
                <a:cs typeface="Calibri"/>
              </a:rPr>
              <a:t> зоман) </a:t>
            </a:r>
            <a:r>
              <a:rPr lang="ru-RU" sz="1900" dirty="0" err="1">
                <a:latin typeface="Calibri"/>
                <a:cs typeface="Calibri"/>
              </a:rPr>
              <a:t>демонструють</a:t>
            </a:r>
            <a:r>
              <a:rPr lang="ru-RU" sz="1900" dirty="0">
                <a:latin typeface="Calibri"/>
                <a:cs typeface="Calibri"/>
              </a:rPr>
              <a:t> </a:t>
            </a:r>
            <a:r>
              <a:rPr lang="ru-RU" sz="1900" dirty="0" err="1">
                <a:latin typeface="Calibri"/>
                <a:cs typeface="Calibri"/>
              </a:rPr>
              <a:t>руйнування</a:t>
            </a:r>
            <a:r>
              <a:rPr lang="ru-RU" sz="1900" dirty="0">
                <a:latin typeface="Calibri"/>
                <a:cs typeface="Calibri"/>
              </a:rPr>
              <a:t> </a:t>
            </a:r>
            <a:r>
              <a:rPr lang="ru-RU" sz="1900" dirty="0" err="1">
                <a:latin typeface="Calibri"/>
                <a:cs typeface="Calibri"/>
              </a:rPr>
              <a:t>гематоенцефалічного</a:t>
            </a:r>
            <a:r>
              <a:rPr lang="ru-RU" sz="1900" dirty="0">
                <a:latin typeface="Calibri"/>
                <a:cs typeface="Calibri"/>
              </a:rPr>
              <a:t> </a:t>
            </a:r>
            <a:r>
              <a:rPr lang="ru-RU" sz="1900" dirty="0" err="1">
                <a:latin typeface="Calibri"/>
                <a:cs typeface="Calibri"/>
              </a:rPr>
              <a:t>бар’єру</a:t>
            </a:r>
            <a:r>
              <a:rPr lang="ru-RU" sz="1900" dirty="0">
                <a:latin typeface="Calibri"/>
                <a:cs typeface="Calibri"/>
              </a:rPr>
              <a:t>.</a:t>
            </a:r>
            <a:endParaRPr sz="1900" dirty="0">
              <a:latin typeface="Calibri"/>
              <a:cs typeface="Calibri"/>
            </a:endParaRPr>
          </a:p>
        </p:txBody>
      </p:sp>
      <p:sp>
        <p:nvSpPr>
          <p:cNvPr id="4" name="object 4"/>
          <p:cNvSpPr txBox="1"/>
          <p:nvPr/>
        </p:nvSpPr>
        <p:spPr>
          <a:xfrm>
            <a:off x="1076705" y="4419600"/>
            <a:ext cx="10040620" cy="1349728"/>
          </a:xfrm>
          <a:prstGeom prst="rect">
            <a:avLst/>
          </a:prstGeom>
          <a:ln w="38100">
            <a:solidFill>
              <a:srgbClr val="000000"/>
            </a:solidFill>
          </a:ln>
        </p:spPr>
        <p:txBody>
          <a:bodyPr vert="horz" wrap="square" lIns="0" tIns="31115" rIns="0" bIns="0" rtlCol="0">
            <a:spAutoFit/>
          </a:bodyPr>
          <a:lstStyle/>
          <a:p>
            <a:pPr marL="90170" marR="85725" algn="just">
              <a:lnSpc>
                <a:spcPct val="100000"/>
              </a:lnSpc>
              <a:spcBef>
                <a:spcPts val="245"/>
              </a:spcBef>
            </a:pPr>
            <a:r>
              <a:rPr sz="1400" b="1" u="sng" dirty="0">
                <a:uFill>
                  <a:solidFill>
                    <a:srgbClr val="000000"/>
                  </a:solidFill>
                </a:uFill>
                <a:latin typeface="Calibri"/>
                <a:cs typeface="Calibri"/>
              </a:rPr>
              <a:t>Benzodiazepines</a:t>
            </a:r>
            <a:r>
              <a:rPr sz="1400" b="1" u="sng" spc="105" dirty="0">
                <a:uFill>
                  <a:solidFill>
                    <a:srgbClr val="000000"/>
                  </a:solidFill>
                </a:uFill>
                <a:latin typeface="Calibri"/>
                <a:cs typeface="Calibri"/>
              </a:rPr>
              <a:t> </a:t>
            </a:r>
            <a:r>
              <a:rPr sz="1400" b="1" u="sng" dirty="0">
                <a:uFill>
                  <a:solidFill>
                    <a:srgbClr val="000000"/>
                  </a:solidFill>
                </a:uFill>
                <a:latin typeface="Calibri"/>
                <a:cs typeface="Calibri"/>
              </a:rPr>
              <a:t>(eg:</a:t>
            </a:r>
            <a:r>
              <a:rPr sz="1400" b="1" u="sng" spc="130" dirty="0">
                <a:uFill>
                  <a:solidFill>
                    <a:srgbClr val="000000"/>
                  </a:solidFill>
                </a:uFill>
                <a:latin typeface="Calibri"/>
                <a:cs typeface="Calibri"/>
              </a:rPr>
              <a:t> </a:t>
            </a:r>
            <a:r>
              <a:rPr sz="1400" b="1" u="sng" dirty="0">
                <a:uFill>
                  <a:solidFill>
                    <a:srgbClr val="000000"/>
                  </a:solidFill>
                </a:uFill>
                <a:latin typeface="Calibri"/>
                <a:cs typeface="Calibri"/>
              </a:rPr>
              <a:t>diazepam,</a:t>
            </a:r>
            <a:r>
              <a:rPr sz="1400" b="1" u="sng" spc="145" dirty="0">
                <a:uFill>
                  <a:solidFill>
                    <a:srgbClr val="000000"/>
                  </a:solidFill>
                </a:uFill>
                <a:latin typeface="Calibri"/>
                <a:cs typeface="Calibri"/>
              </a:rPr>
              <a:t> </a:t>
            </a:r>
            <a:r>
              <a:rPr sz="1400" b="1" u="sng" dirty="0">
                <a:uFill>
                  <a:solidFill>
                    <a:srgbClr val="000000"/>
                  </a:solidFill>
                </a:uFill>
                <a:latin typeface="Calibri"/>
                <a:cs typeface="Calibri"/>
              </a:rPr>
              <a:t>midazolam,</a:t>
            </a:r>
            <a:r>
              <a:rPr sz="1400" b="1" u="sng" spc="135" dirty="0">
                <a:uFill>
                  <a:solidFill>
                    <a:srgbClr val="000000"/>
                  </a:solidFill>
                </a:uFill>
                <a:latin typeface="Calibri"/>
                <a:cs typeface="Calibri"/>
              </a:rPr>
              <a:t> </a:t>
            </a:r>
            <a:r>
              <a:rPr sz="1400" b="1" u="sng" dirty="0">
                <a:uFill>
                  <a:solidFill>
                    <a:srgbClr val="000000"/>
                  </a:solidFill>
                </a:uFill>
                <a:latin typeface="Calibri"/>
                <a:cs typeface="Calibri"/>
              </a:rPr>
              <a:t>lorazepam)</a:t>
            </a:r>
            <a:r>
              <a:rPr sz="1400" b="1" u="sng" spc="145" dirty="0">
                <a:uFill>
                  <a:solidFill>
                    <a:srgbClr val="000000"/>
                  </a:solidFill>
                </a:uFill>
                <a:latin typeface="Calibri"/>
                <a:cs typeface="Calibri"/>
              </a:rPr>
              <a:t> </a:t>
            </a:r>
            <a:r>
              <a:rPr sz="1400" b="1" u="sng" dirty="0">
                <a:uFill>
                  <a:solidFill>
                    <a:srgbClr val="000000"/>
                  </a:solidFill>
                </a:uFill>
                <a:latin typeface="Calibri"/>
                <a:cs typeface="Calibri"/>
              </a:rPr>
              <a:t>are</a:t>
            </a:r>
            <a:r>
              <a:rPr sz="1400" b="1" u="sng" spc="140" dirty="0">
                <a:uFill>
                  <a:solidFill>
                    <a:srgbClr val="000000"/>
                  </a:solidFill>
                </a:uFill>
                <a:latin typeface="Calibri"/>
                <a:cs typeface="Calibri"/>
              </a:rPr>
              <a:t> </a:t>
            </a:r>
            <a:r>
              <a:rPr sz="1400" b="1" u="sng" dirty="0">
                <a:uFill>
                  <a:solidFill>
                    <a:srgbClr val="000000"/>
                  </a:solidFill>
                </a:uFill>
                <a:latin typeface="Calibri"/>
                <a:cs typeface="Calibri"/>
              </a:rPr>
              <a:t>favored</a:t>
            </a:r>
            <a:r>
              <a:rPr sz="1400" b="1" u="sng" spc="135" dirty="0">
                <a:uFill>
                  <a:solidFill>
                    <a:srgbClr val="000000"/>
                  </a:solidFill>
                </a:uFill>
                <a:latin typeface="Calibri"/>
                <a:cs typeface="Calibri"/>
              </a:rPr>
              <a:t> </a:t>
            </a:r>
            <a:r>
              <a:rPr sz="1400" dirty="0">
                <a:latin typeface="Calibri"/>
                <a:cs typeface="Calibri"/>
              </a:rPr>
              <a:t>for</a:t>
            </a:r>
            <a:r>
              <a:rPr sz="1400" spc="130" dirty="0">
                <a:latin typeface="Calibri"/>
                <a:cs typeface="Calibri"/>
              </a:rPr>
              <a:t> </a:t>
            </a:r>
            <a:r>
              <a:rPr sz="1400" dirty="0">
                <a:latin typeface="Calibri"/>
                <a:cs typeface="Calibri"/>
              </a:rPr>
              <a:t>treatment</a:t>
            </a:r>
            <a:r>
              <a:rPr sz="1400" spc="130" dirty="0">
                <a:latin typeface="Calibri"/>
                <a:cs typeface="Calibri"/>
              </a:rPr>
              <a:t> </a:t>
            </a:r>
            <a:r>
              <a:rPr sz="1400" dirty="0">
                <a:latin typeface="Calibri"/>
                <a:cs typeface="Calibri"/>
              </a:rPr>
              <a:t>of</a:t>
            </a:r>
            <a:r>
              <a:rPr sz="1400" spc="140" dirty="0">
                <a:latin typeface="Calibri"/>
                <a:cs typeface="Calibri"/>
              </a:rPr>
              <a:t> </a:t>
            </a:r>
            <a:r>
              <a:rPr sz="1400" dirty="0">
                <a:latin typeface="Calibri"/>
                <a:cs typeface="Calibri"/>
              </a:rPr>
              <a:t>seizures</a:t>
            </a:r>
            <a:r>
              <a:rPr sz="1400" spc="145" dirty="0">
                <a:latin typeface="Calibri"/>
                <a:cs typeface="Calibri"/>
              </a:rPr>
              <a:t> </a:t>
            </a:r>
            <a:r>
              <a:rPr sz="1400" dirty="0">
                <a:latin typeface="Calibri"/>
                <a:cs typeface="Calibri"/>
              </a:rPr>
              <a:t>in</a:t>
            </a:r>
            <a:r>
              <a:rPr sz="1400" spc="150" dirty="0">
                <a:latin typeface="Calibri"/>
                <a:cs typeface="Calibri"/>
              </a:rPr>
              <a:t> </a:t>
            </a:r>
            <a:r>
              <a:rPr sz="1400" spc="-10" dirty="0">
                <a:latin typeface="Calibri"/>
                <a:cs typeface="Calibri"/>
              </a:rPr>
              <a:t>nerve </a:t>
            </a:r>
            <a:r>
              <a:rPr sz="1400" dirty="0">
                <a:latin typeface="Calibri"/>
                <a:cs typeface="Calibri"/>
              </a:rPr>
              <a:t>agent</a:t>
            </a:r>
            <a:r>
              <a:rPr sz="1400" spc="50" dirty="0">
                <a:latin typeface="Calibri"/>
                <a:cs typeface="Calibri"/>
              </a:rPr>
              <a:t> </a:t>
            </a:r>
            <a:r>
              <a:rPr sz="1400" dirty="0">
                <a:latin typeface="Calibri"/>
                <a:cs typeface="Calibri"/>
              </a:rPr>
              <a:t>exposures.</a:t>
            </a:r>
            <a:r>
              <a:rPr sz="1400" spc="65" dirty="0">
                <a:latin typeface="Calibri"/>
                <a:cs typeface="Calibri"/>
              </a:rPr>
              <a:t>  </a:t>
            </a:r>
            <a:r>
              <a:rPr sz="1400" dirty="0">
                <a:latin typeface="Calibri"/>
                <a:cs typeface="Calibri"/>
              </a:rPr>
              <a:t>Seizures</a:t>
            </a:r>
            <a:r>
              <a:rPr sz="1400" spc="75" dirty="0">
                <a:latin typeface="Calibri"/>
                <a:cs typeface="Calibri"/>
              </a:rPr>
              <a:t> </a:t>
            </a:r>
            <a:r>
              <a:rPr sz="1400" dirty="0">
                <a:latin typeface="Calibri"/>
                <a:cs typeface="Calibri"/>
              </a:rPr>
              <a:t>are</a:t>
            </a:r>
            <a:r>
              <a:rPr sz="1400" spc="80" dirty="0">
                <a:latin typeface="Calibri"/>
                <a:cs typeface="Calibri"/>
              </a:rPr>
              <a:t> </a:t>
            </a:r>
            <a:r>
              <a:rPr sz="1400" dirty="0">
                <a:latin typeface="Calibri"/>
                <a:cs typeface="Calibri"/>
              </a:rPr>
              <a:t>thought</a:t>
            </a:r>
            <a:r>
              <a:rPr sz="1400" spc="65" dirty="0">
                <a:latin typeface="Calibri"/>
                <a:cs typeface="Calibri"/>
              </a:rPr>
              <a:t> </a:t>
            </a:r>
            <a:r>
              <a:rPr sz="1400" dirty="0">
                <a:latin typeface="Calibri"/>
                <a:cs typeface="Calibri"/>
              </a:rPr>
              <a:t>to</a:t>
            </a:r>
            <a:r>
              <a:rPr sz="1400" spc="75" dirty="0">
                <a:latin typeface="Calibri"/>
                <a:cs typeface="Calibri"/>
              </a:rPr>
              <a:t> </a:t>
            </a:r>
            <a:r>
              <a:rPr sz="1400" dirty="0">
                <a:latin typeface="Calibri"/>
                <a:cs typeface="Calibri"/>
              </a:rPr>
              <a:t>be</a:t>
            </a:r>
            <a:r>
              <a:rPr sz="1400" spc="65" dirty="0">
                <a:latin typeface="Calibri"/>
                <a:cs typeface="Calibri"/>
              </a:rPr>
              <a:t> </a:t>
            </a:r>
            <a:r>
              <a:rPr sz="1400" dirty="0">
                <a:latin typeface="Calibri"/>
                <a:cs typeface="Calibri"/>
              </a:rPr>
              <a:t>more</a:t>
            </a:r>
            <a:r>
              <a:rPr sz="1400" spc="70" dirty="0">
                <a:latin typeface="Calibri"/>
                <a:cs typeface="Calibri"/>
              </a:rPr>
              <a:t> </a:t>
            </a:r>
            <a:r>
              <a:rPr sz="1400" dirty="0">
                <a:latin typeface="Calibri"/>
                <a:cs typeface="Calibri"/>
              </a:rPr>
              <a:t>global</a:t>
            </a:r>
            <a:r>
              <a:rPr sz="1400" spc="80" dirty="0">
                <a:latin typeface="Calibri"/>
                <a:cs typeface="Calibri"/>
              </a:rPr>
              <a:t> </a:t>
            </a:r>
            <a:r>
              <a:rPr sz="1400" dirty="0">
                <a:latin typeface="Calibri"/>
                <a:cs typeface="Calibri"/>
              </a:rPr>
              <a:t>and</a:t>
            </a:r>
            <a:r>
              <a:rPr sz="1400" spc="80" dirty="0">
                <a:latin typeface="Calibri"/>
                <a:cs typeface="Calibri"/>
              </a:rPr>
              <a:t> </a:t>
            </a:r>
            <a:r>
              <a:rPr sz="1400" dirty="0">
                <a:latin typeface="Calibri"/>
                <a:cs typeface="Calibri"/>
              </a:rPr>
              <a:t>diffuse</a:t>
            </a:r>
            <a:r>
              <a:rPr sz="1400" spc="75" dirty="0">
                <a:latin typeface="Calibri"/>
                <a:cs typeface="Calibri"/>
              </a:rPr>
              <a:t> </a:t>
            </a:r>
            <a:r>
              <a:rPr sz="1400" dirty="0">
                <a:latin typeface="Calibri"/>
                <a:cs typeface="Calibri"/>
              </a:rPr>
              <a:t>in</a:t>
            </a:r>
            <a:r>
              <a:rPr sz="1400" spc="65" dirty="0">
                <a:latin typeface="Calibri"/>
                <a:cs typeface="Calibri"/>
              </a:rPr>
              <a:t> </a:t>
            </a:r>
            <a:r>
              <a:rPr sz="1400" dirty="0">
                <a:latin typeface="Calibri"/>
                <a:cs typeface="Calibri"/>
              </a:rPr>
              <a:t>nature,</a:t>
            </a:r>
            <a:r>
              <a:rPr sz="1400" spc="85" dirty="0">
                <a:latin typeface="Calibri"/>
                <a:cs typeface="Calibri"/>
              </a:rPr>
              <a:t> </a:t>
            </a:r>
            <a:r>
              <a:rPr sz="1400" dirty="0">
                <a:latin typeface="Calibri"/>
                <a:cs typeface="Calibri"/>
              </a:rPr>
              <a:t>thus</a:t>
            </a:r>
            <a:r>
              <a:rPr sz="1400" spc="70" dirty="0">
                <a:latin typeface="Calibri"/>
                <a:cs typeface="Calibri"/>
              </a:rPr>
              <a:t> </a:t>
            </a:r>
            <a:r>
              <a:rPr sz="1400" dirty="0">
                <a:latin typeface="Calibri"/>
                <a:cs typeface="Calibri"/>
              </a:rPr>
              <a:t>inhibitors</a:t>
            </a:r>
            <a:r>
              <a:rPr sz="1400" spc="85" dirty="0">
                <a:latin typeface="Calibri"/>
                <a:cs typeface="Calibri"/>
              </a:rPr>
              <a:t> </a:t>
            </a:r>
            <a:r>
              <a:rPr sz="1400" dirty="0">
                <a:latin typeface="Calibri"/>
                <a:cs typeface="Calibri"/>
              </a:rPr>
              <a:t>of</a:t>
            </a:r>
            <a:r>
              <a:rPr sz="1400" spc="65" dirty="0">
                <a:latin typeface="Calibri"/>
                <a:cs typeface="Calibri"/>
              </a:rPr>
              <a:t> </a:t>
            </a:r>
            <a:r>
              <a:rPr sz="1400" spc="-10" dirty="0">
                <a:latin typeface="Calibri"/>
                <a:cs typeface="Calibri"/>
              </a:rPr>
              <a:t>seizure </a:t>
            </a:r>
            <a:r>
              <a:rPr sz="1400" i="1" dirty="0">
                <a:latin typeface="Calibri"/>
                <a:cs typeface="Calibri"/>
              </a:rPr>
              <a:t>progression</a:t>
            </a:r>
            <a:r>
              <a:rPr sz="1400" i="1" spc="-35" dirty="0">
                <a:latin typeface="Calibri"/>
                <a:cs typeface="Calibri"/>
              </a:rPr>
              <a:t> </a:t>
            </a:r>
            <a:r>
              <a:rPr sz="1400" dirty="0">
                <a:latin typeface="Calibri"/>
                <a:cs typeface="Calibri"/>
              </a:rPr>
              <a:t>such</a:t>
            </a:r>
            <a:r>
              <a:rPr sz="1400" spc="-30" dirty="0">
                <a:latin typeface="Calibri"/>
                <a:cs typeface="Calibri"/>
              </a:rPr>
              <a:t> </a:t>
            </a:r>
            <a:r>
              <a:rPr sz="1400" dirty="0">
                <a:latin typeface="Calibri"/>
                <a:cs typeface="Calibri"/>
              </a:rPr>
              <a:t>as</a:t>
            </a:r>
            <a:r>
              <a:rPr sz="1400" spc="-25" dirty="0">
                <a:latin typeface="Calibri"/>
                <a:cs typeface="Calibri"/>
              </a:rPr>
              <a:t> </a:t>
            </a:r>
            <a:r>
              <a:rPr sz="1400" b="1" u="sng" dirty="0">
                <a:uFill>
                  <a:solidFill>
                    <a:srgbClr val="000000"/>
                  </a:solidFill>
                </a:uFill>
                <a:latin typeface="Calibri"/>
                <a:cs typeface="Calibri"/>
              </a:rPr>
              <a:t>phenytoin</a:t>
            </a:r>
            <a:r>
              <a:rPr sz="1400" b="1" u="sng" spc="-70" dirty="0">
                <a:uFill>
                  <a:solidFill>
                    <a:srgbClr val="000000"/>
                  </a:solidFill>
                </a:uFill>
                <a:latin typeface="Calibri"/>
                <a:cs typeface="Calibri"/>
              </a:rPr>
              <a:t> </a:t>
            </a:r>
            <a:r>
              <a:rPr sz="1400" b="1" u="sng" dirty="0">
                <a:uFill>
                  <a:solidFill>
                    <a:srgbClr val="000000"/>
                  </a:solidFill>
                </a:uFill>
                <a:latin typeface="Calibri"/>
                <a:cs typeface="Calibri"/>
              </a:rPr>
              <a:t>are</a:t>
            </a:r>
            <a:r>
              <a:rPr sz="1400" b="1" u="sng" spc="-30" dirty="0">
                <a:uFill>
                  <a:solidFill>
                    <a:srgbClr val="000000"/>
                  </a:solidFill>
                </a:uFill>
                <a:latin typeface="Calibri"/>
                <a:cs typeface="Calibri"/>
              </a:rPr>
              <a:t> </a:t>
            </a:r>
            <a:r>
              <a:rPr sz="1400" b="1" u="sng" dirty="0">
                <a:uFill>
                  <a:solidFill>
                    <a:srgbClr val="000000"/>
                  </a:solidFill>
                </a:uFill>
                <a:latin typeface="Calibri"/>
                <a:cs typeface="Calibri"/>
              </a:rPr>
              <a:t>NOT</a:t>
            </a:r>
            <a:r>
              <a:rPr sz="1400" b="1" u="sng" spc="-40" dirty="0">
                <a:uFill>
                  <a:solidFill>
                    <a:srgbClr val="000000"/>
                  </a:solidFill>
                </a:uFill>
                <a:latin typeface="Calibri"/>
                <a:cs typeface="Calibri"/>
              </a:rPr>
              <a:t> </a:t>
            </a:r>
            <a:r>
              <a:rPr sz="1400" b="1" u="sng" spc="-10" dirty="0">
                <a:uFill>
                  <a:solidFill>
                    <a:srgbClr val="000000"/>
                  </a:solidFill>
                </a:uFill>
                <a:latin typeface="Calibri"/>
                <a:cs typeface="Calibri"/>
              </a:rPr>
              <a:t>favored</a:t>
            </a:r>
            <a:r>
              <a:rPr sz="1400" b="1" spc="-40" dirty="0">
                <a:latin typeface="Calibri"/>
                <a:cs typeface="Calibri"/>
              </a:rPr>
              <a:t> </a:t>
            </a:r>
            <a:r>
              <a:rPr sz="1400" dirty="0">
                <a:latin typeface="Calibri"/>
                <a:cs typeface="Calibri"/>
              </a:rPr>
              <a:t>as</a:t>
            </a:r>
            <a:r>
              <a:rPr sz="1400" spc="-30" dirty="0">
                <a:latin typeface="Calibri"/>
                <a:cs typeface="Calibri"/>
              </a:rPr>
              <a:t> </a:t>
            </a:r>
            <a:r>
              <a:rPr sz="1400" dirty="0">
                <a:latin typeface="Calibri"/>
                <a:cs typeface="Calibri"/>
              </a:rPr>
              <a:t>abortive</a:t>
            </a:r>
            <a:r>
              <a:rPr sz="1400" spc="-25" dirty="0">
                <a:latin typeface="Calibri"/>
                <a:cs typeface="Calibri"/>
              </a:rPr>
              <a:t> </a:t>
            </a:r>
            <a:r>
              <a:rPr sz="1400" spc="-10" dirty="0">
                <a:latin typeface="Calibri"/>
                <a:cs typeface="Calibri"/>
              </a:rPr>
              <a:t>anti-</a:t>
            </a:r>
            <a:r>
              <a:rPr sz="1400" dirty="0">
                <a:latin typeface="Calibri"/>
                <a:cs typeface="Calibri"/>
              </a:rPr>
              <a:t>epileptic</a:t>
            </a:r>
            <a:r>
              <a:rPr sz="1400" spc="-5" dirty="0">
                <a:latin typeface="Calibri"/>
                <a:cs typeface="Calibri"/>
              </a:rPr>
              <a:t> </a:t>
            </a:r>
            <a:r>
              <a:rPr sz="1400" spc="-10" dirty="0">
                <a:latin typeface="Calibri"/>
                <a:cs typeface="Calibri"/>
              </a:rPr>
              <a:t>drugs.</a:t>
            </a:r>
            <a:endParaRPr lang="en-US" sz="1400" spc="-10" dirty="0">
              <a:latin typeface="Calibri"/>
              <a:cs typeface="Calibri"/>
            </a:endParaRPr>
          </a:p>
          <a:p>
            <a:pPr marL="90170" marR="85725" algn="just">
              <a:lnSpc>
                <a:spcPct val="100000"/>
              </a:lnSpc>
              <a:spcBef>
                <a:spcPts val="245"/>
              </a:spcBef>
            </a:pPr>
            <a:r>
              <a:rPr lang="ru-RU" sz="1400" b="1" u="sng" dirty="0" err="1">
                <a:latin typeface="Calibri"/>
                <a:cs typeface="Calibri"/>
              </a:rPr>
              <a:t>Бензодіазепіни</a:t>
            </a:r>
            <a:r>
              <a:rPr lang="ru-RU" sz="1400" b="1" u="sng" dirty="0">
                <a:latin typeface="Calibri"/>
                <a:cs typeface="Calibri"/>
              </a:rPr>
              <a:t> (</a:t>
            </a:r>
            <a:r>
              <a:rPr lang="ru-RU" sz="1400" b="1" u="sng" dirty="0" err="1">
                <a:latin typeface="Calibri"/>
                <a:cs typeface="Calibri"/>
              </a:rPr>
              <a:t>наприклад</a:t>
            </a:r>
            <a:r>
              <a:rPr lang="ru-RU" sz="1400" b="1" u="sng" dirty="0">
                <a:latin typeface="Calibri"/>
                <a:cs typeface="Calibri"/>
              </a:rPr>
              <a:t>, </a:t>
            </a:r>
            <a:r>
              <a:rPr lang="ru-RU" sz="1400" b="1" u="sng" dirty="0" err="1">
                <a:latin typeface="Calibri"/>
                <a:cs typeface="Calibri"/>
              </a:rPr>
              <a:t>діазепам</a:t>
            </a:r>
            <a:r>
              <a:rPr lang="ru-RU" sz="1400" b="1" u="sng" dirty="0">
                <a:latin typeface="Calibri"/>
                <a:cs typeface="Calibri"/>
              </a:rPr>
              <a:t>, </a:t>
            </a:r>
            <a:r>
              <a:rPr lang="ru-RU" sz="1400" b="1" u="sng" dirty="0" err="1">
                <a:latin typeface="Calibri"/>
                <a:cs typeface="Calibri"/>
              </a:rPr>
              <a:t>мідазолам</a:t>
            </a:r>
            <a:r>
              <a:rPr lang="ru-RU" sz="1400" b="1" u="sng" dirty="0">
                <a:latin typeface="Calibri"/>
                <a:cs typeface="Calibri"/>
              </a:rPr>
              <a:t>, </a:t>
            </a:r>
            <a:r>
              <a:rPr lang="ru-RU" sz="1400" b="1" u="sng" dirty="0" err="1">
                <a:latin typeface="Calibri"/>
                <a:cs typeface="Calibri"/>
              </a:rPr>
              <a:t>лоразепам</a:t>
            </a:r>
            <a:r>
              <a:rPr lang="ru-RU" sz="1400" b="1" u="sng" dirty="0">
                <a:latin typeface="Calibri"/>
                <a:cs typeface="Calibri"/>
              </a:rPr>
              <a:t>) </a:t>
            </a:r>
            <a:r>
              <a:rPr lang="ru-RU" sz="1400" b="1" u="sng" dirty="0" err="1">
                <a:latin typeface="Calibri"/>
                <a:cs typeface="Calibri"/>
              </a:rPr>
              <a:t>бажані</a:t>
            </a:r>
            <a:r>
              <a:rPr lang="ru-RU" sz="1400" b="1" dirty="0">
                <a:latin typeface="Calibri"/>
                <a:cs typeface="Calibri"/>
              </a:rPr>
              <a:t> </a:t>
            </a:r>
            <a:r>
              <a:rPr lang="ru-RU" sz="1400" dirty="0">
                <a:latin typeface="Calibri"/>
                <a:cs typeface="Calibri"/>
              </a:rPr>
              <a:t>для </a:t>
            </a:r>
            <a:r>
              <a:rPr lang="ru-RU" sz="1400" dirty="0" err="1">
                <a:latin typeface="Calibri"/>
                <a:cs typeface="Calibri"/>
              </a:rPr>
              <a:t>лікування</a:t>
            </a:r>
            <a:r>
              <a:rPr lang="ru-RU" sz="1400" dirty="0">
                <a:latin typeface="Calibri"/>
                <a:cs typeface="Calibri"/>
              </a:rPr>
              <a:t> судом при </a:t>
            </a:r>
            <a:r>
              <a:rPr lang="ru-RU" sz="1400" dirty="0" err="1">
                <a:latin typeface="Calibri"/>
                <a:cs typeface="Calibri"/>
              </a:rPr>
              <a:t>впливі</a:t>
            </a:r>
            <a:r>
              <a:rPr lang="ru-RU" sz="1400" dirty="0">
                <a:latin typeface="Calibri"/>
                <a:cs typeface="Calibri"/>
              </a:rPr>
              <a:t> </a:t>
            </a:r>
            <a:r>
              <a:rPr lang="ru-RU" sz="1400" dirty="0" err="1">
                <a:latin typeface="Calibri"/>
                <a:cs typeface="Calibri"/>
              </a:rPr>
              <a:t>нервово-паралітичних</a:t>
            </a:r>
            <a:r>
              <a:rPr lang="ru-RU" sz="1400" dirty="0">
                <a:latin typeface="Calibri"/>
                <a:cs typeface="Calibri"/>
              </a:rPr>
              <a:t> </a:t>
            </a:r>
            <a:r>
              <a:rPr lang="ru-RU" sz="1400" dirty="0" err="1">
                <a:latin typeface="Calibri"/>
                <a:cs typeface="Calibri"/>
              </a:rPr>
              <a:t>речовин</a:t>
            </a:r>
            <a:r>
              <a:rPr lang="ru-RU" sz="1400" dirty="0">
                <a:latin typeface="Calibri"/>
                <a:cs typeface="Calibri"/>
              </a:rPr>
              <a:t>. </a:t>
            </a:r>
            <a:r>
              <a:rPr lang="ru-RU" sz="1400" dirty="0" err="1">
                <a:latin typeface="Calibri"/>
                <a:cs typeface="Calibri"/>
              </a:rPr>
              <a:t>Вважається</a:t>
            </a:r>
            <a:r>
              <a:rPr lang="ru-RU" sz="1400" dirty="0">
                <a:latin typeface="Calibri"/>
                <a:cs typeface="Calibri"/>
              </a:rPr>
              <a:t>, </a:t>
            </a:r>
            <a:r>
              <a:rPr lang="ru-RU" sz="1400" dirty="0" err="1">
                <a:latin typeface="Calibri"/>
                <a:cs typeface="Calibri"/>
              </a:rPr>
              <a:t>що</a:t>
            </a:r>
            <a:r>
              <a:rPr lang="ru-RU" sz="1400" dirty="0">
                <a:latin typeface="Calibri"/>
                <a:cs typeface="Calibri"/>
              </a:rPr>
              <a:t> </a:t>
            </a:r>
            <a:r>
              <a:rPr lang="ru-RU" sz="1400" dirty="0" err="1">
                <a:latin typeface="Calibri"/>
                <a:cs typeface="Calibri"/>
              </a:rPr>
              <a:t>судоми</a:t>
            </a:r>
            <a:r>
              <a:rPr lang="ru-RU" sz="1400" dirty="0">
                <a:latin typeface="Calibri"/>
                <a:cs typeface="Calibri"/>
              </a:rPr>
              <a:t> є </a:t>
            </a:r>
            <a:r>
              <a:rPr lang="ru-RU" sz="1400" dirty="0" err="1">
                <a:latin typeface="Calibri"/>
                <a:cs typeface="Calibri"/>
              </a:rPr>
              <a:t>більш</a:t>
            </a:r>
            <a:r>
              <a:rPr lang="ru-RU" sz="1400" dirty="0">
                <a:latin typeface="Calibri"/>
                <a:cs typeface="Calibri"/>
              </a:rPr>
              <a:t> </a:t>
            </a:r>
            <a:r>
              <a:rPr lang="ru-RU" sz="1400" dirty="0" err="1">
                <a:latin typeface="Calibri"/>
                <a:cs typeface="Calibri"/>
              </a:rPr>
              <a:t>глобальними</a:t>
            </a:r>
            <a:r>
              <a:rPr lang="ru-RU" sz="1400" dirty="0">
                <a:latin typeface="Calibri"/>
                <a:cs typeface="Calibri"/>
              </a:rPr>
              <a:t> та </a:t>
            </a:r>
            <a:r>
              <a:rPr lang="ru-RU" sz="1400" dirty="0" err="1">
                <a:latin typeface="Calibri"/>
                <a:cs typeface="Calibri"/>
              </a:rPr>
              <a:t>дифузними</a:t>
            </a:r>
            <a:r>
              <a:rPr lang="ru-RU" sz="1400" dirty="0">
                <a:latin typeface="Calibri"/>
                <a:cs typeface="Calibri"/>
              </a:rPr>
              <a:t> за </a:t>
            </a:r>
            <a:r>
              <a:rPr lang="ru-RU" sz="1400" dirty="0" err="1">
                <a:latin typeface="Calibri"/>
                <a:cs typeface="Calibri"/>
              </a:rPr>
              <a:t>своєю</a:t>
            </a:r>
            <a:r>
              <a:rPr lang="ru-RU" sz="1400" dirty="0">
                <a:latin typeface="Calibri"/>
                <a:cs typeface="Calibri"/>
              </a:rPr>
              <a:t> природою, тому </a:t>
            </a:r>
            <a:r>
              <a:rPr lang="ru-RU" sz="1400" dirty="0" err="1">
                <a:latin typeface="Calibri"/>
                <a:cs typeface="Calibri"/>
              </a:rPr>
              <a:t>інгібітори</a:t>
            </a:r>
            <a:r>
              <a:rPr lang="ru-RU" sz="1400" dirty="0">
                <a:latin typeface="Calibri"/>
                <a:cs typeface="Calibri"/>
              </a:rPr>
              <a:t> </a:t>
            </a:r>
            <a:r>
              <a:rPr lang="ru-RU" sz="1400" dirty="0" err="1">
                <a:latin typeface="Calibri"/>
                <a:cs typeface="Calibri"/>
              </a:rPr>
              <a:t>прогресування</a:t>
            </a:r>
            <a:r>
              <a:rPr lang="ru-RU" sz="1400" dirty="0">
                <a:latin typeface="Calibri"/>
                <a:cs typeface="Calibri"/>
              </a:rPr>
              <a:t> </a:t>
            </a:r>
            <a:r>
              <a:rPr lang="ru-RU" sz="1400" dirty="0" err="1">
                <a:latin typeface="Calibri"/>
                <a:cs typeface="Calibri"/>
              </a:rPr>
              <a:t>нападів</a:t>
            </a:r>
            <a:r>
              <a:rPr lang="ru-RU" sz="1400" dirty="0">
                <a:latin typeface="Calibri"/>
                <a:cs typeface="Calibri"/>
              </a:rPr>
              <a:t>, </a:t>
            </a:r>
            <a:r>
              <a:rPr lang="ru-RU" sz="1400" dirty="0" err="1">
                <a:latin typeface="Calibri"/>
                <a:cs typeface="Calibri"/>
              </a:rPr>
              <a:t>такі</a:t>
            </a:r>
            <a:r>
              <a:rPr lang="ru-RU" sz="1400" dirty="0">
                <a:latin typeface="Calibri"/>
                <a:cs typeface="Calibri"/>
              </a:rPr>
              <a:t> як </a:t>
            </a:r>
            <a:r>
              <a:rPr lang="ru-RU" sz="1400" b="1" u="sng" dirty="0" err="1">
                <a:latin typeface="Calibri"/>
                <a:cs typeface="Calibri"/>
              </a:rPr>
              <a:t>фенітоїн</a:t>
            </a:r>
            <a:r>
              <a:rPr lang="ru-RU" sz="1400" b="1" u="sng" dirty="0">
                <a:latin typeface="Calibri"/>
                <a:cs typeface="Calibri"/>
              </a:rPr>
              <a:t>, НЕ є </a:t>
            </a:r>
            <a:r>
              <a:rPr lang="ru-RU" sz="1400" b="1" u="sng" dirty="0" err="1">
                <a:latin typeface="Calibri"/>
                <a:cs typeface="Calibri"/>
              </a:rPr>
              <a:t>кращими</a:t>
            </a:r>
            <a:r>
              <a:rPr lang="ru-RU" sz="1400" b="1" u="sng" dirty="0">
                <a:latin typeface="Calibri"/>
                <a:cs typeface="Calibri"/>
              </a:rPr>
              <a:t>  </a:t>
            </a:r>
            <a:r>
              <a:rPr lang="ru-RU" sz="1400" dirty="0">
                <a:latin typeface="Calibri"/>
                <a:cs typeface="Calibri"/>
              </a:rPr>
              <a:t>як </a:t>
            </a:r>
            <a:r>
              <a:rPr lang="ru-RU" sz="1400" dirty="0" err="1">
                <a:latin typeface="Calibri"/>
                <a:cs typeface="Calibri"/>
              </a:rPr>
              <a:t>абортивні</a:t>
            </a:r>
            <a:r>
              <a:rPr lang="ru-RU" sz="1400" dirty="0">
                <a:latin typeface="Calibri"/>
                <a:cs typeface="Calibri"/>
              </a:rPr>
              <a:t> </a:t>
            </a:r>
            <a:r>
              <a:rPr lang="ru-RU" sz="1400" dirty="0" err="1">
                <a:latin typeface="Calibri"/>
                <a:cs typeface="Calibri"/>
              </a:rPr>
              <a:t>протиепілептичні</a:t>
            </a:r>
            <a:r>
              <a:rPr lang="ru-RU" sz="1400" dirty="0">
                <a:latin typeface="Calibri"/>
                <a:cs typeface="Calibri"/>
              </a:rPr>
              <a:t> </a:t>
            </a:r>
            <a:r>
              <a:rPr lang="ru-RU" sz="1400" dirty="0" err="1">
                <a:latin typeface="Calibri"/>
                <a:cs typeface="Calibri"/>
              </a:rPr>
              <a:t>препарати</a:t>
            </a:r>
            <a:r>
              <a:rPr lang="ru-RU" sz="1400" dirty="0">
                <a:latin typeface="Calibri"/>
                <a:cs typeface="Calibri"/>
              </a:rPr>
              <a:t>.</a:t>
            </a:r>
            <a:endParaRPr sz="1400" dirty="0">
              <a:latin typeface="Calibri"/>
              <a:cs typeface="Calibri"/>
            </a:endParaRPr>
          </a:p>
        </p:txBody>
      </p:sp>
      <p:sp>
        <p:nvSpPr>
          <p:cNvPr id="5" name="object 5"/>
          <p:cNvSpPr txBox="1"/>
          <p:nvPr/>
        </p:nvSpPr>
        <p:spPr>
          <a:xfrm>
            <a:off x="1076705" y="3131057"/>
            <a:ext cx="10040620" cy="1133644"/>
          </a:xfrm>
          <a:prstGeom prst="rect">
            <a:avLst/>
          </a:prstGeom>
          <a:ln w="38100">
            <a:solidFill>
              <a:srgbClr val="000000"/>
            </a:solidFill>
          </a:ln>
        </p:spPr>
        <p:txBody>
          <a:bodyPr vert="horz" wrap="square" lIns="0" tIns="30480" rIns="0" bIns="0" rtlCol="0">
            <a:spAutoFit/>
          </a:bodyPr>
          <a:lstStyle/>
          <a:p>
            <a:pPr marL="90170" marR="85090" algn="just">
              <a:lnSpc>
                <a:spcPct val="100000"/>
              </a:lnSpc>
              <a:spcBef>
                <a:spcPts val="240"/>
              </a:spcBef>
            </a:pPr>
            <a:r>
              <a:rPr sz="1400" dirty="0">
                <a:latin typeface="Calibri"/>
                <a:cs typeface="Calibri"/>
              </a:rPr>
              <a:t>Medical</a:t>
            </a:r>
            <a:r>
              <a:rPr sz="1400" spc="-40" dirty="0">
                <a:latin typeface="Calibri"/>
                <a:cs typeface="Calibri"/>
              </a:rPr>
              <a:t> </a:t>
            </a:r>
            <a:r>
              <a:rPr sz="1400" dirty="0">
                <a:latin typeface="Calibri"/>
                <a:cs typeface="Calibri"/>
              </a:rPr>
              <a:t>literature</a:t>
            </a:r>
            <a:r>
              <a:rPr sz="1400" spc="-20" dirty="0">
                <a:latin typeface="Calibri"/>
                <a:cs typeface="Calibri"/>
              </a:rPr>
              <a:t> </a:t>
            </a:r>
            <a:r>
              <a:rPr sz="1400" dirty="0">
                <a:latin typeface="Calibri"/>
                <a:cs typeface="Calibri"/>
              </a:rPr>
              <a:t>endorses</a:t>
            </a:r>
            <a:r>
              <a:rPr sz="1400" spc="-25" dirty="0">
                <a:latin typeface="Calibri"/>
                <a:cs typeface="Calibri"/>
              </a:rPr>
              <a:t> </a:t>
            </a:r>
            <a:r>
              <a:rPr sz="1400" dirty="0">
                <a:latin typeface="Calibri"/>
                <a:cs typeface="Calibri"/>
              </a:rPr>
              <a:t>CANA/Benzodiazepine</a:t>
            </a:r>
            <a:r>
              <a:rPr sz="1400" spc="-40" dirty="0">
                <a:latin typeface="Calibri"/>
                <a:cs typeface="Calibri"/>
              </a:rPr>
              <a:t> </a:t>
            </a:r>
            <a:r>
              <a:rPr sz="1400" dirty="0">
                <a:latin typeface="Calibri"/>
                <a:cs typeface="Calibri"/>
              </a:rPr>
              <a:t>administration</a:t>
            </a:r>
            <a:r>
              <a:rPr sz="1400" spc="-20" dirty="0">
                <a:latin typeface="Calibri"/>
                <a:cs typeface="Calibri"/>
              </a:rPr>
              <a:t> </a:t>
            </a:r>
            <a:r>
              <a:rPr sz="1400" dirty="0">
                <a:latin typeface="Calibri"/>
                <a:cs typeface="Calibri"/>
              </a:rPr>
              <a:t>via</a:t>
            </a:r>
            <a:r>
              <a:rPr sz="1400" spc="-20" dirty="0">
                <a:latin typeface="Calibri"/>
                <a:cs typeface="Calibri"/>
              </a:rPr>
              <a:t> </a:t>
            </a:r>
            <a:r>
              <a:rPr sz="1400" dirty="0">
                <a:latin typeface="Calibri"/>
                <a:cs typeface="Calibri"/>
              </a:rPr>
              <a:t>the</a:t>
            </a:r>
            <a:r>
              <a:rPr sz="1400" spc="-10" dirty="0">
                <a:latin typeface="Calibri"/>
                <a:cs typeface="Calibri"/>
              </a:rPr>
              <a:t> </a:t>
            </a:r>
            <a:r>
              <a:rPr sz="1400" dirty="0">
                <a:latin typeface="Calibri"/>
                <a:cs typeface="Calibri"/>
              </a:rPr>
              <a:t>“buddy</a:t>
            </a:r>
            <a:r>
              <a:rPr sz="1400" spc="-20" dirty="0">
                <a:latin typeface="Calibri"/>
                <a:cs typeface="Calibri"/>
              </a:rPr>
              <a:t> </a:t>
            </a:r>
            <a:r>
              <a:rPr sz="1400" dirty="0">
                <a:latin typeface="Calibri"/>
                <a:cs typeface="Calibri"/>
              </a:rPr>
              <a:t>system”.</a:t>
            </a:r>
            <a:r>
              <a:rPr sz="1400" spc="350" dirty="0">
                <a:latin typeface="Calibri"/>
                <a:cs typeface="Calibri"/>
              </a:rPr>
              <a:t> </a:t>
            </a:r>
            <a:r>
              <a:rPr sz="1400" dirty="0">
                <a:latin typeface="Calibri"/>
                <a:cs typeface="Calibri"/>
              </a:rPr>
              <a:t>This</a:t>
            </a:r>
            <a:r>
              <a:rPr sz="1400" spc="-15" dirty="0">
                <a:latin typeface="Calibri"/>
                <a:cs typeface="Calibri"/>
              </a:rPr>
              <a:t> </a:t>
            </a:r>
            <a:r>
              <a:rPr sz="1400" dirty="0">
                <a:latin typeface="Calibri"/>
                <a:cs typeface="Calibri"/>
              </a:rPr>
              <a:t>is</a:t>
            </a:r>
            <a:r>
              <a:rPr sz="1400" spc="-25" dirty="0">
                <a:latin typeface="Calibri"/>
                <a:cs typeface="Calibri"/>
              </a:rPr>
              <a:t> </a:t>
            </a:r>
            <a:r>
              <a:rPr sz="1400" spc="-10" dirty="0">
                <a:latin typeface="Calibri"/>
                <a:cs typeface="Calibri"/>
              </a:rPr>
              <a:t>because </a:t>
            </a:r>
            <a:r>
              <a:rPr sz="1400" dirty="0">
                <a:latin typeface="Calibri"/>
                <a:cs typeface="Calibri"/>
              </a:rPr>
              <a:t>the</a:t>
            </a:r>
            <a:r>
              <a:rPr sz="1400" spc="130" dirty="0">
                <a:latin typeface="Calibri"/>
                <a:cs typeface="Calibri"/>
              </a:rPr>
              <a:t>  </a:t>
            </a:r>
            <a:r>
              <a:rPr sz="1400" dirty="0">
                <a:latin typeface="Calibri"/>
                <a:cs typeface="Calibri"/>
              </a:rPr>
              <a:t>first</a:t>
            </a:r>
            <a:r>
              <a:rPr sz="1400" spc="125" dirty="0">
                <a:latin typeface="Calibri"/>
                <a:cs typeface="Calibri"/>
              </a:rPr>
              <a:t>  </a:t>
            </a:r>
            <a:r>
              <a:rPr sz="1400" dirty="0">
                <a:latin typeface="Calibri"/>
                <a:cs typeface="Calibri"/>
              </a:rPr>
              <a:t>CNS</a:t>
            </a:r>
            <a:r>
              <a:rPr sz="1400" spc="130" dirty="0">
                <a:latin typeface="Calibri"/>
                <a:cs typeface="Calibri"/>
              </a:rPr>
              <a:t>  </a:t>
            </a:r>
            <a:r>
              <a:rPr sz="1400" dirty="0">
                <a:latin typeface="Calibri"/>
                <a:cs typeface="Calibri"/>
              </a:rPr>
              <a:t>symptom</a:t>
            </a:r>
            <a:r>
              <a:rPr sz="1400" spc="130" dirty="0">
                <a:latin typeface="Calibri"/>
                <a:cs typeface="Calibri"/>
              </a:rPr>
              <a:t>  </a:t>
            </a:r>
            <a:r>
              <a:rPr sz="1400" dirty="0">
                <a:latin typeface="Calibri"/>
                <a:cs typeface="Calibri"/>
              </a:rPr>
              <a:t>of</a:t>
            </a:r>
            <a:r>
              <a:rPr sz="1400" spc="130" dirty="0">
                <a:latin typeface="Calibri"/>
                <a:cs typeface="Calibri"/>
              </a:rPr>
              <a:t>  </a:t>
            </a:r>
            <a:r>
              <a:rPr sz="1400" dirty="0">
                <a:latin typeface="Calibri"/>
                <a:cs typeface="Calibri"/>
              </a:rPr>
              <a:t>nerve</a:t>
            </a:r>
            <a:r>
              <a:rPr sz="1400" spc="135" dirty="0">
                <a:latin typeface="Calibri"/>
                <a:cs typeface="Calibri"/>
              </a:rPr>
              <a:t>  </a:t>
            </a:r>
            <a:r>
              <a:rPr sz="1400" dirty="0">
                <a:latin typeface="Calibri"/>
                <a:cs typeface="Calibri"/>
              </a:rPr>
              <a:t>agent</a:t>
            </a:r>
            <a:r>
              <a:rPr sz="1400" spc="125" dirty="0">
                <a:latin typeface="Calibri"/>
                <a:cs typeface="Calibri"/>
              </a:rPr>
              <a:t>  </a:t>
            </a:r>
            <a:r>
              <a:rPr sz="1400" dirty="0">
                <a:latin typeface="Calibri"/>
                <a:cs typeface="Calibri"/>
              </a:rPr>
              <a:t>exposure</a:t>
            </a:r>
            <a:r>
              <a:rPr sz="1400" spc="130" dirty="0">
                <a:latin typeface="Calibri"/>
                <a:cs typeface="Calibri"/>
              </a:rPr>
              <a:t>  </a:t>
            </a:r>
            <a:r>
              <a:rPr sz="1400" dirty="0">
                <a:latin typeface="Calibri"/>
                <a:cs typeface="Calibri"/>
              </a:rPr>
              <a:t>may</a:t>
            </a:r>
            <a:r>
              <a:rPr sz="1400" spc="130" dirty="0">
                <a:latin typeface="Calibri"/>
                <a:cs typeface="Calibri"/>
              </a:rPr>
              <a:t>  </a:t>
            </a:r>
            <a:r>
              <a:rPr sz="1400" dirty="0">
                <a:latin typeface="Calibri"/>
                <a:cs typeface="Calibri"/>
              </a:rPr>
              <a:t>be</a:t>
            </a:r>
            <a:r>
              <a:rPr sz="1400" spc="135" dirty="0">
                <a:latin typeface="Calibri"/>
                <a:cs typeface="Calibri"/>
              </a:rPr>
              <a:t>  </a:t>
            </a:r>
            <a:r>
              <a:rPr sz="1400" dirty="0">
                <a:latin typeface="Calibri"/>
                <a:cs typeface="Calibri"/>
              </a:rPr>
              <a:t>loss</a:t>
            </a:r>
            <a:r>
              <a:rPr sz="1400" spc="130" dirty="0">
                <a:latin typeface="Calibri"/>
                <a:cs typeface="Calibri"/>
              </a:rPr>
              <a:t>  </a:t>
            </a:r>
            <a:r>
              <a:rPr sz="1400" dirty="0">
                <a:latin typeface="Calibri"/>
                <a:cs typeface="Calibri"/>
              </a:rPr>
              <a:t>of</a:t>
            </a:r>
            <a:r>
              <a:rPr sz="1400" spc="135" dirty="0">
                <a:latin typeface="Calibri"/>
                <a:cs typeface="Calibri"/>
              </a:rPr>
              <a:t>  </a:t>
            </a:r>
            <a:r>
              <a:rPr sz="1400" dirty="0">
                <a:latin typeface="Calibri"/>
                <a:cs typeface="Calibri"/>
              </a:rPr>
              <a:t>consciousness,</a:t>
            </a:r>
            <a:r>
              <a:rPr sz="1400" spc="130" dirty="0">
                <a:latin typeface="Calibri"/>
                <a:cs typeface="Calibri"/>
              </a:rPr>
              <a:t>  </a:t>
            </a:r>
            <a:r>
              <a:rPr sz="1400" dirty="0">
                <a:latin typeface="Calibri"/>
                <a:cs typeface="Calibri"/>
              </a:rPr>
              <a:t>preventing</a:t>
            </a:r>
            <a:r>
              <a:rPr sz="1400" spc="135" dirty="0">
                <a:latin typeface="Calibri"/>
                <a:cs typeface="Calibri"/>
              </a:rPr>
              <a:t>  </a:t>
            </a:r>
            <a:r>
              <a:rPr sz="1400" spc="-20" dirty="0">
                <a:latin typeface="Calibri"/>
                <a:cs typeface="Calibri"/>
              </a:rPr>
              <a:t>self </a:t>
            </a:r>
            <a:r>
              <a:rPr sz="1400" dirty="0">
                <a:latin typeface="Calibri"/>
                <a:cs typeface="Calibri"/>
              </a:rPr>
              <a:t>administration</a:t>
            </a:r>
            <a:r>
              <a:rPr sz="1400" spc="-40" dirty="0">
                <a:latin typeface="Calibri"/>
                <a:cs typeface="Calibri"/>
              </a:rPr>
              <a:t> </a:t>
            </a:r>
            <a:r>
              <a:rPr sz="1400" dirty="0">
                <a:latin typeface="Calibri"/>
                <a:cs typeface="Calibri"/>
              </a:rPr>
              <a:t>of</a:t>
            </a:r>
            <a:r>
              <a:rPr sz="1400" spc="-25" dirty="0">
                <a:latin typeface="Calibri"/>
                <a:cs typeface="Calibri"/>
              </a:rPr>
              <a:t> </a:t>
            </a:r>
            <a:r>
              <a:rPr sz="1400" dirty="0">
                <a:latin typeface="Calibri"/>
                <a:cs typeface="Calibri"/>
              </a:rPr>
              <a:t>the</a:t>
            </a:r>
            <a:r>
              <a:rPr sz="1400" spc="-15" dirty="0">
                <a:latin typeface="Calibri"/>
                <a:cs typeface="Calibri"/>
              </a:rPr>
              <a:t> </a:t>
            </a:r>
            <a:r>
              <a:rPr sz="1400" spc="-10" dirty="0">
                <a:latin typeface="Calibri"/>
                <a:cs typeface="Calibri"/>
              </a:rPr>
              <a:t>anti-</a:t>
            </a:r>
            <a:r>
              <a:rPr sz="1400" dirty="0">
                <a:latin typeface="Calibri"/>
                <a:cs typeface="Calibri"/>
              </a:rPr>
              <a:t>convulsant</a:t>
            </a:r>
            <a:r>
              <a:rPr sz="1400" spc="-35" dirty="0">
                <a:latin typeface="Calibri"/>
                <a:cs typeface="Calibri"/>
              </a:rPr>
              <a:t> </a:t>
            </a:r>
            <a:r>
              <a:rPr sz="1400" spc="-10" dirty="0">
                <a:latin typeface="Calibri"/>
                <a:cs typeface="Calibri"/>
              </a:rPr>
              <a:t>antidote.</a:t>
            </a:r>
            <a:endParaRPr lang="en-US" sz="1400" spc="-10" dirty="0">
              <a:latin typeface="Calibri"/>
              <a:cs typeface="Calibri"/>
            </a:endParaRPr>
          </a:p>
          <a:p>
            <a:pPr marL="90170" marR="85090" algn="just">
              <a:lnSpc>
                <a:spcPct val="100000"/>
              </a:lnSpc>
              <a:spcBef>
                <a:spcPts val="240"/>
              </a:spcBef>
            </a:pPr>
            <a:r>
              <a:rPr lang="ru-RU" sz="1400" dirty="0" err="1">
                <a:latin typeface="Calibri"/>
                <a:cs typeface="Calibri"/>
              </a:rPr>
              <a:t>Медична</a:t>
            </a:r>
            <a:r>
              <a:rPr lang="ru-RU" sz="1400" dirty="0">
                <a:latin typeface="Calibri"/>
                <a:cs typeface="Calibri"/>
              </a:rPr>
              <a:t> </a:t>
            </a:r>
            <a:r>
              <a:rPr lang="ru-RU" sz="1400" dirty="0" err="1">
                <a:latin typeface="Calibri"/>
                <a:cs typeface="Calibri"/>
              </a:rPr>
              <a:t>література</a:t>
            </a:r>
            <a:r>
              <a:rPr lang="ru-RU" sz="1400" dirty="0">
                <a:latin typeface="Calibri"/>
                <a:cs typeface="Calibri"/>
              </a:rPr>
              <a:t> </a:t>
            </a:r>
            <a:r>
              <a:rPr lang="ru-RU" sz="1400" dirty="0" err="1">
                <a:latin typeface="Calibri"/>
                <a:cs typeface="Calibri"/>
              </a:rPr>
              <a:t>схвалює</a:t>
            </a:r>
            <a:r>
              <a:rPr lang="ru-RU" sz="1400" dirty="0">
                <a:latin typeface="Calibri"/>
                <a:cs typeface="Calibri"/>
              </a:rPr>
              <a:t> </a:t>
            </a:r>
            <a:r>
              <a:rPr lang="ru-RU" sz="1400" dirty="0" err="1">
                <a:latin typeface="Calibri"/>
                <a:cs typeface="Calibri"/>
              </a:rPr>
              <a:t>введення</a:t>
            </a:r>
            <a:r>
              <a:rPr lang="ru-RU" sz="1400" dirty="0">
                <a:latin typeface="Calibri"/>
                <a:cs typeface="Calibri"/>
              </a:rPr>
              <a:t> </a:t>
            </a:r>
            <a:r>
              <a:rPr lang="ro-RO" sz="1400" dirty="0">
                <a:latin typeface="Calibri"/>
                <a:cs typeface="Calibri"/>
              </a:rPr>
              <a:t>CANA/</a:t>
            </a:r>
            <a:r>
              <a:rPr lang="ru-RU" sz="1400" dirty="0" err="1">
                <a:latin typeface="Calibri"/>
                <a:cs typeface="Calibri"/>
              </a:rPr>
              <a:t>бензодіазепінів</a:t>
            </a:r>
            <a:r>
              <a:rPr lang="ru-RU" sz="1400" dirty="0">
                <a:latin typeface="Calibri"/>
                <a:cs typeface="Calibri"/>
              </a:rPr>
              <a:t> через «систему </a:t>
            </a:r>
            <a:r>
              <a:rPr lang="ru-RU" sz="1400" dirty="0" err="1">
                <a:latin typeface="Calibri"/>
                <a:cs typeface="Calibri"/>
              </a:rPr>
              <a:t>взаємної</a:t>
            </a:r>
            <a:r>
              <a:rPr lang="ru-RU" sz="1400" dirty="0">
                <a:latin typeface="Calibri"/>
                <a:cs typeface="Calibri"/>
              </a:rPr>
              <a:t> </a:t>
            </a:r>
            <a:r>
              <a:rPr lang="ru-RU" sz="1400" dirty="0" err="1">
                <a:latin typeface="Calibri"/>
                <a:cs typeface="Calibri"/>
              </a:rPr>
              <a:t>адаптації</a:t>
            </a:r>
            <a:r>
              <a:rPr lang="ru-RU" sz="1400" dirty="0">
                <a:latin typeface="Calibri"/>
                <a:cs typeface="Calibri"/>
              </a:rPr>
              <a:t>». </a:t>
            </a:r>
            <a:r>
              <a:rPr lang="ru-RU" sz="1400" dirty="0" err="1">
                <a:latin typeface="Calibri"/>
                <a:cs typeface="Calibri"/>
              </a:rPr>
              <a:t>Це</a:t>
            </a:r>
            <a:r>
              <a:rPr lang="ru-RU" sz="1400" dirty="0">
                <a:latin typeface="Calibri"/>
                <a:cs typeface="Calibri"/>
              </a:rPr>
              <a:t> </a:t>
            </a:r>
            <a:r>
              <a:rPr lang="ru-RU" sz="1400" dirty="0" err="1">
                <a:latin typeface="Calibri"/>
                <a:cs typeface="Calibri"/>
              </a:rPr>
              <a:t>пояснюється</a:t>
            </a:r>
            <a:r>
              <a:rPr lang="ru-RU" sz="1400" dirty="0">
                <a:latin typeface="Calibri"/>
                <a:cs typeface="Calibri"/>
              </a:rPr>
              <a:t> </a:t>
            </a:r>
            <a:r>
              <a:rPr lang="ru-RU" sz="1400" dirty="0" err="1">
                <a:latin typeface="Calibri"/>
                <a:cs typeface="Calibri"/>
              </a:rPr>
              <a:t>тим</a:t>
            </a:r>
            <a:r>
              <a:rPr lang="ru-RU" sz="1400" dirty="0">
                <a:latin typeface="Calibri"/>
                <a:cs typeface="Calibri"/>
              </a:rPr>
              <a:t>, </a:t>
            </a:r>
            <a:r>
              <a:rPr lang="ru-RU" sz="1400" dirty="0" err="1">
                <a:latin typeface="Calibri"/>
                <a:cs typeface="Calibri"/>
              </a:rPr>
              <a:t>що</a:t>
            </a:r>
            <a:r>
              <a:rPr lang="ru-RU" sz="1400" dirty="0">
                <a:latin typeface="Calibri"/>
                <a:cs typeface="Calibri"/>
              </a:rPr>
              <a:t> першим симптомом </a:t>
            </a:r>
            <a:r>
              <a:rPr lang="ru-RU" sz="1400" dirty="0" err="1">
                <a:latin typeface="Calibri"/>
                <a:cs typeface="Calibri"/>
              </a:rPr>
              <a:t>впливу</a:t>
            </a:r>
            <a:r>
              <a:rPr lang="ru-RU" sz="1400" dirty="0">
                <a:latin typeface="Calibri"/>
                <a:cs typeface="Calibri"/>
              </a:rPr>
              <a:t> </a:t>
            </a:r>
            <a:r>
              <a:rPr lang="ru-RU" sz="1400" dirty="0" err="1">
                <a:latin typeface="Calibri"/>
                <a:cs typeface="Calibri"/>
              </a:rPr>
              <a:t>речовини</a:t>
            </a:r>
            <a:r>
              <a:rPr lang="ru-RU" sz="1400" dirty="0">
                <a:latin typeface="Calibri"/>
                <a:cs typeface="Calibri"/>
              </a:rPr>
              <a:t> </a:t>
            </a:r>
            <a:r>
              <a:rPr lang="ru-RU" sz="1400" dirty="0" err="1">
                <a:latin typeface="Calibri"/>
                <a:cs typeface="Calibri"/>
              </a:rPr>
              <a:t>нервово-паралітичної</a:t>
            </a:r>
            <a:r>
              <a:rPr lang="ru-RU" sz="1400" dirty="0">
                <a:latin typeface="Calibri"/>
                <a:cs typeface="Calibri"/>
              </a:rPr>
              <a:t> </a:t>
            </a:r>
            <a:r>
              <a:rPr lang="ru-RU" sz="1400" dirty="0" err="1">
                <a:latin typeface="Calibri"/>
                <a:cs typeface="Calibri"/>
              </a:rPr>
              <a:t>дії</a:t>
            </a:r>
            <a:r>
              <a:rPr lang="ru-RU" sz="1400" dirty="0">
                <a:latin typeface="Calibri"/>
                <a:cs typeface="Calibri"/>
              </a:rPr>
              <a:t> на ЦНС </a:t>
            </a:r>
            <a:r>
              <a:rPr lang="ru-RU" sz="1400" dirty="0" err="1">
                <a:latin typeface="Calibri"/>
                <a:cs typeface="Calibri"/>
              </a:rPr>
              <a:t>може</a:t>
            </a:r>
            <a:r>
              <a:rPr lang="ru-RU" sz="1400" dirty="0">
                <a:latin typeface="Calibri"/>
                <a:cs typeface="Calibri"/>
              </a:rPr>
              <a:t> бути </a:t>
            </a:r>
            <a:r>
              <a:rPr lang="ru-RU" sz="1400" dirty="0" err="1">
                <a:latin typeface="Calibri"/>
                <a:cs typeface="Calibri"/>
              </a:rPr>
              <a:t>втрата</a:t>
            </a:r>
            <a:r>
              <a:rPr lang="ru-RU" sz="1400" dirty="0">
                <a:latin typeface="Calibri"/>
                <a:cs typeface="Calibri"/>
              </a:rPr>
              <a:t> </a:t>
            </a:r>
            <a:r>
              <a:rPr lang="ru-RU" sz="1400" dirty="0" err="1">
                <a:latin typeface="Calibri"/>
                <a:cs typeface="Calibri"/>
              </a:rPr>
              <a:t>свідомості</a:t>
            </a:r>
            <a:r>
              <a:rPr lang="ru-RU" sz="1400" dirty="0">
                <a:latin typeface="Calibri"/>
                <a:cs typeface="Calibri"/>
              </a:rPr>
              <a:t>, </a:t>
            </a:r>
            <a:r>
              <a:rPr lang="ru-RU" sz="1400" dirty="0" err="1">
                <a:latin typeface="Calibri"/>
                <a:cs typeface="Calibri"/>
              </a:rPr>
              <a:t>що</a:t>
            </a:r>
            <a:r>
              <a:rPr lang="ru-RU" sz="1400" dirty="0">
                <a:latin typeface="Calibri"/>
                <a:cs typeface="Calibri"/>
              </a:rPr>
              <a:t> </a:t>
            </a:r>
            <a:r>
              <a:rPr lang="ru-RU" sz="1400" dirty="0" err="1">
                <a:latin typeface="Calibri"/>
                <a:cs typeface="Calibri"/>
              </a:rPr>
              <a:t>перешкоджає</a:t>
            </a:r>
            <a:r>
              <a:rPr lang="ru-RU" sz="1400" dirty="0">
                <a:latin typeface="Calibri"/>
                <a:cs typeface="Calibri"/>
              </a:rPr>
              <a:t> </a:t>
            </a:r>
            <a:r>
              <a:rPr lang="ru-RU" sz="1400" dirty="0" err="1">
                <a:latin typeface="Calibri"/>
                <a:cs typeface="Calibri"/>
              </a:rPr>
              <a:t>самостійному</a:t>
            </a:r>
            <a:r>
              <a:rPr lang="ru-RU" sz="1400" dirty="0">
                <a:latin typeface="Calibri"/>
                <a:cs typeface="Calibri"/>
              </a:rPr>
              <a:t> </a:t>
            </a:r>
            <a:r>
              <a:rPr lang="ru-RU" sz="1400" dirty="0" err="1">
                <a:latin typeface="Calibri"/>
                <a:cs typeface="Calibri"/>
              </a:rPr>
              <a:t>застосуванню</a:t>
            </a:r>
            <a:r>
              <a:rPr lang="ru-RU" sz="1400" dirty="0">
                <a:latin typeface="Calibri"/>
                <a:cs typeface="Calibri"/>
              </a:rPr>
              <a:t> </a:t>
            </a:r>
            <a:r>
              <a:rPr lang="ru-RU" sz="1400" dirty="0" err="1">
                <a:latin typeface="Calibri"/>
                <a:cs typeface="Calibri"/>
              </a:rPr>
              <a:t>протисудомного</a:t>
            </a:r>
            <a:r>
              <a:rPr lang="ru-RU" sz="1400" dirty="0">
                <a:latin typeface="Calibri"/>
                <a:cs typeface="Calibri"/>
              </a:rPr>
              <a:t> антидоту.</a:t>
            </a:r>
            <a:endParaRPr sz="1400" dirty="0">
              <a:latin typeface="Calibri"/>
              <a:cs typeface="Calibri"/>
            </a:endParaRPr>
          </a:p>
        </p:txBody>
      </p:sp>
      <p:pic>
        <p:nvPicPr>
          <p:cNvPr id="6" name="object 6"/>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609676"/>
            <a:ext cx="10665461" cy="1121461"/>
          </a:xfrm>
          <a:prstGeom prst="rect">
            <a:avLst/>
          </a:prstGeom>
        </p:spPr>
        <p:txBody>
          <a:bodyPr vert="horz" wrap="square" lIns="0" tIns="13335" rIns="0" bIns="0" rtlCol="0">
            <a:spAutoFit/>
          </a:bodyPr>
          <a:lstStyle/>
          <a:p>
            <a:pPr marL="12700">
              <a:lnSpc>
                <a:spcPct val="100000"/>
              </a:lnSpc>
              <a:spcBef>
                <a:spcPts val="105"/>
              </a:spcBef>
            </a:pPr>
            <a:r>
              <a:rPr sz="3600" b="1" spc="-20" dirty="0"/>
              <a:t>Clinical</a:t>
            </a:r>
            <a:r>
              <a:rPr sz="3600" b="1" spc="-180" dirty="0"/>
              <a:t> </a:t>
            </a:r>
            <a:r>
              <a:rPr sz="3600" b="1" spc="-35" dirty="0"/>
              <a:t>Characteristics:</a:t>
            </a:r>
            <a:r>
              <a:rPr sz="3600" b="1" spc="-165" dirty="0"/>
              <a:t> </a:t>
            </a:r>
            <a:r>
              <a:rPr sz="3600" b="1" spc="-40" dirty="0"/>
              <a:t>Musculoskeletal</a:t>
            </a:r>
            <a:br>
              <a:rPr lang="en-US" sz="3600" b="1" spc="-40" dirty="0"/>
            </a:br>
            <a:r>
              <a:rPr lang="ru-RU" sz="3600" b="1" spc="-40" dirty="0" err="1"/>
              <a:t>Клінічні</a:t>
            </a:r>
            <a:r>
              <a:rPr lang="ru-RU" sz="3600" b="1" spc="-40" dirty="0"/>
              <a:t> характеристики: Скелетно-</a:t>
            </a:r>
            <a:r>
              <a:rPr lang="ru-RU" sz="3600" b="1" spc="-40" dirty="0" err="1"/>
              <a:t>м’язова</a:t>
            </a:r>
            <a:r>
              <a:rPr lang="ru-RU" sz="3600" b="1" spc="-40" dirty="0"/>
              <a:t> система</a:t>
            </a:r>
            <a:endParaRPr sz="3600" b="1" dirty="0"/>
          </a:p>
        </p:txBody>
      </p:sp>
      <p:sp>
        <p:nvSpPr>
          <p:cNvPr id="3" name="object 3"/>
          <p:cNvSpPr txBox="1"/>
          <p:nvPr/>
        </p:nvSpPr>
        <p:spPr>
          <a:xfrm>
            <a:off x="916939" y="1793493"/>
            <a:ext cx="10193020" cy="4557658"/>
          </a:xfrm>
          <a:prstGeom prst="rect">
            <a:avLst/>
          </a:prstGeom>
        </p:spPr>
        <p:txBody>
          <a:bodyPr vert="horz" wrap="square" lIns="0" tIns="60960" rIns="0" bIns="0" rtlCol="0">
            <a:spAutoFit/>
          </a:bodyPr>
          <a:lstStyle/>
          <a:p>
            <a:pPr marL="241300" marR="871219" indent="-228600">
              <a:spcBef>
                <a:spcPts val="480"/>
              </a:spcBef>
              <a:buFont typeface="Arial"/>
              <a:buChar char="•"/>
              <a:tabLst>
                <a:tab pos="241300" algn="l"/>
              </a:tabLst>
            </a:pPr>
            <a:r>
              <a:rPr sz="2400" spc="-10" dirty="0">
                <a:latin typeface="Calibri"/>
                <a:cs typeface="Calibri"/>
              </a:rPr>
              <a:t>Fasciculations</a:t>
            </a:r>
            <a:r>
              <a:rPr sz="2400" spc="-85" dirty="0">
                <a:latin typeface="Calibri"/>
                <a:cs typeface="Calibri"/>
              </a:rPr>
              <a:t> </a:t>
            </a:r>
            <a:r>
              <a:rPr sz="2400" dirty="0">
                <a:latin typeface="Calibri"/>
                <a:cs typeface="Calibri"/>
              </a:rPr>
              <a:t>are</a:t>
            </a:r>
            <a:r>
              <a:rPr sz="2400" spc="-80" dirty="0">
                <a:latin typeface="Calibri"/>
                <a:cs typeface="Calibri"/>
              </a:rPr>
              <a:t> </a:t>
            </a:r>
            <a:r>
              <a:rPr sz="2400" spc="-10" dirty="0">
                <a:latin typeface="Calibri"/>
                <a:cs typeface="Calibri"/>
              </a:rPr>
              <a:t>mediated</a:t>
            </a:r>
            <a:r>
              <a:rPr sz="2400" spc="-75" dirty="0">
                <a:latin typeface="Calibri"/>
                <a:cs typeface="Calibri"/>
              </a:rPr>
              <a:t> </a:t>
            </a:r>
            <a:r>
              <a:rPr sz="2400" dirty="0">
                <a:latin typeface="Calibri"/>
                <a:cs typeface="Calibri"/>
              </a:rPr>
              <a:t>via</a:t>
            </a:r>
            <a:r>
              <a:rPr sz="2400" spc="-85" dirty="0">
                <a:latin typeface="Calibri"/>
                <a:cs typeface="Calibri"/>
              </a:rPr>
              <a:t> </a:t>
            </a:r>
            <a:r>
              <a:rPr sz="2400" dirty="0">
                <a:latin typeface="Calibri"/>
                <a:cs typeface="Calibri"/>
              </a:rPr>
              <a:t>nicotinic</a:t>
            </a:r>
            <a:r>
              <a:rPr sz="2400" spc="-50" dirty="0">
                <a:latin typeface="Calibri"/>
                <a:cs typeface="Calibri"/>
              </a:rPr>
              <a:t> </a:t>
            </a:r>
            <a:r>
              <a:rPr sz="2400" spc="-20" dirty="0">
                <a:latin typeface="Calibri"/>
                <a:cs typeface="Calibri"/>
              </a:rPr>
              <a:t>receptors,</a:t>
            </a:r>
            <a:r>
              <a:rPr sz="2400" spc="-75" dirty="0">
                <a:latin typeface="Calibri"/>
                <a:cs typeface="Calibri"/>
              </a:rPr>
              <a:t> </a:t>
            </a:r>
            <a:r>
              <a:rPr sz="2400" dirty="0">
                <a:latin typeface="Calibri"/>
                <a:cs typeface="Calibri"/>
              </a:rPr>
              <a:t>thus</a:t>
            </a:r>
            <a:r>
              <a:rPr sz="2400" spc="-50" dirty="0">
                <a:latin typeface="Calibri"/>
                <a:cs typeface="Calibri"/>
              </a:rPr>
              <a:t> </a:t>
            </a:r>
            <a:r>
              <a:rPr sz="2400" dirty="0">
                <a:latin typeface="Calibri"/>
                <a:cs typeface="Calibri"/>
              </a:rPr>
              <a:t>do</a:t>
            </a:r>
            <a:r>
              <a:rPr sz="2400" spc="-75" dirty="0">
                <a:latin typeface="Calibri"/>
                <a:cs typeface="Calibri"/>
              </a:rPr>
              <a:t> </a:t>
            </a:r>
            <a:r>
              <a:rPr sz="2400" spc="-25" dirty="0">
                <a:latin typeface="Calibri"/>
                <a:cs typeface="Calibri"/>
              </a:rPr>
              <a:t>not </a:t>
            </a:r>
            <a:r>
              <a:rPr sz="2400" spc="-10" dirty="0">
                <a:latin typeface="Calibri"/>
                <a:cs typeface="Calibri"/>
              </a:rPr>
              <a:t>improve</a:t>
            </a:r>
            <a:r>
              <a:rPr sz="2400" spc="-70" dirty="0">
                <a:latin typeface="Calibri"/>
                <a:cs typeface="Calibri"/>
              </a:rPr>
              <a:t> </a:t>
            </a:r>
            <a:r>
              <a:rPr sz="2400" dirty="0">
                <a:latin typeface="Calibri"/>
                <a:cs typeface="Calibri"/>
              </a:rPr>
              <a:t>with</a:t>
            </a:r>
            <a:r>
              <a:rPr sz="2400" spc="-85" dirty="0">
                <a:latin typeface="Calibri"/>
                <a:cs typeface="Calibri"/>
              </a:rPr>
              <a:t> </a:t>
            </a:r>
            <a:r>
              <a:rPr sz="2400" spc="-10" dirty="0">
                <a:latin typeface="Calibri"/>
                <a:cs typeface="Calibri"/>
              </a:rPr>
              <a:t>atropine.</a:t>
            </a:r>
            <a:endParaRPr lang="en-US" sz="2400" spc="-10" dirty="0">
              <a:latin typeface="Calibri"/>
              <a:cs typeface="Calibri"/>
            </a:endParaRPr>
          </a:p>
          <a:p>
            <a:pPr marL="266700" marR="871219">
              <a:spcBef>
                <a:spcPts val="480"/>
              </a:spcBef>
              <a:tabLst>
                <a:tab pos="241300" algn="l"/>
              </a:tabLst>
            </a:pPr>
            <a:r>
              <a:rPr lang="ru-RU" sz="2400" dirty="0" err="1">
                <a:latin typeface="Calibri"/>
                <a:cs typeface="Calibri"/>
              </a:rPr>
              <a:t>Фасцікуляції</a:t>
            </a:r>
            <a:r>
              <a:rPr lang="ru-RU" sz="2400" dirty="0">
                <a:latin typeface="Calibri"/>
                <a:cs typeface="Calibri"/>
              </a:rPr>
              <a:t> </a:t>
            </a:r>
            <a:r>
              <a:rPr lang="ru-RU" sz="2400" dirty="0" err="1">
                <a:latin typeface="Calibri"/>
                <a:cs typeface="Calibri"/>
              </a:rPr>
              <a:t>опосередковуються</a:t>
            </a:r>
            <a:r>
              <a:rPr lang="ru-RU" sz="2400" dirty="0">
                <a:latin typeface="Calibri"/>
                <a:cs typeface="Calibri"/>
              </a:rPr>
              <a:t> </a:t>
            </a:r>
            <a:r>
              <a:rPr lang="ru-RU" sz="2400" dirty="0" err="1">
                <a:latin typeface="Calibri"/>
                <a:cs typeface="Calibri"/>
              </a:rPr>
              <a:t>нікотиновими</a:t>
            </a:r>
            <a:r>
              <a:rPr lang="ru-RU" sz="2400" dirty="0">
                <a:latin typeface="Calibri"/>
                <a:cs typeface="Calibri"/>
              </a:rPr>
              <a:t> рецепторами, тому не </a:t>
            </a:r>
            <a:r>
              <a:rPr lang="ru-RU" sz="2400" dirty="0" err="1">
                <a:latin typeface="Calibri"/>
                <a:cs typeface="Calibri"/>
              </a:rPr>
              <a:t>покращуються</a:t>
            </a:r>
            <a:r>
              <a:rPr lang="ru-RU" sz="2400" dirty="0">
                <a:latin typeface="Calibri"/>
                <a:cs typeface="Calibri"/>
              </a:rPr>
              <a:t> за </a:t>
            </a:r>
            <a:r>
              <a:rPr lang="ru-RU" sz="2400" dirty="0" err="1">
                <a:latin typeface="Calibri"/>
                <a:cs typeface="Calibri"/>
              </a:rPr>
              <a:t>допомогою</a:t>
            </a:r>
            <a:r>
              <a:rPr lang="ru-RU" sz="2400" dirty="0">
                <a:latin typeface="Calibri"/>
                <a:cs typeface="Calibri"/>
              </a:rPr>
              <a:t> </a:t>
            </a:r>
            <a:r>
              <a:rPr lang="ru-RU" sz="2400" dirty="0" err="1">
                <a:latin typeface="Calibri"/>
                <a:cs typeface="Calibri"/>
              </a:rPr>
              <a:t>атропіну</a:t>
            </a:r>
            <a:r>
              <a:rPr lang="ru-RU" sz="2400" dirty="0">
                <a:latin typeface="Calibri"/>
                <a:cs typeface="Calibri"/>
              </a:rPr>
              <a:t>.</a:t>
            </a:r>
            <a:endParaRPr sz="2400" dirty="0">
              <a:latin typeface="Calibri"/>
              <a:cs typeface="Calibri"/>
            </a:endParaRPr>
          </a:p>
          <a:p>
            <a:pPr marL="241300" marR="5080" indent="-228600">
              <a:spcBef>
                <a:spcPts val="5"/>
              </a:spcBef>
              <a:buFont typeface="Arial"/>
              <a:buChar char="•"/>
              <a:tabLst>
                <a:tab pos="241300" algn="l"/>
              </a:tabLst>
            </a:pPr>
            <a:endParaRPr lang="en-US" sz="2400" dirty="0">
              <a:latin typeface="Calibri"/>
              <a:cs typeface="Calibri"/>
            </a:endParaRPr>
          </a:p>
          <a:p>
            <a:pPr marL="241300" marR="5080" indent="-228600">
              <a:spcBef>
                <a:spcPts val="5"/>
              </a:spcBef>
              <a:buFont typeface="Arial"/>
              <a:buChar char="•"/>
              <a:tabLst>
                <a:tab pos="241300" algn="l"/>
              </a:tabLst>
            </a:pPr>
            <a:r>
              <a:rPr sz="2400" dirty="0">
                <a:latin typeface="Calibri"/>
                <a:cs typeface="Calibri"/>
              </a:rPr>
              <a:t>After</a:t>
            </a:r>
            <a:r>
              <a:rPr sz="2400" spc="-110" dirty="0">
                <a:latin typeface="Calibri"/>
                <a:cs typeface="Calibri"/>
              </a:rPr>
              <a:t> </a:t>
            </a:r>
            <a:r>
              <a:rPr sz="2400" spc="-10" dirty="0">
                <a:latin typeface="Calibri"/>
                <a:cs typeface="Calibri"/>
              </a:rPr>
              <a:t>severe</a:t>
            </a:r>
            <a:r>
              <a:rPr sz="2400" spc="-110" dirty="0">
                <a:latin typeface="Calibri"/>
                <a:cs typeface="Calibri"/>
              </a:rPr>
              <a:t> </a:t>
            </a:r>
            <a:r>
              <a:rPr sz="2400" spc="-10" dirty="0">
                <a:latin typeface="Calibri"/>
                <a:cs typeface="Calibri"/>
              </a:rPr>
              <a:t>exposure,</a:t>
            </a:r>
            <a:r>
              <a:rPr sz="2400" spc="-120" dirty="0">
                <a:latin typeface="Calibri"/>
                <a:cs typeface="Calibri"/>
              </a:rPr>
              <a:t> </a:t>
            </a:r>
            <a:r>
              <a:rPr sz="2400" spc="-10" dirty="0">
                <a:latin typeface="Calibri"/>
                <a:cs typeface="Calibri"/>
              </a:rPr>
              <a:t>fasciculations</a:t>
            </a:r>
            <a:r>
              <a:rPr sz="2400" spc="-80" dirty="0">
                <a:latin typeface="Calibri"/>
                <a:cs typeface="Calibri"/>
              </a:rPr>
              <a:t> </a:t>
            </a:r>
            <a:r>
              <a:rPr sz="2400" dirty="0">
                <a:latin typeface="Calibri"/>
                <a:cs typeface="Calibri"/>
              </a:rPr>
              <a:t>may</a:t>
            </a:r>
            <a:r>
              <a:rPr sz="2400" spc="-110" dirty="0">
                <a:latin typeface="Calibri"/>
                <a:cs typeface="Calibri"/>
              </a:rPr>
              <a:t> </a:t>
            </a:r>
            <a:r>
              <a:rPr sz="2400" spc="-10" dirty="0">
                <a:latin typeface="Calibri"/>
                <a:cs typeface="Calibri"/>
              </a:rPr>
              <a:t>persist</a:t>
            </a:r>
            <a:r>
              <a:rPr sz="2400" spc="-75" dirty="0">
                <a:latin typeface="Calibri"/>
                <a:cs typeface="Calibri"/>
              </a:rPr>
              <a:t> </a:t>
            </a:r>
            <a:r>
              <a:rPr sz="2400" dirty="0">
                <a:latin typeface="Calibri"/>
                <a:cs typeface="Calibri"/>
              </a:rPr>
              <a:t>for</a:t>
            </a:r>
            <a:r>
              <a:rPr sz="2400" spc="-114" dirty="0">
                <a:latin typeface="Calibri"/>
                <a:cs typeface="Calibri"/>
              </a:rPr>
              <a:t> </a:t>
            </a:r>
            <a:r>
              <a:rPr sz="2400" dirty="0">
                <a:latin typeface="Calibri"/>
                <a:cs typeface="Calibri"/>
              </a:rPr>
              <a:t>hours</a:t>
            </a:r>
            <a:r>
              <a:rPr sz="2400" spc="-80" dirty="0">
                <a:latin typeface="Calibri"/>
                <a:cs typeface="Calibri"/>
              </a:rPr>
              <a:t> </a:t>
            </a:r>
            <a:r>
              <a:rPr sz="2400" dirty="0">
                <a:latin typeface="Calibri"/>
                <a:cs typeface="Calibri"/>
              </a:rPr>
              <a:t>even</a:t>
            </a:r>
            <a:r>
              <a:rPr sz="2400" spc="-110" dirty="0">
                <a:latin typeface="Calibri"/>
                <a:cs typeface="Calibri"/>
              </a:rPr>
              <a:t> </a:t>
            </a:r>
            <a:r>
              <a:rPr sz="2400" spc="-10" dirty="0">
                <a:latin typeface="Calibri"/>
                <a:cs typeface="Calibri"/>
              </a:rPr>
              <a:t>after regain</a:t>
            </a:r>
            <a:r>
              <a:rPr sz="2400" spc="-95" dirty="0">
                <a:latin typeface="Calibri"/>
                <a:cs typeface="Calibri"/>
              </a:rPr>
              <a:t> </a:t>
            </a:r>
            <a:r>
              <a:rPr sz="2400" dirty="0">
                <a:latin typeface="Calibri"/>
                <a:cs typeface="Calibri"/>
              </a:rPr>
              <a:t>of</a:t>
            </a:r>
            <a:r>
              <a:rPr sz="2400" spc="-80" dirty="0">
                <a:latin typeface="Calibri"/>
                <a:cs typeface="Calibri"/>
              </a:rPr>
              <a:t> </a:t>
            </a:r>
            <a:r>
              <a:rPr sz="2400" spc="-10" dirty="0">
                <a:latin typeface="Calibri"/>
                <a:cs typeface="Calibri"/>
              </a:rPr>
              <a:t>consciousness</a:t>
            </a:r>
            <a:r>
              <a:rPr sz="2400" spc="-30" dirty="0">
                <a:latin typeface="Calibri"/>
                <a:cs typeface="Calibri"/>
              </a:rPr>
              <a:t> </a:t>
            </a:r>
            <a:r>
              <a:rPr sz="2400" dirty="0">
                <a:latin typeface="Calibri"/>
                <a:cs typeface="Calibri"/>
              </a:rPr>
              <a:t>and</a:t>
            </a:r>
            <a:r>
              <a:rPr sz="2400" spc="-60" dirty="0">
                <a:latin typeface="Calibri"/>
                <a:cs typeface="Calibri"/>
              </a:rPr>
              <a:t> </a:t>
            </a:r>
            <a:r>
              <a:rPr sz="2400" spc="-10" dirty="0">
                <a:latin typeface="Calibri"/>
                <a:cs typeface="Calibri"/>
              </a:rPr>
              <a:t>improved</a:t>
            </a:r>
            <a:r>
              <a:rPr sz="2400" spc="-55" dirty="0">
                <a:latin typeface="Calibri"/>
                <a:cs typeface="Calibri"/>
              </a:rPr>
              <a:t> </a:t>
            </a:r>
            <a:r>
              <a:rPr sz="2400" spc="-10" dirty="0">
                <a:latin typeface="Calibri"/>
                <a:cs typeface="Calibri"/>
              </a:rPr>
              <a:t>strength.</a:t>
            </a:r>
            <a:endParaRPr lang="en-US" sz="2400" spc="-10" dirty="0">
              <a:latin typeface="Calibri"/>
              <a:cs typeface="Calibri"/>
            </a:endParaRPr>
          </a:p>
          <a:p>
            <a:pPr marL="266700" marR="5080">
              <a:spcBef>
                <a:spcPts val="5"/>
              </a:spcBef>
              <a:tabLst>
                <a:tab pos="241300" algn="l"/>
              </a:tabLst>
            </a:pPr>
            <a:r>
              <a:rPr lang="ru-RU" sz="2400" dirty="0" err="1">
                <a:latin typeface="Calibri"/>
                <a:cs typeface="Calibri"/>
              </a:rPr>
              <a:t>Після</a:t>
            </a:r>
            <a:r>
              <a:rPr lang="ru-RU" sz="2400" dirty="0">
                <a:latin typeface="Calibri"/>
                <a:cs typeface="Calibri"/>
              </a:rPr>
              <a:t> сильного </a:t>
            </a:r>
            <a:r>
              <a:rPr lang="ru-RU" sz="2400" dirty="0" err="1">
                <a:latin typeface="Calibri"/>
                <a:cs typeface="Calibri"/>
              </a:rPr>
              <a:t>опромінення</a:t>
            </a:r>
            <a:r>
              <a:rPr lang="ru-RU" sz="2400" dirty="0">
                <a:latin typeface="Calibri"/>
                <a:cs typeface="Calibri"/>
              </a:rPr>
              <a:t> </a:t>
            </a:r>
            <a:r>
              <a:rPr lang="ru-RU" sz="2400" dirty="0" err="1">
                <a:latin typeface="Calibri"/>
                <a:cs typeface="Calibri"/>
              </a:rPr>
              <a:t>фасцикуляції</a:t>
            </a:r>
            <a:r>
              <a:rPr lang="ru-RU" sz="2400" dirty="0">
                <a:latin typeface="Calibri"/>
                <a:cs typeface="Calibri"/>
              </a:rPr>
              <a:t> </a:t>
            </a:r>
            <a:r>
              <a:rPr lang="ru-RU" sz="2400" dirty="0" err="1">
                <a:latin typeface="Calibri"/>
                <a:cs typeface="Calibri"/>
              </a:rPr>
              <a:t>можуть</a:t>
            </a:r>
            <a:r>
              <a:rPr lang="ru-RU" sz="2400" dirty="0">
                <a:latin typeface="Calibri"/>
                <a:cs typeface="Calibri"/>
              </a:rPr>
              <a:t> </a:t>
            </a:r>
            <a:r>
              <a:rPr lang="ru-RU" sz="2400" dirty="0" err="1">
                <a:latin typeface="Calibri"/>
                <a:cs typeface="Calibri"/>
              </a:rPr>
              <a:t>зберігатися</a:t>
            </a:r>
            <a:r>
              <a:rPr lang="ru-RU" sz="2400" dirty="0">
                <a:latin typeface="Calibri"/>
                <a:cs typeface="Calibri"/>
              </a:rPr>
              <a:t> годинами </a:t>
            </a:r>
            <a:r>
              <a:rPr lang="ru-RU" sz="2400" dirty="0" err="1">
                <a:latin typeface="Calibri"/>
                <a:cs typeface="Calibri"/>
              </a:rPr>
              <a:t>навіть</a:t>
            </a:r>
            <a:r>
              <a:rPr lang="ru-RU" sz="2400" dirty="0">
                <a:latin typeface="Calibri"/>
                <a:cs typeface="Calibri"/>
              </a:rPr>
              <a:t> </a:t>
            </a:r>
            <a:r>
              <a:rPr lang="ru-RU" sz="2400" dirty="0" err="1">
                <a:latin typeface="Calibri"/>
                <a:cs typeface="Calibri"/>
              </a:rPr>
              <a:t>після</a:t>
            </a:r>
            <a:r>
              <a:rPr lang="ru-RU" sz="2400" dirty="0">
                <a:latin typeface="Calibri"/>
                <a:cs typeface="Calibri"/>
              </a:rPr>
              <a:t> </a:t>
            </a:r>
            <a:r>
              <a:rPr lang="ru-RU" sz="2400" dirty="0" err="1">
                <a:latin typeface="Calibri"/>
                <a:cs typeface="Calibri"/>
              </a:rPr>
              <a:t>відновлення</a:t>
            </a:r>
            <a:r>
              <a:rPr lang="ru-RU" sz="2400" dirty="0">
                <a:latin typeface="Calibri"/>
                <a:cs typeface="Calibri"/>
              </a:rPr>
              <a:t> </a:t>
            </a:r>
            <a:r>
              <a:rPr lang="ru-RU" sz="2400" dirty="0" err="1">
                <a:latin typeface="Calibri"/>
                <a:cs typeface="Calibri"/>
              </a:rPr>
              <a:t>свідомості</a:t>
            </a:r>
            <a:r>
              <a:rPr lang="ru-RU" sz="2400" dirty="0">
                <a:latin typeface="Calibri"/>
                <a:cs typeface="Calibri"/>
              </a:rPr>
              <a:t> та </a:t>
            </a:r>
            <a:r>
              <a:rPr lang="ru-RU" sz="2400" dirty="0" err="1">
                <a:latin typeface="Calibri"/>
                <a:cs typeface="Calibri"/>
              </a:rPr>
              <a:t>покращення</a:t>
            </a:r>
            <a:r>
              <a:rPr lang="ru-RU" sz="2400" dirty="0">
                <a:latin typeface="Calibri"/>
                <a:cs typeface="Calibri"/>
              </a:rPr>
              <a:t> </a:t>
            </a:r>
            <a:r>
              <a:rPr lang="ru-RU" sz="2400" dirty="0" err="1">
                <a:latin typeface="Calibri"/>
                <a:cs typeface="Calibri"/>
              </a:rPr>
              <a:t>сили</a:t>
            </a:r>
            <a:r>
              <a:rPr lang="ru-RU" sz="2400" dirty="0">
                <a:latin typeface="Calibri"/>
                <a:cs typeface="Calibri"/>
              </a:rPr>
              <a:t>.</a:t>
            </a:r>
            <a:endParaRPr sz="2400" dirty="0">
              <a:latin typeface="Calibri"/>
              <a:cs typeface="Calibri"/>
            </a:endParaRPr>
          </a:p>
          <a:p>
            <a:pPr marL="241300" indent="-228600">
              <a:spcBef>
                <a:spcPts val="5"/>
              </a:spcBef>
              <a:buFont typeface="Arial"/>
              <a:buChar char="•"/>
              <a:tabLst>
                <a:tab pos="241300" algn="l"/>
              </a:tabLst>
            </a:pPr>
            <a:endParaRPr lang="en-US" sz="2400" spc="-20" dirty="0">
              <a:latin typeface="Calibri"/>
              <a:cs typeface="Calibri"/>
            </a:endParaRPr>
          </a:p>
          <a:p>
            <a:pPr marL="241300" indent="-228600">
              <a:spcBef>
                <a:spcPts val="5"/>
              </a:spcBef>
              <a:buFont typeface="Arial"/>
              <a:buChar char="•"/>
              <a:tabLst>
                <a:tab pos="241300" algn="l"/>
              </a:tabLst>
            </a:pPr>
            <a:r>
              <a:rPr sz="2400" spc="-20" dirty="0">
                <a:latin typeface="Calibri"/>
                <a:cs typeface="Calibri"/>
              </a:rPr>
              <a:t>Rhabdomyolysis</a:t>
            </a:r>
            <a:r>
              <a:rPr sz="2400" spc="-60" dirty="0">
                <a:latin typeface="Calibri"/>
                <a:cs typeface="Calibri"/>
              </a:rPr>
              <a:t> </a:t>
            </a:r>
            <a:r>
              <a:rPr sz="2400" dirty="0">
                <a:latin typeface="Calibri"/>
                <a:cs typeface="Calibri"/>
              </a:rPr>
              <a:t>may</a:t>
            </a:r>
            <a:r>
              <a:rPr sz="2400" spc="-95" dirty="0">
                <a:latin typeface="Calibri"/>
                <a:cs typeface="Calibri"/>
              </a:rPr>
              <a:t> </a:t>
            </a:r>
            <a:r>
              <a:rPr sz="2400" dirty="0">
                <a:latin typeface="Calibri"/>
                <a:cs typeface="Calibri"/>
              </a:rPr>
              <a:t>result</a:t>
            </a:r>
            <a:r>
              <a:rPr sz="2400" spc="-75" dirty="0">
                <a:latin typeface="Calibri"/>
                <a:cs typeface="Calibri"/>
              </a:rPr>
              <a:t> </a:t>
            </a:r>
            <a:r>
              <a:rPr sz="2400" dirty="0">
                <a:latin typeface="Calibri"/>
                <a:cs typeface="Calibri"/>
              </a:rPr>
              <a:t>from</a:t>
            </a:r>
            <a:r>
              <a:rPr sz="2400" spc="-80" dirty="0">
                <a:latin typeface="Calibri"/>
                <a:cs typeface="Calibri"/>
              </a:rPr>
              <a:t> </a:t>
            </a:r>
            <a:r>
              <a:rPr sz="2400" spc="-10" dirty="0">
                <a:latin typeface="Calibri"/>
                <a:cs typeface="Calibri"/>
              </a:rPr>
              <a:t>prolonged</a:t>
            </a:r>
            <a:r>
              <a:rPr sz="2400" spc="-75" dirty="0">
                <a:latin typeface="Calibri"/>
                <a:cs typeface="Calibri"/>
              </a:rPr>
              <a:t> </a:t>
            </a:r>
            <a:r>
              <a:rPr sz="2400" spc="-10" dirty="0">
                <a:latin typeface="Calibri"/>
                <a:cs typeface="Calibri"/>
              </a:rPr>
              <a:t>seizure.</a:t>
            </a:r>
            <a:endParaRPr lang="en-US" sz="2400" spc="-10" dirty="0">
              <a:latin typeface="Calibri"/>
              <a:cs typeface="Calibri"/>
            </a:endParaRPr>
          </a:p>
          <a:p>
            <a:pPr marL="266700">
              <a:spcBef>
                <a:spcPts val="5"/>
              </a:spcBef>
              <a:tabLst>
                <a:tab pos="241300" algn="l"/>
              </a:tabLst>
            </a:pPr>
            <a:r>
              <a:rPr lang="ru-RU" sz="2400" dirty="0" err="1">
                <a:latin typeface="Calibri"/>
                <a:cs typeface="Calibri"/>
              </a:rPr>
              <a:t>Рабдоміоліз</a:t>
            </a:r>
            <a:r>
              <a:rPr lang="ru-RU" sz="2400" dirty="0">
                <a:latin typeface="Calibri"/>
                <a:cs typeface="Calibri"/>
              </a:rPr>
              <a:t> </a:t>
            </a:r>
            <a:r>
              <a:rPr lang="ru-RU" sz="2400" dirty="0" err="1">
                <a:latin typeface="Calibri"/>
                <a:cs typeface="Calibri"/>
              </a:rPr>
              <a:t>може</a:t>
            </a:r>
            <a:r>
              <a:rPr lang="ru-RU" sz="2400" dirty="0">
                <a:latin typeface="Calibri"/>
                <a:cs typeface="Calibri"/>
              </a:rPr>
              <a:t> бути </a:t>
            </a:r>
            <a:r>
              <a:rPr lang="ru-RU" sz="2400" dirty="0" err="1">
                <a:latin typeface="Calibri"/>
                <a:cs typeface="Calibri"/>
              </a:rPr>
              <a:t>наслідком</a:t>
            </a:r>
            <a:r>
              <a:rPr lang="ru-RU" sz="2400" dirty="0">
                <a:latin typeface="Calibri"/>
                <a:cs typeface="Calibri"/>
              </a:rPr>
              <a:t> </a:t>
            </a:r>
            <a:r>
              <a:rPr lang="ru-RU" sz="2400" dirty="0" err="1">
                <a:latin typeface="Calibri"/>
                <a:cs typeface="Calibri"/>
              </a:rPr>
              <a:t>тривалого</a:t>
            </a:r>
            <a:r>
              <a:rPr lang="ru-RU" sz="2400" dirty="0">
                <a:latin typeface="Calibri"/>
                <a:cs typeface="Calibri"/>
              </a:rPr>
              <a:t> нападу.</a:t>
            </a:r>
            <a:endParaRPr sz="2400"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8660765" cy="1121461"/>
          </a:xfrm>
          <a:prstGeom prst="rect">
            <a:avLst/>
          </a:prstGeom>
        </p:spPr>
        <p:txBody>
          <a:bodyPr vert="horz" wrap="square" lIns="0" tIns="13335" rIns="0" bIns="0" rtlCol="0">
            <a:spAutoFit/>
          </a:bodyPr>
          <a:lstStyle/>
          <a:p>
            <a:pPr marL="12700">
              <a:lnSpc>
                <a:spcPct val="100000"/>
              </a:lnSpc>
              <a:spcBef>
                <a:spcPts val="105"/>
              </a:spcBef>
            </a:pPr>
            <a:r>
              <a:rPr sz="3600" b="1" spc="-20" dirty="0"/>
              <a:t>Clinical</a:t>
            </a:r>
            <a:r>
              <a:rPr sz="3600" b="1" spc="-155" dirty="0"/>
              <a:t> </a:t>
            </a:r>
            <a:r>
              <a:rPr sz="3600" b="1" spc="-40" dirty="0"/>
              <a:t>Characteristics:</a:t>
            </a:r>
            <a:r>
              <a:rPr sz="3600" b="1" spc="-145" dirty="0"/>
              <a:t> </a:t>
            </a:r>
            <a:r>
              <a:rPr sz="3600" b="1" spc="-40" dirty="0"/>
              <a:t>Gastrointestinal</a:t>
            </a:r>
            <a:br>
              <a:rPr lang="en-US" sz="3600" b="1" spc="-40" dirty="0"/>
            </a:br>
            <a:r>
              <a:rPr lang="ru-RU" sz="3600" b="1" spc="-40" dirty="0" err="1"/>
              <a:t>Клінічні</a:t>
            </a:r>
            <a:r>
              <a:rPr lang="ru-RU" sz="3600" b="1" spc="-40" dirty="0"/>
              <a:t> характеристики: </a:t>
            </a:r>
            <a:r>
              <a:rPr lang="ru-RU" sz="3600" b="1" spc="-40" dirty="0" err="1"/>
              <a:t>Травна</a:t>
            </a:r>
            <a:r>
              <a:rPr lang="ru-RU" sz="3600" b="1" spc="-40" dirty="0"/>
              <a:t> система</a:t>
            </a:r>
            <a:endParaRPr sz="3600" b="1" dirty="0"/>
          </a:p>
        </p:txBody>
      </p:sp>
      <p:sp>
        <p:nvSpPr>
          <p:cNvPr id="3" name="object 3"/>
          <p:cNvSpPr txBox="1"/>
          <p:nvPr/>
        </p:nvSpPr>
        <p:spPr>
          <a:xfrm>
            <a:off x="497840" y="1694078"/>
            <a:ext cx="10556875" cy="3853234"/>
          </a:xfrm>
          <a:prstGeom prst="rect">
            <a:avLst/>
          </a:prstGeom>
        </p:spPr>
        <p:txBody>
          <a:bodyPr vert="horz" wrap="square" lIns="0" tIns="98425" rIns="0" bIns="0" rtlCol="0">
            <a:spAutoFit/>
          </a:bodyPr>
          <a:lstStyle/>
          <a:p>
            <a:pPr marL="241300" indent="-228600">
              <a:lnSpc>
                <a:spcPct val="100000"/>
              </a:lnSpc>
              <a:spcBef>
                <a:spcPts val="775"/>
              </a:spcBef>
              <a:buFont typeface="Arial"/>
              <a:buChar char="•"/>
              <a:tabLst>
                <a:tab pos="241300" algn="l"/>
              </a:tabLst>
            </a:pPr>
            <a:r>
              <a:rPr sz="2400" dirty="0">
                <a:latin typeface="Calibri"/>
                <a:cs typeface="Calibri"/>
              </a:rPr>
              <a:t>In</a:t>
            </a:r>
            <a:r>
              <a:rPr sz="2400" spc="-90" dirty="0">
                <a:latin typeface="Calibri"/>
                <a:cs typeface="Calibri"/>
              </a:rPr>
              <a:t> </a:t>
            </a:r>
            <a:r>
              <a:rPr sz="2400" dirty="0">
                <a:latin typeface="Calibri"/>
                <a:cs typeface="Calibri"/>
              </a:rPr>
              <a:t>a</a:t>
            </a:r>
            <a:r>
              <a:rPr sz="2400" spc="-85" dirty="0">
                <a:latin typeface="Calibri"/>
                <a:cs typeface="Calibri"/>
              </a:rPr>
              <a:t> </a:t>
            </a:r>
            <a:r>
              <a:rPr sz="2400" spc="-25" dirty="0">
                <a:latin typeface="Calibri"/>
                <a:cs typeface="Calibri"/>
              </a:rPr>
              <a:t>dose-</a:t>
            </a:r>
            <a:r>
              <a:rPr sz="2400" dirty="0">
                <a:latin typeface="Calibri"/>
                <a:cs typeface="Calibri"/>
              </a:rPr>
              <a:t>dependent</a:t>
            </a:r>
            <a:r>
              <a:rPr sz="2400" spc="-25" dirty="0">
                <a:latin typeface="Calibri"/>
                <a:cs typeface="Calibri"/>
              </a:rPr>
              <a:t> </a:t>
            </a:r>
            <a:r>
              <a:rPr sz="2400" spc="-30" dirty="0">
                <a:latin typeface="Calibri"/>
                <a:cs typeface="Calibri"/>
              </a:rPr>
              <a:t>manner,</a:t>
            </a:r>
            <a:r>
              <a:rPr sz="2400" spc="-65" dirty="0">
                <a:latin typeface="Calibri"/>
                <a:cs typeface="Calibri"/>
              </a:rPr>
              <a:t> </a:t>
            </a:r>
            <a:r>
              <a:rPr sz="2400" spc="-10" dirty="0">
                <a:latin typeface="Calibri"/>
                <a:cs typeface="Calibri"/>
              </a:rPr>
              <a:t>vapors</a:t>
            </a:r>
            <a:r>
              <a:rPr sz="2400" spc="-80" dirty="0">
                <a:latin typeface="Calibri"/>
                <a:cs typeface="Calibri"/>
              </a:rPr>
              <a:t> </a:t>
            </a:r>
            <a:r>
              <a:rPr sz="2400" spc="-10" dirty="0">
                <a:latin typeface="Calibri"/>
                <a:cs typeface="Calibri"/>
              </a:rPr>
              <a:t>increase.</a:t>
            </a:r>
            <a:endParaRPr lang="en-US" sz="2400" spc="-10" dirty="0">
              <a:latin typeface="Calibri"/>
              <a:cs typeface="Calibri"/>
            </a:endParaRPr>
          </a:p>
          <a:p>
            <a:pPr marL="266700">
              <a:lnSpc>
                <a:spcPct val="100000"/>
              </a:lnSpc>
              <a:spcBef>
                <a:spcPts val="775"/>
              </a:spcBef>
              <a:tabLst>
                <a:tab pos="241300" algn="l"/>
              </a:tabLst>
            </a:pPr>
            <a:r>
              <a:rPr lang="ru-RU" sz="2400" dirty="0" err="1">
                <a:latin typeface="Calibri"/>
                <a:cs typeface="Calibri"/>
              </a:rPr>
              <a:t>Залежно</a:t>
            </a:r>
            <a:r>
              <a:rPr lang="ru-RU" sz="2400" dirty="0">
                <a:latin typeface="Calibri"/>
                <a:cs typeface="Calibri"/>
              </a:rPr>
              <a:t> </a:t>
            </a:r>
            <a:r>
              <a:rPr lang="ru-RU" sz="2400" dirty="0" err="1">
                <a:latin typeface="Calibri"/>
                <a:cs typeface="Calibri"/>
              </a:rPr>
              <a:t>від</a:t>
            </a:r>
            <a:r>
              <a:rPr lang="ru-RU" sz="2400" dirty="0">
                <a:latin typeface="Calibri"/>
                <a:cs typeface="Calibri"/>
              </a:rPr>
              <a:t> </a:t>
            </a:r>
            <a:r>
              <a:rPr lang="ru-RU" sz="2400" dirty="0" err="1">
                <a:latin typeface="Calibri"/>
                <a:cs typeface="Calibri"/>
              </a:rPr>
              <a:t>дози</a:t>
            </a:r>
            <a:r>
              <a:rPr lang="ru-RU" sz="2400" dirty="0">
                <a:latin typeface="Calibri"/>
                <a:cs typeface="Calibri"/>
              </a:rPr>
              <a:t> </a:t>
            </a:r>
            <a:r>
              <a:rPr lang="ru-RU" sz="2400" dirty="0" err="1">
                <a:latin typeface="Calibri"/>
                <a:cs typeface="Calibri"/>
              </a:rPr>
              <a:t>кількість</a:t>
            </a:r>
            <a:r>
              <a:rPr lang="ru-RU" sz="2400" dirty="0">
                <a:latin typeface="Calibri"/>
                <a:cs typeface="Calibri"/>
              </a:rPr>
              <a:t> </a:t>
            </a:r>
            <a:r>
              <a:rPr lang="ru-RU" sz="2400" dirty="0" err="1">
                <a:latin typeface="Calibri"/>
                <a:cs typeface="Calibri"/>
              </a:rPr>
              <a:t>випарів</a:t>
            </a:r>
            <a:r>
              <a:rPr lang="ru-RU" sz="2400" dirty="0">
                <a:latin typeface="Calibri"/>
                <a:cs typeface="Calibri"/>
              </a:rPr>
              <a:t> </a:t>
            </a:r>
            <a:r>
              <a:rPr lang="ru-RU" sz="2400" dirty="0" err="1">
                <a:latin typeface="Calibri"/>
                <a:cs typeface="Calibri"/>
              </a:rPr>
              <a:t>збільшується</a:t>
            </a:r>
            <a:r>
              <a:rPr lang="ru-RU" sz="2400" dirty="0">
                <a:latin typeface="Calibri"/>
                <a:cs typeface="Calibri"/>
              </a:rPr>
              <a:t>.</a:t>
            </a:r>
            <a:endParaRPr sz="2400" dirty="0">
              <a:latin typeface="Calibri"/>
              <a:cs typeface="Calibri"/>
            </a:endParaRPr>
          </a:p>
          <a:p>
            <a:pPr marL="241300" indent="-228600">
              <a:lnSpc>
                <a:spcPct val="100000"/>
              </a:lnSpc>
              <a:spcBef>
                <a:spcPts val="675"/>
              </a:spcBef>
              <a:buFont typeface="Arial"/>
              <a:buChar char="•"/>
              <a:tabLst>
                <a:tab pos="241300" algn="l"/>
              </a:tabLst>
            </a:pPr>
            <a:r>
              <a:rPr sz="2400" dirty="0">
                <a:latin typeface="Calibri"/>
                <a:cs typeface="Calibri"/>
              </a:rPr>
              <a:t>Similar</a:t>
            </a:r>
            <a:r>
              <a:rPr sz="2400" spc="-90" dirty="0">
                <a:latin typeface="Calibri"/>
                <a:cs typeface="Calibri"/>
              </a:rPr>
              <a:t> </a:t>
            </a:r>
            <a:r>
              <a:rPr sz="2400" dirty="0">
                <a:latin typeface="Calibri"/>
                <a:cs typeface="Calibri"/>
              </a:rPr>
              <a:t>to</a:t>
            </a:r>
            <a:r>
              <a:rPr sz="2400" spc="-80" dirty="0">
                <a:latin typeface="Calibri"/>
                <a:cs typeface="Calibri"/>
              </a:rPr>
              <a:t> </a:t>
            </a:r>
            <a:r>
              <a:rPr sz="2400" dirty="0">
                <a:latin typeface="Calibri"/>
                <a:cs typeface="Calibri"/>
              </a:rPr>
              <a:t>oral</a:t>
            </a:r>
            <a:r>
              <a:rPr sz="2400" spc="-95" dirty="0">
                <a:latin typeface="Calibri"/>
                <a:cs typeface="Calibri"/>
              </a:rPr>
              <a:t> </a:t>
            </a:r>
            <a:r>
              <a:rPr sz="2400" dirty="0">
                <a:latin typeface="Calibri"/>
                <a:cs typeface="Calibri"/>
              </a:rPr>
              <a:t>and</a:t>
            </a:r>
            <a:r>
              <a:rPr sz="2400" spc="-90" dirty="0">
                <a:latin typeface="Calibri"/>
                <a:cs typeface="Calibri"/>
              </a:rPr>
              <a:t> </a:t>
            </a:r>
            <a:r>
              <a:rPr sz="2400" dirty="0">
                <a:latin typeface="Calibri"/>
                <a:cs typeface="Calibri"/>
              </a:rPr>
              <a:t>airway</a:t>
            </a:r>
            <a:r>
              <a:rPr sz="2400" spc="-85" dirty="0">
                <a:latin typeface="Calibri"/>
                <a:cs typeface="Calibri"/>
              </a:rPr>
              <a:t> </a:t>
            </a:r>
            <a:r>
              <a:rPr sz="2400" spc="-10" dirty="0">
                <a:latin typeface="Calibri"/>
                <a:cs typeface="Calibri"/>
              </a:rPr>
              <a:t>secretions</a:t>
            </a:r>
            <a:endParaRPr lang="en-US" sz="2400" spc="-10" dirty="0">
              <a:latin typeface="Calibri"/>
              <a:cs typeface="Calibri"/>
            </a:endParaRPr>
          </a:p>
          <a:p>
            <a:pPr marL="266700">
              <a:lnSpc>
                <a:spcPct val="100000"/>
              </a:lnSpc>
              <a:spcBef>
                <a:spcPts val="675"/>
              </a:spcBef>
              <a:tabLst>
                <a:tab pos="241300" algn="l"/>
              </a:tabLst>
            </a:pPr>
            <a:r>
              <a:rPr lang="ru-RU" sz="2400" dirty="0" err="1">
                <a:latin typeface="Calibri"/>
                <a:cs typeface="Calibri"/>
              </a:rPr>
              <a:t>Схожі</a:t>
            </a:r>
            <a:r>
              <a:rPr lang="ru-RU" sz="2400" dirty="0">
                <a:latin typeface="Calibri"/>
                <a:cs typeface="Calibri"/>
              </a:rPr>
              <a:t> на </a:t>
            </a:r>
            <a:r>
              <a:rPr lang="ru-RU" sz="2400" dirty="0" err="1">
                <a:latin typeface="Calibri"/>
                <a:cs typeface="Calibri"/>
              </a:rPr>
              <a:t>виділення</a:t>
            </a:r>
            <a:r>
              <a:rPr lang="ru-RU" sz="2400" dirty="0">
                <a:latin typeface="Calibri"/>
                <a:cs typeface="Calibri"/>
              </a:rPr>
              <a:t> </a:t>
            </a:r>
            <a:r>
              <a:rPr lang="ru-RU" sz="2400" dirty="0" err="1">
                <a:latin typeface="Calibri"/>
                <a:cs typeface="Calibri"/>
              </a:rPr>
              <a:t>ротової</a:t>
            </a:r>
            <a:r>
              <a:rPr lang="ru-RU" sz="2400" dirty="0">
                <a:latin typeface="Calibri"/>
                <a:cs typeface="Calibri"/>
              </a:rPr>
              <a:t> </a:t>
            </a:r>
            <a:r>
              <a:rPr lang="ru-RU" sz="2400" dirty="0" err="1">
                <a:latin typeface="Calibri"/>
                <a:cs typeface="Calibri"/>
              </a:rPr>
              <a:t>порожнини</a:t>
            </a:r>
            <a:r>
              <a:rPr lang="ru-RU" sz="2400" dirty="0">
                <a:latin typeface="Calibri"/>
                <a:cs typeface="Calibri"/>
              </a:rPr>
              <a:t> та </a:t>
            </a:r>
            <a:r>
              <a:rPr lang="ru-RU" sz="2400" dirty="0" err="1">
                <a:latin typeface="Calibri"/>
                <a:cs typeface="Calibri"/>
              </a:rPr>
              <a:t>дихальних</a:t>
            </a:r>
            <a:r>
              <a:rPr lang="ru-RU" sz="2400" dirty="0">
                <a:latin typeface="Calibri"/>
                <a:cs typeface="Calibri"/>
              </a:rPr>
              <a:t> </a:t>
            </a:r>
            <a:r>
              <a:rPr lang="ru-RU" sz="2400" dirty="0" err="1">
                <a:latin typeface="Calibri"/>
                <a:cs typeface="Calibri"/>
              </a:rPr>
              <a:t>шляхів</a:t>
            </a:r>
            <a:endParaRPr sz="2400" dirty="0">
              <a:latin typeface="Calibri"/>
              <a:cs typeface="Calibri"/>
            </a:endParaRPr>
          </a:p>
          <a:p>
            <a:pPr marL="241300" marR="5080" indent="-228600">
              <a:lnSpc>
                <a:spcPct val="90000"/>
              </a:lnSpc>
              <a:buFont typeface="Arial"/>
              <a:buChar char="•"/>
              <a:tabLst>
                <a:tab pos="241300" algn="l"/>
              </a:tabLst>
            </a:pPr>
            <a:endParaRPr lang="en-US" sz="2400" dirty="0">
              <a:latin typeface="Calibri"/>
              <a:cs typeface="Calibri"/>
            </a:endParaRPr>
          </a:p>
          <a:p>
            <a:pPr marL="241300" marR="5080" indent="-228600">
              <a:lnSpc>
                <a:spcPct val="90000"/>
              </a:lnSpc>
              <a:buFont typeface="Arial"/>
              <a:buChar char="•"/>
              <a:tabLst>
                <a:tab pos="241300" algn="l"/>
              </a:tabLst>
            </a:pPr>
            <a:r>
              <a:rPr sz="2400" dirty="0">
                <a:latin typeface="Calibri"/>
                <a:cs typeface="Calibri"/>
              </a:rPr>
              <a:t>Do</a:t>
            </a:r>
            <a:r>
              <a:rPr sz="2400" spc="-75" dirty="0">
                <a:latin typeface="Calibri"/>
                <a:cs typeface="Calibri"/>
              </a:rPr>
              <a:t> </a:t>
            </a:r>
            <a:r>
              <a:rPr sz="2400" dirty="0">
                <a:latin typeface="Calibri"/>
                <a:cs typeface="Calibri"/>
              </a:rPr>
              <a:t>not</a:t>
            </a:r>
            <a:r>
              <a:rPr sz="2400" spc="-70" dirty="0">
                <a:latin typeface="Calibri"/>
                <a:cs typeface="Calibri"/>
              </a:rPr>
              <a:t> </a:t>
            </a:r>
            <a:r>
              <a:rPr sz="2400" dirty="0">
                <a:latin typeface="Calibri"/>
                <a:cs typeface="Calibri"/>
              </a:rPr>
              <a:t>use</a:t>
            </a:r>
            <a:r>
              <a:rPr sz="2400" spc="-60" dirty="0">
                <a:latin typeface="Calibri"/>
                <a:cs typeface="Calibri"/>
              </a:rPr>
              <a:t> </a:t>
            </a:r>
            <a:r>
              <a:rPr sz="2400" spc="-10" dirty="0">
                <a:latin typeface="Calibri"/>
                <a:cs typeface="Calibri"/>
              </a:rPr>
              <a:t>phenothiazines</a:t>
            </a:r>
            <a:r>
              <a:rPr sz="2400" spc="-45" dirty="0">
                <a:latin typeface="Calibri"/>
                <a:cs typeface="Calibri"/>
              </a:rPr>
              <a:t> </a:t>
            </a:r>
            <a:r>
              <a:rPr sz="2400" dirty="0">
                <a:latin typeface="Calibri"/>
                <a:cs typeface="Calibri"/>
              </a:rPr>
              <a:t>(eg:</a:t>
            </a:r>
            <a:r>
              <a:rPr sz="2400" spc="-75" dirty="0">
                <a:latin typeface="Calibri"/>
                <a:cs typeface="Calibri"/>
              </a:rPr>
              <a:t> </a:t>
            </a:r>
            <a:r>
              <a:rPr sz="2400" spc="-10" dirty="0">
                <a:latin typeface="Calibri"/>
                <a:cs typeface="Calibri"/>
              </a:rPr>
              <a:t>chlorpromazine,</a:t>
            </a:r>
            <a:r>
              <a:rPr sz="2400" spc="-50" dirty="0">
                <a:latin typeface="Calibri"/>
                <a:cs typeface="Calibri"/>
              </a:rPr>
              <a:t> </a:t>
            </a:r>
            <a:r>
              <a:rPr sz="2400" spc="-10" dirty="0">
                <a:latin typeface="Calibri"/>
                <a:cs typeface="Calibri"/>
              </a:rPr>
              <a:t>Compazine)</a:t>
            </a:r>
            <a:r>
              <a:rPr sz="2400" spc="-65" dirty="0">
                <a:latin typeface="Calibri"/>
                <a:cs typeface="Calibri"/>
              </a:rPr>
              <a:t> </a:t>
            </a:r>
            <a:r>
              <a:rPr sz="2400" dirty="0">
                <a:latin typeface="Calibri"/>
                <a:cs typeface="Calibri"/>
              </a:rPr>
              <a:t>for</a:t>
            </a:r>
            <a:r>
              <a:rPr sz="2400" spc="-80" dirty="0">
                <a:latin typeface="Calibri"/>
                <a:cs typeface="Calibri"/>
              </a:rPr>
              <a:t> </a:t>
            </a:r>
            <a:r>
              <a:rPr sz="2400" spc="-10" dirty="0">
                <a:latin typeface="Calibri"/>
                <a:cs typeface="Calibri"/>
              </a:rPr>
              <a:t>nausea </a:t>
            </a:r>
            <a:r>
              <a:rPr sz="2400" dirty="0">
                <a:latin typeface="Calibri"/>
                <a:cs typeface="Calibri"/>
              </a:rPr>
              <a:t>which</a:t>
            </a:r>
            <a:r>
              <a:rPr sz="2400" spc="-95" dirty="0">
                <a:latin typeface="Calibri"/>
                <a:cs typeface="Calibri"/>
              </a:rPr>
              <a:t> </a:t>
            </a:r>
            <a:r>
              <a:rPr sz="2400" dirty="0">
                <a:latin typeface="Calibri"/>
                <a:cs typeface="Calibri"/>
              </a:rPr>
              <a:t>can</a:t>
            </a:r>
            <a:r>
              <a:rPr sz="2400" spc="-110" dirty="0">
                <a:latin typeface="Calibri"/>
                <a:cs typeface="Calibri"/>
              </a:rPr>
              <a:t> </a:t>
            </a:r>
            <a:r>
              <a:rPr sz="2400" dirty="0">
                <a:latin typeface="Calibri"/>
                <a:cs typeface="Calibri"/>
              </a:rPr>
              <a:t>make</a:t>
            </a:r>
            <a:r>
              <a:rPr sz="2400" spc="-105" dirty="0">
                <a:latin typeface="Calibri"/>
                <a:cs typeface="Calibri"/>
              </a:rPr>
              <a:t> </a:t>
            </a:r>
            <a:r>
              <a:rPr sz="2400" spc="-10" dirty="0">
                <a:latin typeface="Calibri"/>
                <a:cs typeface="Calibri"/>
              </a:rPr>
              <a:t>psychiatric</a:t>
            </a:r>
            <a:r>
              <a:rPr sz="2400" spc="-85" dirty="0">
                <a:latin typeface="Calibri"/>
                <a:cs typeface="Calibri"/>
              </a:rPr>
              <a:t> </a:t>
            </a:r>
            <a:r>
              <a:rPr sz="2400" spc="-10" dirty="0">
                <a:latin typeface="Calibri"/>
                <a:cs typeface="Calibri"/>
              </a:rPr>
              <a:t>symptoms</a:t>
            </a:r>
            <a:r>
              <a:rPr sz="2400" spc="-80" dirty="0">
                <a:latin typeface="Calibri"/>
                <a:cs typeface="Calibri"/>
              </a:rPr>
              <a:t> </a:t>
            </a:r>
            <a:r>
              <a:rPr sz="2400" dirty="0">
                <a:latin typeface="Calibri"/>
                <a:cs typeface="Calibri"/>
              </a:rPr>
              <a:t>in</a:t>
            </a:r>
            <a:r>
              <a:rPr sz="2400" spc="-105" dirty="0">
                <a:latin typeface="Calibri"/>
                <a:cs typeface="Calibri"/>
              </a:rPr>
              <a:t> </a:t>
            </a:r>
            <a:r>
              <a:rPr sz="2400" dirty="0">
                <a:latin typeface="Calibri"/>
                <a:cs typeface="Calibri"/>
              </a:rPr>
              <a:t>nerve</a:t>
            </a:r>
            <a:r>
              <a:rPr sz="2400" spc="-95" dirty="0">
                <a:latin typeface="Calibri"/>
                <a:cs typeface="Calibri"/>
              </a:rPr>
              <a:t> </a:t>
            </a:r>
            <a:r>
              <a:rPr sz="2400" dirty="0">
                <a:latin typeface="Calibri"/>
                <a:cs typeface="Calibri"/>
              </a:rPr>
              <a:t>agent</a:t>
            </a:r>
            <a:r>
              <a:rPr sz="2400" spc="-110" dirty="0">
                <a:latin typeface="Calibri"/>
                <a:cs typeface="Calibri"/>
              </a:rPr>
              <a:t> </a:t>
            </a:r>
            <a:r>
              <a:rPr sz="2400" spc="-10" dirty="0">
                <a:latin typeface="Calibri"/>
                <a:cs typeface="Calibri"/>
              </a:rPr>
              <a:t>exposure</a:t>
            </a:r>
            <a:r>
              <a:rPr sz="2400" spc="-80" dirty="0">
                <a:latin typeface="Calibri"/>
                <a:cs typeface="Calibri"/>
              </a:rPr>
              <a:t> </a:t>
            </a:r>
            <a:r>
              <a:rPr sz="2400" spc="-20" dirty="0">
                <a:latin typeface="Calibri"/>
                <a:cs typeface="Calibri"/>
              </a:rPr>
              <a:t>much </a:t>
            </a:r>
            <a:r>
              <a:rPr sz="2400" spc="-10" dirty="0">
                <a:latin typeface="Calibri"/>
                <a:cs typeface="Calibri"/>
              </a:rPr>
              <a:t>worse.</a:t>
            </a:r>
            <a:endParaRPr lang="en-US" sz="2400" spc="-10" dirty="0">
              <a:latin typeface="Calibri"/>
              <a:cs typeface="Calibri"/>
            </a:endParaRPr>
          </a:p>
          <a:p>
            <a:pPr marL="266700" marR="5080">
              <a:lnSpc>
                <a:spcPct val="90000"/>
              </a:lnSpc>
              <a:tabLst>
                <a:tab pos="241300" algn="l"/>
              </a:tabLst>
            </a:pPr>
            <a:r>
              <a:rPr lang="ru-RU" sz="2400" dirty="0">
                <a:latin typeface="Calibri"/>
                <a:cs typeface="Calibri"/>
              </a:rPr>
              <a:t>Не </a:t>
            </a:r>
            <a:r>
              <a:rPr lang="ru-RU" sz="2400" dirty="0" err="1">
                <a:latin typeface="Calibri"/>
                <a:cs typeface="Calibri"/>
              </a:rPr>
              <a:t>використовуйте</a:t>
            </a:r>
            <a:r>
              <a:rPr lang="ru-RU" sz="2400" dirty="0">
                <a:latin typeface="Calibri"/>
                <a:cs typeface="Calibri"/>
              </a:rPr>
              <a:t> </a:t>
            </a:r>
            <a:r>
              <a:rPr lang="ru-RU" sz="2400" dirty="0" err="1">
                <a:latin typeface="Calibri"/>
                <a:cs typeface="Calibri"/>
              </a:rPr>
              <a:t>фенотіазини</a:t>
            </a:r>
            <a:r>
              <a:rPr lang="ru-RU" sz="2400" dirty="0">
                <a:latin typeface="Calibri"/>
                <a:cs typeface="Calibri"/>
              </a:rPr>
              <a:t> (</a:t>
            </a:r>
            <a:r>
              <a:rPr lang="ru-RU" sz="2400" dirty="0" err="1">
                <a:latin typeface="Calibri"/>
                <a:cs typeface="Calibri"/>
              </a:rPr>
              <a:t>наприклад</a:t>
            </a:r>
            <a:r>
              <a:rPr lang="ru-RU" sz="2400" dirty="0">
                <a:latin typeface="Calibri"/>
                <a:cs typeface="Calibri"/>
              </a:rPr>
              <a:t>, хлорпромазин, </a:t>
            </a:r>
            <a:r>
              <a:rPr lang="ru-RU" sz="2400" dirty="0" err="1">
                <a:latin typeface="Calibri"/>
                <a:cs typeface="Calibri"/>
              </a:rPr>
              <a:t>компазин</a:t>
            </a:r>
            <a:r>
              <a:rPr lang="ru-RU" sz="2400" dirty="0">
                <a:latin typeface="Calibri"/>
                <a:cs typeface="Calibri"/>
              </a:rPr>
              <a:t>) при </a:t>
            </a:r>
            <a:r>
              <a:rPr lang="ru-RU" sz="2400" dirty="0" err="1">
                <a:latin typeface="Calibri"/>
                <a:cs typeface="Calibri"/>
              </a:rPr>
              <a:t>нудоті</a:t>
            </a:r>
            <a:r>
              <a:rPr lang="ru-RU" sz="2400" dirty="0">
                <a:latin typeface="Calibri"/>
                <a:cs typeface="Calibri"/>
              </a:rPr>
              <a:t>, </a:t>
            </a:r>
            <a:r>
              <a:rPr lang="ru-RU" sz="2400" dirty="0" err="1">
                <a:latin typeface="Calibri"/>
                <a:cs typeface="Calibri"/>
              </a:rPr>
              <a:t>оскільки</a:t>
            </a:r>
            <a:r>
              <a:rPr lang="ru-RU" sz="2400" dirty="0">
                <a:latin typeface="Calibri"/>
                <a:cs typeface="Calibri"/>
              </a:rPr>
              <a:t> </a:t>
            </a:r>
            <a:r>
              <a:rPr lang="ru-RU" sz="2400" dirty="0" err="1">
                <a:latin typeface="Calibri"/>
                <a:cs typeface="Calibri"/>
              </a:rPr>
              <a:t>це</a:t>
            </a:r>
            <a:r>
              <a:rPr lang="ru-RU" sz="2400" dirty="0">
                <a:latin typeface="Calibri"/>
                <a:cs typeface="Calibri"/>
              </a:rPr>
              <a:t> </a:t>
            </a:r>
            <a:r>
              <a:rPr lang="ru-RU" sz="2400" dirty="0" err="1">
                <a:latin typeface="Calibri"/>
                <a:cs typeface="Calibri"/>
              </a:rPr>
              <a:t>може</a:t>
            </a:r>
            <a:r>
              <a:rPr lang="ru-RU" sz="2400" dirty="0">
                <a:latin typeface="Calibri"/>
                <a:cs typeface="Calibri"/>
              </a:rPr>
              <a:t> </a:t>
            </a:r>
            <a:r>
              <a:rPr lang="ru-RU" sz="2400" dirty="0" err="1">
                <a:latin typeface="Calibri"/>
                <a:cs typeface="Calibri"/>
              </a:rPr>
              <a:t>значно</a:t>
            </a:r>
            <a:r>
              <a:rPr lang="ru-RU" sz="2400" dirty="0">
                <a:latin typeface="Calibri"/>
                <a:cs typeface="Calibri"/>
              </a:rPr>
              <a:t> </a:t>
            </a:r>
            <a:r>
              <a:rPr lang="ru-RU" sz="2400" dirty="0" err="1">
                <a:latin typeface="Calibri"/>
                <a:cs typeface="Calibri"/>
              </a:rPr>
              <a:t>погіршити</a:t>
            </a:r>
            <a:r>
              <a:rPr lang="ru-RU" sz="2400" dirty="0">
                <a:latin typeface="Calibri"/>
                <a:cs typeface="Calibri"/>
              </a:rPr>
              <a:t> </a:t>
            </a:r>
            <a:r>
              <a:rPr lang="ru-RU" sz="2400" dirty="0" err="1">
                <a:latin typeface="Calibri"/>
                <a:cs typeface="Calibri"/>
              </a:rPr>
              <a:t>психіатричні</a:t>
            </a:r>
            <a:r>
              <a:rPr lang="ru-RU" sz="2400" dirty="0">
                <a:latin typeface="Calibri"/>
                <a:cs typeface="Calibri"/>
              </a:rPr>
              <a:t> </a:t>
            </a:r>
            <a:r>
              <a:rPr lang="ru-RU" sz="2400" dirty="0" err="1">
                <a:latin typeface="Calibri"/>
                <a:cs typeface="Calibri"/>
              </a:rPr>
              <a:t>симптоми</a:t>
            </a:r>
            <a:r>
              <a:rPr lang="ru-RU" sz="2400" dirty="0">
                <a:latin typeface="Calibri"/>
                <a:cs typeface="Calibri"/>
              </a:rPr>
              <a:t> при </a:t>
            </a:r>
            <a:r>
              <a:rPr lang="ru-RU" sz="2400" dirty="0" err="1">
                <a:latin typeface="Calibri"/>
                <a:cs typeface="Calibri"/>
              </a:rPr>
              <a:t>впливі</a:t>
            </a:r>
            <a:r>
              <a:rPr lang="ru-RU" sz="2400" dirty="0">
                <a:latin typeface="Calibri"/>
                <a:cs typeface="Calibri"/>
              </a:rPr>
              <a:t> </a:t>
            </a:r>
            <a:r>
              <a:rPr lang="ru-RU" sz="2400" dirty="0" err="1">
                <a:latin typeface="Calibri"/>
                <a:cs typeface="Calibri"/>
              </a:rPr>
              <a:t>нервово-паралітичної</a:t>
            </a:r>
            <a:r>
              <a:rPr lang="ru-RU" sz="2400" dirty="0">
                <a:latin typeface="Calibri"/>
                <a:cs typeface="Calibri"/>
              </a:rPr>
              <a:t> </a:t>
            </a:r>
            <a:r>
              <a:rPr lang="ru-RU" sz="2400" dirty="0" err="1">
                <a:latin typeface="Calibri"/>
                <a:cs typeface="Calibri"/>
              </a:rPr>
              <a:t>речовини</a:t>
            </a:r>
            <a:r>
              <a:rPr lang="ru-RU" sz="2400" dirty="0">
                <a:latin typeface="Calibri"/>
                <a:cs typeface="Calibri"/>
              </a:rPr>
              <a:t>.</a:t>
            </a:r>
            <a:endParaRPr sz="2400" dirty="0">
              <a:latin typeface="Calibri"/>
              <a:cs typeface="Calibri"/>
            </a:endParaRPr>
          </a:p>
        </p:txBody>
      </p:sp>
      <p:sp>
        <p:nvSpPr>
          <p:cNvPr id="4" name="object 4"/>
          <p:cNvSpPr txBox="1"/>
          <p:nvPr/>
        </p:nvSpPr>
        <p:spPr>
          <a:xfrm>
            <a:off x="2057400" y="5808853"/>
            <a:ext cx="6932930" cy="728405"/>
          </a:xfrm>
          <a:prstGeom prst="rect">
            <a:avLst/>
          </a:prstGeom>
          <a:ln w="38100">
            <a:solidFill>
              <a:srgbClr val="000000"/>
            </a:solidFill>
          </a:ln>
        </p:spPr>
        <p:txBody>
          <a:bodyPr vert="horz" wrap="square" lIns="0" tIns="30480" rIns="0" bIns="0" rtlCol="0">
            <a:spAutoFit/>
          </a:bodyPr>
          <a:lstStyle/>
          <a:p>
            <a:pPr marL="90805">
              <a:lnSpc>
                <a:spcPct val="100000"/>
              </a:lnSpc>
              <a:spcBef>
                <a:spcPts val="240"/>
              </a:spcBef>
            </a:pPr>
            <a:r>
              <a:rPr sz="1800" dirty="0">
                <a:latin typeface="Calibri"/>
                <a:cs typeface="Calibri"/>
              </a:rPr>
              <a:t>Repeated</a:t>
            </a:r>
            <a:r>
              <a:rPr sz="1800" spc="-30" dirty="0">
                <a:latin typeface="Calibri"/>
                <a:cs typeface="Calibri"/>
              </a:rPr>
              <a:t> </a:t>
            </a:r>
            <a:r>
              <a:rPr sz="1800" dirty="0">
                <a:latin typeface="Calibri"/>
                <a:cs typeface="Calibri"/>
              </a:rPr>
              <a:t>episodes</a:t>
            </a:r>
            <a:r>
              <a:rPr sz="1800" spc="-25"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nausea</a:t>
            </a:r>
            <a:r>
              <a:rPr sz="1800" spc="-40" dirty="0">
                <a:latin typeface="Calibri"/>
                <a:cs typeface="Calibri"/>
              </a:rPr>
              <a:t> </a:t>
            </a:r>
            <a:r>
              <a:rPr sz="1800" dirty="0">
                <a:latin typeface="Calibri"/>
                <a:cs typeface="Calibri"/>
              </a:rPr>
              <a:t>typically</a:t>
            </a:r>
            <a:r>
              <a:rPr sz="1800" spc="-10" dirty="0">
                <a:latin typeface="Calibri"/>
                <a:cs typeface="Calibri"/>
              </a:rPr>
              <a:t> </a:t>
            </a:r>
            <a:r>
              <a:rPr sz="1800" dirty="0">
                <a:latin typeface="Calibri"/>
                <a:cs typeface="Calibri"/>
              </a:rPr>
              <a:t>treated</a:t>
            </a:r>
            <a:r>
              <a:rPr sz="1800" spc="-30" dirty="0">
                <a:latin typeface="Calibri"/>
                <a:cs typeface="Calibri"/>
              </a:rPr>
              <a:t> </a:t>
            </a:r>
            <a:r>
              <a:rPr sz="1800" dirty="0">
                <a:latin typeface="Calibri"/>
                <a:cs typeface="Calibri"/>
              </a:rPr>
              <a:t>with</a:t>
            </a:r>
            <a:r>
              <a:rPr sz="1800" spc="-20" dirty="0">
                <a:latin typeface="Calibri"/>
                <a:cs typeface="Calibri"/>
              </a:rPr>
              <a:t> </a:t>
            </a:r>
            <a:r>
              <a:rPr sz="1800" dirty="0">
                <a:latin typeface="Calibri"/>
                <a:cs typeface="Calibri"/>
              </a:rPr>
              <a:t>additional</a:t>
            </a:r>
            <a:r>
              <a:rPr sz="1800" spc="-10" dirty="0">
                <a:latin typeface="Calibri"/>
                <a:cs typeface="Calibri"/>
              </a:rPr>
              <a:t> atropine</a:t>
            </a:r>
            <a:endParaRPr lang="en-US" sz="1800" spc="-10" dirty="0">
              <a:latin typeface="Calibri"/>
              <a:cs typeface="Calibri"/>
            </a:endParaRPr>
          </a:p>
          <a:p>
            <a:pPr marL="90805">
              <a:lnSpc>
                <a:spcPct val="100000"/>
              </a:lnSpc>
              <a:spcBef>
                <a:spcPts val="240"/>
              </a:spcBef>
            </a:pPr>
            <a:r>
              <a:rPr lang="ru-RU" sz="1800" dirty="0" err="1">
                <a:latin typeface="Calibri"/>
                <a:cs typeface="Calibri"/>
              </a:rPr>
              <a:t>Повторні</a:t>
            </a:r>
            <a:r>
              <a:rPr lang="ru-RU" sz="1800" dirty="0">
                <a:latin typeface="Calibri"/>
                <a:cs typeface="Calibri"/>
              </a:rPr>
              <a:t> </a:t>
            </a:r>
            <a:r>
              <a:rPr lang="ru-RU" sz="1800" dirty="0" err="1">
                <a:latin typeface="Calibri"/>
                <a:cs typeface="Calibri"/>
              </a:rPr>
              <a:t>епізоди</a:t>
            </a:r>
            <a:r>
              <a:rPr lang="ru-RU" sz="1800" dirty="0">
                <a:latin typeface="Calibri"/>
                <a:cs typeface="Calibri"/>
              </a:rPr>
              <a:t> </a:t>
            </a:r>
            <a:r>
              <a:rPr lang="ru-RU" sz="1800" dirty="0" err="1">
                <a:latin typeface="Calibri"/>
                <a:cs typeface="Calibri"/>
              </a:rPr>
              <a:t>нудоти</a:t>
            </a:r>
            <a:r>
              <a:rPr lang="ru-RU" sz="1800" dirty="0">
                <a:latin typeface="Calibri"/>
                <a:cs typeface="Calibri"/>
              </a:rPr>
              <a:t> </a:t>
            </a:r>
            <a:r>
              <a:rPr lang="ru-RU" sz="1800" dirty="0" err="1">
                <a:latin typeface="Calibri"/>
                <a:cs typeface="Calibri"/>
              </a:rPr>
              <a:t>зазвичай</a:t>
            </a:r>
            <a:r>
              <a:rPr lang="ru-RU" sz="1800" dirty="0">
                <a:latin typeface="Calibri"/>
                <a:cs typeface="Calibri"/>
              </a:rPr>
              <a:t> </a:t>
            </a:r>
            <a:r>
              <a:rPr lang="ru-RU" sz="1800" dirty="0" err="1">
                <a:latin typeface="Calibri"/>
                <a:cs typeface="Calibri"/>
              </a:rPr>
              <a:t>лікуються</a:t>
            </a:r>
            <a:r>
              <a:rPr lang="ru-RU" sz="1800" dirty="0">
                <a:latin typeface="Calibri"/>
                <a:cs typeface="Calibri"/>
              </a:rPr>
              <a:t> </a:t>
            </a:r>
            <a:r>
              <a:rPr lang="ru-RU" sz="1800" dirty="0" err="1">
                <a:latin typeface="Calibri"/>
                <a:cs typeface="Calibri"/>
              </a:rPr>
              <a:t>додатковим</a:t>
            </a:r>
            <a:r>
              <a:rPr lang="ru-RU" sz="1800" dirty="0">
                <a:latin typeface="Calibri"/>
                <a:cs typeface="Calibri"/>
              </a:rPr>
              <a:t> </a:t>
            </a:r>
            <a:r>
              <a:rPr lang="ru-RU" sz="1800" dirty="0" err="1">
                <a:latin typeface="Calibri"/>
                <a:cs typeface="Calibri"/>
              </a:rPr>
              <a:t>атропіном</a:t>
            </a:r>
            <a:endParaRPr lang="en-US" sz="1800" dirty="0">
              <a:latin typeface="Calibri"/>
              <a:cs typeface="Calibri"/>
            </a:endParaRPr>
          </a:p>
          <a:p>
            <a:pPr marL="90805">
              <a:lnSpc>
                <a:spcPct val="100000"/>
              </a:lnSpc>
              <a:spcBef>
                <a:spcPts val="240"/>
              </a:spcBef>
            </a:pPr>
            <a:endParaRPr sz="600" dirty="0">
              <a:latin typeface="Calibri"/>
              <a:cs typeface="Calibri"/>
            </a:endParaRPr>
          </a:p>
        </p:txBody>
      </p:sp>
      <p:sp>
        <p:nvSpPr>
          <p:cNvPr id="5" name="object 5"/>
          <p:cNvSpPr txBox="1"/>
          <p:nvPr/>
        </p:nvSpPr>
        <p:spPr>
          <a:xfrm>
            <a:off x="8458200" y="369570"/>
            <a:ext cx="3315969" cy="604652"/>
          </a:xfrm>
          <a:prstGeom prst="rect">
            <a:avLst/>
          </a:prstGeom>
          <a:ln w="38100">
            <a:solidFill>
              <a:srgbClr val="000000"/>
            </a:solidFill>
          </a:ln>
        </p:spPr>
        <p:txBody>
          <a:bodyPr vert="horz" wrap="square" lIns="0" tIns="29844" rIns="0" bIns="0" rtlCol="0">
            <a:spAutoFit/>
          </a:bodyPr>
          <a:lstStyle/>
          <a:p>
            <a:pPr marL="91440">
              <a:lnSpc>
                <a:spcPct val="100000"/>
              </a:lnSpc>
              <a:spcBef>
                <a:spcPts val="234"/>
              </a:spcBef>
            </a:pPr>
            <a:r>
              <a:rPr sz="1400" dirty="0">
                <a:latin typeface="Calibri"/>
                <a:cs typeface="Calibri"/>
              </a:rPr>
              <a:t>PMID:</a:t>
            </a:r>
            <a:r>
              <a:rPr sz="1400" spc="-5" dirty="0">
                <a:latin typeface="Calibri"/>
                <a:cs typeface="Calibri"/>
              </a:rPr>
              <a:t> </a:t>
            </a:r>
            <a:r>
              <a:rPr sz="1400" spc="-10" dirty="0">
                <a:latin typeface="Calibri"/>
                <a:cs typeface="Calibri"/>
              </a:rPr>
              <a:t>4838227</a:t>
            </a:r>
            <a:endParaRPr lang="en-US" sz="1400" spc="-10" dirty="0">
              <a:latin typeface="Calibri"/>
              <a:cs typeface="Calibri"/>
            </a:endParaRPr>
          </a:p>
          <a:p>
            <a:pPr marL="91440">
              <a:lnSpc>
                <a:spcPct val="100000"/>
              </a:lnSpc>
              <a:spcBef>
                <a:spcPts val="234"/>
              </a:spcBef>
            </a:pPr>
            <a:r>
              <a:rPr lang="ru-RU" sz="1400" dirty="0" err="1">
                <a:latin typeface="Calibri"/>
                <a:cs typeface="Calibri"/>
              </a:rPr>
              <a:t>Ідентифікатор</a:t>
            </a:r>
            <a:r>
              <a:rPr lang="ru-RU" sz="1400" dirty="0">
                <a:latin typeface="Calibri"/>
                <a:cs typeface="Calibri"/>
              </a:rPr>
              <a:t> у </a:t>
            </a:r>
            <a:r>
              <a:rPr lang="ru-RU" sz="1400" dirty="0" err="1">
                <a:latin typeface="Calibri"/>
                <a:cs typeface="Calibri"/>
              </a:rPr>
              <a:t>системі</a:t>
            </a:r>
            <a:r>
              <a:rPr lang="ru-RU" sz="1400" dirty="0">
                <a:latin typeface="Calibri"/>
                <a:cs typeface="Calibri"/>
              </a:rPr>
              <a:t> </a:t>
            </a:r>
            <a:r>
              <a:rPr lang="ru-RU" sz="1400" dirty="0" err="1">
                <a:latin typeface="Calibri"/>
                <a:cs typeface="Calibri"/>
              </a:rPr>
              <a:t>PubMed</a:t>
            </a:r>
            <a:r>
              <a:rPr lang="ru-RU" sz="1400" dirty="0">
                <a:latin typeface="Calibri"/>
                <a:cs typeface="Calibri"/>
              </a:rPr>
              <a:t>: 4838227</a:t>
            </a:r>
            <a:endParaRPr lang="en-US" sz="1400" dirty="0">
              <a:latin typeface="Calibri"/>
              <a:cs typeface="Calibri"/>
            </a:endParaRPr>
          </a:p>
          <a:p>
            <a:pPr marL="91440">
              <a:lnSpc>
                <a:spcPct val="100000"/>
              </a:lnSpc>
              <a:spcBef>
                <a:spcPts val="234"/>
              </a:spcBef>
            </a:pPr>
            <a:endParaRPr sz="600" dirty="0">
              <a:latin typeface="Calibri"/>
              <a:cs typeface="Calibri"/>
            </a:endParaRPr>
          </a:p>
        </p:txBody>
      </p:sp>
      <p:pic>
        <p:nvPicPr>
          <p:cNvPr id="6" name="object 6"/>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10855960" cy="1121461"/>
          </a:xfrm>
          <a:prstGeom prst="rect">
            <a:avLst/>
          </a:prstGeom>
        </p:spPr>
        <p:txBody>
          <a:bodyPr vert="horz" wrap="square" lIns="0" tIns="13335" rIns="0" bIns="0" rtlCol="0">
            <a:spAutoFit/>
          </a:bodyPr>
          <a:lstStyle/>
          <a:p>
            <a:pPr marL="12700">
              <a:lnSpc>
                <a:spcPct val="100000"/>
              </a:lnSpc>
              <a:spcBef>
                <a:spcPts val="105"/>
              </a:spcBef>
            </a:pPr>
            <a:r>
              <a:rPr sz="3600" b="1" spc="-20" dirty="0"/>
              <a:t>Clinical</a:t>
            </a:r>
            <a:r>
              <a:rPr sz="3600" b="1" spc="-155" dirty="0"/>
              <a:t> </a:t>
            </a:r>
            <a:r>
              <a:rPr sz="3600" b="1" spc="-40" dirty="0"/>
              <a:t>Characteristics:</a:t>
            </a:r>
            <a:r>
              <a:rPr sz="3600" b="1" spc="-145" dirty="0"/>
              <a:t> </a:t>
            </a:r>
            <a:r>
              <a:rPr sz="3600" b="1" spc="-40" dirty="0"/>
              <a:t>Gastrointestinal</a:t>
            </a:r>
            <a:br>
              <a:rPr lang="en-US" sz="3600" b="1" spc="-40" dirty="0"/>
            </a:br>
            <a:r>
              <a:rPr lang="ru-RU" sz="3600" b="1" spc="-40" dirty="0" err="1"/>
              <a:t>Клінічні</a:t>
            </a:r>
            <a:r>
              <a:rPr lang="ru-RU" sz="3600" b="1" spc="-40" dirty="0"/>
              <a:t> характеристики: </a:t>
            </a:r>
            <a:r>
              <a:rPr lang="ru-RU" sz="3600" b="1" spc="-40" dirty="0" err="1"/>
              <a:t>Травна</a:t>
            </a:r>
            <a:r>
              <a:rPr lang="ru-RU" sz="3600" b="1" spc="-40" dirty="0"/>
              <a:t> система</a:t>
            </a:r>
            <a:endParaRPr sz="3600" b="1" dirty="0"/>
          </a:p>
        </p:txBody>
      </p:sp>
      <p:sp>
        <p:nvSpPr>
          <p:cNvPr id="3" name="object 3"/>
          <p:cNvSpPr/>
          <p:nvPr/>
        </p:nvSpPr>
        <p:spPr>
          <a:xfrm>
            <a:off x="1782317" y="4402073"/>
            <a:ext cx="8209915" cy="1478280"/>
          </a:xfrm>
          <a:custGeom>
            <a:avLst/>
            <a:gdLst/>
            <a:ahLst/>
            <a:cxnLst/>
            <a:rect l="l" t="t" r="r" b="b"/>
            <a:pathLst>
              <a:path w="8209915" h="1478279">
                <a:moveTo>
                  <a:pt x="0" y="1478280"/>
                </a:moveTo>
                <a:lnTo>
                  <a:pt x="8209788" y="1478280"/>
                </a:lnTo>
                <a:lnTo>
                  <a:pt x="8209788" y="0"/>
                </a:lnTo>
                <a:lnTo>
                  <a:pt x="0" y="0"/>
                </a:lnTo>
                <a:lnTo>
                  <a:pt x="0" y="1478280"/>
                </a:lnTo>
                <a:close/>
              </a:path>
            </a:pathLst>
          </a:custGeom>
          <a:ln w="38099">
            <a:solidFill>
              <a:srgbClr val="000000"/>
            </a:solidFill>
          </a:ln>
        </p:spPr>
        <p:txBody>
          <a:bodyPr wrap="square" lIns="0" tIns="0" rIns="0" bIns="0" rtlCol="0"/>
          <a:lstStyle/>
          <a:p>
            <a:endParaRPr/>
          </a:p>
        </p:txBody>
      </p:sp>
      <p:sp>
        <p:nvSpPr>
          <p:cNvPr id="4" name="object 4"/>
          <p:cNvSpPr txBox="1"/>
          <p:nvPr/>
        </p:nvSpPr>
        <p:spPr>
          <a:xfrm>
            <a:off x="497840" y="1694078"/>
            <a:ext cx="11055350" cy="2530821"/>
          </a:xfrm>
          <a:prstGeom prst="rect">
            <a:avLst/>
          </a:prstGeom>
        </p:spPr>
        <p:txBody>
          <a:bodyPr vert="horz" wrap="square" lIns="0" tIns="98425" rIns="0" bIns="0" rtlCol="0">
            <a:spAutoFit/>
          </a:bodyPr>
          <a:lstStyle/>
          <a:p>
            <a:pPr marL="241300" indent="-228600">
              <a:buFont typeface="Arial"/>
              <a:buChar char="•"/>
              <a:tabLst>
                <a:tab pos="241300" algn="l"/>
              </a:tabLst>
            </a:pPr>
            <a:r>
              <a:rPr dirty="0">
                <a:latin typeface="Calibri"/>
                <a:cs typeface="Calibri"/>
              </a:rPr>
              <a:t>Special</a:t>
            </a:r>
            <a:r>
              <a:rPr spc="-105" dirty="0">
                <a:latin typeface="Calibri"/>
                <a:cs typeface="Calibri"/>
              </a:rPr>
              <a:t> </a:t>
            </a:r>
            <a:r>
              <a:rPr dirty="0">
                <a:latin typeface="Calibri"/>
                <a:cs typeface="Calibri"/>
              </a:rPr>
              <a:t>situation:</a:t>
            </a:r>
            <a:r>
              <a:rPr spc="-85" dirty="0">
                <a:latin typeface="Calibri"/>
                <a:cs typeface="Calibri"/>
              </a:rPr>
              <a:t> </a:t>
            </a:r>
            <a:r>
              <a:rPr dirty="0">
                <a:latin typeface="Calibri"/>
                <a:cs typeface="Calibri"/>
              </a:rPr>
              <a:t>light</a:t>
            </a:r>
            <a:r>
              <a:rPr spc="-90" dirty="0">
                <a:latin typeface="Calibri"/>
                <a:cs typeface="Calibri"/>
              </a:rPr>
              <a:t> </a:t>
            </a:r>
            <a:r>
              <a:rPr spc="-10" dirty="0">
                <a:latin typeface="Calibri"/>
                <a:cs typeface="Calibri"/>
              </a:rPr>
              <a:t>exposures</a:t>
            </a:r>
            <a:r>
              <a:rPr spc="-70" dirty="0">
                <a:latin typeface="Calibri"/>
                <a:cs typeface="Calibri"/>
              </a:rPr>
              <a:t> </a:t>
            </a:r>
            <a:r>
              <a:rPr dirty="0">
                <a:latin typeface="Calibri"/>
                <a:cs typeface="Calibri"/>
              </a:rPr>
              <a:t>of</a:t>
            </a:r>
            <a:r>
              <a:rPr spc="-105" dirty="0">
                <a:latin typeface="Calibri"/>
                <a:cs typeface="Calibri"/>
              </a:rPr>
              <a:t> </a:t>
            </a:r>
            <a:r>
              <a:rPr dirty="0">
                <a:latin typeface="Calibri"/>
                <a:cs typeface="Calibri"/>
              </a:rPr>
              <a:t>nerve</a:t>
            </a:r>
            <a:r>
              <a:rPr spc="-85" dirty="0">
                <a:latin typeface="Calibri"/>
                <a:cs typeface="Calibri"/>
              </a:rPr>
              <a:t> </a:t>
            </a:r>
            <a:r>
              <a:rPr dirty="0">
                <a:latin typeface="Calibri"/>
                <a:cs typeface="Calibri"/>
              </a:rPr>
              <a:t>agents</a:t>
            </a:r>
            <a:r>
              <a:rPr spc="-105" dirty="0">
                <a:latin typeface="Calibri"/>
                <a:cs typeface="Calibri"/>
              </a:rPr>
              <a:t> </a:t>
            </a:r>
            <a:r>
              <a:rPr dirty="0">
                <a:latin typeface="Calibri"/>
                <a:cs typeface="Calibri"/>
              </a:rPr>
              <a:t>to</a:t>
            </a:r>
            <a:r>
              <a:rPr spc="-105" dirty="0">
                <a:latin typeface="Calibri"/>
                <a:cs typeface="Calibri"/>
              </a:rPr>
              <a:t> </a:t>
            </a:r>
            <a:r>
              <a:rPr spc="-20" dirty="0">
                <a:latin typeface="Calibri"/>
                <a:cs typeface="Calibri"/>
              </a:rPr>
              <a:t>face</a:t>
            </a:r>
            <a:endParaRPr dirty="0">
              <a:latin typeface="Calibri"/>
              <a:cs typeface="Calibri"/>
            </a:endParaRPr>
          </a:p>
          <a:p>
            <a:pPr marL="241300" marR="196215" indent="-228600">
              <a:buFont typeface="Arial"/>
              <a:buChar char="•"/>
              <a:tabLst>
                <a:tab pos="241300" algn="l"/>
              </a:tabLst>
            </a:pPr>
            <a:r>
              <a:rPr dirty="0">
                <a:latin typeface="Calibri"/>
                <a:cs typeface="Calibri"/>
              </a:rPr>
              <a:t>Light</a:t>
            </a:r>
            <a:r>
              <a:rPr spc="-95" dirty="0">
                <a:latin typeface="Calibri"/>
                <a:cs typeface="Calibri"/>
              </a:rPr>
              <a:t> </a:t>
            </a:r>
            <a:r>
              <a:rPr spc="-10" dirty="0">
                <a:latin typeface="Calibri"/>
                <a:cs typeface="Calibri"/>
              </a:rPr>
              <a:t>exposures</a:t>
            </a:r>
            <a:r>
              <a:rPr spc="-50" dirty="0">
                <a:latin typeface="Calibri"/>
                <a:cs typeface="Calibri"/>
              </a:rPr>
              <a:t> </a:t>
            </a:r>
            <a:r>
              <a:rPr dirty="0">
                <a:latin typeface="Calibri"/>
                <a:cs typeface="Calibri"/>
              </a:rPr>
              <a:t>of</a:t>
            </a:r>
            <a:r>
              <a:rPr spc="-95" dirty="0">
                <a:latin typeface="Calibri"/>
                <a:cs typeface="Calibri"/>
              </a:rPr>
              <a:t> </a:t>
            </a:r>
            <a:r>
              <a:rPr dirty="0">
                <a:latin typeface="Calibri"/>
                <a:cs typeface="Calibri"/>
              </a:rPr>
              <a:t>nerve</a:t>
            </a:r>
            <a:r>
              <a:rPr spc="-75" dirty="0">
                <a:latin typeface="Calibri"/>
                <a:cs typeface="Calibri"/>
              </a:rPr>
              <a:t> </a:t>
            </a:r>
            <a:r>
              <a:rPr dirty="0">
                <a:latin typeface="Calibri"/>
                <a:cs typeface="Calibri"/>
              </a:rPr>
              <a:t>agent</a:t>
            </a:r>
            <a:r>
              <a:rPr spc="-90" dirty="0">
                <a:latin typeface="Calibri"/>
                <a:cs typeface="Calibri"/>
              </a:rPr>
              <a:t> </a:t>
            </a:r>
            <a:r>
              <a:rPr dirty="0">
                <a:latin typeface="Calibri"/>
                <a:cs typeface="Calibri"/>
              </a:rPr>
              <a:t>to</a:t>
            </a:r>
            <a:r>
              <a:rPr spc="-95" dirty="0">
                <a:latin typeface="Calibri"/>
                <a:cs typeface="Calibri"/>
              </a:rPr>
              <a:t> </a:t>
            </a:r>
            <a:r>
              <a:rPr dirty="0">
                <a:latin typeface="Calibri"/>
                <a:cs typeface="Calibri"/>
              </a:rPr>
              <a:t>the</a:t>
            </a:r>
            <a:r>
              <a:rPr spc="-75" dirty="0">
                <a:latin typeface="Calibri"/>
                <a:cs typeface="Calibri"/>
              </a:rPr>
              <a:t> </a:t>
            </a:r>
            <a:r>
              <a:rPr dirty="0">
                <a:latin typeface="Calibri"/>
                <a:cs typeface="Calibri"/>
              </a:rPr>
              <a:t>cornea</a:t>
            </a:r>
            <a:r>
              <a:rPr spc="-85" dirty="0">
                <a:latin typeface="Calibri"/>
                <a:cs typeface="Calibri"/>
              </a:rPr>
              <a:t> </a:t>
            </a:r>
            <a:r>
              <a:rPr dirty="0">
                <a:latin typeface="Calibri"/>
                <a:cs typeface="Calibri"/>
              </a:rPr>
              <a:t>without</a:t>
            </a:r>
            <a:r>
              <a:rPr spc="-75" dirty="0">
                <a:latin typeface="Calibri"/>
                <a:cs typeface="Calibri"/>
              </a:rPr>
              <a:t> </a:t>
            </a:r>
            <a:r>
              <a:rPr spc="-20" dirty="0">
                <a:latin typeface="Calibri"/>
                <a:cs typeface="Calibri"/>
              </a:rPr>
              <a:t>systemic</a:t>
            </a:r>
            <a:r>
              <a:rPr spc="-75" dirty="0">
                <a:latin typeface="Calibri"/>
                <a:cs typeface="Calibri"/>
              </a:rPr>
              <a:t> </a:t>
            </a:r>
            <a:r>
              <a:rPr spc="-10" dirty="0">
                <a:latin typeface="Calibri"/>
                <a:cs typeface="Calibri"/>
              </a:rPr>
              <a:t>absorption </a:t>
            </a:r>
            <a:r>
              <a:rPr dirty="0">
                <a:latin typeface="Calibri"/>
                <a:cs typeface="Calibri"/>
              </a:rPr>
              <a:t>may</a:t>
            </a:r>
            <a:r>
              <a:rPr spc="-80" dirty="0">
                <a:latin typeface="Calibri"/>
                <a:cs typeface="Calibri"/>
              </a:rPr>
              <a:t> </a:t>
            </a:r>
            <a:r>
              <a:rPr dirty="0">
                <a:latin typeface="Calibri"/>
                <a:cs typeface="Calibri"/>
              </a:rPr>
              <a:t>be</a:t>
            </a:r>
            <a:r>
              <a:rPr spc="-75" dirty="0">
                <a:latin typeface="Calibri"/>
                <a:cs typeface="Calibri"/>
              </a:rPr>
              <a:t> </a:t>
            </a:r>
            <a:r>
              <a:rPr spc="-10" dirty="0">
                <a:latin typeface="Calibri"/>
                <a:cs typeface="Calibri"/>
              </a:rPr>
              <a:t>associated</a:t>
            </a:r>
            <a:r>
              <a:rPr spc="-80" dirty="0">
                <a:latin typeface="Calibri"/>
                <a:cs typeface="Calibri"/>
              </a:rPr>
              <a:t> </a:t>
            </a:r>
            <a:r>
              <a:rPr dirty="0">
                <a:latin typeface="Calibri"/>
                <a:cs typeface="Calibri"/>
              </a:rPr>
              <a:t>with</a:t>
            </a:r>
            <a:r>
              <a:rPr spc="-70" dirty="0">
                <a:latin typeface="Calibri"/>
                <a:cs typeface="Calibri"/>
              </a:rPr>
              <a:t> </a:t>
            </a:r>
            <a:r>
              <a:rPr dirty="0">
                <a:latin typeface="Calibri"/>
                <a:cs typeface="Calibri"/>
              </a:rPr>
              <a:t>abdominal</a:t>
            </a:r>
            <a:r>
              <a:rPr spc="-65" dirty="0">
                <a:latin typeface="Calibri"/>
                <a:cs typeface="Calibri"/>
              </a:rPr>
              <a:t> </a:t>
            </a:r>
            <a:r>
              <a:rPr spc="-20" dirty="0">
                <a:latin typeface="Calibri"/>
                <a:cs typeface="Calibri"/>
              </a:rPr>
              <a:t>pain</a:t>
            </a:r>
            <a:endParaRPr dirty="0">
              <a:latin typeface="Calibri"/>
              <a:cs typeface="Calibri"/>
            </a:endParaRPr>
          </a:p>
          <a:p>
            <a:pPr marL="698500" lvl="1" indent="-228600">
              <a:spcBef>
                <a:spcPts val="190"/>
              </a:spcBef>
              <a:buFont typeface="Arial"/>
              <a:buChar char="•"/>
              <a:tabLst>
                <a:tab pos="698500" algn="l"/>
              </a:tabLst>
            </a:pPr>
            <a:r>
              <a:rPr sz="1600" dirty="0">
                <a:latin typeface="Calibri"/>
                <a:cs typeface="Calibri"/>
              </a:rPr>
              <a:t>This</a:t>
            </a:r>
            <a:r>
              <a:rPr sz="1600" spc="-25" dirty="0">
                <a:latin typeface="Calibri"/>
                <a:cs typeface="Calibri"/>
              </a:rPr>
              <a:t> </a:t>
            </a:r>
            <a:r>
              <a:rPr sz="1600" dirty="0">
                <a:latin typeface="Calibri"/>
                <a:cs typeface="Calibri"/>
              </a:rPr>
              <a:t>pain</a:t>
            </a:r>
            <a:r>
              <a:rPr sz="1600" spc="-30" dirty="0">
                <a:latin typeface="Calibri"/>
                <a:cs typeface="Calibri"/>
              </a:rPr>
              <a:t> </a:t>
            </a:r>
            <a:r>
              <a:rPr sz="1600" dirty="0">
                <a:latin typeface="Calibri"/>
                <a:cs typeface="Calibri"/>
              </a:rPr>
              <a:t>is</a:t>
            </a:r>
            <a:r>
              <a:rPr sz="1600" spc="-40" dirty="0">
                <a:latin typeface="Calibri"/>
                <a:cs typeface="Calibri"/>
              </a:rPr>
              <a:t> </a:t>
            </a:r>
            <a:r>
              <a:rPr sz="1600" dirty="0">
                <a:latin typeface="Calibri"/>
                <a:cs typeface="Calibri"/>
              </a:rPr>
              <a:t>proposed</a:t>
            </a:r>
            <a:r>
              <a:rPr sz="1600" spc="-20" dirty="0">
                <a:latin typeface="Calibri"/>
                <a:cs typeface="Calibri"/>
              </a:rPr>
              <a:t> </a:t>
            </a:r>
            <a:r>
              <a:rPr sz="1600" dirty="0">
                <a:latin typeface="Calibri"/>
                <a:cs typeface="Calibri"/>
              </a:rPr>
              <a:t>to</a:t>
            </a:r>
            <a:r>
              <a:rPr sz="1600" spc="-30" dirty="0">
                <a:latin typeface="Calibri"/>
                <a:cs typeface="Calibri"/>
              </a:rPr>
              <a:t> </a:t>
            </a:r>
            <a:r>
              <a:rPr sz="1600" dirty="0">
                <a:latin typeface="Calibri"/>
                <a:cs typeface="Calibri"/>
              </a:rPr>
              <a:t>be</a:t>
            </a:r>
            <a:r>
              <a:rPr sz="1600" spc="-35" dirty="0">
                <a:latin typeface="Calibri"/>
                <a:cs typeface="Calibri"/>
              </a:rPr>
              <a:t> </a:t>
            </a:r>
            <a:r>
              <a:rPr sz="1600" dirty="0">
                <a:latin typeface="Calibri"/>
                <a:cs typeface="Calibri"/>
              </a:rPr>
              <a:t>a</a:t>
            </a:r>
            <a:r>
              <a:rPr sz="1600" spc="-35" dirty="0">
                <a:latin typeface="Calibri"/>
                <a:cs typeface="Calibri"/>
              </a:rPr>
              <a:t> </a:t>
            </a:r>
            <a:r>
              <a:rPr sz="1600" dirty="0">
                <a:latin typeface="Calibri"/>
                <a:cs typeface="Calibri"/>
              </a:rPr>
              <a:t>corneal</a:t>
            </a:r>
            <a:r>
              <a:rPr sz="1600" spc="-35" dirty="0">
                <a:latin typeface="Calibri"/>
                <a:cs typeface="Calibri"/>
              </a:rPr>
              <a:t> </a:t>
            </a:r>
            <a:r>
              <a:rPr sz="1600" dirty="0">
                <a:latin typeface="Calibri"/>
                <a:cs typeface="Calibri"/>
              </a:rPr>
              <a:t>reflex</a:t>
            </a:r>
            <a:r>
              <a:rPr sz="1600" spc="-30" dirty="0">
                <a:latin typeface="Calibri"/>
                <a:cs typeface="Calibri"/>
              </a:rPr>
              <a:t> </a:t>
            </a:r>
            <a:r>
              <a:rPr sz="1600" dirty="0">
                <a:latin typeface="Calibri"/>
                <a:cs typeface="Calibri"/>
              </a:rPr>
              <a:t>mediated</a:t>
            </a:r>
            <a:r>
              <a:rPr sz="1600" spc="-40" dirty="0">
                <a:latin typeface="Calibri"/>
                <a:cs typeface="Calibri"/>
              </a:rPr>
              <a:t> </a:t>
            </a:r>
            <a:r>
              <a:rPr sz="1600" dirty="0">
                <a:latin typeface="Calibri"/>
                <a:cs typeface="Calibri"/>
              </a:rPr>
              <a:t>by</a:t>
            </a:r>
            <a:r>
              <a:rPr sz="1600" spc="-35" dirty="0">
                <a:latin typeface="Calibri"/>
                <a:cs typeface="Calibri"/>
              </a:rPr>
              <a:t> </a:t>
            </a:r>
            <a:r>
              <a:rPr sz="1600" spc="-10" dirty="0">
                <a:latin typeface="Calibri"/>
                <a:cs typeface="Calibri"/>
              </a:rPr>
              <a:t>trigeminal-</a:t>
            </a:r>
            <a:r>
              <a:rPr sz="1600" dirty="0">
                <a:latin typeface="Calibri"/>
                <a:cs typeface="Calibri"/>
              </a:rPr>
              <a:t>vagal</a:t>
            </a:r>
            <a:r>
              <a:rPr sz="1600" spc="-45" dirty="0">
                <a:latin typeface="Calibri"/>
                <a:cs typeface="Calibri"/>
              </a:rPr>
              <a:t> </a:t>
            </a:r>
            <a:r>
              <a:rPr sz="1600" dirty="0">
                <a:latin typeface="Calibri"/>
                <a:cs typeface="Calibri"/>
              </a:rPr>
              <a:t>nerve</a:t>
            </a:r>
            <a:r>
              <a:rPr sz="1600" spc="-15" dirty="0">
                <a:latin typeface="Calibri"/>
                <a:cs typeface="Calibri"/>
              </a:rPr>
              <a:t> </a:t>
            </a:r>
            <a:r>
              <a:rPr sz="1600" spc="-20" dirty="0">
                <a:latin typeface="Calibri"/>
                <a:cs typeface="Calibri"/>
              </a:rPr>
              <a:t>loop</a:t>
            </a:r>
            <a:endParaRPr sz="1600" dirty="0">
              <a:latin typeface="Calibri"/>
              <a:cs typeface="Calibri"/>
            </a:endParaRPr>
          </a:p>
          <a:p>
            <a:pPr marL="698500" lvl="1" indent="-228600">
              <a:spcBef>
                <a:spcPts val="215"/>
              </a:spcBef>
              <a:buFont typeface="Arial"/>
              <a:buChar char="•"/>
              <a:tabLst>
                <a:tab pos="698500" algn="l"/>
              </a:tabLst>
            </a:pPr>
            <a:r>
              <a:rPr sz="1600" dirty="0">
                <a:latin typeface="Calibri"/>
                <a:cs typeface="Calibri"/>
              </a:rPr>
              <a:t>Has</a:t>
            </a:r>
            <a:r>
              <a:rPr sz="1600" spc="-15" dirty="0">
                <a:latin typeface="Calibri"/>
                <a:cs typeface="Calibri"/>
              </a:rPr>
              <a:t> </a:t>
            </a:r>
            <a:r>
              <a:rPr sz="1600" dirty="0">
                <a:latin typeface="Calibri"/>
                <a:cs typeface="Calibri"/>
              </a:rPr>
              <a:t>been called</a:t>
            </a:r>
            <a:r>
              <a:rPr sz="1600" spc="-15" dirty="0">
                <a:latin typeface="Calibri"/>
                <a:cs typeface="Calibri"/>
              </a:rPr>
              <a:t> </a:t>
            </a:r>
            <a:r>
              <a:rPr sz="1600" dirty="0">
                <a:latin typeface="Calibri"/>
                <a:cs typeface="Calibri"/>
              </a:rPr>
              <a:t>an</a:t>
            </a:r>
            <a:r>
              <a:rPr sz="1600" spc="5" dirty="0">
                <a:latin typeface="Calibri"/>
                <a:cs typeface="Calibri"/>
              </a:rPr>
              <a:t> </a:t>
            </a:r>
            <a:r>
              <a:rPr sz="1600" spc="-25" dirty="0">
                <a:latin typeface="Calibri"/>
                <a:cs typeface="Calibri"/>
              </a:rPr>
              <a:t>“oculo-</a:t>
            </a:r>
            <a:r>
              <a:rPr sz="1600" dirty="0">
                <a:latin typeface="Calibri"/>
                <a:cs typeface="Calibri"/>
              </a:rPr>
              <a:t>abdominal</a:t>
            </a:r>
            <a:r>
              <a:rPr sz="1600" spc="-10" dirty="0">
                <a:latin typeface="Calibri"/>
                <a:cs typeface="Calibri"/>
              </a:rPr>
              <a:t> reflex”</a:t>
            </a:r>
            <a:endParaRPr lang="en-US" sz="1600" spc="-10" dirty="0">
              <a:latin typeface="Calibri"/>
              <a:cs typeface="Calibri"/>
            </a:endParaRPr>
          </a:p>
          <a:p>
            <a:pPr marL="469900" lvl="1">
              <a:spcBef>
                <a:spcPts val="215"/>
              </a:spcBef>
              <a:tabLst>
                <a:tab pos="698500" algn="l"/>
              </a:tabLst>
            </a:pPr>
            <a:endParaRPr lang="en-US" sz="900" spc="-10" dirty="0">
              <a:latin typeface="Calibri"/>
              <a:cs typeface="Calibri"/>
            </a:endParaRPr>
          </a:p>
          <a:p>
            <a:pPr marL="266700" lvl="0" indent="-266700">
              <a:buClr>
                <a:srgbClr val="000000"/>
              </a:buClr>
              <a:buSzPts val="2800"/>
              <a:tabLst>
                <a:tab pos="219710" algn="l"/>
              </a:tabLst>
            </a:pP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Особлива</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ситуація</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світловий</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вплив</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нервово-паралітичних</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речовин</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на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обличчя</a:t>
            </a:r>
            <a:endParaRPr lang="ru-UA" sz="1800"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266700" lvl="0" indent="-266700">
              <a:buClr>
                <a:srgbClr val="000000"/>
              </a:buClr>
              <a:buSzPts val="2800"/>
              <a:tabLst>
                <a:tab pos="219710" algn="l"/>
              </a:tabLst>
            </a:pP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Світловий</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вплив</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нервово-паралітичної</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речовини</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на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рогівку</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без системного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поглинання</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може</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бути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пов’язаний</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з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болем</a:t>
            </a:r>
            <a:r>
              <a:rPr lang="ru-UA" sz="16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у </a:t>
            </a:r>
            <a:r>
              <a:rPr lang="ru-UA" sz="16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животі</a:t>
            </a:r>
            <a:endParaRPr lang="ru-UA" sz="1800"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444500" lvl="0" algn="just">
              <a:buClr>
                <a:srgbClr val="000000"/>
              </a:buClr>
              <a:buSzPts val="2400"/>
              <a:tabLst>
                <a:tab pos="670560" algn="l"/>
              </a:tabLst>
            </a:pP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Вважається</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цей</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біль</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є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рогівковим</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рефлексом,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опосередкованим</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петлею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трійчастого</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і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блукаючого</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нерва</a:t>
            </a:r>
            <a:endParaRPr lang="ru-UA" sz="1600" b="1"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444500" lvl="0" algn="l">
              <a:spcAft>
                <a:spcPts val="4100"/>
              </a:spcAft>
              <a:buClr>
                <a:srgbClr val="000000"/>
              </a:buClr>
              <a:buSzPts val="2400"/>
              <a:tabLst>
                <a:tab pos="670560" algn="l"/>
              </a:tabLst>
            </a:pPr>
            <a:r>
              <a:rPr lang="ru-UA"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Його</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називають</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400" b="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окуло-абдомінальним</a:t>
            </a:r>
            <a:r>
              <a:rPr lang="ru-UA" sz="1400" b="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рефлексом»</a:t>
            </a:r>
            <a:endParaRPr lang="ru-UA" sz="2400" dirty="0">
              <a:latin typeface="Calibri"/>
              <a:cs typeface="Calibri"/>
            </a:endParaRPr>
          </a:p>
        </p:txBody>
      </p:sp>
      <p:pic>
        <p:nvPicPr>
          <p:cNvPr id="5" name="object 5"/>
          <p:cNvPicPr/>
          <p:nvPr/>
        </p:nvPicPr>
        <p:blipFill>
          <a:blip r:embed="rId2" cstate="print"/>
          <a:stretch>
            <a:fillRect/>
          </a:stretch>
        </p:blipFill>
        <p:spPr>
          <a:xfrm>
            <a:off x="9561576" y="5838444"/>
            <a:ext cx="2217420" cy="704088"/>
          </a:xfrm>
          <a:prstGeom prst="rect">
            <a:avLst/>
          </a:prstGeom>
        </p:spPr>
      </p:pic>
      <p:sp>
        <p:nvSpPr>
          <p:cNvPr id="9" name="TextBox 8">
            <a:extLst>
              <a:ext uri="{FF2B5EF4-FFF2-40B4-BE49-F238E27FC236}">
                <a16:creationId xmlns:a16="http://schemas.microsoft.com/office/drawing/2014/main" id="{0BD41C17-67FD-12CF-3966-D0E416F9FEA2}"/>
              </a:ext>
            </a:extLst>
          </p:cNvPr>
          <p:cNvSpPr txBox="1"/>
          <p:nvPr/>
        </p:nvSpPr>
        <p:spPr>
          <a:xfrm>
            <a:off x="2514600" y="4482405"/>
            <a:ext cx="6629400" cy="1384995"/>
          </a:xfrm>
          <a:prstGeom prst="rect">
            <a:avLst/>
          </a:prstGeom>
          <a:solidFill>
            <a:schemeClr val="bg1"/>
          </a:solidFill>
        </p:spPr>
        <p:txBody>
          <a:bodyPr wrap="square">
            <a:spAutoFit/>
          </a:bodyPr>
          <a:lstStyle/>
          <a:p>
            <a:pPr algn="ctr"/>
            <a:r>
              <a:rPr lang="en-US" sz="1050" dirty="0">
                <a:latin typeface="+mj-lt"/>
              </a:rPr>
              <a:t>Light exposures to cornea cause severe eye pain and associated with abdominal pain</a:t>
            </a:r>
          </a:p>
          <a:p>
            <a:pPr algn="ctr"/>
            <a:r>
              <a:rPr lang="en-US" sz="1050" dirty="0">
                <a:latin typeface="+mj-lt"/>
              </a:rPr>
              <a:t>but without other signs of systemic exposure</a:t>
            </a:r>
          </a:p>
          <a:p>
            <a:pPr algn="ctr"/>
            <a:r>
              <a:rPr lang="en-US" sz="1050" dirty="0">
                <a:latin typeface="+mj-lt"/>
              </a:rPr>
              <a:t>may be treated with topical atropine.</a:t>
            </a:r>
          </a:p>
          <a:p>
            <a:pPr algn="ctr"/>
            <a:r>
              <a:rPr lang="en-US" sz="1050" dirty="0">
                <a:latin typeface="+mj-lt"/>
              </a:rPr>
              <a:t>But note: this will cause temporary, acute blurry vision from </a:t>
            </a:r>
            <a:r>
              <a:rPr lang="en-US" sz="1050" dirty="0" err="1">
                <a:latin typeface="+mj-lt"/>
              </a:rPr>
              <a:t>atropinization</a:t>
            </a:r>
            <a:r>
              <a:rPr lang="en-US" sz="1050" dirty="0">
                <a:latin typeface="+mj-lt"/>
              </a:rPr>
              <a:t>.</a:t>
            </a:r>
          </a:p>
          <a:p>
            <a:pPr algn="ctr"/>
            <a:endParaRPr lang="en-US" sz="1050" dirty="0">
              <a:latin typeface="+mj-lt"/>
            </a:endParaRPr>
          </a:p>
          <a:p>
            <a:pPr algn="ctr"/>
            <a:r>
              <a:rPr lang="ru-RU" sz="1050" dirty="0" err="1">
                <a:latin typeface="+mj-lt"/>
              </a:rPr>
              <a:t>Вплив</a:t>
            </a:r>
            <a:r>
              <a:rPr lang="ru-RU" sz="1050" dirty="0">
                <a:latin typeface="+mj-lt"/>
              </a:rPr>
              <a:t> </a:t>
            </a:r>
            <a:r>
              <a:rPr lang="ru-RU" sz="1050" dirty="0" err="1">
                <a:latin typeface="+mj-lt"/>
              </a:rPr>
              <a:t>світла</a:t>
            </a:r>
            <a:r>
              <a:rPr lang="ru-RU" sz="1050" dirty="0">
                <a:latin typeface="+mj-lt"/>
              </a:rPr>
              <a:t> на </a:t>
            </a:r>
            <a:r>
              <a:rPr lang="ru-RU" sz="1050" dirty="0" err="1">
                <a:latin typeface="+mj-lt"/>
              </a:rPr>
              <a:t>рогівку</a:t>
            </a:r>
            <a:r>
              <a:rPr lang="ru-RU" sz="1050" dirty="0">
                <a:latin typeface="+mj-lt"/>
              </a:rPr>
              <a:t> </a:t>
            </a:r>
            <a:r>
              <a:rPr lang="ru-RU" sz="1050" dirty="0" err="1">
                <a:latin typeface="+mj-lt"/>
              </a:rPr>
              <a:t>викликає</a:t>
            </a:r>
            <a:r>
              <a:rPr lang="ru-RU" sz="1050" dirty="0">
                <a:latin typeface="+mj-lt"/>
              </a:rPr>
              <a:t> </a:t>
            </a:r>
            <a:r>
              <a:rPr lang="ru-RU" sz="1050" dirty="0" err="1">
                <a:latin typeface="+mj-lt"/>
              </a:rPr>
              <a:t>сильний</a:t>
            </a:r>
            <a:r>
              <a:rPr lang="ru-RU" sz="1050" dirty="0">
                <a:latin typeface="+mj-lt"/>
              </a:rPr>
              <a:t> </a:t>
            </a:r>
            <a:r>
              <a:rPr lang="ru-RU" sz="1050" dirty="0" err="1">
                <a:latin typeface="+mj-lt"/>
              </a:rPr>
              <a:t>біль</a:t>
            </a:r>
            <a:r>
              <a:rPr lang="ru-RU" sz="1050" dirty="0">
                <a:latin typeface="+mj-lt"/>
              </a:rPr>
              <a:t> в очах і </a:t>
            </a:r>
            <a:r>
              <a:rPr lang="ru-RU" sz="1050" dirty="0" err="1">
                <a:latin typeface="+mj-lt"/>
              </a:rPr>
              <a:t>пов’язаний</a:t>
            </a:r>
            <a:r>
              <a:rPr lang="ru-RU" sz="1050" dirty="0">
                <a:latin typeface="+mj-lt"/>
              </a:rPr>
              <a:t> з </a:t>
            </a:r>
            <a:r>
              <a:rPr lang="ru-RU" sz="1050" dirty="0" err="1">
                <a:latin typeface="+mj-lt"/>
              </a:rPr>
              <a:t>болем</a:t>
            </a:r>
            <a:r>
              <a:rPr lang="ru-RU" sz="1050" dirty="0">
                <a:latin typeface="+mj-lt"/>
              </a:rPr>
              <a:t> у </a:t>
            </a:r>
            <a:r>
              <a:rPr lang="ru-RU" sz="1050" dirty="0" err="1">
                <a:latin typeface="+mj-lt"/>
              </a:rPr>
              <a:t>животі</a:t>
            </a:r>
            <a:r>
              <a:rPr lang="ru-RU" sz="1050" dirty="0">
                <a:latin typeface="+mj-lt"/>
              </a:rPr>
              <a:t>, але без </a:t>
            </a:r>
            <a:r>
              <a:rPr lang="ru-RU" sz="1050" dirty="0" err="1">
                <a:latin typeface="+mj-lt"/>
              </a:rPr>
              <a:t>інших</a:t>
            </a:r>
            <a:r>
              <a:rPr lang="ru-RU" sz="1050" dirty="0">
                <a:latin typeface="+mj-lt"/>
              </a:rPr>
              <a:t> </a:t>
            </a:r>
            <a:r>
              <a:rPr lang="ru-RU" sz="1050" dirty="0" err="1">
                <a:latin typeface="+mj-lt"/>
              </a:rPr>
              <a:t>ознак</a:t>
            </a:r>
            <a:r>
              <a:rPr lang="ru-RU" sz="1050" dirty="0">
                <a:latin typeface="+mj-lt"/>
              </a:rPr>
              <a:t> системного </a:t>
            </a:r>
            <a:r>
              <a:rPr lang="ru-RU" sz="1050" dirty="0" err="1">
                <a:latin typeface="+mj-lt"/>
              </a:rPr>
              <a:t>впливу</a:t>
            </a:r>
            <a:r>
              <a:rPr lang="ru-RU" sz="1050" dirty="0">
                <a:latin typeface="+mj-lt"/>
              </a:rPr>
              <a:t>, </a:t>
            </a:r>
            <a:r>
              <a:rPr lang="ru-RU" sz="1050" dirty="0" err="1">
                <a:latin typeface="+mj-lt"/>
              </a:rPr>
              <a:t>можна</a:t>
            </a:r>
            <a:r>
              <a:rPr lang="ru-RU" sz="1050" dirty="0">
                <a:latin typeface="+mj-lt"/>
              </a:rPr>
              <a:t> </a:t>
            </a:r>
            <a:r>
              <a:rPr lang="ru-RU" sz="1050" dirty="0" err="1">
                <a:latin typeface="+mj-lt"/>
              </a:rPr>
              <a:t>лікувати</a:t>
            </a:r>
            <a:r>
              <a:rPr lang="ru-RU" sz="1050" dirty="0">
                <a:latin typeface="+mj-lt"/>
              </a:rPr>
              <a:t> </a:t>
            </a:r>
            <a:r>
              <a:rPr lang="ru-RU" sz="1050" dirty="0" err="1">
                <a:latin typeface="+mj-lt"/>
              </a:rPr>
              <a:t>місцевим</a:t>
            </a:r>
            <a:r>
              <a:rPr lang="ru-RU" sz="1050" dirty="0">
                <a:latin typeface="+mj-lt"/>
              </a:rPr>
              <a:t> </a:t>
            </a:r>
            <a:r>
              <a:rPr lang="ru-RU" sz="1050" dirty="0" err="1">
                <a:latin typeface="+mj-lt"/>
              </a:rPr>
              <a:t>атропіном</a:t>
            </a:r>
            <a:r>
              <a:rPr lang="ru-RU" sz="1050" dirty="0">
                <a:latin typeface="+mj-lt"/>
              </a:rPr>
              <a:t>.</a:t>
            </a:r>
          </a:p>
          <a:p>
            <a:pPr algn="ctr"/>
            <a:r>
              <a:rPr lang="ru-RU" sz="1050" dirty="0">
                <a:latin typeface="+mj-lt"/>
              </a:rPr>
              <a:t>Але </a:t>
            </a:r>
            <a:r>
              <a:rPr lang="ru-RU" sz="1050" dirty="0" err="1">
                <a:latin typeface="+mj-lt"/>
              </a:rPr>
              <a:t>зауважте</a:t>
            </a:r>
            <a:r>
              <a:rPr lang="ru-RU" sz="1050" dirty="0">
                <a:latin typeface="+mj-lt"/>
              </a:rPr>
              <a:t>: </a:t>
            </a:r>
            <a:r>
              <a:rPr lang="ru-RU" sz="1050" dirty="0" err="1">
                <a:latin typeface="+mj-lt"/>
              </a:rPr>
              <a:t>це</a:t>
            </a:r>
            <a:r>
              <a:rPr lang="ru-RU" sz="1050" dirty="0">
                <a:latin typeface="+mj-lt"/>
              </a:rPr>
              <a:t> </a:t>
            </a:r>
            <a:r>
              <a:rPr lang="ru-RU" sz="1050" dirty="0" err="1">
                <a:latin typeface="+mj-lt"/>
              </a:rPr>
              <a:t>призведе</a:t>
            </a:r>
            <a:r>
              <a:rPr lang="ru-RU" sz="1050" dirty="0">
                <a:latin typeface="+mj-lt"/>
              </a:rPr>
              <a:t> до </a:t>
            </a:r>
            <a:r>
              <a:rPr lang="ru-RU" sz="1050" dirty="0" err="1">
                <a:latin typeface="+mj-lt"/>
              </a:rPr>
              <a:t>тимчасового</a:t>
            </a:r>
            <a:r>
              <a:rPr lang="ru-RU" sz="1050" dirty="0">
                <a:latin typeface="+mj-lt"/>
              </a:rPr>
              <a:t> </a:t>
            </a:r>
            <a:r>
              <a:rPr lang="ru-RU" sz="1050" dirty="0" err="1">
                <a:latin typeface="+mj-lt"/>
              </a:rPr>
              <a:t>різкого</a:t>
            </a:r>
            <a:r>
              <a:rPr lang="ru-RU" sz="1050" dirty="0">
                <a:latin typeface="+mj-lt"/>
              </a:rPr>
              <a:t> </a:t>
            </a:r>
            <a:r>
              <a:rPr lang="ru-RU" sz="1050" dirty="0" err="1">
                <a:latin typeface="+mj-lt"/>
              </a:rPr>
              <a:t>розмитого</a:t>
            </a:r>
            <a:r>
              <a:rPr lang="ru-RU" sz="1050" dirty="0">
                <a:latin typeface="+mj-lt"/>
              </a:rPr>
              <a:t> </a:t>
            </a:r>
            <a:r>
              <a:rPr lang="ru-RU" sz="1050" dirty="0" err="1">
                <a:latin typeface="+mj-lt"/>
              </a:rPr>
              <a:t>зору</a:t>
            </a:r>
            <a:r>
              <a:rPr lang="ru-RU" sz="1050" dirty="0">
                <a:latin typeface="+mj-lt"/>
              </a:rPr>
              <a:t> через </a:t>
            </a:r>
            <a:r>
              <a:rPr lang="ru-RU" sz="1050" dirty="0" err="1">
                <a:latin typeface="+mj-lt"/>
              </a:rPr>
              <a:t>атропінізацію</a:t>
            </a:r>
            <a:r>
              <a:rPr lang="ru-RU" sz="1050" dirty="0">
                <a:latin typeface="+mj-lt"/>
              </a:rPr>
              <a:t>.</a:t>
            </a:r>
            <a:endParaRPr lang="en-US" sz="1050" dirty="0">
              <a:latin typeface="+mj-l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609676"/>
            <a:ext cx="10774045" cy="1121461"/>
          </a:xfrm>
          <a:prstGeom prst="rect">
            <a:avLst/>
          </a:prstGeom>
        </p:spPr>
        <p:txBody>
          <a:bodyPr vert="horz" wrap="square" lIns="0" tIns="13335" rIns="0" bIns="0" rtlCol="0">
            <a:spAutoFit/>
          </a:bodyPr>
          <a:lstStyle/>
          <a:p>
            <a:pPr marL="12700">
              <a:lnSpc>
                <a:spcPct val="100000"/>
              </a:lnSpc>
              <a:spcBef>
                <a:spcPts val="105"/>
              </a:spcBef>
            </a:pPr>
            <a:r>
              <a:rPr sz="3600" b="1" spc="-20" dirty="0"/>
              <a:t>Clinical</a:t>
            </a:r>
            <a:r>
              <a:rPr sz="3600" b="1" spc="-155" dirty="0"/>
              <a:t> </a:t>
            </a:r>
            <a:r>
              <a:rPr sz="3600" b="1" spc="-40" dirty="0"/>
              <a:t>Characteristics:</a:t>
            </a:r>
            <a:r>
              <a:rPr sz="3600" b="1" spc="-145" dirty="0"/>
              <a:t> </a:t>
            </a:r>
            <a:r>
              <a:rPr sz="3600" b="1" spc="-25" dirty="0"/>
              <a:t>Genitourinary</a:t>
            </a:r>
            <a:br>
              <a:rPr lang="en-US" sz="3600" b="1" spc="-25" dirty="0"/>
            </a:br>
            <a:r>
              <a:rPr lang="ru-RU" sz="3600" b="1" spc="-25" dirty="0" err="1"/>
              <a:t>Клінічні</a:t>
            </a:r>
            <a:r>
              <a:rPr lang="ru-RU" sz="3600" b="1" spc="-25" dirty="0"/>
              <a:t> характеристики: </a:t>
            </a:r>
            <a:r>
              <a:rPr lang="ru-RU" sz="3600" b="1" spc="-25" dirty="0" err="1"/>
              <a:t>Урогенітальна</a:t>
            </a:r>
            <a:r>
              <a:rPr lang="ru-RU" sz="3600" b="1" spc="-25" dirty="0"/>
              <a:t> система</a:t>
            </a:r>
            <a:endParaRPr sz="3600" b="1" dirty="0"/>
          </a:p>
        </p:txBody>
      </p:sp>
      <p:sp>
        <p:nvSpPr>
          <p:cNvPr id="3" name="object 3"/>
          <p:cNvSpPr txBox="1"/>
          <p:nvPr/>
        </p:nvSpPr>
        <p:spPr>
          <a:xfrm>
            <a:off x="497840" y="1780412"/>
            <a:ext cx="10774045" cy="4913525"/>
          </a:xfrm>
          <a:prstGeom prst="rect">
            <a:avLst/>
          </a:prstGeom>
        </p:spPr>
        <p:txBody>
          <a:bodyPr vert="horz" wrap="square" lIns="0" tIns="12065" rIns="0" bIns="0" rtlCol="0">
            <a:spAutoFit/>
          </a:bodyPr>
          <a:lstStyle/>
          <a:p>
            <a:pPr marL="241300" indent="-228600">
              <a:lnSpc>
                <a:spcPct val="100000"/>
              </a:lnSpc>
              <a:spcBef>
                <a:spcPts val="95"/>
              </a:spcBef>
              <a:buFont typeface="Arial"/>
              <a:buChar char="•"/>
              <a:tabLst>
                <a:tab pos="241300" algn="l"/>
              </a:tabLst>
            </a:pPr>
            <a:r>
              <a:rPr sz="2000" dirty="0">
                <a:latin typeface="Calibri"/>
                <a:cs typeface="Calibri"/>
              </a:rPr>
              <a:t>Nerve</a:t>
            </a:r>
            <a:r>
              <a:rPr sz="2000" spc="-75" dirty="0">
                <a:latin typeface="Calibri"/>
                <a:cs typeface="Calibri"/>
              </a:rPr>
              <a:t> </a:t>
            </a:r>
            <a:r>
              <a:rPr sz="2000" dirty="0">
                <a:latin typeface="Calibri"/>
                <a:cs typeface="Calibri"/>
              </a:rPr>
              <a:t>agents</a:t>
            </a:r>
            <a:r>
              <a:rPr sz="2000" spc="-85" dirty="0">
                <a:latin typeface="Calibri"/>
                <a:cs typeface="Calibri"/>
              </a:rPr>
              <a:t> </a:t>
            </a:r>
            <a:r>
              <a:rPr sz="2000" dirty="0">
                <a:latin typeface="Calibri"/>
                <a:cs typeface="Calibri"/>
              </a:rPr>
              <a:t>may</a:t>
            </a:r>
            <a:r>
              <a:rPr sz="2000" spc="-85" dirty="0">
                <a:latin typeface="Calibri"/>
                <a:cs typeface="Calibri"/>
              </a:rPr>
              <a:t> </a:t>
            </a:r>
            <a:r>
              <a:rPr sz="2000" dirty="0">
                <a:latin typeface="Calibri"/>
                <a:cs typeface="Calibri"/>
              </a:rPr>
              <a:t>cause</a:t>
            </a:r>
            <a:r>
              <a:rPr sz="2000" spc="-75" dirty="0">
                <a:latin typeface="Calibri"/>
                <a:cs typeface="Calibri"/>
              </a:rPr>
              <a:t> </a:t>
            </a:r>
            <a:r>
              <a:rPr sz="2000" dirty="0">
                <a:latin typeface="Calibri"/>
                <a:cs typeface="Calibri"/>
              </a:rPr>
              <a:t>loss</a:t>
            </a:r>
            <a:r>
              <a:rPr sz="2000" spc="-80" dirty="0">
                <a:latin typeface="Calibri"/>
                <a:cs typeface="Calibri"/>
              </a:rPr>
              <a:t> </a:t>
            </a:r>
            <a:r>
              <a:rPr sz="2000" dirty="0">
                <a:latin typeface="Calibri"/>
                <a:cs typeface="Calibri"/>
              </a:rPr>
              <a:t>of</a:t>
            </a:r>
            <a:r>
              <a:rPr sz="2000" spc="-85" dirty="0">
                <a:latin typeface="Calibri"/>
                <a:cs typeface="Calibri"/>
              </a:rPr>
              <a:t> </a:t>
            </a:r>
            <a:r>
              <a:rPr sz="2000" dirty="0">
                <a:latin typeface="Calibri"/>
                <a:cs typeface="Calibri"/>
              </a:rPr>
              <a:t>bladder</a:t>
            </a:r>
            <a:r>
              <a:rPr sz="2000" spc="-70" dirty="0">
                <a:latin typeface="Calibri"/>
                <a:cs typeface="Calibri"/>
              </a:rPr>
              <a:t> </a:t>
            </a:r>
            <a:r>
              <a:rPr sz="2000" spc="-10" dirty="0">
                <a:latin typeface="Calibri"/>
                <a:cs typeface="Calibri"/>
              </a:rPr>
              <a:t>control</a:t>
            </a:r>
            <a:endParaRPr lang="en-US" sz="2000" spc="-10" dirty="0">
              <a:latin typeface="Calibri"/>
              <a:cs typeface="Calibri"/>
            </a:endParaRPr>
          </a:p>
          <a:p>
            <a:pPr marL="241300" indent="-228600">
              <a:lnSpc>
                <a:spcPct val="100000"/>
              </a:lnSpc>
              <a:buFont typeface="Arial"/>
              <a:buChar char="•"/>
              <a:tabLst>
                <a:tab pos="241300" algn="l"/>
              </a:tabLst>
            </a:pPr>
            <a:r>
              <a:rPr sz="2000" spc="-40" dirty="0">
                <a:latin typeface="Calibri"/>
                <a:cs typeface="Calibri"/>
              </a:rPr>
              <a:t>However,</a:t>
            </a:r>
            <a:r>
              <a:rPr sz="2000" spc="-100" dirty="0">
                <a:latin typeface="Calibri"/>
                <a:cs typeface="Calibri"/>
              </a:rPr>
              <a:t> </a:t>
            </a:r>
            <a:r>
              <a:rPr sz="2000" spc="-10" dirty="0">
                <a:latin typeface="Calibri"/>
                <a:cs typeface="Calibri"/>
              </a:rPr>
              <a:t>atropine</a:t>
            </a:r>
            <a:r>
              <a:rPr sz="2000" spc="-80" dirty="0">
                <a:latin typeface="Calibri"/>
                <a:cs typeface="Calibri"/>
              </a:rPr>
              <a:t> </a:t>
            </a:r>
            <a:r>
              <a:rPr sz="2000" spc="-10" dirty="0">
                <a:latin typeface="Calibri"/>
                <a:cs typeface="Calibri"/>
              </a:rPr>
              <a:t>frequently</a:t>
            </a:r>
            <a:r>
              <a:rPr sz="2000" spc="-85" dirty="0">
                <a:latin typeface="Calibri"/>
                <a:cs typeface="Calibri"/>
              </a:rPr>
              <a:t> </a:t>
            </a:r>
            <a:r>
              <a:rPr sz="2000" spc="-10" dirty="0">
                <a:latin typeface="Calibri"/>
                <a:cs typeface="Calibri"/>
              </a:rPr>
              <a:t>associated</a:t>
            </a:r>
            <a:r>
              <a:rPr sz="2000" spc="-95" dirty="0">
                <a:latin typeface="Calibri"/>
                <a:cs typeface="Calibri"/>
              </a:rPr>
              <a:t> </a:t>
            </a:r>
            <a:r>
              <a:rPr sz="2000" dirty="0">
                <a:latin typeface="Calibri"/>
                <a:cs typeface="Calibri"/>
              </a:rPr>
              <a:t>with</a:t>
            </a:r>
            <a:r>
              <a:rPr sz="2000" spc="-100" dirty="0">
                <a:latin typeface="Calibri"/>
                <a:cs typeface="Calibri"/>
              </a:rPr>
              <a:t> </a:t>
            </a:r>
            <a:r>
              <a:rPr sz="2000" dirty="0">
                <a:latin typeface="Calibri"/>
                <a:cs typeface="Calibri"/>
              </a:rPr>
              <a:t>bladder</a:t>
            </a:r>
            <a:r>
              <a:rPr sz="2000" spc="-70" dirty="0">
                <a:latin typeface="Calibri"/>
                <a:cs typeface="Calibri"/>
              </a:rPr>
              <a:t> </a:t>
            </a:r>
            <a:r>
              <a:rPr sz="2000" dirty="0">
                <a:latin typeface="Calibri"/>
                <a:cs typeface="Calibri"/>
              </a:rPr>
              <a:t>outlet</a:t>
            </a:r>
            <a:r>
              <a:rPr sz="2000" spc="-90" dirty="0">
                <a:latin typeface="Calibri"/>
                <a:cs typeface="Calibri"/>
              </a:rPr>
              <a:t> </a:t>
            </a:r>
            <a:r>
              <a:rPr sz="2000" spc="-10" dirty="0">
                <a:latin typeface="Calibri"/>
                <a:cs typeface="Calibri"/>
              </a:rPr>
              <a:t>obstruction.</a:t>
            </a:r>
            <a:endParaRPr sz="2000" dirty="0">
              <a:latin typeface="Calibri"/>
              <a:cs typeface="Calibri"/>
            </a:endParaRPr>
          </a:p>
          <a:p>
            <a:pPr marL="241300" indent="-228600">
              <a:lnSpc>
                <a:spcPct val="100000"/>
              </a:lnSpc>
              <a:buFont typeface="Arial"/>
              <a:buChar char="•"/>
              <a:tabLst>
                <a:tab pos="241300" algn="l"/>
              </a:tabLst>
            </a:pPr>
            <a:r>
              <a:rPr sz="2000" spc="-25" dirty="0">
                <a:latin typeface="Calibri"/>
                <a:cs typeface="Calibri"/>
              </a:rPr>
              <a:t>Genito-</a:t>
            </a:r>
            <a:r>
              <a:rPr sz="2000" dirty="0">
                <a:latin typeface="Calibri"/>
                <a:cs typeface="Calibri"/>
              </a:rPr>
              <a:t>urinary</a:t>
            </a:r>
            <a:r>
              <a:rPr sz="2000" spc="-55" dirty="0">
                <a:latin typeface="Calibri"/>
                <a:cs typeface="Calibri"/>
              </a:rPr>
              <a:t> </a:t>
            </a:r>
            <a:r>
              <a:rPr sz="2000" spc="-10" dirty="0">
                <a:latin typeface="Calibri"/>
                <a:cs typeface="Calibri"/>
              </a:rPr>
              <a:t>management</a:t>
            </a:r>
            <a:r>
              <a:rPr sz="2000" spc="-95" dirty="0">
                <a:latin typeface="Calibri"/>
                <a:cs typeface="Calibri"/>
              </a:rPr>
              <a:t> </a:t>
            </a:r>
            <a:r>
              <a:rPr sz="2000" spc="-10" dirty="0">
                <a:latin typeface="Calibri"/>
                <a:cs typeface="Calibri"/>
              </a:rPr>
              <a:t>recommendations:</a:t>
            </a:r>
            <a:endParaRPr sz="2000" dirty="0">
              <a:latin typeface="Calibri"/>
              <a:cs typeface="Calibri"/>
            </a:endParaRPr>
          </a:p>
          <a:p>
            <a:pPr marL="698500" lvl="1" indent="-228600">
              <a:lnSpc>
                <a:spcPct val="100000"/>
              </a:lnSpc>
              <a:spcBef>
                <a:spcPts val="234"/>
              </a:spcBef>
              <a:buFont typeface="Arial"/>
              <a:buChar char="•"/>
              <a:tabLst>
                <a:tab pos="698500" algn="l"/>
              </a:tabLst>
            </a:pPr>
            <a:r>
              <a:rPr dirty="0">
                <a:latin typeface="Calibri"/>
                <a:cs typeface="Calibri"/>
              </a:rPr>
              <a:t>Monitor</a:t>
            </a:r>
            <a:r>
              <a:rPr spc="-25" dirty="0">
                <a:latin typeface="Calibri"/>
                <a:cs typeface="Calibri"/>
              </a:rPr>
              <a:t> </a:t>
            </a:r>
            <a:r>
              <a:rPr dirty="0">
                <a:latin typeface="Calibri"/>
                <a:cs typeface="Calibri"/>
              </a:rPr>
              <a:t>urine</a:t>
            </a:r>
            <a:r>
              <a:rPr spc="-20" dirty="0">
                <a:latin typeface="Calibri"/>
                <a:cs typeface="Calibri"/>
              </a:rPr>
              <a:t> </a:t>
            </a:r>
            <a:r>
              <a:rPr spc="-10" dirty="0">
                <a:latin typeface="Calibri"/>
                <a:cs typeface="Calibri"/>
              </a:rPr>
              <a:t>output</a:t>
            </a:r>
            <a:endParaRPr dirty="0">
              <a:latin typeface="Calibri"/>
              <a:cs typeface="Calibri"/>
            </a:endParaRPr>
          </a:p>
          <a:p>
            <a:pPr marL="698500" lvl="1" indent="-228600">
              <a:lnSpc>
                <a:spcPct val="100000"/>
              </a:lnSpc>
              <a:spcBef>
                <a:spcPts val="215"/>
              </a:spcBef>
              <a:buFont typeface="Arial"/>
              <a:buChar char="•"/>
              <a:tabLst>
                <a:tab pos="698500" algn="l"/>
              </a:tabLst>
            </a:pPr>
            <a:r>
              <a:rPr dirty="0">
                <a:latin typeface="Calibri"/>
                <a:cs typeface="Calibri"/>
              </a:rPr>
              <a:t>May</a:t>
            </a:r>
            <a:r>
              <a:rPr spc="-40" dirty="0">
                <a:latin typeface="Calibri"/>
                <a:cs typeface="Calibri"/>
              </a:rPr>
              <a:t> </a:t>
            </a:r>
            <a:r>
              <a:rPr dirty="0">
                <a:latin typeface="Calibri"/>
                <a:cs typeface="Calibri"/>
              </a:rPr>
              <a:t>check</a:t>
            </a:r>
            <a:r>
              <a:rPr spc="-30" dirty="0">
                <a:latin typeface="Calibri"/>
                <a:cs typeface="Calibri"/>
              </a:rPr>
              <a:t> </a:t>
            </a:r>
            <a:r>
              <a:rPr dirty="0">
                <a:latin typeface="Calibri"/>
                <a:cs typeface="Calibri"/>
              </a:rPr>
              <a:t>bladder</a:t>
            </a:r>
            <a:r>
              <a:rPr spc="-15" dirty="0">
                <a:latin typeface="Calibri"/>
                <a:cs typeface="Calibri"/>
              </a:rPr>
              <a:t> </a:t>
            </a:r>
            <a:r>
              <a:rPr dirty="0">
                <a:latin typeface="Calibri"/>
                <a:cs typeface="Calibri"/>
              </a:rPr>
              <a:t>for</a:t>
            </a:r>
            <a:r>
              <a:rPr spc="-20" dirty="0">
                <a:latin typeface="Calibri"/>
                <a:cs typeface="Calibri"/>
              </a:rPr>
              <a:t> </a:t>
            </a:r>
            <a:r>
              <a:rPr dirty="0">
                <a:latin typeface="Calibri"/>
                <a:cs typeface="Calibri"/>
              </a:rPr>
              <a:t>urinary</a:t>
            </a:r>
            <a:r>
              <a:rPr spc="-25" dirty="0">
                <a:latin typeface="Calibri"/>
                <a:cs typeface="Calibri"/>
              </a:rPr>
              <a:t> </a:t>
            </a:r>
            <a:r>
              <a:rPr spc="-10" dirty="0">
                <a:latin typeface="Calibri"/>
                <a:cs typeface="Calibri"/>
              </a:rPr>
              <a:t>retention</a:t>
            </a:r>
            <a:endParaRPr dirty="0">
              <a:latin typeface="Calibri"/>
              <a:cs typeface="Calibri"/>
            </a:endParaRPr>
          </a:p>
          <a:p>
            <a:pPr marL="1155700" lvl="2" indent="-229235">
              <a:lnSpc>
                <a:spcPct val="100000"/>
              </a:lnSpc>
              <a:spcBef>
                <a:spcPts val="280"/>
              </a:spcBef>
              <a:buFont typeface="Arial"/>
              <a:buChar char="•"/>
              <a:tabLst>
                <a:tab pos="1155700" algn="l"/>
                <a:tab pos="1156335" algn="l"/>
              </a:tabLst>
            </a:pPr>
            <a:r>
              <a:rPr sz="1600" dirty="0">
                <a:latin typeface="Calibri"/>
                <a:cs typeface="Calibri"/>
              </a:rPr>
              <a:t>Consider</a:t>
            </a:r>
            <a:r>
              <a:rPr sz="1600" spc="-65" dirty="0">
                <a:latin typeface="Calibri"/>
                <a:cs typeface="Calibri"/>
              </a:rPr>
              <a:t> </a:t>
            </a:r>
            <a:r>
              <a:rPr sz="1600" dirty="0">
                <a:latin typeface="Calibri"/>
                <a:cs typeface="Calibri"/>
              </a:rPr>
              <a:t>Point</a:t>
            </a:r>
            <a:r>
              <a:rPr sz="1600" spc="-50" dirty="0">
                <a:latin typeface="Calibri"/>
                <a:cs typeface="Calibri"/>
              </a:rPr>
              <a:t> </a:t>
            </a:r>
            <a:r>
              <a:rPr sz="1600" dirty="0">
                <a:latin typeface="Calibri"/>
                <a:cs typeface="Calibri"/>
              </a:rPr>
              <a:t>of</a:t>
            </a:r>
            <a:r>
              <a:rPr sz="1600" spc="-55" dirty="0">
                <a:latin typeface="Calibri"/>
                <a:cs typeface="Calibri"/>
              </a:rPr>
              <a:t> </a:t>
            </a:r>
            <a:r>
              <a:rPr sz="1600" dirty="0">
                <a:latin typeface="Calibri"/>
                <a:cs typeface="Calibri"/>
              </a:rPr>
              <a:t>Care</a:t>
            </a:r>
            <a:r>
              <a:rPr sz="1600" spc="-50" dirty="0">
                <a:latin typeface="Calibri"/>
                <a:cs typeface="Calibri"/>
              </a:rPr>
              <a:t> </a:t>
            </a:r>
            <a:r>
              <a:rPr sz="1600" dirty="0">
                <a:latin typeface="Calibri"/>
                <a:cs typeface="Calibri"/>
              </a:rPr>
              <a:t>Ultrasound</a:t>
            </a:r>
            <a:r>
              <a:rPr sz="1600" spc="-55" dirty="0">
                <a:latin typeface="Calibri"/>
                <a:cs typeface="Calibri"/>
              </a:rPr>
              <a:t> </a:t>
            </a:r>
            <a:r>
              <a:rPr sz="1600" dirty="0">
                <a:latin typeface="Calibri"/>
                <a:cs typeface="Calibri"/>
              </a:rPr>
              <a:t>for</a:t>
            </a:r>
            <a:r>
              <a:rPr sz="1600" spc="-65" dirty="0">
                <a:latin typeface="Calibri"/>
                <a:cs typeface="Calibri"/>
              </a:rPr>
              <a:t> </a:t>
            </a:r>
            <a:r>
              <a:rPr sz="1600" spc="-20" dirty="0">
                <a:latin typeface="Calibri"/>
                <a:cs typeface="Calibri"/>
              </a:rPr>
              <a:t>this</a:t>
            </a:r>
            <a:endParaRPr sz="1600" dirty="0">
              <a:latin typeface="Calibri"/>
              <a:cs typeface="Calibri"/>
            </a:endParaRPr>
          </a:p>
          <a:p>
            <a:pPr marL="698500" lvl="1" indent="-228600">
              <a:lnSpc>
                <a:spcPct val="100000"/>
              </a:lnSpc>
              <a:spcBef>
                <a:spcPts val="190"/>
              </a:spcBef>
              <a:buFont typeface="Arial"/>
              <a:buChar char="•"/>
              <a:tabLst>
                <a:tab pos="698500" algn="l"/>
              </a:tabLst>
            </a:pPr>
            <a:r>
              <a:rPr dirty="0">
                <a:latin typeface="Calibri"/>
                <a:cs typeface="Calibri"/>
              </a:rPr>
              <a:t>May</a:t>
            </a:r>
            <a:r>
              <a:rPr spc="-55" dirty="0">
                <a:latin typeface="Calibri"/>
                <a:cs typeface="Calibri"/>
              </a:rPr>
              <a:t> </a:t>
            </a:r>
            <a:r>
              <a:rPr dirty="0">
                <a:latin typeface="Calibri"/>
                <a:cs typeface="Calibri"/>
              </a:rPr>
              <a:t>require</a:t>
            </a:r>
            <a:r>
              <a:rPr spc="-20" dirty="0">
                <a:latin typeface="Calibri"/>
                <a:cs typeface="Calibri"/>
              </a:rPr>
              <a:t> </a:t>
            </a:r>
            <a:r>
              <a:rPr dirty="0">
                <a:latin typeface="Calibri"/>
                <a:cs typeface="Calibri"/>
              </a:rPr>
              <a:t>urinary</a:t>
            </a:r>
            <a:r>
              <a:rPr spc="-40" dirty="0">
                <a:latin typeface="Calibri"/>
                <a:cs typeface="Calibri"/>
              </a:rPr>
              <a:t> </a:t>
            </a:r>
            <a:r>
              <a:rPr spc="-10" dirty="0">
                <a:latin typeface="Calibri"/>
                <a:cs typeface="Calibri"/>
              </a:rPr>
              <a:t>catheterization</a:t>
            </a:r>
            <a:endParaRPr lang="en-US" spc="-10" dirty="0">
              <a:latin typeface="Calibri"/>
              <a:cs typeface="Calibri"/>
            </a:endParaRPr>
          </a:p>
          <a:p>
            <a:pPr marL="698500" lvl="1" indent="-228600">
              <a:lnSpc>
                <a:spcPct val="100000"/>
              </a:lnSpc>
              <a:spcBef>
                <a:spcPts val="190"/>
              </a:spcBef>
              <a:buFont typeface="Arial"/>
              <a:buChar char="•"/>
              <a:tabLst>
                <a:tab pos="698500" algn="l"/>
              </a:tabLst>
            </a:pPr>
            <a:endParaRPr lang="en-US" spc="-10" dirty="0">
              <a:latin typeface="Calibri"/>
              <a:cs typeface="Calibri"/>
            </a:endParaRPr>
          </a:p>
          <a:p>
            <a:pPr marL="285750" lvl="1" indent="-285750">
              <a:lnSpc>
                <a:spcPct val="100000"/>
              </a:lnSpc>
              <a:spcBef>
                <a:spcPts val="190"/>
              </a:spcBef>
              <a:buFont typeface="Arial" panose="020B0604020202020204" pitchFamily="34" charset="0"/>
              <a:buChar char="•"/>
              <a:tabLst>
                <a:tab pos="266700" algn="l"/>
                <a:tab pos="1079500" algn="l"/>
              </a:tabLst>
            </a:pPr>
            <a:r>
              <a:rPr lang="ru-RU" sz="2000" dirty="0" err="1">
                <a:latin typeface="Calibri"/>
                <a:cs typeface="Calibri"/>
              </a:rPr>
              <a:t>Речовини</a:t>
            </a:r>
            <a:r>
              <a:rPr lang="ru-RU" sz="2000" dirty="0">
                <a:latin typeface="Calibri"/>
                <a:cs typeface="Calibri"/>
              </a:rPr>
              <a:t> </a:t>
            </a:r>
            <a:r>
              <a:rPr lang="ru-RU" sz="2000" dirty="0" err="1">
                <a:latin typeface="Calibri"/>
                <a:cs typeface="Calibri"/>
              </a:rPr>
              <a:t>нервово-паралітичної</a:t>
            </a:r>
            <a:r>
              <a:rPr lang="ru-RU" sz="2000" dirty="0">
                <a:latin typeface="Calibri"/>
                <a:cs typeface="Calibri"/>
              </a:rPr>
              <a:t> </a:t>
            </a:r>
            <a:r>
              <a:rPr lang="ru-RU" sz="2000" dirty="0" err="1">
                <a:latin typeface="Calibri"/>
                <a:cs typeface="Calibri"/>
              </a:rPr>
              <a:t>дії</a:t>
            </a:r>
            <a:r>
              <a:rPr lang="ru-RU" sz="2000" dirty="0">
                <a:latin typeface="Calibri"/>
                <a:cs typeface="Calibri"/>
              </a:rPr>
              <a:t> </a:t>
            </a:r>
            <a:r>
              <a:rPr lang="ru-RU" sz="2000" dirty="0" err="1">
                <a:latin typeface="Calibri"/>
                <a:cs typeface="Calibri"/>
              </a:rPr>
              <a:t>можуть</a:t>
            </a:r>
            <a:r>
              <a:rPr lang="ru-RU" sz="2000" dirty="0">
                <a:latin typeface="Calibri"/>
                <a:cs typeface="Calibri"/>
              </a:rPr>
              <a:t> </a:t>
            </a:r>
            <a:r>
              <a:rPr lang="ru-RU" sz="2000" dirty="0" err="1">
                <a:latin typeface="Calibri"/>
                <a:cs typeface="Calibri"/>
              </a:rPr>
              <a:t>спричинити</a:t>
            </a:r>
            <a:r>
              <a:rPr lang="ru-RU" sz="2000" dirty="0">
                <a:latin typeface="Calibri"/>
                <a:cs typeface="Calibri"/>
              </a:rPr>
              <a:t> </a:t>
            </a:r>
            <a:r>
              <a:rPr lang="ru-RU" sz="2000" dirty="0" err="1">
                <a:latin typeface="Calibri"/>
                <a:cs typeface="Calibri"/>
              </a:rPr>
              <a:t>втрату</a:t>
            </a:r>
            <a:r>
              <a:rPr lang="ru-RU" sz="2000" dirty="0">
                <a:latin typeface="Calibri"/>
                <a:cs typeface="Calibri"/>
              </a:rPr>
              <a:t> контролю над </a:t>
            </a:r>
            <a:r>
              <a:rPr lang="ru-RU" sz="2000" dirty="0" err="1">
                <a:latin typeface="Calibri"/>
                <a:cs typeface="Calibri"/>
              </a:rPr>
              <a:t>сечовим</a:t>
            </a:r>
            <a:r>
              <a:rPr lang="ru-RU" sz="2000" dirty="0">
                <a:latin typeface="Calibri"/>
                <a:cs typeface="Calibri"/>
              </a:rPr>
              <a:t> </a:t>
            </a:r>
            <a:r>
              <a:rPr lang="ru-RU" sz="2000" dirty="0" err="1">
                <a:latin typeface="Calibri"/>
                <a:cs typeface="Calibri"/>
              </a:rPr>
              <a:t>міхуром</a:t>
            </a:r>
            <a:endParaRPr lang="ru-RU" sz="2000" dirty="0">
              <a:latin typeface="Calibri"/>
              <a:cs typeface="Calibri"/>
            </a:endParaRPr>
          </a:p>
          <a:p>
            <a:pPr marL="285750" lvl="1" indent="-285750">
              <a:lnSpc>
                <a:spcPct val="100000"/>
              </a:lnSpc>
              <a:spcBef>
                <a:spcPts val="190"/>
              </a:spcBef>
              <a:buFont typeface="Arial" panose="020B0604020202020204" pitchFamily="34" charset="0"/>
              <a:buChar char="•"/>
              <a:tabLst>
                <a:tab pos="266700" algn="l"/>
                <a:tab pos="1079500" algn="l"/>
              </a:tabLst>
            </a:pPr>
            <a:r>
              <a:rPr lang="ru-RU" sz="2000" dirty="0" err="1">
                <a:latin typeface="Calibri"/>
                <a:cs typeface="Calibri"/>
              </a:rPr>
              <a:t>Однак</a:t>
            </a:r>
            <a:r>
              <a:rPr lang="ru-RU" sz="2000" dirty="0">
                <a:latin typeface="Calibri"/>
                <a:cs typeface="Calibri"/>
              </a:rPr>
              <a:t> </a:t>
            </a:r>
            <a:r>
              <a:rPr lang="ru-RU" sz="2000" dirty="0" err="1">
                <a:latin typeface="Calibri"/>
                <a:cs typeface="Calibri"/>
              </a:rPr>
              <a:t>атропін</a:t>
            </a:r>
            <a:r>
              <a:rPr lang="ru-RU" sz="2000" dirty="0">
                <a:latin typeface="Calibri"/>
                <a:cs typeface="Calibri"/>
              </a:rPr>
              <a:t> часто </a:t>
            </a:r>
            <a:r>
              <a:rPr lang="ru-RU" sz="2000" dirty="0" err="1">
                <a:latin typeface="Calibri"/>
                <a:cs typeface="Calibri"/>
              </a:rPr>
              <a:t>асоціюється</a:t>
            </a:r>
            <a:r>
              <a:rPr lang="ru-RU" sz="2000" dirty="0">
                <a:latin typeface="Calibri"/>
                <a:cs typeface="Calibri"/>
              </a:rPr>
              <a:t> з </a:t>
            </a:r>
            <a:r>
              <a:rPr lang="ru-RU" sz="2000" dirty="0" err="1">
                <a:latin typeface="Calibri"/>
                <a:cs typeface="Calibri"/>
              </a:rPr>
              <a:t>обструкцією</a:t>
            </a:r>
            <a:r>
              <a:rPr lang="ru-RU" sz="2000" dirty="0">
                <a:latin typeface="Calibri"/>
                <a:cs typeface="Calibri"/>
              </a:rPr>
              <a:t> </a:t>
            </a:r>
            <a:r>
              <a:rPr lang="ru-RU" sz="2000" dirty="0" err="1">
                <a:latin typeface="Calibri"/>
                <a:cs typeface="Calibri"/>
              </a:rPr>
              <a:t>вихідного</a:t>
            </a:r>
            <a:r>
              <a:rPr lang="ru-RU" sz="2000" dirty="0">
                <a:latin typeface="Calibri"/>
                <a:cs typeface="Calibri"/>
              </a:rPr>
              <a:t> </a:t>
            </a:r>
            <a:r>
              <a:rPr lang="ru-RU" sz="2000" dirty="0" err="1">
                <a:latin typeface="Calibri"/>
                <a:cs typeface="Calibri"/>
              </a:rPr>
              <a:t>отвору</a:t>
            </a:r>
            <a:r>
              <a:rPr lang="ru-RU" sz="2000" dirty="0">
                <a:latin typeface="Calibri"/>
                <a:cs typeface="Calibri"/>
              </a:rPr>
              <a:t> </a:t>
            </a:r>
            <a:r>
              <a:rPr lang="ru-RU" sz="2000" dirty="0" err="1">
                <a:latin typeface="Calibri"/>
                <a:cs typeface="Calibri"/>
              </a:rPr>
              <a:t>сечового</a:t>
            </a:r>
            <a:r>
              <a:rPr lang="ru-RU" sz="2000" dirty="0">
                <a:latin typeface="Calibri"/>
                <a:cs typeface="Calibri"/>
              </a:rPr>
              <a:t> </a:t>
            </a:r>
            <a:r>
              <a:rPr lang="ru-RU" sz="2000" dirty="0" err="1">
                <a:latin typeface="Calibri"/>
                <a:cs typeface="Calibri"/>
              </a:rPr>
              <a:t>міхура</a:t>
            </a:r>
            <a:r>
              <a:rPr lang="ru-RU" sz="2000" dirty="0">
                <a:latin typeface="Calibri"/>
                <a:cs typeface="Calibri"/>
              </a:rPr>
              <a:t>.</a:t>
            </a:r>
          </a:p>
          <a:p>
            <a:pPr marL="285750" lvl="1" indent="-285750">
              <a:lnSpc>
                <a:spcPct val="100000"/>
              </a:lnSpc>
              <a:spcBef>
                <a:spcPts val="190"/>
              </a:spcBef>
              <a:buFont typeface="Arial" panose="020B0604020202020204" pitchFamily="34" charset="0"/>
              <a:buChar char="•"/>
              <a:tabLst>
                <a:tab pos="266700" algn="l"/>
                <a:tab pos="1079500" algn="l"/>
              </a:tabLst>
            </a:pPr>
            <a:r>
              <a:rPr lang="ru-RU" sz="2000" dirty="0" err="1">
                <a:latin typeface="Calibri"/>
                <a:cs typeface="Calibri"/>
              </a:rPr>
              <a:t>Рекомендації</a:t>
            </a:r>
            <a:r>
              <a:rPr lang="ru-RU" sz="2000" dirty="0">
                <a:latin typeface="Calibri"/>
                <a:cs typeface="Calibri"/>
              </a:rPr>
              <a:t> </a:t>
            </a:r>
            <a:r>
              <a:rPr lang="ru-RU" sz="2000" dirty="0" err="1">
                <a:latin typeface="Calibri"/>
                <a:cs typeface="Calibri"/>
              </a:rPr>
              <a:t>щодо</a:t>
            </a:r>
            <a:r>
              <a:rPr lang="ru-RU" sz="2000" dirty="0">
                <a:latin typeface="Calibri"/>
                <a:cs typeface="Calibri"/>
              </a:rPr>
              <a:t> </a:t>
            </a:r>
            <a:r>
              <a:rPr lang="ru-RU" sz="2000" dirty="0" err="1">
                <a:latin typeface="Calibri"/>
                <a:cs typeface="Calibri"/>
              </a:rPr>
              <a:t>лікування</a:t>
            </a:r>
            <a:r>
              <a:rPr lang="ru-RU" sz="2000" dirty="0">
                <a:latin typeface="Calibri"/>
                <a:cs typeface="Calibri"/>
              </a:rPr>
              <a:t> </a:t>
            </a:r>
            <a:r>
              <a:rPr lang="ru-RU" sz="2000" dirty="0" err="1">
                <a:latin typeface="Calibri"/>
                <a:cs typeface="Calibri"/>
              </a:rPr>
              <a:t>сечостатевої</a:t>
            </a:r>
            <a:r>
              <a:rPr lang="ru-RU" sz="2000" dirty="0">
                <a:latin typeface="Calibri"/>
                <a:cs typeface="Calibri"/>
              </a:rPr>
              <a:t> </a:t>
            </a:r>
            <a:r>
              <a:rPr lang="ru-RU" sz="2000" dirty="0" err="1">
                <a:latin typeface="Calibri"/>
                <a:cs typeface="Calibri"/>
              </a:rPr>
              <a:t>системи</a:t>
            </a:r>
            <a:r>
              <a:rPr lang="ru-RU" sz="2000" dirty="0">
                <a:latin typeface="Calibri"/>
                <a:cs typeface="Calibri"/>
              </a:rPr>
              <a:t>:</a:t>
            </a:r>
          </a:p>
          <a:p>
            <a:pPr marL="755650" lvl="1" indent="-285750">
              <a:lnSpc>
                <a:spcPct val="100000"/>
              </a:lnSpc>
              <a:spcBef>
                <a:spcPts val="190"/>
              </a:spcBef>
              <a:buFont typeface="Arial" panose="020B0604020202020204" pitchFamily="34" charset="0"/>
              <a:buChar char="•"/>
              <a:tabLst>
                <a:tab pos="698500" algn="l"/>
              </a:tabLst>
            </a:pPr>
            <a:r>
              <a:rPr lang="ru-RU" dirty="0" err="1">
                <a:latin typeface="Calibri"/>
                <a:cs typeface="Calibri"/>
              </a:rPr>
              <a:t>Контролювати</a:t>
            </a:r>
            <a:r>
              <a:rPr lang="ru-RU" dirty="0">
                <a:latin typeface="Calibri"/>
                <a:cs typeface="Calibri"/>
              </a:rPr>
              <a:t> </a:t>
            </a:r>
            <a:r>
              <a:rPr lang="ru-RU" dirty="0" err="1">
                <a:latin typeface="Calibri"/>
                <a:cs typeface="Calibri"/>
              </a:rPr>
              <a:t>виділення</a:t>
            </a:r>
            <a:r>
              <a:rPr lang="ru-RU" dirty="0">
                <a:latin typeface="Calibri"/>
                <a:cs typeface="Calibri"/>
              </a:rPr>
              <a:t> </a:t>
            </a:r>
            <a:r>
              <a:rPr lang="ru-RU" dirty="0" err="1">
                <a:latin typeface="Calibri"/>
                <a:cs typeface="Calibri"/>
              </a:rPr>
              <a:t>сечі</a:t>
            </a:r>
            <a:endParaRPr lang="ru-RU" dirty="0">
              <a:latin typeface="Calibri"/>
              <a:cs typeface="Calibri"/>
            </a:endParaRPr>
          </a:p>
          <a:p>
            <a:pPr marL="755650" lvl="1" indent="-285750">
              <a:lnSpc>
                <a:spcPct val="100000"/>
              </a:lnSpc>
              <a:spcBef>
                <a:spcPts val="190"/>
              </a:spcBef>
              <a:buFont typeface="Arial" panose="020B0604020202020204" pitchFamily="34" charset="0"/>
              <a:buChar char="•"/>
              <a:tabLst>
                <a:tab pos="698500" algn="l"/>
              </a:tabLst>
            </a:pPr>
            <a:r>
              <a:rPr lang="ru-RU" dirty="0" err="1">
                <a:latin typeface="Calibri"/>
                <a:cs typeface="Calibri"/>
              </a:rPr>
              <a:t>Можна</a:t>
            </a:r>
            <a:r>
              <a:rPr lang="ru-RU" dirty="0">
                <a:latin typeface="Calibri"/>
                <a:cs typeface="Calibri"/>
              </a:rPr>
              <a:t> </a:t>
            </a:r>
            <a:r>
              <a:rPr lang="ru-RU" dirty="0" err="1">
                <a:latin typeface="Calibri"/>
                <a:cs typeface="Calibri"/>
              </a:rPr>
              <a:t>перевірити</a:t>
            </a:r>
            <a:r>
              <a:rPr lang="ru-RU" dirty="0">
                <a:latin typeface="Calibri"/>
                <a:cs typeface="Calibri"/>
              </a:rPr>
              <a:t> </a:t>
            </a:r>
            <a:r>
              <a:rPr lang="ru-RU" dirty="0" err="1">
                <a:latin typeface="Calibri"/>
                <a:cs typeface="Calibri"/>
              </a:rPr>
              <a:t>сечовий</a:t>
            </a:r>
            <a:r>
              <a:rPr lang="ru-RU" dirty="0">
                <a:latin typeface="Calibri"/>
                <a:cs typeface="Calibri"/>
              </a:rPr>
              <a:t> </a:t>
            </a:r>
            <a:r>
              <a:rPr lang="ru-RU" dirty="0" err="1">
                <a:latin typeface="Calibri"/>
                <a:cs typeface="Calibri"/>
              </a:rPr>
              <a:t>міхур</a:t>
            </a:r>
            <a:r>
              <a:rPr lang="ru-RU" dirty="0">
                <a:latin typeface="Calibri"/>
                <a:cs typeface="Calibri"/>
              </a:rPr>
              <a:t> на предмет </a:t>
            </a:r>
            <a:r>
              <a:rPr lang="ru-RU" dirty="0" err="1">
                <a:latin typeface="Calibri"/>
                <a:cs typeface="Calibri"/>
              </a:rPr>
              <a:t>затримки</a:t>
            </a:r>
            <a:r>
              <a:rPr lang="ru-RU" dirty="0">
                <a:latin typeface="Calibri"/>
                <a:cs typeface="Calibri"/>
              </a:rPr>
              <a:t> </a:t>
            </a:r>
            <a:r>
              <a:rPr lang="ru-RU" dirty="0" err="1">
                <a:latin typeface="Calibri"/>
                <a:cs typeface="Calibri"/>
              </a:rPr>
              <a:t>сечі</a:t>
            </a:r>
            <a:endParaRPr lang="ru-RU" dirty="0">
              <a:latin typeface="Calibri"/>
              <a:cs typeface="Calibri"/>
            </a:endParaRPr>
          </a:p>
          <a:p>
            <a:pPr marL="1168400" lvl="1" indent="-266700">
              <a:lnSpc>
                <a:spcPct val="100000"/>
              </a:lnSpc>
              <a:spcBef>
                <a:spcPts val="190"/>
              </a:spcBef>
              <a:buFont typeface="Arial" panose="020B0604020202020204" pitchFamily="34" charset="0"/>
              <a:buChar char="•"/>
              <a:tabLst>
                <a:tab pos="1168400" algn="l"/>
              </a:tabLst>
            </a:pPr>
            <a:r>
              <a:rPr lang="ru-RU" sz="1600" dirty="0" err="1">
                <a:latin typeface="Calibri"/>
                <a:cs typeface="Calibri"/>
              </a:rPr>
              <a:t>Розгляньте</a:t>
            </a:r>
            <a:r>
              <a:rPr lang="ru-RU" sz="1600" dirty="0">
                <a:latin typeface="Calibri"/>
                <a:cs typeface="Calibri"/>
              </a:rPr>
              <a:t> для </a:t>
            </a:r>
            <a:r>
              <a:rPr lang="ru-RU" sz="1600" dirty="0" err="1">
                <a:latin typeface="Calibri"/>
                <a:cs typeface="Calibri"/>
              </a:rPr>
              <a:t>цього</a:t>
            </a:r>
            <a:r>
              <a:rPr lang="ru-RU" sz="1600" dirty="0">
                <a:latin typeface="Calibri"/>
                <a:cs typeface="Calibri"/>
              </a:rPr>
              <a:t> </a:t>
            </a:r>
            <a:r>
              <a:rPr lang="ru-RU" sz="1600" dirty="0" err="1">
                <a:latin typeface="Calibri"/>
                <a:cs typeface="Calibri"/>
              </a:rPr>
              <a:t>доцільність</a:t>
            </a:r>
            <a:r>
              <a:rPr lang="ru-RU" sz="1600" dirty="0">
                <a:latin typeface="Calibri"/>
                <a:cs typeface="Calibri"/>
              </a:rPr>
              <a:t> УЗД</a:t>
            </a:r>
          </a:p>
          <a:p>
            <a:pPr marL="755650" lvl="1" indent="-285750">
              <a:lnSpc>
                <a:spcPct val="100000"/>
              </a:lnSpc>
              <a:spcBef>
                <a:spcPts val="190"/>
              </a:spcBef>
              <a:buFont typeface="Arial" panose="020B0604020202020204" pitchFamily="34" charset="0"/>
              <a:buChar char="•"/>
              <a:tabLst>
                <a:tab pos="698500" algn="l"/>
              </a:tabLst>
            </a:pPr>
            <a:r>
              <a:rPr lang="ru-RU" dirty="0" err="1">
                <a:latin typeface="Calibri"/>
                <a:cs typeface="Calibri"/>
              </a:rPr>
              <a:t>Може</a:t>
            </a:r>
            <a:r>
              <a:rPr lang="ru-RU" dirty="0">
                <a:latin typeface="Calibri"/>
                <a:cs typeface="Calibri"/>
              </a:rPr>
              <a:t> </a:t>
            </a:r>
            <a:r>
              <a:rPr lang="ru-RU" dirty="0" err="1">
                <a:latin typeface="Calibri"/>
                <a:cs typeface="Calibri"/>
              </a:rPr>
              <a:t>знадобитися</a:t>
            </a:r>
            <a:r>
              <a:rPr lang="ru-RU" dirty="0">
                <a:latin typeface="Calibri"/>
                <a:cs typeface="Calibri"/>
              </a:rPr>
              <a:t> </a:t>
            </a:r>
            <a:r>
              <a:rPr lang="ru-RU" dirty="0" err="1">
                <a:latin typeface="Calibri"/>
                <a:cs typeface="Calibri"/>
              </a:rPr>
              <a:t>катетеризація</a:t>
            </a:r>
            <a:r>
              <a:rPr lang="ru-RU" dirty="0">
                <a:latin typeface="Calibri"/>
                <a:cs typeface="Calibri"/>
              </a:rPr>
              <a:t> </a:t>
            </a:r>
            <a:r>
              <a:rPr lang="ru-RU" dirty="0" err="1">
                <a:latin typeface="Calibri"/>
                <a:cs typeface="Calibri"/>
              </a:rPr>
              <a:t>сечі</a:t>
            </a:r>
            <a:endParaRPr lang="ru-RU" dirty="0">
              <a:latin typeface="Calibri"/>
              <a:cs typeface="Calibri"/>
            </a:endParaRPr>
          </a:p>
          <a:p>
            <a:pPr marL="469900" lvl="1">
              <a:lnSpc>
                <a:spcPct val="100000"/>
              </a:lnSpc>
              <a:spcBef>
                <a:spcPts val="190"/>
              </a:spcBef>
              <a:tabLst>
                <a:tab pos="698500" algn="l"/>
              </a:tabLst>
            </a:pPr>
            <a:endParaRPr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4888" y="609676"/>
            <a:ext cx="7657465" cy="1121461"/>
          </a:xfrm>
          <a:prstGeom prst="rect">
            <a:avLst/>
          </a:prstGeom>
        </p:spPr>
        <p:txBody>
          <a:bodyPr vert="horz" wrap="square" lIns="0" tIns="13335" rIns="0" bIns="0" rtlCol="0">
            <a:spAutoFit/>
          </a:bodyPr>
          <a:lstStyle/>
          <a:p>
            <a:pPr marL="12700">
              <a:lnSpc>
                <a:spcPct val="100000"/>
              </a:lnSpc>
              <a:spcBef>
                <a:spcPts val="105"/>
              </a:spcBef>
            </a:pPr>
            <a:r>
              <a:rPr sz="3600" b="1" spc="-40" dirty="0"/>
              <a:t>Illustrative</a:t>
            </a:r>
            <a:r>
              <a:rPr sz="3600" b="1" spc="-210" dirty="0"/>
              <a:t> </a:t>
            </a:r>
            <a:r>
              <a:rPr sz="3600" b="1" dirty="0"/>
              <a:t>Case-</a:t>
            </a:r>
            <a:r>
              <a:rPr sz="3600" b="1" spc="-175" dirty="0"/>
              <a:t> </a:t>
            </a:r>
            <a:r>
              <a:rPr sz="3600" b="1" spc="-20" dirty="0"/>
              <a:t>Syrian</a:t>
            </a:r>
            <a:r>
              <a:rPr sz="3600" b="1" spc="-200" dirty="0"/>
              <a:t> </a:t>
            </a:r>
            <a:r>
              <a:rPr sz="3600" b="1" spc="-10" dirty="0"/>
              <a:t>Experience</a:t>
            </a:r>
            <a:br>
              <a:rPr lang="en-US" sz="3600" b="1" spc="-10" dirty="0"/>
            </a:br>
            <a:r>
              <a:rPr lang="ru-RU" sz="3600" b="1" spc="-10" dirty="0"/>
              <a:t>Приклад - </a:t>
            </a:r>
            <a:r>
              <a:rPr lang="ru-RU" sz="3600" b="1" spc="-10" dirty="0" err="1"/>
              <a:t>сирійський</a:t>
            </a:r>
            <a:r>
              <a:rPr lang="ru-RU" sz="3600" b="1" spc="-10" dirty="0"/>
              <a:t> </a:t>
            </a:r>
            <a:r>
              <a:rPr lang="ru-RU" sz="3600" b="1" spc="-10" dirty="0" err="1"/>
              <a:t>досвід</a:t>
            </a:r>
            <a:endParaRPr sz="3600" b="1" dirty="0"/>
          </a:p>
        </p:txBody>
      </p:sp>
      <p:sp>
        <p:nvSpPr>
          <p:cNvPr id="3" name="object 3"/>
          <p:cNvSpPr txBox="1"/>
          <p:nvPr/>
        </p:nvSpPr>
        <p:spPr>
          <a:xfrm>
            <a:off x="354888" y="1793493"/>
            <a:ext cx="11447780" cy="3845925"/>
          </a:xfrm>
          <a:prstGeom prst="rect">
            <a:avLst/>
          </a:prstGeom>
        </p:spPr>
        <p:txBody>
          <a:bodyPr vert="horz" wrap="square" lIns="0" tIns="54610" rIns="0" bIns="0" rtlCol="0">
            <a:spAutoFit/>
          </a:bodyPr>
          <a:lstStyle/>
          <a:p>
            <a:pPr marL="12700" marR="5080" algn="just">
              <a:lnSpc>
                <a:spcPct val="90000"/>
              </a:lnSpc>
              <a:spcBef>
                <a:spcPts val="430"/>
              </a:spcBef>
            </a:pPr>
            <a:r>
              <a:rPr dirty="0">
                <a:latin typeface="Calibri"/>
                <a:cs typeface="Calibri"/>
              </a:rPr>
              <a:t>“One</a:t>
            </a:r>
            <a:r>
              <a:rPr spc="200" dirty="0">
                <a:latin typeface="Calibri"/>
                <a:cs typeface="Calibri"/>
              </a:rPr>
              <a:t> </a:t>
            </a:r>
            <a:r>
              <a:rPr dirty="0">
                <a:latin typeface="Calibri"/>
                <a:cs typeface="Calibri"/>
              </a:rPr>
              <a:t>doctor</a:t>
            </a:r>
            <a:r>
              <a:rPr spc="215" dirty="0">
                <a:latin typeface="Calibri"/>
                <a:cs typeface="Calibri"/>
              </a:rPr>
              <a:t> </a:t>
            </a:r>
            <a:r>
              <a:rPr dirty="0">
                <a:latin typeface="Calibri"/>
                <a:cs typeface="Calibri"/>
              </a:rPr>
              <a:t>from</a:t>
            </a:r>
            <a:r>
              <a:rPr spc="210" dirty="0">
                <a:latin typeface="Calibri"/>
                <a:cs typeface="Calibri"/>
              </a:rPr>
              <a:t> </a:t>
            </a:r>
            <a:r>
              <a:rPr dirty="0">
                <a:latin typeface="Calibri"/>
                <a:cs typeface="Calibri"/>
              </a:rPr>
              <a:t>Ein</a:t>
            </a:r>
            <a:r>
              <a:rPr spc="210" dirty="0">
                <a:latin typeface="Calibri"/>
                <a:cs typeface="Calibri"/>
              </a:rPr>
              <a:t> </a:t>
            </a:r>
            <a:r>
              <a:rPr dirty="0">
                <a:latin typeface="Calibri"/>
                <a:cs typeface="Calibri"/>
              </a:rPr>
              <a:t>Tarma,</a:t>
            </a:r>
            <a:r>
              <a:rPr spc="204" dirty="0">
                <a:latin typeface="Calibri"/>
                <a:cs typeface="Calibri"/>
              </a:rPr>
              <a:t> </a:t>
            </a:r>
            <a:r>
              <a:rPr dirty="0">
                <a:latin typeface="Calibri"/>
                <a:cs typeface="Calibri"/>
              </a:rPr>
              <a:t>who</a:t>
            </a:r>
            <a:r>
              <a:rPr spc="210" dirty="0">
                <a:latin typeface="Calibri"/>
                <a:cs typeface="Calibri"/>
              </a:rPr>
              <a:t> </a:t>
            </a:r>
            <a:r>
              <a:rPr dirty="0">
                <a:latin typeface="Calibri"/>
                <a:cs typeface="Calibri"/>
              </a:rPr>
              <a:t>runs</a:t>
            </a:r>
            <a:r>
              <a:rPr spc="215" dirty="0">
                <a:latin typeface="Calibri"/>
                <a:cs typeface="Calibri"/>
              </a:rPr>
              <a:t> </a:t>
            </a:r>
            <a:r>
              <a:rPr dirty="0">
                <a:latin typeface="Calibri"/>
                <a:cs typeface="Calibri"/>
              </a:rPr>
              <a:t>a</a:t>
            </a:r>
            <a:r>
              <a:rPr spc="210" dirty="0">
                <a:latin typeface="Calibri"/>
                <a:cs typeface="Calibri"/>
              </a:rPr>
              <a:t> </a:t>
            </a:r>
            <a:r>
              <a:rPr dirty="0">
                <a:latin typeface="Calibri"/>
                <a:cs typeface="Calibri"/>
              </a:rPr>
              <a:t>small</a:t>
            </a:r>
            <a:r>
              <a:rPr spc="204" dirty="0">
                <a:latin typeface="Calibri"/>
                <a:cs typeface="Calibri"/>
              </a:rPr>
              <a:t> </a:t>
            </a:r>
            <a:r>
              <a:rPr dirty="0">
                <a:latin typeface="Calibri"/>
                <a:cs typeface="Calibri"/>
              </a:rPr>
              <a:t>rural</a:t>
            </a:r>
            <a:r>
              <a:rPr spc="204" dirty="0">
                <a:latin typeface="Calibri"/>
                <a:cs typeface="Calibri"/>
              </a:rPr>
              <a:t> </a:t>
            </a:r>
            <a:r>
              <a:rPr dirty="0">
                <a:latin typeface="Calibri"/>
                <a:cs typeface="Calibri"/>
              </a:rPr>
              <a:t>hospital</a:t>
            </a:r>
            <a:r>
              <a:rPr spc="215" dirty="0">
                <a:latin typeface="Calibri"/>
                <a:cs typeface="Calibri"/>
              </a:rPr>
              <a:t> </a:t>
            </a:r>
            <a:r>
              <a:rPr dirty="0">
                <a:latin typeface="Calibri"/>
                <a:cs typeface="Calibri"/>
              </a:rPr>
              <a:t>for</a:t>
            </a:r>
            <a:r>
              <a:rPr spc="215" dirty="0">
                <a:latin typeface="Calibri"/>
                <a:cs typeface="Calibri"/>
              </a:rPr>
              <a:t> </a:t>
            </a:r>
            <a:r>
              <a:rPr dirty="0">
                <a:latin typeface="Calibri"/>
                <a:cs typeface="Calibri"/>
              </a:rPr>
              <a:t>20</a:t>
            </a:r>
            <a:r>
              <a:rPr spc="215" dirty="0">
                <a:latin typeface="Calibri"/>
                <a:cs typeface="Calibri"/>
              </a:rPr>
              <a:t> </a:t>
            </a:r>
            <a:r>
              <a:rPr spc="-10" dirty="0">
                <a:latin typeface="Calibri"/>
                <a:cs typeface="Calibri"/>
              </a:rPr>
              <a:t>patients, </a:t>
            </a:r>
            <a:r>
              <a:rPr dirty="0">
                <a:latin typeface="Calibri"/>
                <a:cs typeface="Calibri"/>
              </a:rPr>
              <a:t>told</a:t>
            </a:r>
            <a:r>
              <a:rPr spc="235" dirty="0">
                <a:latin typeface="Calibri"/>
                <a:cs typeface="Calibri"/>
              </a:rPr>
              <a:t> </a:t>
            </a:r>
            <a:r>
              <a:rPr dirty="0">
                <a:latin typeface="Calibri"/>
                <a:cs typeface="Calibri"/>
              </a:rPr>
              <a:t>me</a:t>
            </a:r>
            <a:r>
              <a:rPr spc="240" dirty="0">
                <a:latin typeface="Calibri"/>
                <a:cs typeface="Calibri"/>
              </a:rPr>
              <a:t> </a:t>
            </a:r>
            <a:r>
              <a:rPr dirty="0">
                <a:latin typeface="Calibri"/>
                <a:cs typeface="Calibri"/>
              </a:rPr>
              <a:t>with</a:t>
            </a:r>
            <a:r>
              <a:rPr spc="245" dirty="0">
                <a:latin typeface="Calibri"/>
                <a:cs typeface="Calibri"/>
              </a:rPr>
              <a:t> </a:t>
            </a:r>
            <a:r>
              <a:rPr dirty="0">
                <a:latin typeface="Calibri"/>
                <a:cs typeface="Calibri"/>
              </a:rPr>
              <a:t>a</a:t>
            </a:r>
            <a:r>
              <a:rPr spc="245" dirty="0">
                <a:latin typeface="Calibri"/>
                <a:cs typeface="Calibri"/>
              </a:rPr>
              <a:t> </a:t>
            </a:r>
            <a:r>
              <a:rPr dirty="0">
                <a:latin typeface="Calibri"/>
                <a:cs typeface="Calibri"/>
              </a:rPr>
              <a:t>trembling</a:t>
            </a:r>
            <a:r>
              <a:rPr spc="240" dirty="0">
                <a:latin typeface="Calibri"/>
                <a:cs typeface="Calibri"/>
              </a:rPr>
              <a:t> </a:t>
            </a:r>
            <a:r>
              <a:rPr dirty="0">
                <a:latin typeface="Calibri"/>
                <a:cs typeface="Calibri"/>
              </a:rPr>
              <a:t>voice</a:t>
            </a:r>
            <a:r>
              <a:rPr spc="250" dirty="0">
                <a:latin typeface="Calibri"/>
                <a:cs typeface="Calibri"/>
              </a:rPr>
              <a:t> </a:t>
            </a:r>
            <a:r>
              <a:rPr dirty="0">
                <a:latin typeface="Calibri"/>
                <a:cs typeface="Calibri"/>
              </a:rPr>
              <a:t>that</a:t>
            </a:r>
            <a:r>
              <a:rPr spc="240" dirty="0">
                <a:latin typeface="Calibri"/>
                <a:cs typeface="Calibri"/>
              </a:rPr>
              <a:t> </a:t>
            </a:r>
            <a:r>
              <a:rPr dirty="0">
                <a:latin typeface="Calibri"/>
                <a:cs typeface="Calibri"/>
              </a:rPr>
              <a:t>he</a:t>
            </a:r>
            <a:r>
              <a:rPr spc="260" dirty="0">
                <a:latin typeface="Calibri"/>
                <a:cs typeface="Calibri"/>
              </a:rPr>
              <a:t> </a:t>
            </a:r>
            <a:r>
              <a:rPr dirty="0">
                <a:latin typeface="Calibri"/>
                <a:cs typeface="Calibri"/>
              </a:rPr>
              <a:t>received</a:t>
            </a:r>
            <a:r>
              <a:rPr spc="240" dirty="0">
                <a:latin typeface="Calibri"/>
                <a:cs typeface="Calibri"/>
              </a:rPr>
              <a:t> </a:t>
            </a:r>
            <a:r>
              <a:rPr dirty="0">
                <a:latin typeface="Calibri"/>
                <a:cs typeface="Calibri"/>
              </a:rPr>
              <a:t>about</a:t>
            </a:r>
            <a:r>
              <a:rPr spc="250" dirty="0">
                <a:latin typeface="Calibri"/>
                <a:cs typeface="Calibri"/>
              </a:rPr>
              <a:t> </a:t>
            </a:r>
            <a:r>
              <a:rPr dirty="0">
                <a:latin typeface="Calibri"/>
                <a:cs typeface="Calibri"/>
              </a:rPr>
              <a:t>700</a:t>
            </a:r>
            <a:r>
              <a:rPr spc="254" dirty="0">
                <a:latin typeface="Calibri"/>
                <a:cs typeface="Calibri"/>
              </a:rPr>
              <a:t> </a:t>
            </a:r>
            <a:r>
              <a:rPr dirty="0">
                <a:latin typeface="Calibri"/>
                <a:cs typeface="Calibri"/>
              </a:rPr>
              <a:t>patients</a:t>
            </a:r>
            <a:r>
              <a:rPr spc="240" dirty="0">
                <a:latin typeface="Calibri"/>
                <a:cs typeface="Calibri"/>
              </a:rPr>
              <a:t> </a:t>
            </a:r>
            <a:r>
              <a:rPr dirty="0">
                <a:latin typeface="Calibri"/>
                <a:cs typeface="Calibri"/>
              </a:rPr>
              <a:t>in</a:t>
            </a:r>
            <a:r>
              <a:rPr spc="240" dirty="0">
                <a:latin typeface="Calibri"/>
                <a:cs typeface="Calibri"/>
              </a:rPr>
              <a:t> </a:t>
            </a:r>
            <a:r>
              <a:rPr dirty="0">
                <a:latin typeface="Calibri"/>
                <a:cs typeface="Calibri"/>
              </a:rPr>
              <a:t>just</a:t>
            </a:r>
            <a:r>
              <a:rPr spc="254" dirty="0">
                <a:latin typeface="Calibri"/>
                <a:cs typeface="Calibri"/>
              </a:rPr>
              <a:t> </a:t>
            </a:r>
            <a:r>
              <a:rPr spc="-50" dirty="0">
                <a:latin typeface="Calibri"/>
                <a:cs typeface="Calibri"/>
              </a:rPr>
              <a:t>a </a:t>
            </a:r>
            <a:r>
              <a:rPr dirty="0">
                <a:latin typeface="Calibri"/>
                <a:cs typeface="Calibri"/>
              </a:rPr>
              <a:t>few</a:t>
            </a:r>
            <a:r>
              <a:rPr spc="-45" dirty="0">
                <a:latin typeface="Calibri"/>
                <a:cs typeface="Calibri"/>
              </a:rPr>
              <a:t> </a:t>
            </a:r>
            <a:r>
              <a:rPr dirty="0">
                <a:latin typeface="Calibri"/>
                <a:cs typeface="Calibri"/>
              </a:rPr>
              <a:t>hours.</a:t>
            </a:r>
            <a:r>
              <a:rPr spc="550" dirty="0">
                <a:latin typeface="Calibri"/>
                <a:cs typeface="Calibri"/>
              </a:rPr>
              <a:t> </a:t>
            </a:r>
            <a:r>
              <a:rPr dirty="0">
                <a:latin typeface="Calibri"/>
                <a:cs typeface="Calibri"/>
              </a:rPr>
              <a:t>In</a:t>
            </a:r>
            <a:r>
              <a:rPr spc="-40" dirty="0">
                <a:latin typeface="Calibri"/>
                <a:cs typeface="Calibri"/>
              </a:rPr>
              <a:t> </a:t>
            </a:r>
            <a:r>
              <a:rPr dirty="0">
                <a:latin typeface="Calibri"/>
                <a:cs typeface="Calibri"/>
              </a:rPr>
              <a:t>spite</a:t>
            </a:r>
            <a:r>
              <a:rPr spc="-45" dirty="0">
                <a:latin typeface="Calibri"/>
                <a:cs typeface="Calibri"/>
              </a:rPr>
              <a:t> </a:t>
            </a:r>
            <a:r>
              <a:rPr dirty="0">
                <a:latin typeface="Calibri"/>
                <a:cs typeface="Calibri"/>
              </a:rPr>
              <a:t>of</a:t>
            </a:r>
            <a:r>
              <a:rPr spc="-45" dirty="0">
                <a:latin typeface="Calibri"/>
                <a:cs typeface="Calibri"/>
              </a:rPr>
              <a:t> </a:t>
            </a:r>
            <a:r>
              <a:rPr dirty="0">
                <a:latin typeface="Calibri"/>
                <a:cs typeface="Calibri"/>
              </a:rPr>
              <a:t>the</a:t>
            </a:r>
            <a:r>
              <a:rPr spc="-45" dirty="0">
                <a:latin typeface="Calibri"/>
                <a:cs typeface="Calibri"/>
              </a:rPr>
              <a:t> </a:t>
            </a:r>
            <a:r>
              <a:rPr dirty="0">
                <a:latin typeface="Calibri"/>
                <a:cs typeface="Calibri"/>
              </a:rPr>
              <a:t>heroic</a:t>
            </a:r>
            <a:r>
              <a:rPr spc="-25" dirty="0">
                <a:latin typeface="Calibri"/>
                <a:cs typeface="Calibri"/>
              </a:rPr>
              <a:t> </a:t>
            </a:r>
            <a:r>
              <a:rPr spc="-10" dirty="0">
                <a:latin typeface="Calibri"/>
                <a:cs typeface="Calibri"/>
              </a:rPr>
              <a:t>efforts</a:t>
            </a:r>
            <a:r>
              <a:rPr spc="-35" dirty="0">
                <a:latin typeface="Calibri"/>
                <a:cs typeface="Calibri"/>
              </a:rPr>
              <a:t> </a:t>
            </a:r>
            <a:r>
              <a:rPr dirty="0">
                <a:latin typeface="Calibri"/>
                <a:cs typeface="Calibri"/>
              </a:rPr>
              <a:t>by</a:t>
            </a:r>
            <a:r>
              <a:rPr spc="-45" dirty="0">
                <a:latin typeface="Calibri"/>
                <a:cs typeface="Calibri"/>
              </a:rPr>
              <a:t> </a:t>
            </a:r>
            <a:r>
              <a:rPr dirty="0">
                <a:latin typeface="Calibri"/>
                <a:cs typeface="Calibri"/>
              </a:rPr>
              <a:t>him</a:t>
            </a:r>
            <a:r>
              <a:rPr spc="-30" dirty="0">
                <a:latin typeface="Calibri"/>
                <a:cs typeface="Calibri"/>
              </a:rPr>
              <a:t> </a:t>
            </a:r>
            <a:r>
              <a:rPr dirty="0">
                <a:latin typeface="Calibri"/>
                <a:cs typeface="Calibri"/>
              </a:rPr>
              <a:t>and</a:t>
            </a:r>
            <a:r>
              <a:rPr spc="-45" dirty="0">
                <a:latin typeface="Calibri"/>
                <a:cs typeface="Calibri"/>
              </a:rPr>
              <a:t> </a:t>
            </a:r>
            <a:r>
              <a:rPr dirty="0">
                <a:latin typeface="Calibri"/>
                <a:cs typeface="Calibri"/>
              </a:rPr>
              <a:t>his</a:t>
            </a:r>
            <a:r>
              <a:rPr spc="-45" dirty="0">
                <a:latin typeface="Calibri"/>
                <a:cs typeface="Calibri"/>
              </a:rPr>
              <a:t> </a:t>
            </a:r>
            <a:r>
              <a:rPr spc="-10" dirty="0">
                <a:latin typeface="Calibri"/>
                <a:cs typeface="Calibri"/>
              </a:rPr>
              <a:t>volunteer</a:t>
            </a:r>
            <a:r>
              <a:rPr spc="-45" dirty="0">
                <a:latin typeface="Calibri"/>
                <a:cs typeface="Calibri"/>
              </a:rPr>
              <a:t> </a:t>
            </a:r>
            <a:r>
              <a:rPr dirty="0">
                <a:latin typeface="Calibri"/>
                <a:cs typeface="Calibri"/>
              </a:rPr>
              <a:t>medical</a:t>
            </a:r>
            <a:r>
              <a:rPr spc="-60" dirty="0">
                <a:latin typeface="Calibri"/>
                <a:cs typeface="Calibri"/>
              </a:rPr>
              <a:t> </a:t>
            </a:r>
            <a:r>
              <a:rPr spc="-20" dirty="0">
                <a:latin typeface="Calibri"/>
                <a:cs typeface="Calibri"/>
              </a:rPr>
              <a:t>team </a:t>
            </a:r>
            <a:r>
              <a:rPr dirty="0">
                <a:latin typeface="Calibri"/>
                <a:cs typeface="Calibri"/>
              </a:rPr>
              <a:t>throughout</a:t>
            </a:r>
            <a:r>
              <a:rPr spc="90" dirty="0">
                <a:latin typeface="Calibri"/>
                <a:cs typeface="Calibri"/>
              </a:rPr>
              <a:t> </a:t>
            </a:r>
            <a:r>
              <a:rPr dirty="0">
                <a:latin typeface="Calibri"/>
                <a:cs typeface="Calibri"/>
              </a:rPr>
              <a:t>the</a:t>
            </a:r>
            <a:r>
              <a:rPr spc="75" dirty="0">
                <a:latin typeface="Calibri"/>
                <a:cs typeface="Calibri"/>
              </a:rPr>
              <a:t> </a:t>
            </a:r>
            <a:r>
              <a:rPr dirty="0">
                <a:latin typeface="Calibri"/>
                <a:cs typeface="Calibri"/>
              </a:rPr>
              <a:t>night,</a:t>
            </a:r>
            <a:r>
              <a:rPr spc="80" dirty="0">
                <a:latin typeface="Calibri"/>
                <a:cs typeface="Calibri"/>
              </a:rPr>
              <a:t> </a:t>
            </a:r>
            <a:r>
              <a:rPr dirty="0">
                <a:latin typeface="Calibri"/>
                <a:cs typeface="Calibri"/>
              </a:rPr>
              <a:t>141</a:t>
            </a:r>
            <a:r>
              <a:rPr spc="80" dirty="0">
                <a:latin typeface="Calibri"/>
                <a:cs typeface="Calibri"/>
              </a:rPr>
              <a:t> </a:t>
            </a:r>
            <a:r>
              <a:rPr dirty="0">
                <a:latin typeface="Calibri"/>
                <a:cs typeface="Calibri"/>
              </a:rPr>
              <a:t>of</a:t>
            </a:r>
            <a:r>
              <a:rPr spc="85" dirty="0">
                <a:latin typeface="Calibri"/>
                <a:cs typeface="Calibri"/>
              </a:rPr>
              <a:t> </a:t>
            </a:r>
            <a:r>
              <a:rPr dirty="0">
                <a:latin typeface="Calibri"/>
                <a:cs typeface="Calibri"/>
              </a:rPr>
              <a:t>his</a:t>
            </a:r>
            <a:r>
              <a:rPr spc="85" dirty="0">
                <a:latin typeface="Calibri"/>
                <a:cs typeface="Calibri"/>
              </a:rPr>
              <a:t> </a:t>
            </a:r>
            <a:r>
              <a:rPr dirty="0">
                <a:latin typeface="Calibri"/>
                <a:cs typeface="Calibri"/>
              </a:rPr>
              <a:t>patients</a:t>
            </a:r>
            <a:r>
              <a:rPr spc="90" dirty="0">
                <a:latin typeface="Calibri"/>
                <a:cs typeface="Calibri"/>
              </a:rPr>
              <a:t> </a:t>
            </a:r>
            <a:r>
              <a:rPr dirty="0">
                <a:latin typeface="Calibri"/>
                <a:cs typeface="Calibri"/>
              </a:rPr>
              <a:t>died,</a:t>
            </a:r>
            <a:r>
              <a:rPr spc="80" dirty="0">
                <a:latin typeface="Calibri"/>
                <a:cs typeface="Calibri"/>
              </a:rPr>
              <a:t> </a:t>
            </a:r>
            <a:r>
              <a:rPr dirty="0">
                <a:latin typeface="Calibri"/>
                <a:cs typeface="Calibri"/>
              </a:rPr>
              <a:t>including</a:t>
            </a:r>
            <a:r>
              <a:rPr spc="70" dirty="0">
                <a:latin typeface="Calibri"/>
                <a:cs typeface="Calibri"/>
              </a:rPr>
              <a:t> </a:t>
            </a:r>
            <a:r>
              <a:rPr dirty="0">
                <a:latin typeface="Calibri"/>
                <a:cs typeface="Calibri"/>
              </a:rPr>
              <a:t>66</a:t>
            </a:r>
            <a:r>
              <a:rPr spc="80" dirty="0">
                <a:latin typeface="Calibri"/>
                <a:cs typeface="Calibri"/>
              </a:rPr>
              <a:t> </a:t>
            </a:r>
            <a:r>
              <a:rPr dirty="0">
                <a:latin typeface="Calibri"/>
                <a:cs typeface="Calibri"/>
              </a:rPr>
              <a:t>children.</a:t>
            </a:r>
            <a:r>
              <a:rPr spc="80" dirty="0">
                <a:latin typeface="Calibri"/>
                <a:cs typeface="Calibri"/>
              </a:rPr>
              <a:t>  </a:t>
            </a:r>
            <a:r>
              <a:rPr spc="-10" dirty="0">
                <a:latin typeface="Calibri"/>
                <a:cs typeface="Calibri"/>
              </a:rPr>
              <a:t>Another </a:t>
            </a:r>
            <a:r>
              <a:rPr dirty="0">
                <a:latin typeface="Calibri"/>
                <a:cs typeface="Calibri"/>
              </a:rPr>
              <a:t>doctor</a:t>
            </a:r>
            <a:r>
              <a:rPr spc="200" dirty="0">
                <a:latin typeface="Calibri"/>
                <a:cs typeface="Calibri"/>
              </a:rPr>
              <a:t> </a:t>
            </a:r>
            <a:r>
              <a:rPr dirty="0">
                <a:latin typeface="Calibri"/>
                <a:cs typeface="Calibri"/>
              </a:rPr>
              <a:t>told</a:t>
            </a:r>
            <a:r>
              <a:rPr spc="204" dirty="0">
                <a:latin typeface="Calibri"/>
                <a:cs typeface="Calibri"/>
              </a:rPr>
              <a:t> </a:t>
            </a:r>
            <a:r>
              <a:rPr dirty="0">
                <a:latin typeface="Calibri"/>
                <a:cs typeface="Calibri"/>
              </a:rPr>
              <a:t>me</a:t>
            </a:r>
            <a:r>
              <a:rPr spc="200" dirty="0">
                <a:latin typeface="Calibri"/>
                <a:cs typeface="Calibri"/>
              </a:rPr>
              <a:t> </a:t>
            </a:r>
            <a:r>
              <a:rPr dirty="0">
                <a:latin typeface="Calibri"/>
                <a:cs typeface="Calibri"/>
              </a:rPr>
              <a:t>that</a:t>
            </a:r>
            <a:r>
              <a:rPr spc="200" dirty="0">
                <a:latin typeface="Calibri"/>
                <a:cs typeface="Calibri"/>
              </a:rPr>
              <a:t> </a:t>
            </a:r>
            <a:r>
              <a:rPr dirty="0">
                <a:latin typeface="Calibri"/>
                <a:cs typeface="Calibri"/>
              </a:rPr>
              <a:t>many</a:t>
            </a:r>
            <a:r>
              <a:rPr spc="190" dirty="0">
                <a:latin typeface="Calibri"/>
                <a:cs typeface="Calibri"/>
              </a:rPr>
              <a:t> </a:t>
            </a:r>
            <a:r>
              <a:rPr dirty="0">
                <a:latin typeface="Calibri"/>
                <a:cs typeface="Calibri"/>
              </a:rPr>
              <a:t>arrived</a:t>
            </a:r>
            <a:r>
              <a:rPr spc="200" dirty="0">
                <a:latin typeface="Calibri"/>
                <a:cs typeface="Calibri"/>
              </a:rPr>
              <a:t> </a:t>
            </a:r>
            <a:r>
              <a:rPr dirty="0">
                <a:latin typeface="Calibri"/>
                <a:cs typeface="Calibri"/>
              </a:rPr>
              <a:t>with</a:t>
            </a:r>
            <a:r>
              <a:rPr spc="195" dirty="0">
                <a:latin typeface="Calibri"/>
                <a:cs typeface="Calibri"/>
              </a:rPr>
              <a:t> </a:t>
            </a:r>
            <a:r>
              <a:rPr dirty="0">
                <a:latin typeface="Calibri"/>
                <a:cs typeface="Calibri"/>
              </a:rPr>
              <a:t>respiratory</a:t>
            </a:r>
            <a:r>
              <a:rPr spc="195" dirty="0">
                <a:latin typeface="Calibri"/>
                <a:cs typeface="Calibri"/>
              </a:rPr>
              <a:t> </a:t>
            </a:r>
            <a:r>
              <a:rPr dirty="0">
                <a:latin typeface="Calibri"/>
                <a:cs typeface="Calibri"/>
              </a:rPr>
              <a:t>failure-</a:t>
            </a:r>
            <a:r>
              <a:rPr spc="195" dirty="0">
                <a:latin typeface="Calibri"/>
                <a:cs typeface="Calibri"/>
              </a:rPr>
              <a:t> </a:t>
            </a:r>
            <a:r>
              <a:rPr dirty="0">
                <a:latin typeface="Calibri"/>
                <a:cs typeface="Calibri"/>
              </a:rPr>
              <a:t>suffocating</a:t>
            </a:r>
            <a:r>
              <a:rPr spc="210" dirty="0">
                <a:latin typeface="Calibri"/>
                <a:cs typeface="Calibri"/>
              </a:rPr>
              <a:t> </a:t>
            </a:r>
            <a:r>
              <a:rPr spc="-10" dirty="0">
                <a:latin typeface="Calibri"/>
                <a:cs typeface="Calibri"/>
              </a:rPr>
              <a:t>slowly, </a:t>
            </a:r>
            <a:r>
              <a:rPr dirty="0">
                <a:latin typeface="Calibri"/>
                <a:cs typeface="Calibri"/>
              </a:rPr>
              <a:t>foaming</a:t>
            </a:r>
            <a:r>
              <a:rPr spc="585" dirty="0">
                <a:latin typeface="Calibri"/>
                <a:cs typeface="Calibri"/>
              </a:rPr>
              <a:t> </a:t>
            </a:r>
            <a:r>
              <a:rPr dirty="0">
                <a:latin typeface="Calibri"/>
                <a:cs typeface="Calibri"/>
              </a:rPr>
              <a:t>and</a:t>
            </a:r>
            <a:r>
              <a:rPr spc="580" dirty="0">
                <a:latin typeface="Calibri"/>
                <a:cs typeface="Calibri"/>
              </a:rPr>
              <a:t> </a:t>
            </a:r>
            <a:r>
              <a:rPr dirty="0">
                <a:latin typeface="Calibri"/>
                <a:cs typeface="Calibri"/>
              </a:rPr>
              <a:t>convulsing.</a:t>
            </a:r>
            <a:r>
              <a:rPr spc="590" dirty="0">
                <a:latin typeface="Calibri"/>
                <a:cs typeface="Calibri"/>
              </a:rPr>
              <a:t>  </a:t>
            </a:r>
            <a:r>
              <a:rPr dirty="0">
                <a:latin typeface="Calibri"/>
                <a:cs typeface="Calibri"/>
              </a:rPr>
              <a:t>He</a:t>
            </a:r>
            <a:r>
              <a:rPr spc="605" dirty="0">
                <a:latin typeface="Calibri"/>
                <a:cs typeface="Calibri"/>
              </a:rPr>
              <a:t> </a:t>
            </a:r>
            <a:r>
              <a:rPr dirty="0">
                <a:latin typeface="Calibri"/>
                <a:cs typeface="Calibri"/>
              </a:rPr>
              <a:t>could</a:t>
            </a:r>
            <a:r>
              <a:rPr spc="595" dirty="0">
                <a:latin typeface="Calibri"/>
                <a:cs typeface="Calibri"/>
              </a:rPr>
              <a:t> </a:t>
            </a:r>
            <a:r>
              <a:rPr dirty="0">
                <a:latin typeface="Calibri"/>
                <a:cs typeface="Calibri"/>
              </a:rPr>
              <a:t>save</a:t>
            </a:r>
            <a:r>
              <a:rPr spc="585" dirty="0">
                <a:latin typeface="Calibri"/>
                <a:cs typeface="Calibri"/>
              </a:rPr>
              <a:t> </a:t>
            </a:r>
            <a:r>
              <a:rPr dirty="0">
                <a:latin typeface="Calibri"/>
                <a:cs typeface="Calibri"/>
              </a:rPr>
              <a:t>only</a:t>
            </a:r>
            <a:r>
              <a:rPr spc="590" dirty="0">
                <a:latin typeface="Calibri"/>
                <a:cs typeface="Calibri"/>
              </a:rPr>
              <a:t> </a:t>
            </a:r>
            <a:r>
              <a:rPr dirty="0">
                <a:latin typeface="Calibri"/>
                <a:cs typeface="Calibri"/>
              </a:rPr>
              <a:t>few</a:t>
            </a:r>
            <a:r>
              <a:rPr spc="590" dirty="0">
                <a:latin typeface="Calibri"/>
                <a:cs typeface="Calibri"/>
              </a:rPr>
              <a:t> </a:t>
            </a:r>
            <a:r>
              <a:rPr dirty="0">
                <a:latin typeface="Calibri"/>
                <a:cs typeface="Calibri"/>
              </a:rPr>
              <a:t>by</a:t>
            </a:r>
            <a:r>
              <a:rPr spc="600" dirty="0">
                <a:latin typeface="Calibri"/>
                <a:cs typeface="Calibri"/>
              </a:rPr>
              <a:t> </a:t>
            </a:r>
            <a:r>
              <a:rPr dirty="0">
                <a:latin typeface="Calibri"/>
                <a:cs typeface="Calibri"/>
              </a:rPr>
              <a:t>placing</a:t>
            </a:r>
            <a:r>
              <a:rPr spc="585" dirty="0">
                <a:latin typeface="Calibri"/>
                <a:cs typeface="Calibri"/>
              </a:rPr>
              <a:t> </a:t>
            </a:r>
            <a:r>
              <a:rPr dirty="0">
                <a:latin typeface="Calibri"/>
                <a:cs typeface="Calibri"/>
              </a:rPr>
              <a:t>them</a:t>
            </a:r>
            <a:r>
              <a:rPr spc="595" dirty="0">
                <a:latin typeface="Calibri"/>
                <a:cs typeface="Calibri"/>
              </a:rPr>
              <a:t> </a:t>
            </a:r>
            <a:r>
              <a:rPr dirty="0">
                <a:latin typeface="Calibri"/>
                <a:cs typeface="Calibri"/>
              </a:rPr>
              <a:t>on</a:t>
            </a:r>
            <a:r>
              <a:rPr spc="580" dirty="0">
                <a:latin typeface="Calibri"/>
                <a:cs typeface="Calibri"/>
              </a:rPr>
              <a:t> </a:t>
            </a:r>
            <a:r>
              <a:rPr spc="-20" dirty="0">
                <a:latin typeface="Calibri"/>
                <a:cs typeface="Calibri"/>
              </a:rPr>
              <a:t>life </a:t>
            </a:r>
            <a:r>
              <a:rPr dirty="0">
                <a:latin typeface="Calibri"/>
                <a:cs typeface="Calibri"/>
              </a:rPr>
              <a:t>support,</a:t>
            </a:r>
            <a:r>
              <a:rPr spc="65" dirty="0">
                <a:latin typeface="Calibri"/>
                <a:cs typeface="Calibri"/>
              </a:rPr>
              <a:t> </a:t>
            </a:r>
            <a:r>
              <a:rPr dirty="0">
                <a:latin typeface="Calibri"/>
                <a:cs typeface="Calibri"/>
              </a:rPr>
              <a:t>with</a:t>
            </a:r>
            <a:r>
              <a:rPr spc="50" dirty="0">
                <a:latin typeface="Calibri"/>
                <a:cs typeface="Calibri"/>
              </a:rPr>
              <a:t> </a:t>
            </a:r>
            <a:r>
              <a:rPr dirty="0">
                <a:latin typeface="Calibri"/>
                <a:cs typeface="Calibri"/>
              </a:rPr>
              <a:t>limited</a:t>
            </a:r>
            <a:r>
              <a:rPr spc="55" dirty="0">
                <a:latin typeface="Calibri"/>
                <a:cs typeface="Calibri"/>
              </a:rPr>
              <a:t> </a:t>
            </a:r>
            <a:r>
              <a:rPr dirty="0">
                <a:latin typeface="Calibri"/>
                <a:cs typeface="Calibri"/>
              </a:rPr>
              <a:t>access</a:t>
            </a:r>
            <a:r>
              <a:rPr spc="75" dirty="0">
                <a:latin typeface="Calibri"/>
                <a:cs typeface="Calibri"/>
              </a:rPr>
              <a:t> </a:t>
            </a:r>
            <a:r>
              <a:rPr dirty="0">
                <a:latin typeface="Calibri"/>
                <a:cs typeface="Calibri"/>
              </a:rPr>
              <a:t>to</a:t>
            </a:r>
            <a:r>
              <a:rPr spc="65" dirty="0">
                <a:latin typeface="Calibri"/>
                <a:cs typeface="Calibri"/>
              </a:rPr>
              <a:t> </a:t>
            </a:r>
            <a:r>
              <a:rPr dirty="0">
                <a:latin typeface="Calibri"/>
                <a:cs typeface="Calibri"/>
              </a:rPr>
              <a:t>respirators.</a:t>
            </a:r>
            <a:r>
              <a:rPr spc="65" dirty="0">
                <a:latin typeface="Calibri"/>
                <a:cs typeface="Calibri"/>
              </a:rPr>
              <a:t>  </a:t>
            </a:r>
            <a:r>
              <a:rPr dirty="0">
                <a:latin typeface="Calibri"/>
                <a:cs typeface="Calibri"/>
              </a:rPr>
              <a:t>He</a:t>
            </a:r>
            <a:r>
              <a:rPr spc="55" dirty="0">
                <a:latin typeface="Calibri"/>
                <a:cs typeface="Calibri"/>
              </a:rPr>
              <a:t> </a:t>
            </a:r>
            <a:r>
              <a:rPr dirty="0">
                <a:latin typeface="Calibri"/>
                <a:cs typeface="Calibri"/>
              </a:rPr>
              <a:t>chose</a:t>
            </a:r>
            <a:r>
              <a:rPr spc="60" dirty="0">
                <a:latin typeface="Calibri"/>
                <a:cs typeface="Calibri"/>
              </a:rPr>
              <a:t> </a:t>
            </a:r>
            <a:r>
              <a:rPr dirty="0">
                <a:latin typeface="Calibri"/>
                <a:cs typeface="Calibri"/>
              </a:rPr>
              <a:t>to</a:t>
            </a:r>
            <a:r>
              <a:rPr spc="75" dirty="0">
                <a:latin typeface="Calibri"/>
                <a:cs typeface="Calibri"/>
              </a:rPr>
              <a:t> </a:t>
            </a:r>
            <a:r>
              <a:rPr dirty="0">
                <a:latin typeface="Calibri"/>
                <a:cs typeface="Calibri"/>
              </a:rPr>
              <a:t>save</a:t>
            </a:r>
            <a:r>
              <a:rPr spc="60" dirty="0">
                <a:latin typeface="Calibri"/>
                <a:cs typeface="Calibri"/>
              </a:rPr>
              <a:t> </a:t>
            </a:r>
            <a:r>
              <a:rPr dirty="0">
                <a:latin typeface="Calibri"/>
                <a:cs typeface="Calibri"/>
              </a:rPr>
              <a:t>the</a:t>
            </a:r>
            <a:r>
              <a:rPr spc="60" dirty="0">
                <a:latin typeface="Calibri"/>
                <a:cs typeface="Calibri"/>
              </a:rPr>
              <a:t> </a:t>
            </a:r>
            <a:r>
              <a:rPr dirty="0">
                <a:latin typeface="Calibri"/>
                <a:cs typeface="Calibri"/>
              </a:rPr>
              <a:t>youngest,</a:t>
            </a:r>
            <a:r>
              <a:rPr spc="70" dirty="0">
                <a:latin typeface="Calibri"/>
                <a:cs typeface="Calibri"/>
              </a:rPr>
              <a:t> </a:t>
            </a:r>
            <a:r>
              <a:rPr spc="-25" dirty="0">
                <a:latin typeface="Calibri"/>
                <a:cs typeface="Calibri"/>
              </a:rPr>
              <a:t>as </a:t>
            </a:r>
            <a:r>
              <a:rPr dirty="0">
                <a:latin typeface="Calibri"/>
                <a:cs typeface="Calibri"/>
              </a:rPr>
              <a:t>they</a:t>
            </a:r>
            <a:r>
              <a:rPr spc="90" dirty="0">
                <a:latin typeface="Calibri"/>
                <a:cs typeface="Calibri"/>
              </a:rPr>
              <a:t> </a:t>
            </a:r>
            <a:r>
              <a:rPr dirty="0">
                <a:latin typeface="Calibri"/>
                <a:cs typeface="Calibri"/>
              </a:rPr>
              <a:t>had</a:t>
            </a:r>
            <a:r>
              <a:rPr spc="90" dirty="0">
                <a:latin typeface="Calibri"/>
                <a:cs typeface="Calibri"/>
              </a:rPr>
              <a:t> </a:t>
            </a:r>
            <a:r>
              <a:rPr dirty="0">
                <a:latin typeface="Calibri"/>
                <a:cs typeface="Calibri"/>
              </a:rPr>
              <a:t>longer</a:t>
            </a:r>
            <a:r>
              <a:rPr spc="90" dirty="0">
                <a:latin typeface="Calibri"/>
                <a:cs typeface="Calibri"/>
              </a:rPr>
              <a:t> </a:t>
            </a:r>
            <a:r>
              <a:rPr dirty="0">
                <a:latin typeface="Calibri"/>
                <a:cs typeface="Calibri"/>
              </a:rPr>
              <a:t>lives</a:t>
            </a:r>
            <a:r>
              <a:rPr spc="90" dirty="0">
                <a:latin typeface="Calibri"/>
                <a:cs typeface="Calibri"/>
              </a:rPr>
              <a:t> </a:t>
            </a:r>
            <a:r>
              <a:rPr dirty="0">
                <a:latin typeface="Calibri"/>
                <a:cs typeface="Calibri"/>
              </a:rPr>
              <a:t>to</a:t>
            </a:r>
            <a:r>
              <a:rPr spc="95" dirty="0">
                <a:latin typeface="Calibri"/>
                <a:cs typeface="Calibri"/>
              </a:rPr>
              <a:t> </a:t>
            </a:r>
            <a:r>
              <a:rPr dirty="0">
                <a:latin typeface="Calibri"/>
                <a:cs typeface="Calibri"/>
              </a:rPr>
              <a:t>live…</a:t>
            </a:r>
            <a:r>
              <a:rPr spc="100" dirty="0">
                <a:latin typeface="Calibri"/>
                <a:cs typeface="Calibri"/>
              </a:rPr>
              <a:t>  </a:t>
            </a:r>
            <a:r>
              <a:rPr dirty="0">
                <a:latin typeface="Calibri"/>
                <a:cs typeface="Calibri"/>
              </a:rPr>
              <a:t>Doctors</a:t>
            </a:r>
            <a:r>
              <a:rPr spc="114" dirty="0">
                <a:latin typeface="Calibri"/>
                <a:cs typeface="Calibri"/>
              </a:rPr>
              <a:t> </a:t>
            </a:r>
            <a:r>
              <a:rPr dirty="0">
                <a:latin typeface="Calibri"/>
                <a:cs typeface="Calibri"/>
              </a:rPr>
              <a:t>[in</a:t>
            </a:r>
            <a:r>
              <a:rPr spc="90" dirty="0">
                <a:latin typeface="Calibri"/>
                <a:cs typeface="Calibri"/>
              </a:rPr>
              <a:t> </a:t>
            </a:r>
            <a:r>
              <a:rPr dirty="0">
                <a:latin typeface="Calibri"/>
                <a:cs typeface="Calibri"/>
              </a:rPr>
              <a:t>Ghouta,</a:t>
            </a:r>
            <a:r>
              <a:rPr spc="105" dirty="0">
                <a:latin typeface="Calibri"/>
                <a:cs typeface="Calibri"/>
              </a:rPr>
              <a:t> </a:t>
            </a:r>
            <a:r>
              <a:rPr dirty="0">
                <a:latin typeface="Calibri"/>
                <a:cs typeface="Calibri"/>
              </a:rPr>
              <a:t>Syria]</a:t>
            </a:r>
            <a:r>
              <a:rPr spc="105" dirty="0">
                <a:latin typeface="Calibri"/>
                <a:cs typeface="Calibri"/>
              </a:rPr>
              <a:t> </a:t>
            </a:r>
            <a:r>
              <a:rPr dirty="0">
                <a:latin typeface="Calibri"/>
                <a:cs typeface="Calibri"/>
              </a:rPr>
              <a:t>had</a:t>
            </a:r>
            <a:r>
              <a:rPr spc="105" dirty="0">
                <a:latin typeface="Calibri"/>
                <a:cs typeface="Calibri"/>
              </a:rPr>
              <a:t> </a:t>
            </a:r>
            <a:r>
              <a:rPr dirty="0">
                <a:latin typeface="Calibri"/>
                <a:cs typeface="Calibri"/>
              </a:rPr>
              <a:t>been</a:t>
            </a:r>
            <a:r>
              <a:rPr spc="90" dirty="0">
                <a:latin typeface="Calibri"/>
                <a:cs typeface="Calibri"/>
              </a:rPr>
              <a:t> </a:t>
            </a:r>
            <a:r>
              <a:rPr dirty="0">
                <a:latin typeface="Calibri"/>
                <a:cs typeface="Calibri"/>
              </a:rPr>
              <a:t>able</a:t>
            </a:r>
            <a:r>
              <a:rPr spc="90" dirty="0">
                <a:latin typeface="Calibri"/>
                <a:cs typeface="Calibri"/>
              </a:rPr>
              <a:t> </a:t>
            </a:r>
            <a:r>
              <a:rPr dirty="0">
                <a:latin typeface="Calibri"/>
                <a:cs typeface="Calibri"/>
              </a:rPr>
              <a:t>to</a:t>
            </a:r>
            <a:r>
              <a:rPr spc="100" dirty="0">
                <a:latin typeface="Calibri"/>
                <a:cs typeface="Calibri"/>
              </a:rPr>
              <a:t> </a:t>
            </a:r>
            <a:r>
              <a:rPr spc="-25" dirty="0">
                <a:latin typeface="Calibri"/>
                <a:cs typeface="Calibri"/>
              </a:rPr>
              <a:t>get </a:t>
            </a:r>
            <a:r>
              <a:rPr dirty="0">
                <a:latin typeface="Calibri"/>
                <a:cs typeface="Calibri"/>
              </a:rPr>
              <a:t>antidotes</a:t>
            </a:r>
            <a:r>
              <a:rPr spc="45" dirty="0">
                <a:latin typeface="Calibri"/>
                <a:cs typeface="Calibri"/>
              </a:rPr>
              <a:t> </a:t>
            </a:r>
            <a:r>
              <a:rPr dirty="0">
                <a:latin typeface="Calibri"/>
                <a:cs typeface="Calibri"/>
              </a:rPr>
              <a:t>and</a:t>
            </a:r>
            <a:r>
              <a:rPr spc="35" dirty="0">
                <a:latin typeface="Calibri"/>
                <a:cs typeface="Calibri"/>
              </a:rPr>
              <a:t> </a:t>
            </a:r>
            <a:r>
              <a:rPr dirty="0">
                <a:latin typeface="Calibri"/>
                <a:cs typeface="Calibri"/>
              </a:rPr>
              <a:t>equipment</a:t>
            </a:r>
            <a:r>
              <a:rPr spc="35" dirty="0">
                <a:latin typeface="Calibri"/>
                <a:cs typeface="Calibri"/>
              </a:rPr>
              <a:t> </a:t>
            </a:r>
            <a:r>
              <a:rPr dirty="0">
                <a:latin typeface="Calibri"/>
                <a:cs typeface="Calibri"/>
              </a:rPr>
              <a:t>but</a:t>
            </a:r>
            <a:r>
              <a:rPr spc="55" dirty="0">
                <a:latin typeface="Calibri"/>
                <a:cs typeface="Calibri"/>
              </a:rPr>
              <a:t> </a:t>
            </a:r>
            <a:r>
              <a:rPr dirty="0">
                <a:latin typeface="Calibri"/>
                <a:cs typeface="Calibri"/>
              </a:rPr>
              <a:t>not</a:t>
            </a:r>
            <a:r>
              <a:rPr spc="25" dirty="0">
                <a:latin typeface="Calibri"/>
                <a:cs typeface="Calibri"/>
              </a:rPr>
              <a:t> </a:t>
            </a:r>
            <a:r>
              <a:rPr dirty="0">
                <a:latin typeface="Calibri"/>
                <a:cs typeface="Calibri"/>
              </a:rPr>
              <a:t>enough</a:t>
            </a:r>
            <a:r>
              <a:rPr spc="40" dirty="0">
                <a:latin typeface="Calibri"/>
                <a:cs typeface="Calibri"/>
              </a:rPr>
              <a:t> </a:t>
            </a:r>
            <a:r>
              <a:rPr dirty="0">
                <a:latin typeface="Calibri"/>
                <a:cs typeface="Calibri"/>
              </a:rPr>
              <a:t>protective</a:t>
            </a:r>
            <a:r>
              <a:rPr spc="35" dirty="0">
                <a:latin typeface="Calibri"/>
                <a:cs typeface="Calibri"/>
              </a:rPr>
              <a:t> </a:t>
            </a:r>
            <a:r>
              <a:rPr spc="-10" dirty="0">
                <a:latin typeface="Calibri"/>
                <a:cs typeface="Calibri"/>
              </a:rPr>
              <a:t>gear,</a:t>
            </a:r>
            <a:r>
              <a:rPr spc="30" dirty="0">
                <a:latin typeface="Calibri"/>
                <a:cs typeface="Calibri"/>
              </a:rPr>
              <a:t> </a:t>
            </a:r>
            <a:r>
              <a:rPr dirty="0">
                <a:latin typeface="Calibri"/>
                <a:cs typeface="Calibri"/>
              </a:rPr>
              <a:t>which</a:t>
            </a:r>
            <a:r>
              <a:rPr spc="30" dirty="0">
                <a:latin typeface="Calibri"/>
                <a:cs typeface="Calibri"/>
              </a:rPr>
              <a:t> </a:t>
            </a:r>
            <a:r>
              <a:rPr dirty="0">
                <a:latin typeface="Calibri"/>
                <a:cs typeface="Calibri"/>
              </a:rPr>
              <a:t>was</a:t>
            </a:r>
            <a:r>
              <a:rPr spc="25" dirty="0">
                <a:latin typeface="Calibri"/>
                <a:cs typeface="Calibri"/>
              </a:rPr>
              <a:t> </a:t>
            </a:r>
            <a:r>
              <a:rPr spc="-10" dirty="0">
                <a:latin typeface="Calibri"/>
                <a:cs typeface="Calibri"/>
              </a:rPr>
              <a:t>reserved </a:t>
            </a:r>
            <a:r>
              <a:rPr dirty="0">
                <a:latin typeface="Calibri"/>
                <a:cs typeface="Calibri"/>
              </a:rPr>
              <a:t>for</a:t>
            </a:r>
            <a:r>
              <a:rPr spc="125" dirty="0">
                <a:latin typeface="Calibri"/>
                <a:cs typeface="Calibri"/>
              </a:rPr>
              <a:t> </a:t>
            </a:r>
            <a:r>
              <a:rPr dirty="0">
                <a:latin typeface="Calibri"/>
                <a:cs typeface="Calibri"/>
              </a:rPr>
              <a:t>the</a:t>
            </a:r>
            <a:r>
              <a:rPr spc="130" dirty="0">
                <a:latin typeface="Calibri"/>
                <a:cs typeface="Calibri"/>
              </a:rPr>
              <a:t> </a:t>
            </a:r>
            <a:r>
              <a:rPr dirty="0">
                <a:latin typeface="Calibri"/>
                <a:cs typeface="Calibri"/>
              </a:rPr>
              <a:t>military.</a:t>
            </a:r>
            <a:r>
              <a:rPr spc="135" dirty="0">
                <a:latin typeface="Calibri"/>
                <a:cs typeface="Calibri"/>
              </a:rPr>
              <a:t>  </a:t>
            </a:r>
            <a:r>
              <a:rPr dirty="0">
                <a:latin typeface="Calibri"/>
                <a:cs typeface="Calibri"/>
              </a:rPr>
              <a:t>Many</a:t>
            </a:r>
            <a:r>
              <a:rPr spc="135" dirty="0">
                <a:latin typeface="Calibri"/>
                <a:cs typeface="Calibri"/>
              </a:rPr>
              <a:t> </a:t>
            </a:r>
            <a:r>
              <a:rPr dirty="0">
                <a:latin typeface="Calibri"/>
                <a:cs typeface="Calibri"/>
              </a:rPr>
              <a:t>doctors</a:t>
            </a:r>
            <a:r>
              <a:rPr spc="140" dirty="0">
                <a:latin typeface="Calibri"/>
                <a:cs typeface="Calibri"/>
              </a:rPr>
              <a:t> </a:t>
            </a:r>
            <a:r>
              <a:rPr dirty="0">
                <a:latin typeface="Calibri"/>
                <a:cs typeface="Calibri"/>
              </a:rPr>
              <a:t>and</a:t>
            </a:r>
            <a:r>
              <a:rPr spc="140" dirty="0">
                <a:latin typeface="Calibri"/>
                <a:cs typeface="Calibri"/>
              </a:rPr>
              <a:t> </a:t>
            </a:r>
            <a:r>
              <a:rPr dirty="0">
                <a:latin typeface="Calibri"/>
                <a:cs typeface="Calibri"/>
              </a:rPr>
              <a:t>nurses</a:t>
            </a:r>
            <a:r>
              <a:rPr spc="140" dirty="0">
                <a:latin typeface="Calibri"/>
                <a:cs typeface="Calibri"/>
              </a:rPr>
              <a:t> </a:t>
            </a:r>
            <a:r>
              <a:rPr dirty="0">
                <a:latin typeface="Calibri"/>
                <a:cs typeface="Calibri"/>
              </a:rPr>
              <a:t>had</a:t>
            </a:r>
            <a:r>
              <a:rPr spc="135" dirty="0">
                <a:latin typeface="Calibri"/>
                <a:cs typeface="Calibri"/>
              </a:rPr>
              <a:t> </a:t>
            </a:r>
            <a:r>
              <a:rPr dirty="0">
                <a:latin typeface="Calibri"/>
                <a:cs typeface="Calibri"/>
              </a:rPr>
              <a:t>symptoms</a:t>
            </a:r>
            <a:r>
              <a:rPr spc="135" dirty="0">
                <a:latin typeface="Calibri"/>
                <a:cs typeface="Calibri"/>
              </a:rPr>
              <a:t> </a:t>
            </a:r>
            <a:r>
              <a:rPr dirty="0">
                <a:latin typeface="Calibri"/>
                <a:cs typeface="Calibri"/>
              </a:rPr>
              <a:t>of</a:t>
            </a:r>
            <a:r>
              <a:rPr spc="130" dirty="0">
                <a:latin typeface="Calibri"/>
                <a:cs typeface="Calibri"/>
              </a:rPr>
              <a:t> </a:t>
            </a:r>
            <a:r>
              <a:rPr dirty="0">
                <a:latin typeface="Calibri"/>
                <a:cs typeface="Calibri"/>
              </a:rPr>
              <a:t>exposure</a:t>
            </a:r>
            <a:r>
              <a:rPr spc="140" dirty="0">
                <a:latin typeface="Calibri"/>
                <a:cs typeface="Calibri"/>
              </a:rPr>
              <a:t> </a:t>
            </a:r>
            <a:r>
              <a:rPr dirty="0">
                <a:latin typeface="Calibri"/>
                <a:cs typeface="Calibri"/>
              </a:rPr>
              <a:t>after</a:t>
            </a:r>
            <a:r>
              <a:rPr spc="114" dirty="0">
                <a:latin typeface="Calibri"/>
                <a:cs typeface="Calibri"/>
              </a:rPr>
              <a:t> </a:t>
            </a:r>
            <a:r>
              <a:rPr spc="-50" dirty="0">
                <a:latin typeface="Calibri"/>
                <a:cs typeface="Calibri"/>
              </a:rPr>
              <a:t>a </a:t>
            </a:r>
            <a:r>
              <a:rPr dirty="0">
                <a:latin typeface="Calibri"/>
                <a:cs typeface="Calibri"/>
              </a:rPr>
              <a:t>few</a:t>
            </a:r>
            <a:r>
              <a:rPr spc="-90" dirty="0">
                <a:latin typeface="Calibri"/>
                <a:cs typeface="Calibri"/>
              </a:rPr>
              <a:t> </a:t>
            </a:r>
            <a:r>
              <a:rPr dirty="0">
                <a:latin typeface="Calibri"/>
                <a:cs typeface="Calibri"/>
              </a:rPr>
              <a:t>hours</a:t>
            </a:r>
            <a:r>
              <a:rPr spc="-55" dirty="0">
                <a:latin typeface="Calibri"/>
                <a:cs typeface="Calibri"/>
              </a:rPr>
              <a:t> </a:t>
            </a:r>
            <a:r>
              <a:rPr dirty="0">
                <a:latin typeface="Calibri"/>
                <a:cs typeface="Calibri"/>
              </a:rPr>
              <a:t>of</a:t>
            </a:r>
            <a:r>
              <a:rPr spc="-85" dirty="0">
                <a:latin typeface="Calibri"/>
                <a:cs typeface="Calibri"/>
              </a:rPr>
              <a:t> </a:t>
            </a:r>
            <a:r>
              <a:rPr spc="-10" dirty="0">
                <a:latin typeface="Calibri"/>
                <a:cs typeface="Calibri"/>
              </a:rPr>
              <a:t>contact</a:t>
            </a:r>
            <a:r>
              <a:rPr spc="-70" dirty="0">
                <a:latin typeface="Calibri"/>
                <a:cs typeface="Calibri"/>
              </a:rPr>
              <a:t> </a:t>
            </a:r>
            <a:r>
              <a:rPr dirty="0">
                <a:latin typeface="Calibri"/>
                <a:cs typeface="Calibri"/>
              </a:rPr>
              <a:t>with</a:t>
            </a:r>
            <a:r>
              <a:rPr spc="-80" dirty="0">
                <a:latin typeface="Calibri"/>
                <a:cs typeface="Calibri"/>
              </a:rPr>
              <a:t> </a:t>
            </a:r>
            <a:r>
              <a:rPr dirty="0">
                <a:latin typeface="Calibri"/>
                <a:cs typeface="Calibri"/>
              </a:rPr>
              <a:t>their</a:t>
            </a:r>
            <a:r>
              <a:rPr spc="-80" dirty="0">
                <a:latin typeface="Calibri"/>
                <a:cs typeface="Calibri"/>
              </a:rPr>
              <a:t> </a:t>
            </a:r>
            <a:r>
              <a:rPr spc="-10" dirty="0">
                <a:latin typeface="Calibri"/>
                <a:cs typeface="Calibri"/>
              </a:rPr>
              <a:t>patients…</a:t>
            </a:r>
            <a:endParaRPr lang="en-US" spc="-10" dirty="0">
              <a:latin typeface="Calibri"/>
              <a:cs typeface="Calibri"/>
            </a:endParaRPr>
          </a:p>
          <a:p>
            <a:pPr marL="12700" marR="5080" algn="just">
              <a:lnSpc>
                <a:spcPct val="90000"/>
              </a:lnSpc>
              <a:spcBef>
                <a:spcPts val="430"/>
              </a:spcBef>
            </a:pPr>
            <a:r>
              <a:rPr lang="ru-RU" dirty="0">
                <a:latin typeface="Calibri"/>
                <a:cs typeface="Calibri"/>
              </a:rPr>
              <a:t>«Один </a:t>
            </a:r>
            <a:r>
              <a:rPr lang="ru-RU" dirty="0" err="1">
                <a:latin typeface="Calibri"/>
                <a:cs typeface="Calibri"/>
              </a:rPr>
              <a:t>лікар</a:t>
            </a:r>
            <a:r>
              <a:rPr lang="ru-RU" dirty="0">
                <a:latin typeface="Calibri"/>
                <a:cs typeface="Calibri"/>
              </a:rPr>
              <a:t> </a:t>
            </a:r>
            <a:r>
              <a:rPr lang="ru-RU" dirty="0" err="1">
                <a:latin typeface="Calibri"/>
                <a:cs typeface="Calibri"/>
              </a:rPr>
              <a:t>із</a:t>
            </a:r>
            <a:r>
              <a:rPr lang="ru-RU" dirty="0">
                <a:latin typeface="Calibri"/>
                <a:cs typeface="Calibri"/>
              </a:rPr>
              <a:t> Йен-</a:t>
            </a:r>
            <a:r>
              <a:rPr lang="ru-RU" dirty="0" err="1">
                <a:latin typeface="Calibri"/>
                <a:cs typeface="Calibri"/>
              </a:rPr>
              <a:t>Тарми</a:t>
            </a:r>
            <a:r>
              <a:rPr lang="ru-RU" dirty="0">
                <a:latin typeface="Calibri"/>
                <a:cs typeface="Calibri"/>
              </a:rPr>
              <a:t>, </a:t>
            </a:r>
            <a:r>
              <a:rPr lang="ru-RU" dirty="0" err="1">
                <a:latin typeface="Calibri"/>
                <a:cs typeface="Calibri"/>
              </a:rPr>
              <a:t>який</a:t>
            </a:r>
            <a:r>
              <a:rPr lang="ru-RU" dirty="0">
                <a:latin typeface="Calibri"/>
                <a:cs typeface="Calibri"/>
              </a:rPr>
              <a:t> </a:t>
            </a:r>
            <a:r>
              <a:rPr lang="ru-RU" dirty="0" err="1">
                <a:latin typeface="Calibri"/>
                <a:cs typeface="Calibri"/>
              </a:rPr>
              <a:t>керує</a:t>
            </a:r>
            <a:r>
              <a:rPr lang="ru-RU" dirty="0">
                <a:latin typeface="Calibri"/>
                <a:cs typeface="Calibri"/>
              </a:rPr>
              <a:t> невеликою </a:t>
            </a:r>
            <a:r>
              <a:rPr lang="ru-RU" dirty="0" err="1">
                <a:latin typeface="Calibri"/>
                <a:cs typeface="Calibri"/>
              </a:rPr>
              <a:t>сільською</a:t>
            </a:r>
            <a:r>
              <a:rPr lang="ru-RU" dirty="0">
                <a:latin typeface="Calibri"/>
                <a:cs typeface="Calibri"/>
              </a:rPr>
              <a:t> </a:t>
            </a:r>
            <a:r>
              <a:rPr lang="ru-RU" dirty="0" err="1">
                <a:latin typeface="Calibri"/>
                <a:cs typeface="Calibri"/>
              </a:rPr>
              <a:t>лікарнею</a:t>
            </a:r>
            <a:r>
              <a:rPr lang="ru-RU" dirty="0">
                <a:latin typeface="Calibri"/>
                <a:cs typeface="Calibri"/>
              </a:rPr>
              <a:t> на 20 </a:t>
            </a:r>
            <a:r>
              <a:rPr lang="ru-RU" dirty="0" err="1">
                <a:latin typeface="Calibri"/>
                <a:cs typeface="Calibri"/>
              </a:rPr>
              <a:t>пацієнтів</a:t>
            </a:r>
            <a:r>
              <a:rPr lang="ru-RU" dirty="0">
                <a:latin typeface="Calibri"/>
                <a:cs typeface="Calibri"/>
              </a:rPr>
              <a:t>, сказав </a:t>
            </a:r>
            <a:r>
              <a:rPr lang="ru-RU" dirty="0" err="1">
                <a:latin typeface="Calibri"/>
                <a:cs typeface="Calibri"/>
              </a:rPr>
              <a:t>мені</a:t>
            </a:r>
            <a:r>
              <a:rPr lang="ru-RU" dirty="0">
                <a:latin typeface="Calibri"/>
                <a:cs typeface="Calibri"/>
              </a:rPr>
              <a:t> </a:t>
            </a:r>
            <a:r>
              <a:rPr lang="ru-RU" dirty="0" err="1">
                <a:latin typeface="Calibri"/>
                <a:cs typeface="Calibri"/>
              </a:rPr>
              <a:t>тремтячим</a:t>
            </a:r>
            <a:r>
              <a:rPr lang="ru-RU" dirty="0">
                <a:latin typeface="Calibri"/>
                <a:cs typeface="Calibri"/>
              </a:rPr>
              <a:t> голосом, </a:t>
            </a:r>
            <a:r>
              <a:rPr lang="ru-RU" dirty="0" err="1">
                <a:latin typeface="Calibri"/>
                <a:cs typeface="Calibri"/>
              </a:rPr>
              <a:t>що</a:t>
            </a:r>
            <a:r>
              <a:rPr lang="ru-RU" dirty="0">
                <a:latin typeface="Calibri"/>
                <a:cs typeface="Calibri"/>
              </a:rPr>
              <a:t> </a:t>
            </a:r>
            <a:r>
              <a:rPr lang="ru-RU" dirty="0" err="1">
                <a:latin typeface="Calibri"/>
                <a:cs typeface="Calibri"/>
              </a:rPr>
              <a:t>він</a:t>
            </a:r>
            <a:r>
              <a:rPr lang="ru-RU" dirty="0">
                <a:latin typeface="Calibri"/>
                <a:cs typeface="Calibri"/>
              </a:rPr>
              <a:t> </a:t>
            </a:r>
            <a:r>
              <a:rPr lang="ru-RU" dirty="0" err="1">
                <a:latin typeface="Calibri"/>
                <a:cs typeface="Calibri"/>
              </a:rPr>
              <a:t>прийняв</a:t>
            </a:r>
            <a:r>
              <a:rPr lang="ru-RU" dirty="0">
                <a:latin typeface="Calibri"/>
                <a:cs typeface="Calibri"/>
              </a:rPr>
              <a:t> </a:t>
            </a:r>
            <a:r>
              <a:rPr lang="ru-RU" dirty="0" err="1">
                <a:latin typeface="Calibri"/>
                <a:cs typeface="Calibri"/>
              </a:rPr>
              <a:t>близько</a:t>
            </a:r>
            <a:r>
              <a:rPr lang="ru-RU" dirty="0">
                <a:latin typeface="Calibri"/>
                <a:cs typeface="Calibri"/>
              </a:rPr>
              <a:t> 700 </a:t>
            </a:r>
            <a:r>
              <a:rPr lang="ru-RU" dirty="0" err="1">
                <a:latin typeface="Calibri"/>
                <a:cs typeface="Calibri"/>
              </a:rPr>
              <a:t>пацієнтів</a:t>
            </a:r>
            <a:r>
              <a:rPr lang="ru-RU" dirty="0">
                <a:latin typeface="Calibri"/>
                <a:cs typeface="Calibri"/>
              </a:rPr>
              <a:t> </a:t>
            </a:r>
            <a:r>
              <a:rPr lang="ru-RU" dirty="0" err="1">
                <a:latin typeface="Calibri"/>
                <a:cs typeface="Calibri"/>
              </a:rPr>
              <a:t>лише</a:t>
            </a:r>
            <a:r>
              <a:rPr lang="ru-RU" dirty="0">
                <a:latin typeface="Calibri"/>
                <a:cs typeface="Calibri"/>
              </a:rPr>
              <a:t> за </a:t>
            </a:r>
            <a:r>
              <a:rPr lang="ru-RU" dirty="0" err="1">
                <a:latin typeface="Calibri"/>
                <a:cs typeface="Calibri"/>
              </a:rPr>
              <a:t>кілька</a:t>
            </a:r>
            <a:r>
              <a:rPr lang="ru-RU" dirty="0">
                <a:latin typeface="Calibri"/>
                <a:cs typeface="Calibri"/>
              </a:rPr>
              <a:t> годин. </a:t>
            </a:r>
            <a:r>
              <a:rPr lang="ru-RU" dirty="0" err="1">
                <a:latin typeface="Calibri"/>
                <a:cs typeface="Calibri"/>
              </a:rPr>
              <a:t>Незважаючи</a:t>
            </a:r>
            <a:r>
              <a:rPr lang="ru-RU" dirty="0">
                <a:latin typeface="Calibri"/>
                <a:cs typeface="Calibri"/>
              </a:rPr>
              <a:t> на </a:t>
            </a:r>
            <a:r>
              <a:rPr lang="ru-RU" dirty="0" err="1">
                <a:latin typeface="Calibri"/>
                <a:cs typeface="Calibri"/>
              </a:rPr>
              <a:t>героїчні</a:t>
            </a:r>
            <a:r>
              <a:rPr lang="ru-RU" dirty="0">
                <a:latin typeface="Calibri"/>
                <a:cs typeface="Calibri"/>
              </a:rPr>
              <a:t> </a:t>
            </a:r>
            <a:r>
              <a:rPr lang="ru-RU" dirty="0" err="1">
                <a:latin typeface="Calibri"/>
                <a:cs typeface="Calibri"/>
              </a:rPr>
              <a:t>зусилля</a:t>
            </a:r>
            <a:r>
              <a:rPr lang="ru-RU" dirty="0">
                <a:latin typeface="Calibri"/>
                <a:cs typeface="Calibri"/>
              </a:rPr>
              <a:t>, </a:t>
            </a:r>
            <a:r>
              <a:rPr lang="ru-RU" dirty="0" err="1">
                <a:latin typeface="Calibri"/>
                <a:cs typeface="Calibri"/>
              </a:rPr>
              <a:t>які</a:t>
            </a:r>
            <a:r>
              <a:rPr lang="ru-RU" dirty="0">
                <a:latin typeface="Calibri"/>
                <a:cs typeface="Calibri"/>
              </a:rPr>
              <a:t> </a:t>
            </a:r>
            <a:r>
              <a:rPr lang="ru-RU" dirty="0" err="1">
                <a:latin typeface="Calibri"/>
                <a:cs typeface="Calibri"/>
              </a:rPr>
              <a:t>він</a:t>
            </a:r>
            <a:r>
              <a:rPr lang="ru-RU" dirty="0">
                <a:latin typeface="Calibri"/>
                <a:cs typeface="Calibri"/>
              </a:rPr>
              <a:t> і </a:t>
            </a:r>
            <a:r>
              <a:rPr lang="ru-RU" dirty="0" err="1">
                <a:latin typeface="Calibri"/>
                <a:cs typeface="Calibri"/>
              </a:rPr>
              <a:t>його</a:t>
            </a:r>
            <a:r>
              <a:rPr lang="ru-RU" dirty="0">
                <a:latin typeface="Calibri"/>
                <a:cs typeface="Calibri"/>
              </a:rPr>
              <a:t> </a:t>
            </a:r>
            <a:r>
              <a:rPr lang="ru-RU" dirty="0" err="1">
                <a:latin typeface="Calibri"/>
                <a:cs typeface="Calibri"/>
              </a:rPr>
              <a:t>волонтерська</a:t>
            </a:r>
            <a:r>
              <a:rPr lang="ru-RU" dirty="0">
                <a:latin typeface="Calibri"/>
                <a:cs typeface="Calibri"/>
              </a:rPr>
              <a:t> </a:t>
            </a:r>
            <a:r>
              <a:rPr lang="ru-RU" dirty="0" err="1">
                <a:latin typeface="Calibri"/>
                <a:cs typeface="Calibri"/>
              </a:rPr>
              <a:t>медична</a:t>
            </a:r>
            <a:r>
              <a:rPr lang="ru-RU" dirty="0">
                <a:latin typeface="Calibri"/>
                <a:cs typeface="Calibri"/>
              </a:rPr>
              <a:t> бригада </a:t>
            </a:r>
            <a:r>
              <a:rPr lang="ru-RU" dirty="0" err="1">
                <a:latin typeface="Calibri"/>
                <a:cs typeface="Calibri"/>
              </a:rPr>
              <a:t>докладали</a:t>
            </a:r>
            <a:r>
              <a:rPr lang="ru-RU" dirty="0">
                <a:latin typeface="Calibri"/>
                <a:cs typeface="Calibri"/>
              </a:rPr>
              <a:t> </a:t>
            </a:r>
            <a:r>
              <a:rPr lang="ru-RU" dirty="0" err="1">
                <a:latin typeface="Calibri"/>
                <a:cs typeface="Calibri"/>
              </a:rPr>
              <a:t>протягом</a:t>
            </a:r>
            <a:r>
              <a:rPr lang="ru-RU" dirty="0">
                <a:latin typeface="Calibri"/>
                <a:cs typeface="Calibri"/>
              </a:rPr>
              <a:t> </a:t>
            </a:r>
            <a:r>
              <a:rPr lang="ru-RU" dirty="0" err="1">
                <a:latin typeface="Calibri"/>
                <a:cs typeface="Calibri"/>
              </a:rPr>
              <a:t>ночі</a:t>
            </a:r>
            <a:r>
              <a:rPr lang="ru-RU" dirty="0">
                <a:latin typeface="Calibri"/>
                <a:cs typeface="Calibri"/>
              </a:rPr>
              <a:t>, 141 </a:t>
            </a:r>
            <a:r>
              <a:rPr lang="ru-RU" dirty="0" err="1">
                <a:latin typeface="Calibri"/>
                <a:cs typeface="Calibri"/>
              </a:rPr>
              <a:t>його</a:t>
            </a:r>
            <a:r>
              <a:rPr lang="ru-RU" dirty="0">
                <a:latin typeface="Calibri"/>
                <a:cs typeface="Calibri"/>
              </a:rPr>
              <a:t> </a:t>
            </a:r>
            <a:r>
              <a:rPr lang="ru-RU" dirty="0" err="1">
                <a:latin typeface="Calibri"/>
                <a:cs typeface="Calibri"/>
              </a:rPr>
              <a:t>пацієнт</a:t>
            </a:r>
            <a:r>
              <a:rPr lang="ru-RU" dirty="0">
                <a:latin typeface="Calibri"/>
                <a:cs typeface="Calibri"/>
              </a:rPr>
              <a:t> помер, у тому </a:t>
            </a:r>
            <a:r>
              <a:rPr lang="ru-RU" dirty="0" err="1">
                <a:latin typeface="Calibri"/>
                <a:cs typeface="Calibri"/>
              </a:rPr>
              <a:t>числі</a:t>
            </a:r>
            <a:r>
              <a:rPr lang="ru-RU" dirty="0">
                <a:latin typeface="Calibri"/>
                <a:cs typeface="Calibri"/>
              </a:rPr>
              <a:t> 66 </a:t>
            </a:r>
            <a:r>
              <a:rPr lang="ru-RU" dirty="0" err="1">
                <a:latin typeface="Calibri"/>
                <a:cs typeface="Calibri"/>
              </a:rPr>
              <a:t>дітей</a:t>
            </a:r>
            <a:r>
              <a:rPr lang="ru-RU" dirty="0">
                <a:latin typeface="Calibri"/>
                <a:cs typeface="Calibri"/>
              </a:rPr>
              <a:t>. </a:t>
            </a:r>
            <a:r>
              <a:rPr lang="ru-RU" dirty="0" err="1">
                <a:latin typeface="Calibri"/>
                <a:cs typeface="Calibri"/>
              </a:rPr>
              <a:t>Інший</a:t>
            </a:r>
            <a:r>
              <a:rPr lang="ru-RU" dirty="0">
                <a:latin typeface="Calibri"/>
                <a:cs typeface="Calibri"/>
              </a:rPr>
              <a:t> </a:t>
            </a:r>
            <a:r>
              <a:rPr lang="ru-RU" dirty="0" err="1">
                <a:latin typeface="Calibri"/>
                <a:cs typeface="Calibri"/>
              </a:rPr>
              <a:t>лікар</a:t>
            </a:r>
            <a:r>
              <a:rPr lang="ru-RU" dirty="0">
                <a:latin typeface="Calibri"/>
                <a:cs typeface="Calibri"/>
              </a:rPr>
              <a:t> сказав </a:t>
            </a:r>
            <a:r>
              <a:rPr lang="ru-RU" dirty="0" err="1">
                <a:latin typeface="Calibri"/>
                <a:cs typeface="Calibri"/>
              </a:rPr>
              <a:t>мені</a:t>
            </a:r>
            <a:r>
              <a:rPr lang="ru-RU" dirty="0">
                <a:latin typeface="Calibri"/>
                <a:cs typeface="Calibri"/>
              </a:rPr>
              <a:t>, </a:t>
            </a:r>
            <a:r>
              <a:rPr lang="ru-RU" dirty="0" err="1">
                <a:latin typeface="Calibri"/>
                <a:cs typeface="Calibri"/>
              </a:rPr>
              <a:t>що</a:t>
            </a:r>
            <a:r>
              <a:rPr lang="ru-RU" dirty="0">
                <a:latin typeface="Calibri"/>
                <a:cs typeface="Calibri"/>
              </a:rPr>
              <a:t> </a:t>
            </a:r>
            <a:r>
              <a:rPr lang="ru-RU" dirty="0" err="1">
                <a:latin typeface="Calibri"/>
                <a:cs typeface="Calibri"/>
              </a:rPr>
              <a:t>багато</a:t>
            </a:r>
            <a:r>
              <a:rPr lang="ru-RU" dirty="0">
                <a:latin typeface="Calibri"/>
                <a:cs typeface="Calibri"/>
              </a:rPr>
              <a:t> </a:t>
            </a:r>
            <a:r>
              <a:rPr lang="ru-RU" dirty="0" err="1">
                <a:latin typeface="Calibri"/>
                <a:cs typeface="Calibri"/>
              </a:rPr>
              <a:t>прибули</a:t>
            </a:r>
            <a:r>
              <a:rPr lang="ru-RU" dirty="0">
                <a:latin typeface="Calibri"/>
                <a:cs typeface="Calibri"/>
              </a:rPr>
              <a:t> з </a:t>
            </a:r>
            <a:r>
              <a:rPr lang="ru-RU" dirty="0" err="1">
                <a:latin typeface="Calibri"/>
                <a:cs typeface="Calibri"/>
              </a:rPr>
              <a:t>дихальною</a:t>
            </a:r>
            <a:r>
              <a:rPr lang="ru-RU" dirty="0">
                <a:latin typeface="Calibri"/>
                <a:cs typeface="Calibri"/>
              </a:rPr>
              <a:t> </a:t>
            </a:r>
            <a:r>
              <a:rPr lang="ru-RU" dirty="0" err="1">
                <a:latin typeface="Calibri"/>
                <a:cs typeface="Calibri"/>
              </a:rPr>
              <a:t>недостатністю</a:t>
            </a:r>
            <a:r>
              <a:rPr lang="ru-RU" dirty="0">
                <a:latin typeface="Calibri"/>
                <a:cs typeface="Calibri"/>
              </a:rPr>
              <a:t> - </a:t>
            </a:r>
            <a:r>
              <a:rPr lang="ru-RU" dirty="0" err="1">
                <a:latin typeface="Calibri"/>
                <a:cs typeface="Calibri"/>
              </a:rPr>
              <a:t>повільно</a:t>
            </a:r>
            <a:r>
              <a:rPr lang="ru-RU" dirty="0">
                <a:latin typeface="Calibri"/>
                <a:cs typeface="Calibri"/>
              </a:rPr>
              <a:t> </a:t>
            </a:r>
            <a:r>
              <a:rPr lang="ru-RU" dirty="0" err="1">
                <a:latin typeface="Calibri"/>
                <a:cs typeface="Calibri"/>
              </a:rPr>
              <a:t>задихалися</a:t>
            </a:r>
            <a:r>
              <a:rPr lang="ru-RU" dirty="0">
                <a:latin typeface="Calibri"/>
                <a:cs typeface="Calibri"/>
              </a:rPr>
              <a:t>, </a:t>
            </a:r>
            <a:r>
              <a:rPr lang="ru-RU" dirty="0" err="1">
                <a:latin typeface="Calibri"/>
                <a:cs typeface="Calibri"/>
              </a:rPr>
              <a:t>з’являлася</a:t>
            </a:r>
            <a:r>
              <a:rPr lang="ru-RU" dirty="0">
                <a:latin typeface="Calibri"/>
                <a:cs typeface="Calibri"/>
              </a:rPr>
              <a:t> </a:t>
            </a:r>
            <a:r>
              <a:rPr lang="ru-RU" dirty="0" err="1">
                <a:latin typeface="Calibri"/>
                <a:cs typeface="Calibri"/>
              </a:rPr>
              <a:t>піна</a:t>
            </a:r>
            <a:r>
              <a:rPr lang="ru-RU" dirty="0">
                <a:latin typeface="Calibri"/>
                <a:cs typeface="Calibri"/>
              </a:rPr>
              <a:t> та </a:t>
            </a:r>
            <a:r>
              <a:rPr lang="ru-RU" dirty="0" err="1">
                <a:latin typeface="Calibri"/>
                <a:cs typeface="Calibri"/>
              </a:rPr>
              <a:t>судоми</a:t>
            </a:r>
            <a:r>
              <a:rPr lang="ru-RU" dirty="0">
                <a:latin typeface="Calibri"/>
                <a:cs typeface="Calibri"/>
              </a:rPr>
              <a:t>. </a:t>
            </a:r>
            <a:r>
              <a:rPr lang="ru-RU" dirty="0" err="1">
                <a:latin typeface="Calibri"/>
                <a:cs typeface="Calibri"/>
              </a:rPr>
              <a:t>Він</a:t>
            </a:r>
            <a:r>
              <a:rPr lang="ru-RU" dirty="0">
                <a:latin typeface="Calibri"/>
                <a:cs typeface="Calibri"/>
              </a:rPr>
              <a:t> </a:t>
            </a:r>
            <a:r>
              <a:rPr lang="ru-RU" dirty="0" err="1">
                <a:latin typeface="Calibri"/>
                <a:cs typeface="Calibri"/>
              </a:rPr>
              <a:t>міг</a:t>
            </a:r>
            <a:r>
              <a:rPr lang="ru-RU" dirty="0">
                <a:latin typeface="Calibri"/>
                <a:cs typeface="Calibri"/>
              </a:rPr>
              <a:t> </a:t>
            </a:r>
            <a:r>
              <a:rPr lang="ru-RU" dirty="0" err="1">
                <a:latin typeface="Calibri"/>
                <a:cs typeface="Calibri"/>
              </a:rPr>
              <a:t>врятувати</a:t>
            </a:r>
            <a:r>
              <a:rPr lang="ru-RU" dirty="0">
                <a:latin typeface="Calibri"/>
                <a:cs typeface="Calibri"/>
              </a:rPr>
              <a:t> </a:t>
            </a:r>
            <a:r>
              <a:rPr lang="ru-RU" dirty="0" err="1">
                <a:latin typeface="Calibri"/>
                <a:cs typeface="Calibri"/>
              </a:rPr>
              <a:t>лише</a:t>
            </a:r>
            <a:r>
              <a:rPr lang="ru-RU" dirty="0">
                <a:latin typeface="Calibri"/>
                <a:cs typeface="Calibri"/>
              </a:rPr>
              <a:t> </a:t>
            </a:r>
            <a:r>
              <a:rPr lang="ru-RU" dirty="0" err="1">
                <a:latin typeface="Calibri"/>
                <a:cs typeface="Calibri"/>
              </a:rPr>
              <a:t>небагатьох</a:t>
            </a:r>
            <a:r>
              <a:rPr lang="ru-RU" dirty="0">
                <a:latin typeface="Calibri"/>
                <a:cs typeface="Calibri"/>
              </a:rPr>
              <a:t>, поставивши </a:t>
            </a:r>
            <a:r>
              <a:rPr lang="ru-RU" dirty="0" err="1">
                <a:latin typeface="Calibri"/>
                <a:cs typeface="Calibri"/>
              </a:rPr>
              <a:t>їх</a:t>
            </a:r>
            <a:r>
              <a:rPr lang="ru-RU" dirty="0">
                <a:latin typeface="Calibri"/>
                <a:cs typeface="Calibri"/>
              </a:rPr>
              <a:t> на </a:t>
            </a:r>
            <a:r>
              <a:rPr lang="ru-RU" dirty="0" err="1">
                <a:latin typeface="Calibri"/>
                <a:cs typeface="Calibri"/>
              </a:rPr>
              <a:t>апарати</a:t>
            </a:r>
            <a:r>
              <a:rPr lang="ru-RU" dirty="0">
                <a:latin typeface="Calibri"/>
                <a:cs typeface="Calibri"/>
              </a:rPr>
              <a:t> </a:t>
            </a:r>
            <a:r>
              <a:rPr lang="ru-RU" dirty="0" err="1">
                <a:latin typeface="Calibri"/>
                <a:cs typeface="Calibri"/>
              </a:rPr>
              <a:t>ШВЛ</a:t>
            </a:r>
            <a:r>
              <a:rPr lang="ru-RU" dirty="0">
                <a:latin typeface="Calibri"/>
                <a:cs typeface="Calibri"/>
              </a:rPr>
              <a:t>, </a:t>
            </a:r>
            <a:r>
              <a:rPr lang="ru-RU" dirty="0" err="1">
                <a:latin typeface="Calibri"/>
                <a:cs typeface="Calibri"/>
              </a:rPr>
              <a:t>яких</a:t>
            </a:r>
            <a:r>
              <a:rPr lang="ru-RU" dirty="0">
                <a:latin typeface="Calibri"/>
                <a:cs typeface="Calibri"/>
              </a:rPr>
              <a:t> </a:t>
            </a:r>
            <a:r>
              <a:rPr lang="ru-RU" dirty="0" err="1">
                <a:latin typeface="Calibri"/>
                <a:cs typeface="Calibri"/>
              </a:rPr>
              <a:t>було</a:t>
            </a:r>
            <a:r>
              <a:rPr lang="ru-RU" dirty="0">
                <a:latin typeface="Calibri"/>
                <a:cs typeface="Calibri"/>
              </a:rPr>
              <a:t> </a:t>
            </a:r>
            <a:r>
              <a:rPr lang="ru-RU" dirty="0" err="1">
                <a:latin typeface="Calibri"/>
                <a:cs typeface="Calibri"/>
              </a:rPr>
              <a:t>небагато</a:t>
            </a:r>
            <a:r>
              <a:rPr lang="ru-RU" dirty="0">
                <a:latin typeface="Calibri"/>
                <a:cs typeface="Calibri"/>
              </a:rPr>
              <a:t>. </a:t>
            </a:r>
            <a:r>
              <a:rPr lang="ru-RU" dirty="0" err="1">
                <a:latin typeface="Calibri"/>
                <a:cs typeface="Calibri"/>
              </a:rPr>
              <a:t>Він</a:t>
            </a:r>
            <a:r>
              <a:rPr lang="ru-RU" dirty="0">
                <a:latin typeface="Calibri"/>
                <a:cs typeface="Calibri"/>
              </a:rPr>
              <a:t> </a:t>
            </a:r>
            <a:r>
              <a:rPr lang="ru-RU" dirty="0" err="1">
                <a:latin typeface="Calibri"/>
                <a:cs typeface="Calibri"/>
              </a:rPr>
              <a:t>вирішив</a:t>
            </a:r>
            <a:r>
              <a:rPr lang="ru-RU" dirty="0">
                <a:latin typeface="Calibri"/>
                <a:cs typeface="Calibri"/>
              </a:rPr>
              <a:t> </a:t>
            </a:r>
            <a:r>
              <a:rPr lang="ru-RU" dirty="0" err="1">
                <a:latin typeface="Calibri"/>
                <a:cs typeface="Calibri"/>
              </a:rPr>
              <a:t>врятувати</a:t>
            </a:r>
            <a:r>
              <a:rPr lang="ru-RU" dirty="0">
                <a:latin typeface="Calibri"/>
                <a:cs typeface="Calibri"/>
              </a:rPr>
              <a:t> </a:t>
            </a:r>
            <a:r>
              <a:rPr lang="ru-RU" dirty="0" err="1">
                <a:latin typeface="Calibri"/>
                <a:cs typeface="Calibri"/>
              </a:rPr>
              <a:t>наймолодших</a:t>
            </a:r>
            <a:r>
              <a:rPr lang="ru-RU" dirty="0">
                <a:latin typeface="Calibri"/>
                <a:cs typeface="Calibri"/>
              </a:rPr>
              <a:t>, </a:t>
            </a:r>
            <a:r>
              <a:rPr lang="ru-RU" dirty="0" err="1">
                <a:latin typeface="Calibri"/>
                <a:cs typeface="Calibri"/>
              </a:rPr>
              <a:t>оскільки</a:t>
            </a:r>
            <a:r>
              <a:rPr lang="ru-RU" dirty="0">
                <a:latin typeface="Calibri"/>
                <a:cs typeface="Calibri"/>
              </a:rPr>
              <a:t> </a:t>
            </a:r>
            <a:r>
              <a:rPr lang="ru-RU" dirty="0" err="1">
                <a:latin typeface="Calibri"/>
                <a:cs typeface="Calibri"/>
              </a:rPr>
              <a:t>їм</a:t>
            </a:r>
            <a:r>
              <a:rPr lang="ru-RU" dirty="0">
                <a:latin typeface="Calibri"/>
                <a:cs typeface="Calibri"/>
              </a:rPr>
              <a:t> </a:t>
            </a:r>
            <a:r>
              <a:rPr lang="ru-RU" dirty="0" err="1">
                <a:latin typeface="Calibri"/>
                <a:cs typeface="Calibri"/>
              </a:rPr>
              <a:t>залишалося</a:t>
            </a:r>
            <a:r>
              <a:rPr lang="ru-RU" dirty="0">
                <a:latin typeface="Calibri"/>
                <a:cs typeface="Calibri"/>
              </a:rPr>
              <a:t> </a:t>
            </a:r>
            <a:r>
              <a:rPr lang="ru-RU" dirty="0" err="1">
                <a:latin typeface="Calibri"/>
                <a:cs typeface="Calibri"/>
              </a:rPr>
              <a:t>жити</a:t>
            </a:r>
            <a:r>
              <a:rPr lang="ru-RU" dirty="0">
                <a:latin typeface="Calibri"/>
                <a:cs typeface="Calibri"/>
              </a:rPr>
              <a:t> </a:t>
            </a:r>
            <a:r>
              <a:rPr lang="ru-RU" dirty="0" err="1">
                <a:latin typeface="Calibri"/>
                <a:cs typeface="Calibri"/>
              </a:rPr>
              <a:t>довше</a:t>
            </a:r>
            <a:r>
              <a:rPr lang="ru-RU" dirty="0">
                <a:latin typeface="Calibri"/>
                <a:cs typeface="Calibri"/>
              </a:rPr>
              <a:t>... </a:t>
            </a:r>
            <a:r>
              <a:rPr lang="ru-RU" dirty="0" err="1">
                <a:latin typeface="Calibri"/>
                <a:cs typeface="Calibri"/>
              </a:rPr>
              <a:t>Лікарі</a:t>
            </a:r>
            <a:r>
              <a:rPr lang="ru-RU" dirty="0">
                <a:latin typeface="Calibri"/>
                <a:cs typeface="Calibri"/>
              </a:rPr>
              <a:t> [в </a:t>
            </a:r>
            <a:r>
              <a:rPr lang="ru-RU" dirty="0" err="1">
                <a:latin typeface="Calibri"/>
                <a:cs typeface="Calibri"/>
              </a:rPr>
              <a:t>Гуті</a:t>
            </a:r>
            <a:r>
              <a:rPr lang="ru-RU" dirty="0">
                <a:latin typeface="Calibri"/>
                <a:cs typeface="Calibri"/>
              </a:rPr>
              <a:t>, </a:t>
            </a:r>
            <a:r>
              <a:rPr lang="ru-RU" dirty="0" err="1">
                <a:latin typeface="Calibri"/>
                <a:cs typeface="Calibri"/>
              </a:rPr>
              <a:t>Сирія</a:t>
            </a:r>
            <a:r>
              <a:rPr lang="ru-RU" dirty="0">
                <a:latin typeface="Calibri"/>
                <a:cs typeface="Calibri"/>
              </a:rPr>
              <a:t>] </a:t>
            </a:r>
            <a:r>
              <a:rPr lang="ru-RU" dirty="0" err="1">
                <a:latin typeface="Calibri"/>
                <a:cs typeface="Calibri"/>
              </a:rPr>
              <a:t>змогли</a:t>
            </a:r>
            <a:r>
              <a:rPr lang="ru-RU" dirty="0">
                <a:latin typeface="Calibri"/>
                <a:cs typeface="Calibri"/>
              </a:rPr>
              <a:t> </a:t>
            </a:r>
            <a:r>
              <a:rPr lang="ru-RU" dirty="0" err="1">
                <a:latin typeface="Calibri"/>
                <a:cs typeface="Calibri"/>
              </a:rPr>
              <a:t>отримати</a:t>
            </a:r>
            <a:r>
              <a:rPr lang="ru-RU" dirty="0">
                <a:latin typeface="Calibri"/>
                <a:cs typeface="Calibri"/>
              </a:rPr>
              <a:t> </a:t>
            </a:r>
            <a:r>
              <a:rPr lang="ru-RU" dirty="0" err="1">
                <a:latin typeface="Calibri"/>
                <a:cs typeface="Calibri"/>
              </a:rPr>
              <a:t>антидоти</a:t>
            </a:r>
            <a:r>
              <a:rPr lang="ru-RU" dirty="0">
                <a:latin typeface="Calibri"/>
                <a:cs typeface="Calibri"/>
              </a:rPr>
              <a:t> та </a:t>
            </a:r>
            <a:r>
              <a:rPr lang="ru-RU" dirty="0" err="1">
                <a:latin typeface="Calibri"/>
                <a:cs typeface="Calibri"/>
              </a:rPr>
              <a:t>обладнання</a:t>
            </a:r>
            <a:r>
              <a:rPr lang="ru-RU" dirty="0">
                <a:latin typeface="Calibri"/>
                <a:cs typeface="Calibri"/>
              </a:rPr>
              <a:t>, але не </a:t>
            </a:r>
            <a:r>
              <a:rPr lang="ru-RU" dirty="0" err="1">
                <a:latin typeface="Calibri"/>
                <a:cs typeface="Calibri"/>
              </a:rPr>
              <a:t>вистачило</a:t>
            </a:r>
            <a:r>
              <a:rPr lang="ru-RU" dirty="0">
                <a:latin typeface="Calibri"/>
                <a:cs typeface="Calibri"/>
              </a:rPr>
              <a:t> </a:t>
            </a:r>
            <a:r>
              <a:rPr lang="ru-RU" dirty="0" err="1">
                <a:latin typeface="Calibri"/>
                <a:cs typeface="Calibri"/>
              </a:rPr>
              <a:t>захисного</a:t>
            </a:r>
            <a:r>
              <a:rPr lang="ru-RU" dirty="0">
                <a:latin typeface="Calibri"/>
                <a:cs typeface="Calibri"/>
              </a:rPr>
              <a:t> </a:t>
            </a:r>
            <a:r>
              <a:rPr lang="ru-RU" dirty="0" err="1">
                <a:latin typeface="Calibri"/>
                <a:cs typeface="Calibri"/>
              </a:rPr>
              <a:t>спорядження</a:t>
            </a:r>
            <a:r>
              <a:rPr lang="ru-RU" dirty="0">
                <a:latin typeface="Calibri"/>
                <a:cs typeface="Calibri"/>
              </a:rPr>
              <a:t>, яке </a:t>
            </a:r>
            <a:r>
              <a:rPr lang="ru-RU" dirty="0" err="1">
                <a:latin typeface="Calibri"/>
                <a:cs typeface="Calibri"/>
              </a:rPr>
              <a:t>було</a:t>
            </a:r>
            <a:r>
              <a:rPr lang="ru-RU" dirty="0">
                <a:latin typeface="Calibri"/>
                <a:cs typeface="Calibri"/>
              </a:rPr>
              <a:t> </a:t>
            </a:r>
            <a:r>
              <a:rPr lang="ru-RU" dirty="0" err="1">
                <a:latin typeface="Calibri"/>
                <a:cs typeface="Calibri"/>
              </a:rPr>
              <a:t>зарезервовано</a:t>
            </a:r>
            <a:r>
              <a:rPr lang="ru-RU" dirty="0">
                <a:latin typeface="Calibri"/>
                <a:cs typeface="Calibri"/>
              </a:rPr>
              <a:t> для </a:t>
            </a:r>
            <a:r>
              <a:rPr lang="ru-RU" dirty="0" err="1">
                <a:latin typeface="Calibri"/>
                <a:cs typeface="Calibri"/>
              </a:rPr>
              <a:t>військових</a:t>
            </a:r>
            <a:r>
              <a:rPr lang="ru-RU" dirty="0">
                <a:latin typeface="Calibri"/>
                <a:cs typeface="Calibri"/>
              </a:rPr>
              <a:t>. </a:t>
            </a:r>
            <a:r>
              <a:rPr lang="ru-RU" dirty="0" err="1">
                <a:latin typeface="Calibri"/>
                <a:cs typeface="Calibri"/>
              </a:rPr>
              <a:t>Багато</a:t>
            </a:r>
            <a:r>
              <a:rPr lang="ru-RU" dirty="0">
                <a:latin typeface="Calibri"/>
                <a:cs typeface="Calibri"/>
              </a:rPr>
              <a:t> </a:t>
            </a:r>
            <a:r>
              <a:rPr lang="ru-RU" dirty="0" err="1">
                <a:latin typeface="Calibri"/>
                <a:cs typeface="Calibri"/>
              </a:rPr>
              <a:t>лікарів</a:t>
            </a:r>
            <a:r>
              <a:rPr lang="ru-RU" dirty="0">
                <a:latin typeface="Calibri"/>
                <a:cs typeface="Calibri"/>
              </a:rPr>
              <a:t> і медсестер </a:t>
            </a:r>
            <a:r>
              <a:rPr lang="ru-RU" dirty="0" err="1">
                <a:latin typeface="Calibri"/>
                <a:cs typeface="Calibri"/>
              </a:rPr>
              <a:t>мали</a:t>
            </a:r>
            <a:r>
              <a:rPr lang="ru-RU" dirty="0">
                <a:latin typeface="Calibri"/>
                <a:cs typeface="Calibri"/>
              </a:rPr>
              <a:t> </a:t>
            </a:r>
            <a:r>
              <a:rPr lang="ru-RU" dirty="0" err="1">
                <a:latin typeface="Calibri"/>
                <a:cs typeface="Calibri"/>
              </a:rPr>
              <a:t>симптоми</a:t>
            </a:r>
            <a:r>
              <a:rPr lang="ru-RU" dirty="0">
                <a:latin typeface="Calibri"/>
                <a:cs typeface="Calibri"/>
              </a:rPr>
              <a:t> </a:t>
            </a:r>
            <a:r>
              <a:rPr lang="ru-RU" dirty="0" err="1">
                <a:latin typeface="Calibri"/>
                <a:cs typeface="Calibri"/>
              </a:rPr>
              <a:t>отруєння</a:t>
            </a:r>
            <a:r>
              <a:rPr lang="ru-RU" dirty="0">
                <a:latin typeface="Calibri"/>
                <a:cs typeface="Calibri"/>
              </a:rPr>
              <a:t> </a:t>
            </a:r>
            <a:r>
              <a:rPr lang="ru-RU" dirty="0" err="1">
                <a:latin typeface="Calibri"/>
                <a:cs typeface="Calibri"/>
              </a:rPr>
              <a:t>після</a:t>
            </a:r>
            <a:r>
              <a:rPr lang="ru-RU" dirty="0">
                <a:latin typeface="Calibri"/>
                <a:cs typeface="Calibri"/>
              </a:rPr>
              <a:t> </a:t>
            </a:r>
            <a:r>
              <a:rPr lang="ru-RU" dirty="0" err="1">
                <a:latin typeface="Calibri"/>
                <a:cs typeface="Calibri"/>
              </a:rPr>
              <a:t>кількох</a:t>
            </a:r>
            <a:r>
              <a:rPr lang="ru-RU" dirty="0">
                <a:latin typeface="Calibri"/>
                <a:cs typeface="Calibri"/>
              </a:rPr>
              <a:t> годин контакту з </a:t>
            </a:r>
            <a:r>
              <a:rPr lang="ru-RU" dirty="0" err="1">
                <a:latin typeface="Calibri"/>
                <a:cs typeface="Calibri"/>
              </a:rPr>
              <a:t>пацієнтами</a:t>
            </a:r>
            <a:r>
              <a:rPr lang="ru-RU" dirty="0">
                <a:latin typeface="Calibri"/>
                <a:cs typeface="Calibri"/>
              </a:rPr>
              <a:t>.</a:t>
            </a:r>
            <a:endParaRPr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7243" y="609676"/>
            <a:ext cx="10068357" cy="1121461"/>
          </a:xfrm>
          <a:prstGeom prst="rect">
            <a:avLst/>
          </a:prstGeom>
        </p:spPr>
        <p:txBody>
          <a:bodyPr vert="horz" wrap="square" lIns="0" tIns="13335" rIns="0" bIns="0" rtlCol="0">
            <a:spAutoFit/>
          </a:bodyPr>
          <a:lstStyle/>
          <a:p>
            <a:pPr marL="12700">
              <a:lnSpc>
                <a:spcPct val="100000"/>
              </a:lnSpc>
              <a:spcBef>
                <a:spcPts val="105"/>
              </a:spcBef>
            </a:pPr>
            <a:r>
              <a:rPr sz="3600" b="1" spc="-20" dirty="0"/>
              <a:t>Clinical</a:t>
            </a:r>
            <a:r>
              <a:rPr sz="3600" b="1" spc="-155" dirty="0"/>
              <a:t> </a:t>
            </a:r>
            <a:r>
              <a:rPr sz="3600" b="1" spc="-40" dirty="0"/>
              <a:t>Characteristics:</a:t>
            </a:r>
            <a:r>
              <a:rPr sz="3600" b="1" spc="-145" dirty="0"/>
              <a:t> </a:t>
            </a:r>
            <a:r>
              <a:rPr sz="3600" b="1" spc="-40" dirty="0"/>
              <a:t>Psychiatric</a:t>
            </a:r>
            <a:br>
              <a:rPr lang="en-US" sz="3600" b="1" spc="-40" dirty="0"/>
            </a:br>
            <a:r>
              <a:rPr lang="ru-RU" sz="3600" b="1" spc="-40" dirty="0" err="1"/>
              <a:t>Клінічні</a:t>
            </a:r>
            <a:r>
              <a:rPr lang="ru-RU" sz="3600" b="1" spc="-40" dirty="0"/>
              <a:t> характеристики: </a:t>
            </a:r>
            <a:r>
              <a:rPr lang="ru-RU" sz="3600" b="1" spc="-40" dirty="0" err="1"/>
              <a:t>Психічний</a:t>
            </a:r>
            <a:r>
              <a:rPr lang="ru-RU" sz="3600" b="1" spc="-40" dirty="0"/>
              <a:t> стан</a:t>
            </a:r>
            <a:endParaRPr sz="3600" b="1" dirty="0"/>
          </a:p>
        </p:txBody>
      </p:sp>
      <p:sp>
        <p:nvSpPr>
          <p:cNvPr id="3" name="object 3"/>
          <p:cNvSpPr txBox="1"/>
          <p:nvPr/>
        </p:nvSpPr>
        <p:spPr>
          <a:xfrm>
            <a:off x="447243" y="1707918"/>
            <a:ext cx="11220450" cy="4161396"/>
          </a:xfrm>
          <a:prstGeom prst="rect">
            <a:avLst/>
          </a:prstGeom>
        </p:spPr>
        <p:txBody>
          <a:bodyPr vert="horz" wrap="square" lIns="0" tIns="97790" rIns="0" bIns="0" rtlCol="0">
            <a:spAutoFit/>
          </a:bodyPr>
          <a:lstStyle/>
          <a:p>
            <a:pPr marL="355600" indent="-355600">
              <a:buFont typeface="Arial"/>
              <a:buChar char="•"/>
              <a:tabLst>
                <a:tab pos="533400" algn="l"/>
              </a:tabLst>
            </a:pPr>
            <a:r>
              <a:rPr sz="2000" dirty="0">
                <a:latin typeface="Calibri"/>
                <a:cs typeface="Calibri"/>
              </a:rPr>
              <a:t>Acute</a:t>
            </a:r>
            <a:r>
              <a:rPr sz="2000" spc="-85" dirty="0">
                <a:latin typeface="Calibri"/>
                <a:cs typeface="Calibri"/>
              </a:rPr>
              <a:t> </a:t>
            </a:r>
            <a:r>
              <a:rPr sz="2000" spc="-10" dirty="0">
                <a:latin typeface="Calibri"/>
                <a:cs typeface="Calibri"/>
              </a:rPr>
              <a:t>exposure-</a:t>
            </a:r>
            <a:r>
              <a:rPr sz="2000" spc="-70" dirty="0">
                <a:latin typeface="Calibri"/>
                <a:cs typeface="Calibri"/>
              </a:rPr>
              <a:t> </a:t>
            </a:r>
            <a:r>
              <a:rPr sz="2000" spc="-10" dirty="0">
                <a:latin typeface="Calibri"/>
                <a:cs typeface="Calibri"/>
              </a:rPr>
              <a:t>agitation</a:t>
            </a:r>
            <a:r>
              <a:rPr sz="2000" spc="-105" dirty="0">
                <a:latin typeface="Calibri"/>
                <a:cs typeface="Calibri"/>
              </a:rPr>
              <a:t> </a:t>
            </a:r>
            <a:r>
              <a:rPr sz="2000" dirty="0">
                <a:latin typeface="Calibri"/>
                <a:cs typeface="Calibri"/>
              </a:rPr>
              <a:t>and</a:t>
            </a:r>
            <a:r>
              <a:rPr sz="2000" spc="-100" dirty="0">
                <a:latin typeface="Calibri"/>
                <a:cs typeface="Calibri"/>
              </a:rPr>
              <a:t> </a:t>
            </a:r>
            <a:r>
              <a:rPr sz="2000" spc="-25" dirty="0">
                <a:latin typeface="Calibri"/>
                <a:cs typeface="Calibri"/>
              </a:rPr>
              <a:t>irritability,</a:t>
            </a:r>
            <a:r>
              <a:rPr sz="2000" spc="-65" dirty="0">
                <a:latin typeface="Calibri"/>
                <a:cs typeface="Calibri"/>
              </a:rPr>
              <a:t> </a:t>
            </a:r>
            <a:r>
              <a:rPr sz="2000" spc="-10" dirty="0">
                <a:latin typeface="Calibri"/>
                <a:cs typeface="Calibri"/>
              </a:rPr>
              <a:t>combative,</a:t>
            </a:r>
            <a:r>
              <a:rPr sz="2000" spc="-90" dirty="0">
                <a:latin typeface="Calibri"/>
                <a:cs typeface="Calibri"/>
              </a:rPr>
              <a:t> </a:t>
            </a:r>
            <a:r>
              <a:rPr sz="2000" spc="-10" dirty="0">
                <a:latin typeface="Calibri"/>
                <a:cs typeface="Calibri"/>
              </a:rPr>
              <a:t>restlessness,</a:t>
            </a:r>
            <a:r>
              <a:rPr sz="2000" spc="-65" dirty="0">
                <a:latin typeface="Calibri"/>
                <a:cs typeface="Calibri"/>
              </a:rPr>
              <a:t> </a:t>
            </a:r>
            <a:r>
              <a:rPr sz="2000" spc="-10" dirty="0">
                <a:latin typeface="Calibri"/>
                <a:cs typeface="Calibri"/>
              </a:rPr>
              <a:t>tenseness</a:t>
            </a:r>
            <a:endParaRPr sz="2000" dirty="0">
              <a:latin typeface="Calibri"/>
              <a:cs typeface="Calibri"/>
            </a:endParaRPr>
          </a:p>
          <a:p>
            <a:pPr marL="355600" indent="-355600">
              <a:buFont typeface="Arial"/>
              <a:buChar char="•"/>
              <a:tabLst>
                <a:tab pos="533400" algn="l"/>
              </a:tabLst>
            </a:pPr>
            <a:r>
              <a:rPr sz="2000" dirty="0">
                <a:latin typeface="Calibri"/>
                <a:cs typeface="Calibri"/>
              </a:rPr>
              <a:t>Early</a:t>
            </a:r>
            <a:r>
              <a:rPr sz="2000" spc="-125" dirty="0">
                <a:latin typeface="Calibri"/>
                <a:cs typeface="Calibri"/>
              </a:rPr>
              <a:t> </a:t>
            </a:r>
            <a:r>
              <a:rPr sz="2000" dirty="0">
                <a:latin typeface="Calibri"/>
                <a:cs typeface="Calibri"/>
              </a:rPr>
              <a:t>Post</a:t>
            </a:r>
            <a:r>
              <a:rPr sz="2000" spc="-110" dirty="0">
                <a:latin typeface="Calibri"/>
                <a:cs typeface="Calibri"/>
              </a:rPr>
              <a:t> </a:t>
            </a:r>
            <a:r>
              <a:rPr sz="2000" dirty="0">
                <a:latin typeface="Calibri"/>
                <a:cs typeface="Calibri"/>
              </a:rPr>
              <a:t>Acute-</a:t>
            </a:r>
            <a:r>
              <a:rPr sz="2000" spc="-105" dirty="0">
                <a:latin typeface="Calibri"/>
                <a:cs typeface="Calibri"/>
              </a:rPr>
              <a:t> </a:t>
            </a:r>
            <a:r>
              <a:rPr sz="2000" dirty="0">
                <a:latin typeface="Calibri"/>
                <a:cs typeface="Calibri"/>
              </a:rPr>
              <a:t>emotional</a:t>
            </a:r>
            <a:r>
              <a:rPr sz="2000" spc="-130" dirty="0">
                <a:latin typeface="Calibri"/>
                <a:cs typeface="Calibri"/>
              </a:rPr>
              <a:t> </a:t>
            </a:r>
            <a:r>
              <a:rPr sz="2000" spc="-25" dirty="0">
                <a:latin typeface="Calibri"/>
                <a:cs typeface="Calibri"/>
              </a:rPr>
              <a:t>lability,</a:t>
            </a:r>
            <a:r>
              <a:rPr sz="2000" spc="-105" dirty="0">
                <a:latin typeface="Calibri"/>
                <a:cs typeface="Calibri"/>
              </a:rPr>
              <a:t> </a:t>
            </a:r>
            <a:r>
              <a:rPr sz="2000" spc="-10" dirty="0">
                <a:latin typeface="Calibri"/>
                <a:cs typeface="Calibri"/>
              </a:rPr>
              <a:t>depression</a:t>
            </a:r>
            <a:endParaRPr sz="2000" dirty="0">
              <a:latin typeface="Calibri"/>
              <a:cs typeface="Calibri"/>
            </a:endParaRPr>
          </a:p>
          <a:p>
            <a:pPr marL="355600" indent="-355600">
              <a:buFont typeface="Arial"/>
              <a:buChar char="•"/>
              <a:tabLst>
                <a:tab pos="533400" algn="l"/>
              </a:tabLst>
            </a:pPr>
            <a:r>
              <a:rPr sz="2000" spc="-10" dirty="0">
                <a:latin typeface="Calibri"/>
                <a:cs typeface="Calibri"/>
              </a:rPr>
              <a:t>Delayed-</a:t>
            </a:r>
            <a:r>
              <a:rPr sz="2000" spc="-90" dirty="0">
                <a:latin typeface="Calibri"/>
                <a:cs typeface="Calibri"/>
              </a:rPr>
              <a:t> </a:t>
            </a:r>
            <a:r>
              <a:rPr sz="2000" spc="-10" dirty="0">
                <a:latin typeface="Calibri"/>
                <a:cs typeface="Calibri"/>
              </a:rPr>
              <a:t>Depression</a:t>
            </a:r>
            <a:r>
              <a:rPr sz="2000" spc="-80" dirty="0">
                <a:latin typeface="Calibri"/>
                <a:cs typeface="Calibri"/>
              </a:rPr>
              <a:t> </a:t>
            </a:r>
            <a:r>
              <a:rPr sz="2000" dirty="0">
                <a:latin typeface="Calibri"/>
                <a:cs typeface="Calibri"/>
              </a:rPr>
              <a:t>and</a:t>
            </a:r>
            <a:r>
              <a:rPr sz="2000" spc="-95" dirty="0">
                <a:latin typeface="Calibri"/>
                <a:cs typeface="Calibri"/>
              </a:rPr>
              <a:t> </a:t>
            </a:r>
            <a:r>
              <a:rPr sz="2000" spc="-30" dirty="0">
                <a:latin typeface="Calibri"/>
                <a:cs typeface="Calibri"/>
              </a:rPr>
              <a:t>anxiety,</a:t>
            </a:r>
            <a:r>
              <a:rPr sz="2000" spc="-95" dirty="0">
                <a:latin typeface="Calibri"/>
                <a:cs typeface="Calibri"/>
              </a:rPr>
              <a:t> </a:t>
            </a:r>
            <a:r>
              <a:rPr sz="2000" spc="-10" dirty="0">
                <a:latin typeface="Calibri"/>
                <a:cs typeface="Calibri"/>
              </a:rPr>
              <a:t>personality</a:t>
            </a:r>
            <a:r>
              <a:rPr sz="2000" spc="-85" dirty="0">
                <a:latin typeface="Calibri"/>
                <a:cs typeface="Calibri"/>
              </a:rPr>
              <a:t> </a:t>
            </a:r>
            <a:r>
              <a:rPr sz="2000" spc="-10" dirty="0">
                <a:latin typeface="Calibri"/>
                <a:cs typeface="Calibri"/>
              </a:rPr>
              <a:t>changes</a:t>
            </a:r>
            <a:endParaRPr lang="en-US" sz="2000" spc="-10" dirty="0">
              <a:latin typeface="Calibri"/>
              <a:cs typeface="Calibri"/>
            </a:endParaRPr>
          </a:p>
          <a:p>
            <a:pPr>
              <a:tabLst>
                <a:tab pos="533400" algn="l"/>
              </a:tabLst>
            </a:pPr>
            <a:endParaRPr sz="2000" dirty="0">
              <a:latin typeface="Calibri"/>
              <a:cs typeface="Calibri"/>
            </a:endParaRPr>
          </a:p>
          <a:p>
            <a:pPr marL="355600" marR="757555" indent="-355600">
              <a:buFont typeface="Arial"/>
              <a:buChar char="•"/>
              <a:tabLst>
                <a:tab pos="533400" algn="l"/>
              </a:tabLst>
            </a:pPr>
            <a:r>
              <a:rPr sz="2000" dirty="0">
                <a:latin typeface="Calibri"/>
                <a:cs typeface="Calibri"/>
              </a:rPr>
              <a:t>Mildly</a:t>
            </a:r>
            <a:r>
              <a:rPr sz="2000" spc="-70" dirty="0">
                <a:latin typeface="Calibri"/>
                <a:cs typeface="Calibri"/>
              </a:rPr>
              <a:t> </a:t>
            </a:r>
            <a:r>
              <a:rPr sz="2000" dirty="0">
                <a:latin typeface="Calibri"/>
                <a:cs typeface="Calibri"/>
              </a:rPr>
              <a:t>impaired</a:t>
            </a:r>
            <a:r>
              <a:rPr sz="2000" spc="-65" dirty="0">
                <a:latin typeface="Calibri"/>
                <a:cs typeface="Calibri"/>
              </a:rPr>
              <a:t> </a:t>
            </a:r>
            <a:r>
              <a:rPr sz="2000" spc="-10" dirty="0">
                <a:latin typeface="Calibri"/>
                <a:cs typeface="Calibri"/>
              </a:rPr>
              <a:t>cognition</a:t>
            </a:r>
            <a:r>
              <a:rPr sz="2000" spc="-80" dirty="0">
                <a:latin typeface="Calibri"/>
                <a:cs typeface="Calibri"/>
              </a:rPr>
              <a:t> </a:t>
            </a:r>
            <a:r>
              <a:rPr sz="2000" spc="-10" dirty="0">
                <a:latin typeface="Calibri"/>
                <a:cs typeface="Calibri"/>
              </a:rPr>
              <a:t>reported</a:t>
            </a:r>
            <a:r>
              <a:rPr sz="2000" spc="-80" dirty="0">
                <a:latin typeface="Calibri"/>
                <a:cs typeface="Calibri"/>
              </a:rPr>
              <a:t> </a:t>
            </a:r>
            <a:r>
              <a:rPr sz="2000" dirty="0">
                <a:latin typeface="Calibri"/>
                <a:cs typeface="Calibri"/>
              </a:rPr>
              <a:t>as</a:t>
            </a:r>
            <a:r>
              <a:rPr sz="2000" spc="-70" dirty="0">
                <a:latin typeface="Calibri"/>
                <a:cs typeface="Calibri"/>
              </a:rPr>
              <a:t> </a:t>
            </a:r>
            <a:r>
              <a:rPr sz="2000" dirty="0">
                <a:latin typeface="Calibri"/>
                <a:cs typeface="Calibri"/>
              </a:rPr>
              <a:t>a</a:t>
            </a:r>
            <a:r>
              <a:rPr sz="2000" spc="-90" dirty="0">
                <a:latin typeface="Calibri"/>
                <a:cs typeface="Calibri"/>
              </a:rPr>
              <a:t> </a:t>
            </a:r>
            <a:r>
              <a:rPr sz="2000" dirty="0">
                <a:latin typeface="Calibri"/>
                <a:cs typeface="Calibri"/>
              </a:rPr>
              <a:t>spectrum</a:t>
            </a:r>
            <a:r>
              <a:rPr sz="2000" spc="-55" dirty="0">
                <a:latin typeface="Calibri"/>
                <a:cs typeface="Calibri"/>
              </a:rPr>
              <a:t> </a:t>
            </a:r>
            <a:r>
              <a:rPr sz="2000" dirty="0">
                <a:latin typeface="Calibri"/>
                <a:cs typeface="Calibri"/>
              </a:rPr>
              <a:t>of</a:t>
            </a:r>
            <a:r>
              <a:rPr sz="2000" spc="-90" dirty="0">
                <a:latin typeface="Calibri"/>
                <a:cs typeface="Calibri"/>
              </a:rPr>
              <a:t> </a:t>
            </a:r>
            <a:r>
              <a:rPr sz="2000" spc="-10" dirty="0">
                <a:latin typeface="Calibri"/>
                <a:cs typeface="Calibri"/>
              </a:rPr>
              <a:t>symptoms</a:t>
            </a:r>
            <a:r>
              <a:rPr sz="2000" spc="-60" dirty="0">
                <a:latin typeface="Calibri"/>
                <a:cs typeface="Calibri"/>
              </a:rPr>
              <a:t> </a:t>
            </a:r>
            <a:r>
              <a:rPr sz="2000" dirty="0">
                <a:latin typeface="Calibri"/>
                <a:cs typeface="Calibri"/>
              </a:rPr>
              <a:t>such</a:t>
            </a:r>
            <a:r>
              <a:rPr sz="2000" spc="-55" dirty="0">
                <a:latin typeface="Calibri"/>
                <a:cs typeface="Calibri"/>
              </a:rPr>
              <a:t> </a:t>
            </a:r>
            <a:r>
              <a:rPr sz="2000" spc="-25" dirty="0">
                <a:latin typeface="Calibri"/>
                <a:cs typeface="Calibri"/>
              </a:rPr>
              <a:t>as </a:t>
            </a:r>
            <a:r>
              <a:rPr sz="2000" dirty="0">
                <a:latin typeface="Calibri"/>
                <a:cs typeface="Calibri"/>
              </a:rPr>
              <a:t>slower</a:t>
            </a:r>
            <a:r>
              <a:rPr sz="2000" spc="-90" dirty="0">
                <a:latin typeface="Calibri"/>
                <a:cs typeface="Calibri"/>
              </a:rPr>
              <a:t> </a:t>
            </a:r>
            <a:r>
              <a:rPr sz="2000" dirty="0">
                <a:latin typeface="Calibri"/>
                <a:cs typeface="Calibri"/>
              </a:rPr>
              <a:t>response</a:t>
            </a:r>
            <a:r>
              <a:rPr sz="2000" spc="-65" dirty="0">
                <a:latin typeface="Calibri"/>
                <a:cs typeface="Calibri"/>
              </a:rPr>
              <a:t> </a:t>
            </a:r>
            <a:r>
              <a:rPr sz="2000" dirty="0">
                <a:latin typeface="Calibri"/>
                <a:cs typeface="Calibri"/>
              </a:rPr>
              <a:t>times</a:t>
            </a:r>
            <a:r>
              <a:rPr sz="2000" spc="-80" dirty="0">
                <a:latin typeface="Calibri"/>
                <a:cs typeface="Calibri"/>
              </a:rPr>
              <a:t> </a:t>
            </a:r>
            <a:r>
              <a:rPr sz="2000" dirty="0">
                <a:latin typeface="Calibri"/>
                <a:cs typeface="Calibri"/>
              </a:rPr>
              <a:t>and</a:t>
            </a:r>
            <a:r>
              <a:rPr sz="2000" spc="-70" dirty="0">
                <a:latin typeface="Calibri"/>
                <a:cs typeface="Calibri"/>
              </a:rPr>
              <a:t> </a:t>
            </a:r>
            <a:r>
              <a:rPr sz="2000" dirty="0">
                <a:latin typeface="Calibri"/>
                <a:cs typeface="Calibri"/>
              </a:rPr>
              <a:t>less</a:t>
            </a:r>
            <a:r>
              <a:rPr sz="2000" spc="-85" dirty="0">
                <a:latin typeface="Calibri"/>
                <a:cs typeface="Calibri"/>
              </a:rPr>
              <a:t> </a:t>
            </a:r>
            <a:r>
              <a:rPr sz="2000" spc="-10" dirty="0">
                <a:latin typeface="Calibri"/>
                <a:cs typeface="Calibri"/>
              </a:rPr>
              <a:t>attention</a:t>
            </a:r>
            <a:r>
              <a:rPr sz="2000" spc="-95" dirty="0">
                <a:latin typeface="Calibri"/>
                <a:cs typeface="Calibri"/>
              </a:rPr>
              <a:t> </a:t>
            </a:r>
            <a:r>
              <a:rPr sz="2000" dirty="0">
                <a:latin typeface="Calibri"/>
                <a:cs typeface="Calibri"/>
              </a:rPr>
              <a:t>to</a:t>
            </a:r>
            <a:r>
              <a:rPr sz="2000" spc="-90" dirty="0">
                <a:latin typeface="Calibri"/>
                <a:cs typeface="Calibri"/>
              </a:rPr>
              <a:t> </a:t>
            </a:r>
            <a:r>
              <a:rPr sz="2000" spc="-10" dirty="0">
                <a:latin typeface="Calibri"/>
                <a:cs typeface="Calibri"/>
              </a:rPr>
              <a:t>detail.</a:t>
            </a:r>
            <a:endParaRPr lang="en-US" sz="2000" spc="-10" dirty="0">
              <a:latin typeface="Calibri"/>
              <a:cs typeface="Calibri"/>
            </a:endParaRPr>
          </a:p>
          <a:p>
            <a:pPr marR="757555">
              <a:tabLst>
                <a:tab pos="533400" algn="l"/>
              </a:tabLst>
            </a:pPr>
            <a:endParaRPr lang="en-US" sz="2000" spc="-10" dirty="0">
              <a:latin typeface="Calibri"/>
              <a:cs typeface="Calibri"/>
            </a:endParaRPr>
          </a:p>
          <a:p>
            <a:pPr marL="355600" lvl="0" indent="-355600">
              <a:buClr>
                <a:srgbClr val="000000"/>
              </a:buClr>
              <a:buSzPts val="2800"/>
              <a:tabLst>
                <a:tab pos="533400" algn="l"/>
              </a:tabLst>
            </a:pPr>
            <a:r>
              <a:rPr lang="ru-UA"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Гострий</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вплив</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збудження</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і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дратівливість</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бойовий</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характер,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неспокій</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напруженість</a:t>
            </a:r>
            <a:endParaRPr lang="ru-UA" sz="2400"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355600" lvl="0" indent="-355600">
              <a:buClr>
                <a:srgbClr val="000000"/>
              </a:buClr>
              <a:buSzPts val="2800"/>
              <a:tabLst>
                <a:tab pos="533400" algn="l"/>
              </a:tabLst>
            </a:pPr>
            <a:r>
              <a:rPr lang="ru-UA"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Ранній</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після</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гострого</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емоційна</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лабільність</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депресія</a:t>
            </a:r>
            <a:endParaRPr lang="ru-UA" sz="2400"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355600" lvl="0" indent="-355600">
              <a:buClr>
                <a:srgbClr val="000000"/>
              </a:buClr>
              <a:buSzPts val="2800"/>
              <a:tabLst>
                <a:tab pos="533400" algn="l"/>
              </a:tabLst>
            </a:pPr>
            <a:r>
              <a:rPr lang="ru-UA"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Відкладений</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депресія</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і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тривога</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зміни</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особистості</a:t>
            </a:r>
            <a:endParaRPr lang="en-US"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55600" lvl="0" indent="-355600">
              <a:buClr>
                <a:srgbClr val="000000"/>
              </a:buClr>
              <a:buSzPts val="2800"/>
              <a:tabLst>
                <a:tab pos="533400" algn="l"/>
              </a:tabLst>
            </a:pPr>
            <a:endParaRPr lang="ru-UA" sz="2400"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355600" lvl="0" indent="-355600">
              <a:buClr>
                <a:srgbClr val="000000"/>
              </a:buClr>
              <a:buSzPts val="2800"/>
              <a:tabLst>
                <a:tab pos="533400" algn="l"/>
              </a:tabLst>
            </a:pPr>
            <a:r>
              <a:rPr lang="ru-UA"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Помірні</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порушення</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когнітивних</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здібностей</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проявляються</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у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вигляді</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спектру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симптомів</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таких як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уповільнений</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час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реакції</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та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менша</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20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увага</a:t>
            </a:r>
            <a:r>
              <a:rPr lang="ru-UA" sz="20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до деталей.</a:t>
            </a:r>
            <a:endParaRPr sz="2000"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9544" y="1843862"/>
            <a:ext cx="8312911" cy="3244138"/>
          </a:xfrm>
          <a:prstGeom prst="rect">
            <a:avLst/>
          </a:prstGeom>
        </p:spPr>
        <p:txBody>
          <a:bodyPr vert="horz" wrap="square" lIns="0" tIns="657523" rIns="0" bIns="0" rtlCol="0">
            <a:spAutoFit/>
          </a:bodyPr>
          <a:lstStyle/>
          <a:p>
            <a:pPr marL="6985" algn="ctr">
              <a:lnSpc>
                <a:spcPct val="100000"/>
              </a:lnSpc>
              <a:spcBef>
                <a:spcPts val="3550"/>
              </a:spcBef>
            </a:pPr>
            <a:r>
              <a:rPr b="1" spc="-50" dirty="0"/>
              <a:t>Long-</a:t>
            </a:r>
            <a:r>
              <a:rPr b="1" spc="-600" dirty="0"/>
              <a:t>T</a:t>
            </a:r>
            <a:r>
              <a:rPr b="1" spc="-50" dirty="0"/>
              <a:t>e</a:t>
            </a:r>
            <a:r>
              <a:rPr b="1" spc="-45" dirty="0"/>
              <a:t>r</a:t>
            </a:r>
            <a:r>
              <a:rPr b="1" dirty="0"/>
              <a:t>m</a:t>
            </a:r>
            <a:r>
              <a:rPr b="1" spc="-120" dirty="0"/>
              <a:t> </a:t>
            </a:r>
            <a:r>
              <a:rPr b="1" spc="-45" dirty="0"/>
              <a:t>Complications</a:t>
            </a:r>
            <a:br>
              <a:rPr lang="en-US" b="1" spc="-45" dirty="0"/>
            </a:br>
            <a:r>
              <a:rPr lang="ru-RU" b="1" spc="-45" dirty="0" err="1"/>
              <a:t>Довгострокові</a:t>
            </a:r>
            <a:r>
              <a:rPr lang="ru-RU" b="1" spc="-45" dirty="0"/>
              <a:t> </a:t>
            </a:r>
            <a:r>
              <a:rPr lang="ru-RU" b="1" spc="-45" dirty="0" err="1"/>
              <a:t>ускладнення</a:t>
            </a:r>
            <a:endParaRPr b="1" dirty="0"/>
          </a:p>
          <a:p>
            <a:pPr marL="6985" algn="ctr">
              <a:lnSpc>
                <a:spcPct val="100000"/>
              </a:lnSpc>
              <a:spcBef>
                <a:spcPts val="1385"/>
              </a:spcBef>
            </a:pPr>
            <a:r>
              <a:rPr sz="2400" b="0" dirty="0">
                <a:latin typeface="Calibri"/>
                <a:cs typeface="Calibri"/>
              </a:rPr>
              <a:t>covered</a:t>
            </a:r>
            <a:r>
              <a:rPr sz="2400" b="0" spc="-50" dirty="0">
                <a:latin typeface="Calibri"/>
                <a:cs typeface="Calibri"/>
              </a:rPr>
              <a:t> </a:t>
            </a:r>
            <a:r>
              <a:rPr sz="2400" b="0" dirty="0">
                <a:latin typeface="Calibri"/>
                <a:cs typeface="Calibri"/>
              </a:rPr>
              <a:t>in</a:t>
            </a:r>
            <a:r>
              <a:rPr sz="2400" b="0" spc="-55" dirty="0">
                <a:latin typeface="Calibri"/>
                <a:cs typeface="Calibri"/>
              </a:rPr>
              <a:t> </a:t>
            </a:r>
            <a:r>
              <a:rPr sz="2400" b="0" dirty="0">
                <a:latin typeface="Calibri"/>
                <a:cs typeface="Calibri"/>
              </a:rPr>
              <a:t>a</a:t>
            </a:r>
            <a:r>
              <a:rPr sz="2400" b="0" spc="-75" dirty="0">
                <a:latin typeface="Calibri"/>
                <a:cs typeface="Calibri"/>
              </a:rPr>
              <a:t> </a:t>
            </a:r>
            <a:r>
              <a:rPr sz="2400" b="0" dirty="0">
                <a:latin typeface="Calibri"/>
                <a:cs typeface="Calibri"/>
              </a:rPr>
              <a:t>separate</a:t>
            </a:r>
            <a:r>
              <a:rPr sz="2400" b="0" spc="-65" dirty="0">
                <a:latin typeface="Calibri"/>
                <a:cs typeface="Calibri"/>
              </a:rPr>
              <a:t> </a:t>
            </a:r>
            <a:r>
              <a:rPr sz="2400" b="0" spc="-10" dirty="0">
                <a:latin typeface="Calibri"/>
                <a:cs typeface="Calibri"/>
              </a:rPr>
              <a:t>presentation.</a:t>
            </a:r>
            <a:br>
              <a:rPr lang="en-US" sz="2400" b="0" spc="-10" dirty="0">
                <a:latin typeface="Calibri"/>
                <a:cs typeface="Calibri"/>
              </a:rPr>
            </a:br>
            <a:r>
              <a:rPr lang="ru-RU" sz="2400" b="0" spc="-10" dirty="0">
                <a:latin typeface="Calibri"/>
                <a:cs typeface="Calibri"/>
              </a:rPr>
              <a:t>в </a:t>
            </a:r>
            <a:r>
              <a:rPr lang="ru-RU" sz="2400" b="0" spc="-10" dirty="0" err="1">
                <a:latin typeface="Calibri"/>
                <a:cs typeface="Calibri"/>
              </a:rPr>
              <a:t>окремій</a:t>
            </a:r>
            <a:r>
              <a:rPr lang="ru-RU" sz="2400" b="0" spc="-10" dirty="0">
                <a:latin typeface="Calibri"/>
                <a:cs typeface="Calibri"/>
              </a:rPr>
              <a:t> </a:t>
            </a:r>
            <a:r>
              <a:rPr lang="ru-RU" sz="2400" b="0" spc="-10" dirty="0" err="1">
                <a:latin typeface="Calibri"/>
                <a:cs typeface="Calibri"/>
              </a:rPr>
              <a:t>презентації</a:t>
            </a:r>
            <a:r>
              <a:rPr lang="ru-RU" sz="2400" b="0" spc="-10" dirty="0">
                <a:latin typeface="Calibri"/>
                <a:cs typeface="Calibri"/>
              </a:rPr>
              <a:t>.</a:t>
            </a:r>
            <a:endParaRPr sz="2400" dirty="0">
              <a:latin typeface="Calibri"/>
              <a:cs typeface="Calibri"/>
            </a:endParaRPr>
          </a:p>
        </p:txBody>
      </p:sp>
      <p:grpSp>
        <p:nvGrpSpPr>
          <p:cNvPr id="3" name="object 3"/>
          <p:cNvGrpSpPr/>
          <p:nvPr/>
        </p:nvGrpSpPr>
        <p:grpSpPr>
          <a:xfrm>
            <a:off x="1991867" y="5818632"/>
            <a:ext cx="7062470" cy="744220"/>
            <a:chOff x="1991867" y="5818632"/>
            <a:chExt cx="7062470" cy="744220"/>
          </a:xfrm>
        </p:grpSpPr>
        <p:pic>
          <p:nvPicPr>
            <p:cNvPr id="4" name="object 4"/>
            <p:cNvPicPr/>
            <p:nvPr/>
          </p:nvPicPr>
          <p:blipFill>
            <a:blip r:embed="rId2" cstate="print"/>
            <a:stretch>
              <a:fillRect/>
            </a:stretch>
          </p:blipFill>
          <p:spPr>
            <a:xfrm>
              <a:off x="7018020" y="5844540"/>
              <a:ext cx="2036076" cy="693419"/>
            </a:xfrm>
            <a:prstGeom prst="rect">
              <a:avLst/>
            </a:prstGeom>
          </p:spPr>
        </p:pic>
        <p:pic>
          <p:nvPicPr>
            <p:cNvPr id="5" name="object 5"/>
            <p:cNvPicPr/>
            <p:nvPr/>
          </p:nvPicPr>
          <p:blipFill>
            <a:blip r:embed="rId3" cstate="print"/>
            <a:stretch>
              <a:fillRect/>
            </a:stretch>
          </p:blipFill>
          <p:spPr>
            <a:xfrm>
              <a:off x="1991867" y="5818632"/>
              <a:ext cx="5701283" cy="743712"/>
            </a:xfrm>
            <a:prstGeom prst="rect">
              <a:avLst/>
            </a:prstGeom>
          </p:spPr>
        </p:pic>
      </p:grpSp>
      <p:pic>
        <p:nvPicPr>
          <p:cNvPr id="6" name="object 6"/>
          <p:cNvPicPr/>
          <p:nvPr/>
        </p:nvPicPr>
        <p:blipFill>
          <a:blip r:embed="rId4" cstate="print"/>
          <a:stretch>
            <a:fillRect/>
          </a:stretch>
        </p:blipFill>
        <p:spPr>
          <a:xfrm>
            <a:off x="650197" y="5921827"/>
            <a:ext cx="1158194" cy="718553"/>
          </a:xfrm>
          <a:prstGeom prst="rect">
            <a:avLst/>
          </a:prstGeom>
        </p:spPr>
      </p:pic>
      <p:pic>
        <p:nvPicPr>
          <p:cNvPr id="7" name="object 7"/>
          <p:cNvPicPr/>
          <p:nvPr/>
        </p:nvPicPr>
        <p:blipFill>
          <a:blip r:embed="rId5" cstate="print"/>
          <a:stretch>
            <a:fillRect/>
          </a:stretch>
        </p:blipFill>
        <p:spPr>
          <a:xfrm>
            <a:off x="9560052" y="5838444"/>
            <a:ext cx="2215896" cy="704088"/>
          </a:xfrm>
          <a:prstGeom prst="rect">
            <a:avLst/>
          </a:prstGeom>
        </p:spPr>
      </p:pic>
      <p:sp>
        <p:nvSpPr>
          <p:cNvPr id="8" name="object 2">
            <a:extLst>
              <a:ext uri="{FF2B5EF4-FFF2-40B4-BE49-F238E27FC236}">
                <a16:creationId xmlns:a16="http://schemas.microsoft.com/office/drawing/2014/main" id="{431513C7-4FD9-C817-3E8C-F334D3610025}"/>
              </a:ext>
            </a:extLst>
          </p:cNvPr>
          <p:cNvSpPr txBox="1">
            <a:spLocks/>
          </p:cNvSpPr>
          <p:nvPr/>
        </p:nvSpPr>
        <p:spPr>
          <a:xfrm>
            <a:off x="3556695" y="6099002"/>
            <a:ext cx="3277849" cy="364202"/>
          </a:xfrm>
          <a:prstGeom prst="rect">
            <a:avLst/>
          </a:prstGeom>
          <a:solidFill>
            <a:schemeClr val="bg1"/>
          </a:solidFill>
        </p:spPr>
        <p:txBody>
          <a:bodyPr vert="horz" wrap="square" lIns="0" tIns="12700" rIns="0" bIns="0" rtlCol="0">
            <a:spAutoFit/>
          </a:bodyPr>
          <a:lstStyle>
            <a:lvl1pPr>
              <a:defRPr sz="5400" b="0" i="0">
                <a:solidFill>
                  <a:schemeClr val="tx1"/>
                </a:solidFill>
                <a:latin typeface="Calibri Light"/>
                <a:ea typeface="+mj-ea"/>
                <a:cs typeface="Calibri Light"/>
              </a:defRPr>
            </a:lvl1pPr>
          </a:lstStyle>
          <a:p>
            <a:pPr marL="12700" algn="l">
              <a:spcBef>
                <a:spcPts val="100"/>
              </a:spcBef>
            </a:pPr>
            <a:r>
              <a:rPr lang="en-US" sz="1100" b="1" spc="-20" dirty="0">
                <a:latin typeface="Times New Roman" panose="02020603050405020304" pitchFamily="18" charset="0"/>
                <a:cs typeface="Times New Roman" panose="02020603050405020304" pitchFamily="18" charset="0"/>
              </a:rPr>
              <a:t>Ukrainian Medical Association of North America</a:t>
            </a:r>
          </a:p>
          <a:p>
            <a:pPr marL="12700" algn="l">
              <a:spcBef>
                <a:spcPts val="100"/>
              </a:spcBef>
            </a:pPr>
            <a:r>
              <a:rPr lang="ru-RU" sz="1100" b="1" spc="-20" dirty="0" err="1">
                <a:latin typeface="Times New Roman" panose="02020603050405020304" pitchFamily="18" charset="0"/>
                <a:cs typeface="Times New Roman" panose="02020603050405020304" pitchFamily="18" charset="0"/>
              </a:rPr>
              <a:t>Українська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медична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асоціація</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Північної</a:t>
            </a:r>
            <a:r>
              <a:rPr lang="ru-RU" sz="1100" b="1" spc="-20" dirty="0">
                <a:latin typeface="Times New Roman" panose="02020603050405020304" pitchFamily="18" charset="0"/>
                <a:cs typeface="Times New Roman" panose="02020603050405020304" pitchFamily="18" charset="0"/>
              </a:rPr>
              <a:t> Америки</a:t>
            </a:r>
            <a:endParaRPr lang="ru-RU" sz="11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9544" y="1843862"/>
            <a:ext cx="8312911" cy="3428804"/>
          </a:xfrm>
          <a:prstGeom prst="rect">
            <a:avLst/>
          </a:prstGeom>
        </p:spPr>
        <p:txBody>
          <a:bodyPr vert="horz" wrap="square" lIns="0" tIns="657523" rIns="0" bIns="0" rtlCol="0">
            <a:spAutoFit/>
          </a:bodyPr>
          <a:lstStyle/>
          <a:p>
            <a:pPr marL="4445" algn="ctr">
              <a:lnSpc>
                <a:spcPct val="100000"/>
              </a:lnSpc>
              <a:spcBef>
                <a:spcPts val="3550"/>
              </a:spcBef>
            </a:pPr>
            <a:r>
              <a:rPr sz="6000" b="1" spc="-20" dirty="0"/>
              <a:t>Treatments</a:t>
            </a:r>
            <a:br>
              <a:rPr lang="en-US" sz="6000" b="1" spc="-20" dirty="0"/>
            </a:br>
            <a:r>
              <a:rPr lang="ru-RU" sz="6000" b="1" spc="-20" dirty="0" err="1"/>
              <a:t>Лікування</a:t>
            </a:r>
            <a:endParaRPr sz="6000" b="1" dirty="0"/>
          </a:p>
          <a:p>
            <a:pPr marL="635" algn="ctr">
              <a:lnSpc>
                <a:spcPct val="100000"/>
              </a:lnSpc>
              <a:spcBef>
                <a:spcPts val="1385"/>
              </a:spcBef>
            </a:pPr>
            <a:r>
              <a:rPr sz="2400" b="0" dirty="0">
                <a:latin typeface="Calibri"/>
                <a:cs typeface="Calibri"/>
              </a:rPr>
              <a:t>Atropine,</a:t>
            </a:r>
            <a:r>
              <a:rPr sz="2400" b="0" spc="-85" dirty="0">
                <a:latin typeface="Calibri"/>
                <a:cs typeface="Calibri"/>
              </a:rPr>
              <a:t> </a:t>
            </a:r>
            <a:r>
              <a:rPr sz="2400" b="0" spc="-10" dirty="0">
                <a:latin typeface="Calibri"/>
                <a:cs typeface="Calibri"/>
              </a:rPr>
              <a:t>Pralidoxime,</a:t>
            </a:r>
            <a:r>
              <a:rPr sz="2400" b="0" spc="-80" dirty="0">
                <a:latin typeface="Calibri"/>
                <a:cs typeface="Calibri"/>
              </a:rPr>
              <a:t> </a:t>
            </a:r>
            <a:r>
              <a:rPr sz="2400" b="0" dirty="0">
                <a:latin typeface="Calibri"/>
                <a:cs typeface="Calibri"/>
              </a:rPr>
              <a:t>Pyridostigmine,</a:t>
            </a:r>
            <a:r>
              <a:rPr sz="2400" b="0" spc="-75" dirty="0">
                <a:latin typeface="Calibri"/>
                <a:cs typeface="Calibri"/>
              </a:rPr>
              <a:t> </a:t>
            </a:r>
            <a:r>
              <a:rPr sz="2400" b="0" dirty="0">
                <a:latin typeface="Calibri"/>
                <a:cs typeface="Calibri"/>
              </a:rPr>
              <a:t>Diazepam,</a:t>
            </a:r>
            <a:r>
              <a:rPr sz="2400" b="0" spc="-80" dirty="0">
                <a:latin typeface="Calibri"/>
                <a:cs typeface="Calibri"/>
              </a:rPr>
              <a:t> </a:t>
            </a:r>
            <a:r>
              <a:rPr sz="2400" b="0" spc="-10" dirty="0">
                <a:latin typeface="Calibri"/>
                <a:cs typeface="Calibri"/>
              </a:rPr>
              <a:t>Scopolamine</a:t>
            </a:r>
            <a:br>
              <a:rPr lang="en-US" sz="2400" b="0" spc="-10" dirty="0">
                <a:latin typeface="Calibri"/>
                <a:cs typeface="Calibri"/>
              </a:rPr>
            </a:br>
            <a:r>
              <a:rPr lang="ru-RU" sz="2400" b="0" spc="-10" dirty="0" err="1">
                <a:latin typeface="Calibri"/>
                <a:cs typeface="Calibri"/>
              </a:rPr>
              <a:t>Атропін</a:t>
            </a:r>
            <a:r>
              <a:rPr lang="ru-RU" sz="2400" b="0" spc="-10" dirty="0">
                <a:latin typeface="Calibri"/>
                <a:cs typeface="Calibri"/>
              </a:rPr>
              <a:t>, </a:t>
            </a:r>
            <a:r>
              <a:rPr lang="ru-RU" sz="2400" b="0" spc="-10" dirty="0" err="1">
                <a:latin typeface="Calibri"/>
                <a:cs typeface="Calibri"/>
              </a:rPr>
              <a:t>пралідоксим</a:t>
            </a:r>
            <a:r>
              <a:rPr lang="ru-RU" sz="2400" b="0" spc="-10" dirty="0">
                <a:latin typeface="Calibri"/>
                <a:cs typeface="Calibri"/>
              </a:rPr>
              <a:t>, </a:t>
            </a:r>
            <a:r>
              <a:rPr lang="ru-RU" sz="2400" b="0" spc="-10" dirty="0" err="1">
                <a:latin typeface="Calibri"/>
                <a:cs typeface="Calibri"/>
              </a:rPr>
              <a:t>піридостигмін</a:t>
            </a:r>
            <a:r>
              <a:rPr lang="ru-RU" sz="2400" b="0" spc="-10" dirty="0">
                <a:latin typeface="Calibri"/>
                <a:cs typeface="Calibri"/>
              </a:rPr>
              <a:t>, </a:t>
            </a:r>
            <a:r>
              <a:rPr lang="ru-RU" sz="2400" b="0" spc="-10" dirty="0" err="1">
                <a:latin typeface="Calibri"/>
                <a:cs typeface="Calibri"/>
              </a:rPr>
              <a:t>діазепам</a:t>
            </a:r>
            <a:r>
              <a:rPr lang="ru-RU" sz="2400" b="0" spc="-10" dirty="0">
                <a:latin typeface="Calibri"/>
                <a:cs typeface="Calibri"/>
              </a:rPr>
              <a:t>, </a:t>
            </a:r>
            <a:r>
              <a:rPr lang="ru-RU" sz="2400" b="0" spc="-10" dirty="0" err="1">
                <a:latin typeface="Calibri"/>
                <a:cs typeface="Calibri"/>
              </a:rPr>
              <a:t>скополамін</a:t>
            </a:r>
            <a:endParaRPr sz="2400" dirty="0">
              <a:latin typeface="Calibri"/>
              <a:cs typeface="Calibri"/>
            </a:endParaRPr>
          </a:p>
        </p:txBody>
      </p:sp>
      <p:grpSp>
        <p:nvGrpSpPr>
          <p:cNvPr id="3" name="object 3"/>
          <p:cNvGrpSpPr/>
          <p:nvPr/>
        </p:nvGrpSpPr>
        <p:grpSpPr>
          <a:xfrm>
            <a:off x="1991867" y="5818632"/>
            <a:ext cx="7062470" cy="744220"/>
            <a:chOff x="1991867" y="5818632"/>
            <a:chExt cx="7062470" cy="744220"/>
          </a:xfrm>
        </p:grpSpPr>
        <p:pic>
          <p:nvPicPr>
            <p:cNvPr id="4" name="object 4"/>
            <p:cNvPicPr/>
            <p:nvPr/>
          </p:nvPicPr>
          <p:blipFill>
            <a:blip r:embed="rId2" cstate="print"/>
            <a:stretch>
              <a:fillRect/>
            </a:stretch>
          </p:blipFill>
          <p:spPr>
            <a:xfrm>
              <a:off x="7018020" y="5844540"/>
              <a:ext cx="2036076" cy="693419"/>
            </a:xfrm>
            <a:prstGeom prst="rect">
              <a:avLst/>
            </a:prstGeom>
          </p:spPr>
        </p:pic>
        <p:pic>
          <p:nvPicPr>
            <p:cNvPr id="5" name="object 5"/>
            <p:cNvPicPr/>
            <p:nvPr/>
          </p:nvPicPr>
          <p:blipFill>
            <a:blip r:embed="rId3" cstate="print"/>
            <a:stretch>
              <a:fillRect/>
            </a:stretch>
          </p:blipFill>
          <p:spPr>
            <a:xfrm>
              <a:off x="1991867" y="5818632"/>
              <a:ext cx="5701283" cy="743712"/>
            </a:xfrm>
            <a:prstGeom prst="rect">
              <a:avLst/>
            </a:prstGeom>
          </p:spPr>
        </p:pic>
      </p:grpSp>
      <p:pic>
        <p:nvPicPr>
          <p:cNvPr id="6" name="object 6"/>
          <p:cNvPicPr/>
          <p:nvPr/>
        </p:nvPicPr>
        <p:blipFill>
          <a:blip r:embed="rId4" cstate="print"/>
          <a:stretch>
            <a:fillRect/>
          </a:stretch>
        </p:blipFill>
        <p:spPr>
          <a:xfrm>
            <a:off x="650197" y="5921827"/>
            <a:ext cx="1158194" cy="718553"/>
          </a:xfrm>
          <a:prstGeom prst="rect">
            <a:avLst/>
          </a:prstGeom>
        </p:spPr>
      </p:pic>
      <p:pic>
        <p:nvPicPr>
          <p:cNvPr id="7" name="object 7"/>
          <p:cNvPicPr/>
          <p:nvPr/>
        </p:nvPicPr>
        <p:blipFill>
          <a:blip r:embed="rId5" cstate="print"/>
          <a:stretch>
            <a:fillRect/>
          </a:stretch>
        </p:blipFill>
        <p:spPr>
          <a:xfrm>
            <a:off x="9560052" y="5838444"/>
            <a:ext cx="2215896" cy="704088"/>
          </a:xfrm>
          <a:prstGeom prst="rect">
            <a:avLst/>
          </a:prstGeom>
        </p:spPr>
      </p:pic>
      <p:pic>
        <p:nvPicPr>
          <p:cNvPr id="8" name="object 8"/>
          <p:cNvPicPr/>
          <p:nvPr/>
        </p:nvPicPr>
        <p:blipFill>
          <a:blip r:embed="rId6" cstate="print"/>
          <a:stretch>
            <a:fillRect/>
          </a:stretch>
        </p:blipFill>
        <p:spPr>
          <a:xfrm>
            <a:off x="8980931" y="414527"/>
            <a:ext cx="2273807" cy="2275775"/>
          </a:xfrm>
          <a:prstGeom prst="rect">
            <a:avLst/>
          </a:prstGeom>
        </p:spPr>
      </p:pic>
      <p:sp>
        <p:nvSpPr>
          <p:cNvPr id="9" name="object 2">
            <a:extLst>
              <a:ext uri="{FF2B5EF4-FFF2-40B4-BE49-F238E27FC236}">
                <a16:creationId xmlns:a16="http://schemas.microsoft.com/office/drawing/2014/main" id="{C0C3A15E-1F51-60A5-272E-ABB72B2B3DFA}"/>
              </a:ext>
            </a:extLst>
          </p:cNvPr>
          <p:cNvSpPr txBox="1">
            <a:spLocks/>
          </p:cNvSpPr>
          <p:nvPr/>
        </p:nvSpPr>
        <p:spPr>
          <a:xfrm>
            <a:off x="3556695" y="6099002"/>
            <a:ext cx="3277849" cy="364202"/>
          </a:xfrm>
          <a:prstGeom prst="rect">
            <a:avLst/>
          </a:prstGeom>
          <a:solidFill>
            <a:schemeClr val="bg1"/>
          </a:solidFill>
        </p:spPr>
        <p:txBody>
          <a:bodyPr vert="horz" wrap="square" lIns="0" tIns="12700" rIns="0" bIns="0" rtlCol="0">
            <a:spAutoFit/>
          </a:bodyPr>
          <a:lstStyle>
            <a:lvl1pPr>
              <a:defRPr sz="5400" b="0" i="0">
                <a:solidFill>
                  <a:schemeClr val="tx1"/>
                </a:solidFill>
                <a:latin typeface="Calibri Light"/>
                <a:ea typeface="+mj-ea"/>
                <a:cs typeface="Calibri Light"/>
              </a:defRPr>
            </a:lvl1pPr>
          </a:lstStyle>
          <a:p>
            <a:pPr marL="12700" algn="l">
              <a:spcBef>
                <a:spcPts val="100"/>
              </a:spcBef>
            </a:pPr>
            <a:r>
              <a:rPr lang="en-US" sz="1100" b="1" spc="-20" dirty="0">
                <a:latin typeface="Times New Roman" panose="02020603050405020304" pitchFamily="18" charset="0"/>
                <a:cs typeface="Times New Roman" panose="02020603050405020304" pitchFamily="18" charset="0"/>
              </a:rPr>
              <a:t>Ukrainian Medical Association of North America</a:t>
            </a:r>
          </a:p>
          <a:p>
            <a:pPr marL="12700" algn="l">
              <a:spcBef>
                <a:spcPts val="100"/>
              </a:spcBef>
            </a:pPr>
            <a:r>
              <a:rPr lang="ru-RU" sz="1100" b="1" spc="-20" dirty="0" err="1">
                <a:latin typeface="Times New Roman" panose="02020603050405020304" pitchFamily="18" charset="0"/>
                <a:cs typeface="Times New Roman" panose="02020603050405020304" pitchFamily="18" charset="0"/>
              </a:rPr>
              <a:t>Українська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медична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асоціація</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Північної</a:t>
            </a:r>
            <a:r>
              <a:rPr lang="ru-RU" sz="1100" b="1" spc="-20" dirty="0">
                <a:latin typeface="Times New Roman" panose="02020603050405020304" pitchFamily="18" charset="0"/>
                <a:cs typeface="Times New Roman" panose="02020603050405020304" pitchFamily="18" charset="0"/>
              </a:rPr>
              <a:t> Америки</a:t>
            </a:r>
            <a:endParaRPr lang="ru-RU" sz="11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9544" y="1843862"/>
            <a:ext cx="8312911" cy="3428804"/>
          </a:xfrm>
          <a:prstGeom prst="rect">
            <a:avLst/>
          </a:prstGeom>
        </p:spPr>
        <p:txBody>
          <a:bodyPr vert="horz" wrap="square" lIns="0" tIns="657523" rIns="0" bIns="0" rtlCol="0">
            <a:spAutoFit/>
          </a:bodyPr>
          <a:lstStyle/>
          <a:p>
            <a:pPr marL="4445" algn="ctr">
              <a:lnSpc>
                <a:spcPct val="100000"/>
              </a:lnSpc>
              <a:spcBef>
                <a:spcPts val="3550"/>
              </a:spcBef>
            </a:pPr>
            <a:r>
              <a:rPr sz="6000" b="1" spc="-20" dirty="0"/>
              <a:t>Treatments</a:t>
            </a:r>
            <a:br>
              <a:rPr lang="en-US" sz="6000" b="1" spc="-20" dirty="0"/>
            </a:br>
            <a:r>
              <a:rPr lang="ru-RU" sz="6000" b="1" spc="-20" dirty="0" err="1"/>
              <a:t>Лікування</a:t>
            </a:r>
            <a:endParaRPr sz="6000" b="1" dirty="0"/>
          </a:p>
          <a:p>
            <a:pPr marL="635" algn="ctr">
              <a:lnSpc>
                <a:spcPct val="100000"/>
              </a:lnSpc>
              <a:spcBef>
                <a:spcPts val="1385"/>
              </a:spcBef>
            </a:pPr>
            <a:r>
              <a:rPr sz="2400" b="0" dirty="0">
                <a:latin typeface="Calibri"/>
                <a:cs typeface="Calibri"/>
              </a:rPr>
              <a:t>Atropine,</a:t>
            </a:r>
            <a:r>
              <a:rPr sz="2400" b="0" spc="-85" dirty="0">
                <a:latin typeface="Calibri"/>
                <a:cs typeface="Calibri"/>
              </a:rPr>
              <a:t> </a:t>
            </a:r>
            <a:r>
              <a:rPr sz="2400" b="0" spc="-10" dirty="0">
                <a:latin typeface="Calibri"/>
                <a:cs typeface="Calibri"/>
              </a:rPr>
              <a:t>Pralidoxime,</a:t>
            </a:r>
            <a:r>
              <a:rPr sz="2400" b="0" spc="-80" dirty="0">
                <a:latin typeface="Calibri"/>
                <a:cs typeface="Calibri"/>
              </a:rPr>
              <a:t> </a:t>
            </a:r>
            <a:r>
              <a:rPr sz="2400" b="0" dirty="0">
                <a:latin typeface="Calibri"/>
                <a:cs typeface="Calibri"/>
              </a:rPr>
              <a:t>Pyridostigmine,</a:t>
            </a:r>
            <a:r>
              <a:rPr sz="2400" b="0" spc="-75" dirty="0">
                <a:latin typeface="Calibri"/>
                <a:cs typeface="Calibri"/>
              </a:rPr>
              <a:t> </a:t>
            </a:r>
            <a:r>
              <a:rPr sz="2400" b="0" dirty="0">
                <a:latin typeface="Calibri"/>
                <a:cs typeface="Calibri"/>
              </a:rPr>
              <a:t>Diazepam,</a:t>
            </a:r>
            <a:r>
              <a:rPr sz="2400" b="0" spc="-80" dirty="0">
                <a:latin typeface="Calibri"/>
                <a:cs typeface="Calibri"/>
              </a:rPr>
              <a:t> </a:t>
            </a:r>
            <a:r>
              <a:rPr sz="2400" b="0" spc="-10" dirty="0">
                <a:latin typeface="Calibri"/>
                <a:cs typeface="Calibri"/>
              </a:rPr>
              <a:t>Scopolamine</a:t>
            </a:r>
            <a:br>
              <a:rPr lang="en-US" sz="2400" b="0" spc="-10" dirty="0">
                <a:latin typeface="Calibri"/>
                <a:cs typeface="Calibri"/>
              </a:rPr>
            </a:br>
            <a:r>
              <a:rPr lang="ru-RU" sz="2400" b="0" spc="-10" dirty="0" err="1">
                <a:latin typeface="Calibri"/>
                <a:cs typeface="Calibri"/>
              </a:rPr>
              <a:t>Атропін</a:t>
            </a:r>
            <a:r>
              <a:rPr lang="ru-RU" sz="2400" b="0" spc="-10" dirty="0">
                <a:latin typeface="Calibri"/>
                <a:cs typeface="Calibri"/>
              </a:rPr>
              <a:t>, </a:t>
            </a:r>
            <a:r>
              <a:rPr lang="ru-RU" sz="2400" b="0" spc="-10" dirty="0" err="1">
                <a:latin typeface="Calibri"/>
                <a:cs typeface="Calibri"/>
              </a:rPr>
              <a:t>пралідоксим</a:t>
            </a:r>
            <a:r>
              <a:rPr lang="ru-RU" sz="2400" b="0" spc="-10" dirty="0">
                <a:latin typeface="Calibri"/>
                <a:cs typeface="Calibri"/>
              </a:rPr>
              <a:t>, </a:t>
            </a:r>
            <a:r>
              <a:rPr lang="ru-RU" sz="2400" b="0" spc="-10" dirty="0" err="1">
                <a:latin typeface="Calibri"/>
                <a:cs typeface="Calibri"/>
              </a:rPr>
              <a:t>піридостигмін</a:t>
            </a:r>
            <a:r>
              <a:rPr lang="ru-RU" sz="2400" b="0" spc="-10" dirty="0">
                <a:latin typeface="Calibri"/>
                <a:cs typeface="Calibri"/>
              </a:rPr>
              <a:t>, </a:t>
            </a:r>
            <a:r>
              <a:rPr lang="ru-RU" sz="2400" b="0" spc="-10" dirty="0" err="1">
                <a:latin typeface="Calibri"/>
                <a:cs typeface="Calibri"/>
              </a:rPr>
              <a:t>діазепам</a:t>
            </a:r>
            <a:r>
              <a:rPr lang="ru-RU" sz="2400" b="0" spc="-10" dirty="0">
                <a:latin typeface="Calibri"/>
                <a:cs typeface="Calibri"/>
              </a:rPr>
              <a:t>, </a:t>
            </a:r>
            <a:r>
              <a:rPr lang="ru-RU" sz="2400" b="0" spc="-10" dirty="0" err="1">
                <a:latin typeface="Calibri"/>
                <a:cs typeface="Calibri"/>
              </a:rPr>
              <a:t>скополамін</a:t>
            </a:r>
            <a:endParaRPr sz="2400" dirty="0">
              <a:latin typeface="Calibri"/>
              <a:cs typeface="Calibri"/>
            </a:endParaRPr>
          </a:p>
        </p:txBody>
      </p:sp>
      <p:grpSp>
        <p:nvGrpSpPr>
          <p:cNvPr id="3" name="object 3"/>
          <p:cNvGrpSpPr/>
          <p:nvPr/>
        </p:nvGrpSpPr>
        <p:grpSpPr>
          <a:xfrm>
            <a:off x="1991867" y="5818632"/>
            <a:ext cx="7062470" cy="744220"/>
            <a:chOff x="1991867" y="5818632"/>
            <a:chExt cx="7062470" cy="744220"/>
          </a:xfrm>
        </p:grpSpPr>
        <p:pic>
          <p:nvPicPr>
            <p:cNvPr id="4" name="object 4"/>
            <p:cNvPicPr/>
            <p:nvPr/>
          </p:nvPicPr>
          <p:blipFill>
            <a:blip r:embed="rId2" cstate="print"/>
            <a:stretch>
              <a:fillRect/>
            </a:stretch>
          </p:blipFill>
          <p:spPr>
            <a:xfrm>
              <a:off x="7018020" y="5844540"/>
              <a:ext cx="2036076" cy="693419"/>
            </a:xfrm>
            <a:prstGeom prst="rect">
              <a:avLst/>
            </a:prstGeom>
          </p:spPr>
        </p:pic>
        <p:pic>
          <p:nvPicPr>
            <p:cNvPr id="5" name="object 5"/>
            <p:cNvPicPr/>
            <p:nvPr/>
          </p:nvPicPr>
          <p:blipFill>
            <a:blip r:embed="rId3" cstate="print"/>
            <a:stretch>
              <a:fillRect/>
            </a:stretch>
          </p:blipFill>
          <p:spPr>
            <a:xfrm>
              <a:off x="1991867" y="5818632"/>
              <a:ext cx="5701283" cy="743712"/>
            </a:xfrm>
            <a:prstGeom prst="rect">
              <a:avLst/>
            </a:prstGeom>
          </p:spPr>
        </p:pic>
      </p:grpSp>
      <p:pic>
        <p:nvPicPr>
          <p:cNvPr id="6" name="object 6"/>
          <p:cNvPicPr/>
          <p:nvPr/>
        </p:nvPicPr>
        <p:blipFill>
          <a:blip r:embed="rId4" cstate="print"/>
          <a:stretch>
            <a:fillRect/>
          </a:stretch>
        </p:blipFill>
        <p:spPr>
          <a:xfrm>
            <a:off x="650197" y="5921827"/>
            <a:ext cx="1158194" cy="718553"/>
          </a:xfrm>
          <a:prstGeom prst="rect">
            <a:avLst/>
          </a:prstGeom>
        </p:spPr>
      </p:pic>
      <p:pic>
        <p:nvPicPr>
          <p:cNvPr id="7" name="object 7"/>
          <p:cNvPicPr/>
          <p:nvPr/>
        </p:nvPicPr>
        <p:blipFill>
          <a:blip r:embed="rId5" cstate="print"/>
          <a:stretch>
            <a:fillRect/>
          </a:stretch>
        </p:blipFill>
        <p:spPr>
          <a:xfrm>
            <a:off x="9560052" y="5838444"/>
            <a:ext cx="2215896" cy="704088"/>
          </a:xfrm>
          <a:prstGeom prst="rect">
            <a:avLst/>
          </a:prstGeom>
        </p:spPr>
      </p:pic>
      <p:pic>
        <p:nvPicPr>
          <p:cNvPr id="8" name="object 8"/>
          <p:cNvPicPr/>
          <p:nvPr/>
        </p:nvPicPr>
        <p:blipFill>
          <a:blip r:embed="rId6" cstate="print"/>
          <a:stretch>
            <a:fillRect/>
          </a:stretch>
        </p:blipFill>
        <p:spPr>
          <a:xfrm>
            <a:off x="8980931" y="414527"/>
            <a:ext cx="2273807" cy="2275775"/>
          </a:xfrm>
          <a:prstGeom prst="rect">
            <a:avLst/>
          </a:prstGeom>
        </p:spPr>
      </p:pic>
      <p:sp>
        <p:nvSpPr>
          <p:cNvPr id="9" name="object 2">
            <a:extLst>
              <a:ext uri="{FF2B5EF4-FFF2-40B4-BE49-F238E27FC236}">
                <a16:creationId xmlns:a16="http://schemas.microsoft.com/office/drawing/2014/main" id="{EEFF6F63-BC1F-DAF5-AD34-18E54129C4B2}"/>
              </a:ext>
            </a:extLst>
          </p:cNvPr>
          <p:cNvSpPr txBox="1">
            <a:spLocks/>
          </p:cNvSpPr>
          <p:nvPr/>
        </p:nvSpPr>
        <p:spPr>
          <a:xfrm>
            <a:off x="3556695" y="6099002"/>
            <a:ext cx="3277849" cy="364202"/>
          </a:xfrm>
          <a:prstGeom prst="rect">
            <a:avLst/>
          </a:prstGeom>
          <a:solidFill>
            <a:schemeClr val="bg1"/>
          </a:solidFill>
        </p:spPr>
        <p:txBody>
          <a:bodyPr vert="horz" wrap="square" lIns="0" tIns="12700" rIns="0" bIns="0" rtlCol="0">
            <a:spAutoFit/>
          </a:bodyPr>
          <a:lstStyle>
            <a:lvl1pPr>
              <a:defRPr sz="5400" b="0" i="0">
                <a:solidFill>
                  <a:schemeClr val="tx1"/>
                </a:solidFill>
                <a:latin typeface="Calibri Light"/>
                <a:ea typeface="+mj-ea"/>
                <a:cs typeface="Calibri Light"/>
              </a:defRPr>
            </a:lvl1pPr>
          </a:lstStyle>
          <a:p>
            <a:pPr marL="12700" algn="l">
              <a:spcBef>
                <a:spcPts val="100"/>
              </a:spcBef>
            </a:pPr>
            <a:r>
              <a:rPr lang="en-US" sz="1100" b="1" spc="-20" dirty="0">
                <a:latin typeface="Times New Roman" panose="02020603050405020304" pitchFamily="18" charset="0"/>
                <a:cs typeface="Times New Roman" panose="02020603050405020304" pitchFamily="18" charset="0"/>
              </a:rPr>
              <a:t>Ukrainian Medical Association of North America</a:t>
            </a:r>
          </a:p>
          <a:p>
            <a:pPr marL="12700" algn="l">
              <a:spcBef>
                <a:spcPts val="100"/>
              </a:spcBef>
            </a:pPr>
            <a:r>
              <a:rPr lang="ru-RU" sz="1100" b="1" spc="-20" dirty="0" err="1">
                <a:latin typeface="Times New Roman" panose="02020603050405020304" pitchFamily="18" charset="0"/>
                <a:cs typeface="Times New Roman" panose="02020603050405020304" pitchFamily="18" charset="0"/>
              </a:rPr>
              <a:t>Українська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медична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асоціація</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Північної</a:t>
            </a:r>
            <a:r>
              <a:rPr lang="ru-RU" sz="1100" b="1" spc="-20" dirty="0">
                <a:latin typeface="Times New Roman" panose="02020603050405020304" pitchFamily="18" charset="0"/>
                <a:cs typeface="Times New Roman" panose="02020603050405020304" pitchFamily="18" charset="0"/>
              </a:rPr>
              <a:t> Америки</a:t>
            </a:r>
            <a:endParaRPr lang="ru-RU" sz="11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06223" y="375334"/>
            <a:ext cx="10673080" cy="6284595"/>
            <a:chOff x="1106223" y="375334"/>
            <a:chExt cx="10673080" cy="6284595"/>
          </a:xfrm>
        </p:grpSpPr>
        <p:pic>
          <p:nvPicPr>
            <p:cNvPr id="3" name="object 3"/>
            <p:cNvPicPr/>
            <p:nvPr/>
          </p:nvPicPr>
          <p:blipFill>
            <a:blip r:embed="rId2" cstate="print"/>
            <a:stretch>
              <a:fillRect/>
            </a:stretch>
          </p:blipFill>
          <p:spPr>
            <a:xfrm>
              <a:off x="1106223" y="375334"/>
              <a:ext cx="9859752" cy="6284108"/>
            </a:xfrm>
            <a:prstGeom prst="rect">
              <a:avLst/>
            </a:prstGeom>
          </p:spPr>
        </p:pic>
        <p:pic>
          <p:nvPicPr>
            <p:cNvPr id="4" name="object 4"/>
            <p:cNvPicPr/>
            <p:nvPr/>
          </p:nvPicPr>
          <p:blipFill>
            <a:blip r:embed="rId3" cstate="print"/>
            <a:stretch>
              <a:fillRect/>
            </a:stretch>
          </p:blipFill>
          <p:spPr>
            <a:xfrm>
              <a:off x="9561576" y="5838443"/>
              <a:ext cx="2217420" cy="704088"/>
            </a:xfrm>
            <a:prstGeom prst="rect">
              <a:avLst/>
            </a:prstGeom>
          </p:spPr>
        </p:pic>
        <p:pic>
          <p:nvPicPr>
            <p:cNvPr id="5" name="object 5"/>
            <p:cNvPicPr/>
            <p:nvPr/>
          </p:nvPicPr>
          <p:blipFill>
            <a:blip r:embed="rId4" cstate="print"/>
            <a:stretch>
              <a:fillRect/>
            </a:stretch>
          </p:blipFill>
          <p:spPr>
            <a:xfrm>
              <a:off x="10459211" y="387096"/>
              <a:ext cx="1319783" cy="1385315"/>
            </a:xfrm>
            <a:prstGeom prst="rect">
              <a:avLst/>
            </a:prstGeom>
          </p:spPr>
        </p:pic>
      </p:grpSp>
      <p:sp>
        <p:nvSpPr>
          <p:cNvPr id="6" name="TextBox 5">
            <a:extLst>
              <a:ext uri="{FF2B5EF4-FFF2-40B4-BE49-F238E27FC236}">
                <a16:creationId xmlns:a16="http://schemas.microsoft.com/office/drawing/2014/main" id="{90CF3C7D-23DF-C159-B28B-CBB2061BE09B}"/>
              </a:ext>
            </a:extLst>
          </p:cNvPr>
          <p:cNvSpPr txBox="1"/>
          <p:nvPr/>
        </p:nvSpPr>
        <p:spPr>
          <a:xfrm>
            <a:off x="1144323" y="387096"/>
            <a:ext cx="9180777" cy="4662815"/>
          </a:xfrm>
          <a:prstGeom prst="rect">
            <a:avLst/>
          </a:prstGeom>
          <a:solidFill>
            <a:schemeClr val="bg1"/>
          </a:solidFill>
        </p:spPr>
        <p:txBody>
          <a:bodyPr wrap="square" lIns="0" tIns="0" rIns="0" bIns="0" rtlCol="0">
            <a:spAutoFit/>
          </a:bodyPr>
          <a:lstStyle/>
          <a:p>
            <a:pPr algn="just"/>
            <a:r>
              <a:rPr lang="en-US" sz="650" b="1" dirty="0">
                <a:latin typeface="Arial" panose="020B0604020202020204" pitchFamily="34" charset="0"/>
                <a:cs typeface="Arial" panose="020B0604020202020204" pitchFamily="34" charset="0"/>
              </a:rPr>
              <a:t>Atropine: Adult</a:t>
            </a:r>
          </a:p>
          <a:p>
            <a:pPr algn="just"/>
            <a:r>
              <a:rPr lang="en-US" sz="650" dirty="0">
                <a:latin typeface="Arial" panose="020B0604020202020204" pitchFamily="34" charset="0"/>
                <a:cs typeface="Arial" panose="020B0604020202020204" pitchFamily="34" charset="0"/>
              </a:rPr>
              <a:t>Age 13 or greater or </a:t>
            </a:r>
            <a:r>
              <a:rPr lang="en-US" sz="650" b="1" dirty="0">
                <a:latin typeface="Arial" panose="020B0604020202020204" pitchFamily="34" charset="0"/>
                <a:cs typeface="Arial" panose="020B0604020202020204" pitchFamily="34" charset="0"/>
              </a:rPr>
              <a:t>≥ 40kg (≥90 </a:t>
            </a:r>
            <a:r>
              <a:rPr lang="en-US" sz="650" b="1" dirty="0" err="1">
                <a:latin typeface="Arial" panose="020B0604020202020204" pitchFamily="34" charset="0"/>
                <a:cs typeface="Arial" panose="020B0604020202020204" pitchFamily="34" charset="0"/>
              </a:rPr>
              <a:t>lbs</a:t>
            </a:r>
            <a:r>
              <a:rPr lang="en-US" sz="650" b="1" dirty="0">
                <a:latin typeface="Arial" panose="020B0604020202020204" pitchFamily="34" charset="0"/>
                <a:cs typeface="Arial" panose="020B0604020202020204" pitchFamily="34" charset="0"/>
              </a:rPr>
              <a:t>)</a:t>
            </a:r>
          </a:p>
          <a:p>
            <a:pPr algn="just"/>
            <a:r>
              <a:rPr lang="en-US" sz="650" dirty="0">
                <a:latin typeface="Arial" panose="020B0604020202020204" pitchFamily="34" charset="0"/>
                <a:cs typeface="Arial" panose="020B0604020202020204" pitchFamily="34" charset="0"/>
              </a:rPr>
              <a:t>Preferred Administration: Initial- </a:t>
            </a:r>
            <a:r>
              <a:rPr lang="en-US" sz="650" dirty="0" err="1">
                <a:latin typeface="Arial" panose="020B0604020202020204" pitchFamily="34" charset="0"/>
                <a:cs typeface="Arial" panose="020B0604020202020204" pitchFamily="34" charset="0"/>
              </a:rPr>
              <a:t>IntraMuscular</a:t>
            </a:r>
            <a:r>
              <a:rPr lang="en-US" sz="650" dirty="0">
                <a:latin typeface="Arial" panose="020B0604020202020204" pitchFamily="34" charset="0"/>
                <a:cs typeface="Arial" panose="020B0604020202020204" pitchFamily="34" charset="0"/>
              </a:rPr>
              <a:t> (IM), Subsequent- Intravenous (IV) or </a:t>
            </a:r>
            <a:r>
              <a:rPr lang="en-US" sz="650" dirty="0" err="1">
                <a:latin typeface="Arial" panose="020B0604020202020204" pitchFamily="34" charset="0"/>
                <a:cs typeface="Arial" panose="020B0604020202020204" pitchFamily="34" charset="0"/>
              </a:rPr>
              <a:t>IntraOsseous</a:t>
            </a:r>
            <a:r>
              <a:rPr lang="en-US" sz="650" dirty="0">
                <a:latin typeface="Arial" panose="020B0604020202020204" pitchFamily="34" charset="0"/>
                <a:cs typeface="Arial" panose="020B0604020202020204" pitchFamily="34" charset="0"/>
              </a:rPr>
              <a:t> (IO), or subcutaneous</a:t>
            </a:r>
          </a:p>
          <a:p>
            <a:pPr algn="just"/>
            <a:r>
              <a:rPr lang="en-US" sz="650" b="1" dirty="0">
                <a:latin typeface="Arial" panose="020B0604020202020204" pitchFamily="34" charset="0"/>
                <a:cs typeface="Arial" panose="020B0604020202020204" pitchFamily="34" charset="0"/>
              </a:rPr>
              <a:t>IM Dosing (Field Medicine Dosing)</a:t>
            </a:r>
          </a:p>
          <a:p>
            <a:pPr marL="182563" algn="just"/>
            <a:r>
              <a:rPr lang="en-US" sz="650" dirty="0" err="1">
                <a:latin typeface="Arial" panose="020B0604020202020204" pitchFamily="34" charset="0"/>
                <a:cs typeface="Arial" panose="020B0604020202020204" pitchFamily="34" charset="0"/>
              </a:rPr>
              <a:t>Intial</a:t>
            </a:r>
            <a:r>
              <a:rPr lang="en-US" sz="650" dirty="0">
                <a:latin typeface="Arial" panose="020B0604020202020204" pitchFamily="34" charset="0"/>
                <a:cs typeface="Arial" panose="020B0604020202020204" pitchFamily="34" charset="0"/>
              </a:rPr>
              <a:t> Atropine 2mg IM as soon as an exposure is known or suspected</a:t>
            </a:r>
          </a:p>
          <a:p>
            <a:pPr marL="182563" algn="just"/>
            <a:r>
              <a:rPr lang="en-US" sz="650" dirty="0">
                <a:latin typeface="Arial" panose="020B0604020202020204" pitchFamily="34" charset="0"/>
                <a:cs typeface="Arial" panose="020B0604020202020204" pitchFamily="34" charset="0"/>
              </a:rPr>
              <a:t>Moderate or Progressive </a:t>
            </a:r>
            <a:r>
              <a:rPr lang="en-US" sz="650" dirty="0" err="1">
                <a:latin typeface="Arial" panose="020B0604020202020204" pitchFamily="34" charset="0"/>
                <a:cs typeface="Arial" panose="020B0604020202020204" pitchFamily="34" charset="0"/>
              </a:rPr>
              <a:t>symtpoms</a:t>
            </a:r>
            <a:r>
              <a:rPr lang="en-US" sz="650" dirty="0">
                <a:latin typeface="Arial" panose="020B0604020202020204" pitchFamily="34" charset="0"/>
                <a:cs typeface="Arial" panose="020B0604020202020204" pitchFamily="34" charset="0"/>
              </a:rPr>
              <a:t>: repeat dosing 2mg IM at a time every 3-5 minutes up to a third dose</a:t>
            </a:r>
          </a:p>
          <a:p>
            <a:pPr marL="182563" algn="just"/>
            <a:r>
              <a:rPr lang="en-US" sz="650" dirty="0">
                <a:latin typeface="Arial" panose="020B0604020202020204" pitchFamily="34" charset="0"/>
                <a:cs typeface="Arial" panose="020B0604020202020204" pitchFamily="34" charset="0"/>
              </a:rPr>
              <a:t>Severe symptoms: 6mg Atropine IM immediately; follow this dosing with Pralidoxime and anti-convulsant such as diazepam or midazolam</a:t>
            </a:r>
          </a:p>
          <a:p>
            <a:pPr algn="just"/>
            <a:r>
              <a:rPr lang="en-US" sz="650" b="1" dirty="0">
                <a:latin typeface="Arial" panose="020B0604020202020204" pitchFamily="34" charset="0"/>
                <a:cs typeface="Arial" panose="020B0604020202020204" pitchFamily="34" charset="0"/>
              </a:rPr>
              <a:t>IV Dosing </a:t>
            </a:r>
            <a:r>
              <a:rPr lang="en-US" sz="650" dirty="0">
                <a:latin typeface="Arial" panose="020B0604020202020204" pitchFamily="34" charset="0"/>
                <a:cs typeface="Arial" panose="020B0604020202020204" pitchFamily="34" charset="0"/>
              </a:rPr>
              <a:t>(choose from one of these two evidence based protocols)</a:t>
            </a:r>
          </a:p>
          <a:p>
            <a:pPr marL="182563" algn="just">
              <a:tabLst>
                <a:tab pos="266700" algn="l"/>
              </a:tabLst>
            </a:pPr>
            <a:r>
              <a:rPr lang="en-US" sz="650" dirty="0">
                <a:latin typeface="Arial" panose="020B0604020202020204" pitchFamily="34" charset="0"/>
                <a:cs typeface="Arial" panose="020B0604020202020204" pitchFamily="34" charset="0"/>
              </a:rPr>
              <a:t>1.	</a:t>
            </a:r>
            <a:r>
              <a:rPr lang="en-US" sz="650" u="sng" dirty="0">
                <a:latin typeface="Arial" panose="020B0604020202020204" pitchFamily="34" charset="0"/>
                <a:cs typeface="Arial" panose="020B0604020202020204" pitchFamily="34" charset="0"/>
              </a:rPr>
              <a:t>Historical Military Protocol (severe </a:t>
            </a:r>
            <a:r>
              <a:rPr lang="en-US" sz="650" u="sng" dirty="0" err="1">
                <a:latin typeface="Arial" panose="020B0604020202020204" pitchFamily="34" charset="0"/>
                <a:cs typeface="Arial" panose="020B0604020202020204" pitchFamily="34" charset="0"/>
              </a:rPr>
              <a:t>symtpoms</a:t>
            </a:r>
            <a:r>
              <a:rPr lang="en-US" sz="650" u="sng" dirty="0">
                <a:latin typeface="Arial" panose="020B0604020202020204" pitchFamily="34" charset="0"/>
                <a:cs typeface="Arial" panose="020B0604020202020204" pitchFamily="34" charset="0"/>
              </a:rPr>
              <a:t>):</a:t>
            </a:r>
          </a:p>
          <a:p>
            <a:pPr marL="266700" algn="just"/>
            <a:r>
              <a:rPr lang="en-US" sz="650" dirty="0">
                <a:latin typeface="Arial" panose="020B0604020202020204" pitchFamily="34" charset="0"/>
                <a:cs typeface="Arial" panose="020B0604020202020204" pitchFamily="34" charset="0"/>
              </a:rPr>
              <a:t>Loading Dose: 2mg Atropine IV bolus, with repeat doses of 2mg Atropine every 3-5 minutes until effect achieved</a:t>
            </a:r>
          </a:p>
          <a:p>
            <a:pPr marL="266700" algn="just"/>
            <a:r>
              <a:rPr lang="en-US" sz="650" dirty="0">
                <a:latin typeface="Arial" panose="020B0604020202020204" pitchFamily="34" charset="0"/>
                <a:cs typeface="Arial" panose="020B0604020202020204" pitchFamily="34" charset="0"/>
              </a:rPr>
              <a:t>Maintenance Dosing: repeat 2mg Atropine IV bolus every 3-5 minutes as needed to maintain ease of ventilation</a:t>
            </a:r>
          </a:p>
          <a:p>
            <a:pPr marL="182563" algn="just">
              <a:tabLst>
                <a:tab pos="266700" algn="l"/>
              </a:tabLst>
            </a:pPr>
            <a:r>
              <a:rPr lang="en-US" sz="650" dirty="0">
                <a:latin typeface="Arial" panose="020B0604020202020204" pitchFamily="34" charset="0"/>
                <a:cs typeface="Arial" panose="020B0604020202020204" pitchFamily="34" charset="0"/>
              </a:rPr>
              <a:t>2.	</a:t>
            </a:r>
            <a:r>
              <a:rPr lang="en-US" sz="650" u="sng" dirty="0">
                <a:latin typeface="Arial" panose="020B0604020202020204" pitchFamily="34" charset="0"/>
                <a:cs typeface="Arial" panose="020B0604020202020204" pitchFamily="34" charset="0"/>
              </a:rPr>
              <a:t>Alternative Protocol (severe symptoms):</a:t>
            </a:r>
          </a:p>
          <a:p>
            <a:pPr marL="266700" algn="just"/>
            <a:r>
              <a:rPr lang="en-US" sz="650" dirty="0">
                <a:latin typeface="Arial" panose="020B0604020202020204" pitchFamily="34" charset="0"/>
                <a:cs typeface="Arial" panose="020B0604020202020204" pitchFamily="34" charset="0"/>
              </a:rPr>
              <a:t>Loading Dose: 3-5mg Atropine IV bolus, with repeat doses doubling every 3-5 minutes until effect achieved</a:t>
            </a:r>
          </a:p>
          <a:p>
            <a:pPr marL="266700" algn="just"/>
            <a:r>
              <a:rPr lang="en-US" sz="650" dirty="0">
                <a:latin typeface="Arial" panose="020B0604020202020204" pitchFamily="34" charset="0"/>
                <a:cs typeface="Arial" panose="020B0604020202020204" pitchFamily="34" charset="0"/>
              </a:rPr>
              <a:t>Maintenance Dose: (choose one)</a:t>
            </a:r>
          </a:p>
          <a:p>
            <a:pPr marL="266700" algn="just"/>
            <a:r>
              <a:rPr lang="en-US" sz="650" dirty="0">
                <a:latin typeface="Arial" panose="020B0604020202020204" pitchFamily="34" charset="0"/>
                <a:cs typeface="Arial" panose="020B0604020202020204" pitchFamily="34" charset="0"/>
              </a:rPr>
              <a:t>Intermittent Infusion: repeat 2mg Atropine IV bolus every 3-5 minutes as needed</a:t>
            </a:r>
          </a:p>
          <a:p>
            <a:pPr marL="266700" algn="just"/>
            <a:r>
              <a:rPr lang="en-US" sz="650" dirty="0">
                <a:latin typeface="Arial" panose="020B0604020202020204" pitchFamily="34" charset="0"/>
                <a:cs typeface="Arial" panose="020B0604020202020204" pitchFamily="34" charset="0"/>
              </a:rPr>
              <a:t>Continuous Infusion: 10-20% of cumulative Atropine needed for initial stabilization, administered as a continuous infusion per hour,</a:t>
            </a:r>
          </a:p>
          <a:p>
            <a:pPr marL="266700" algn="just"/>
            <a:r>
              <a:rPr lang="en-US" sz="650" dirty="0">
                <a:latin typeface="Arial" panose="020B0604020202020204" pitchFamily="34" charset="0"/>
                <a:cs typeface="Arial" panose="020B0604020202020204" pitchFamily="34" charset="0"/>
              </a:rPr>
              <a:t>rate of infusion can be increased to alleviate </a:t>
            </a:r>
            <a:r>
              <a:rPr lang="en-US" sz="650" dirty="0" err="1">
                <a:latin typeface="Arial" panose="020B0604020202020204" pitchFamily="34" charset="0"/>
                <a:cs typeface="Arial" panose="020B0604020202020204" pitchFamily="34" charset="0"/>
              </a:rPr>
              <a:t>symtpoms</a:t>
            </a:r>
            <a:r>
              <a:rPr lang="en-US" sz="650" dirty="0">
                <a:latin typeface="Arial" panose="020B0604020202020204" pitchFamily="34" charset="0"/>
                <a:cs typeface="Arial" panose="020B0604020202020204" pitchFamily="34" charset="0"/>
              </a:rPr>
              <a:t> or reduced to avoid atropine toxicity</a:t>
            </a:r>
          </a:p>
          <a:p>
            <a:pPr marL="266700" algn="ctr"/>
            <a:r>
              <a:rPr lang="en-US" sz="650" dirty="0">
                <a:latin typeface="Arial" panose="020B0604020202020204" pitchFamily="34" charset="0"/>
                <a:cs typeface="Arial" panose="020B0604020202020204" pitchFamily="34" charset="0"/>
              </a:rPr>
              <a:t>Loading Dose Example: 1st dose 5mg, second dose 10mg -&gt; [stabilization achieved] --&gt; proceed to continuous infusion dosing Continuous Infusion Dosing Example: if 15mg Atropine needed to stabilize patient initially,</a:t>
            </a:r>
          </a:p>
          <a:p>
            <a:pPr marL="266700" algn="ctr"/>
            <a:r>
              <a:rPr lang="en-US" sz="650" dirty="0">
                <a:latin typeface="Arial" panose="020B0604020202020204" pitchFamily="34" charset="0"/>
                <a:cs typeface="Arial" panose="020B0604020202020204" pitchFamily="34" charset="0"/>
              </a:rPr>
              <a:t>a 10% continuous infusion would be 1.5mg Atropine per hour administered by continuous IV infusion</a:t>
            </a:r>
          </a:p>
          <a:p>
            <a:pPr algn="just"/>
            <a:r>
              <a:rPr lang="en-US" sz="650" b="1" dirty="0">
                <a:latin typeface="Arial" panose="020B0604020202020204" pitchFamily="34" charset="0"/>
                <a:cs typeface="Arial" panose="020B0604020202020204" pitchFamily="34" charset="0"/>
              </a:rPr>
              <a:t>Endotracheal Dosing</a:t>
            </a:r>
          </a:p>
          <a:p>
            <a:pPr algn="just"/>
            <a:r>
              <a:rPr lang="en-US" sz="650" dirty="0">
                <a:latin typeface="Arial" panose="020B0604020202020204" pitchFamily="34" charset="0"/>
                <a:cs typeface="Arial" panose="020B0604020202020204" pitchFamily="34" charset="0"/>
              </a:rPr>
              <a:t>4 to 6mg Atropine diluted into 5-10 mL in 0.9% Saline or Sterile Water, then injected into trachea</a:t>
            </a:r>
          </a:p>
          <a:p>
            <a:pPr algn="just"/>
            <a:endParaRPr lang="en-US" sz="650" dirty="0">
              <a:latin typeface="Arial" panose="020B0604020202020204" pitchFamily="34" charset="0"/>
              <a:cs typeface="Arial" panose="020B0604020202020204" pitchFamily="34" charset="0"/>
            </a:endParaRPr>
          </a:p>
          <a:p>
            <a:pPr algn="just"/>
            <a:r>
              <a:rPr lang="ru-RU" sz="650" b="1" dirty="0" err="1">
                <a:latin typeface="Arial" panose="020B0604020202020204" pitchFamily="34" charset="0"/>
                <a:cs typeface="Arial" panose="020B0604020202020204" pitchFamily="34" charset="0"/>
              </a:rPr>
              <a:t>Атропін</a:t>
            </a:r>
            <a:r>
              <a:rPr lang="ru-RU" sz="650" b="1" dirty="0">
                <a:latin typeface="Arial" panose="020B0604020202020204" pitchFamily="34" charset="0"/>
                <a:cs typeface="Arial" panose="020B0604020202020204" pitchFamily="34" charset="0"/>
              </a:rPr>
              <a:t>: </a:t>
            </a:r>
            <a:r>
              <a:rPr lang="ru-RU" sz="650" b="1" dirty="0" err="1">
                <a:latin typeface="Arial" panose="020B0604020202020204" pitchFamily="34" charset="0"/>
                <a:cs typeface="Arial" panose="020B0604020202020204" pitchFamily="34" charset="0"/>
              </a:rPr>
              <a:t>Дорослі</a:t>
            </a:r>
            <a:endParaRPr lang="ru-RU" sz="650" b="1" dirty="0">
              <a:latin typeface="Arial" panose="020B0604020202020204" pitchFamily="34" charset="0"/>
              <a:cs typeface="Arial" panose="020B0604020202020204" pitchFamily="34" charset="0"/>
            </a:endParaRPr>
          </a:p>
          <a:p>
            <a:pPr algn="just"/>
            <a:r>
              <a:rPr lang="ru-RU" sz="650" dirty="0" err="1">
                <a:latin typeface="Arial" panose="020B0604020202020204" pitchFamily="34" charset="0"/>
                <a:cs typeface="Arial" panose="020B0604020202020204" pitchFamily="34" charset="0"/>
              </a:rPr>
              <a:t>Вік</a:t>
            </a:r>
            <a:r>
              <a:rPr lang="ru-RU" sz="650" dirty="0">
                <a:latin typeface="Arial" panose="020B0604020202020204" pitchFamily="34" charset="0"/>
                <a:cs typeface="Arial" panose="020B0604020202020204" pitchFamily="34" charset="0"/>
              </a:rPr>
              <a:t> 13 </a:t>
            </a:r>
            <a:r>
              <a:rPr lang="ru-RU" sz="650" dirty="0" err="1">
                <a:latin typeface="Arial" panose="020B0604020202020204" pitchFamily="34" charset="0"/>
                <a:cs typeface="Arial" panose="020B0604020202020204" pitchFamily="34" charset="0"/>
              </a:rPr>
              <a:t>років</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або</a:t>
            </a:r>
            <a:r>
              <a:rPr lang="ru-RU" sz="650" dirty="0">
                <a:latin typeface="Arial" panose="020B0604020202020204" pitchFamily="34" charset="0"/>
                <a:cs typeface="Arial" panose="020B0604020202020204" pitchFamily="34" charset="0"/>
              </a:rPr>
              <a:t> старше </a:t>
            </a:r>
            <a:r>
              <a:rPr lang="ru-RU" sz="650" dirty="0" err="1">
                <a:latin typeface="Arial" panose="020B0604020202020204" pitchFamily="34" charset="0"/>
                <a:cs typeface="Arial" panose="020B0604020202020204" pitchFamily="34" charset="0"/>
              </a:rPr>
              <a:t>або</a:t>
            </a:r>
            <a:r>
              <a:rPr lang="ru-RU" sz="650" dirty="0">
                <a:latin typeface="Arial" panose="020B0604020202020204" pitchFamily="34" charset="0"/>
                <a:cs typeface="Arial" panose="020B0604020202020204" pitchFamily="34" charset="0"/>
              </a:rPr>
              <a:t> </a:t>
            </a:r>
            <a:r>
              <a:rPr lang="ru-RU" sz="650" b="1" dirty="0">
                <a:latin typeface="Arial" panose="020B0604020202020204" pitchFamily="34" charset="0"/>
                <a:cs typeface="Arial" panose="020B0604020202020204" pitchFamily="34" charset="0"/>
              </a:rPr>
              <a:t>≥ 40 кг (≥ 90 </a:t>
            </a:r>
            <a:r>
              <a:rPr lang="ru-RU" sz="650" b="1" dirty="0" err="1">
                <a:latin typeface="Arial" panose="020B0604020202020204" pitchFamily="34" charset="0"/>
                <a:cs typeface="Arial" panose="020B0604020202020204" pitchFamily="34" charset="0"/>
              </a:rPr>
              <a:t>фунтів</a:t>
            </a:r>
            <a:r>
              <a:rPr lang="ru-RU" sz="650" b="1" dirty="0">
                <a:latin typeface="Arial" panose="020B0604020202020204" pitchFamily="34" charset="0"/>
                <a:cs typeface="Arial" panose="020B0604020202020204" pitchFamily="34" charset="0"/>
              </a:rPr>
              <a:t>)</a:t>
            </a:r>
          </a:p>
          <a:p>
            <a:pPr algn="just"/>
            <a:r>
              <a:rPr lang="ru-RU" sz="650" dirty="0" err="1">
                <a:latin typeface="Arial" panose="020B0604020202020204" pitchFamily="34" charset="0"/>
                <a:cs typeface="Arial" panose="020B0604020202020204" pitchFamily="34" charset="0"/>
              </a:rPr>
              <a:t>Бажаний</a:t>
            </a:r>
            <a:r>
              <a:rPr lang="ru-RU" sz="650" dirty="0">
                <a:latin typeface="Arial" panose="020B0604020202020204" pitchFamily="34" charset="0"/>
                <a:cs typeface="Arial" panose="020B0604020202020204" pitchFamily="34" charset="0"/>
              </a:rPr>
              <a:t> метод </a:t>
            </a:r>
            <a:r>
              <a:rPr lang="ru-RU" sz="650" dirty="0" err="1">
                <a:latin typeface="Arial" panose="020B0604020202020204" pitchFamily="34" charset="0"/>
                <a:cs typeface="Arial" panose="020B0604020202020204" pitchFamily="34" charset="0"/>
              </a:rPr>
              <a:t>уведення</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Початковий</a:t>
            </a:r>
            <a:r>
              <a:rPr lang="ru-RU" sz="650" dirty="0">
                <a:latin typeface="Arial" panose="020B0604020202020204" pitchFamily="34" charset="0"/>
                <a:cs typeface="Arial" panose="020B0604020202020204" pitchFamily="34" charset="0"/>
              </a:rPr>
              <a:t> - </a:t>
            </a:r>
            <a:r>
              <a:rPr lang="ru-RU" sz="650" dirty="0" err="1">
                <a:latin typeface="Arial" panose="020B0604020202020204" pitchFamily="34" charset="0"/>
                <a:cs typeface="Arial" panose="020B0604020202020204" pitchFamily="34" charset="0"/>
              </a:rPr>
              <a:t>внутрішньом'язово</a:t>
            </a:r>
            <a:r>
              <a:rPr lang="ru-RU" sz="650" dirty="0">
                <a:latin typeface="Arial" panose="020B0604020202020204" pitchFamily="34" charset="0"/>
                <a:cs typeface="Arial" panose="020B0604020202020204" pitchFamily="34" charset="0"/>
              </a:rPr>
              <a:t> (ВМ), </a:t>
            </a:r>
            <a:r>
              <a:rPr lang="ru-RU" sz="650" dirty="0" err="1">
                <a:latin typeface="Arial" panose="020B0604020202020204" pitchFamily="34" charset="0"/>
                <a:cs typeface="Arial" panose="020B0604020202020204" pitchFamily="34" charset="0"/>
              </a:rPr>
              <a:t>наступний</a:t>
            </a:r>
            <a:r>
              <a:rPr lang="ru-RU" sz="650" dirty="0">
                <a:latin typeface="Arial" panose="020B0604020202020204" pitchFamily="34" charset="0"/>
                <a:cs typeface="Arial" panose="020B0604020202020204" pitchFamily="34" charset="0"/>
              </a:rPr>
              <a:t> - </a:t>
            </a:r>
            <a:r>
              <a:rPr lang="ru-RU" sz="650" dirty="0" err="1">
                <a:latin typeface="Arial" panose="020B0604020202020204" pitchFamily="34" charset="0"/>
                <a:cs typeface="Arial" panose="020B0604020202020204" pitchFamily="34" charset="0"/>
              </a:rPr>
              <a:t>внутрішньовенно</a:t>
            </a:r>
            <a:r>
              <a:rPr lang="ru-RU" sz="650" dirty="0">
                <a:latin typeface="Arial" panose="020B0604020202020204" pitchFamily="34" charset="0"/>
                <a:cs typeface="Arial" panose="020B0604020202020204" pitchFamily="34" charset="0"/>
              </a:rPr>
              <a:t> (ВВ) </a:t>
            </a:r>
            <a:r>
              <a:rPr lang="ru-RU" sz="650" dirty="0" err="1">
                <a:latin typeface="Arial" panose="020B0604020202020204" pitchFamily="34" charset="0"/>
                <a:cs typeface="Arial" panose="020B0604020202020204" pitchFamily="34" charset="0"/>
              </a:rPr>
              <a:t>або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внутрішньокістково</a:t>
            </a:r>
            <a:r>
              <a:rPr lang="ru-RU" sz="650" dirty="0">
                <a:latin typeface="Arial" panose="020B0604020202020204" pitchFamily="34" charset="0"/>
                <a:cs typeface="Arial" panose="020B0604020202020204" pitchFamily="34" charset="0"/>
              </a:rPr>
              <a:t> (ВК), </a:t>
            </a:r>
            <a:r>
              <a:rPr lang="ru-RU" sz="650" dirty="0" err="1">
                <a:latin typeface="Arial" panose="020B0604020202020204" pitchFamily="34" charset="0"/>
                <a:cs typeface="Arial" panose="020B0604020202020204" pitchFamily="34" charset="0"/>
              </a:rPr>
              <a:t>або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підшкірно</a:t>
            </a:r>
            <a:endParaRPr lang="ru-RU" sz="650" dirty="0">
              <a:latin typeface="Arial" panose="020B0604020202020204" pitchFamily="34" charset="0"/>
              <a:cs typeface="Arial" panose="020B0604020202020204" pitchFamily="34" charset="0"/>
            </a:endParaRPr>
          </a:p>
          <a:p>
            <a:pPr algn="just"/>
            <a:r>
              <a:rPr lang="ru-RU" sz="650" b="1" dirty="0" err="1">
                <a:latin typeface="Arial" panose="020B0604020202020204" pitchFamily="34" charset="0"/>
                <a:cs typeface="Arial" panose="020B0604020202020204" pitchFamily="34" charset="0"/>
              </a:rPr>
              <a:t>Дозування</a:t>
            </a:r>
            <a:r>
              <a:rPr lang="ru-RU" sz="650" b="1" dirty="0">
                <a:latin typeface="Arial" panose="020B0604020202020204" pitchFamily="34" charset="0"/>
                <a:cs typeface="Arial" panose="020B0604020202020204" pitchFamily="34" charset="0"/>
              </a:rPr>
              <a:t> за ВМ </a:t>
            </a:r>
            <a:r>
              <a:rPr lang="ru-RU" sz="650" b="1" dirty="0" err="1">
                <a:latin typeface="Arial" panose="020B0604020202020204" pitchFamily="34" charset="0"/>
                <a:cs typeface="Arial" panose="020B0604020202020204" pitchFamily="34" charset="0"/>
              </a:rPr>
              <a:t>введення</a:t>
            </a:r>
            <a:r>
              <a:rPr lang="ru-RU" sz="650" b="1" dirty="0">
                <a:latin typeface="Arial" panose="020B0604020202020204" pitchFamily="34" charset="0"/>
                <a:cs typeface="Arial" panose="020B0604020202020204" pitchFamily="34" charset="0"/>
              </a:rPr>
              <a:t> (з </a:t>
            </a:r>
            <a:r>
              <a:rPr lang="ru-RU" sz="650" b="1" dirty="0" err="1">
                <a:latin typeface="Arial" panose="020B0604020202020204" pitchFamily="34" charset="0"/>
                <a:cs typeface="Arial" panose="020B0604020202020204" pitchFamily="34" charset="0"/>
              </a:rPr>
              <a:t>польової</a:t>
            </a:r>
            <a:r>
              <a:rPr lang="ru-RU" sz="650" b="1" dirty="0">
                <a:latin typeface="Arial" panose="020B0604020202020204" pitchFamily="34" charset="0"/>
                <a:cs typeface="Arial" panose="020B0604020202020204" pitchFamily="34" charset="0"/>
              </a:rPr>
              <a:t> </a:t>
            </a:r>
            <a:r>
              <a:rPr lang="ru-RU" sz="650" b="1" dirty="0" err="1">
                <a:latin typeface="Arial" panose="020B0604020202020204" pitchFamily="34" charset="0"/>
                <a:cs typeface="Arial" panose="020B0604020202020204" pitchFamily="34" charset="0"/>
              </a:rPr>
              <a:t>медицини</a:t>
            </a:r>
            <a:r>
              <a:rPr lang="ru-RU" sz="650" b="1" dirty="0">
                <a:latin typeface="Arial" panose="020B0604020202020204" pitchFamily="34" charset="0"/>
                <a:cs typeface="Arial" panose="020B0604020202020204" pitchFamily="34" charset="0"/>
              </a:rPr>
              <a:t>)</a:t>
            </a:r>
          </a:p>
          <a:p>
            <a:pPr marL="182563" algn="just"/>
            <a:r>
              <a:rPr lang="ru-RU" sz="650" dirty="0">
                <a:latin typeface="Arial" panose="020B0604020202020204" pitchFamily="34" charset="0"/>
                <a:cs typeface="Arial" panose="020B0604020202020204" pitchFamily="34" charset="0"/>
              </a:rPr>
              <a:t>Початкова доза </a:t>
            </a:r>
            <a:r>
              <a:rPr lang="ru-RU" sz="650" dirty="0" err="1">
                <a:latin typeface="Arial" panose="020B0604020202020204" pitchFamily="34" charset="0"/>
                <a:cs typeface="Arial" panose="020B0604020202020204" pitchFamily="34" charset="0"/>
              </a:rPr>
              <a:t>атропіну</a:t>
            </a:r>
            <a:r>
              <a:rPr lang="ru-RU" sz="650" dirty="0">
                <a:latin typeface="Arial" panose="020B0604020202020204" pitchFamily="34" charset="0"/>
                <a:cs typeface="Arial" panose="020B0604020202020204" pitchFamily="34" charset="0"/>
              </a:rPr>
              <a:t> 2 мг ВМ, як </a:t>
            </a:r>
            <a:r>
              <a:rPr lang="ru-RU" sz="650" dirty="0" err="1">
                <a:latin typeface="Arial" panose="020B0604020202020204" pitchFamily="34" charset="0"/>
                <a:cs typeface="Arial" panose="020B0604020202020204" pitchFamily="34" charset="0"/>
              </a:rPr>
              <a:t>тільки</a:t>
            </a:r>
            <a:r>
              <a:rPr lang="ru-RU" sz="650" dirty="0">
                <a:latin typeface="Arial" panose="020B0604020202020204" pitchFamily="34" charset="0"/>
                <a:cs typeface="Arial" panose="020B0604020202020204" pitchFamily="34" charset="0"/>
              </a:rPr>
              <a:t> стане </a:t>
            </a:r>
            <a:r>
              <a:rPr lang="ru-RU" sz="650" dirty="0" err="1">
                <a:latin typeface="Arial" panose="020B0604020202020204" pitchFamily="34" charset="0"/>
                <a:cs typeface="Arial" panose="020B0604020202020204" pitchFamily="34" charset="0"/>
              </a:rPr>
              <a:t>відомо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або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підозрюється</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вплив</a:t>
            </a:r>
            <a:endParaRPr lang="ru-RU" sz="650" dirty="0">
              <a:latin typeface="Arial" panose="020B0604020202020204" pitchFamily="34" charset="0"/>
              <a:cs typeface="Arial" panose="020B0604020202020204" pitchFamily="34" charset="0"/>
            </a:endParaRPr>
          </a:p>
          <a:p>
            <a:pPr marL="182563" algn="just"/>
            <a:r>
              <a:rPr lang="ru-RU" sz="650" dirty="0" err="1">
                <a:latin typeface="Arial" panose="020B0604020202020204" pitchFamily="34" charset="0"/>
                <a:cs typeface="Arial" panose="020B0604020202020204" pitchFamily="34" charset="0"/>
              </a:rPr>
              <a:t>Помірні</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або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прогресуючі</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симптоми</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повторіть</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дозування</a:t>
            </a:r>
            <a:r>
              <a:rPr lang="ru-RU" sz="650" dirty="0">
                <a:latin typeface="Arial" panose="020B0604020202020204" pitchFamily="34" charset="0"/>
                <a:cs typeface="Arial" panose="020B0604020202020204" pitchFamily="34" charset="0"/>
              </a:rPr>
              <a:t> 2 мг ВМ </a:t>
            </a:r>
            <a:r>
              <a:rPr lang="ru-RU" sz="650" dirty="0" err="1">
                <a:latin typeface="Arial" panose="020B0604020202020204" pitchFamily="34" charset="0"/>
                <a:cs typeface="Arial" panose="020B0604020202020204" pitchFamily="34" charset="0"/>
              </a:rPr>
              <a:t>кожні</a:t>
            </a:r>
            <a:r>
              <a:rPr lang="ru-RU" sz="650" dirty="0">
                <a:latin typeface="Arial" panose="020B0604020202020204" pitchFamily="34" charset="0"/>
                <a:cs typeface="Arial" panose="020B0604020202020204" pitchFamily="34" charset="0"/>
              </a:rPr>
              <a:t> 3-5 </a:t>
            </a:r>
            <a:r>
              <a:rPr lang="ru-RU" sz="650" dirty="0" err="1">
                <a:latin typeface="Arial" panose="020B0604020202020204" pitchFamily="34" charset="0"/>
                <a:cs typeface="Arial" panose="020B0604020202020204" pitchFamily="34" charset="0"/>
              </a:rPr>
              <a:t>хвилин</a:t>
            </a:r>
            <a:r>
              <a:rPr lang="ru-RU" sz="650" dirty="0">
                <a:latin typeface="Arial" panose="020B0604020202020204" pitchFamily="34" charset="0"/>
                <a:cs typeface="Arial" panose="020B0604020202020204" pitchFamily="34" charset="0"/>
              </a:rPr>
              <a:t> до </a:t>
            </a:r>
            <a:r>
              <a:rPr lang="ru-RU" sz="650" dirty="0" err="1">
                <a:latin typeface="Arial" panose="020B0604020202020204" pitchFamily="34" charset="0"/>
                <a:cs typeface="Arial" panose="020B0604020202020204" pitchFamily="34" charset="0"/>
              </a:rPr>
              <a:t>третьої</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дози</a:t>
            </a:r>
            <a:endParaRPr lang="ru-RU" sz="650" dirty="0">
              <a:latin typeface="Arial" panose="020B0604020202020204" pitchFamily="34" charset="0"/>
              <a:cs typeface="Arial" panose="020B0604020202020204" pitchFamily="34" charset="0"/>
            </a:endParaRPr>
          </a:p>
          <a:p>
            <a:pPr marL="182563" algn="just"/>
            <a:r>
              <a:rPr lang="ru-RU" sz="650" dirty="0" err="1">
                <a:latin typeface="Arial" panose="020B0604020202020204" pitchFamily="34" charset="0"/>
                <a:cs typeface="Arial" panose="020B0604020202020204" pitchFamily="34" charset="0"/>
              </a:rPr>
              <a:t>Важкі</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симптоми</a:t>
            </a:r>
            <a:r>
              <a:rPr lang="ru-RU" sz="650" dirty="0">
                <a:latin typeface="Arial" panose="020B0604020202020204" pitchFamily="34" charset="0"/>
                <a:cs typeface="Arial" panose="020B0604020202020204" pitchFamily="34" charset="0"/>
              </a:rPr>
              <a:t>: 6 мг </a:t>
            </a:r>
            <a:r>
              <a:rPr lang="ru-RU" sz="650" dirty="0" err="1">
                <a:latin typeface="Arial" panose="020B0604020202020204" pitchFamily="34" charset="0"/>
                <a:cs typeface="Arial" panose="020B0604020202020204" pitchFamily="34" charset="0"/>
              </a:rPr>
              <a:t>атропіну</a:t>
            </a:r>
            <a:r>
              <a:rPr lang="ru-RU" sz="650" dirty="0">
                <a:latin typeface="Arial" panose="020B0604020202020204" pitchFamily="34" charset="0"/>
                <a:cs typeface="Arial" panose="020B0604020202020204" pitchFamily="34" charset="0"/>
              </a:rPr>
              <a:t> ВМ </a:t>
            </a:r>
            <a:r>
              <a:rPr lang="ru-RU" sz="650" dirty="0" err="1">
                <a:latin typeface="Arial" panose="020B0604020202020204" pitchFamily="34" charset="0"/>
                <a:cs typeface="Arial" panose="020B0604020202020204" pitchFamily="34" charset="0"/>
              </a:rPr>
              <a:t>негайно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дотримуйтесь</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цього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дозування</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пралідоксимом</a:t>
            </a:r>
            <a:r>
              <a:rPr lang="ru-RU" sz="650" dirty="0">
                <a:latin typeface="Arial" panose="020B0604020202020204" pitchFamily="34" charset="0"/>
                <a:cs typeface="Arial" panose="020B0604020202020204" pitchFamily="34" charset="0"/>
              </a:rPr>
              <a:t> і </a:t>
            </a:r>
            <a:r>
              <a:rPr lang="ru-RU" sz="650" dirty="0" err="1">
                <a:latin typeface="Arial" panose="020B0604020202020204" pitchFamily="34" charset="0"/>
                <a:cs typeface="Arial" panose="020B0604020202020204" pitchFamily="34" charset="0"/>
              </a:rPr>
              <a:t>протисудомними</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засобами</a:t>
            </a:r>
            <a:r>
              <a:rPr lang="ru-RU" sz="650" dirty="0">
                <a:latin typeface="Arial" panose="020B0604020202020204" pitchFamily="34" charset="0"/>
                <a:cs typeface="Arial" panose="020B0604020202020204" pitchFamily="34" charset="0"/>
              </a:rPr>
              <a:t>, такими як </a:t>
            </a:r>
            <a:r>
              <a:rPr lang="ru-RU" sz="650" dirty="0" err="1">
                <a:latin typeface="Arial" panose="020B0604020202020204" pitchFamily="34" charset="0"/>
                <a:cs typeface="Arial" panose="020B0604020202020204" pitchFamily="34" charset="0"/>
              </a:rPr>
              <a:t>діазепам</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або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мідазолам</a:t>
            </a:r>
            <a:endParaRPr lang="ru-RU" sz="650" dirty="0">
              <a:latin typeface="Arial" panose="020B0604020202020204" pitchFamily="34" charset="0"/>
              <a:cs typeface="Arial" panose="020B0604020202020204" pitchFamily="34" charset="0"/>
            </a:endParaRPr>
          </a:p>
          <a:p>
            <a:pPr algn="just"/>
            <a:r>
              <a:rPr lang="ru-RU" sz="650" b="1" dirty="0" err="1">
                <a:latin typeface="Arial" panose="020B0604020202020204" pitchFamily="34" charset="0"/>
                <a:cs typeface="Arial" panose="020B0604020202020204" pitchFamily="34" charset="0"/>
              </a:rPr>
              <a:t>Дозування</a:t>
            </a:r>
            <a:r>
              <a:rPr lang="ru-RU" sz="650" b="1" dirty="0">
                <a:latin typeface="Arial" panose="020B0604020202020204" pitchFamily="34" charset="0"/>
                <a:cs typeface="Arial" panose="020B0604020202020204" pitchFamily="34" charset="0"/>
              </a:rPr>
              <a:t> для ВВ </a:t>
            </a:r>
            <a:r>
              <a:rPr lang="ru-RU" sz="650" b="1" dirty="0" err="1">
                <a:latin typeface="Arial" panose="020B0604020202020204" pitchFamily="34" charset="0"/>
                <a:cs typeface="Arial" panose="020B0604020202020204" pitchFamily="34" charset="0"/>
              </a:rPr>
              <a:t>введення</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виберіть</a:t>
            </a:r>
            <a:r>
              <a:rPr lang="ru-RU" sz="650" dirty="0">
                <a:latin typeface="Arial" panose="020B0604020202020204" pitchFamily="34" charset="0"/>
                <a:cs typeface="Arial" panose="020B0604020202020204" pitchFamily="34" charset="0"/>
              </a:rPr>
              <a:t> один </a:t>
            </a:r>
            <a:r>
              <a:rPr lang="ru-RU" sz="650" dirty="0" err="1">
                <a:latin typeface="Arial" panose="020B0604020202020204" pitchFamily="34" charset="0"/>
                <a:cs typeface="Arial" panose="020B0604020202020204" pitchFamily="34" charset="0"/>
              </a:rPr>
              <a:t>із</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цих</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двох</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доказових</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протоколів</a:t>
            </a:r>
            <a:r>
              <a:rPr lang="ru-RU" sz="650" dirty="0">
                <a:latin typeface="Arial" panose="020B0604020202020204" pitchFamily="34" charset="0"/>
                <a:cs typeface="Arial" panose="020B0604020202020204" pitchFamily="34" charset="0"/>
              </a:rPr>
              <a:t>)</a:t>
            </a:r>
          </a:p>
          <a:p>
            <a:pPr marL="182563" algn="just">
              <a:tabLst>
                <a:tab pos="266700" algn="l"/>
              </a:tabLst>
            </a:pPr>
            <a:r>
              <a:rPr lang="ru-RU" sz="650" dirty="0">
                <a:latin typeface="Arial" panose="020B0604020202020204" pitchFamily="34" charset="0"/>
                <a:cs typeface="Arial" panose="020B0604020202020204" pitchFamily="34" charset="0"/>
              </a:rPr>
              <a:t>1.	</a:t>
            </a:r>
            <a:r>
              <a:rPr lang="ru-RU" sz="650" u="sng" dirty="0" err="1">
                <a:latin typeface="Arial" panose="020B0604020202020204" pitchFamily="34" charset="0"/>
                <a:cs typeface="Arial" panose="020B0604020202020204" pitchFamily="34" charset="0"/>
              </a:rPr>
              <a:t>Історичний</a:t>
            </a:r>
            <a:r>
              <a:rPr lang="ru-RU" sz="650" u="sng" dirty="0">
                <a:latin typeface="Arial" panose="020B0604020202020204" pitchFamily="34" charset="0"/>
                <a:cs typeface="Arial" panose="020B0604020202020204" pitchFamily="34" charset="0"/>
              </a:rPr>
              <a:t> </a:t>
            </a:r>
            <a:r>
              <a:rPr lang="ru-RU" sz="650" u="sng" dirty="0" err="1">
                <a:latin typeface="Arial" panose="020B0604020202020204" pitchFamily="34" charset="0"/>
                <a:cs typeface="Arial" panose="020B0604020202020204" pitchFamily="34" charset="0"/>
              </a:rPr>
              <a:t>військовий</a:t>
            </a:r>
            <a:r>
              <a:rPr lang="ru-RU" sz="650" u="sng" dirty="0">
                <a:latin typeface="Arial" panose="020B0604020202020204" pitchFamily="34" charset="0"/>
                <a:cs typeface="Arial" panose="020B0604020202020204" pitchFamily="34" charset="0"/>
              </a:rPr>
              <a:t> протокол (</a:t>
            </a:r>
            <a:r>
              <a:rPr lang="ru-RU" sz="650" u="sng" dirty="0" err="1">
                <a:latin typeface="Arial" panose="020B0604020202020204" pitchFamily="34" charset="0"/>
                <a:cs typeface="Arial" panose="020B0604020202020204" pitchFamily="34" charset="0"/>
              </a:rPr>
              <a:t>важкі</a:t>
            </a:r>
            <a:r>
              <a:rPr lang="ru-RU" sz="650" u="sng" dirty="0">
                <a:latin typeface="Arial" panose="020B0604020202020204" pitchFamily="34" charset="0"/>
                <a:cs typeface="Arial" panose="020B0604020202020204" pitchFamily="34" charset="0"/>
              </a:rPr>
              <a:t> </a:t>
            </a:r>
            <a:r>
              <a:rPr lang="ru-RU" sz="650" u="sng" dirty="0" err="1">
                <a:latin typeface="Arial" panose="020B0604020202020204" pitchFamily="34" charset="0"/>
                <a:cs typeface="Arial" panose="020B0604020202020204" pitchFamily="34" charset="0"/>
              </a:rPr>
              <a:t>симптоми</a:t>
            </a:r>
            <a:r>
              <a:rPr lang="ru-RU" sz="650" u="sng" dirty="0">
                <a:latin typeface="Arial" panose="020B0604020202020204" pitchFamily="34" charset="0"/>
                <a:cs typeface="Arial" panose="020B0604020202020204" pitchFamily="34" charset="0"/>
              </a:rPr>
              <a:t>):</a:t>
            </a:r>
          </a:p>
          <a:p>
            <a:pPr marL="266700" algn="just">
              <a:tabLst>
                <a:tab pos="266700" algn="l"/>
              </a:tabLst>
            </a:pPr>
            <a:r>
              <a:rPr lang="ru-RU" sz="650" dirty="0" err="1">
                <a:latin typeface="Arial" panose="020B0604020202020204" pitchFamily="34" charset="0"/>
                <a:cs typeface="Arial" panose="020B0604020202020204" pitchFamily="34" charset="0"/>
              </a:rPr>
              <a:t>Ударна</a:t>
            </a:r>
            <a:r>
              <a:rPr lang="ru-RU" sz="650" dirty="0">
                <a:latin typeface="Arial" panose="020B0604020202020204" pitchFamily="34" charset="0"/>
                <a:cs typeface="Arial" panose="020B0604020202020204" pitchFamily="34" charset="0"/>
              </a:rPr>
              <a:t> доза: 2 мг </a:t>
            </a:r>
            <a:r>
              <a:rPr lang="ru-RU" sz="650" dirty="0" err="1">
                <a:latin typeface="Arial" panose="020B0604020202020204" pitchFamily="34" charset="0"/>
                <a:cs typeface="Arial" panose="020B0604020202020204" pitchFamily="34" charset="0"/>
              </a:rPr>
              <a:t>атропіну</a:t>
            </a:r>
            <a:r>
              <a:rPr lang="ru-RU" sz="650" dirty="0">
                <a:latin typeface="Arial" panose="020B0604020202020204" pitchFamily="34" charset="0"/>
                <a:cs typeface="Arial" panose="020B0604020202020204" pitchFamily="34" charset="0"/>
              </a:rPr>
              <a:t> ВВ </a:t>
            </a:r>
            <a:r>
              <a:rPr lang="ru-RU" sz="650" dirty="0" err="1">
                <a:latin typeface="Arial" panose="020B0604020202020204" pitchFamily="34" charset="0"/>
                <a:cs typeface="Arial" panose="020B0604020202020204" pitchFamily="34" charset="0"/>
              </a:rPr>
              <a:t>болюсно</a:t>
            </a:r>
            <a:r>
              <a:rPr lang="ru-RU" sz="650" dirty="0">
                <a:latin typeface="Arial" panose="020B0604020202020204" pitchFamily="34" charset="0"/>
                <a:cs typeface="Arial" panose="020B0604020202020204" pitchFamily="34" charset="0"/>
              </a:rPr>
              <a:t> з </a:t>
            </a:r>
            <a:r>
              <a:rPr lang="ru-RU" sz="650" dirty="0" err="1">
                <a:latin typeface="Arial" panose="020B0604020202020204" pitchFamily="34" charset="0"/>
                <a:cs typeface="Arial" panose="020B0604020202020204" pitchFamily="34" charset="0"/>
              </a:rPr>
              <a:t>повторними</a:t>
            </a:r>
            <a:r>
              <a:rPr lang="ru-RU" sz="650" dirty="0">
                <a:latin typeface="Arial" panose="020B0604020202020204" pitchFamily="34" charset="0"/>
                <a:cs typeface="Arial" panose="020B0604020202020204" pitchFamily="34" charset="0"/>
              </a:rPr>
              <a:t> дозами 2 мг </a:t>
            </a:r>
            <a:r>
              <a:rPr lang="ru-RU" sz="650" dirty="0" err="1">
                <a:latin typeface="Arial" panose="020B0604020202020204" pitchFamily="34" charset="0"/>
                <a:cs typeface="Arial" panose="020B0604020202020204" pitchFamily="34" charset="0"/>
              </a:rPr>
              <a:t>атропіну</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кожні</a:t>
            </a:r>
            <a:r>
              <a:rPr lang="ru-RU" sz="650" dirty="0">
                <a:latin typeface="Arial" panose="020B0604020202020204" pitchFamily="34" charset="0"/>
                <a:cs typeface="Arial" panose="020B0604020202020204" pitchFamily="34" charset="0"/>
              </a:rPr>
              <a:t> 3-5 </a:t>
            </a:r>
            <a:r>
              <a:rPr lang="ru-RU" sz="650" dirty="0" err="1">
                <a:latin typeface="Arial" panose="020B0604020202020204" pitchFamily="34" charset="0"/>
                <a:cs typeface="Arial" panose="020B0604020202020204" pitchFamily="34" charset="0"/>
              </a:rPr>
              <a:t>хвилин</a:t>
            </a:r>
            <a:r>
              <a:rPr lang="ru-RU" sz="650" dirty="0">
                <a:latin typeface="Arial" panose="020B0604020202020204" pitchFamily="34" charset="0"/>
                <a:cs typeface="Arial" panose="020B0604020202020204" pitchFamily="34" charset="0"/>
              </a:rPr>
              <a:t> до </a:t>
            </a:r>
            <a:r>
              <a:rPr lang="ru-RU" sz="650" dirty="0" err="1">
                <a:latin typeface="Arial" panose="020B0604020202020204" pitchFamily="34" charset="0"/>
                <a:cs typeface="Arial" panose="020B0604020202020204" pitchFamily="34" charset="0"/>
              </a:rPr>
              <a:t>досягнення</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ефекту</a:t>
            </a:r>
            <a:endParaRPr lang="ru-RU" sz="650" dirty="0">
              <a:latin typeface="Arial" panose="020B0604020202020204" pitchFamily="34" charset="0"/>
              <a:cs typeface="Arial" panose="020B0604020202020204" pitchFamily="34" charset="0"/>
            </a:endParaRPr>
          </a:p>
          <a:p>
            <a:pPr marL="266700" algn="just">
              <a:tabLst>
                <a:tab pos="266700" algn="l"/>
              </a:tabLst>
            </a:pPr>
            <a:r>
              <a:rPr lang="ru-RU" sz="650" dirty="0" err="1">
                <a:latin typeface="Arial" panose="020B0604020202020204" pitchFamily="34" charset="0"/>
                <a:cs typeface="Arial" panose="020B0604020202020204" pitchFamily="34" charset="0"/>
              </a:rPr>
              <a:t>Підтримувальна</a:t>
            </a:r>
            <a:r>
              <a:rPr lang="ru-RU" sz="650" dirty="0">
                <a:latin typeface="Arial" panose="020B0604020202020204" pitchFamily="34" charset="0"/>
                <a:cs typeface="Arial" panose="020B0604020202020204" pitchFamily="34" charset="0"/>
              </a:rPr>
              <a:t> доза: </a:t>
            </a:r>
            <a:r>
              <a:rPr lang="ru-RU" sz="650" dirty="0" err="1">
                <a:latin typeface="Arial" panose="020B0604020202020204" pitchFamily="34" charset="0"/>
                <a:cs typeface="Arial" panose="020B0604020202020204" pitchFamily="34" charset="0"/>
              </a:rPr>
              <a:t>повторюйте</a:t>
            </a:r>
            <a:r>
              <a:rPr lang="ru-RU" sz="650" dirty="0">
                <a:latin typeface="Arial" panose="020B0604020202020204" pitchFamily="34" charset="0"/>
                <a:cs typeface="Arial" panose="020B0604020202020204" pitchFamily="34" charset="0"/>
              </a:rPr>
              <a:t> ВВ </a:t>
            </a:r>
            <a:r>
              <a:rPr lang="ru-RU" sz="650" dirty="0" err="1">
                <a:latin typeface="Arial" panose="020B0604020202020204" pitchFamily="34" charset="0"/>
                <a:cs typeface="Arial" panose="020B0604020202020204" pitchFamily="34" charset="0"/>
              </a:rPr>
              <a:t>введення</a:t>
            </a:r>
            <a:r>
              <a:rPr lang="ru-RU" sz="650" dirty="0">
                <a:latin typeface="Arial" panose="020B0604020202020204" pitchFamily="34" charset="0"/>
                <a:cs typeface="Arial" panose="020B0604020202020204" pitchFamily="34" charset="0"/>
              </a:rPr>
              <a:t> 2 мг </a:t>
            </a:r>
            <a:r>
              <a:rPr lang="ru-RU" sz="650" dirty="0" err="1">
                <a:latin typeface="Arial" panose="020B0604020202020204" pitchFamily="34" charset="0"/>
                <a:cs typeface="Arial" panose="020B0604020202020204" pitchFamily="34" charset="0"/>
              </a:rPr>
              <a:t>атропіну</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кожні</a:t>
            </a:r>
            <a:r>
              <a:rPr lang="ru-RU" sz="650" dirty="0">
                <a:latin typeface="Arial" panose="020B0604020202020204" pitchFamily="34" charset="0"/>
                <a:cs typeface="Arial" panose="020B0604020202020204" pitchFamily="34" charset="0"/>
              </a:rPr>
              <a:t> 3-5 </a:t>
            </a:r>
            <a:r>
              <a:rPr lang="ru-RU" sz="650" dirty="0" err="1">
                <a:latin typeface="Arial" panose="020B0604020202020204" pitchFamily="34" charset="0"/>
                <a:cs typeface="Arial" panose="020B0604020202020204" pitchFamily="34" charset="0"/>
              </a:rPr>
              <a:t>хвилин</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якщо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необхідно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щоб</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забезпечити</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легкість</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вентиляції</a:t>
            </a:r>
            <a:endParaRPr lang="ru-RU" sz="650" dirty="0">
              <a:latin typeface="Arial" panose="020B0604020202020204" pitchFamily="34" charset="0"/>
              <a:cs typeface="Arial" panose="020B0604020202020204" pitchFamily="34" charset="0"/>
            </a:endParaRPr>
          </a:p>
          <a:p>
            <a:pPr marL="182563" algn="just">
              <a:tabLst>
                <a:tab pos="266700" algn="l"/>
              </a:tabLst>
            </a:pPr>
            <a:r>
              <a:rPr lang="ru-RU" sz="650" dirty="0">
                <a:latin typeface="Arial" panose="020B0604020202020204" pitchFamily="34" charset="0"/>
                <a:cs typeface="Arial" panose="020B0604020202020204" pitchFamily="34" charset="0"/>
              </a:rPr>
              <a:t>2.	</a:t>
            </a:r>
            <a:r>
              <a:rPr lang="ru-RU" sz="650" u="sng" dirty="0" err="1">
                <a:latin typeface="Arial" panose="020B0604020202020204" pitchFamily="34" charset="0"/>
                <a:cs typeface="Arial" panose="020B0604020202020204" pitchFamily="34" charset="0"/>
              </a:rPr>
              <a:t>Альтернативний</a:t>
            </a:r>
            <a:r>
              <a:rPr lang="ru-RU" sz="650" u="sng" dirty="0">
                <a:latin typeface="Arial" panose="020B0604020202020204" pitchFamily="34" charset="0"/>
                <a:cs typeface="Arial" panose="020B0604020202020204" pitchFamily="34" charset="0"/>
              </a:rPr>
              <a:t> протокол (за </a:t>
            </a:r>
            <a:r>
              <a:rPr lang="ru-RU" sz="650" u="sng" dirty="0" err="1">
                <a:latin typeface="Arial" panose="020B0604020202020204" pitchFamily="34" charset="0"/>
                <a:cs typeface="Arial" panose="020B0604020202020204" pitchFamily="34" charset="0"/>
              </a:rPr>
              <a:t>важких</a:t>
            </a:r>
            <a:r>
              <a:rPr lang="ru-RU" sz="650" u="sng" dirty="0">
                <a:latin typeface="Arial" panose="020B0604020202020204" pitchFamily="34" charset="0"/>
                <a:cs typeface="Arial" panose="020B0604020202020204" pitchFamily="34" charset="0"/>
              </a:rPr>
              <a:t> </a:t>
            </a:r>
            <a:r>
              <a:rPr lang="ru-RU" sz="650" u="sng" dirty="0" err="1">
                <a:latin typeface="Arial" panose="020B0604020202020204" pitchFamily="34" charset="0"/>
                <a:cs typeface="Arial" panose="020B0604020202020204" pitchFamily="34" charset="0"/>
              </a:rPr>
              <a:t>симптомів</a:t>
            </a:r>
            <a:r>
              <a:rPr lang="ru-RU" sz="650" u="sng" dirty="0">
                <a:latin typeface="Arial" panose="020B0604020202020204" pitchFamily="34" charset="0"/>
                <a:cs typeface="Arial" panose="020B0604020202020204" pitchFamily="34" charset="0"/>
              </a:rPr>
              <a:t>):</a:t>
            </a:r>
          </a:p>
          <a:p>
            <a:pPr marL="266700" algn="just">
              <a:tabLst>
                <a:tab pos="266700" algn="l"/>
              </a:tabLst>
            </a:pPr>
            <a:r>
              <a:rPr lang="ru-RU" sz="650" dirty="0" err="1">
                <a:latin typeface="Arial" panose="020B0604020202020204" pitchFamily="34" charset="0"/>
                <a:cs typeface="Arial" panose="020B0604020202020204" pitchFamily="34" charset="0"/>
              </a:rPr>
              <a:t>Ударна</a:t>
            </a:r>
            <a:r>
              <a:rPr lang="ru-RU" sz="650" dirty="0">
                <a:latin typeface="Arial" panose="020B0604020202020204" pitchFamily="34" charset="0"/>
                <a:cs typeface="Arial" panose="020B0604020202020204" pitchFamily="34" charset="0"/>
              </a:rPr>
              <a:t> доза: 3-5 мг </a:t>
            </a:r>
            <a:r>
              <a:rPr lang="ru-RU" sz="650" dirty="0" err="1">
                <a:latin typeface="Arial" panose="020B0604020202020204" pitchFamily="34" charset="0"/>
                <a:cs typeface="Arial" panose="020B0604020202020204" pitchFamily="34" charset="0"/>
              </a:rPr>
              <a:t>атропіну</a:t>
            </a:r>
            <a:r>
              <a:rPr lang="ru-RU" sz="650" dirty="0">
                <a:latin typeface="Arial" panose="020B0604020202020204" pitchFamily="34" charset="0"/>
                <a:cs typeface="Arial" panose="020B0604020202020204" pitchFamily="34" charset="0"/>
              </a:rPr>
              <a:t> ВВ </a:t>
            </a:r>
            <a:r>
              <a:rPr lang="ru-RU" sz="650" dirty="0" err="1">
                <a:latin typeface="Arial" panose="020B0604020202020204" pitchFamily="34" charset="0"/>
                <a:cs typeface="Arial" panose="020B0604020202020204" pitchFamily="34" charset="0"/>
              </a:rPr>
              <a:t>болюсно</a:t>
            </a:r>
            <a:r>
              <a:rPr lang="ru-RU" sz="650" dirty="0">
                <a:latin typeface="Arial" panose="020B0604020202020204" pitchFamily="34" charset="0"/>
                <a:cs typeface="Arial" panose="020B0604020202020204" pitchFamily="34" charset="0"/>
              </a:rPr>
              <a:t> з </a:t>
            </a:r>
            <a:r>
              <a:rPr lang="ru-RU" sz="650" dirty="0" err="1">
                <a:latin typeface="Arial" panose="020B0604020202020204" pitchFamily="34" charset="0"/>
                <a:cs typeface="Arial" panose="020B0604020202020204" pitchFamily="34" charset="0"/>
              </a:rPr>
              <a:t>подвоєнням</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повторних</a:t>
            </a:r>
            <a:r>
              <a:rPr lang="ru-RU" sz="650" dirty="0">
                <a:latin typeface="Arial" panose="020B0604020202020204" pitchFamily="34" charset="0"/>
                <a:cs typeface="Arial" panose="020B0604020202020204" pitchFamily="34" charset="0"/>
              </a:rPr>
              <a:t> доз </a:t>
            </a:r>
            <a:r>
              <a:rPr lang="ru-RU" sz="650" dirty="0" err="1">
                <a:latin typeface="Arial" panose="020B0604020202020204" pitchFamily="34" charset="0"/>
                <a:cs typeface="Arial" panose="020B0604020202020204" pitchFamily="34" charset="0"/>
              </a:rPr>
              <a:t>кожні</a:t>
            </a:r>
            <a:r>
              <a:rPr lang="ru-RU" sz="650" dirty="0">
                <a:latin typeface="Arial" panose="020B0604020202020204" pitchFamily="34" charset="0"/>
                <a:cs typeface="Arial" panose="020B0604020202020204" pitchFamily="34" charset="0"/>
              </a:rPr>
              <a:t> 3-5 </a:t>
            </a:r>
            <a:r>
              <a:rPr lang="ru-RU" sz="650" dirty="0" err="1">
                <a:latin typeface="Arial" panose="020B0604020202020204" pitchFamily="34" charset="0"/>
                <a:cs typeface="Arial" panose="020B0604020202020204" pitchFamily="34" charset="0"/>
              </a:rPr>
              <a:t>хвилин</a:t>
            </a:r>
            <a:r>
              <a:rPr lang="ru-RU" sz="650" dirty="0">
                <a:latin typeface="Arial" panose="020B0604020202020204" pitchFamily="34" charset="0"/>
                <a:cs typeface="Arial" panose="020B0604020202020204" pitchFamily="34" charset="0"/>
              </a:rPr>
              <a:t> до </a:t>
            </a:r>
            <a:r>
              <a:rPr lang="ru-RU" sz="650" dirty="0" err="1">
                <a:latin typeface="Arial" panose="020B0604020202020204" pitchFamily="34" charset="0"/>
                <a:cs typeface="Arial" panose="020B0604020202020204" pitchFamily="34" charset="0"/>
              </a:rPr>
              <a:t>досягнення</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ефекту</a:t>
            </a:r>
            <a:endParaRPr lang="ru-RU" sz="650" dirty="0">
              <a:latin typeface="Arial" panose="020B0604020202020204" pitchFamily="34" charset="0"/>
              <a:cs typeface="Arial" panose="020B0604020202020204" pitchFamily="34" charset="0"/>
            </a:endParaRPr>
          </a:p>
          <a:p>
            <a:pPr marL="266700" algn="just"/>
            <a:r>
              <a:rPr lang="ru-RU" sz="650" dirty="0" err="1">
                <a:latin typeface="Arial" panose="020B0604020202020204" pitchFamily="34" charset="0"/>
                <a:cs typeface="Arial" panose="020B0604020202020204" pitchFamily="34" charset="0"/>
              </a:rPr>
              <a:t>Підтримувальна</a:t>
            </a:r>
            <a:r>
              <a:rPr lang="ru-RU" sz="650" dirty="0">
                <a:latin typeface="Arial" panose="020B0604020202020204" pitchFamily="34" charset="0"/>
                <a:cs typeface="Arial" panose="020B0604020202020204" pitchFamily="34" charset="0"/>
              </a:rPr>
              <a:t> доза: (обрати один </a:t>
            </a:r>
            <a:r>
              <a:rPr lang="ru-RU" sz="650" dirty="0" err="1">
                <a:latin typeface="Arial" panose="020B0604020202020204" pitchFamily="34" charset="0"/>
                <a:cs typeface="Arial" panose="020B0604020202020204" pitchFamily="34" charset="0"/>
              </a:rPr>
              <a:t>варіант</a:t>
            </a:r>
            <a:r>
              <a:rPr lang="ru-RU" sz="650" dirty="0">
                <a:latin typeface="Arial" panose="020B0604020202020204" pitchFamily="34" charset="0"/>
                <a:cs typeface="Arial" panose="020B0604020202020204" pitchFamily="34" charset="0"/>
              </a:rPr>
              <a:t>)</a:t>
            </a:r>
          </a:p>
          <a:p>
            <a:pPr marL="266700" algn="just"/>
            <a:r>
              <a:rPr lang="ru-RU" sz="650" dirty="0" err="1">
                <a:latin typeface="Arial" panose="020B0604020202020204" pitchFamily="34" charset="0"/>
                <a:cs typeface="Arial" panose="020B0604020202020204" pitchFamily="34" charset="0"/>
              </a:rPr>
              <a:t>Переривчаста</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інфузія</a:t>
            </a:r>
            <a:r>
              <a:rPr lang="ru-RU" sz="650" dirty="0">
                <a:latin typeface="Arial" panose="020B0604020202020204" pitchFamily="34" charset="0"/>
                <a:cs typeface="Arial" panose="020B0604020202020204" pitchFamily="34" charset="0"/>
              </a:rPr>
              <a:t>: за потреби </a:t>
            </a:r>
            <a:r>
              <a:rPr lang="ru-RU" sz="650" dirty="0" err="1">
                <a:latin typeface="Arial" panose="020B0604020202020204" pitchFamily="34" charset="0"/>
                <a:cs typeface="Arial" panose="020B0604020202020204" pitchFamily="34" charset="0"/>
              </a:rPr>
              <a:t>повторюйте</a:t>
            </a:r>
            <a:r>
              <a:rPr lang="ru-RU" sz="650" dirty="0">
                <a:latin typeface="Arial" panose="020B0604020202020204" pitchFamily="34" charset="0"/>
                <a:cs typeface="Arial" panose="020B0604020202020204" pitchFamily="34" charset="0"/>
              </a:rPr>
              <a:t> ВВ </a:t>
            </a:r>
            <a:r>
              <a:rPr lang="ru-RU" sz="650" dirty="0" err="1">
                <a:latin typeface="Arial" panose="020B0604020202020204" pitchFamily="34" charset="0"/>
                <a:cs typeface="Arial" panose="020B0604020202020204" pitchFamily="34" charset="0"/>
              </a:rPr>
              <a:t>введення</a:t>
            </a:r>
            <a:r>
              <a:rPr lang="ru-RU" sz="650" dirty="0">
                <a:latin typeface="Arial" panose="020B0604020202020204" pitchFamily="34" charset="0"/>
                <a:cs typeface="Arial" panose="020B0604020202020204" pitchFamily="34" charset="0"/>
              </a:rPr>
              <a:t> 2 мг </a:t>
            </a:r>
            <a:r>
              <a:rPr lang="ru-RU" sz="650" dirty="0" err="1">
                <a:latin typeface="Arial" panose="020B0604020202020204" pitchFamily="34" charset="0"/>
                <a:cs typeface="Arial" panose="020B0604020202020204" pitchFamily="34" charset="0"/>
              </a:rPr>
              <a:t>атропіну</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кожні</a:t>
            </a:r>
            <a:r>
              <a:rPr lang="ru-RU" sz="650" dirty="0">
                <a:latin typeface="Arial" panose="020B0604020202020204" pitchFamily="34" charset="0"/>
                <a:cs typeface="Arial" panose="020B0604020202020204" pitchFamily="34" charset="0"/>
              </a:rPr>
              <a:t> 3-5 </a:t>
            </a:r>
            <a:r>
              <a:rPr lang="ru-RU" sz="650" dirty="0" err="1">
                <a:latin typeface="Arial" panose="020B0604020202020204" pitchFamily="34" charset="0"/>
                <a:cs typeface="Arial" panose="020B0604020202020204" pitchFamily="34" charset="0"/>
              </a:rPr>
              <a:t>хвилин</a:t>
            </a:r>
            <a:endParaRPr lang="ru-RU" sz="650" dirty="0">
              <a:latin typeface="Arial" panose="020B0604020202020204" pitchFamily="34" charset="0"/>
              <a:cs typeface="Arial" panose="020B0604020202020204" pitchFamily="34" charset="0"/>
            </a:endParaRPr>
          </a:p>
          <a:p>
            <a:pPr marL="266700" algn="just"/>
            <a:r>
              <a:rPr lang="ru-RU" sz="650" dirty="0" err="1">
                <a:latin typeface="Arial" panose="020B0604020202020204" pitchFamily="34" charset="0"/>
                <a:cs typeface="Arial" panose="020B0604020202020204" pitchFamily="34" charset="0"/>
              </a:rPr>
              <a:t>Безперервна</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інфузія</a:t>
            </a:r>
            <a:r>
              <a:rPr lang="ru-RU" sz="650" dirty="0">
                <a:latin typeface="Arial" panose="020B0604020202020204" pitchFamily="34" charset="0"/>
                <a:cs typeface="Arial" panose="020B0604020202020204" pitchFamily="34" charset="0"/>
              </a:rPr>
              <a:t>: 10-20% </a:t>
            </a:r>
            <a:r>
              <a:rPr lang="ru-RU" sz="650" dirty="0" err="1">
                <a:latin typeface="Arial" panose="020B0604020202020204" pitchFamily="34" charset="0"/>
                <a:cs typeface="Arial" panose="020B0604020202020204" pitchFamily="34" charset="0"/>
              </a:rPr>
              <a:t>сукупного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атропіну</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необхідного</a:t>
            </a:r>
            <a:r>
              <a:rPr lang="ru-RU" sz="650" dirty="0">
                <a:latin typeface="Arial" panose="020B0604020202020204" pitchFamily="34" charset="0"/>
                <a:cs typeface="Arial" panose="020B0604020202020204" pitchFamily="34" charset="0"/>
              </a:rPr>
              <a:t> для </a:t>
            </a:r>
            <a:r>
              <a:rPr lang="ru-RU" sz="650" dirty="0" err="1">
                <a:latin typeface="Arial" panose="020B0604020202020204" pitchFamily="34" charset="0"/>
                <a:cs typeface="Arial" panose="020B0604020202020204" pitchFamily="34" charset="0"/>
              </a:rPr>
              <a:t>початкової</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стабілізації</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вводять</a:t>
            </a:r>
            <a:r>
              <a:rPr lang="ru-RU" sz="650" dirty="0">
                <a:latin typeface="Arial" panose="020B0604020202020204" pitchFamily="34" charset="0"/>
                <a:cs typeface="Arial" panose="020B0604020202020204" pitchFamily="34" charset="0"/>
              </a:rPr>
              <a:t> у </a:t>
            </a:r>
            <a:r>
              <a:rPr lang="ru-RU" sz="650" dirty="0" err="1">
                <a:latin typeface="Arial" panose="020B0604020202020204" pitchFamily="34" charset="0"/>
                <a:cs typeface="Arial" panose="020B0604020202020204" pitchFamily="34" charset="0"/>
              </a:rPr>
              <a:t>вигляді</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безперервної</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інфузії</a:t>
            </a:r>
            <a:r>
              <a:rPr lang="ru-RU" sz="650" dirty="0">
                <a:latin typeface="Arial" panose="020B0604020202020204" pitchFamily="34" charset="0"/>
                <a:cs typeface="Arial" panose="020B0604020202020204" pitchFamily="34" charset="0"/>
              </a:rPr>
              <a:t> на годину, </a:t>
            </a:r>
            <a:r>
              <a:rPr lang="ru-RU" sz="650" dirty="0" err="1">
                <a:latin typeface="Arial" panose="020B0604020202020204" pitchFamily="34" charset="0"/>
                <a:cs typeface="Arial" panose="020B0604020202020204" pitchFamily="34" charset="0"/>
              </a:rPr>
              <a:t>швидкість</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інфузії</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можна</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збільшити</a:t>
            </a:r>
            <a:r>
              <a:rPr lang="ru-RU" sz="650" dirty="0">
                <a:latin typeface="Arial" panose="020B0604020202020204" pitchFamily="34" charset="0"/>
                <a:cs typeface="Arial" panose="020B0604020202020204" pitchFamily="34" charset="0"/>
              </a:rPr>
              <a:t> для </a:t>
            </a:r>
            <a:r>
              <a:rPr lang="ru-RU" sz="650" dirty="0" err="1">
                <a:latin typeface="Arial" panose="020B0604020202020204" pitchFamily="34" charset="0"/>
                <a:cs typeface="Arial" panose="020B0604020202020204" pitchFamily="34" charset="0"/>
              </a:rPr>
              <a:t>полегшення</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симптомів</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або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зменшити</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щоб</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уникнути</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токсичності</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атропіну</a:t>
            </a:r>
            <a:endParaRPr lang="ru-RU" sz="650" dirty="0">
              <a:latin typeface="Arial" panose="020B0604020202020204" pitchFamily="34" charset="0"/>
              <a:cs typeface="Arial" panose="020B0604020202020204" pitchFamily="34" charset="0"/>
            </a:endParaRPr>
          </a:p>
          <a:p>
            <a:pPr marL="266700" algn="ctr"/>
            <a:r>
              <a:rPr lang="ru-RU" sz="650" dirty="0">
                <a:latin typeface="Arial" panose="020B0604020202020204" pitchFamily="34" charset="0"/>
                <a:cs typeface="Arial" panose="020B0604020202020204" pitchFamily="34" charset="0"/>
              </a:rPr>
              <a:t>Приклад </a:t>
            </a:r>
            <a:r>
              <a:rPr lang="ru-RU" sz="650" dirty="0" err="1">
                <a:latin typeface="Arial" panose="020B0604020202020204" pitchFamily="34" charset="0"/>
                <a:cs typeface="Arial" panose="020B0604020202020204" pitchFamily="34" charset="0"/>
              </a:rPr>
              <a:t>ударної</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дози</a:t>
            </a:r>
            <a:r>
              <a:rPr lang="ru-RU" sz="650" dirty="0">
                <a:latin typeface="Arial" panose="020B0604020202020204" pitchFamily="34" charset="0"/>
                <a:cs typeface="Arial" panose="020B0604020202020204" pitchFamily="34" charset="0"/>
              </a:rPr>
              <a:t>: перша доза 5 мг, друга доза 10 мг -&gt; [</a:t>
            </a:r>
            <a:r>
              <a:rPr lang="ru-RU" sz="650" dirty="0" err="1">
                <a:latin typeface="Arial" panose="020B0604020202020204" pitchFamily="34" charset="0"/>
                <a:cs typeface="Arial" panose="020B0604020202020204" pitchFamily="34" charset="0"/>
              </a:rPr>
              <a:t>стабілізація</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досягнута</a:t>
            </a:r>
            <a:r>
              <a:rPr lang="ru-RU" sz="650" dirty="0">
                <a:latin typeface="Arial" panose="020B0604020202020204" pitchFamily="34" charset="0"/>
                <a:cs typeface="Arial" panose="020B0604020202020204" pitchFamily="34" charset="0"/>
              </a:rPr>
              <a:t>] --&gt; </a:t>
            </a:r>
            <a:r>
              <a:rPr lang="ru-RU" sz="650" dirty="0" err="1">
                <a:latin typeface="Arial" panose="020B0604020202020204" pitchFamily="34" charset="0"/>
                <a:cs typeface="Arial" panose="020B0604020202020204" pitchFamily="34" charset="0"/>
              </a:rPr>
              <a:t>перейдіть</a:t>
            </a:r>
            <a:r>
              <a:rPr lang="ru-RU" sz="650" dirty="0">
                <a:latin typeface="Arial" panose="020B0604020202020204" pitchFamily="34" charset="0"/>
                <a:cs typeface="Arial" panose="020B0604020202020204" pitchFamily="34" charset="0"/>
              </a:rPr>
              <a:t> до </a:t>
            </a:r>
            <a:r>
              <a:rPr lang="ru-RU" sz="650" dirty="0" err="1">
                <a:latin typeface="Arial" panose="020B0604020202020204" pitchFamily="34" charset="0"/>
                <a:cs typeface="Arial" panose="020B0604020202020204" pitchFamily="34" charset="0"/>
              </a:rPr>
              <a:t>безперервної</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інфузії</a:t>
            </a:r>
            <a:r>
              <a:rPr lang="ru-RU" sz="650" dirty="0">
                <a:latin typeface="Arial" panose="020B0604020202020204" pitchFamily="34" charset="0"/>
                <a:cs typeface="Arial" panose="020B0604020202020204" pitchFamily="34" charset="0"/>
              </a:rPr>
              <a:t>. Приклад </a:t>
            </a:r>
            <a:r>
              <a:rPr lang="ru-RU" sz="650" dirty="0" err="1">
                <a:latin typeface="Arial" panose="020B0604020202020204" pitchFamily="34" charset="0"/>
                <a:cs typeface="Arial" panose="020B0604020202020204" pitchFamily="34" charset="0"/>
              </a:rPr>
              <a:t>дозування</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безперервної</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інфузії</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якщо</a:t>
            </a:r>
            <a:r>
              <a:rPr lang="ru-RU" sz="650" dirty="0">
                <a:latin typeface="Arial" panose="020B0604020202020204" pitchFamily="34" charset="0"/>
                <a:cs typeface="Arial" panose="020B0604020202020204" pitchFamily="34" charset="0"/>
              </a:rPr>
              <a:t> для </a:t>
            </a:r>
            <a:r>
              <a:rPr lang="ru-RU" sz="650" dirty="0" err="1">
                <a:latin typeface="Arial" panose="020B0604020202020204" pitchFamily="34" charset="0"/>
                <a:cs typeface="Arial" panose="020B0604020202020204" pitchFamily="34" charset="0"/>
              </a:rPr>
              <a:t>початкової</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стабілізації</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пацієнта</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потрібно</a:t>
            </a:r>
            <a:r>
              <a:rPr lang="ru-RU" sz="650" dirty="0">
                <a:latin typeface="Arial" panose="020B0604020202020204" pitchFamily="34" charset="0"/>
                <a:cs typeface="Arial" panose="020B0604020202020204" pitchFamily="34" charset="0"/>
              </a:rPr>
              <a:t> 15 мг </a:t>
            </a:r>
            <a:r>
              <a:rPr lang="ru-RU" sz="650" dirty="0" err="1">
                <a:latin typeface="Arial" panose="020B0604020202020204" pitchFamily="34" charset="0"/>
                <a:cs typeface="Arial" panose="020B0604020202020204" pitchFamily="34" charset="0"/>
              </a:rPr>
              <a:t>атропіну</a:t>
            </a:r>
            <a:r>
              <a:rPr lang="ru-RU" sz="650" dirty="0">
                <a:latin typeface="Arial" panose="020B0604020202020204" pitchFamily="34" charset="0"/>
                <a:cs typeface="Arial" panose="020B0604020202020204" pitchFamily="34" charset="0"/>
              </a:rPr>
              <a:t>,</a:t>
            </a:r>
          </a:p>
          <a:p>
            <a:pPr marL="182563" algn="ctr"/>
            <a:r>
              <a:rPr lang="ru-RU" sz="650" dirty="0">
                <a:latin typeface="Arial" panose="020B0604020202020204" pitchFamily="34" charset="0"/>
                <a:cs typeface="Arial" panose="020B0604020202020204" pitchFamily="34" charset="0"/>
              </a:rPr>
              <a:t>10% </a:t>
            </a:r>
            <a:r>
              <a:rPr lang="ru-RU" sz="650" dirty="0" err="1">
                <a:latin typeface="Arial" panose="020B0604020202020204" pitchFamily="34" charset="0"/>
                <a:cs typeface="Arial" panose="020B0604020202020204" pitchFamily="34" charset="0"/>
              </a:rPr>
              <a:t>безперервна</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інфузія</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становитиме</a:t>
            </a:r>
            <a:r>
              <a:rPr lang="ru-RU" sz="650" dirty="0">
                <a:latin typeface="Arial" panose="020B0604020202020204" pitchFamily="34" charset="0"/>
                <a:cs typeface="Arial" panose="020B0604020202020204" pitchFamily="34" charset="0"/>
              </a:rPr>
              <a:t> 1,5 мг </a:t>
            </a:r>
            <a:r>
              <a:rPr lang="ru-RU" sz="650" dirty="0" err="1">
                <a:latin typeface="Arial" panose="020B0604020202020204" pitchFamily="34" charset="0"/>
                <a:cs typeface="Arial" panose="020B0604020202020204" pitchFamily="34" charset="0"/>
              </a:rPr>
              <a:t>атропіну</a:t>
            </a:r>
            <a:r>
              <a:rPr lang="ru-RU" sz="650" dirty="0">
                <a:latin typeface="Arial" panose="020B0604020202020204" pitchFamily="34" charset="0"/>
                <a:cs typeface="Arial" panose="020B0604020202020204" pitchFamily="34" charset="0"/>
              </a:rPr>
              <a:t> на годину шляхом </a:t>
            </a:r>
            <a:r>
              <a:rPr lang="ru-RU" sz="650" dirty="0" err="1">
                <a:latin typeface="Arial" panose="020B0604020202020204" pitchFamily="34" charset="0"/>
                <a:cs typeface="Arial" panose="020B0604020202020204" pitchFamily="34" charset="0"/>
              </a:rPr>
              <a:t>безперервної</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внутрішньовенної</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інфузії</a:t>
            </a:r>
            <a:endParaRPr lang="ru-RU" sz="650" dirty="0">
              <a:latin typeface="Arial" panose="020B0604020202020204" pitchFamily="34" charset="0"/>
              <a:cs typeface="Arial" panose="020B0604020202020204" pitchFamily="34" charset="0"/>
            </a:endParaRPr>
          </a:p>
          <a:p>
            <a:pPr algn="just"/>
            <a:r>
              <a:rPr lang="ru-RU" sz="650" b="1" dirty="0" err="1">
                <a:latin typeface="Arial" panose="020B0604020202020204" pitchFamily="34" charset="0"/>
                <a:cs typeface="Arial" panose="020B0604020202020204" pitchFamily="34" charset="0"/>
              </a:rPr>
              <a:t>Дозування</a:t>
            </a:r>
            <a:r>
              <a:rPr lang="ru-RU" sz="650" b="1" dirty="0">
                <a:latin typeface="Arial" panose="020B0604020202020204" pitchFamily="34" charset="0"/>
                <a:cs typeface="Arial" panose="020B0604020202020204" pitchFamily="34" charset="0"/>
              </a:rPr>
              <a:t> за </a:t>
            </a:r>
            <a:r>
              <a:rPr lang="ru-RU" sz="650" b="1" dirty="0" err="1">
                <a:latin typeface="Arial" panose="020B0604020202020204" pitchFamily="34" charset="0"/>
                <a:cs typeface="Arial" panose="020B0604020202020204" pitchFamily="34" charset="0"/>
              </a:rPr>
              <a:t>введення</a:t>
            </a:r>
            <a:r>
              <a:rPr lang="ru-RU" sz="650" b="1" dirty="0">
                <a:latin typeface="Arial" panose="020B0604020202020204" pitchFamily="34" charset="0"/>
                <a:cs typeface="Arial" panose="020B0604020202020204" pitchFamily="34" charset="0"/>
              </a:rPr>
              <a:t> </a:t>
            </a:r>
            <a:r>
              <a:rPr lang="ru-RU" sz="650" b="1" dirty="0" err="1">
                <a:latin typeface="Arial" panose="020B0604020202020204" pitchFamily="34" charset="0"/>
                <a:cs typeface="Arial" panose="020B0604020202020204" pitchFamily="34" charset="0"/>
              </a:rPr>
              <a:t>ендотрахеально</a:t>
            </a:r>
            <a:endParaRPr lang="ru-RU" sz="650" b="1" dirty="0">
              <a:latin typeface="Arial" panose="020B0604020202020204" pitchFamily="34" charset="0"/>
              <a:cs typeface="Arial" panose="020B0604020202020204" pitchFamily="34" charset="0"/>
            </a:endParaRPr>
          </a:p>
          <a:p>
            <a:pPr algn="just"/>
            <a:r>
              <a:rPr lang="ru-RU" sz="650" dirty="0">
                <a:latin typeface="Arial" panose="020B0604020202020204" pitchFamily="34" charset="0"/>
                <a:cs typeface="Arial" panose="020B0604020202020204" pitchFamily="34" charset="0"/>
              </a:rPr>
              <a:t>4-6 мг </a:t>
            </a:r>
            <a:r>
              <a:rPr lang="ru-RU" sz="650" dirty="0" err="1">
                <a:latin typeface="Arial" panose="020B0604020202020204" pitchFamily="34" charset="0"/>
                <a:cs typeface="Arial" panose="020B0604020202020204" pitchFamily="34" charset="0"/>
              </a:rPr>
              <a:t>атропіну</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розведеного</a:t>
            </a:r>
            <a:r>
              <a:rPr lang="ru-RU" sz="650" dirty="0">
                <a:latin typeface="Arial" panose="020B0604020202020204" pitchFamily="34" charset="0"/>
                <a:cs typeface="Arial" panose="020B0604020202020204" pitchFamily="34" charset="0"/>
              </a:rPr>
              <a:t> в 5-10 мл 0,9% </a:t>
            </a:r>
            <a:r>
              <a:rPr lang="ru-RU" sz="650" dirty="0" err="1">
                <a:latin typeface="Arial" panose="020B0604020202020204" pitchFamily="34" charset="0"/>
                <a:cs typeface="Arial" panose="020B0604020202020204" pitchFamily="34" charset="0"/>
              </a:rPr>
              <a:t>фізіологічного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розчину</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або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стерильної</a:t>
            </a:r>
            <a:r>
              <a:rPr lang="ru-RU" sz="650" dirty="0">
                <a:latin typeface="Arial" panose="020B0604020202020204" pitchFamily="34" charset="0"/>
                <a:cs typeface="Arial" panose="020B0604020202020204" pitchFamily="34" charset="0"/>
              </a:rPr>
              <a:t> води, </a:t>
            </a:r>
            <a:r>
              <a:rPr lang="ru-RU" sz="650" dirty="0" err="1">
                <a:latin typeface="Arial" panose="020B0604020202020204" pitchFamily="34" charset="0"/>
                <a:cs typeface="Arial" panose="020B0604020202020204" pitchFamily="34" charset="0"/>
              </a:rPr>
              <a:t>потім</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вводити</a:t>
            </a:r>
            <a:r>
              <a:rPr lang="ru-RU" sz="650" dirty="0">
                <a:latin typeface="Arial" panose="020B0604020202020204" pitchFamily="34" charset="0"/>
                <a:cs typeface="Arial" panose="020B0604020202020204" pitchFamily="34" charset="0"/>
              </a:rPr>
              <a:t> в трахею</a:t>
            </a:r>
          </a:p>
          <a:p>
            <a:pPr algn="just"/>
            <a:endParaRPr lang="en-US" sz="650" dirty="0">
              <a:latin typeface="Arial" panose="020B0604020202020204" pitchFamily="34" charset="0"/>
              <a:cs typeface="Arial" panose="020B0604020202020204" pitchFamily="34" charset="0"/>
            </a:endParaRPr>
          </a:p>
          <a:p>
            <a:pPr algn="just"/>
            <a:endParaRPr lang="en-US" sz="100" dirty="0">
              <a:latin typeface="Arial" panose="020B0604020202020204" pitchFamily="34" charset="0"/>
              <a:cs typeface="Arial" panose="020B0604020202020204" pitchFamily="34" charset="0"/>
            </a:endParaRPr>
          </a:p>
          <a:p>
            <a:pPr algn="just"/>
            <a:endParaRPr lang="en-US" sz="100" dirty="0">
              <a:latin typeface="Arial" panose="020B0604020202020204" pitchFamily="34" charset="0"/>
              <a:cs typeface="Arial" panose="020B0604020202020204" pitchFamily="34" charset="0"/>
            </a:endParaRPr>
          </a:p>
          <a:p>
            <a:pPr algn="just"/>
            <a:endParaRPr lang="en-US" sz="100" dirty="0">
              <a:latin typeface="Arial" panose="020B0604020202020204" pitchFamily="34" charset="0"/>
              <a:cs typeface="Arial" panose="020B0604020202020204" pitchFamily="34" charset="0"/>
            </a:endParaRPr>
          </a:p>
          <a:p>
            <a:pPr algn="just"/>
            <a:endParaRPr lang="en-US" sz="100" dirty="0">
              <a:latin typeface="Arial" panose="020B0604020202020204" pitchFamily="34" charset="0"/>
              <a:cs typeface="Arial" panose="020B0604020202020204" pitchFamily="34" charset="0"/>
            </a:endParaRPr>
          </a:p>
          <a:p>
            <a:pPr algn="just"/>
            <a:endParaRPr lang="en-US" sz="100" dirty="0">
              <a:latin typeface="Arial" panose="020B0604020202020204" pitchFamily="34" charset="0"/>
              <a:cs typeface="Arial" panose="020B0604020202020204" pitchFamily="34" charset="0"/>
            </a:endParaRPr>
          </a:p>
          <a:p>
            <a:pPr algn="just"/>
            <a:endParaRPr lang="en-US" sz="100" dirty="0">
              <a:latin typeface="Arial" panose="020B0604020202020204" pitchFamily="34" charset="0"/>
              <a:cs typeface="Arial" panose="020B0604020202020204" pitchFamily="34" charset="0"/>
            </a:endParaRPr>
          </a:p>
          <a:p>
            <a:pPr algn="just"/>
            <a:endParaRPr lang="en-US" sz="100" dirty="0">
              <a:latin typeface="Arial" panose="020B0604020202020204" pitchFamily="34" charset="0"/>
              <a:cs typeface="Arial" panose="020B0604020202020204" pitchFamily="34" charset="0"/>
            </a:endParaRPr>
          </a:p>
          <a:p>
            <a:pPr algn="just"/>
            <a:endParaRPr lang="en-US" sz="100" dirty="0">
              <a:latin typeface="Arial" panose="020B0604020202020204" pitchFamily="34" charset="0"/>
              <a:cs typeface="Arial" panose="020B0604020202020204" pitchFamily="34" charset="0"/>
            </a:endParaRPr>
          </a:p>
          <a:p>
            <a:pPr algn="just"/>
            <a:endParaRPr lang="en-US" sz="100" dirty="0">
              <a:latin typeface="Arial" panose="020B0604020202020204" pitchFamily="34" charset="0"/>
              <a:cs typeface="Arial" panose="020B0604020202020204" pitchFamily="34" charset="0"/>
            </a:endParaRPr>
          </a:p>
          <a:p>
            <a:pPr algn="just"/>
            <a:endParaRPr lang="en-US" sz="100" dirty="0">
              <a:latin typeface="Arial" panose="020B0604020202020204" pitchFamily="34" charset="0"/>
              <a:cs typeface="Arial" panose="020B0604020202020204" pitchFamily="34" charset="0"/>
            </a:endParaRPr>
          </a:p>
          <a:p>
            <a:pPr algn="just"/>
            <a:endParaRPr lang="en-US" sz="100" dirty="0">
              <a:latin typeface="Arial" panose="020B0604020202020204" pitchFamily="34" charset="0"/>
              <a:cs typeface="Arial" panose="020B0604020202020204" pitchFamily="34" charset="0"/>
            </a:endParaRPr>
          </a:p>
          <a:p>
            <a:pPr algn="just"/>
            <a:endParaRPr lang="en-US" sz="100" dirty="0">
              <a:latin typeface="Arial" panose="020B0604020202020204" pitchFamily="34" charset="0"/>
              <a:cs typeface="Arial" panose="020B0604020202020204" pitchFamily="34" charset="0"/>
            </a:endParaRPr>
          </a:p>
          <a:p>
            <a:pPr algn="just"/>
            <a:endParaRPr lang="en-US" sz="100" dirty="0">
              <a:latin typeface="Arial" panose="020B0604020202020204" pitchFamily="34" charset="0"/>
              <a:cs typeface="Arial" panose="020B0604020202020204" pitchFamily="34" charset="0"/>
            </a:endParaRPr>
          </a:p>
          <a:p>
            <a:pPr algn="just"/>
            <a:endParaRPr lang="en-US" sz="100" dirty="0">
              <a:latin typeface="Arial" panose="020B0604020202020204" pitchFamily="34" charset="0"/>
              <a:cs typeface="Arial" panose="020B0604020202020204" pitchFamily="34" charset="0"/>
            </a:endParaRPr>
          </a:p>
          <a:p>
            <a:pPr algn="just"/>
            <a:endParaRPr lang="en-US" sz="100" dirty="0">
              <a:latin typeface="Arial" panose="020B0604020202020204" pitchFamily="34" charset="0"/>
              <a:cs typeface="Arial" panose="020B0604020202020204" pitchFamily="34" charset="0"/>
            </a:endParaRPr>
          </a:p>
          <a:p>
            <a:pPr algn="just"/>
            <a:endParaRPr lang="en-US" sz="100" dirty="0">
              <a:latin typeface="Arial" panose="020B0604020202020204" pitchFamily="34" charset="0"/>
              <a:cs typeface="Arial" panose="020B0604020202020204" pitchFamily="34" charset="0"/>
            </a:endParaRPr>
          </a:p>
          <a:p>
            <a:pPr algn="just"/>
            <a:endParaRPr lang="en-US" sz="1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1C1ECE0-1756-74BC-5522-C0132EB5C864}"/>
              </a:ext>
            </a:extLst>
          </p:cNvPr>
          <p:cNvSpPr txBox="1"/>
          <p:nvPr/>
        </p:nvSpPr>
        <p:spPr>
          <a:xfrm>
            <a:off x="1144323" y="5095984"/>
            <a:ext cx="8380677" cy="1523494"/>
          </a:xfrm>
          <a:prstGeom prst="rect">
            <a:avLst/>
          </a:prstGeom>
          <a:solidFill>
            <a:schemeClr val="bg1"/>
          </a:solidFill>
        </p:spPr>
        <p:txBody>
          <a:bodyPr wrap="square" lIns="0" tIns="0" rIns="0" bIns="0" rtlCol="0">
            <a:spAutoFit/>
          </a:bodyPr>
          <a:lstStyle/>
          <a:p>
            <a:pPr algn="just"/>
            <a:r>
              <a:rPr lang="en-US" sz="550" b="1" dirty="0">
                <a:latin typeface="Arial" panose="020B0604020202020204" pitchFamily="34" charset="0"/>
                <a:cs typeface="Arial" panose="020B0604020202020204" pitchFamily="34" charset="0"/>
              </a:rPr>
              <a:t>Atropine Dosing Modifications</a:t>
            </a:r>
          </a:p>
          <a:p>
            <a:pPr algn="just"/>
            <a:r>
              <a:rPr lang="en-US" sz="550" dirty="0">
                <a:latin typeface="Arial" panose="020B0604020202020204" pitchFamily="34" charset="0"/>
                <a:cs typeface="Arial" panose="020B0604020202020204" pitchFamily="34" charset="0"/>
              </a:rPr>
              <a:t>Atropine is quite effective, but not uncommon to need 10-20mg in the first few hours of intoxication, and not unusual for doses up to 50mg in the first day.</a:t>
            </a:r>
          </a:p>
          <a:p>
            <a:pPr algn="just"/>
            <a:r>
              <a:rPr lang="en-US" sz="550" dirty="0">
                <a:latin typeface="Arial" panose="020B0604020202020204" pitchFamily="34" charset="0"/>
                <a:cs typeface="Arial" panose="020B0604020202020204" pitchFamily="34" charset="0"/>
              </a:rPr>
              <a:t>Administer undiluted atropine by rapid IV injection; slow injection may result in paradoxical bradycardia.</a:t>
            </a:r>
          </a:p>
          <a:p>
            <a:pPr algn="just"/>
            <a:r>
              <a:rPr lang="en-US" sz="550" dirty="0">
                <a:latin typeface="Arial" panose="020B0604020202020204" pitchFamily="34" charset="0"/>
                <a:cs typeface="Arial" panose="020B0604020202020204" pitchFamily="34" charset="0"/>
              </a:rPr>
              <a:t>There are no dose adjustments required for renal or hepatic impairment</a:t>
            </a:r>
          </a:p>
          <a:p>
            <a:pPr algn="just"/>
            <a:r>
              <a:rPr lang="en-US" sz="550" dirty="0">
                <a:latin typeface="Arial" panose="020B0604020202020204" pitchFamily="34" charset="0"/>
                <a:cs typeface="Arial" panose="020B0604020202020204" pitchFamily="34" charset="0"/>
              </a:rPr>
              <a:t>Atropine Toxicity:</a:t>
            </a:r>
          </a:p>
          <a:p>
            <a:pPr algn="just"/>
            <a:r>
              <a:rPr lang="en-US" sz="550" dirty="0">
                <a:latin typeface="Arial" panose="020B0604020202020204" pitchFamily="34" charset="0"/>
                <a:cs typeface="Arial" panose="020B0604020202020204" pitchFamily="34" charset="0"/>
              </a:rPr>
              <a:t>Mild-Moderate: Flushed skin, Hyperthermia, Blurry Vision (mydriasis: dilated pupils), Inability to Sweat, Acute Urinary Retention</a:t>
            </a:r>
          </a:p>
          <a:p>
            <a:pPr algn="just"/>
            <a:r>
              <a:rPr lang="en-US" sz="550" dirty="0">
                <a:latin typeface="Arial" panose="020B0604020202020204" pitchFamily="34" charset="0"/>
                <a:cs typeface="Arial" panose="020B0604020202020204" pitchFamily="34" charset="0"/>
              </a:rPr>
              <a:t>Severe: Confusion, </a:t>
            </a:r>
            <a:r>
              <a:rPr lang="en-US" sz="550" dirty="0" err="1">
                <a:latin typeface="Arial" panose="020B0604020202020204" pitchFamily="34" charset="0"/>
                <a:cs typeface="Arial" panose="020B0604020202020204" pitchFamily="34" charset="0"/>
              </a:rPr>
              <a:t>Delrium</a:t>
            </a:r>
            <a:r>
              <a:rPr lang="en-US" sz="550" dirty="0">
                <a:latin typeface="Arial" panose="020B0604020202020204" pitchFamily="34" charset="0"/>
                <a:cs typeface="Arial" panose="020B0604020202020204" pitchFamily="34" charset="0"/>
              </a:rPr>
              <a:t>, Visual Hallucinations, Anxiety, Agitation, Dysarthria, Paranoia, Tachycardia, Obstipation</a:t>
            </a:r>
          </a:p>
          <a:p>
            <a:pPr algn="just"/>
            <a:r>
              <a:rPr lang="en-US" sz="550" dirty="0">
                <a:latin typeface="Arial" panose="020B0604020202020204" pitchFamily="34" charset="0"/>
                <a:cs typeface="Arial" panose="020B0604020202020204" pitchFamily="34" charset="0"/>
              </a:rPr>
              <a:t>Critical: Coma, Seizures</a:t>
            </a:r>
          </a:p>
          <a:p>
            <a:pPr algn="just"/>
            <a:endParaRPr lang="en-US" sz="550" dirty="0">
              <a:latin typeface="Arial" panose="020B0604020202020204" pitchFamily="34" charset="0"/>
              <a:cs typeface="Arial" panose="020B0604020202020204" pitchFamily="34" charset="0"/>
            </a:endParaRPr>
          </a:p>
          <a:p>
            <a:pPr algn="just"/>
            <a:r>
              <a:rPr lang="ru-RU" sz="550" b="1" dirty="0" err="1">
                <a:latin typeface="Arial" panose="020B0604020202020204" pitchFamily="34" charset="0"/>
                <a:cs typeface="Arial" panose="020B0604020202020204" pitchFamily="34" charset="0"/>
              </a:rPr>
              <a:t>Зміни</a:t>
            </a:r>
            <a:r>
              <a:rPr lang="ru-RU" sz="550" b="1" dirty="0">
                <a:latin typeface="Arial" panose="020B0604020202020204" pitchFamily="34" charset="0"/>
                <a:cs typeface="Arial" panose="020B0604020202020204" pitchFamily="34" charset="0"/>
              </a:rPr>
              <a:t> </a:t>
            </a:r>
            <a:r>
              <a:rPr lang="ru-RU" sz="550" b="1" dirty="0" err="1">
                <a:latin typeface="Arial" panose="020B0604020202020204" pitchFamily="34" charset="0"/>
                <a:cs typeface="Arial" panose="020B0604020202020204" pitchFamily="34" charset="0"/>
              </a:rPr>
              <a:t>дозування</a:t>
            </a:r>
            <a:r>
              <a:rPr lang="ru-RU" sz="550" b="1" dirty="0">
                <a:latin typeface="Arial" panose="020B0604020202020204" pitchFamily="34" charset="0"/>
                <a:cs typeface="Arial" panose="020B0604020202020204" pitchFamily="34" charset="0"/>
              </a:rPr>
              <a:t> </a:t>
            </a:r>
            <a:r>
              <a:rPr lang="ru-RU" sz="550" b="1" dirty="0" err="1">
                <a:latin typeface="Arial" panose="020B0604020202020204" pitchFamily="34" charset="0"/>
                <a:cs typeface="Arial" panose="020B0604020202020204" pitchFamily="34" charset="0"/>
              </a:rPr>
              <a:t>атропіну</a:t>
            </a:r>
            <a:endParaRPr lang="ru-RU" sz="550" b="1" dirty="0">
              <a:latin typeface="Arial" panose="020B0604020202020204" pitchFamily="34" charset="0"/>
              <a:cs typeface="Arial" panose="020B0604020202020204" pitchFamily="34" charset="0"/>
            </a:endParaRPr>
          </a:p>
          <a:p>
            <a:pPr algn="just"/>
            <a:r>
              <a:rPr lang="ru-RU" sz="550" dirty="0" err="1">
                <a:latin typeface="Arial" panose="020B0604020202020204" pitchFamily="34" charset="0"/>
                <a:cs typeface="Arial" panose="020B0604020202020204" pitchFamily="34" charset="0"/>
              </a:rPr>
              <a:t>Атропін</a:t>
            </a:r>
            <a:r>
              <a:rPr lang="ru-RU" sz="550" dirty="0">
                <a:latin typeface="Arial" panose="020B0604020202020204" pitchFamily="34" charset="0"/>
                <a:cs typeface="Arial" panose="020B0604020202020204" pitchFamily="34" charset="0"/>
              </a:rPr>
              <a:t> є </a:t>
            </a:r>
            <a:r>
              <a:rPr lang="ru-RU" sz="550" dirty="0" err="1">
                <a:latin typeface="Arial" panose="020B0604020202020204" pitchFamily="34" charset="0"/>
                <a:cs typeface="Arial" panose="020B0604020202020204" pitchFamily="34" charset="0"/>
              </a:rPr>
              <a:t>досить</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ефективним</a:t>
            </a:r>
            <a:r>
              <a:rPr lang="ru-RU" sz="550" dirty="0">
                <a:latin typeface="Arial" panose="020B0604020202020204" pitchFamily="34" charset="0"/>
                <a:cs typeface="Arial" panose="020B0604020202020204" pitchFamily="34" charset="0"/>
              </a:rPr>
              <a:t>, але </a:t>
            </a:r>
            <a:r>
              <a:rPr lang="ru-RU" sz="550" dirty="0" err="1">
                <a:latin typeface="Arial" panose="020B0604020202020204" pitchFamily="34" charset="0"/>
                <a:cs typeface="Arial" panose="020B0604020202020204" pitchFamily="34" charset="0"/>
              </a:rPr>
              <a:t>нерідко</a:t>
            </a:r>
            <a:r>
              <a:rPr lang="ru-RU" sz="550" dirty="0">
                <a:latin typeface="Arial" panose="020B0604020202020204" pitchFamily="34" charset="0"/>
                <a:cs typeface="Arial" panose="020B0604020202020204" pitchFamily="34" charset="0"/>
              </a:rPr>
              <a:t> треба </a:t>
            </a:r>
            <a:r>
              <a:rPr lang="ru-RU" sz="550" dirty="0" err="1">
                <a:latin typeface="Arial" panose="020B0604020202020204" pitchFamily="34" charset="0"/>
                <a:cs typeface="Arial" panose="020B0604020202020204" pitchFamily="34" charset="0"/>
              </a:rPr>
              <a:t>давати</a:t>
            </a:r>
            <a:r>
              <a:rPr lang="ru-RU" sz="550" dirty="0">
                <a:latin typeface="Arial" panose="020B0604020202020204" pitchFamily="34" charset="0"/>
                <a:cs typeface="Arial" panose="020B0604020202020204" pitchFamily="34" charset="0"/>
              </a:rPr>
              <a:t> 10-20 мг у </a:t>
            </a:r>
            <a:r>
              <a:rPr lang="ru-RU" sz="550" dirty="0" err="1">
                <a:latin typeface="Arial" panose="020B0604020202020204" pitchFamily="34" charset="0"/>
                <a:cs typeface="Arial" panose="020B0604020202020204" pitchFamily="34" charset="0"/>
              </a:rPr>
              <a:t>перші</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кілька</a:t>
            </a:r>
            <a:r>
              <a:rPr lang="ru-RU" sz="550" dirty="0">
                <a:latin typeface="Arial" panose="020B0604020202020204" pitchFamily="34" charset="0"/>
                <a:cs typeface="Arial" panose="020B0604020202020204" pitchFamily="34" charset="0"/>
              </a:rPr>
              <a:t> годин </a:t>
            </a:r>
            <a:r>
              <a:rPr lang="ru-RU" sz="550" dirty="0" err="1">
                <a:latin typeface="Arial" panose="020B0604020202020204" pitchFamily="34" charset="0"/>
                <a:cs typeface="Arial" panose="020B0604020202020204" pitchFamily="34" charset="0"/>
              </a:rPr>
              <a:t>інтоксикації</a:t>
            </a:r>
            <a:r>
              <a:rPr lang="ru-RU" sz="550" dirty="0">
                <a:latin typeface="Arial" panose="020B0604020202020204" pitchFamily="34" charset="0"/>
                <a:cs typeface="Arial" panose="020B0604020202020204" pitchFamily="34" charset="0"/>
              </a:rPr>
              <a:t>, і </a:t>
            </a:r>
            <a:r>
              <a:rPr lang="ru-RU" sz="550" dirty="0" err="1">
                <a:latin typeface="Arial" panose="020B0604020202020204" pitchFamily="34" charset="0"/>
                <a:cs typeface="Arial" panose="020B0604020202020204" pitchFamily="34" charset="0"/>
              </a:rPr>
              <a:t>нерідко</a:t>
            </a:r>
            <a:r>
              <a:rPr lang="ru-RU" sz="550" dirty="0">
                <a:latin typeface="Arial" panose="020B0604020202020204" pitchFamily="34" charset="0"/>
                <a:cs typeface="Arial" panose="020B0604020202020204" pitchFamily="34" charset="0"/>
              </a:rPr>
              <a:t> до 50 мг у перший день.</a:t>
            </a:r>
          </a:p>
          <a:p>
            <a:pPr algn="just"/>
            <a:r>
              <a:rPr lang="ru-RU" sz="550" dirty="0" err="1">
                <a:latin typeface="Arial" panose="020B0604020202020204" pitchFamily="34" charset="0"/>
                <a:cs typeface="Arial" panose="020B0604020202020204" pitchFamily="34" charset="0"/>
              </a:rPr>
              <a:t>Введіть</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нерозведений</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атропін</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швидкою</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внутрішньовенною</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ін’єкцією</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повільне</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введення</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може</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призвести</a:t>
            </a:r>
            <a:r>
              <a:rPr lang="ru-RU" sz="550" dirty="0">
                <a:latin typeface="Arial" panose="020B0604020202020204" pitchFamily="34" charset="0"/>
                <a:cs typeface="Arial" panose="020B0604020202020204" pitchFamily="34" charset="0"/>
              </a:rPr>
              <a:t> до </a:t>
            </a:r>
            <a:r>
              <a:rPr lang="ru-RU" sz="550" dirty="0" err="1">
                <a:latin typeface="Arial" panose="020B0604020202020204" pitchFamily="34" charset="0"/>
                <a:cs typeface="Arial" panose="020B0604020202020204" pitchFamily="34" charset="0"/>
              </a:rPr>
              <a:t>парадоксальної</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брадикардії</a:t>
            </a:r>
            <a:r>
              <a:rPr lang="ru-RU" sz="550" dirty="0">
                <a:latin typeface="Arial" panose="020B0604020202020204" pitchFamily="34" charset="0"/>
                <a:cs typeface="Arial" panose="020B0604020202020204" pitchFamily="34" charset="0"/>
              </a:rPr>
              <a:t>.</a:t>
            </a:r>
          </a:p>
          <a:p>
            <a:pPr algn="just"/>
            <a:r>
              <a:rPr lang="ru-RU" sz="550" dirty="0">
                <a:latin typeface="Arial" panose="020B0604020202020204" pitchFamily="34" charset="0"/>
                <a:cs typeface="Arial" panose="020B0604020202020204" pitchFamily="34" charset="0"/>
              </a:rPr>
              <a:t>При </a:t>
            </a:r>
            <a:r>
              <a:rPr lang="ru-RU" sz="550" dirty="0" err="1">
                <a:latin typeface="Arial" panose="020B0604020202020204" pitchFamily="34" charset="0"/>
                <a:cs typeface="Arial" panose="020B0604020202020204" pitchFamily="34" charset="0"/>
              </a:rPr>
              <a:t>порушенні</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функції</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нирок</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або</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печінки</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корекція</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дози</a:t>
            </a:r>
            <a:r>
              <a:rPr lang="ru-RU" sz="550" dirty="0">
                <a:latin typeface="Arial" panose="020B0604020202020204" pitchFamily="34" charset="0"/>
                <a:cs typeface="Arial" panose="020B0604020202020204" pitchFamily="34" charset="0"/>
              </a:rPr>
              <a:t> не </a:t>
            </a:r>
            <a:r>
              <a:rPr lang="ru-RU" sz="550" dirty="0" err="1">
                <a:latin typeface="Arial" panose="020B0604020202020204" pitchFamily="34" charset="0"/>
                <a:cs typeface="Arial" panose="020B0604020202020204" pitchFamily="34" charset="0"/>
              </a:rPr>
              <a:t>потрібна</a:t>
            </a:r>
            <a:endParaRPr lang="ru-RU" sz="550" dirty="0">
              <a:latin typeface="Arial" panose="020B0604020202020204" pitchFamily="34" charset="0"/>
              <a:cs typeface="Arial" panose="020B0604020202020204" pitchFamily="34" charset="0"/>
            </a:endParaRPr>
          </a:p>
          <a:p>
            <a:pPr algn="just"/>
            <a:r>
              <a:rPr lang="ru-RU" sz="550" dirty="0" err="1">
                <a:latin typeface="Arial" panose="020B0604020202020204" pitchFamily="34" charset="0"/>
                <a:cs typeface="Arial" panose="020B0604020202020204" pitchFamily="34" charset="0"/>
              </a:rPr>
              <a:t>Токсичність</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атропіну</a:t>
            </a:r>
            <a:r>
              <a:rPr lang="ru-RU" sz="550" dirty="0">
                <a:latin typeface="Arial" panose="020B0604020202020204" pitchFamily="34" charset="0"/>
                <a:cs typeface="Arial" panose="020B0604020202020204" pitchFamily="34" charset="0"/>
              </a:rPr>
              <a:t>:</a:t>
            </a:r>
          </a:p>
          <a:p>
            <a:pPr algn="just"/>
            <a:r>
              <a:rPr lang="ru-RU" sz="550" dirty="0" err="1">
                <a:latin typeface="Arial" panose="020B0604020202020204" pitchFamily="34" charset="0"/>
                <a:cs typeface="Arial" panose="020B0604020202020204" pitchFamily="34" charset="0"/>
              </a:rPr>
              <a:t>Від</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незначної</a:t>
            </a:r>
            <a:r>
              <a:rPr lang="ru-RU" sz="550" dirty="0">
                <a:latin typeface="Arial" panose="020B0604020202020204" pitchFamily="34" charset="0"/>
                <a:cs typeface="Arial" panose="020B0604020202020204" pitchFamily="34" charset="0"/>
              </a:rPr>
              <a:t> до </a:t>
            </a:r>
            <a:r>
              <a:rPr lang="ru-RU" sz="550" dirty="0" err="1">
                <a:latin typeface="Arial" panose="020B0604020202020204" pitchFamily="34" charset="0"/>
                <a:cs typeface="Arial" panose="020B0604020202020204" pitchFamily="34" charset="0"/>
              </a:rPr>
              <a:t>помірної</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Почервоніння</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шкіри</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гіпертермія</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розмитість</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зору</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мідріаз</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розширення</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зіниць</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відсутність</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потіння</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гостра</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затримка</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сечі</a:t>
            </a:r>
            <a:endParaRPr lang="ru-RU" sz="550" dirty="0">
              <a:latin typeface="Arial" panose="020B0604020202020204" pitchFamily="34" charset="0"/>
              <a:cs typeface="Arial" panose="020B0604020202020204" pitchFamily="34" charset="0"/>
            </a:endParaRPr>
          </a:p>
          <a:p>
            <a:pPr algn="just"/>
            <a:r>
              <a:rPr lang="ru-RU" sz="550" dirty="0">
                <a:latin typeface="Arial" panose="020B0604020202020204" pitchFamily="34" charset="0"/>
                <a:cs typeface="Arial" panose="020B0604020202020204" pitchFamily="34" charset="0"/>
              </a:rPr>
              <a:t>Сильна: </a:t>
            </a:r>
            <a:r>
              <a:rPr lang="ru-RU" sz="550" dirty="0" err="1">
                <a:latin typeface="Arial" panose="020B0604020202020204" pitchFamily="34" charset="0"/>
                <a:cs typeface="Arial" panose="020B0604020202020204" pitchFamily="34" charset="0"/>
              </a:rPr>
              <a:t>Сплутаність</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свідомості</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делірій</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зорові</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галюцинації</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тривожність</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збудження</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дизартрія</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параноя</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тахікардія</a:t>
            </a:r>
            <a:r>
              <a:rPr lang="ru-RU" sz="550" dirty="0">
                <a:latin typeface="Arial" panose="020B0604020202020204" pitchFamily="34" charset="0"/>
                <a:cs typeface="Arial" panose="020B0604020202020204" pitchFamily="34" charset="0"/>
              </a:rPr>
              <a:t>, закреп</a:t>
            </a:r>
          </a:p>
          <a:p>
            <a:pPr algn="just"/>
            <a:r>
              <a:rPr lang="ru-RU" sz="550" dirty="0" err="1">
                <a:latin typeface="Arial" panose="020B0604020202020204" pitchFamily="34" charset="0"/>
                <a:cs typeface="Arial" panose="020B0604020202020204" pitchFamily="34" charset="0"/>
              </a:rPr>
              <a:t>Критичні</a:t>
            </a:r>
            <a:r>
              <a:rPr lang="ru-RU" sz="550" dirty="0">
                <a:latin typeface="Arial" panose="020B0604020202020204" pitchFamily="34" charset="0"/>
                <a:cs typeface="Arial" panose="020B0604020202020204" pitchFamily="34" charset="0"/>
              </a:rPr>
              <a:t> </a:t>
            </a:r>
            <a:r>
              <a:rPr lang="ru-RU" sz="550" dirty="0" err="1">
                <a:latin typeface="Arial" panose="020B0604020202020204" pitchFamily="34" charset="0"/>
                <a:cs typeface="Arial" panose="020B0604020202020204" pitchFamily="34" charset="0"/>
              </a:rPr>
              <a:t>симптоми</a:t>
            </a:r>
            <a:r>
              <a:rPr lang="ru-RU" sz="550" dirty="0">
                <a:latin typeface="Arial" panose="020B0604020202020204" pitchFamily="34" charset="0"/>
                <a:cs typeface="Arial" panose="020B0604020202020204" pitchFamily="34" charset="0"/>
              </a:rPr>
              <a:t>: Кома, </a:t>
            </a:r>
            <a:r>
              <a:rPr lang="ru-RU" sz="550" dirty="0" err="1">
                <a:latin typeface="Arial" panose="020B0604020202020204" pitchFamily="34" charset="0"/>
                <a:cs typeface="Arial" panose="020B0604020202020204" pitchFamily="34" charset="0"/>
              </a:rPr>
              <a:t>судоми</a:t>
            </a:r>
            <a:endParaRPr lang="en-US" sz="550" dirty="0">
              <a:latin typeface="Arial" panose="020B0604020202020204" pitchFamily="34" charset="0"/>
              <a:cs typeface="Arial" panose="020B0604020202020204" pitchFamily="34" charset="0"/>
            </a:endParaRPr>
          </a:p>
          <a:p>
            <a:pPr algn="just"/>
            <a:endParaRPr lang="ru-RU" sz="55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14CF571-D98D-BE1A-F596-096863E64038}"/>
              </a:ext>
            </a:extLst>
          </p:cNvPr>
          <p:cNvSpPr txBox="1"/>
          <p:nvPr/>
        </p:nvSpPr>
        <p:spPr>
          <a:xfrm>
            <a:off x="9296400" y="5181600"/>
            <a:ext cx="1524000" cy="381000"/>
          </a:xfrm>
          <a:prstGeom prst="rect">
            <a:avLst/>
          </a:prstGeom>
          <a:solidFill>
            <a:schemeClr val="bg1"/>
          </a:solidFill>
        </p:spPr>
        <p:txBody>
          <a:bodyPr wrap="square" lIns="0" tIns="0" rIns="0" bIns="0" rtlCol="0">
            <a:spAutoFit/>
          </a:bodyPr>
          <a:lstStyle/>
          <a:p>
            <a:pPr algn="ctr"/>
            <a:endParaRPr lang="ru-UA" sz="600" dirty="0">
              <a:latin typeface="Arial" panose="020B0604020202020204" pitchFamily="34" charset="0"/>
              <a:cs typeface="Arial" panose="020B0604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83911" y="141124"/>
            <a:ext cx="10295255" cy="6606540"/>
            <a:chOff x="1483911" y="141124"/>
            <a:chExt cx="10295255" cy="6606540"/>
          </a:xfrm>
        </p:grpSpPr>
        <p:pic>
          <p:nvPicPr>
            <p:cNvPr id="3" name="object 3"/>
            <p:cNvPicPr/>
            <p:nvPr/>
          </p:nvPicPr>
          <p:blipFill>
            <a:blip r:embed="rId2" cstate="print"/>
            <a:stretch>
              <a:fillRect/>
            </a:stretch>
          </p:blipFill>
          <p:spPr>
            <a:xfrm>
              <a:off x="1483911" y="141124"/>
              <a:ext cx="9474305" cy="6606356"/>
            </a:xfrm>
            <a:prstGeom prst="rect">
              <a:avLst/>
            </a:prstGeom>
          </p:spPr>
        </p:pic>
        <p:pic>
          <p:nvPicPr>
            <p:cNvPr id="4" name="object 4"/>
            <p:cNvPicPr/>
            <p:nvPr/>
          </p:nvPicPr>
          <p:blipFill>
            <a:blip r:embed="rId3" cstate="print"/>
            <a:stretch>
              <a:fillRect/>
            </a:stretch>
          </p:blipFill>
          <p:spPr>
            <a:xfrm>
              <a:off x="9561575" y="5838443"/>
              <a:ext cx="2217420" cy="704088"/>
            </a:xfrm>
            <a:prstGeom prst="rect">
              <a:avLst/>
            </a:prstGeom>
          </p:spPr>
        </p:pic>
        <p:pic>
          <p:nvPicPr>
            <p:cNvPr id="5" name="object 5"/>
            <p:cNvPicPr/>
            <p:nvPr/>
          </p:nvPicPr>
          <p:blipFill>
            <a:blip r:embed="rId4" cstate="print"/>
            <a:stretch>
              <a:fillRect/>
            </a:stretch>
          </p:blipFill>
          <p:spPr>
            <a:xfrm>
              <a:off x="10459211" y="387096"/>
              <a:ext cx="1319783" cy="1385315"/>
            </a:xfrm>
            <a:prstGeom prst="rect">
              <a:avLst/>
            </a:prstGeom>
          </p:spPr>
        </p:pic>
      </p:grpSp>
      <p:sp>
        <p:nvSpPr>
          <p:cNvPr id="6" name="TextBox 5">
            <a:extLst>
              <a:ext uri="{FF2B5EF4-FFF2-40B4-BE49-F238E27FC236}">
                <a16:creationId xmlns:a16="http://schemas.microsoft.com/office/drawing/2014/main" id="{0A6894CD-BF3D-9D98-8410-3C9445C866DA}"/>
              </a:ext>
            </a:extLst>
          </p:cNvPr>
          <p:cNvSpPr txBox="1"/>
          <p:nvPr/>
        </p:nvSpPr>
        <p:spPr>
          <a:xfrm>
            <a:off x="1524000" y="181719"/>
            <a:ext cx="8835888" cy="4955203"/>
          </a:xfrm>
          <a:prstGeom prst="rect">
            <a:avLst/>
          </a:prstGeom>
          <a:solidFill>
            <a:schemeClr val="bg1"/>
          </a:solidFill>
        </p:spPr>
        <p:txBody>
          <a:bodyPr wrap="square" lIns="0" tIns="0" rIns="0" bIns="0" rtlCol="0">
            <a:spAutoFit/>
          </a:bodyPr>
          <a:lstStyle/>
          <a:p>
            <a:pPr algn="just"/>
            <a:r>
              <a:rPr lang="en-US" sz="700" b="1" dirty="0">
                <a:latin typeface="Arial" panose="020B0604020202020204" pitchFamily="34" charset="0"/>
                <a:cs typeface="Arial" panose="020B0604020202020204" pitchFamily="34" charset="0"/>
              </a:rPr>
              <a:t>Atropine: Pediatric</a:t>
            </a:r>
          </a:p>
          <a:p>
            <a:pPr algn="just">
              <a:tabLst>
                <a:tab pos="85725" algn="l"/>
              </a:tabLst>
            </a:pPr>
            <a:r>
              <a:rPr lang="en-US" sz="700" dirty="0">
                <a:latin typeface="Arial" panose="020B0604020202020204" pitchFamily="34" charset="0"/>
                <a:cs typeface="Arial" panose="020B0604020202020204" pitchFamily="34" charset="0"/>
              </a:rPr>
              <a:t>Age &lt; 12 years</a:t>
            </a:r>
          </a:p>
          <a:p>
            <a:pPr algn="just">
              <a:tabLst>
                <a:tab pos="85725" algn="l"/>
              </a:tabLst>
            </a:pPr>
            <a:r>
              <a:rPr lang="en-US" sz="700" dirty="0">
                <a:latin typeface="Arial" panose="020B0604020202020204" pitchFamily="34" charset="0"/>
                <a:cs typeface="Arial" panose="020B0604020202020204" pitchFamily="34" charset="0"/>
              </a:rPr>
              <a:t>Preferred Administration: </a:t>
            </a:r>
            <a:r>
              <a:rPr lang="en-US" sz="700" dirty="0" err="1">
                <a:latin typeface="Arial" panose="020B0604020202020204" pitchFamily="34" charset="0"/>
                <a:cs typeface="Arial" panose="020B0604020202020204" pitchFamily="34" charset="0"/>
              </a:rPr>
              <a:t>Intial</a:t>
            </a:r>
            <a:r>
              <a:rPr lang="en-US" sz="700" dirty="0">
                <a:latin typeface="Arial" panose="020B0604020202020204" pitchFamily="34" charset="0"/>
                <a:cs typeface="Arial" panose="020B0604020202020204" pitchFamily="34" charset="0"/>
              </a:rPr>
              <a:t>- </a:t>
            </a:r>
            <a:r>
              <a:rPr lang="en-US" sz="700" dirty="0" err="1">
                <a:latin typeface="Arial" panose="020B0604020202020204" pitchFamily="34" charset="0"/>
                <a:cs typeface="Arial" panose="020B0604020202020204" pitchFamily="34" charset="0"/>
              </a:rPr>
              <a:t>IntraMuscular</a:t>
            </a:r>
            <a:r>
              <a:rPr lang="en-US" sz="700" dirty="0">
                <a:latin typeface="Arial" panose="020B0604020202020204" pitchFamily="34" charset="0"/>
                <a:cs typeface="Arial" panose="020B0604020202020204" pitchFamily="34" charset="0"/>
              </a:rPr>
              <a:t> (IM) or </a:t>
            </a:r>
            <a:r>
              <a:rPr lang="en-US" sz="700" dirty="0" err="1">
                <a:latin typeface="Arial" panose="020B0604020202020204" pitchFamily="34" charset="0"/>
                <a:cs typeface="Arial" panose="020B0604020202020204" pitchFamily="34" charset="0"/>
              </a:rPr>
              <a:t>IntraVenous</a:t>
            </a:r>
            <a:r>
              <a:rPr lang="en-US" sz="700" dirty="0">
                <a:latin typeface="Arial" panose="020B0604020202020204" pitchFamily="34" charset="0"/>
                <a:cs typeface="Arial" panose="020B0604020202020204" pitchFamily="34" charset="0"/>
              </a:rPr>
              <a:t> (IV) or </a:t>
            </a:r>
            <a:r>
              <a:rPr lang="en-US" sz="700" dirty="0" err="1">
                <a:latin typeface="Arial" panose="020B0604020202020204" pitchFamily="34" charset="0"/>
                <a:cs typeface="Arial" panose="020B0604020202020204" pitchFamily="34" charset="0"/>
              </a:rPr>
              <a:t>IntraOsseous</a:t>
            </a:r>
            <a:r>
              <a:rPr lang="en-US" sz="700" dirty="0">
                <a:latin typeface="Arial" panose="020B0604020202020204" pitchFamily="34" charset="0"/>
                <a:cs typeface="Arial" panose="020B0604020202020204" pitchFamily="34" charset="0"/>
              </a:rPr>
              <a:t> (IO)</a:t>
            </a:r>
          </a:p>
          <a:p>
            <a:pPr algn="just">
              <a:tabLst>
                <a:tab pos="85725" algn="l"/>
              </a:tabLst>
            </a:pPr>
            <a:r>
              <a:rPr lang="en-US" sz="700" b="1" dirty="0">
                <a:latin typeface="Arial" panose="020B0604020202020204" pitchFamily="34" charset="0"/>
                <a:cs typeface="Arial" panose="020B0604020202020204" pitchFamily="34" charset="0"/>
              </a:rPr>
              <a:t>IM Dosing (pediatric, weight-based, pre-filled syringes)</a:t>
            </a:r>
          </a:p>
          <a:p>
            <a:pPr marL="180975" algn="just">
              <a:tabLst>
                <a:tab pos="85725" algn="l"/>
                <a:tab pos="266700" algn="l"/>
              </a:tabLst>
            </a:pPr>
            <a:r>
              <a:rPr lang="en-US" sz="700" dirty="0">
                <a:latin typeface="Arial" panose="020B0604020202020204" pitchFamily="34" charset="0"/>
                <a:cs typeface="Arial" panose="020B0604020202020204" pitchFamily="34" charset="0"/>
              </a:rPr>
              <a:t>Administer initial IM dose and subsequent IM doses every 3-5 minutes based on severity of </a:t>
            </a:r>
            <a:r>
              <a:rPr lang="en-US" sz="700" dirty="0" err="1">
                <a:latin typeface="Arial" panose="020B0604020202020204" pitchFamily="34" charset="0"/>
                <a:cs typeface="Arial" panose="020B0604020202020204" pitchFamily="34" charset="0"/>
              </a:rPr>
              <a:t>symtpoms</a:t>
            </a:r>
            <a:endParaRPr lang="en-US" sz="700" dirty="0">
              <a:latin typeface="Arial" panose="020B0604020202020204" pitchFamily="34" charset="0"/>
              <a:cs typeface="Arial" panose="020B0604020202020204" pitchFamily="34" charset="0"/>
            </a:endParaRPr>
          </a:p>
          <a:p>
            <a:pPr marL="180975" algn="just">
              <a:tabLst>
                <a:tab pos="85725" algn="l"/>
                <a:tab pos="266700" algn="l"/>
              </a:tabLst>
            </a:pPr>
            <a:r>
              <a:rPr lang="en-US" sz="700" dirty="0">
                <a:latin typeface="Arial" panose="020B0604020202020204" pitchFamily="34" charset="0"/>
                <a:cs typeface="Arial" panose="020B0604020202020204" pitchFamily="34" charset="0"/>
              </a:rPr>
              <a:t>&lt;	7 kg (&lt;15 </a:t>
            </a:r>
            <a:r>
              <a:rPr lang="en-US" sz="700" dirty="0" err="1">
                <a:latin typeface="Arial" panose="020B0604020202020204" pitchFamily="34" charset="0"/>
                <a:cs typeface="Arial" panose="020B0604020202020204" pitchFamily="34" charset="0"/>
              </a:rPr>
              <a:t>lb</a:t>
            </a:r>
            <a:r>
              <a:rPr lang="en-US" sz="700" dirty="0">
                <a:latin typeface="Arial" panose="020B0604020202020204" pitchFamily="34" charset="0"/>
                <a:cs typeface="Arial" panose="020B0604020202020204" pitchFamily="34" charset="0"/>
              </a:rPr>
              <a:t>): 0.25 mg/dose</a:t>
            </a:r>
          </a:p>
          <a:p>
            <a:pPr marL="180975" algn="just">
              <a:tabLst>
                <a:tab pos="85725" algn="l"/>
                <a:tab pos="266700" algn="l"/>
              </a:tabLst>
            </a:pPr>
            <a:r>
              <a:rPr lang="en-US" sz="700" dirty="0">
                <a:latin typeface="Arial" panose="020B0604020202020204" pitchFamily="34" charset="0"/>
                <a:cs typeface="Arial" panose="020B0604020202020204" pitchFamily="34" charset="0"/>
              </a:rPr>
              <a:t>7 to 18 kg (15 to 40 </a:t>
            </a:r>
            <a:r>
              <a:rPr lang="en-US" sz="700" dirty="0" err="1">
                <a:latin typeface="Arial" panose="020B0604020202020204" pitchFamily="34" charset="0"/>
                <a:cs typeface="Arial" panose="020B0604020202020204" pitchFamily="34" charset="0"/>
              </a:rPr>
              <a:t>lb</a:t>
            </a:r>
            <a:r>
              <a:rPr lang="en-US" sz="700" dirty="0">
                <a:latin typeface="Arial" panose="020B0604020202020204" pitchFamily="34" charset="0"/>
                <a:cs typeface="Arial" panose="020B0604020202020204" pitchFamily="34" charset="0"/>
              </a:rPr>
              <a:t>): 0.5 mg/dose</a:t>
            </a:r>
          </a:p>
          <a:p>
            <a:pPr marL="180975" algn="just">
              <a:tabLst>
                <a:tab pos="85725" algn="l"/>
                <a:tab pos="266700" algn="l"/>
              </a:tabLst>
            </a:pPr>
            <a:r>
              <a:rPr lang="en-US" sz="700" dirty="0">
                <a:latin typeface="Arial" panose="020B0604020202020204" pitchFamily="34" charset="0"/>
                <a:cs typeface="Arial" panose="020B0604020202020204" pitchFamily="34" charset="0"/>
              </a:rPr>
              <a:t>&gt;	18 to 41 kg (&gt;40 to 90 </a:t>
            </a:r>
            <a:r>
              <a:rPr lang="en-US" sz="700" dirty="0" err="1">
                <a:latin typeface="Arial" panose="020B0604020202020204" pitchFamily="34" charset="0"/>
                <a:cs typeface="Arial" panose="020B0604020202020204" pitchFamily="34" charset="0"/>
              </a:rPr>
              <a:t>lb</a:t>
            </a:r>
            <a:r>
              <a:rPr lang="en-US" sz="700" dirty="0">
                <a:latin typeface="Arial" panose="020B0604020202020204" pitchFamily="34" charset="0"/>
                <a:cs typeface="Arial" panose="020B0604020202020204" pitchFamily="34" charset="0"/>
              </a:rPr>
              <a:t>): 1 mg/dose</a:t>
            </a:r>
          </a:p>
          <a:p>
            <a:pPr marL="180975" algn="just">
              <a:tabLst>
                <a:tab pos="85725" algn="l"/>
                <a:tab pos="266700" algn="l"/>
              </a:tabLst>
            </a:pPr>
            <a:r>
              <a:rPr lang="en-US" sz="700" dirty="0">
                <a:latin typeface="Arial" panose="020B0604020202020204" pitchFamily="34" charset="0"/>
                <a:cs typeface="Arial" panose="020B0604020202020204" pitchFamily="34" charset="0"/>
              </a:rPr>
              <a:t>&gt;	41 kg (&gt;90 </a:t>
            </a:r>
            <a:r>
              <a:rPr lang="en-US" sz="700" dirty="0" err="1">
                <a:latin typeface="Arial" panose="020B0604020202020204" pitchFamily="34" charset="0"/>
                <a:cs typeface="Arial" panose="020B0604020202020204" pitchFamily="34" charset="0"/>
              </a:rPr>
              <a:t>lb</a:t>
            </a:r>
            <a:r>
              <a:rPr lang="en-US" sz="700" dirty="0">
                <a:latin typeface="Arial" panose="020B0604020202020204" pitchFamily="34" charset="0"/>
                <a:cs typeface="Arial" panose="020B0604020202020204" pitchFamily="34" charset="0"/>
              </a:rPr>
              <a:t>): 2 mg/dose</a:t>
            </a:r>
          </a:p>
          <a:p>
            <a:pPr algn="just">
              <a:tabLst>
                <a:tab pos="85725" algn="l"/>
              </a:tabLst>
            </a:pPr>
            <a:r>
              <a:rPr lang="en-US" sz="700" b="1" dirty="0">
                <a:latin typeface="Arial" panose="020B0604020202020204" pitchFamily="34" charset="0"/>
                <a:cs typeface="Arial" panose="020B0604020202020204" pitchFamily="34" charset="0"/>
              </a:rPr>
              <a:t>IV Dosing (pediatric, age-based)</a:t>
            </a:r>
          </a:p>
          <a:p>
            <a:pPr marL="180975" algn="just">
              <a:tabLst>
                <a:tab pos="85725" algn="l"/>
              </a:tabLst>
            </a:pPr>
            <a:r>
              <a:rPr lang="en-US" sz="700" u="sng" dirty="0">
                <a:latin typeface="Arial" panose="020B0604020202020204" pitchFamily="34" charset="0"/>
                <a:cs typeface="Arial" panose="020B0604020202020204" pitchFamily="34" charset="0"/>
              </a:rPr>
              <a:t>Loading Dose:</a:t>
            </a:r>
          </a:p>
          <a:p>
            <a:pPr marL="180975" algn="just">
              <a:tabLst>
                <a:tab pos="85725" algn="l"/>
              </a:tabLst>
            </a:pPr>
            <a:r>
              <a:rPr lang="en-US" sz="700" dirty="0">
                <a:latin typeface="Arial" panose="020B0604020202020204" pitchFamily="34" charset="0"/>
                <a:cs typeface="Arial" panose="020B0604020202020204" pitchFamily="34" charset="0"/>
              </a:rPr>
              <a:t>Infants and Children: 0.05-0.10mg/kg IV bolus, with repeated doses every 3-5 minutes until effect achieved without inducing atropine toxicity</a:t>
            </a:r>
          </a:p>
          <a:p>
            <a:pPr marL="180975" algn="just">
              <a:tabLst>
                <a:tab pos="85725" algn="l"/>
              </a:tabLst>
            </a:pPr>
            <a:r>
              <a:rPr lang="en-US" sz="700" dirty="0">
                <a:latin typeface="Arial" panose="020B0604020202020204" pitchFamily="34" charset="0"/>
                <a:cs typeface="Arial" panose="020B0604020202020204" pitchFamily="34" charset="0"/>
              </a:rPr>
              <a:t>Adolescents: 1-3mg IV bolus, with repeat doses doubling every 3-5 minutes until effect achieved without inducing atropine toxicity</a:t>
            </a:r>
          </a:p>
          <a:p>
            <a:pPr marL="180975" algn="just">
              <a:tabLst>
                <a:tab pos="85725" algn="l"/>
              </a:tabLst>
            </a:pPr>
            <a:r>
              <a:rPr lang="en-US" sz="700" dirty="0">
                <a:latin typeface="Arial" panose="020B0604020202020204" pitchFamily="34" charset="0"/>
                <a:cs typeface="Arial" panose="020B0604020202020204" pitchFamily="34" charset="0"/>
              </a:rPr>
              <a:t>Maintenance Dose: (choose one)</a:t>
            </a:r>
          </a:p>
          <a:p>
            <a:pPr marL="180975" algn="just">
              <a:tabLst>
                <a:tab pos="85725" algn="l"/>
              </a:tabLst>
            </a:pPr>
            <a:r>
              <a:rPr lang="en-US" sz="700" dirty="0">
                <a:latin typeface="Arial" panose="020B0604020202020204" pitchFamily="34" charset="0"/>
                <a:cs typeface="Arial" panose="020B0604020202020204" pitchFamily="34" charset="0"/>
              </a:rPr>
              <a:t>Intermittent Infusion: repeat weight based dose of Atropine IV bolus every 3-5 minutes as needed</a:t>
            </a:r>
          </a:p>
          <a:p>
            <a:pPr marL="180975" algn="just">
              <a:tabLst>
                <a:tab pos="85725" algn="l"/>
              </a:tabLst>
            </a:pPr>
            <a:r>
              <a:rPr lang="en-US" sz="700" dirty="0">
                <a:latin typeface="Arial" panose="020B0604020202020204" pitchFamily="34" charset="0"/>
                <a:cs typeface="Arial" panose="020B0604020202020204" pitchFamily="34" charset="0"/>
              </a:rPr>
              <a:t>Continuous Infusion: 10-20% of cumulative Atropine needed for initial stabilization, administered as a continuous infusion per hour,</a:t>
            </a:r>
          </a:p>
          <a:p>
            <a:pPr marL="180975" algn="just">
              <a:tabLst>
                <a:tab pos="85725" algn="l"/>
              </a:tabLst>
            </a:pPr>
            <a:r>
              <a:rPr lang="en-US" sz="700" dirty="0">
                <a:latin typeface="Arial" panose="020B0604020202020204" pitchFamily="34" charset="0"/>
                <a:cs typeface="Arial" panose="020B0604020202020204" pitchFamily="34" charset="0"/>
              </a:rPr>
              <a:t>rate of infusion can be increased to alleviate </a:t>
            </a:r>
            <a:r>
              <a:rPr lang="en-US" sz="700" dirty="0" err="1">
                <a:latin typeface="Arial" panose="020B0604020202020204" pitchFamily="34" charset="0"/>
                <a:cs typeface="Arial" panose="020B0604020202020204" pitchFamily="34" charset="0"/>
              </a:rPr>
              <a:t>symtpoms</a:t>
            </a:r>
            <a:r>
              <a:rPr lang="en-US" sz="700" dirty="0">
                <a:latin typeface="Arial" panose="020B0604020202020204" pitchFamily="34" charset="0"/>
                <a:cs typeface="Arial" panose="020B0604020202020204" pitchFamily="34" charset="0"/>
              </a:rPr>
              <a:t> or reduced to avoid atropine toxicity</a:t>
            </a:r>
          </a:p>
          <a:p>
            <a:pPr marL="180975" algn="ctr">
              <a:tabLst>
                <a:tab pos="85725" algn="l"/>
              </a:tabLst>
            </a:pPr>
            <a:r>
              <a:rPr lang="en-US" sz="700" dirty="0">
                <a:latin typeface="Arial" panose="020B0604020202020204" pitchFamily="34" charset="0"/>
                <a:cs typeface="Arial" panose="020B0604020202020204" pitchFamily="34" charset="0"/>
              </a:rPr>
              <a:t>Loading Dose Example (Adolescent): 1st dose 3mg, second dose 6mg --&gt; [stabilization achieved] -&gt; proceed to continuous infusion dosing Continuous Infusion Dosing Example: if 9mg Atropine needed to stabilize patient initially, a 10% continuous infusion would be ~0.9mg Atropine per hour administered by continuous IV infusion</a:t>
            </a:r>
          </a:p>
          <a:p>
            <a:pPr algn="just">
              <a:tabLst>
                <a:tab pos="85725" algn="l"/>
              </a:tabLst>
            </a:pPr>
            <a:r>
              <a:rPr lang="en-US" sz="700" b="1" dirty="0">
                <a:latin typeface="Arial" panose="020B0604020202020204" pitchFamily="34" charset="0"/>
                <a:cs typeface="Arial" panose="020B0604020202020204" pitchFamily="34" charset="0"/>
              </a:rPr>
              <a:t>Endotracheal Dosing (all pediatric ages)</a:t>
            </a:r>
          </a:p>
          <a:p>
            <a:pPr algn="just">
              <a:tabLst>
                <a:tab pos="85725" algn="l"/>
              </a:tabLst>
            </a:pPr>
            <a:r>
              <a:rPr lang="en-US" sz="700" dirty="0">
                <a:latin typeface="Arial" panose="020B0604020202020204" pitchFamily="34" charset="0"/>
                <a:cs typeface="Arial" panose="020B0604020202020204" pitchFamily="34" charset="0"/>
              </a:rPr>
              <a:t>3 X [Estimated age-based IV dose] diluted into 3-5mL 0.9% Saline, administer, then flush with 3-5mL 0.9% Saline, then provide 3-5 manual ventilations.</a:t>
            </a:r>
          </a:p>
          <a:p>
            <a:pPr algn="just">
              <a:tabLst>
                <a:tab pos="85725" algn="l"/>
              </a:tabLst>
            </a:pPr>
            <a:endParaRPr lang="en-US" sz="700" dirty="0">
              <a:latin typeface="Arial" panose="020B0604020202020204" pitchFamily="34" charset="0"/>
              <a:cs typeface="Arial" panose="020B0604020202020204" pitchFamily="34" charset="0"/>
            </a:endParaRPr>
          </a:p>
          <a:p>
            <a:pPr algn="just">
              <a:tabLst>
                <a:tab pos="85725" algn="l"/>
              </a:tabLst>
            </a:pPr>
            <a:r>
              <a:rPr lang="ru-RU" sz="700" b="1" dirty="0" err="1">
                <a:latin typeface="Arial" panose="020B0604020202020204" pitchFamily="34" charset="0"/>
                <a:cs typeface="Arial" panose="020B0604020202020204" pitchFamily="34" charset="0"/>
              </a:rPr>
              <a:t>Атропін</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Діти</a:t>
            </a:r>
            <a:endParaRPr lang="ru-RU" sz="700" b="1" dirty="0">
              <a:latin typeface="Arial" panose="020B0604020202020204" pitchFamily="34" charset="0"/>
              <a:cs typeface="Arial" panose="020B0604020202020204" pitchFamily="34" charset="0"/>
            </a:endParaRPr>
          </a:p>
          <a:p>
            <a:pPr algn="just">
              <a:tabLst>
                <a:tab pos="85725" algn="l"/>
              </a:tabLst>
            </a:pPr>
            <a:r>
              <a:rPr lang="ru-RU" sz="700" dirty="0" err="1">
                <a:latin typeface="Arial" panose="020B0604020202020204" pitchFamily="34" charset="0"/>
                <a:cs typeface="Arial" panose="020B0604020202020204" pitchFamily="34" charset="0"/>
              </a:rPr>
              <a:t>Вік</a:t>
            </a:r>
            <a:r>
              <a:rPr lang="ru-RU" sz="700" dirty="0">
                <a:latin typeface="Arial" panose="020B0604020202020204" pitchFamily="34" charset="0"/>
                <a:cs typeface="Arial" panose="020B0604020202020204" pitchFamily="34" charset="0"/>
              </a:rPr>
              <a:t> &lt; 12 </a:t>
            </a:r>
            <a:r>
              <a:rPr lang="ru-RU" sz="700" dirty="0" err="1">
                <a:latin typeface="Arial" panose="020B0604020202020204" pitchFamily="34" charset="0"/>
                <a:cs typeface="Arial" panose="020B0604020202020204" pitchFamily="34" charset="0"/>
              </a:rPr>
              <a:t>років</a:t>
            </a:r>
            <a:endParaRPr lang="ru-RU" sz="700" dirty="0">
              <a:latin typeface="Arial" panose="020B0604020202020204" pitchFamily="34" charset="0"/>
              <a:cs typeface="Arial" panose="020B0604020202020204" pitchFamily="34" charset="0"/>
            </a:endParaRPr>
          </a:p>
          <a:p>
            <a:pPr algn="just">
              <a:tabLst>
                <a:tab pos="85725" algn="l"/>
              </a:tabLst>
            </a:pPr>
            <a:r>
              <a:rPr lang="ru-RU" sz="700" dirty="0" err="1">
                <a:latin typeface="Arial" panose="020B0604020202020204" pitchFamily="34" charset="0"/>
                <a:cs typeface="Arial" panose="020B0604020202020204" pitchFamily="34" charset="0"/>
              </a:rPr>
              <a:t>Бажаний</a:t>
            </a:r>
            <a:r>
              <a:rPr lang="ru-RU" sz="700" dirty="0">
                <a:latin typeface="Arial" panose="020B0604020202020204" pitchFamily="34" charset="0"/>
                <a:cs typeface="Arial" panose="020B0604020202020204" pitchFamily="34" charset="0"/>
              </a:rPr>
              <a:t> метод </a:t>
            </a:r>
            <a:r>
              <a:rPr lang="ru-RU" sz="700" dirty="0" err="1">
                <a:latin typeface="Arial" panose="020B0604020202020204" pitchFamily="34" charset="0"/>
                <a:cs typeface="Arial" panose="020B0604020202020204" pitchFamily="34" charset="0"/>
              </a:rPr>
              <a:t>уведення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Початковий</a:t>
            </a:r>
            <a:r>
              <a:rPr lang="ru-RU" sz="700" dirty="0">
                <a:latin typeface="Arial" panose="020B0604020202020204" pitchFamily="34" charset="0"/>
                <a:cs typeface="Arial" panose="020B0604020202020204" pitchFamily="34" charset="0"/>
              </a:rPr>
              <a:t> - </a:t>
            </a:r>
            <a:r>
              <a:rPr lang="ru-RU" sz="700" dirty="0" err="1">
                <a:latin typeface="Arial" panose="020B0604020202020204" pitchFamily="34" charset="0"/>
                <a:cs typeface="Arial" panose="020B0604020202020204" pitchFamily="34" charset="0"/>
              </a:rPr>
              <a:t>внутрішньом'язово</a:t>
            </a:r>
            <a:r>
              <a:rPr lang="ru-RU" sz="700" dirty="0">
                <a:latin typeface="Arial" panose="020B0604020202020204" pitchFamily="34" charset="0"/>
                <a:cs typeface="Arial" panose="020B0604020202020204" pitchFamily="34" charset="0"/>
              </a:rPr>
              <a:t> (ВМ) </a:t>
            </a:r>
            <a:r>
              <a:rPr lang="ru-RU" sz="700" dirty="0" err="1">
                <a:latin typeface="Arial" panose="020B0604020202020204" pitchFamily="34" charset="0"/>
                <a:cs typeface="Arial" panose="020B0604020202020204" pitchFamily="34" charset="0"/>
              </a:rPr>
              <a:t>або</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внутрішньовенно</a:t>
            </a:r>
            <a:r>
              <a:rPr lang="ru-RU" sz="700" dirty="0">
                <a:latin typeface="Arial" panose="020B0604020202020204" pitchFamily="34" charset="0"/>
                <a:cs typeface="Arial" panose="020B0604020202020204" pitchFamily="34" charset="0"/>
              </a:rPr>
              <a:t> (ВВ) </a:t>
            </a:r>
            <a:r>
              <a:rPr lang="ru-RU" sz="700" dirty="0" err="1">
                <a:latin typeface="Arial" panose="020B0604020202020204" pitchFamily="34" charset="0"/>
                <a:cs typeface="Arial" panose="020B0604020202020204" pitchFamily="34" charset="0"/>
              </a:rPr>
              <a:t>або</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внутрішньокістковий</a:t>
            </a:r>
            <a:r>
              <a:rPr lang="ru-RU" sz="700" dirty="0">
                <a:latin typeface="Arial" panose="020B0604020202020204" pitchFamily="34" charset="0"/>
                <a:cs typeface="Arial" panose="020B0604020202020204" pitchFamily="34" charset="0"/>
              </a:rPr>
              <a:t> (ВК)</a:t>
            </a:r>
          </a:p>
          <a:p>
            <a:pPr algn="just">
              <a:tabLst>
                <a:tab pos="85725" algn="l"/>
              </a:tabLst>
            </a:pPr>
            <a:r>
              <a:rPr lang="ru-RU" sz="700" b="1" dirty="0" err="1">
                <a:latin typeface="Arial" panose="020B0604020202020204" pitchFamily="34" charset="0"/>
                <a:cs typeface="Arial" panose="020B0604020202020204" pitchFamily="34" charset="0"/>
              </a:rPr>
              <a:t>Дозування</a:t>
            </a:r>
            <a:r>
              <a:rPr lang="ru-RU" sz="700" b="1" dirty="0">
                <a:latin typeface="Arial" panose="020B0604020202020204" pitchFamily="34" charset="0"/>
                <a:cs typeface="Arial" panose="020B0604020202020204" pitchFamily="34" charset="0"/>
              </a:rPr>
              <a:t> за ВВ </a:t>
            </a:r>
            <a:r>
              <a:rPr lang="ru-RU" sz="700" b="1" dirty="0" err="1">
                <a:latin typeface="Arial" panose="020B0604020202020204" pitchFamily="34" charset="0"/>
                <a:cs typeface="Arial" panose="020B0604020202020204" pitchFamily="34" charset="0"/>
              </a:rPr>
              <a:t>введення</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діти</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залежно</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від</a:t>
            </a:r>
            <a:r>
              <a:rPr lang="ru-RU" sz="700" b="1" dirty="0">
                <a:latin typeface="Arial" panose="020B0604020202020204" pitchFamily="34" charset="0"/>
                <a:cs typeface="Arial" panose="020B0604020202020204" pitchFamily="34" charset="0"/>
              </a:rPr>
              <a:t> ваги, </a:t>
            </a:r>
            <a:r>
              <a:rPr lang="ru-RU" sz="700" b="1" dirty="0" err="1">
                <a:latin typeface="Arial" panose="020B0604020202020204" pitchFamily="34" charset="0"/>
                <a:cs typeface="Arial" panose="020B0604020202020204" pitchFamily="34" charset="0"/>
              </a:rPr>
              <a:t>попередньо</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наповнені</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шприци</a:t>
            </a:r>
            <a:r>
              <a:rPr lang="ru-RU" sz="700" b="1" dirty="0">
                <a:latin typeface="Arial" panose="020B0604020202020204" pitchFamily="34" charset="0"/>
                <a:cs typeface="Arial" panose="020B0604020202020204" pitchFamily="34" charset="0"/>
              </a:rPr>
              <a:t>)</a:t>
            </a:r>
          </a:p>
          <a:p>
            <a:pPr marL="182563" algn="just">
              <a:tabLst>
                <a:tab pos="85725" algn="l"/>
                <a:tab pos="266700" algn="l"/>
              </a:tabLst>
            </a:pPr>
            <a:r>
              <a:rPr lang="ru-RU" sz="700" dirty="0" err="1">
                <a:latin typeface="Arial" panose="020B0604020202020204" pitchFamily="34" charset="0"/>
                <a:cs typeface="Arial" panose="020B0604020202020204" pitchFamily="34" charset="0"/>
              </a:rPr>
              <a:t>Вводити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початкову</a:t>
            </a:r>
            <a:r>
              <a:rPr lang="ru-RU" sz="700" dirty="0">
                <a:latin typeface="Arial" panose="020B0604020202020204" pitchFamily="34" charset="0"/>
                <a:cs typeface="Arial" panose="020B0604020202020204" pitchFamily="34" charset="0"/>
              </a:rPr>
              <a:t> ВМ дозу та </a:t>
            </a:r>
            <a:r>
              <a:rPr lang="ru-RU" sz="700" dirty="0" err="1">
                <a:latin typeface="Arial" panose="020B0604020202020204" pitchFamily="34" charset="0"/>
                <a:cs typeface="Arial" panose="020B0604020202020204" pitchFamily="34" charset="0"/>
              </a:rPr>
              <a:t>наступні</a:t>
            </a:r>
            <a:r>
              <a:rPr lang="ru-RU" sz="700" dirty="0">
                <a:latin typeface="Arial" panose="020B0604020202020204" pitchFamily="34" charset="0"/>
                <a:cs typeface="Arial" panose="020B0604020202020204" pitchFamily="34" charset="0"/>
              </a:rPr>
              <a:t> ВМ </a:t>
            </a:r>
            <a:r>
              <a:rPr lang="ru-RU" sz="700" dirty="0" err="1">
                <a:latin typeface="Arial" panose="020B0604020202020204" pitchFamily="34" charset="0"/>
                <a:cs typeface="Arial" panose="020B0604020202020204" pitchFamily="34" charset="0"/>
              </a:rPr>
              <a:t>дози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кожні</a:t>
            </a:r>
            <a:r>
              <a:rPr lang="ru-RU" sz="700" dirty="0">
                <a:latin typeface="Arial" panose="020B0604020202020204" pitchFamily="34" charset="0"/>
                <a:cs typeface="Arial" panose="020B0604020202020204" pitchFamily="34" charset="0"/>
              </a:rPr>
              <a:t> 3-5 </a:t>
            </a:r>
            <a:r>
              <a:rPr lang="ru-RU" sz="700" dirty="0" err="1">
                <a:latin typeface="Arial" panose="020B0604020202020204" pitchFamily="34" charset="0"/>
                <a:cs typeface="Arial" panose="020B0604020202020204" pitchFamily="34" charset="0"/>
              </a:rPr>
              <a:t>хвилин</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залежно</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від</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тяжкості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симптомів</a:t>
            </a:r>
            <a:endParaRPr lang="ru-RU" sz="700" dirty="0">
              <a:latin typeface="Arial" panose="020B0604020202020204" pitchFamily="34" charset="0"/>
              <a:cs typeface="Arial" panose="020B0604020202020204" pitchFamily="34" charset="0"/>
            </a:endParaRPr>
          </a:p>
          <a:p>
            <a:pPr marL="182563" algn="just">
              <a:tabLst>
                <a:tab pos="85725" algn="l"/>
                <a:tab pos="266700" algn="l"/>
              </a:tabLst>
            </a:pPr>
            <a:r>
              <a:rPr lang="ru-RU" sz="700" dirty="0">
                <a:latin typeface="Arial" panose="020B0604020202020204" pitchFamily="34" charset="0"/>
                <a:cs typeface="Arial" panose="020B0604020202020204" pitchFamily="34" charset="0"/>
              </a:rPr>
              <a:t>&lt;	7 кг (&lt;15 </a:t>
            </a:r>
            <a:r>
              <a:rPr lang="ru-RU" sz="700" dirty="0" err="1">
                <a:latin typeface="Arial" panose="020B0604020202020204" pitchFamily="34" charset="0"/>
                <a:cs typeface="Arial" panose="020B0604020202020204" pitchFamily="34" charset="0"/>
              </a:rPr>
              <a:t>фунтів</a:t>
            </a:r>
            <a:r>
              <a:rPr lang="ru-RU" sz="700" dirty="0">
                <a:latin typeface="Arial" panose="020B0604020202020204" pitchFamily="34" charset="0"/>
                <a:cs typeface="Arial" panose="020B0604020202020204" pitchFamily="34" charset="0"/>
              </a:rPr>
              <a:t>): 0,25 мг/доза</a:t>
            </a:r>
          </a:p>
          <a:p>
            <a:pPr marL="182563" algn="just">
              <a:tabLst>
                <a:tab pos="85725" algn="l"/>
                <a:tab pos="266700" algn="l"/>
              </a:tabLst>
            </a:pPr>
            <a:r>
              <a:rPr lang="ru-RU" sz="700" dirty="0">
                <a:latin typeface="Arial" panose="020B0604020202020204" pitchFamily="34" charset="0"/>
                <a:cs typeface="Arial" panose="020B0604020202020204" pitchFamily="34" charset="0"/>
              </a:rPr>
              <a:t>7 - 18 кг (15 - 40 </a:t>
            </a:r>
            <a:r>
              <a:rPr lang="ru-RU" sz="700" dirty="0" err="1">
                <a:latin typeface="Arial" panose="020B0604020202020204" pitchFamily="34" charset="0"/>
                <a:cs typeface="Arial" panose="020B0604020202020204" pitchFamily="34" charset="0"/>
              </a:rPr>
              <a:t>фунтів</a:t>
            </a:r>
            <a:r>
              <a:rPr lang="ru-RU" sz="700" dirty="0">
                <a:latin typeface="Arial" panose="020B0604020202020204" pitchFamily="34" charset="0"/>
                <a:cs typeface="Arial" panose="020B0604020202020204" pitchFamily="34" charset="0"/>
              </a:rPr>
              <a:t>): 0,5 мг/доза</a:t>
            </a:r>
          </a:p>
          <a:p>
            <a:pPr marL="182563" algn="just">
              <a:tabLst>
                <a:tab pos="85725" algn="l"/>
                <a:tab pos="266700" algn="l"/>
              </a:tabLst>
            </a:pPr>
            <a:r>
              <a:rPr lang="ru-RU" sz="700" dirty="0">
                <a:latin typeface="Arial" panose="020B0604020202020204" pitchFamily="34" charset="0"/>
                <a:cs typeface="Arial" panose="020B0604020202020204" pitchFamily="34" charset="0"/>
              </a:rPr>
              <a:t>&gt;	18 - 41 кг (&gt;40 - 90 </a:t>
            </a:r>
            <a:r>
              <a:rPr lang="ru-RU" sz="700" dirty="0" err="1">
                <a:latin typeface="Arial" panose="020B0604020202020204" pitchFamily="34" charset="0"/>
                <a:cs typeface="Arial" panose="020B0604020202020204" pitchFamily="34" charset="0"/>
              </a:rPr>
              <a:t>фунтів</a:t>
            </a:r>
            <a:r>
              <a:rPr lang="ru-RU" sz="700" dirty="0">
                <a:latin typeface="Arial" panose="020B0604020202020204" pitchFamily="34" charset="0"/>
                <a:cs typeface="Arial" panose="020B0604020202020204" pitchFamily="34" charset="0"/>
              </a:rPr>
              <a:t>): 1 мг/доза</a:t>
            </a:r>
          </a:p>
          <a:p>
            <a:pPr marL="182563" algn="just">
              <a:tabLst>
                <a:tab pos="85725" algn="l"/>
                <a:tab pos="266700" algn="l"/>
              </a:tabLst>
            </a:pPr>
            <a:r>
              <a:rPr lang="ru-RU" sz="700" dirty="0">
                <a:latin typeface="Arial" panose="020B0604020202020204" pitchFamily="34" charset="0"/>
                <a:cs typeface="Arial" panose="020B0604020202020204" pitchFamily="34" charset="0"/>
              </a:rPr>
              <a:t>&gt;	41 кг (&gt;90 </a:t>
            </a:r>
            <a:r>
              <a:rPr lang="ru-RU" sz="700" dirty="0" err="1">
                <a:latin typeface="Arial" panose="020B0604020202020204" pitchFamily="34" charset="0"/>
                <a:cs typeface="Arial" panose="020B0604020202020204" pitchFamily="34" charset="0"/>
              </a:rPr>
              <a:t>фунтів</a:t>
            </a:r>
            <a:r>
              <a:rPr lang="ru-RU" sz="700" dirty="0">
                <a:latin typeface="Arial" panose="020B0604020202020204" pitchFamily="34" charset="0"/>
                <a:cs typeface="Arial" panose="020B0604020202020204" pitchFamily="34" charset="0"/>
              </a:rPr>
              <a:t>): 2 мг/доза</a:t>
            </a:r>
          </a:p>
          <a:p>
            <a:pPr algn="just">
              <a:tabLst>
                <a:tab pos="85725" algn="l"/>
              </a:tabLst>
            </a:pPr>
            <a:r>
              <a:rPr lang="ru-RU" sz="700" b="1" dirty="0" err="1">
                <a:latin typeface="Arial" panose="020B0604020202020204" pitchFamily="34" charset="0"/>
                <a:cs typeface="Arial" panose="020B0604020202020204" pitchFamily="34" charset="0"/>
              </a:rPr>
              <a:t>Дозування</a:t>
            </a:r>
            <a:r>
              <a:rPr lang="ru-RU" sz="700" b="1" dirty="0">
                <a:latin typeface="Arial" panose="020B0604020202020204" pitchFamily="34" charset="0"/>
                <a:cs typeface="Arial" panose="020B0604020202020204" pitchFamily="34" charset="0"/>
              </a:rPr>
              <a:t> для ВВ </a:t>
            </a:r>
            <a:r>
              <a:rPr lang="ru-RU" sz="700" b="1" dirty="0" err="1">
                <a:latin typeface="Arial" panose="020B0604020202020204" pitchFamily="34" charset="0"/>
                <a:cs typeface="Arial" panose="020B0604020202020204" pitchFamily="34" charset="0"/>
              </a:rPr>
              <a:t>введення</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діти</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залежить</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від</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віку</a:t>
            </a:r>
            <a:r>
              <a:rPr lang="ru-RU" sz="700" b="1" dirty="0">
                <a:latin typeface="Arial" panose="020B0604020202020204" pitchFamily="34" charset="0"/>
                <a:cs typeface="Arial" panose="020B0604020202020204" pitchFamily="34" charset="0"/>
              </a:rPr>
              <a:t>)</a:t>
            </a:r>
          </a:p>
          <a:p>
            <a:pPr marL="182563" algn="just">
              <a:tabLst>
                <a:tab pos="85725" algn="l"/>
              </a:tabLst>
            </a:pPr>
            <a:r>
              <a:rPr lang="ru-RU" sz="700" u="sng" dirty="0" err="1">
                <a:latin typeface="Arial" panose="020B0604020202020204" pitchFamily="34" charset="0"/>
                <a:cs typeface="Arial" panose="020B0604020202020204" pitchFamily="34" charset="0"/>
              </a:rPr>
              <a:t>Ударна</a:t>
            </a:r>
            <a:r>
              <a:rPr lang="ru-RU" sz="700" u="sng" dirty="0">
                <a:latin typeface="Arial" panose="020B0604020202020204" pitchFamily="34" charset="0"/>
                <a:cs typeface="Arial" panose="020B0604020202020204" pitchFamily="34" charset="0"/>
              </a:rPr>
              <a:t> доза:</a:t>
            </a:r>
          </a:p>
          <a:p>
            <a:pPr marL="182563" algn="just">
              <a:tabLst>
                <a:tab pos="85725" algn="l"/>
              </a:tabLst>
            </a:pPr>
            <a:r>
              <a:rPr lang="ru-RU" sz="700" dirty="0" err="1">
                <a:latin typeface="Arial" panose="020B0604020202020204" pitchFamily="34" charset="0"/>
                <a:cs typeface="Arial" panose="020B0604020202020204" pitchFamily="34" charset="0"/>
              </a:rPr>
              <a:t>Новонароджені</a:t>
            </a:r>
            <a:r>
              <a:rPr lang="ru-RU" sz="700" dirty="0">
                <a:latin typeface="Arial" panose="020B0604020202020204" pitchFamily="34" charset="0"/>
                <a:cs typeface="Arial" panose="020B0604020202020204" pitchFamily="34" charset="0"/>
              </a:rPr>
              <a:t> та </a:t>
            </a:r>
            <a:r>
              <a:rPr lang="ru-RU" sz="700" dirty="0" err="1">
                <a:latin typeface="Arial" panose="020B0604020202020204" pitchFamily="34" charset="0"/>
                <a:cs typeface="Arial" panose="020B0604020202020204" pitchFamily="34" charset="0"/>
              </a:rPr>
              <a:t>діти</a:t>
            </a:r>
            <a:r>
              <a:rPr lang="ru-RU" sz="700" dirty="0">
                <a:latin typeface="Arial" panose="020B0604020202020204" pitchFamily="34" charset="0"/>
                <a:cs typeface="Arial" panose="020B0604020202020204" pitchFamily="34" charset="0"/>
              </a:rPr>
              <a:t> до 11 </a:t>
            </a:r>
            <a:r>
              <a:rPr lang="ru-RU" sz="700" dirty="0" err="1">
                <a:latin typeface="Arial" panose="020B0604020202020204" pitchFamily="34" charset="0"/>
                <a:cs typeface="Arial" panose="020B0604020202020204" pitchFamily="34" charset="0"/>
              </a:rPr>
              <a:t>років</a:t>
            </a:r>
            <a:r>
              <a:rPr lang="ru-RU" sz="700" dirty="0">
                <a:latin typeface="Arial" panose="020B0604020202020204" pitchFamily="34" charset="0"/>
                <a:cs typeface="Arial" panose="020B0604020202020204" pitchFamily="34" charset="0"/>
              </a:rPr>
              <a:t>: 0,05-0,10 мг/кг ВВ </a:t>
            </a:r>
            <a:r>
              <a:rPr lang="ru-RU" sz="700" dirty="0" err="1">
                <a:latin typeface="Arial" panose="020B0604020202020204" pitchFamily="34" charset="0"/>
                <a:cs typeface="Arial" panose="020B0604020202020204" pitchFamily="34" charset="0"/>
              </a:rPr>
              <a:t>болюсно</a:t>
            </a:r>
            <a:r>
              <a:rPr lang="ru-RU" sz="700" dirty="0">
                <a:latin typeface="Arial" panose="020B0604020202020204" pitchFamily="34" charset="0"/>
                <a:cs typeface="Arial" panose="020B0604020202020204" pitchFamily="34" charset="0"/>
              </a:rPr>
              <a:t> з </a:t>
            </a:r>
            <a:r>
              <a:rPr lang="ru-RU" sz="700" dirty="0" err="1">
                <a:latin typeface="Arial" panose="020B0604020202020204" pitchFamily="34" charset="0"/>
                <a:cs typeface="Arial" panose="020B0604020202020204" pitchFamily="34" charset="0"/>
              </a:rPr>
              <a:t>повторними</a:t>
            </a:r>
            <a:r>
              <a:rPr lang="ru-RU" sz="700" dirty="0">
                <a:latin typeface="Arial" panose="020B0604020202020204" pitchFamily="34" charset="0"/>
                <a:cs typeface="Arial" panose="020B0604020202020204" pitchFamily="34" charset="0"/>
              </a:rPr>
              <a:t> дозами </a:t>
            </a:r>
            <a:r>
              <a:rPr lang="ru-RU" sz="700" dirty="0" err="1">
                <a:latin typeface="Arial" panose="020B0604020202020204" pitchFamily="34" charset="0"/>
                <a:cs typeface="Arial" panose="020B0604020202020204" pitchFamily="34" charset="0"/>
              </a:rPr>
              <a:t>кожні</a:t>
            </a:r>
            <a:r>
              <a:rPr lang="ru-RU" sz="700" dirty="0">
                <a:latin typeface="Arial" panose="020B0604020202020204" pitchFamily="34" charset="0"/>
                <a:cs typeface="Arial" panose="020B0604020202020204" pitchFamily="34" charset="0"/>
              </a:rPr>
              <a:t> 3-5 </a:t>
            </a:r>
            <a:r>
              <a:rPr lang="ru-RU" sz="700" dirty="0" err="1">
                <a:latin typeface="Arial" panose="020B0604020202020204" pitchFamily="34" charset="0"/>
                <a:cs typeface="Arial" panose="020B0604020202020204" pitchFamily="34" charset="0"/>
              </a:rPr>
              <a:t>хвилин</a:t>
            </a:r>
            <a:r>
              <a:rPr lang="ru-RU" sz="700" dirty="0">
                <a:latin typeface="Arial" panose="020B0604020202020204" pitchFamily="34" charset="0"/>
                <a:cs typeface="Arial" panose="020B0604020202020204" pitchFamily="34" charset="0"/>
              </a:rPr>
              <a:t> до </a:t>
            </a:r>
            <a:r>
              <a:rPr lang="ru-RU" sz="700" dirty="0" err="1">
                <a:latin typeface="Arial" panose="020B0604020202020204" pitchFamily="34" charset="0"/>
                <a:cs typeface="Arial" panose="020B0604020202020204" pitchFamily="34" charset="0"/>
              </a:rPr>
              <a:t>досягнення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ефекту</a:t>
            </a:r>
            <a:r>
              <a:rPr lang="ru-RU" sz="700" dirty="0">
                <a:latin typeface="Arial" panose="020B0604020202020204" pitchFamily="34" charset="0"/>
                <a:cs typeface="Arial" panose="020B0604020202020204" pitchFamily="34" charset="0"/>
              </a:rPr>
              <a:t> без </a:t>
            </a:r>
            <a:r>
              <a:rPr lang="ru-RU" sz="700" dirty="0" err="1">
                <a:latin typeface="Arial" panose="020B0604020202020204" pitchFamily="34" charset="0"/>
                <a:cs typeface="Arial" panose="020B0604020202020204" pitchFamily="34" charset="0"/>
              </a:rPr>
              <a:t>токсичності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атропіну</a:t>
            </a:r>
            <a:endParaRPr lang="ru-RU" sz="700" dirty="0">
              <a:latin typeface="Arial" panose="020B0604020202020204" pitchFamily="34" charset="0"/>
              <a:cs typeface="Arial" panose="020B0604020202020204" pitchFamily="34" charset="0"/>
            </a:endParaRPr>
          </a:p>
          <a:p>
            <a:pPr marL="182563" algn="just">
              <a:tabLst>
                <a:tab pos="85725" algn="l"/>
              </a:tabLst>
            </a:pPr>
            <a:r>
              <a:rPr lang="ru-RU" sz="700" dirty="0" err="1">
                <a:latin typeface="Arial" panose="020B0604020202020204" pitchFamily="34" charset="0"/>
                <a:cs typeface="Arial" panose="020B0604020202020204" pitchFamily="34" charset="0"/>
              </a:rPr>
              <a:t>Підлітки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віком</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від</a:t>
            </a:r>
            <a:r>
              <a:rPr lang="ru-RU" sz="700" dirty="0">
                <a:latin typeface="Arial" panose="020B0604020202020204" pitchFamily="34" charset="0"/>
                <a:cs typeface="Arial" panose="020B0604020202020204" pitchFamily="34" charset="0"/>
              </a:rPr>
              <a:t> 12 до 17 </a:t>
            </a:r>
            <a:r>
              <a:rPr lang="ru-RU" sz="700" dirty="0" err="1">
                <a:latin typeface="Arial" panose="020B0604020202020204" pitchFamily="34" charset="0"/>
                <a:cs typeface="Arial" panose="020B0604020202020204" pitchFamily="34" charset="0"/>
              </a:rPr>
              <a:t>років</a:t>
            </a:r>
            <a:r>
              <a:rPr lang="ru-RU" sz="700" dirty="0">
                <a:latin typeface="Arial" panose="020B0604020202020204" pitchFamily="34" charset="0"/>
                <a:cs typeface="Arial" panose="020B0604020202020204" pitchFamily="34" charset="0"/>
              </a:rPr>
              <a:t>: 1-3 мг ВВ </a:t>
            </a:r>
            <a:r>
              <a:rPr lang="ru-RU" sz="700" dirty="0" err="1">
                <a:latin typeface="Arial" panose="020B0604020202020204" pitchFamily="34" charset="0"/>
                <a:cs typeface="Arial" panose="020B0604020202020204" pitchFamily="34" charset="0"/>
              </a:rPr>
              <a:t>болюсно</a:t>
            </a:r>
            <a:r>
              <a:rPr lang="ru-RU" sz="700" dirty="0">
                <a:latin typeface="Arial" panose="020B0604020202020204" pitchFamily="34" charset="0"/>
                <a:cs typeface="Arial" panose="020B0604020202020204" pitchFamily="34" charset="0"/>
              </a:rPr>
              <a:t> з </a:t>
            </a:r>
            <a:r>
              <a:rPr lang="ru-RU" sz="700" dirty="0" err="1">
                <a:latin typeface="Arial" panose="020B0604020202020204" pitchFamily="34" charset="0"/>
                <a:cs typeface="Arial" panose="020B0604020202020204" pitchFamily="34" charset="0"/>
              </a:rPr>
              <a:t>подвоєнням</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повторних</a:t>
            </a:r>
            <a:r>
              <a:rPr lang="ru-RU" sz="700" dirty="0">
                <a:latin typeface="Arial" panose="020B0604020202020204" pitchFamily="34" charset="0"/>
                <a:cs typeface="Arial" panose="020B0604020202020204" pitchFamily="34" charset="0"/>
              </a:rPr>
              <a:t> доз </a:t>
            </a:r>
            <a:r>
              <a:rPr lang="ru-RU" sz="700" dirty="0" err="1">
                <a:latin typeface="Arial" panose="020B0604020202020204" pitchFamily="34" charset="0"/>
                <a:cs typeface="Arial" panose="020B0604020202020204" pitchFamily="34" charset="0"/>
              </a:rPr>
              <a:t>кожні</a:t>
            </a:r>
            <a:r>
              <a:rPr lang="ru-RU" sz="700" dirty="0">
                <a:latin typeface="Arial" panose="020B0604020202020204" pitchFamily="34" charset="0"/>
                <a:cs typeface="Arial" panose="020B0604020202020204" pitchFamily="34" charset="0"/>
              </a:rPr>
              <a:t> 3-5 </a:t>
            </a:r>
            <a:r>
              <a:rPr lang="ru-RU" sz="700" dirty="0" err="1">
                <a:latin typeface="Arial" panose="020B0604020202020204" pitchFamily="34" charset="0"/>
                <a:cs typeface="Arial" panose="020B0604020202020204" pitchFamily="34" charset="0"/>
              </a:rPr>
              <a:t>хвилин</a:t>
            </a:r>
            <a:r>
              <a:rPr lang="ru-RU" sz="700" dirty="0">
                <a:latin typeface="Arial" panose="020B0604020202020204" pitchFamily="34" charset="0"/>
                <a:cs typeface="Arial" panose="020B0604020202020204" pitchFamily="34" charset="0"/>
              </a:rPr>
              <a:t> до </a:t>
            </a:r>
            <a:r>
              <a:rPr lang="ru-RU" sz="700" dirty="0" err="1">
                <a:latin typeface="Arial" panose="020B0604020202020204" pitchFamily="34" charset="0"/>
                <a:cs typeface="Arial" panose="020B0604020202020204" pitchFamily="34" charset="0"/>
              </a:rPr>
              <a:t>досягнення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ефекту</a:t>
            </a:r>
            <a:r>
              <a:rPr lang="ru-RU" sz="700" dirty="0">
                <a:latin typeface="Arial" panose="020B0604020202020204" pitchFamily="34" charset="0"/>
                <a:cs typeface="Arial" panose="020B0604020202020204" pitchFamily="34" charset="0"/>
              </a:rPr>
              <a:t> без </a:t>
            </a:r>
            <a:r>
              <a:rPr lang="ru-RU" sz="700" dirty="0" err="1">
                <a:latin typeface="Arial" panose="020B0604020202020204" pitchFamily="34" charset="0"/>
                <a:cs typeface="Arial" panose="020B0604020202020204" pitchFamily="34" charset="0"/>
              </a:rPr>
              <a:t>токсичності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атропіну</a:t>
            </a:r>
            <a:endParaRPr lang="ru-RU" sz="700" dirty="0">
              <a:latin typeface="Arial" panose="020B0604020202020204" pitchFamily="34" charset="0"/>
              <a:cs typeface="Arial" panose="020B0604020202020204" pitchFamily="34" charset="0"/>
            </a:endParaRPr>
          </a:p>
          <a:p>
            <a:pPr marL="182563" algn="just">
              <a:tabLst>
                <a:tab pos="85725" algn="l"/>
              </a:tabLst>
            </a:pPr>
            <a:r>
              <a:rPr lang="ru-RU" sz="700" dirty="0" err="1">
                <a:latin typeface="Arial" panose="020B0604020202020204" pitchFamily="34" charset="0"/>
                <a:cs typeface="Arial" panose="020B0604020202020204" pitchFamily="34" charset="0"/>
              </a:rPr>
              <a:t>Підтримувальна</a:t>
            </a:r>
            <a:r>
              <a:rPr lang="ru-RU" sz="700" dirty="0">
                <a:latin typeface="Arial" panose="020B0604020202020204" pitchFamily="34" charset="0"/>
                <a:cs typeface="Arial" panose="020B0604020202020204" pitchFamily="34" charset="0"/>
              </a:rPr>
              <a:t> доза: (обрати один </a:t>
            </a:r>
            <a:r>
              <a:rPr lang="ru-RU" sz="700" dirty="0" err="1">
                <a:latin typeface="Arial" panose="020B0604020202020204" pitchFamily="34" charset="0"/>
                <a:cs typeface="Arial" panose="020B0604020202020204" pitchFamily="34" charset="0"/>
              </a:rPr>
              <a:t>варіант</a:t>
            </a:r>
            <a:r>
              <a:rPr lang="ru-RU" sz="700" dirty="0">
                <a:latin typeface="Arial" panose="020B0604020202020204" pitchFamily="34" charset="0"/>
                <a:cs typeface="Arial" panose="020B0604020202020204" pitchFamily="34" charset="0"/>
              </a:rPr>
              <a:t>)</a:t>
            </a:r>
          </a:p>
          <a:p>
            <a:pPr marL="182563" algn="just">
              <a:tabLst>
                <a:tab pos="85725" algn="l"/>
              </a:tabLst>
            </a:pPr>
            <a:r>
              <a:rPr lang="ru-RU" sz="700" dirty="0" err="1">
                <a:latin typeface="Arial" panose="020B0604020202020204" pitchFamily="34" charset="0"/>
                <a:cs typeface="Arial" panose="020B0604020202020204" pitchFamily="34" charset="0"/>
              </a:rPr>
              <a:t>Переривчаста</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інфузія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повторюйте</a:t>
            </a:r>
            <a:r>
              <a:rPr lang="ru-RU" sz="700" dirty="0">
                <a:latin typeface="Arial" panose="020B0604020202020204" pitchFamily="34" charset="0"/>
                <a:cs typeface="Arial" panose="020B0604020202020204" pitchFamily="34" charset="0"/>
              </a:rPr>
              <a:t> дозу </a:t>
            </a:r>
            <a:r>
              <a:rPr lang="ru-RU" sz="700" dirty="0" err="1">
                <a:latin typeface="Arial" panose="020B0604020202020204" pitchFamily="34" charset="0"/>
                <a:cs typeface="Arial" panose="020B0604020202020204" pitchFamily="34" charset="0"/>
              </a:rPr>
              <a:t>атропіну</a:t>
            </a:r>
            <a:r>
              <a:rPr lang="ru-RU" sz="700" dirty="0">
                <a:latin typeface="Arial" panose="020B0604020202020204" pitchFamily="34" charset="0"/>
                <a:cs typeface="Arial" panose="020B0604020202020204" pitchFamily="34" charset="0"/>
              </a:rPr>
              <a:t> ВВ </a:t>
            </a:r>
            <a:r>
              <a:rPr lang="ru-RU" sz="700" dirty="0" err="1">
                <a:latin typeface="Arial" panose="020B0604020202020204" pitchFamily="34" charset="0"/>
                <a:cs typeface="Arial" panose="020B0604020202020204" pitchFamily="34" charset="0"/>
              </a:rPr>
              <a:t>болюсно</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кожні</a:t>
            </a:r>
            <a:r>
              <a:rPr lang="ru-RU" sz="700" dirty="0">
                <a:latin typeface="Arial" panose="020B0604020202020204" pitchFamily="34" charset="0"/>
                <a:cs typeface="Arial" panose="020B0604020202020204" pitchFamily="34" charset="0"/>
              </a:rPr>
              <a:t> 3-5 </a:t>
            </a:r>
            <a:r>
              <a:rPr lang="ru-RU" sz="700" dirty="0" err="1">
                <a:latin typeface="Arial" panose="020B0604020202020204" pitchFamily="34" charset="0"/>
                <a:cs typeface="Arial" panose="020B0604020202020204" pitchFamily="34" charset="0"/>
              </a:rPr>
              <a:t>хвилин</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якщо</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це</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необхідно</a:t>
            </a:r>
            <a:endParaRPr lang="ru-RU" sz="700" dirty="0">
              <a:latin typeface="Arial" panose="020B0604020202020204" pitchFamily="34" charset="0"/>
              <a:cs typeface="Arial" panose="020B0604020202020204" pitchFamily="34" charset="0"/>
            </a:endParaRPr>
          </a:p>
          <a:p>
            <a:pPr marL="182563" algn="just"/>
            <a:r>
              <a:rPr lang="ru-RU" sz="700" dirty="0" err="1">
                <a:latin typeface="Arial" panose="020B0604020202020204" pitchFamily="34" charset="0"/>
                <a:cs typeface="Arial" panose="020B0604020202020204" pitchFamily="34" charset="0"/>
              </a:rPr>
              <a:t>Безперервна</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інфузія</a:t>
            </a:r>
            <a:r>
              <a:rPr lang="ru-RU" sz="700" dirty="0">
                <a:latin typeface="Arial" panose="020B0604020202020204" pitchFamily="34" charset="0"/>
                <a:cs typeface="Arial" panose="020B0604020202020204" pitchFamily="34" charset="0"/>
              </a:rPr>
              <a:t>: 10-20% </a:t>
            </a:r>
            <a:r>
              <a:rPr lang="ru-RU" sz="700" dirty="0" err="1">
                <a:latin typeface="Arial" panose="020B0604020202020204" pitchFamily="34" charset="0"/>
                <a:cs typeface="Arial" panose="020B0604020202020204" pitchFamily="34" charset="0"/>
              </a:rPr>
              <a:t>сукупного</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атропіну</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необхідного</a:t>
            </a:r>
            <a:r>
              <a:rPr lang="ru-RU" sz="700" dirty="0">
                <a:latin typeface="Arial" panose="020B0604020202020204" pitchFamily="34" charset="0"/>
                <a:cs typeface="Arial" panose="020B0604020202020204" pitchFamily="34" charset="0"/>
              </a:rPr>
              <a:t> для </a:t>
            </a:r>
            <a:r>
              <a:rPr lang="ru-RU" sz="700" dirty="0" err="1">
                <a:latin typeface="Arial" panose="020B0604020202020204" pitchFamily="34" charset="0"/>
                <a:cs typeface="Arial" panose="020B0604020202020204" pitchFamily="34" charset="0"/>
              </a:rPr>
              <a:t>початкової</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стабілізації</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вводять</a:t>
            </a:r>
            <a:r>
              <a:rPr lang="ru-RU" sz="700" dirty="0">
                <a:latin typeface="Arial" panose="020B0604020202020204" pitchFamily="34" charset="0"/>
                <a:cs typeface="Arial" panose="020B0604020202020204" pitchFamily="34" charset="0"/>
              </a:rPr>
              <a:t> у </a:t>
            </a:r>
            <a:r>
              <a:rPr lang="ru-RU" sz="700" dirty="0" err="1">
                <a:latin typeface="Arial" panose="020B0604020202020204" pitchFamily="34" charset="0"/>
                <a:cs typeface="Arial" panose="020B0604020202020204" pitchFamily="34" charset="0"/>
              </a:rPr>
              <a:t>вигляді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безперервної</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інфузії</a:t>
            </a:r>
            <a:r>
              <a:rPr lang="ru-RU" sz="700" dirty="0">
                <a:latin typeface="Arial" panose="020B0604020202020204" pitchFamily="34" charset="0"/>
                <a:cs typeface="Arial" panose="020B0604020202020204" pitchFamily="34" charset="0"/>
              </a:rPr>
              <a:t> на годину, </a:t>
            </a:r>
            <a:r>
              <a:rPr lang="ru-RU" sz="700" dirty="0" err="1">
                <a:latin typeface="Arial" panose="020B0604020202020204" pitchFamily="34" charset="0"/>
                <a:cs typeface="Arial" panose="020B0604020202020204" pitchFamily="34" charset="0"/>
              </a:rPr>
              <a:t>швидкість</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інфузії</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можна</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збільшити</a:t>
            </a:r>
            <a:r>
              <a:rPr lang="ru-RU" sz="700" dirty="0">
                <a:latin typeface="Arial" panose="020B0604020202020204" pitchFamily="34" charset="0"/>
                <a:cs typeface="Arial" panose="020B0604020202020204" pitchFamily="34" charset="0"/>
              </a:rPr>
              <a:t> для </a:t>
            </a:r>
            <a:r>
              <a:rPr lang="ru-RU" sz="700" dirty="0" err="1">
                <a:latin typeface="Arial" panose="020B0604020202020204" pitchFamily="34" charset="0"/>
                <a:cs typeface="Arial" panose="020B0604020202020204" pitchFamily="34" charset="0"/>
              </a:rPr>
              <a:t>полегшення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симптомів</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або</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зменшити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щоб</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уникнути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токсичності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атропіну</a:t>
            </a:r>
            <a:endParaRPr lang="ru-RU" sz="700" dirty="0">
              <a:latin typeface="Arial" panose="020B0604020202020204" pitchFamily="34" charset="0"/>
              <a:cs typeface="Arial" panose="020B0604020202020204" pitchFamily="34" charset="0"/>
            </a:endParaRPr>
          </a:p>
          <a:p>
            <a:pPr marL="182563" algn="ctr"/>
            <a:r>
              <a:rPr lang="ru-RU" sz="700" dirty="0">
                <a:latin typeface="Arial" panose="020B0604020202020204" pitchFamily="34" charset="0"/>
                <a:cs typeface="Arial" panose="020B0604020202020204" pitchFamily="34" charset="0"/>
              </a:rPr>
              <a:t>Приклад </a:t>
            </a:r>
            <a:r>
              <a:rPr lang="ru-RU" sz="700" dirty="0" err="1">
                <a:latin typeface="Arial" panose="020B0604020202020204" pitchFamily="34" charset="0"/>
                <a:cs typeface="Arial" panose="020B0604020202020204" pitchFamily="34" charset="0"/>
              </a:rPr>
              <a:t>ударної</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дози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підлітки</a:t>
            </a:r>
            <a:r>
              <a:rPr lang="ru-RU" sz="700" dirty="0">
                <a:latin typeface="Arial" panose="020B0604020202020204" pitchFamily="34" charset="0"/>
                <a:cs typeface="Arial" panose="020B0604020202020204" pitchFamily="34" charset="0"/>
              </a:rPr>
              <a:t>): 1-ша доза 3 мг, друга доза 6 мг --&gt; [</a:t>
            </a:r>
            <a:r>
              <a:rPr lang="ru-RU" sz="700" dirty="0" err="1">
                <a:latin typeface="Arial" panose="020B0604020202020204" pitchFamily="34" charset="0"/>
                <a:cs typeface="Arial" panose="020B0604020202020204" pitchFamily="34" charset="0"/>
              </a:rPr>
              <a:t>стабілізація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досягнута</a:t>
            </a:r>
            <a:r>
              <a:rPr lang="ru-RU" sz="700" dirty="0">
                <a:latin typeface="Arial" panose="020B0604020202020204" pitchFamily="34" charset="0"/>
                <a:cs typeface="Arial" panose="020B0604020202020204" pitchFamily="34" charset="0"/>
              </a:rPr>
              <a:t>] -&gt; </a:t>
            </a:r>
            <a:r>
              <a:rPr lang="ru-RU" sz="700" dirty="0" err="1">
                <a:latin typeface="Arial" panose="020B0604020202020204" pitchFamily="34" charset="0"/>
                <a:cs typeface="Arial" panose="020B0604020202020204" pitchFamily="34" charset="0"/>
              </a:rPr>
              <a:t>перейдіть</a:t>
            </a:r>
            <a:r>
              <a:rPr lang="ru-RU" sz="700" dirty="0">
                <a:latin typeface="Arial" panose="020B0604020202020204" pitchFamily="34" charset="0"/>
                <a:cs typeface="Arial" panose="020B0604020202020204" pitchFamily="34" charset="0"/>
              </a:rPr>
              <a:t> до </a:t>
            </a:r>
            <a:r>
              <a:rPr lang="ru-RU" sz="700" dirty="0" err="1">
                <a:latin typeface="Arial" panose="020B0604020202020204" pitchFamily="34" charset="0"/>
                <a:cs typeface="Arial" panose="020B0604020202020204" pitchFamily="34" charset="0"/>
              </a:rPr>
              <a:t>безперервної</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інфузії</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Дозування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безперервної</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інфузії</a:t>
            </a:r>
            <a:r>
              <a:rPr lang="ru-RU" sz="700" dirty="0">
                <a:latin typeface="Arial" panose="020B0604020202020204" pitchFamily="34" charset="0"/>
                <a:cs typeface="Arial" panose="020B0604020202020204" pitchFamily="34" charset="0"/>
              </a:rPr>
              <a:t>. Приклад: </a:t>
            </a:r>
            <a:r>
              <a:rPr lang="ru-RU" sz="700" dirty="0" err="1">
                <a:latin typeface="Arial" panose="020B0604020202020204" pitchFamily="34" charset="0"/>
                <a:cs typeface="Arial" panose="020B0604020202020204" pitchFamily="34" charset="0"/>
              </a:rPr>
              <a:t>якщо</a:t>
            </a:r>
            <a:r>
              <a:rPr lang="ru-RU" sz="700" dirty="0">
                <a:latin typeface="Arial" panose="020B0604020202020204" pitchFamily="34" charset="0"/>
                <a:cs typeface="Arial" panose="020B0604020202020204" pitchFamily="34" charset="0"/>
              </a:rPr>
              <a:t> для </a:t>
            </a:r>
            <a:r>
              <a:rPr lang="ru-RU" sz="700" dirty="0" err="1">
                <a:latin typeface="Arial" panose="020B0604020202020204" pitchFamily="34" charset="0"/>
                <a:cs typeface="Arial" panose="020B0604020202020204" pitchFamily="34" charset="0"/>
              </a:rPr>
              <a:t>початкової</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стабілізації</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пацієнта</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потрібно</a:t>
            </a:r>
            <a:r>
              <a:rPr lang="ru-RU" sz="700" dirty="0">
                <a:latin typeface="Arial" panose="020B0604020202020204" pitchFamily="34" charset="0"/>
                <a:cs typeface="Arial" panose="020B0604020202020204" pitchFamily="34" charset="0"/>
              </a:rPr>
              <a:t> 9 мг </a:t>
            </a:r>
            <a:r>
              <a:rPr lang="ru-RU" sz="700" dirty="0" err="1">
                <a:latin typeface="Arial" panose="020B0604020202020204" pitchFamily="34" charset="0"/>
                <a:cs typeface="Arial" panose="020B0604020202020204" pitchFamily="34" charset="0"/>
              </a:rPr>
              <a:t>атропіну</a:t>
            </a:r>
            <a:r>
              <a:rPr lang="ru-RU" sz="700" dirty="0">
                <a:latin typeface="Arial" panose="020B0604020202020204" pitchFamily="34" charset="0"/>
                <a:cs typeface="Arial" panose="020B0604020202020204" pitchFamily="34" charset="0"/>
              </a:rPr>
              <a:t>,</a:t>
            </a:r>
            <a:r>
              <a:rPr lang="en-US" sz="700" dirty="0">
                <a:latin typeface="Arial" panose="020B0604020202020204" pitchFamily="34" charset="0"/>
                <a:cs typeface="Arial" panose="020B0604020202020204" pitchFamily="34" charset="0"/>
              </a:rPr>
              <a:t> </a:t>
            </a:r>
            <a:r>
              <a:rPr lang="ru-RU" sz="700" dirty="0">
                <a:latin typeface="Arial" panose="020B0604020202020204" pitchFamily="34" charset="0"/>
                <a:cs typeface="Arial" panose="020B0604020202020204" pitchFamily="34" charset="0"/>
              </a:rPr>
              <a:t>10% </a:t>
            </a:r>
            <a:r>
              <a:rPr lang="ru-RU" sz="700" dirty="0" err="1">
                <a:latin typeface="Arial" panose="020B0604020202020204" pitchFamily="34" charset="0"/>
                <a:cs typeface="Arial" panose="020B0604020202020204" pitchFamily="34" charset="0"/>
              </a:rPr>
              <a:t>безперервна</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інфузія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становитиме</a:t>
            </a:r>
            <a:r>
              <a:rPr lang="ru-RU" sz="700" dirty="0">
                <a:latin typeface="Arial" panose="020B0604020202020204" pitchFamily="34" charset="0"/>
                <a:cs typeface="Arial" panose="020B0604020202020204" pitchFamily="34" charset="0"/>
              </a:rPr>
              <a:t> ~0,9 мг </a:t>
            </a:r>
            <a:r>
              <a:rPr lang="ru-RU" sz="700" dirty="0" err="1">
                <a:latin typeface="Arial" panose="020B0604020202020204" pitchFamily="34" charset="0"/>
                <a:cs typeface="Arial" panose="020B0604020202020204" pitchFamily="34" charset="0"/>
              </a:rPr>
              <a:t>атропіну</a:t>
            </a:r>
            <a:r>
              <a:rPr lang="ru-RU" sz="700" dirty="0">
                <a:latin typeface="Arial" panose="020B0604020202020204" pitchFamily="34" charset="0"/>
                <a:cs typeface="Arial" panose="020B0604020202020204" pitchFamily="34" charset="0"/>
              </a:rPr>
              <a:t> на годину при </a:t>
            </a:r>
            <a:r>
              <a:rPr lang="ru-RU" sz="700" dirty="0" err="1">
                <a:latin typeface="Arial" panose="020B0604020202020204" pitchFamily="34" charset="0"/>
                <a:cs typeface="Arial" panose="020B0604020202020204" pitchFamily="34" charset="0"/>
              </a:rPr>
              <a:t>безперервній</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внутрішньовенній</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інфузії</a:t>
            </a:r>
            <a:endParaRPr lang="ru-RU" sz="700" dirty="0">
              <a:latin typeface="Arial" panose="020B0604020202020204" pitchFamily="34" charset="0"/>
              <a:cs typeface="Arial" panose="020B0604020202020204" pitchFamily="34" charset="0"/>
            </a:endParaRPr>
          </a:p>
          <a:p>
            <a:pPr algn="just"/>
            <a:r>
              <a:rPr lang="ru-RU" sz="700" b="1" dirty="0" err="1">
                <a:latin typeface="Arial" panose="020B0604020202020204" pitchFamily="34" charset="0"/>
                <a:cs typeface="Arial" panose="020B0604020202020204" pitchFamily="34" charset="0"/>
              </a:rPr>
              <a:t>Ендотрахеальне</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дозування</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усі</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вікові</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групи</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неповнолітніх</a:t>
            </a:r>
            <a:r>
              <a:rPr lang="ru-RU" sz="700" b="1" dirty="0">
                <a:latin typeface="Arial" panose="020B0604020202020204" pitchFamily="34" charset="0"/>
                <a:cs typeface="Arial" panose="020B0604020202020204" pitchFamily="34" charset="0"/>
              </a:rPr>
              <a:t>)</a:t>
            </a:r>
          </a:p>
          <a:p>
            <a:pPr algn="just"/>
            <a:r>
              <a:rPr lang="ru-RU" sz="700" dirty="0">
                <a:latin typeface="Arial" panose="020B0604020202020204" pitchFamily="34" charset="0"/>
                <a:cs typeface="Arial" panose="020B0604020202020204" pitchFamily="34" charset="0"/>
              </a:rPr>
              <a:t>3 </a:t>
            </a:r>
            <a:r>
              <a:rPr lang="en-US" sz="700" dirty="0">
                <a:latin typeface="Arial" panose="020B0604020202020204" pitchFamily="34" charset="0"/>
                <a:cs typeface="Arial" panose="020B0604020202020204" pitchFamily="34" charset="0"/>
              </a:rPr>
              <a:t>X [</a:t>
            </a:r>
            <a:r>
              <a:rPr lang="ru-RU" sz="700" dirty="0" err="1">
                <a:latin typeface="Arial" panose="020B0604020202020204" pitchFamily="34" charset="0"/>
                <a:cs typeface="Arial" panose="020B0604020202020204" pitchFamily="34" charset="0"/>
              </a:rPr>
              <a:t>Розрахункова</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вікова</a:t>
            </a:r>
            <a:r>
              <a:rPr lang="ru-RU" sz="700" dirty="0">
                <a:latin typeface="Arial" panose="020B0604020202020204" pitchFamily="34" charset="0"/>
                <a:cs typeface="Arial" panose="020B0604020202020204" pitchFamily="34" charset="0"/>
              </a:rPr>
              <a:t> доза ВВ], </a:t>
            </a:r>
            <a:r>
              <a:rPr lang="ru-RU" sz="700" dirty="0" err="1">
                <a:latin typeface="Arial" panose="020B0604020202020204" pitchFamily="34" charset="0"/>
                <a:cs typeface="Arial" panose="020B0604020202020204" pitchFamily="34" charset="0"/>
              </a:rPr>
              <a:t>розведена</a:t>
            </a:r>
            <a:r>
              <a:rPr lang="ru-RU" sz="700" dirty="0">
                <a:latin typeface="Arial" panose="020B0604020202020204" pitchFamily="34" charset="0"/>
                <a:cs typeface="Arial" panose="020B0604020202020204" pitchFamily="34" charset="0"/>
              </a:rPr>
              <a:t> в 3-5 мл 0,9% </a:t>
            </a:r>
            <a:r>
              <a:rPr lang="ru-RU" sz="700" dirty="0" err="1">
                <a:latin typeface="Arial" panose="020B0604020202020204" pitchFamily="34" charset="0"/>
                <a:cs typeface="Arial" panose="020B0604020202020204" pitchFamily="34" charset="0"/>
              </a:rPr>
              <a:t>фізіологічного</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розчину</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введіть</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потім</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промийте</a:t>
            </a:r>
            <a:r>
              <a:rPr lang="ru-RU" sz="700" dirty="0">
                <a:latin typeface="Arial" panose="020B0604020202020204" pitchFamily="34" charset="0"/>
                <a:cs typeface="Arial" panose="020B0604020202020204" pitchFamily="34" charset="0"/>
              </a:rPr>
              <a:t> 3-5 мл 0,9% </a:t>
            </a:r>
            <a:r>
              <a:rPr lang="ru-RU" sz="700" dirty="0" err="1">
                <a:latin typeface="Arial" panose="020B0604020202020204" pitchFamily="34" charset="0"/>
                <a:cs typeface="Arial" panose="020B0604020202020204" pitchFamily="34" charset="0"/>
              </a:rPr>
              <a:t>фізіологічного</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розчину</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потім</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зробіть</a:t>
            </a:r>
            <a:r>
              <a:rPr lang="ru-RU" sz="700" dirty="0">
                <a:latin typeface="Arial" panose="020B0604020202020204" pitchFamily="34" charset="0"/>
                <a:cs typeface="Arial" panose="020B0604020202020204" pitchFamily="34" charset="0"/>
              </a:rPr>
              <a:t> 3-5 </a:t>
            </a:r>
            <a:r>
              <a:rPr lang="ru-RU" sz="700" dirty="0" err="1">
                <a:latin typeface="Arial" panose="020B0604020202020204" pitchFamily="34" charset="0"/>
                <a:cs typeface="Arial" panose="020B0604020202020204" pitchFamily="34" charset="0"/>
              </a:rPr>
              <a:t>ручних</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вентиляційних</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шляхів</a:t>
            </a:r>
            <a:r>
              <a:rPr lang="ru-RU" sz="700" dirty="0">
                <a:latin typeface="Arial" panose="020B0604020202020204" pitchFamily="34" charset="0"/>
                <a:cs typeface="Arial" panose="020B0604020202020204" pitchFamily="34" charset="0"/>
              </a:rPr>
              <a:t>.</a:t>
            </a:r>
            <a:endParaRPr lang="en-US" sz="700" dirty="0">
              <a:latin typeface="Arial" panose="020B0604020202020204" pitchFamily="34" charset="0"/>
              <a:cs typeface="Arial" panose="020B0604020202020204" pitchFamily="34" charset="0"/>
            </a:endParaRPr>
          </a:p>
          <a:p>
            <a:pPr algn="just"/>
            <a:endParaRPr lang="en-US" sz="700" dirty="0">
              <a:latin typeface="Arial" panose="020B0604020202020204" pitchFamily="34" charset="0"/>
              <a:cs typeface="Arial" panose="020B0604020202020204" pitchFamily="34" charset="0"/>
            </a:endParaRPr>
          </a:p>
          <a:p>
            <a:pPr algn="just"/>
            <a:endParaRPr lang="ru-RU" sz="700" dirty="0">
              <a:latin typeface="Arial" panose="020B0604020202020204" pitchFamily="34" charset="0"/>
              <a:cs typeface="Arial" panose="020B0604020202020204" pitchFamily="34" charset="0"/>
            </a:endParaRPr>
          </a:p>
          <a:p>
            <a:pPr algn="just"/>
            <a:endParaRPr lang="en-US" sz="7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0FE9DB7-344A-6FB8-BD45-0A8BF75A49EE}"/>
              </a:ext>
            </a:extLst>
          </p:cNvPr>
          <p:cNvSpPr txBox="1"/>
          <p:nvPr/>
        </p:nvSpPr>
        <p:spPr>
          <a:xfrm>
            <a:off x="9296400" y="5334000"/>
            <a:ext cx="1600200" cy="504443"/>
          </a:xfrm>
          <a:prstGeom prst="rect">
            <a:avLst/>
          </a:prstGeom>
          <a:solidFill>
            <a:schemeClr val="bg1"/>
          </a:solidFill>
        </p:spPr>
        <p:txBody>
          <a:bodyPr wrap="square" lIns="0" tIns="0" rIns="0" bIns="0" rtlCol="0">
            <a:spAutoFit/>
          </a:bodyPr>
          <a:lstStyle/>
          <a:p>
            <a:pPr algn="ctr"/>
            <a:endParaRPr lang="ru-UA" sz="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1AC8EC5-502D-15E0-80B6-E6D48BD15C47}"/>
              </a:ext>
            </a:extLst>
          </p:cNvPr>
          <p:cNvSpPr txBox="1"/>
          <p:nvPr/>
        </p:nvSpPr>
        <p:spPr>
          <a:xfrm>
            <a:off x="1527313" y="5223986"/>
            <a:ext cx="7921487" cy="1477328"/>
          </a:xfrm>
          <a:prstGeom prst="rect">
            <a:avLst/>
          </a:prstGeom>
          <a:solidFill>
            <a:schemeClr val="bg1"/>
          </a:solidFill>
        </p:spPr>
        <p:txBody>
          <a:bodyPr wrap="square" lIns="0" tIns="0" rIns="0" bIns="0" rtlCol="0">
            <a:spAutoFit/>
          </a:bodyPr>
          <a:lstStyle/>
          <a:p>
            <a:pPr algn="just"/>
            <a:r>
              <a:rPr lang="en-US" sz="600" b="1" dirty="0">
                <a:latin typeface="Arial" panose="020B0604020202020204" pitchFamily="34" charset="0"/>
                <a:cs typeface="Arial" panose="020B0604020202020204" pitchFamily="34" charset="0"/>
              </a:rPr>
              <a:t>Atropine Dosing Modifications</a:t>
            </a:r>
          </a:p>
          <a:p>
            <a:pPr algn="just"/>
            <a:r>
              <a:rPr lang="en-US" sz="600" dirty="0">
                <a:latin typeface="Arial" panose="020B0604020202020204" pitchFamily="34" charset="0"/>
                <a:cs typeface="Arial" panose="020B0604020202020204" pitchFamily="34" charset="0"/>
              </a:rPr>
              <a:t>Pediatric exposures to nerve agents may require substantially more atropine than expected and in some cases more than double the initially recommended doses. Monitor closely and be prepared for higher than expected dosing to achieve target effects.</a:t>
            </a:r>
          </a:p>
          <a:p>
            <a:pPr algn="just"/>
            <a:r>
              <a:rPr lang="en-US" sz="600" dirty="0">
                <a:latin typeface="Arial" panose="020B0604020202020204" pitchFamily="34" charset="0"/>
                <a:cs typeface="Arial" panose="020B0604020202020204" pitchFamily="34" charset="0"/>
              </a:rPr>
              <a:t>Administer undiluted atropine by rapid IV injection; slow injection may result in paradoxical bradycardia.</a:t>
            </a:r>
          </a:p>
          <a:p>
            <a:pPr algn="just"/>
            <a:r>
              <a:rPr lang="en-US" sz="600" dirty="0">
                <a:latin typeface="Arial" panose="020B0604020202020204" pitchFamily="34" charset="0"/>
                <a:cs typeface="Arial" panose="020B0604020202020204" pitchFamily="34" charset="0"/>
              </a:rPr>
              <a:t>Atropine Toxicity:</a:t>
            </a:r>
          </a:p>
          <a:p>
            <a:pPr algn="just"/>
            <a:r>
              <a:rPr lang="en-US" sz="600" dirty="0">
                <a:latin typeface="Arial" panose="020B0604020202020204" pitchFamily="34" charset="0"/>
                <a:cs typeface="Arial" panose="020B0604020202020204" pitchFamily="34" charset="0"/>
              </a:rPr>
              <a:t>Mild-Moderate: Flushed skin, Hyperthermia, Blurry Vision (mydriasis: dilated pupils), Inability to Sweat, Acute Urinary Retention</a:t>
            </a:r>
          </a:p>
          <a:p>
            <a:pPr algn="just"/>
            <a:r>
              <a:rPr lang="en-US" sz="600" dirty="0">
                <a:latin typeface="Arial" panose="020B0604020202020204" pitchFamily="34" charset="0"/>
                <a:cs typeface="Arial" panose="020B0604020202020204" pitchFamily="34" charset="0"/>
              </a:rPr>
              <a:t>Severe: Confusion, </a:t>
            </a:r>
            <a:r>
              <a:rPr lang="en-US" sz="600" dirty="0" err="1">
                <a:latin typeface="Arial" panose="020B0604020202020204" pitchFamily="34" charset="0"/>
                <a:cs typeface="Arial" panose="020B0604020202020204" pitchFamily="34" charset="0"/>
              </a:rPr>
              <a:t>Delrium</a:t>
            </a:r>
            <a:r>
              <a:rPr lang="en-US" sz="600" dirty="0">
                <a:latin typeface="Arial" panose="020B0604020202020204" pitchFamily="34" charset="0"/>
                <a:cs typeface="Arial" panose="020B0604020202020204" pitchFamily="34" charset="0"/>
              </a:rPr>
              <a:t>, Visual Hallucinations, Anxiety, Agitation, Dysarthria, Paranoia, Tachycardia, Obstipation</a:t>
            </a:r>
          </a:p>
          <a:p>
            <a:pPr algn="just"/>
            <a:r>
              <a:rPr lang="en-US" sz="600" dirty="0">
                <a:latin typeface="Arial" panose="020B0604020202020204" pitchFamily="34" charset="0"/>
                <a:cs typeface="Arial" panose="020B0604020202020204" pitchFamily="34" charset="0"/>
              </a:rPr>
              <a:t>Critical: Coma, Seizures</a:t>
            </a:r>
          </a:p>
          <a:p>
            <a:pPr algn="just"/>
            <a:r>
              <a:rPr lang="ru-RU" sz="600" b="1" dirty="0" err="1">
                <a:latin typeface="Arial" panose="020B0604020202020204" pitchFamily="34" charset="0"/>
                <a:cs typeface="Arial" panose="020B0604020202020204" pitchFamily="34" charset="0"/>
              </a:rPr>
              <a:t>Зміни</a:t>
            </a:r>
            <a:r>
              <a:rPr lang="ru-RU" sz="600" b="1" dirty="0">
                <a:latin typeface="Arial" panose="020B0604020202020204" pitchFamily="34" charset="0"/>
                <a:cs typeface="Arial" panose="020B0604020202020204" pitchFamily="34" charset="0"/>
              </a:rPr>
              <a:t> </a:t>
            </a:r>
            <a:r>
              <a:rPr lang="ru-RU" sz="600" b="1" dirty="0" err="1">
                <a:latin typeface="Arial" panose="020B0604020202020204" pitchFamily="34" charset="0"/>
                <a:cs typeface="Arial" panose="020B0604020202020204" pitchFamily="34" charset="0"/>
              </a:rPr>
              <a:t>дозування</a:t>
            </a:r>
            <a:r>
              <a:rPr lang="ru-RU" sz="600" b="1" dirty="0">
                <a:latin typeface="Arial" panose="020B0604020202020204" pitchFamily="34" charset="0"/>
                <a:cs typeface="Arial" panose="020B0604020202020204" pitchFamily="34" charset="0"/>
              </a:rPr>
              <a:t> </a:t>
            </a:r>
            <a:r>
              <a:rPr lang="ru-RU" sz="600" b="1" dirty="0" err="1">
                <a:latin typeface="Arial" panose="020B0604020202020204" pitchFamily="34" charset="0"/>
                <a:cs typeface="Arial" panose="020B0604020202020204" pitchFamily="34" charset="0"/>
              </a:rPr>
              <a:t>атропіну</a:t>
            </a:r>
            <a:endParaRPr lang="ru-RU" sz="600" b="1" dirty="0">
              <a:latin typeface="Arial" panose="020B0604020202020204" pitchFamily="34" charset="0"/>
              <a:cs typeface="Arial" panose="020B0604020202020204" pitchFamily="34" charset="0"/>
            </a:endParaRPr>
          </a:p>
          <a:p>
            <a:pPr algn="just"/>
            <a:r>
              <a:rPr lang="ru-RU" sz="600" dirty="0" err="1">
                <a:latin typeface="Arial" panose="020B0604020202020204" pitchFamily="34" charset="0"/>
                <a:cs typeface="Arial" panose="020B0604020202020204" pitchFamily="34" charset="0"/>
              </a:rPr>
              <a:t>Діти</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вплив</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нервово-паралітичних</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агентів</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може</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вимагати</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значно</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більше</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атропіну</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ніж</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очікувалося</a:t>
            </a:r>
            <a:r>
              <a:rPr lang="ru-RU" sz="600" dirty="0">
                <a:latin typeface="Arial" panose="020B0604020202020204" pitchFamily="34" charset="0"/>
                <a:cs typeface="Arial" panose="020B0604020202020204" pitchFamily="34" charset="0"/>
              </a:rPr>
              <a:t>, а в </a:t>
            </a:r>
            <a:r>
              <a:rPr lang="ru-RU" sz="600" dirty="0" err="1">
                <a:latin typeface="Arial" panose="020B0604020202020204" pitchFamily="34" charset="0"/>
                <a:cs typeface="Arial" panose="020B0604020202020204" pitchFamily="34" charset="0"/>
              </a:rPr>
              <a:t>деяких</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випадках</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більш</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ніж</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удвічі</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вище</a:t>
            </a:r>
            <a:r>
              <a:rPr lang="ru-RU" sz="600" dirty="0">
                <a:latin typeface="Arial" panose="020B0604020202020204" pitchFamily="34" charset="0"/>
                <a:cs typeface="Arial" panose="020B0604020202020204" pitchFamily="34" charset="0"/>
              </a:rPr>
              <a:t> початково </a:t>
            </a:r>
            <a:r>
              <a:rPr lang="ru-RU" sz="600" dirty="0" err="1">
                <a:latin typeface="Arial" panose="020B0604020202020204" pitchFamily="34" charset="0"/>
                <a:cs typeface="Arial" panose="020B0604020202020204" pitchFamily="34" charset="0"/>
              </a:rPr>
              <a:t>рекомендованих</a:t>
            </a:r>
            <a:r>
              <a:rPr lang="ru-RU" sz="600" dirty="0">
                <a:latin typeface="Arial" panose="020B0604020202020204" pitchFamily="34" charset="0"/>
                <a:cs typeface="Arial" panose="020B0604020202020204" pitchFamily="34" charset="0"/>
              </a:rPr>
              <a:t> доз. </a:t>
            </a:r>
            <a:r>
              <a:rPr lang="ru-RU" sz="600" dirty="0" err="1">
                <a:latin typeface="Arial" panose="020B0604020202020204" pitchFamily="34" charset="0"/>
                <a:cs typeface="Arial" panose="020B0604020202020204" pitchFamily="34" charset="0"/>
              </a:rPr>
              <a:t>Уважно</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спостерігайте</a:t>
            </a:r>
            <a:r>
              <a:rPr lang="ru-RU" sz="600" dirty="0">
                <a:latin typeface="Arial" panose="020B0604020202020204" pitchFamily="34" charset="0"/>
                <a:cs typeface="Arial" panose="020B0604020202020204" pitchFamily="34" charset="0"/>
              </a:rPr>
              <a:t> та будьте </a:t>
            </a:r>
            <a:r>
              <a:rPr lang="ru-RU" sz="600" dirty="0" err="1">
                <a:latin typeface="Arial" panose="020B0604020202020204" pitchFamily="34" charset="0"/>
                <a:cs typeface="Arial" panose="020B0604020202020204" pitchFamily="34" charset="0"/>
              </a:rPr>
              <a:t>готові</a:t>
            </a:r>
            <a:r>
              <a:rPr lang="ru-RU" sz="600" dirty="0">
                <a:latin typeface="Arial" panose="020B0604020202020204" pitchFamily="34" charset="0"/>
                <a:cs typeface="Arial" panose="020B0604020202020204" pitchFamily="34" charset="0"/>
              </a:rPr>
              <a:t> до </a:t>
            </a:r>
            <a:r>
              <a:rPr lang="ru-RU" sz="600" dirty="0" err="1">
                <a:latin typeface="Arial" panose="020B0604020202020204" pitchFamily="34" charset="0"/>
                <a:cs typeface="Arial" panose="020B0604020202020204" pitchFamily="34" charset="0"/>
              </a:rPr>
              <a:t>вищих</a:t>
            </a:r>
            <a:r>
              <a:rPr lang="ru-RU" sz="600" dirty="0">
                <a:latin typeface="Arial" panose="020B0604020202020204" pitchFamily="34" charset="0"/>
                <a:cs typeface="Arial" panose="020B0604020202020204" pitchFamily="34" charset="0"/>
              </a:rPr>
              <a:t> доз, </a:t>
            </a:r>
            <a:r>
              <a:rPr lang="ru-RU" sz="600" dirty="0" err="1">
                <a:latin typeface="Arial" panose="020B0604020202020204" pitchFamily="34" charset="0"/>
                <a:cs typeface="Arial" panose="020B0604020202020204" pitchFamily="34" charset="0"/>
              </a:rPr>
              <a:t>ніж</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очікувалося</a:t>
            </a:r>
            <a:r>
              <a:rPr lang="ru-RU" sz="600" dirty="0">
                <a:latin typeface="Arial" panose="020B0604020202020204" pitchFamily="34" charset="0"/>
                <a:cs typeface="Arial" panose="020B0604020202020204" pitchFamily="34" charset="0"/>
              </a:rPr>
              <a:t>, для </a:t>
            </a:r>
            <a:r>
              <a:rPr lang="ru-RU" sz="600" dirty="0" err="1">
                <a:latin typeface="Arial" panose="020B0604020202020204" pitchFamily="34" charset="0"/>
                <a:cs typeface="Arial" panose="020B0604020202020204" pitchFamily="34" charset="0"/>
              </a:rPr>
              <a:t>досягнення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цільових</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ефектів</a:t>
            </a:r>
            <a:r>
              <a:rPr lang="ru-RU" sz="600" dirty="0">
                <a:latin typeface="Arial" panose="020B0604020202020204" pitchFamily="34" charset="0"/>
                <a:cs typeface="Arial" panose="020B0604020202020204" pitchFamily="34" charset="0"/>
              </a:rPr>
              <a:t>.</a:t>
            </a:r>
          </a:p>
          <a:p>
            <a:pPr algn="just"/>
            <a:r>
              <a:rPr lang="ru-RU" sz="600" dirty="0" err="1">
                <a:latin typeface="Arial" panose="020B0604020202020204" pitchFamily="34" charset="0"/>
                <a:cs typeface="Arial" panose="020B0604020202020204" pitchFamily="34" charset="0"/>
              </a:rPr>
              <a:t>Введіть</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нерозведений</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атропін</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швидкою</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внутрішньовенною</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ін’єкцією</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повільне</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введення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може</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призвести</a:t>
            </a:r>
            <a:r>
              <a:rPr lang="ru-RU" sz="600" dirty="0">
                <a:latin typeface="Arial" panose="020B0604020202020204" pitchFamily="34" charset="0"/>
                <a:cs typeface="Arial" panose="020B0604020202020204" pitchFamily="34" charset="0"/>
              </a:rPr>
              <a:t> до </a:t>
            </a:r>
            <a:r>
              <a:rPr lang="ru-RU" sz="600" dirty="0" err="1">
                <a:latin typeface="Arial" panose="020B0604020202020204" pitchFamily="34" charset="0"/>
                <a:cs typeface="Arial" panose="020B0604020202020204" pitchFamily="34" charset="0"/>
              </a:rPr>
              <a:t>парадоксальної</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брадикардії</a:t>
            </a:r>
            <a:r>
              <a:rPr lang="ru-RU" sz="600" dirty="0">
                <a:latin typeface="Arial" panose="020B0604020202020204" pitchFamily="34" charset="0"/>
                <a:cs typeface="Arial" panose="020B0604020202020204" pitchFamily="34" charset="0"/>
              </a:rPr>
              <a:t>.</a:t>
            </a:r>
          </a:p>
          <a:p>
            <a:pPr algn="just"/>
            <a:r>
              <a:rPr lang="ru-RU" sz="600" dirty="0" err="1">
                <a:latin typeface="Arial" panose="020B0604020202020204" pitchFamily="34" charset="0"/>
                <a:cs typeface="Arial" panose="020B0604020202020204" pitchFamily="34" charset="0"/>
              </a:rPr>
              <a:t>Токсичність</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атропіну</a:t>
            </a:r>
            <a:r>
              <a:rPr lang="ru-RU" sz="600" dirty="0">
                <a:latin typeface="Arial" panose="020B0604020202020204" pitchFamily="34" charset="0"/>
                <a:cs typeface="Arial" panose="020B0604020202020204" pitchFamily="34" charset="0"/>
              </a:rPr>
              <a:t>:</a:t>
            </a:r>
          </a:p>
          <a:p>
            <a:pPr algn="just"/>
            <a:r>
              <a:rPr lang="ru-RU" sz="600" dirty="0" err="1">
                <a:latin typeface="Arial" panose="020B0604020202020204" pitchFamily="34" charset="0"/>
                <a:cs typeface="Arial" panose="020B0604020202020204" pitchFamily="34" charset="0"/>
              </a:rPr>
              <a:t>Від</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незначної</a:t>
            </a:r>
            <a:r>
              <a:rPr lang="ru-RU" sz="600" dirty="0">
                <a:latin typeface="Arial" panose="020B0604020202020204" pitchFamily="34" charset="0"/>
                <a:cs typeface="Arial" panose="020B0604020202020204" pitchFamily="34" charset="0"/>
              </a:rPr>
              <a:t> до </a:t>
            </a:r>
            <a:r>
              <a:rPr lang="ru-RU" sz="600" dirty="0" err="1">
                <a:latin typeface="Arial" panose="020B0604020202020204" pitchFamily="34" charset="0"/>
                <a:cs typeface="Arial" panose="020B0604020202020204" pitchFamily="34" charset="0"/>
              </a:rPr>
              <a:t>помірної</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Почервоніння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шкіри</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гіпертермія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розмитість</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зору</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мідріаз</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розширення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зіниць</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відсутність</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потіння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гостра</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затримка</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сечі</a:t>
            </a:r>
            <a:endParaRPr lang="ru-RU" sz="600" dirty="0">
              <a:latin typeface="Arial" panose="020B0604020202020204" pitchFamily="34" charset="0"/>
              <a:cs typeface="Arial" panose="020B0604020202020204" pitchFamily="34" charset="0"/>
            </a:endParaRPr>
          </a:p>
          <a:p>
            <a:pPr algn="just"/>
            <a:r>
              <a:rPr lang="ru-RU" sz="600" dirty="0">
                <a:latin typeface="Arial" panose="020B0604020202020204" pitchFamily="34" charset="0"/>
                <a:cs typeface="Arial" panose="020B0604020202020204" pitchFamily="34" charset="0"/>
              </a:rPr>
              <a:t>Сильна: </a:t>
            </a:r>
            <a:r>
              <a:rPr lang="ru-RU" sz="600" dirty="0" err="1">
                <a:latin typeface="Arial" panose="020B0604020202020204" pitchFamily="34" charset="0"/>
                <a:cs typeface="Arial" panose="020B0604020202020204" pitchFamily="34" charset="0"/>
              </a:rPr>
              <a:t>Сплутаність</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свідомості</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делірій</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зорові</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галюцинації</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тривожність</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збудження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дизартрія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параноя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тахікардія</a:t>
            </a:r>
            <a:r>
              <a:rPr lang="ru-RU" sz="600" dirty="0">
                <a:latin typeface="Arial" panose="020B0604020202020204" pitchFamily="34" charset="0"/>
                <a:cs typeface="Arial" panose="020B0604020202020204" pitchFamily="34" charset="0"/>
              </a:rPr>
              <a:t>, закреп</a:t>
            </a:r>
          </a:p>
          <a:p>
            <a:pPr algn="just"/>
            <a:r>
              <a:rPr lang="ru-RU" sz="600" dirty="0" err="1">
                <a:latin typeface="Arial" panose="020B0604020202020204" pitchFamily="34" charset="0"/>
                <a:cs typeface="Arial" panose="020B0604020202020204" pitchFamily="34" charset="0"/>
              </a:rPr>
              <a:t>Критичні</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симптоми</a:t>
            </a:r>
            <a:r>
              <a:rPr lang="ru-RU" sz="600" dirty="0">
                <a:latin typeface="Arial" panose="020B0604020202020204" pitchFamily="34" charset="0"/>
                <a:cs typeface="Arial" panose="020B0604020202020204" pitchFamily="34" charset="0"/>
              </a:rPr>
              <a:t>: Кома, </a:t>
            </a:r>
            <a:r>
              <a:rPr lang="ru-RU" sz="600" dirty="0" err="1">
                <a:latin typeface="Arial" panose="020B0604020202020204" pitchFamily="34" charset="0"/>
                <a:cs typeface="Arial" panose="020B0604020202020204" pitchFamily="34" charset="0"/>
              </a:rPr>
              <a:t>судоми</a:t>
            </a:r>
            <a:endParaRPr lang="en-US" sz="600" dirty="0">
              <a:latin typeface="Arial" panose="020B0604020202020204" pitchFamily="34" charset="0"/>
              <a:cs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768" y="609676"/>
            <a:ext cx="7463232" cy="1121461"/>
          </a:xfrm>
          <a:prstGeom prst="rect">
            <a:avLst/>
          </a:prstGeom>
        </p:spPr>
        <p:txBody>
          <a:bodyPr vert="horz" wrap="square" lIns="0" tIns="13335" rIns="0" bIns="0" rtlCol="0">
            <a:spAutoFit/>
          </a:bodyPr>
          <a:lstStyle/>
          <a:p>
            <a:pPr marL="12700">
              <a:lnSpc>
                <a:spcPct val="100000"/>
              </a:lnSpc>
              <a:spcBef>
                <a:spcPts val="105"/>
              </a:spcBef>
            </a:pPr>
            <a:r>
              <a:rPr sz="3600" b="1" spc="-45" dirty="0"/>
              <a:t>Atropine</a:t>
            </a:r>
            <a:r>
              <a:rPr sz="3600" b="1" spc="-185" dirty="0"/>
              <a:t> </a:t>
            </a:r>
            <a:r>
              <a:rPr sz="3600" b="1" spc="-80" dirty="0"/>
              <a:t>Toxicity</a:t>
            </a:r>
            <a:br>
              <a:rPr lang="en-US" sz="3600" b="1" spc="-80" dirty="0"/>
            </a:br>
            <a:r>
              <a:rPr lang="ru-RU" sz="3600" b="1" spc="-80" dirty="0" err="1"/>
              <a:t>Токсичність</a:t>
            </a:r>
            <a:r>
              <a:rPr lang="ru-RU" sz="3600" b="1" spc="-80" dirty="0"/>
              <a:t> </a:t>
            </a:r>
            <a:r>
              <a:rPr lang="ru-RU" sz="3600" b="1" spc="-80" dirty="0" err="1"/>
              <a:t>атропіну</a:t>
            </a:r>
            <a:endParaRPr sz="3600" b="1" dirty="0"/>
          </a:p>
        </p:txBody>
      </p:sp>
      <p:sp>
        <p:nvSpPr>
          <p:cNvPr id="3" name="object 3"/>
          <p:cNvSpPr txBox="1"/>
          <p:nvPr/>
        </p:nvSpPr>
        <p:spPr>
          <a:xfrm>
            <a:off x="918768" y="2057400"/>
            <a:ext cx="1976832" cy="2256772"/>
          </a:xfrm>
          <a:prstGeom prst="rect">
            <a:avLst/>
          </a:prstGeom>
        </p:spPr>
        <p:txBody>
          <a:bodyPr vert="horz" wrap="square" lIns="0" tIns="13970" rIns="0" bIns="0" rtlCol="0">
            <a:spAutoFit/>
          </a:bodyPr>
          <a:lstStyle/>
          <a:p>
            <a:pPr marL="12700" marR="5080">
              <a:lnSpc>
                <a:spcPct val="119800"/>
              </a:lnSpc>
              <a:spcBef>
                <a:spcPts val="110"/>
              </a:spcBef>
            </a:pPr>
            <a:r>
              <a:rPr sz="2000" i="1" dirty="0">
                <a:latin typeface="Calibri"/>
                <a:cs typeface="Calibri"/>
              </a:rPr>
              <a:t>“Red</a:t>
            </a:r>
            <a:r>
              <a:rPr sz="2000" i="1" spc="-50" dirty="0">
                <a:latin typeface="Calibri"/>
                <a:cs typeface="Calibri"/>
              </a:rPr>
              <a:t> </a:t>
            </a:r>
            <a:r>
              <a:rPr sz="2000" i="1" dirty="0">
                <a:latin typeface="Calibri"/>
                <a:cs typeface="Calibri"/>
              </a:rPr>
              <a:t>as</a:t>
            </a:r>
            <a:r>
              <a:rPr sz="2000" i="1" spc="-55" dirty="0">
                <a:latin typeface="Calibri"/>
                <a:cs typeface="Calibri"/>
              </a:rPr>
              <a:t> </a:t>
            </a:r>
            <a:r>
              <a:rPr sz="2000" i="1" dirty="0">
                <a:latin typeface="Calibri"/>
                <a:cs typeface="Calibri"/>
              </a:rPr>
              <a:t>a</a:t>
            </a:r>
            <a:r>
              <a:rPr sz="2000" i="1" spc="-45" dirty="0">
                <a:latin typeface="Calibri"/>
                <a:cs typeface="Calibri"/>
              </a:rPr>
              <a:t> </a:t>
            </a:r>
            <a:r>
              <a:rPr sz="2000" i="1" spc="-10" dirty="0">
                <a:latin typeface="Calibri"/>
                <a:cs typeface="Calibri"/>
              </a:rPr>
              <a:t>beet” </a:t>
            </a:r>
            <a:endParaRPr lang="en-US" sz="2000" i="1" spc="-10" dirty="0">
              <a:latin typeface="Calibri"/>
              <a:cs typeface="Calibri"/>
            </a:endParaRPr>
          </a:p>
          <a:p>
            <a:pPr marL="12700" marR="5080">
              <a:lnSpc>
                <a:spcPct val="119800"/>
              </a:lnSpc>
              <a:spcBef>
                <a:spcPts val="110"/>
              </a:spcBef>
            </a:pPr>
            <a:r>
              <a:rPr sz="2000" i="1" dirty="0">
                <a:latin typeface="Calibri"/>
                <a:cs typeface="Calibri"/>
              </a:rPr>
              <a:t>“Dry</a:t>
            </a:r>
            <a:r>
              <a:rPr sz="2000" i="1" spc="-30" dirty="0">
                <a:latin typeface="Calibri"/>
                <a:cs typeface="Calibri"/>
              </a:rPr>
              <a:t> </a:t>
            </a:r>
            <a:r>
              <a:rPr sz="2000" i="1" dirty="0">
                <a:latin typeface="Calibri"/>
                <a:cs typeface="Calibri"/>
              </a:rPr>
              <a:t>as</a:t>
            </a:r>
            <a:r>
              <a:rPr sz="2000" i="1" spc="-25" dirty="0">
                <a:latin typeface="Calibri"/>
                <a:cs typeface="Calibri"/>
              </a:rPr>
              <a:t> </a:t>
            </a:r>
            <a:r>
              <a:rPr sz="2000" i="1" dirty="0">
                <a:latin typeface="Calibri"/>
                <a:cs typeface="Calibri"/>
              </a:rPr>
              <a:t>a</a:t>
            </a:r>
            <a:r>
              <a:rPr sz="2000" i="1" spc="-40" dirty="0">
                <a:latin typeface="Calibri"/>
                <a:cs typeface="Calibri"/>
              </a:rPr>
              <a:t> </a:t>
            </a:r>
            <a:r>
              <a:rPr sz="2000" i="1" spc="-20" dirty="0">
                <a:latin typeface="Calibri"/>
                <a:cs typeface="Calibri"/>
              </a:rPr>
              <a:t>bone” </a:t>
            </a:r>
            <a:endParaRPr lang="en-US" sz="2000" i="1" spc="-20" dirty="0">
              <a:latin typeface="Calibri"/>
              <a:cs typeface="Calibri"/>
            </a:endParaRPr>
          </a:p>
          <a:p>
            <a:pPr marL="12700" marR="5080">
              <a:lnSpc>
                <a:spcPct val="119800"/>
              </a:lnSpc>
              <a:spcBef>
                <a:spcPts val="110"/>
              </a:spcBef>
            </a:pPr>
            <a:r>
              <a:rPr sz="2000" i="1" dirty="0">
                <a:latin typeface="Calibri"/>
                <a:cs typeface="Calibri"/>
              </a:rPr>
              <a:t>“Hot</a:t>
            </a:r>
            <a:r>
              <a:rPr sz="2000" i="1" spc="-25" dirty="0">
                <a:latin typeface="Calibri"/>
                <a:cs typeface="Calibri"/>
              </a:rPr>
              <a:t> </a:t>
            </a:r>
            <a:r>
              <a:rPr sz="2000" i="1" dirty="0">
                <a:latin typeface="Calibri"/>
                <a:cs typeface="Calibri"/>
              </a:rPr>
              <a:t>as</a:t>
            </a:r>
            <a:r>
              <a:rPr sz="2000" i="1" spc="-40" dirty="0">
                <a:latin typeface="Calibri"/>
                <a:cs typeface="Calibri"/>
              </a:rPr>
              <a:t> </a:t>
            </a:r>
            <a:r>
              <a:rPr sz="2000" i="1" dirty="0">
                <a:latin typeface="Calibri"/>
                <a:cs typeface="Calibri"/>
              </a:rPr>
              <a:t>a</a:t>
            </a:r>
            <a:r>
              <a:rPr sz="2000" i="1" spc="-40" dirty="0">
                <a:latin typeface="Calibri"/>
                <a:cs typeface="Calibri"/>
              </a:rPr>
              <a:t> </a:t>
            </a:r>
            <a:r>
              <a:rPr sz="2000" i="1" spc="-10" dirty="0">
                <a:latin typeface="Calibri"/>
                <a:cs typeface="Calibri"/>
              </a:rPr>
              <a:t>hare” </a:t>
            </a:r>
            <a:endParaRPr lang="en-US" sz="2000" i="1" spc="-10" dirty="0">
              <a:latin typeface="Calibri"/>
              <a:cs typeface="Calibri"/>
            </a:endParaRPr>
          </a:p>
          <a:p>
            <a:pPr marL="12700" marR="5080">
              <a:lnSpc>
                <a:spcPct val="119800"/>
              </a:lnSpc>
              <a:spcBef>
                <a:spcPts val="110"/>
              </a:spcBef>
            </a:pPr>
            <a:r>
              <a:rPr sz="2000" i="1" dirty="0">
                <a:latin typeface="Calibri"/>
                <a:cs typeface="Calibri"/>
              </a:rPr>
              <a:t>“Blind</a:t>
            </a:r>
            <a:r>
              <a:rPr sz="2000" i="1" spc="-55" dirty="0">
                <a:latin typeface="Calibri"/>
                <a:cs typeface="Calibri"/>
              </a:rPr>
              <a:t> </a:t>
            </a:r>
            <a:r>
              <a:rPr sz="2000" i="1" dirty="0">
                <a:latin typeface="Calibri"/>
                <a:cs typeface="Calibri"/>
              </a:rPr>
              <a:t>as</a:t>
            </a:r>
            <a:r>
              <a:rPr sz="2000" i="1" spc="-50" dirty="0">
                <a:latin typeface="Calibri"/>
                <a:cs typeface="Calibri"/>
              </a:rPr>
              <a:t> </a:t>
            </a:r>
            <a:r>
              <a:rPr sz="2000" i="1" dirty="0">
                <a:latin typeface="Calibri"/>
                <a:cs typeface="Calibri"/>
              </a:rPr>
              <a:t>a</a:t>
            </a:r>
            <a:r>
              <a:rPr sz="2000" i="1" spc="-50" dirty="0">
                <a:latin typeface="Calibri"/>
                <a:cs typeface="Calibri"/>
              </a:rPr>
              <a:t> </a:t>
            </a:r>
            <a:r>
              <a:rPr sz="2000" i="1" spc="-20" dirty="0">
                <a:latin typeface="Calibri"/>
                <a:cs typeface="Calibri"/>
              </a:rPr>
              <a:t>bat” </a:t>
            </a:r>
            <a:endParaRPr lang="en-US" sz="2000" i="1" spc="-20" dirty="0">
              <a:latin typeface="Calibri"/>
              <a:cs typeface="Calibri"/>
            </a:endParaRPr>
          </a:p>
          <a:p>
            <a:pPr marL="12700" marR="5080">
              <a:lnSpc>
                <a:spcPct val="119800"/>
              </a:lnSpc>
              <a:spcBef>
                <a:spcPts val="110"/>
              </a:spcBef>
            </a:pPr>
            <a:r>
              <a:rPr sz="2000" i="1" dirty="0">
                <a:latin typeface="Calibri"/>
                <a:cs typeface="Calibri"/>
              </a:rPr>
              <a:t>“Mad</a:t>
            </a:r>
            <a:r>
              <a:rPr sz="2000" i="1" spc="-25" dirty="0">
                <a:latin typeface="Calibri"/>
                <a:cs typeface="Calibri"/>
              </a:rPr>
              <a:t> </a:t>
            </a:r>
            <a:r>
              <a:rPr sz="2000" i="1" dirty="0">
                <a:latin typeface="Calibri"/>
                <a:cs typeface="Calibri"/>
              </a:rPr>
              <a:t>as</a:t>
            </a:r>
            <a:r>
              <a:rPr sz="2000" i="1" spc="-45" dirty="0">
                <a:latin typeface="Calibri"/>
                <a:cs typeface="Calibri"/>
              </a:rPr>
              <a:t> </a:t>
            </a:r>
            <a:r>
              <a:rPr sz="2000" i="1" dirty="0">
                <a:latin typeface="Calibri"/>
                <a:cs typeface="Calibri"/>
              </a:rPr>
              <a:t>a</a:t>
            </a:r>
            <a:r>
              <a:rPr sz="2000" i="1" spc="-45" dirty="0">
                <a:latin typeface="Calibri"/>
                <a:cs typeface="Calibri"/>
              </a:rPr>
              <a:t> </a:t>
            </a:r>
            <a:r>
              <a:rPr sz="2000" i="1" spc="-10" dirty="0">
                <a:latin typeface="Calibri"/>
                <a:cs typeface="Calibri"/>
              </a:rPr>
              <a:t>hatter” </a:t>
            </a:r>
            <a:r>
              <a:rPr sz="2000" i="1" dirty="0">
                <a:latin typeface="Calibri"/>
                <a:cs typeface="Calibri"/>
              </a:rPr>
              <a:t>“Full</a:t>
            </a:r>
            <a:r>
              <a:rPr sz="2000" i="1" spc="-65" dirty="0">
                <a:latin typeface="Calibri"/>
                <a:cs typeface="Calibri"/>
              </a:rPr>
              <a:t> </a:t>
            </a:r>
            <a:r>
              <a:rPr sz="2000" i="1" dirty="0">
                <a:latin typeface="Calibri"/>
                <a:cs typeface="Calibri"/>
              </a:rPr>
              <a:t>as</a:t>
            </a:r>
            <a:r>
              <a:rPr sz="2000" i="1" spc="-40" dirty="0">
                <a:latin typeface="Calibri"/>
                <a:cs typeface="Calibri"/>
              </a:rPr>
              <a:t> </a:t>
            </a:r>
            <a:r>
              <a:rPr sz="2000" i="1" dirty="0">
                <a:latin typeface="Calibri"/>
                <a:cs typeface="Calibri"/>
              </a:rPr>
              <a:t>a</a:t>
            </a:r>
            <a:r>
              <a:rPr sz="2000" i="1" spc="-45" dirty="0">
                <a:latin typeface="Calibri"/>
                <a:cs typeface="Calibri"/>
              </a:rPr>
              <a:t> </a:t>
            </a:r>
            <a:r>
              <a:rPr sz="2000" i="1" spc="-10" dirty="0">
                <a:latin typeface="Calibri"/>
                <a:cs typeface="Calibri"/>
              </a:rPr>
              <a:t>flask”</a:t>
            </a:r>
            <a:endParaRPr sz="2000" dirty="0">
              <a:latin typeface="Calibri"/>
              <a:cs typeface="Calibri"/>
            </a:endParaRPr>
          </a:p>
        </p:txBody>
      </p:sp>
      <p:sp>
        <p:nvSpPr>
          <p:cNvPr id="4" name="object 4"/>
          <p:cNvSpPr txBox="1"/>
          <p:nvPr/>
        </p:nvSpPr>
        <p:spPr>
          <a:xfrm>
            <a:off x="2895600" y="2109979"/>
            <a:ext cx="3352800" cy="2204193"/>
          </a:xfrm>
          <a:prstGeom prst="rect">
            <a:avLst/>
          </a:prstGeom>
        </p:spPr>
        <p:txBody>
          <a:bodyPr vert="horz" wrap="square" lIns="0" tIns="12700" rIns="0" bIns="0" rtlCol="0">
            <a:spAutoFit/>
          </a:bodyPr>
          <a:lstStyle/>
          <a:p>
            <a:pPr marL="12700" marR="1785620">
              <a:lnSpc>
                <a:spcPct val="120100"/>
              </a:lnSpc>
              <a:spcBef>
                <a:spcPts val="100"/>
              </a:spcBef>
            </a:pPr>
            <a:r>
              <a:rPr sz="2000" dirty="0">
                <a:latin typeface="Calibri"/>
                <a:cs typeface="Calibri"/>
              </a:rPr>
              <a:t>Flushed</a:t>
            </a:r>
            <a:r>
              <a:rPr sz="2000" spc="-100" dirty="0">
                <a:latin typeface="Calibri"/>
                <a:cs typeface="Calibri"/>
              </a:rPr>
              <a:t> </a:t>
            </a:r>
            <a:r>
              <a:rPr sz="2000" spc="-20" dirty="0">
                <a:latin typeface="Calibri"/>
                <a:cs typeface="Calibri"/>
              </a:rPr>
              <a:t>skin </a:t>
            </a:r>
            <a:r>
              <a:rPr sz="2000" spc="-10" dirty="0">
                <a:latin typeface="Calibri"/>
                <a:cs typeface="Calibri"/>
              </a:rPr>
              <a:t>Anhidrosis</a:t>
            </a:r>
            <a:endParaRPr sz="2000" dirty="0">
              <a:latin typeface="Calibri"/>
              <a:cs typeface="Calibri"/>
            </a:endParaRPr>
          </a:p>
          <a:p>
            <a:pPr marL="12700" marR="5080">
              <a:lnSpc>
                <a:spcPct val="119600"/>
              </a:lnSpc>
              <a:spcBef>
                <a:spcPts val="5"/>
              </a:spcBef>
            </a:pPr>
            <a:r>
              <a:rPr sz="2000" spc="-10" dirty="0">
                <a:latin typeface="Calibri"/>
                <a:cs typeface="Calibri"/>
              </a:rPr>
              <a:t>Anhidrotic</a:t>
            </a:r>
            <a:r>
              <a:rPr sz="2000" spc="-70" dirty="0">
                <a:latin typeface="Calibri"/>
                <a:cs typeface="Calibri"/>
              </a:rPr>
              <a:t> </a:t>
            </a:r>
            <a:r>
              <a:rPr sz="2000" spc="-10" dirty="0">
                <a:latin typeface="Calibri"/>
                <a:cs typeface="Calibri"/>
              </a:rPr>
              <a:t>hyperthermia Nonreactive</a:t>
            </a:r>
            <a:r>
              <a:rPr sz="2000" spc="-110" dirty="0">
                <a:latin typeface="Calibri"/>
                <a:cs typeface="Calibri"/>
              </a:rPr>
              <a:t> </a:t>
            </a:r>
            <a:r>
              <a:rPr sz="2000" spc="-10" dirty="0">
                <a:latin typeface="Calibri"/>
                <a:cs typeface="Calibri"/>
              </a:rPr>
              <a:t>mydriasis</a:t>
            </a:r>
            <a:endParaRPr sz="2000" dirty="0">
              <a:latin typeface="Calibri"/>
              <a:cs typeface="Calibri"/>
            </a:endParaRPr>
          </a:p>
          <a:p>
            <a:pPr marL="12700" marR="152400">
              <a:lnSpc>
                <a:spcPct val="119600"/>
              </a:lnSpc>
              <a:spcBef>
                <a:spcPts val="15"/>
              </a:spcBef>
            </a:pPr>
            <a:r>
              <a:rPr sz="2000" dirty="0">
                <a:latin typeface="Calibri"/>
                <a:cs typeface="Calibri"/>
              </a:rPr>
              <a:t>Delirium,</a:t>
            </a:r>
            <a:r>
              <a:rPr sz="2000" spc="-120" dirty="0">
                <a:latin typeface="Calibri"/>
                <a:cs typeface="Calibri"/>
              </a:rPr>
              <a:t> </a:t>
            </a:r>
            <a:r>
              <a:rPr sz="2000" spc="-10" dirty="0">
                <a:latin typeface="Calibri"/>
                <a:cs typeface="Calibri"/>
              </a:rPr>
              <a:t>hallucinations </a:t>
            </a:r>
            <a:endParaRPr lang="en-US" sz="2000" spc="-10" dirty="0">
              <a:latin typeface="Calibri"/>
              <a:cs typeface="Calibri"/>
            </a:endParaRPr>
          </a:p>
          <a:p>
            <a:pPr marL="12700" marR="152400">
              <a:lnSpc>
                <a:spcPct val="119600"/>
              </a:lnSpc>
              <a:spcBef>
                <a:spcPts val="15"/>
              </a:spcBef>
            </a:pPr>
            <a:r>
              <a:rPr sz="2000" dirty="0">
                <a:latin typeface="Calibri"/>
                <a:cs typeface="Calibri"/>
              </a:rPr>
              <a:t>Acute</a:t>
            </a:r>
            <a:r>
              <a:rPr sz="2000" spc="-95" dirty="0">
                <a:latin typeface="Calibri"/>
                <a:cs typeface="Calibri"/>
              </a:rPr>
              <a:t> </a:t>
            </a:r>
            <a:r>
              <a:rPr sz="2000" dirty="0">
                <a:latin typeface="Calibri"/>
                <a:cs typeface="Calibri"/>
              </a:rPr>
              <a:t>urinary</a:t>
            </a:r>
            <a:r>
              <a:rPr sz="2000" spc="-80" dirty="0">
                <a:latin typeface="Calibri"/>
                <a:cs typeface="Calibri"/>
              </a:rPr>
              <a:t> </a:t>
            </a:r>
            <a:r>
              <a:rPr sz="2000" spc="-10" dirty="0">
                <a:latin typeface="Calibri"/>
                <a:cs typeface="Calibri"/>
              </a:rPr>
              <a:t>retention</a:t>
            </a:r>
            <a:endParaRPr sz="2000" dirty="0">
              <a:latin typeface="Calibri"/>
              <a:cs typeface="Calibri"/>
            </a:endParaRPr>
          </a:p>
        </p:txBody>
      </p:sp>
      <p:pic>
        <p:nvPicPr>
          <p:cNvPr id="5" name="object 5"/>
          <p:cNvPicPr/>
          <p:nvPr/>
        </p:nvPicPr>
        <p:blipFill>
          <a:blip r:embed="rId2" cstate="print"/>
          <a:stretch>
            <a:fillRect/>
          </a:stretch>
        </p:blipFill>
        <p:spPr>
          <a:xfrm>
            <a:off x="9561576" y="5838444"/>
            <a:ext cx="2217420" cy="704088"/>
          </a:xfrm>
          <a:prstGeom prst="rect">
            <a:avLst/>
          </a:prstGeom>
        </p:spPr>
      </p:pic>
      <p:pic>
        <p:nvPicPr>
          <p:cNvPr id="6" name="object 6"/>
          <p:cNvPicPr/>
          <p:nvPr/>
        </p:nvPicPr>
        <p:blipFill>
          <a:blip r:embed="rId3" cstate="print"/>
          <a:stretch>
            <a:fillRect/>
          </a:stretch>
        </p:blipFill>
        <p:spPr>
          <a:xfrm>
            <a:off x="10459211" y="387095"/>
            <a:ext cx="1319783" cy="1318754"/>
          </a:xfrm>
          <a:prstGeom prst="rect">
            <a:avLst/>
          </a:prstGeom>
        </p:spPr>
      </p:pic>
      <p:sp>
        <p:nvSpPr>
          <p:cNvPr id="7" name="object 3">
            <a:extLst>
              <a:ext uri="{FF2B5EF4-FFF2-40B4-BE49-F238E27FC236}">
                <a16:creationId xmlns:a16="http://schemas.microsoft.com/office/drawing/2014/main" id="{5440C7DF-17B5-E2BA-13C8-E37D6494113D}"/>
              </a:ext>
            </a:extLst>
          </p:cNvPr>
          <p:cNvSpPr txBox="1"/>
          <p:nvPr/>
        </p:nvSpPr>
        <p:spPr>
          <a:xfrm>
            <a:off x="5715000" y="2057400"/>
            <a:ext cx="5943600" cy="2269596"/>
          </a:xfrm>
          <a:prstGeom prst="rect">
            <a:avLst/>
          </a:prstGeom>
        </p:spPr>
        <p:txBody>
          <a:bodyPr vert="horz" wrap="square" lIns="0" tIns="13970" rIns="0" bIns="0" rtlCol="0">
            <a:spAutoFit/>
          </a:bodyPr>
          <a:lstStyle/>
          <a:p>
            <a:pPr marL="12700" marR="5080">
              <a:lnSpc>
                <a:spcPct val="119800"/>
              </a:lnSpc>
              <a:spcBef>
                <a:spcPts val="110"/>
              </a:spcBef>
            </a:pPr>
            <a:r>
              <a:rPr lang="ru-RU" sz="2000" i="1" dirty="0">
                <a:latin typeface="Calibri"/>
                <a:cs typeface="Calibri"/>
              </a:rPr>
              <a:t>«</a:t>
            </a:r>
            <a:r>
              <a:rPr lang="ru-RU" sz="2000" i="1" dirty="0" err="1">
                <a:latin typeface="Calibri"/>
                <a:cs typeface="Calibri"/>
              </a:rPr>
              <a:t>Червоний</a:t>
            </a:r>
            <a:r>
              <a:rPr lang="ru-RU" sz="2000" i="1" dirty="0">
                <a:latin typeface="Calibri"/>
                <a:cs typeface="Calibri"/>
              </a:rPr>
              <a:t> як </a:t>
            </a:r>
            <a:r>
              <a:rPr lang="ru-RU" sz="2000" i="1" dirty="0" err="1">
                <a:latin typeface="Calibri"/>
                <a:cs typeface="Calibri"/>
              </a:rPr>
              <a:t>буряк</a:t>
            </a:r>
            <a:r>
              <a:rPr lang="ru-RU" sz="2000" i="1" dirty="0">
                <a:latin typeface="Calibri"/>
                <a:cs typeface="Calibri"/>
              </a:rPr>
              <a:t>»	</a:t>
            </a:r>
            <a:r>
              <a:rPr lang="ru-RU" sz="2000" dirty="0" err="1">
                <a:latin typeface="Calibri"/>
                <a:cs typeface="Calibri"/>
              </a:rPr>
              <a:t>Почервоніла</a:t>
            </a:r>
            <a:r>
              <a:rPr lang="ru-RU" sz="2000" dirty="0">
                <a:latin typeface="Calibri"/>
                <a:cs typeface="Calibri"/>
              </a:rPr>
              <a:t> </a:t>
            </a:r>
            <a:r>
              <a:rPr lang="ru-RU" sz="2000" dirty="0" err="1">
                <a:latin typeface="Calibri"/>
                <a:cs typeface="Calibri"/>
              </a:rPr>
              <a:t>шкіра</a:t>
            </a:r>
            <a:endParaRPr lang="ru-RU" sz="2000" dirty="0">
              <a:latin typeface="Calibri"/>
              <a:cs typeface="Calibri"/>
            </a:endParaRPr>
          </a:p>
          <a:p>
            <a:pPr marL="12700" marR="5080">
              <a:lnSpc>
                <a:spcPct val="119800"/>
              </a:lnSpc>
              <a:spcBef>
                <a:spcPts val="110"/>
              </a:spcBef>
            </a:pPr>
            <a:r>
              <a:rPr lang="ru-RU" sz="2000" i="1" dirty="0">
                <a:latin typeface="Calibri"/>
                <a:cs typeface="Calibri"/>
              </a:rPr>
              <a:t>«</a:t>
            </a:r>
            <a:r>
              <a:rPr lang="ru-RU" sz="2000" i="1" dirty="0" err="1">
                <a:latin typeface="Calibri"/>
                <a:cs typeface="Calibri"/>
              </a:rPr>
              <a:t>Сухий</a:t>
            </a:r>
            <a:r>
              <a:rPr lang="ru-RU" sz="2000" i="1" dirty="0">
                <a:latin typeface="Calibri"/>
                <a:cs typeface="Calibri"/>
              </a:rPr>
              <a:t> як </a:t>
            </a:r>
            <a:r>
              <a:rPr lang="ru-RU" sz="2000" i="1" dirty="0" err="1">
                <a:latin typeface="Calibri"/>
                <a:cs typeface="Calibri"/>
              </a:rPr>
              <a:t>кістка</a:t>
            </a:r>
            <a:r>
              <a:rPr lang="ru-RU" sz="2000" i="1" dirty="0">
                <a:latin typeface="Calibri"/>
                <a:cs typeface="Calibri"/>
              </a:rPr>
              <a:t>»	</a:t>
            </a:r>
            <a:r>
              <a:rPr lang="ru-RU" sz="2000" dirty="0" err="1">
                <a:latin typeface="Calibri"/>
                <a:cs typeface="Calibri"/>
              </a:rPr>
              <a:t>Ангідроз</a:t>
            </a:r>
            <a:endParaRPr lang="ru-RU" sz="2000" dirty="0">
              <a:latin typeface="Calibri"/>
              <a:cs typeface="Calibri"/>
            </a:endParaRPr>
          </a:p>
          <a:p>
            <a:pPr marL="12700" marR="5080">
              <a:lnSpc>
                <a:spcPct val="119800"/>
              </a:lnSpc>
              <a:spcBef>
                <a:spcPts val="110"/>
              </a:spcBef>
            </a:pPr>
            <a:r>
              <a:rPr lang="ru-RU" sz="2000" i="1" dirty="0">
                <a:latin typeface="Calibri"/>
                <a:cs typeface="Calibri"/>
              </a:rPr>
              <a:t>«</a:t>
            </a:r>
            <a:r>
              <a:rPr lang="ru-RU" sz="2000" i="1" dirty="0" err="1">
                <a:latin typeface="Calibri"/>
                <a:cs typeface="Calibri"/>
              </a:rPr>
              <a:t>Гарячий</a:t>
            </a:r>
            <a:r>
              <a:rPr lang="ru-RU" sz="2000" i="1" dirty="0">
                <a:latin typeface="Calibri"/>
                <a:cs typeface="Calibri"/>
              </a:rPr>
              <a:t> як </a:t>
            </a:r>
            <a:r>
              <a:rPr lang="ru-RU" sz="2000" i="1" dirty="0" err="1">
                <a:latin typeface="Calibri"/>
                <a:cs typeface="Calibri"/>
              </a:rPr>
              <a:t>заєць</a:t>
            </a:r>
            <a:r>
              <a:rPr lang="ru-RU" sz="2000" i="1" dirty="0">
                <a:latin typeface="Calibri"/>
                <a:cs typeface="Calibri"/>
              </a:rPr>
              <a:t>»	</a:t>
            </a:r>
            <a:r>
              <a:rPr lang="ru-RU" sz="2000" dirty="0" err="1">
                <a:latin typeface="Calibri"/>
                <a:cs typeface="Calibri"/>
              </a:rPr>
              <a:t>Ангідротична</a:t>
            </a:r>
            <a:r>
              <a:rPr lang="ru-RU" sz="2000" dirty="0">
                <a:latin typeface="Calibri"/>
                <a:cs typeface="Calibri"/>
              </a:rPr>
              <a:t> </a:t>
            </a:r>
            <a:r>
              <a:rPr lang="ru-RU" sz="2000" dirty="0" err="1">
                <a:latin typeface="Calibri"/>
                <a:cs typeface="Calibri"/>
              </a:rPr>
              <a:t>гіпертермія</a:t>
            </a:r>
            <a:endParaRPr lang="ru-RU" sz="2000" dirty="0">
              <a:latin typeface="Calibri"/>
              <a:cs typeface="Calibri"/>
            </a:endParaRPr>
          </a:p>
          <a:p>
            <a:pPr marL="12700" marR="5080">
              <a:lnSpc>
                <a:spcPct val="119800"/>
              </a:lnSpc>
              <a:spcBef>
                <a:spcPts val="110"/>
              </a:spcBef>
            </a:pPr>
            <a:r>
              <a:rPr lang="ru-RU" sz="2000" i="1" dirty="0">
                <a:latin typeface="Calibri"/>
                <a:cs typeface="Calibri"/>
              </a:rPr>
              <a:t>«</a:t>
            </a:r>
            <a:r>
              <a:rPr lang="ru-RU" sz="2000" i="1" dirty="0" err="1">
                <a:latin typeface="Calibri"/>
                <a:cs typeface="Calibri"/>
              </a:rPr>
              <a:t>Сліпий</a:t>
            </a:r>
            <a:r>
              <a:rPr lang="ru-RU" sz="2000" i="1" dirty="0">
                <a:latin typeface="Calibri"/>
                <a:cs typeface="Calibri"/>
              </a:rPr>
              <a:t> </a:t>
            </a:r>
            <a:r>
              <a:rPr lang="ru-RU" sz="2000" i="1" dirty="0" err="1">
                <a:latin typeface="Calibri"/>
                <a:cs typeface="Calibri"/>
              </a:rPr>
              <a:t>летюча</a:t>
            </a:r>
            <a:r>
              <a:rPr lang="ru-RU" sz="2000" i="1" dirty="0">
                <a:latin typeface="Calibri"/>
                <a:cs typeface="Calibri"/>
              </a:rPr>
              <a:t> </a:t>
            </a:r>
            <a:r>
              <a:rPr lang="ru-RU" sz="2000" i="1" dirty="0" err="1">
                <a:latin typeface="Calibri"/>
                <a:cs typeface="Calibri"/>
              </a:rPr>
              <a:t>миша</a:t>
            </a:r>
            <a:r>
              <a:rPr lang="ru-RU" sz="2000" i="1" dirty="0">
                <a:latin typeface="Calibri"/>
                <a:cs typeface="Calibri"/>
              </a:rPr>
              <a:t>»	</a:t>
            </a:r>
            <a:r>
              <a:rPr lang="ru-RU" sz="2000" dirty="0" err="1">
                <a:latin typeface="Calibri"/>
                <a:cs typeface="Calibri"/>
              </a:rPr>
              <a:t>Нереактивний</a:t>
            </a:r>
            <a:r>
              <a:rPr lang="ru-RU" sz="2000" dirty="0">
                <a:latin typeface="Calibri"/>
                <a:cs typeface="Calibri"/>
              </a:rPr>
              <a:t> </a:t>
            </a:r>
            <a:r>
              <a:rPr lang="ru-RU" sz="2000" dirty="0" err="1">
                <a:latin typeface="Calibri"/>
                <a:cs typeface="Calibri"/>
              </a:rPr>
              <a:t>мідріаз</a:t>
            </a:r>
            <a:endParaRPr lang="ru-RU" sz="2000" dirty="0">
              <a:latin typeface="Calibri"/>
              <a:cs typeface="Calibri"/>
            </a:endParaRPr>
          </a:p>
          <a:p>
            <a:pPr marL="12700" marR="5080">
              <a:lnSpc>
                <a:spcPct val="119800"/>
              </a:lnSpc>
              <a:spcBef>
                <a:spcPts val="110"/>
              </a:spcBef>
            </a:pPr>
            <a:r>
              <a:rPr lang="ru-RU" sz="2000" i="1" dirty="0">
                <a:latin typeface="Calibri"/>
                <a:cs typeface="Calibri"/>
              </a:rPr>
              <a:t>«</a:t>
            </a:r>
            <a:r>
              <a:rPr lang="ru-RU" sz="2000" i="1" dirty="0" err="1">
                <a:latin typeface="Calibri"/>
                <a:cs typeface="Calibri"/>
              </a:rPr>
              <a:t>Несповна</a:t>
            </a:r>
            <a:r>
              <a:rPr lang="ru-RU" sz="2000" i="1" dirty="0">
                <a:latin typeface="Calibri"/>
                <a:cs typeface="Calibri"/>
              </a:rPr>
              <a:t> </a:t>
            </a:r>
            <a:r>
              <a:rPr lang="ru-RU" sz="2000" i="1" dirty="0" err="1">
                <a:latin typeface="Calibri"/>
                <a:cs typeface="Calibri"/>
              </a:rPr>
              <a:t>розуму</a:t>
            </a:r>
            <a:r>
              <a:rPr lang="ru-RU" sz="2000" i="1" dirty="0">
                <a:latin typeface="Calibri"/>
                <a:cs typeface="Calibri"/>
              </a:rPr>
              <a:t>»	</a:t>
            </a:r>
            <a:r>
              <a:rPr lang="ru-RU" sz="2000" dirty="0" err="1">
                <a:latin typeface="Calibri"/>
                <a:cs typeface="Calibri"/>
              </a:rPr>
              <a:t>Делірій</a:t>
            </a:r>
            <a:r>
              <a:rPr lang="ru-RU" sz="2000" dirty="0">
                <a:latin typeface="Calibri"/>
                <a:cs typeface="Calibri"/>
              </a:rPr>
              <a:t>, </a:t>
            </a:r>
            <a:r>
              <a:rPr lang="ru-RU" sz="2000" dirty="0" err="1">
                <a:latin typeface="Calibri"/>
                <a:cs typeface="Calibri"/>
              </a:rPr>
              <a:t>галюцинації</a:t>
            </a:r>
            <a:endParaRPr lang="ru-RU" sz="2000" dirty="0">
              <a:latin typeface="Calibri"/>
              <a:cs typeface="Calibri"/>
            </a:endParaRPr>
          </a:p>
          <a:p>
            <a:pPr marL="12700" marR="5080">
              <a:lnSpc>
                <a:spcPct val="119800"/>
              </a:lnSpc>
              <a:spcBef>
                <a:spcPts val="110"/>
              </a:spcBef>
            </a:pPr>
            <a:r>
              <a:rPr lang="ru-RU" sz="2000" i="1" dirty="0">
                <a:latin typeface="Calibri"/>
                <a:cs typeface="Calibri"/>
              </a:rPr>
              <a:t>«</a:t>
            </a:r>
            <a:r>
              <a:rPr lang="ru-RU" sz="2000" i="1" dirty="0" err="1">
                <a:latin typeface="Calibri"/>
                <a:cs typeface="Calibri"/>
              </a:rPr>
              <a:t>Повний</a:t>
            </a:r>
            <a:r>
              <a:rPr lang="ru-RU" sz="2000" i="1" dirty="0">
                <a:latin typeface="Calibri"/>
                <a:cs typeface="Calibri"/>
              </a:rPr>
              <a:t> </a:t>
            </a:r>
            <a:r>
              <a:rPr lang="ru-RU" sz="2000" i="1" dirty="0" err="1">
                <a:latin typeface="Calibri"/>
                <a:cs typeface="Calibri"/>
              </a:rPr>
              <a:t>під</a:t>
            </a:r>
            <a:r>
              <a:rPr lang="ru-RU" sz="2000" i="1" dirty="0">
                <a:latin typeface="Calibri"/>
                <a:cs typeface="Calibri"/>
              </a:rPr>
              <a:t> </a:t>
            </a:r>
            <a:r>
              <a:rPr lang="ru-RU" sz="2000" i="1" dirty="0" err="1">
                <a:latin typeface="Calibri"/>
                <a:cs typeface="Calibri"/>
              </a:rPr>
              <a:t>зав'язку</a:t>
            </a:r>
            <a:r>
              <a:rPr lang="ru-RU" sz="2000" i="1" dirty="0">
                <a:latin typeface="Calibri"/>
                <a:cs typeface="Calibri"/>
              </a:rPr>
              <a:t>»	</a:t>
            </a:r>
            <a:r>
              <a:rPr lang="ru-RU" sz="2000" dirty="0" err="1">
                <a:latin typeface="Calibri"/>
                <a:cs typeface="Calibri"/>
              </a:rPr>
              <a:t>Гостра</a:t>
            </a:r>
            <a:r>
              <a:rPr lang="ru-RU" sz="2000" dirty="0">
                <a:latin typeface="Calibri"/>
                <a:cs typeface="Calibri"/>
              </a:rPr>
              <a:t> </a:t>
            </a:r>
            <a:r>
              <a:rPr lang="ru-RU" sz="2000" dirty="0" err="1">
                <a:latin typeface="Calibri"/>
                <a:cs typeface="Calibri"/>
              </a:rPr>
              <a:t>затримка</a:t>
            </a:r>
            <a:r>
              <a:rPr lang="ru-RU" sz="2000" dirty="0">
                <a:latin typeface="Calibri"/>
                <a:cs typeface="Calibri"/>
              </a:rPr>
              <a:t> </a:t>
            </a:r>
            <a:r>
              <a:rPr lang="ru-RU" sz="2000" dirty="0" err="1">
                <a:latin typeface="Calibri"/>
                <a:cs typeface="Calibri"/>
              </a:rPr>
              <a:t>сечі</a:t>
            </a:r>
            <a:endParaRPr lang="ru-RU" sz="2000" dirty="0">
              <a:latin typeface="Calibri"/>
              <a:cs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2977" y="892154"/>
            <a:ext cx="11314962" cy="4270321"/>
          </a:xfrm>
          <a:prstGeom prst="rect">
            <a:avLst/>
          </a:prstGeom>
        </p:spPr>
      </p:pic>
      <p:pic>
        <p:nvPicPr>
          <p:cNvPr id="3" name="object 3"/>
          <p:cNvPicPr/>
          <p:nvPr/>
        </p:nvPicPr>
        <p:blipFill>
          <a:blip r:embed="rId3" cstate="print"/>
          <a:stretch>
            <a:fillRect/>
          </a:stretch>
        </p:blipFill>
        <p:spPr>
          <a:xfrm>
            <a:off x="9561576" y="5838444"/>
            <a:ext cx="2217420" cy="704088"/>
          </a:xfrm>
          <a:prstGeom prst="rect">
            <a:avLst/>
          </a:prstGeom>
        </p:spPr>
      </p:pic>
      <p:pic>
        <p:nvPicPr>
          <p:cNvPr id="4" name="object 4"/>
          <p:cNvPicPr/>
          <p:nvPr/>
        </p:nvPicPr>
        <p:blipFill>
          <a:blip r:embed="rId4" cstate="print"/>
          <a:stretch>
            <a:fillRect/>
          </a:stretch>
        </p:blipFill>
        <p:spPr>
          <a:xfrm>
            <a:off x="10459211" y="387095"/>
            <a:ext cx="1319783" cy="1385315"/>
          </a:xfrm>
          <a:prstGeom prst="rect">
            <a:avLst/>
          </a:prstGeom>
        </p:spPr>
      </p:pic>
      <p:sp>
        <p:nvSpPr>
          <p:cNvPr id="5" name="TextBox 4">
            <a:extLst>
              <a:ext uri="{FF2B5EF4-FFF2-40B4-BE49-F238E27FC236}">
                <a16:creationId xmlns:a16="http://schemas.microsoft.com/office/drawing/2014/main" id="{A468FBB7-26D5-1F6C-06A5-E471545B8222}"/>
              </a:ext>
            </a:extLst>
          </p:cNvPr>
          <p:cNvSpPr txBox="1"/>
          <p:nvPr/>
        </p:nvSpPr>
        <p:spPr>
          <a:xfrm>
            <a:off x="484264" y="914400"/>
            <a:ext cx="9525000" cy="2762250"/>
          </a:xfrm>
          <a:prstGeom prst="rect">
            <a:avLst/>
          </a:prstGeom>
          <a:solidFill>
            <a:schemeClr val="bg1"/>
          </a:solidFill>
        </p:spPr>
        <p:txBody>
          <a:bodyPr wrap="square" lIns="0" tIns="0" rIns="0" bIns="0" rtlCol="0">
            <a:noAutofit/>
          </a:bodyPr>
          <a:lstStyle/>
          <a:p>
            <a:pPr algn="just"/>
            <a:r>
              <a:rPr lang="en-US" sz="800" b="1" dirty="0">
                <a:latin typeface="Arial" panose="020B0604020202020204" pitchFamily="34" charset="0"/>
                <a:cs typeface="Arial" panose="020B0604020202020204" pitchFamily="34" charset="0"/>
              </a:rPr>
              <a:t>Pralidoxime: Adult</a:t>
            </a:r>
          </a:p>
          <a:p>
            <a:pPr algn="just"/>
            <a:r>
              <a:rPr lang="en-US" sz="800" dirty="0">
                <a:latin typeface="Arial" panose="020B0604020202020204" pitchFamily="34" charset="0"/>
                <a:cs typeface="Arial" panose="020B0604020202020204" pitchFamily="34" charset="0"/>
              </a:rPr>
              <a:t>Age 17 or greater or </a:t>
            </a:r>
            <a:r>
              <a:rPr lang="en-US" sz="800" b="1" dirty="0">
                <a:latin typeface="Arial" panose="020B0604020202020204" pitchFamily="34" charset="0"/>
                <a:cs typeface="Arial" panose="020B0604020202020204" pitchFamily="34" charset="0"/>
              </a:rPr>
              <a:t>≥ 40kg (≥90 </a:t>
            </a:r>
            <a:r>
              <a:rPr lang="en-US" sz="800" b="1" dirty="0" err="1">
                <a:latin typeface="Arial" panose="020B0604020202020204" pitchFamily="34" charset="0"/>
                <a:cs typeface="Arial" panose="020B0604020202020204" pitchFamily="34" charset="0"/>
              </a:rPr>
              <a:t>lbs</a:t>
            </a:r>
            <a:r>
              <a:rPr lang="en-US" sz="800" b="1" dirty="0">
                <a:latin typeface="Arial" panose="020B0604020202020204" pitchFamily="34" charset="0"/>
                <a:cs typeface="Arial" panose="020B0604020202020204" pitchFamily="34" charset="0"/>
              </a:rPr>
              <a:t>)</a:t>
            </a:r>
          </a:p>
          <a:p>
            <a:pPr algn="just"/>
            <a:r>
              <a:rPr lang="en-US" sz="800" dirty="0">
                <a:latin typeface="Arial" panose="020B0604020202020204" pitchFamily="34" charset="0"/>
                <a:cs typeface="Arial" panose="020B0604020202020204" pitchFamily="34" charset="0"/>
              </a:rPr>
              <a:t>Preferred Administration: </a:t>
            </a:r>
            <a:r>
              <a:rPr lang="en-US" sz="800" dirty="0" err="1">
                <a:latin typeface="Arial" panose="020B0604020202020204" pitchFamily="34" charset="0"/>
                <a:cs typeface="Arial" panose="020B0604020202020204" pitchFamily="34" charset="0"/>
              </a:rPr>
              <a:t>IntraMuscular</a:t>
            </a:r>
            <a:r>
              <a:rPr lang="en-US" sz="800" dirty="0">
                <a:latin typeface="Arial" panose="020B0604020202020204" pitchFamily="34" charset="0"/>
                <a:cs typeface="Arial" panose="020B0604020202020204" pitchFamily="34" charset="0"/>
              </a:rPr>
              <a:t> (IM) &gt; </a:t>
            </a:r>
            <a:r>
              <a:rPr lang="en-US" sz="800" dirty="0" err="1">
                <a:latin typeface="Arial" panose="020B0604020202020204" pitchFamily="34" charset="0"/>
                <a:cs typeface="Arial" panose="020B0604020202020204" pitchFamily="34" charset="0"/>
              </a:rPr>
              <a:t>IntraOsseous</a:t>
            </a:r>
            <a:r>
              <a:rPr lang="en-US" sz="800" dirty="0">
                <a:latin typeface="Arial" panose="020B0604020202020204" pitchFamily="34" charset="0"/>
                <a:cs typeface="Arial" panose="020B0604020202020204" pitchFamily="34" charset="0"/>
              </a:rPr>
              <a:t> (IO) &gt; Subcutaneous &gt;</a:t>
            </a:r>
            <a:r>
              <a:rPr lang="en-US" sz="800" dirty="0" err="1">
                <a:latin typeface="Arial" panose="020B0604020202020204" pitchFamily="34" charset="0"/>
                <a:cs typeface="Arial" panose="020B0604020202020204" pitchFamily="34" charset="0"/>
              </a:rPr>
              <a:t>lntraVenous</a:t>
            </a:r>
            <a:r>
              <a:rPr lang="en-US" sz="800" dirty="0">
                <a:latin typeface="Arial" panose="020B0604020202020204" pitchFamily="34" charset="0"/>
                <a:cs typeface="Arial" panose="020B0604020202020204" pitchFamily="34" charset="0"/>
              </a:rPr>
              <a:t> (IV)</a:t>
            </a:r>
          </a:p>
          <a:p>
            <a:pPr algn="just"/>
            <a:r>
              <a:rPr lang="en-US" sz="800" b="1" dirty="0">
                <a:latin typeface="Arial" panose="020B0604020202020204" pitchFamily="34" charset="0"/>
                <a:cs typeface="Arial" panose="020B0604020202020204" pitchFamily="34" charset="0"/>
              </a:rPr>
              <a:t>IM Dosing (Field Medicine Dosing)</a:t>
            </a:r>
          </a:p>
          <a:p>
            <a:pPr marL="182563" algn="just"/>
            <a:r>
              <a:rPr lang="en-US" sz="800" dirty="0">
                <a:latin typeface="Arial" panose="020B0604020202020204" pitchFamily="34" charset="0"/>
                <a:cs typeface="Arial" panose="020B0604020202020204" pitchFamily="34" charset="0"/>
              </a:rPr>
              <a:t>Initial Pralidoxime 600mg IM every 15 minutes until effect for up to three doses; Maximum initial dose 1800mg</a:t>
            </a:r>
          </a:p>
          <a:p>
            <a:pPr marL="182563" algn="just"/>
            <a:r>
              <a:rPr lang="en-US" sz="800" dirty="0">
                <a:latin typeface="Arial" panose="020B0604020202020204" pitchFamily="34" charset="0"/>
                <a:cs typeface="Arial" panose="020B0604020202020204" pitchFamily="34" charset="0"/>
              </a:rPr>
              <a:t>Persistent </a:t>
            </a:r>
            <a:r>
              <a:rPr lang="en-US" sz="800" dirty="0" err="1">
                <a:latin typeface="Arial" panose="020B0604020202020204" pitchFamily="34" charset="0"/>
                <a:cs typeface="Arial" panose="020B0604020202020204" pitchFamily="34" charset="0"/>
              </a:rPr>
              <a:t>Sx</a:t>
            </a:r>
            <a:r>
              <a:rPr lang="en-US" sz="800" dirty="0">
                <a:latin typeface="Arial" panose="020B0604020202020204" pitchFamily="34" charset="0"/>
                <a:cs typeface="Arial" panose="020B0604020202020204" pitchFamily="34" charset="0"/>
              </a:rPr>
              <a:t> after one hour: repeat dosing 600mg at </a:t>
            </a:r>
            <a:r>
              <a:rPr lang="en-US" sz="800" dirty="0" err="1">
                <a:latin typeface="Arial" panose="020B0604020202020204" pitchFamily="34" charset="0"/>
                <a:cs typeface="Arial" panose="020B0604020202020204" pitchFamily="34" charset="0"/>
              </a:rPr>
              <a:t>at</a:t>
            </a:r>
            <a:r>
              <a:rPr lang="en-US" sz="800" dirty="0">
                <a:latin typeface="Arial" panose="020B0604020202020204" pitchFamily="34" charset="0"/>
                <a:cs typeface="Arial" panose="020B0604020202020204" pitchFamily="34" charset="0"/>
              </a:rPr>
              <a:t> time every 15 minutes for an additional maximum of 1800mg</a:t>
            </a:r>
          </a:p>
          <a:p>
            <a:pPr algn="just"/>
            <a:r>
              <a:rPr lang="en-US" sz="800" b="1" dirty="0">
                <a:latin typeface="Arial" panose="020B0604020202020204" pitchFamily="34" charset="0"/>
                <a:cs typeface="Arial" panose="020B0604020202020204" pitchFamily="34" charset="0"/>
              </a:rPr>
              <a:t>IV Dosing</a:t>
            </a:r>
          </a:p>
          <a:p>
            <a:pPr marL="182563" algn="just"/>
            <a:r>
              <a:rPr lang="en-US" sz="800" u="sng" dirty="0">
                <a:latin typeface="Arial" panose="020B0604020202020204" pitchFamily="34" charset="0"/>
                <a:cs typeface="Arial" panose="020B0604020202020204" pitchFamily="34" charset="0"/>
              </a:rPr>
              <a:t>Loading dose: </a:t>
            </a:r>
            <a:r>
              <a:rPr lang="en-US" sz="800" dirty="0">
                <a:latin typeface="Arial" panose="020B0604020202020204" pitchFamily="34" charset="0"/>
                <a:cs typeface="Arial" panose="020B0604020202020204" pitchFamily="34" charset="0"/>
              </a:rPr>
              <a:t>Pralidoxime 30mg/kg administer over 20-30 minutes (max: 2000mg; thus use 2000mg for patient 60kg (150Lbs) </a:t>
            </a:r>
          </a:p>
          <a:p>
            <a:pPr marL="182563" algn="just"/>
            <a:r>
              <a:rPr lang="en-US" sz="800" u="sng" dirty="0">
                <a:latin typeface="Arial" panose="020B0604020202020204" pitchFamily="34" charset="0"/>
                <a:cs typeface="Arial" panose="020B0604020202020204" pitchFamily="34" charset="0"/>
              </a:rPr>
              <a:t>Maintenance dose: </a:t>
            </a:r>
            <a:r>
              <a:rPr lang="en-US" sz="800" dirty="0">
                <a:latin typeface="Arial" panose="020B0604020202020204" pitchFamily="34" charset="0"/>
                <a:cs typeface="Arial" panose="020B0604020202020204" pitchFamily="34" charset="0"/>
              </a:rPr>
              <a:t>(choose one)</a:t>
            </a:r>
          </a:p>
          <a:p>
            <a:pPr marL="182563" algn="just"/>
            <a:r>
              <a:rPr lang="en-US" sz="800" dirty="0">
                <a:latin typeface="Arial" panose="020B0604020202020204" pitchFamily="34" charset="0"/>
                <a:cs typeface="Arial" panose="020B0604020202020204" pitchFamily="34" charset="0"/>
              </a:rPr>
              <a:t>Continuous Infusion: Pralidoxime 10mg/kg/</a:t>
            </a:r>
            <a:r>
              <a:rPr lang="en-US" sz="800" dirty="0" err="1">
                <a:latin typeface="Arial" panose="020B0604020202020204" pitchFamily="34" charset="0"/>
                <a:cs typeface="Arial" panose="020B0604020202020204" pitchFamily="34" charset="0"/>
              </a:rPr>
              <a:t>hr</a:t>
            </a:r>
            <a:r>
              <a:rPr lang="en-US" sz="800" dirty="0">
                <a:latin typeface="Arial" panose="020B0604020202020204" pitchFamily="34" charset="0"/>
                <a:cs typeface="Arial" panose="020B0604020202020204" pitchFamily="34" charset="0"/>
              </a:rPr>
              <a:t> (max: 650mg/</a:t>
            </a:r>
            <a:r>
              <a:rPr lang="en-US" sz="800" dirty="0" err="1">
                <a:latin typeface="Arial" panose="020B0604020202020204" pitchFamily="34" charset="0"/>
                <a:cs typeface="Arial" panose="020B0604020202020204" pitchFamily="34" charset="0"/>
              </a:rPr>
              <a:t>hr</a:t>
            </a:r>
            <a:r>
              <a:rPr lang="en-US" sz="800" dirty="0">
                <a:latin typeface="Arial" panose="020B0604020202020204" pitchFamily="34" charset="0"/>
                <a:cs typeface="Arial" panose="020B0604020202020204" pitchFamily="34" charset="0"/>
              </a:rPr>
              <a:t>) or Pralidoxime 500mg/</a:t>
            </a:r>
            <a:r>
              <a:rPr lang="en-US" sz="800" dirty="0" err="1">
                <a:latin typeface="Arial" panose="020B0604020202020204" pitchFamily="34" charset="0"/>
                <a:cs typeface="Arial" panose="020B0604020202020204" pitchFamily="34" charset="0"/>
              </a:rPr>
              <a:t>hr</a:t>
            </a:r>
            <a:r>
              <a:rPr lang="en-US" sz="800" dirty="0">
                <a:latin typeface="Arial" panose="020B0604020202020204" pitchFamily="34" charset="0"/>
                <a:cs typeface="Arial" panose="020B0604020202020204" pitchFamily="34" charset="0"/>
              </a:rPr>
              <a:t> IV</a:t>
            </a:r>
          </a:p>
          <a:p>
            <a:pPr marL="182563" algn="just"/>
            <a:r>
              <a:rPr lang="en-US" sz="800" dirty="0">
                <a:latin typeface="Arial" panose="020B0604020202020204" pitchFamily="34" charset="0"/>
                <a:cs typeface="Arial" panose="020B0604020202020204" pitchFamily="34" charset="0"/>
              </a:rPr>
              <a:t>Intermittent Infusion: Repeat of loading dose every 4-6 hours as needed</a:t>
            </a:r>
          </a:p>
          <a:p>
            <a:pPr algn="just"/>
            <a:endParaRPr lang="en-US" sz="400" dirty="0">
              <a:latin typeface="Arial" panose="020B0604020202020204" pitchFamily="34" charset="0"/>
              <a:cs typeface="Arial" panose="020B0604020202020204" pitchFamily="34" charset="0"/>
            </a:endParaRPr>
          </a:p>
          <a:p>
            <a:pPr algn="just"/>
            <a:r>
              <a:rPr lang="ru-RU" sz="800" b="1" dirty="0" err="1">
                <a:latin typeface="Arial" panose="020B0604020202020204" pitchFamily="34" charset="0"/>
                <a:cs typeface="Arial" panose="020B0604020202020204" pitchFamily="34" charset="0"/>
              </a:rPr>
              <a:t>Пралідоксім</a:t>
            </a:r>
            <a:r>
              <a:rPr lang="ru-RU" sz="800" b="1" dirty="0">
                <a:latin typeface="Arial" panose="020B0604020202020204" pitchFamily="34" charset="0"/>
                <a:cs typeface="Arial" panose="020B0604020202020204" pitchFamily="34" charset="0"/>
              </a:rPr>
              <a:t>: </a:t>
            </a:r>
            <a:r>
              <a:rPr lang="ru-RU" sz="800" b="1" dirty="0" err="1">
                <a:latin typeface="Arial" panose="020B0604020202020204" pitchFamily="34" charset="0"/>
                <a:cs typeface="Arial" panose="020B0604020202020204" pitchFamily="34" charset="0"/>
              </a:rPr>
              <a:t>Дорослі</a:t>
            </a:r>
            <a:endParaRPr lang="ru-RU" sz="800" b="1" dirty="0">
              <a:latin typeface="Arial" panose="020B0604020202020204" pitchFamily="34" charset="0"/>
              <a:cs typeface="Arial" panose="020B0604020202020204" pitchFamily="34" charset="0"/>
            </a:endParaRPr>
          </a:p>
          <a:p>
            <a:pPr algn="just"/>
            <a:r>
              <a:rPr lang="ru-RU" sz="800" dirty="0" err="1">
                <a:latin typeface="Arial" panose="020B0604020202020204" pitchFamily="34" charset="0"/>
                <a:cs typeface="Arial" panose="020B0604020202020204" pitchFamily="34" charset="0"/>
              </a:rPr>
              <a:t>Вік</a:t>
            </a:r>
            <a:r>
              <a:rPr lang="ru-RU" sz="800" dirty="0">
                <a:latin typeface="Arial" panose="020B0604020202020204" pitchFamily="34" charset="0"/>
                <a:cs typeface="Arial" panose="020B0604020202020204" pitchFamily="34" charset="0"/>
              </a:rPr>
              <a:t> 17 </a:t>
            </a:r>
            <a:r>
              <a:rPr lang="ru-RU" sz="800" dirty="0" err="1">
                <a:latin typeface="Arial" panose="020B0604020202020204" pitchFamily="34" charset="0"/>
                <a:cs typeface="Arial" panose="020B0604020202020204" pitchFamily="34" charset="0"/>
              </a:rPr>
              <a:t>років</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або</a:t>
            </a:r>
            <a:r>
              <a:rPr lang="ru-RU" sz="800" dirty="0">
                <a:latin typeface="Arial" panose="020B0604020202020204" pitchFamily="34" charset="0"/>
                <a:cs typeface="Arial" panose="020B0604020202020204" pitchFamily="34" charset="0"/>
              </a:rPr>
              <a:t> старше </a:t>
            </a:r>
            <a:r>
              <a:rPr lang="ru-RU" sz="800" dirty="0" err="1">
                <a:latin typeface="Arial" panose="020B0604020202020204" pitchFamily="34" charset="0"/>
                <a:cs typeface="Arial" panose="020B0604020202020204" pitchFamily="34" charset="0"/>
              </a:rPr>
              <a:t>або</a:t>
            </a:r>
            <a:r>
              <a:rPr lang="ru-RU" sz="800" dirty="0">
                <a:latin typeface="Arial" panose="020B0604020202020204" pitchFamily="34" charset="0"/>
                <a:cs typeface="Arial" panose="020B0604020202020204" pitchFamily="34" charset="0"/>
              </a:rPr>
              <a:t> </a:t>
            </a:r>
            <a:r>
              <a:rPr lang="ru-RU" sz="800" b="1" dirty="0">
                <a:latin typeface="Arial" panose="020B0604020202020204" pitchFamily="34" charset="0"/>
                <a:cs typeface="Arial" panose="020B0604020202020204" pitchFamily="34" charset="0"/>
              </a:rPr>
              <a:t>≥ 40 кг (≥ 90 </a:t>
            </a:r>
            <a:r>
              <a:rPr lang="ru-RU" sz="800" b="1" dirty="0" err="1">
                <a:latin typeface="Arial" panose="020B0604020202020204" pitchFamily="34" charset="0"/>
                <a:cs typeface="Arial" panose="020B0604020202020204" pitchFamily="34" charset="0"/>
              </a:rPr>
              <a:t>фунтів</a:t>
            </a:r>
            <a:r>
              <a:rPr lang="ru-RU" sz="800" b="1" dirty="0">
                <a:latin typeface="Arial" panose="020B0604020202020204" pitchFamily="34" charset="0"/>
                <a:cs typeface="Arial" panose="020B0604020202020204" pitchFamily="34" charset="0"/>
              </a:rPr>
              <a:t>)</a:t>
            </a:r>
          </a:p>
          <a:p>
            <a:pPr algn="just"/>
            <a:r>
              <a:rPr lang="ru-RU" sz="800" dirty="0" err="1">
                <a:latin typeface="Arial" panose="020B0604020202020204" pitchFamily="34" charset="0"/>
                <a:cs typeface="Arial" panose="020B0604020202020204" pitchFamily="34" charset="0"/>
              </a:rPr>
              <a:t>Бажаний</a:t>
            </a:r>
            <a:r>
              <a:rPr lang="ru-RU" sz="800" dirty="0">
                <a:latin typeface="Arial" panose="020B0604020202020204" pitchFamily="34" charset="0"/>
                <a:cs typeface="Arial" panose="020B0604020202020204" pitchFamily="34" charset="0"/>
              </a:rPr>
              <a:t> метод </a:t>
            </a:r>
            <a:r>
              <a:rPr lang="ru-RU" sz="800" dirty="0" err="1">
                <a:latin typeface="Arial" panose="020B0604020202020204" pitchFamily="34" charset="0"/>
                <a:cs typeface="Arial" panose="020B0604020202020204" pitchFamily="34" charset="0"/>
              </a:rPr>
              <a:t>уведення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Внутрішньом’язово</a:t>
            </a:r>
            <a:r>
              <a:rPr lang="ru-RU" sz="800" dirty="0">
                <a:latin typeface="Arial" panose="020B0604020202020204" pitchFamily="34" charset="0"/>
                <a:cs typeface="Arial" panose="020B0604020202020204" pitchFamily="34" charset="0"/>
              </a:rPr>
              <a:t> (ВМ) &gt; </a:t>
            </a:r>
            <a:r>
              <a:rPr lang="ru-RU" sz="800" dirty="0" err="1">
                <a:latin typeface="Arial" panose="020B0604020202020204" pitchFamily="34" charset="0"/>
                <a:cs typeface="Arial" panose="020B0604020202020204" pitchFamily="34" charset="0"/>
              </a:rPr>
              <a:t>Внутрішньокістково</a:t>
            </a:r>
            <a:r>
              <a:rPr lang="ru-RU" sz="800" dirty="0">
                <a:latin typeface="Arial" panose="020B0604020202020204" pitchFamily="34" charset="0"/>
                <a:cs typeface="Arial" panose="020B0604020202020204" pitchFamily="34" charset="0"/>
              </a:rPr>
              <a:t> (ВК) &gt; </a:t>
            </a:r>
            <a:r>
              <a:rPr lang="ru-RU" sz="800" dirty="0" err="1">
                <a:latin typeface="Arial" panose="020B0604020202020204" pitchFamily="34" charset="0"/>
                <a:cs typeface="Arial" panose="020B0604020202020204" pitchFamily="34" charset="0"/>
              </a:rPr>
              <a:t>Підшкірно</a:t>
            </a:r>
            <a:r>
              <a:rPr lang="ru-RU" sz="800" dirty="0">
                <a:latin typeface="Arial" panose="020B0604020202020204" pitchFamily="34" charset="0"/>
                <a:cs typeface="Arial" panose="020B0604020202020204" pitchFamily="34" charset="0"/>
              </a:rPr>
              <a:t> &gt;</a:t>
            </a:r>
            <a:r>
              <a:rPr lang="ru-RU" sz="800" dirty="0" err="1">
                <a:latin typeface="Arial" panose="020B0604020202020204" pitchFamily="34" charset="0"/>
                <a:cs typeface="Arial" panose="020B0604020202020204" pitchFamily="34" charset="0"/>
              </a:rPr>
              <a:t>Внутрішньовенно</a:t>
            </a:r>
            <a:r>
              <a:rPr lang="ru-RU" sz="800" dirty="0">
                <a:latin typeface="Arial" panose="020B0604020202020204" pitchFamily="34" charset="0"/>
                <a:cs typeface="Arial" panose="020B0604020202020204" pitchFamily="34" charset="0"/>
              </a:rPr>
              <a:t> (ВВ)</a:t>
            </a:r>
          </a:p>
          <a:p>
            <a:pPr algn="just"/>
            <a:r>
              <a:rPr lang="ru-RU" sz="800" b="1" dirty="0" err="1">
                <a:latin typeface="Arial" panose="020B0604020202020204" pitchFamily="34" charset="0"/>
                <a:cs typeface="Arial" panose="020B0604020202020204" pitchFamily="34" charset="0"/>
              </a:rPr>
              <a:t>Дозування</a:t>
            </a:r>
            <a:r>
              <a:rPr lang="ru-RU" sz="800" b="1" dirty="0">
                <a:latin typeface="Arial" panose="020B0604020202020204" pitchFamily="34" charset="0"/>
                <a:cs typeface="Arial" panose="020B0604020202020204" pitchFamily="34" charset="0"/>
              </a:rPr>
              <a:t> за ВМ </a:t>
            </a:r>
            <a:r>
              <a:rPr lang="ru-RU" sz="800" b="1" dirty="0" err="1">
                <a:latin typeface="Arial" panose="020B0604020202020204" pitchFamily="34" charset="0"/>
                <a:cs typeface="Arial" panose="020B0604020202020204" pitchFamily="34" charset="0"/>
              </a:rPr>
              <a:t>введення</a:t>
            </a:r>
            <a:r>
              <a:rPr lang="ru-RU" sz="800" b="1" dirty="0">
                <a:latin typeface="Arial" panose="020B0604020202020204" pitchFamily="34" charset="0"/>
                <a:cs typeface="Arial" panose="020B0604020202020204" pitchFamily="34" charset="0"/>
              </a:rPr>
              <a:t> (з </a:t>
            </a:r>
            <a:r>
              <a:rPr lang="ru-RU" sz="800" b="1" dirty="0" err="1">
                <a:latin typeface="Arial" panose="020B0604020202020204" pitchFamily="34" charset="0"/>
                <a:cs typeface="Arial" panose="020B0604020202020204" pitchFamily="34" charset="0"/>
              </a:rPr>
              <a:t>польової</a:t>
            </a:r>
            <a:r>
              <a:rPr lang="ru-RU" sz="800" b="1" dirty="0">
                <a:latin typeface="Arial" panose="020B0604020202020204" pitchFamily="34" charset="0"/>
                <a:cs typeface="Arial" panose="020B0604020202020204" pitchFamily="34" charset="0"/>
              </a:rPr>
              <a:t> </a:t>
            </a:r>
            <a:r>
              <a:rPr lang="ru-RU" sz="800" b="1" dirty="0" err="1">
                <a:latin typeface="Arial" panose="020B0604020202020204" pitchFamily="34" charset="0"/>
                <a:cs typeface="Arial" panose="020B0604020202020204" pitchFamily="34" charset="0"/>
              </a:rPr>
              <a:t>медицини</a:t>
            </a:r>
            <a:r>
              <a:rPr lang="ru-RU" sz="800" b="1" dirty="0">
                <a:latin typeface="Arial" panose="020B0604020202020204" pitchFamily="34" charset="0"/>
                <a:cs typeface="Arial" panose="020B0604020202020204" pitchFamily="34" charset="0"/>
              </a:rPr>
              <a:t>)</a:t>
            </a:r>
          </a:p>
          <a:p>
            <a:pPr marL="182563" algn="just"/>
            <a:r>
              <a:rPr lang="ru-RU" sz="800" dirty="0" err="1">
                <a:latin typeface="Arial" panose="020B0604020202020204" pitchFamily="34" charset="0"/>
                <a:cs typeface="Arial" panose="020B0604020202020204" pitchFamily="34" charset="0"/>
              </a:rPr>
              <a:t>Початковий</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пралідоксим</a:t>
            </a:r>
            <a:r>
              <a:rPr lang="ru-RU" sz="800" dirty="0">
                <a:latin typeface="Arial" panose="020B0604020202020204" pitchFamily="34" charset="0"/>
                <a:cs typeface="Arial" panose="020B0604020202020204" pitchFamily="34" charset="0"/>
              </a:rPr>
              <a:t> 600 мг ВМ </a:t>
            </a:r>
            <a:r>
              <a:rPr lang="ru-RU" sz="800" dirty="0" err="1">
                <a:latin typeface="Arial" panose="020B0604020202020204" pitchFamily="34" charset="0"/>
                <a:cs typeface="Arial" panose="020B0604020202020204" pitchFamily="34" charset="0"/>
              </a:rPr>
              <a:t>кожні</a:t>
            </a:r>
            <a:r>
              <a:rPr lang="ru-RU" sz="800" dirty="0">
                <a:latin typeface="Arial" panose="020B0604020202020204" pitchFamily="34" charset="0"/>
                <a:cs typeface="Arial" panose="020B0604020202020204" pitchFamily="34" charset="0"/>
              </a:rPr>
              <a:t> 15 </a:t>
            </a:r>
            <a:r>
              <a:rPr lang="ru-RU" sz="800" dirty="0" err="1">
                <a:latin typeface="Arial" panose="020B0604020202020204" pitchFamily="34" charset="0"/>
                <a:cs typeface="Arial" panose="020B0604020202020204" pitchFamily="34" charset="0"/>
              </a:rPr>
              <a:t>хвилин</a:t>
            </a:r>
            <a:r>
              <a:rPr lang="ru-RU" sz="800" dirty="0">
                <a:latin typeface="Arial" panose="020B0604020202020204" pitchFamily="34" charset="0"/>
                <a:cs typeface="Arial" panose="020B0604020202020204" pitchFamily="34" charset="0"/>
              </a:rPr>
              <a:t> до </a:t>
            </a:r>
            <a:r>
              <a:rPr lang="ru-RU" sz="800" dirty="0" err="1">
                <a:latin typeface="Arial" panose="020B0604020202020204" pitchFamily="34" charset="0"/>
                <a:cs typeface="Arial" panose="020B0604020202020204" pitchFamily="34" charset="0"/>
              </a:rPr>
              <a:t>досягнення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ефекту</a:t>
            </a:r>
            <a:r>
              <a:rPr lang="ru-RU" sz="800" dirty="0">
                <a:latin typeface="Arial" panose="020B0604020202020204" pitchFamily="34" charset="0"/>
                <a:cs typeface="Arial" panose="020B0604020202020204" pitchFamily="34" charset="0"/>
              </a:rPr>
              <a:t> до </a:t>
            </a:r>
            <a:r>
              <a:rPr lang="ru-RU" sz="800" dirty="0" err="1">
                <a:latin typeface="Arial" panose="020B0604020202020204" pitchFamily="34" charset="0"/>
                <a:cs typeface="Arial" panose="020B0604020202020204" pitchFamily="34" charset="0"/>
              </a:rPr>
              <a:t>трьох</a:t>
            </a:r>
            <a:r>
              <a:rPr lang="ru-RU" sz="800" dirty="0">
                <a:latin typeface="Arial" panose="020B0604020202020204" pitchFamily="34" charset="0"/>
                <a:cs typeface="Arial" panose="020B0604020202020204" pitchFamily="34" charset="0"/>
              </a:rPr>
              <a:t> доз; Максимальна початкова доза 1800 мг</a:t>
            </a:r>
          </a:p>
          <a:p>
            <a:pPr marL="182563" algn="just"/>
            <a:r>
              <a:rPr lang="ru-RU" sz="800" dirty="0" err="1">
                <a:latin typeface="Arial" panose="020B0604020202020204" pitchFamily="34" charset="0"/>
                <a:cs typeface="Arial" panose="020B0604020202020204" pitchFamily="34" charset="0"/>
              </a:rPr>
              <a:t>Стійкий</a:t>
            </a:r>
            <a:r>
              <a:rPr lang="ru-RU" sz="800" dirty="0">
                <a:latin typeface="Arial" panose="020B0604020202020204" pitchFamily="34" charset="0"/>
                <a:cs typeface="Arial" panose="020B0604020202020204" pitchFamily="34" charset="0"/>
              </a:rPr>
              <a:t> симптом через одну годину: </a:t>
            </a:r>
            <a:r>
              <a:rPr lang="ru-RU" sz="800" dirty="0" err="1">
                <a:latin typeface="Arial" panose="020B0604020202020204" pitchFamily="34" charset="0"/>
                <a:cs typeface="Arial" panose="020B0604020202020204" pitchFamily="34" charset="0"/>
              </a:rPr>
              <a:t>повторіть</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дозування</a:t>
            </a:r>
            <a:r>
              <a:rPr lang="ru-RU" sz="800" dirty="0">
                <a:latin typeface="Arial" panose="020B0604020202020204" pitchFamily="34" charset="0"/>
                <a:cs typeface="Arial" panose="020B0604020202020204" pitchFamily="34" charset="0"/>
              </a:rPr>
              <a:t> 600 мг </a:t>
            </a:r>
            <a:r>
              <a:rPr lang="ru-RU" sz="800" dirty="0" err="1">
                <a:latin typeface="Arial" panose="020B0604020202020204" pitchFamily="34" charset="0"/>
                <a:cs typeface="Arial" panose="020B0604020202020204" pitchFamily="34" charset="0"/>
              </a:rPr>
              <a:t>кожні</a:t>
            </a:r>
            <a:r>
              <a:rPr lang="ru-RU" sz="800" dirty="0">
                <a:latin typeface="Arial" panose="020B0604020202020204" pitchFamily="34" charset="0"/>
                <a:cs typeface="Arial" panose="020B0604020202020204" pitchFamily="34" charset="0"/>
              </a:rPr>
              <a:t> 15 </a:t>
            </a:r>
            <a:r>
              <a:rPr lang="ru-RU" sz="800" dirty="0" err="1">
                <a:latin typeface="Arial" panose="020B0604020202020204" pitchFamily="34" charset="0"/>
                <a:cs typeface="Arial" panose="020B0604020202020204" pitchFamily="34" charset="0"/>
              </a:rPr>
              <a:t>хвилин</a:t>
            </a:r>
            <a:r>
              <a:rPr lang="ru-RU" sz="800" dirty="0">
                <a:latin typeface="Arial" panose="020B0604020202020204" pitchFamily="34" charset="0"/>
                <a:cs typeface="Arial" panose="020B0604020202020204" pitchFamily="34" charset="0"/>
              </a:rPr>
              <a:t> для </a:t>
            </a:r>
            <a:r>
              <a:rPr lang="ru-RU" sz="800" dirty="0" err="1">
                <a:latin typeface="Arial" panose="020B0604020202020204" pitchFamily="34" charset="0"/>
                <a:cs typeface="Arial" panose="020B0604020202020204" pitchFamily="34" charset="0"/>
              </a:rPr>
              <a:t>додаткової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максимальної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дози</a:t>
            </a:r>
            <a:r>
              <a:rPr lang="ru-RU" sz="800" dirty="0">
                <a:latin typeface="Arial" panose="020B0604020202020204" pitchFamily="34" charset="0"/>
                <a:cs typeface="Arial" panose="020B0604020202020204" pitchFamily="34" charset="0"/>
              </a:rPr>
              <a:t> 1800 мг</a:t>
            </a:r>
          </a:p>
          <a:p>
            <a:pPr algn="just"/>
            <a:r>
              <a:rPr lang="ru-RU" sz="800" b="1" dirty="0" err="1">
                <a:latin typeface="Arial" panose="020B0604020202020204" pitchFamily="34" charset="0"/>
                <a:cs typeface="Arial" panose="020B0604020202020204" pitchFamily="34" charset="0"/>
              </a:rPr>
              <a:t>Дозування</a:t>
            </a:r>
            <a:r>
              <a:rPr lang="ru-RU" sz="800" b="1" dirty="0">
                <a:latin typeface="Arial" panose="020B0604020202020204" pitchFamily="34" charset="0"/>
                <a:cs typeface="Arial" panose="020B0604020202020204" pitchFamily="34" charset="0"/>
              </a:rPr>
              <a:t> для ВВ </a:t>
            </a:r>
            <a:r>
              <a:rPr lang="ru-RU" sz="800" b="1" dirty="0" err="1">
                <a:latin typeface="Arial" panose="020B0604020202020204" pitchFamily="34" charset="0"/>
                <a:cs typeface="Arial" panose="020B0604020202020204" pitchFamily="34" charset="0"/>
              </a:rPr>
              <a:t>введення</a:t>
            </a:r>
            <a:endParaRPr lang="ru-RU" sz="800" b="1" dirty="0">
              <a:latin typeface="Arial" panose="020B0604020202020204" pitchFamily="34" charset="0"/>
              <a:cs typeface="Arial" panose="020B0604020202020204" pitchFamily="34" charset="0"/>
            </a:endParaRPr>
          </a:p>
          <a:p>
            <a:pPr marL="182563" algn="just"/>
            <a:r>
              <a:rPr lang="ru-RU" sz="800" u="sng" dirty="0" err="1">
                <a:latin typeface="Arial" panose="020B0604020202020204" pitchFamily="34" charset="0"/>
                <a:cs typeface="Arial" panose="020B0604020202020204" pitchFamily="34" charset="0"/>
              </a:rPr>
              <a:t>Ударна</a:t>
            </a:r>
            <a:r>
              <a:rPr lang="ru-RU" sz="800" u="sng" dirty="0">
                <a:latin typeface="Arial" panose="020B0604020202020204" pitchFamily="34" charset="0"/>
                <a:cs typeface="Arial" panose="020B0604020202020204" pitchFamily="34" charset="0"/>
              </a:rPr>
              <a:t> доза:</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Пралідоксім</a:t>
            </a:r>
            <a:r>
              <a:rPr lang="ru-RU" sz="800" dirty="0">
                <a:latin typeface="Arial" panose="020B0604020202020204" pitchFamily="34" charset="0"/>
                <a:cs typeface="Arial" panose="020B0604020202020204" pitchFamily="34" charset="0"/>
              </a:rPr>
              <a:t> 30 мг/кг </a:t>
            </a:r>
            <a:r>
              <a:rPr lang="ru-RU" sz="800" dirty="0" err="1">
                <a:latin typeface="Arial" panose="020B0604020202020204" pitchFamily="34" charset="0"/>
                <a:cs typeface="Arial" panose="020B0604020202020204" pitchFamily="34" charset="0"/>
              </a:rPr>
              <a:t>вводити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протягом</a:t>
            </a:r>
            <a:r>
              <a:rPr lang="ru-RU" sz="800" dirty="0">
                <a:latin typeface="Arial" panose="020B0604020202020204" pitchFamily="34" charset="0"/>
                <a:cs typeface="Arial" panose="020B0604020202020204" pitchFamily="34" charset="0"/>
              </a:rPr>
              <a:t> 20-30 </a:t>
            </a:r>
            <a:r>
              <a:rPr lang="ru-RU" sz="800" dirty="0" err="1">
                <a:latin typeface="Arial" panose="020B0604020202020204" pitchFamily="34" charset="0"/>
                <a:cs typeface="Arial" panose="020B0604020202020204" pitchFamily="34" charset="0"/>
              </a:rPr>
              <a:t>хвилин</a:t>
            </a:r>
            <a:r>
              <a:rPr lang="ru-RU" sz="800" dirty="0">
                <a:latin typeface="Arial" panose="020B0604020202020204" pitchFamily="34" charset="0"/>
                <a:cs typeface="Arial" panose="020B0604020202020204" pitchFamily="34" charset="0"/>
              </a:rPr>
              <a:t> (макс.: 2000 мг; тому </a:t>
            </a:r>
            <a:r>
              <a:rPr lang="ru-RU" sz="800" dirty="0" err="1">
                <a:latin typeface="Arial" panose="020B0604020202020204" pitchFamily="34" charset="0"/>
                <a:cs typeface="Arial" panose="020B0604020202020204" pitchFamily="34" charset="0"/>
              </a:rPr>
              <a:t>використовуйте</a:t>
            </a:r>
            <a:r>
              <a:rPr lang="ru-RU" sz="800" dirty="0">
                <a:latin typeface="Arial" panose="020B0604020202020204" pitchFamily="34" charset="0"/>
                <a:cs typeface="Arial" panose="020B0604020202020204" pitchFamily="34" charset="0"/>
              </a:rPr>
              <a:t> 2000 мг для </a:t>
            </a:r>
            <a:r>
              <a:rPr lang="ru-RU" sz="800" dirty="0" err="1">
                <a:latin typeface="Arial" panose="020B0604020202020204" pitchFamily="34" charset="0"/>
                <a:cs typeface="Arial" panose="020B0604020202020204" pitchFamily="34" charset="0"/>
              </a:rPr>
              <a:t>пацієнта</a:t>
            </a:r>
            <a:r>
              <a:rPr lang="ru-RU" sz="800" dirty="0">
                <a:latin typeface="Arial" panose="020B0604020202020204" pitchFamily="34" charset="0"/>
                <a:cs typeface="Arial" panose="020B0604020202020204" pitchFamily="34" charset="0"/>
              </a:rPr>
              <a:t> вагою 60 кг (150 </a:t>
            </a:r>
            <a:r>
              <a:rPr lang="ru-RU" sz="800" dirty="0" err="1">
                <a:latin typeface="Arial" panose="020B0604020202020204" pitchFamily="34" charset="0"/>
                <a:cs typeface="Arial" panose="020B0604020202020204" pitchFamily="34" charset="0"/>
              </a:rPr>
              <a:t>фунтів</a:t>
            </a:r>
            <a:r>
              <a:rPr lang="ru-RU" sz="800" dirty="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a:p>
            <a:pPr marL="182563" algn="just"/>
            <a:r>
              <a:rPr lang="ru-RU" sz="800" u="sng" dirty="0" err="1">
                <a:latin typeface="Arial" panose="020B0604020202020204" pitchFamily="34" charset="0"/>
                <a:cs typeface="Arial" panose="020B0604020202020204" pitchFamily="34" charset="0"/>
              </a:rPr>
              <a:t>Підтримувальна</a:t>
            </a:r>
            <a:r>
              <a:rPr lang="ru-RU" sz="800" u="sng" dirty="0">
                <a:latin typeface="Arial" panose="020B0604020202020204" pitchFamily="34" charset="0"/>
                <a:cs typeface="Arial" panose="020B0604020202020204" pitchFamily="34" charset="0"/>
              </a:rPr>
              <a:t> доза:</a:t>
            </a:r>
            <a:r>
              <a:rPr lang="ru-RU" sz="800" dirty="0">
                <a:latin typeface="Arial" panose="020B0604020202020204" pitchFamily="34" charset="0"/>
                <a:cs typeface="Arial" panose="020B0604020202020204" pitchFamily="34" charset="0"/>
              </a:rPr>
              <a:t> (обрати один </a:t>
            </a:r>
            <a:r>
              <a:rPr lang="ru-RU" sz="800" dirty="0" err="1">
                <a:latin typeface="Arial" panose="020B0604020202020204" pitchFamily="34" charset="0"/>
                <a:cs typeface="Arial" panose="020B0604020202020204" pitchFamily="34" charset="0"/>
              </a:rPr>
              <a:t>варіант</a:t>
            </a:r>
            <a:r>
              <a:rPr lang="ru-RU" sz="800" dirty="0">
                <a:latin typeface="Arial" panose="020B0604020202020204" pitchFamily="34" charset="0"/>
                <a:cs typeface="Arial" panose="020B0604020202020204" pitchFamily="34" charset="0"/>
              </a:rPr>
              <a:t>)</a:t>
            </a:r>
          </a:p>
          <a:p>
            <a:pPr marL="358775" algn="just"/>
            <a:r>
              <a:rPr lang="ru-RU" sz="800" dirty="0" err="1">
                <a:latin typeface="Arial" panose="020B0604020202020204" pitchFamily="34" charset="0"/>
                <a:cs typeface="Arial" panose="020B0604020202020204" pitchFamily="34" charset="0"/>
              </a:rPr>
              <a:t>Безперервна</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інфузія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Пралідоксім</a:t>
            </a:r>
            <a:r>
              <a:rPr lang="ru-RU" sz="800" dirty="0">
                <a:latin typeface="Arial" panose="020B0604020202020204" pitchFamily="34" charset="0"/>
                <a:cs typeface="Arial" panose="020B0604020202020204" pitchFamily="34" charset="0"/>
              </a:rPr>
              <a:t> 10 мг/кг/год (макс.: 650 мг/год) </a:t>
            </a:r>
            <a:r>
              <a:rPr lang="ru-RU" sz="800" dirty="0" err="1">
                <a:latin typeface="Arial" panose="020B0604020202020204" pitchFamily="34" charset="0"/>
                <a:cs typeface="Arial" panose="020B0604020202020204" pitchFamily="34" charset="0"/>
              </a:rPr>
              <a:t>або</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Пралідоксім</a:t>
            </a:r>
            <a:r>
              <a:rPr lang="ru-RU" sz="800" dirty="0">
                <a:latin typeface="Arial" panose="020B0604020202020204" pitchFamily="34" charset="0"/>
                <a:cs typeface="Arial" panose="020B0604020202020204" pitchFamily="34" charset="0"/>
              </a:rPr>
              <a:t> 500 мг/год ВВ</a:t>
            </a:r>
          </a:p>
          <a:p>
            <a:pPr marL="358775" algn="just"/>
            <a:r>
              <a:rPr lang="ru-RU" sz="800" dirty="0" err="1">
                <a:latin typeface="Arial" panose="020B0604020202020204" pitchFamily="34" charset="0"/>
                <a:cs typeface="Arial" panose="020B0604020202020204" pitchFamily="34" charset="0"/>
              </a:rPr>
              <a:t>Переривчаста</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інфузія</a:t>
            </a:r>
            <a:r>
              <a:rPr lang="ru-RU" sz="800" dirty="0">
                <a:latin typeface="Arial" panose="020B0604020202020204" pitchFamily="34" charset="0"/>
                <a:cs typeface="Arial" panose="020B0604020202020204" pitchFamily="34" charset="0"/>
              </a:rPr>
              <a:t>: За потреби </a:t>
            </a:r>
            <a:r>
              <a:rPr lang="ru-RU" sz="800" dirty="0" err="1">
                <a:latin typeface="Arial" panose="020B0604020202020204" pitchFamily="34" charset="0"/>
                <a:cs typeface="Arial" panose="020B0604020202020204" pitchFamily="34" charset="0"/>
              </a:rPr>
              <a:t>повторюйте</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ударну</a:t>
            </a:r>
            <a:r>
              <a:rPr lang="ru-RU" sz="800" dirty="0">
                <a:latin typeface="Arial" panose="020B0604020202020204" pitchFamily="34" charset="0"/>
                <a:cs typeface="Arial" panose="020B0604020202020204" pitchFamily="34" charset="0"/>
              </a:rPr>
              <a:t> дозу </a:t>
            </a:r>
            <a:r>
              <a:rPr lang="ru-RU" sz="800" dirty="0" err="1">
                <a:latin typeface="Arial" panose="020B0604020202020204" pitchFamily="34" charset="0"/>
                <a:cs typeface="Arial" panose="020B0604020202020204" pitchFamily="34" charset="0"/>
              </a:rPr>
              <a:t>кожні</a:t>
            </a:r>
            <a:r>
              <a:rPr lang="ru-RU" sz="800" dirty="0">
                <a:latin typeface="Arial" panose="020B0604020202020204" pitchFamily="34" charset="0"/>
                <a:cs typeface="Arial" panose="020B0604020202020204" pitchFamily="34" charset="0"/>
              </a:rPr>
              <a:t> 4-6 годин</a:t>
            </a:r>
          </a:p>
        </p:txBody>
      </p:sp>
      <p:sp>
        <p:nvSpPr>
          <p:cNvPr id="6" name="TextBox 5">
            <a:extLst>
              <a:ext uri="{FF2B5EF4-FFF2-40B4-BE49-F238E27FC236}">
                <a16:creationId xmlns:a16="http://schemas.microsoft.com/office/drawing/2014/main" id="{2B29CFEF-C22F-BDDD-0E8D-9E4F10999399}"/>
              </a:ext>
            </a:extLst>
          </p:cNvPr>
          <p:cNvSpPr txBox="1"/>
          <p:nvPr/>
        </p:nvSpPr>
        <p:spPr>
          <a:xfrm>
            <a:off x="486644" y="3757860"/>
            <a:ext cx="11171955" cy="1354217"/>
          </a:xfrm>
          <a:prstGeom prst="rect">
            <a:avLst/>
          </a:prstGeom>
          <a:solidFill>
            <a:schemeClr val="bg1"/>
          </a:solidFill>
        </p:spPr>
        <p:txBody>
          <a:bodyPr wrap="square" lIns="0" tIns="0" rIns="0" bIns="0" rtlCol="0">
            <a:spAutoFit/>
          </a:bodyPr>
          <a:lstStyle/>
          <a:p>
            <a:pPr algn="just"/>
            <a:r>
              <a:rPr lang="en-US" sz="600" b="1" dirty="0">
                <a:latin typeface="Arial" panose="020B0604020202020204" pitchFamily="34" charset="0"/>
                <a:cs typeface="Arial" panose="020B0604020202020204" pitchFamily="34" charset="0"/>
              </a:rPr>
              <a:t>Pralidoxime Dosing Modifications:</a:t>
            </a:r>
          </a:p>
          <a:p>
            <a:pPr algn="just"/>
            <a:r>
              <a:rPr lang="en-US" sz="600" dirty="0">
                <a:latin typeface="Arial" panose="020B0604020202020204" pitchFamily="34" charset="0"/>
                <a:cs typeface="Arial" panose="020B0604020202020204" pitchFamily="34" charset="0"/>
              </a:rPr>
              <a:t>IM and Subcutaneous dosing are equivalent</a:t>
            </a:r>
          </a:p>
          <a:p>
            <a:pPr algn="just"/>
            <a:r>
              <a:rPr lang="en-US" sz="600" dirty="0">
                <a:latin typeface="Arial" panose="020B0604020202020204" pitchFamily="34" charset="0"/>
                <a:cs typeface="Arial" panose="020B0604020202020204" pitchFamily="34" charset="0"/>
              </a:rPr>
              <a:t>IV administration faster than 20-30 minutes results in rapid and severe rise in blood pressure, infusion rate reduction may be indicated based on BP</a:t>
            </a:r>
          </a:p>
          <a:p>
            <a:pPr algn="just"/>
            <a:r>
              <a:rPr lang="en-US" sz="600" dirty="0">
                <a:latin typeface="Arial" panose="020B0604020202020204" pitchFamily="34" charset="0"/>
                <a:cs typeface="Arial" panose="020B0604020202020204" pitchFamily="34" charset="0"/>
              </a:rPr>
              <a:t>Renal Impairment: drug is renally cleared, a dose reduction is recommended, though no data to guide reduction</a:t>
            </a:r>
          </a:p>
          <a:p>
            <a:pPr algn="just"/>
            <a:r>
              <a:rPr lang="en-US" sz="600" dirty="0">
                <a:latin typeface="Arial" panose="020B0604020202020204" pitchFamily="34" charset="0"/>
                <a:cs typeface="Arial" panose="020B0604020202020204" pitchFamily="34" charset="0"/>
              </a:rPr>
              <a:t>Renal Impairment: reduced renal clearance= 25% dose reduction; Renal failure= 50% dose reduction</a:t>
            </a:r>
          </a:p>
          <a:p>
            <a:pPr algn="just"/>
            <a:r>
              <a:rPr lang="en-US" sz="600" dirty="0">
                <a:latin typeface="Arial" panose="020B0604020202020204" pitchFamily="34" charset="0"/>
                <a:cs typeface="Arial" panose="020B0604020202020204" pitchFamily="34" charset="0"/>
              </a:rPr>
              <a:t>Liver enzyme (ALT, AST, Alkaline Phosphatase) elevations are very common and may persist for up to two weeks</a:t>
            </a:r>
          </a:p>
          <a:p>
            <a:pPr algn="just"/>
            <a:r>
              <a:rPr lang="en-US" sz="600" dirty="0">
                <a:latin typeface="Arial" panose="020B0604020202020204" pitchFamily="34" charset="0"/>
                <a:cs typeface="Arial" panose="020B0604020202020204" pitchFamily="34" charset="0"/>
              </a:rPr>
              <a:t>Creatine Phosphokinase (CK or CPK) elevations are very common but transient</a:t>
            </a:r>
          </a:p>
          <a:p>
            <a:pPr algn="just"/>
            <a:r>
              <a:rPr lang="ru-RU" sz="600" b="1" dirty="0" err="1">
                <a:latin typeface="Arial" panose="020B0604020202020204" pitchFamily="34" charset="0"/>
                <a:cs typeface="Arial" panose="020B0604020202020204" pitchFamily="34" charset="0"/>
              </a:rPr>
              <a:t>Зміни</a:t>
            </a:r>
            <a:r>
              <a:rPr lang="ru-RU" sz="600" b="1" dirty="0">
                <a:latin typeface="Arial" panose="020B0604020202020204" pitchFamily="34" charset="0"/>
                <a:cs typeface="Arial" panose="020B0604020202020204" pitchFamily="34" charset="0"/>
              </a:rPr>
              <a:t> </a:t>
            </a:r>
            <a:r>
              <a:rPr lang="ru-RU" sz="600" b="1" dirty="0" err="1">
                <a:latin typeface="Arial" panose="020B0604020202020204" pitchFamily="34" charset="0"/>
                <a:cs typeface="Arial" panose="020B0604020202020204" pitchFamily="34" charset="0"/>
              </a:rPr>
              <a:t>дозування</a:t>
            </a:r>
            <a:r>
              <a:rPr lang="ru-RU" sz="600" b="1" dirty="0">
                <a:latin typeface="Arial" panose="020B0604020202020204" pitchFamily="34" charset="0"/>
                <a:cs typeface="Arial" panose="020B0604020202020204" pitchFamily="34" charset="0"/>
              </a:rPr>
              <a:t> </a:t>
            </a:r>
            <a:r>
              <a:rPr lang="ru-RU" sz="600" b="1" dirty="0" err="1">
                <a:latin typeface="Arial" panose="020B0604020202020204" pitchFamily="34" charset="0"/>
                <a:cs typeface="Arial" panose="020B0604020202020204" pitchFamily="34" charset="0"/>
              </a:rPr>
              <a:t>пралідоксіму</a:t>
            </a:r>
            <a:r>
              <a:rPr lang="ru-RU" sz="600" b="1" dirty="0">
                <a:latin typeface="Arial" panose="020B0604020202020204" pitchFamily="34" charset="0"/>
                <a:cs typeface="Arial" panose="020B0604020202020204" pitchFamily="34" charset="0"/>
              </a:rPr>
              <a:t>:</a:t>
            </a:r>
          </a:p>
          <a:p>
            <a:pPr algn="just"/>
            <a:r>
              <a:rPr lang="ru-RU" sz="600" dirty="0" err="1">
                <a:latin typeface="Arial" panose="020B0604020202020204" pitchFamily="34" charset="0"/>
                <a:cs typeface="Arial" panose="020B0604020202020204" pitchFamily="34" charset="0"/>
              </a:rPr>
              <a:t>дозування</a:t>
            </a:r>
            <a:r>
              <a:rPr lang="ru-RU" sz="600" dirty="0">
                <a:latin typeface="Arial" panose="020B0604020202020204" pitchFamily="34" charset="0"/>
                <a:cs typeface="Arial" panose="020B0604020202020204" pitchFamily="34" charset="0"/>
              </a:rPr>
              <a:t> за ВМ та </a:t>
            </a:r>
            <a:r>
              <a:rPr lang="ru-RU" sz="600" dirty="0" err="1">
                <a:latin typeface="Arial" panose="020B0604020202020204" pitchFamily="34" charset="0"/>
                <a:cs typeface="Arial" panose="020B0604020202020204" pitchFamily="34" charset="0"/>
              </a:rPr>
              <a:t>підшкірного</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введення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однакове</a:t>
            </a:r>
            <a:endParaRPr lang="ru-RU" sz="600" dirty="0">
              <a:latin typeface="Arial" panose="020B0604020202020204" pitchFamily="34" charset="0"/>
              <a:cs typeface="Arial" panose="020B0604020202020204" pitchFamily="34" charset="0"/>
            </a:endParaRPr>
          </a:p>
          <a:p>
            <a:pPr algn="just"/>
            <a:r>
              <a:rPr lang="ru-RU" sz="600" dirty="0">
                <a:latin typeface="Arial" panose="020B0604020202020204" pitchFamily="34" charset="0"/>
                <a:cs typeface="Arial" panose="020B0604020202020204" pitchFamily="34" charset="0"/>
              </a:rPr>
              <a:t>ВВ </a:t>
            </a:r>
            <a:r>
              <a:rPr lang="ru-RU" sz="600" dirty="0" err="1">
                <a:latin typeface="Arial" panose="020B0604020202020204" pitchFamily="34" charset="0"/>
                <a:cs typeface="Arial" panose="020B0604020202020204" pitchFamily="34" charset="0"/>
              </a:rPr>
              <a:t>введення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швидше</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ніж</a:t>
            </a:r>
            <a:r>
              <a:rPr lang="ru-RU" sz="600" dirty="0">
                <a:latin typeface="Arial" panose="020B0604020202020204" pitchFamily="34" charset="0"/>
                <a:cs typeface="Arial" panose="020B0604020202020204" pitchFamily="34" charset="0"/>
              </a:rPr>
              <a:t> за 20-30 </a:t>
            </a:r>
            <a:r>
              <a:rPr lang="ru-RU" sz="600" dirty="0" err="1">
                <a:latin typeface="Arial" panose="020B0604020202020204" pitchFamily="34" charset="0"/>
                <a:cs typeface="Arial" panose="020B0604020202020204" pitchFamily="34" charset="0"/>
              </a:rPr>
              <a:t>хвилин</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призводить</a:t>
            </a:r>
            <a:r>
              <a:rPr lang="ru-RU" sz="600" dirty="0">
                <a:latin typeface="Arial" panose="020B0604020202020204" pitchFamily="34" charset="0"/>
                <a:cs typeface="Arial" panose="020B0604020202020204" pitchFamily="34" charset="0"/>
              </a:rPr>
              <a:t> до </a:t>
            </a:r>
            <a:r>
              <a:rPr lang="ru-RU" sz="600" dirty="0" err="1">
                <a:latin typeface="Arial" panose="020B0604020202020204" pitchFamily="34" charset="0"/>
                <a:cs typeface="Arial" panose="020B0604020202020204" pitchFamily="34" charset="0"/>
              </a:rPr>
              <a:t>швидкого</a:t>
            </a:r>
            <a:r>
              <a:rPr lang="ru-RU" sz="600" dirty="0">
                <a:latin typeface="Arial" panose="020B0604020202020204" pitchFamily="34" charset="0"/>
                <a:cs typeface="Arial" panose="020B0604020202020204" pitchFamily="34" charset="0"/>
              </a:rPr>
              <a:t> та сильного </a:t>
            </a:r>
            <a:r>
              <a:rPr lang="ru-RU" sz="600" dirty="0" err="1">
                <a:latin typeface="Arial" panose="020B0604020202020204" pitchFamily="34" charset="0"/>
                <a:cs typeface="Arial" panose="020B0604020202020204" pitchFamily="34" charset="0"/>
              </a:rPr>
              <a:t>підвищення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артеріального</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тиску</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може</a:t>
            </a:r>
            <a:r>
              <a:rPr lang="ru-RU" sz="600" dirty="0">
                <a:latin typeface="Arial" panose="020B0604020202020204" pitchFamily="34" charset="0"/>
                <a:cs typeface="Arial" panose="020B0604020202020204" pitchFamily="34" charset="0"/>
              </a:rPr>
              <a:t> бути показано </a:t>
            </a:r>
            <a:r>
              <a:rPr lang="ru-RU" sz="600" dirty="0" err="1">
                <a:latin typeface="Arial" panose="020B0604020202020204" pitchFamily="34" charset="0"/>
                <a:cs typeface="Arial" panose="020B0604020202020204" pitchFamily="34" charset="0"/>
              </a:rPr>
              <a:t>зниження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швидкості</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інфузії</a:t>
            </a:r>
            <a:r>
              <a:rPr lang="ru-RU" sz="600" dirty="0">
                <a:latin typeface="Arial" panose="020B0604020202020204" pitchFamily="34" charset="0"/>
                <a:cs typeface="Arial" panose="020B0604020202020204" pitchFamily="34" charset="0"/>
              </a:rPr>
              <a:t> на </a:t>
            </a:r>
            <a:r>
              <a:rPr lang="ru-RU" sz="600" dirty="0" err="1">
                <a:latin typeface="Arial" panose="020B0604020202020204" pitchFamily="34" charset="0"/>
                <a:cs typeface="Arial" panose="020B0604020202020204" pitchFamily="34" charset="0"/>
              </a:rPr>
              <a:t>основі</a:t>
            </a:r>
            <a:r>
              <a:rPr lang="ru-RU" sz="600" dirty="0">
                <a:latin typeface="Arial" panose="020B0604020202020204" pitchFamily="34" charset="0"/>
                <a:cs typeface="Arial" panose="020B0604020202020204" pitchFamily="34" charset="0"/>
              </a:rPr>
              <a:t> АТ</a:t>
            </a:r>
          </a:p>
          <a:p>
            <a:pPr algn="just"/>
            <a:r>
              <a:rPr lang="ru-RU" sz="600" dirty="0" err="1">
                <a:latin typeface="Arial" panose="020B0604020202020204" pitchFamily="34" charset="0"/>
                <a:cs typeface="Arial" panose="020B0604020202020204" pitchFamily="34" charset="0"/>
              </a:rPr>
              <a:t>Порушення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функції</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нирок</a:t>
            </a:r>
            <a:r>
              <a:rPr lang="ru-RU" sz="600" dirty="0">
                <a:latin typeface="Arial" panose="020B0604020202020204" pitchFamily="34" charset="0"/>
                <a:cs typeface="Arial" panose="020B0604020202020204" pitchFamily="34" charset="0"/>
              </a:rPr>
              <a:t>: препарат </a:t>
            </a:r>
            <a:r>
              <a:rPr lang="ru-RU" sz="600" dirty="0" err="1">
                <a:latin typeface="Arial" panose="020B0604020202020204" pitchFamily="34" charset="0"/>
                <a:cs typeface="Arial" panose="020B0604020202020204" pitchFamily="34" charset="0"/>
              </a:rPr>
              <a:t>виводиться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нирками</a:t>
            </a:r>
            <a:r>
              <a:rPr lang="ru-RU" sz="600" dirty="0">
                <a:latin typeface="Arial" panose="020B0604020202020204" pitchFamily="34" charset="0"/>
                <a:cs typeface="Arial" panose="020B0604020202020204" pitchFamily="34" charset="0"/>
              </a:rPr>
              <a:t>, рекомендовано </a:t>
            </a:r>
            <a:r>
              <a:rPr lang="ru-RU" sz="600" dirty="0" err="1">
                <a:latin typeface="Arial" panose="020B0604020202020204" pitchFamily="34" charset="0"/>
                <a:cs typeface="Arial" panose="020B0604020202020204" pitchFamily="34" charset="0"/>
              </a:rPr>
              <a:t>зниження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дози</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хоча</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немає</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даних</a:t>
            </a:r>
            <a:r>
              <a:rPr lang="ru-RU" sz="600" dirty="0">
                <a:latin typeface="Arial" panose="020B0604020202020204" pitchFamily="34" charset="0"/>
                <a:cs typeface="Arial" panose="020B0604020202020204" pitchFamily="34" charset="0"/>
              </a:rPr>
              <a:t> для </a:t>
            </a:r>
            <a:r>
              <a:rPr lang="ru-RU" sz="600" dirty="0" err="1">
                <a:latin typeface="Arial" panose="020B0604020202020204" pitchFamily="34" charset="0"/>
                <a:cs typeface="Arial" panose="020B0604020202020204" pitchFamily="34" charset="0"/>
              </a:rPr>
              <a:t>орієнтації</a:t>
            </a:r>
            <a:r>
              <a:rPr lang="ru-RU" sz="600" dirty="0">
                <a:latin typeface="Arial" panose="020B0604020202020204" pitchFamily="34" charset="0"/>
                <a:cs typeface="Arial" panose="020B0604020202020204" pitchFamily="34" charset="0"/>
              </a:rPr>
              <a:t> на </a:t>
            </a:r>
            <a:r>
              <a:rPr lang="ru-RU" sz="600" dirty="0" err="1">
                <a:latin typeface="Arial" panose="020B0604020202020204" pitchFamily="34" charset="0"/>
                <a:cs typeface="Arial" panose="020B0604020202020204" pitchFamily="34" charset="0"/>
              </a:rPr>
              <a:t>зниження</a:t>
            </a:r>
            <a:endParaRPr lang="ru-RU" sz="600" dirty="0">
              <a:latin typeface="Arial" panose="020B0604020202020204" pitchFamily="34" charset="0"/>
              <a:cs typeface="Arial" panose="020B0604020202020204" pitchFamily="34" charset="0"/>
            </a:endParaRPr>
          </a:p>
          <a:p>
            <a:pPr algn="just"/>
            <a:r>
              <a:rPr lang="ru-RU" sz="600" dirty="0" err="1">
                <a:latin typeface="Arial" panose="020B0604020202020204" pitchFamily="34" charset="0"/>
                <a:cs typeface="Arial" panose="020B0604020202020204" pitchFamily="34" charset="0"/>
              </a:rPr>
              <a:t>Порушення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функції</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нирок</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знижений</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нирковий</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кліренс</a:t>
            </a:r>
            <a:r>
              <a:rPr lang="ru-RU" sz="600" dirty="0">
                <a:latin typeface="Arial" panose="020B0604020202020204" pitchFamily="34" charset="0"/>
                <a:cs typeface="Arial" panose="020B0604020202020204" pitchFamily="34" charset="0"/>
              </a:rPr>
              <a:t> = 25% </a:t>
            </a:r>
            <a:r>
              <a:rPr lang="ru-RU" sz="600" dirty="0" err="1">
                <a:latin typeface="Arial" panose="020B0604020202020204" pitchFamily="34" charset="0"/>
                <a:cs typeface="Arial" panose="020B0604020202020204" pitchFamily="34" charset="0"/>
              </a:rPr>
              <a:t>зниження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дози</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ниркова</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недостатність</a:t>
            </a:r>
            <a:r>
              <a:rPr lang="ru-RU" sz="600" dirty="0">
                <a:latin typeface="Arial" panose="020B0604020202020204" pitchFamily="34" charset="0"/>
                <a:cs typeface="Arial" panose="020B0604020202020204" pitchFamily="34" charset="0"/>
              </a:rPr>
              <a:t> = 50% </a:t>
            </a:r>
            <a:r>
              <a:rPr lang="ru-RU" sz="600" dirty="0" err="1">
                <a:latin typeface="Arial" panose="020B0604020202020204" pitchFamily="34" charset="0"/>
                <a:cs typeface="Arial" panose="020B0604020202020204" pitchFamily="34" charset="0"/>
              </a:rPr>
              <a:t>зниження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дози</a:t>
            </a:r>
            <a:endParaRPr lang="ru-RU" sz="600" dirty="0">
              <a:latin typeface="Arial" panose="020B0604020202020204" pitchFamily="34" charset="0"/>
              <a:cs typeface="Arial" panose="020B0604020202020204" pitchFamily="34" charset="0"/>
            </a:endParaRPr>
          </a:p>
          <a:p>
            <a:pPr algn="just"/>
            <a:r>
              <a:rPr lang="ru-RU" sz="600" dirty="0" err="1">
                <a:latin typeface="Arial" panose="020B0604020202020204" pitchFamily="34" charset="0"/>
                <a:cs typeface="Arial" panose="020B0604020202020204" pitchFamily="34" charset="0"/>
              </a:rPr>
              <a:t>Підвищення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рівня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печінкових</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ферментів</a:t>
            </a:r>
            <a:r>
              <a:rPr lang="ru-RU" sz="600" dirty="0">
                <a:latin typeface="Arial" panose="020B0604020202020204" pitchFamily="34" charset="0"/>
                <a:cs typeface="Arial" panose="020B0604020202020204" pitchFamily="34" charset="0"/>
              </a:rPr>
              <a:t> (АЛТ, АСТ, </a:t>
            </a:r>
            <a:r>
              <a:rPr lang="ru-RU" sz="600" dirty="0" err="1">
                <a:latin typeface="Arial" panose="020B0604020202020204" pitchFamily="34" charset="0"/>
                <a:cs typeface="Arial" panose="020B0604020202020204" pitchFamily="34" charset="0"/>
              </a:rPr>
              <a:t>лужної</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фосфатази</a:t>
            </a:r>
            <a:r>
              <a:rPr lang="ru-RU" sz="600" dirty="0">
                <a:latin typeface="Arial" panose="020B0604020202020204" pitchFamily="34" charset="0"/>
                <a:cs typeface="Arial" panose="020B0604020202020204" pitchFamily="34" charset="0"/>
              </a:rPr>
              <a:t>) є </a:t>
            </a:r>
            <a:r>
              <a:rPr lang="ru-RU" sz="600" dirty="0" err="1">
                <a:latin typeface="Arial" panose="020B0604020202020204" pitchFamily="34" charset="0"/>
                <a:cs typeface="Arial" panose="020B0604020202020204" pitchFamily="34" charset="0"/>
              </a:rPr>
              <a:t>дуже</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поширеним</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явищем</a:t>
            </a:r>
            <a:r>
              <a:rPr lang="ru-RU" sz="600" dirty="0">
                <a:latin typeface="Arial" panose="020B0604020202020204" pitchFamily="34" charset="0"/>
                <a:cs typeface="Arial" panose="020B0604020202020204" pitchFamily="34" charset="0"/>
              </a:rPr>
              <a:t> і </a:t>
            </a:r>
            <a:r>
              <a:rPr lang="ru-RU" sz="600" dirty="0" err="1">
                <a:latin typeface="Arial" panose="020B0604020202020204" pitchFamily="34" charset="0"/>
                <a:cs typeface="Arial" panose="020B0604020202020204" pitchFamily="34" charset="0"/>
              </a:rPr>
              <a:t>може</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зберігатися</a:t>
            </a:r>
            <a:r>
              <a:rPr lang="ru-RU" sz="600" dirty="0">
                <a:latin typeface="Arial" panose="020B0604020202020204" pitchFamily="34" charset="0"/>
                <a:cs typeface="Arial" panose="020B0604020202020204" pitchFamily="34" charset="0"/>
              </a:rPr>
              <a:t> до </a:t>
            </a:r>
            <a:r>
              <a:rPr lang="ru-RU" sz="600" dirty="0" err="1">
                <a:latin typeface="Arial" panose="020B0604020202020204" pitchFamily="34" charset="0"/>
                <a:cs typeface="Arial" panose="020B0604020202020204" pitchFamily="34" charset="0"/>
              </a:rPr>
              <a:t>двох</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тижнів</a:t>
            </a:r>
            <a:endParaRPr lang="ru-RU" sz="600" dirty="0">
              <a:latin typeface="Arial" panose="020B0604020202020204" pitchFamily="34" charset="0"/>
              <a:cs typeface="Arial" panose="020B0604020202020204" pitchFamily="34" charset="0"/>
            </a:endParaRPr>
          </a:p>
          <a:p>
            <a:pPr algn="just"/>
            <a:r>
              <a:rPr lang="ru-RU" sz="600" dirty="0" err="1">
                <a:latin typeface="Arial" panose="020B0604020202020204" pitchFamily="34" charset="0"/>
                <a:cs typeface="Arial" panose="020B0604020202020204" pitchFamily="34" charset="0"/>
              </a:rPr>
              <a:t>Підвищення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рівня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креатинфосфокінази</a:t>
            </a:r>
            <a:r>
              <a:rPr lang="ru-RU" sz="600" dirty="0">
                <a:latin typeface="Arial" panose="020B0604020202020204" pitchFamily="34" charset="0"/>
                <a:cs typeface="Arial" panose="020B0604020202020204" pitchFamily="34" charset="0"/>
              </a:rPr>
              <a:t> (КК </a:t>
            </a:r>
            <a:r>
              <a:rPr lang="ru-RU" sz="600" dirty="0" err="1">
                <a:latin typeface="Arial" panose="020B0604020202020204" pitchFamily="34" charset="0"/>
                <a:cs typeface="Arial" panose="020B0604020202020204" pitchFamily="34" charset="0"/>
              </a:rPr>
              <a:t>або</a:t>
            </a:r>
            <a:r>
              <a:rPr lang="ru-RU" sz="600" dirty="0">
                <a:latin typeface="Arial" panose="020B0604020202020204" pitchFamily="34" charset="0"/>
                <a:cs typeface="Arial" panose="020B0604020202020204" pitchFamily="34" charset="0"/>
              </a:rPr>
              <a:t> КФК) є </a:t>
            </a:r>
            <a:r>
              <a:rPr lang="ru-RU" sz="600" dirty="0" err="1">
                <a:latin typeface="Arial" panose="020B0604020202020204" pitchFamily="34" charset="0"/>
                <a:cs typeface="Arial" panose="020B0604020202020204" pitchFamily="34" charset="0"/>
              </a:rPr>
              <a:t>дуже</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поширеним</a:t>
            </a:r>
            <a:r>
              <a:rPr lang="ru-RU" sz="600" dirty="0">
                <a:latin typeface="Arial" panose="020B0604020202020204" pitchFamily="34" charset="0"/>
                <a:cs typeface="Arial" panose="020B0604020202020204" pitchFamily="34" charset="0"/>
              </a:rPr>
              <a:t>, але </a:t>
            </a:r>
            <a:r>
              <a:rPr lang="ru-RU" sz="600" dirty="0" err="1">
                <a:latin typeface="Arial" panose="020B0604020202020204" pitchFamily="34" charset="0"/>
                <a:cs typeface="Arial" panose="020B0604020202020204" pitchFamily="34" charset="0"/>
              </a:rPr>
              <a:t>тимчасовим</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явищем</a:t>
            </a:r>
            <a:endParaRPr lang="en-US" sz="500" dirty="0">
              <a:latin typeface="Arial" panose="020B0604020202020204" pitchFamily="34" charset="0"/>
              <a:cs typeface="Arial" panose="020B0604020202020204" pitchFamily="34" charset="0"/>
            </a:endParaRPr>
          </a:p>
          <a:p>
            <a:pPr algn="just"/>
            <a:endParaRPr lang="ru-RU" sz="400" dirty="0">
              <a:latin typeface="Arial" panose="020B0604020202020204" pitchFamily="34" charset="0"/>
              <a:cs typeface="Arial" panose="020B0604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71370" y="387095"/>
            <a:ext cx="11108055" cy="6155690"/>
            <a:chOff x="671370" y="387095"/>
            <a:chExt cx="11108055" cy="6155690"/>
          </a:xfrm>
        </p:grpSpPr>
        <p:pic>
          <p:nvPicPr>
            <p:cNvPr id="3" name="object 3"/>
            <p:cNvPicPr/>
            <p:nvPr/>
          </p:nvPicPr>
          <p:blipFill>
            <a:blip r:embed="rId2" cstate="print"/>
            <a:stretch>
              <a:fillRect/>
            </a:stretch>
          </p:blipFill>
          <p:spPr>
            <a:xfrm>
              <a:off x="671370" y="677939"/>
              <a:ext cx="10045754" cy="5435065"/>
            </a:xfrm>
            <a:prstGeom prst="rect">
              <a:avLst/>
            </a:prstGeom>
          </p:spPr>
        </p:pic>
        <p:pic>
          <p:nvPicPr>
            <p:cNvPr id="4" name="object 4"/>
            <p:cNvPicPr/>
            <p:nvPr/>
          </p:nvPicPr>
          <p:blipFill>
            <a:blip r:embed="rId3" cstate="print"/>
            <a:stretch>
              <a:fillRect/>
            </a:stretch>
          </p:blipFill>
          <p:spPr>
            <a:xfrm>
              <a:off x="9561576" y="5838443"/>
              <a:ext cx="2217420" cy="704088"/>
            </a:xfrm>
            <a:prstGeom prst="rect">
              <a:avLst/>
            </a:prstGeom>
          </p:spPr>
        </p:pic>
        <p:pic>
          <p:nvPicPr>
            <p:cNvPr id="5" name="object 5"/>
            <p:cNvPicPr/>
            <p:nvPr/>
          </p:nvPicPr>
          <p:blipFill>
            <a:blip r:embed="rId4" cstate="print"/>
            <a:stretch>
              <a:fillRect/>
            </a:stretch>
          </p:blipFill>
          <p:spPr>
            <a:xfrm>
              <a:off x="10459211" y="387095"/>
              <a:ext cx="1319783" cy="1385315"/>
            </a:xfrm>
            <a:prstGeom prst="rect">
              <a:avLst/>
            </a:prstGeom>
          </p:spPr>
        </p:pic>
      </p:grpSp>
      <p:sp>
        <p:nvSpPr>
          <p:cNvPr id="10" name="TextBox 9">
            <a:extLst>
              <a:ext uri="{FF2B5EF4-FFF2-40B4-BE49-F238E27FC236}">
                <a16:creationId xmlns:a16="http://schemas.microsoft.com/office/drawing/2014/main" id="{ADC09A0C-1256-E74E-96E6-45A48D85FF16}"/>
              </a:ext>
            </a:extLst>
          </p:cNvPr>
          <p:cNvSpPr txBox="1"/>
          <p:nvPr/>
        </p:nvSpPr>
        <p:spPr>
          <a:xfrm>
            <a:off x="708660" y="727023"/>
            <a:ext cx="9646110" cy="3881674"/>
          </a:xfrm>
          <a:prstGeom prst="rect">
            <a:avLst/>
          </a:prstGeom>
          <a:solidFill>
            <a:schemeClr val="bg1"/>
          </a:solidFill>
        </p:spPr>
        <p:txBody>
          <a:bodyPr wrap="square" lIns="0" tIns="0" rIns="0" bIns="0" rtlCol="0">
            <a:noAutofit/>
          </a:bodyPr>
          <a:lstStyle/>
          <a:p>
            <a:pPr algn="l"/>
            <a:r>
              <a:rPr lang="en-US" sz="800" b="1" dirty="0">
                <a:latin typeface="Arial" panose="020B0604020202020204" pitchFamily="34" charset="0"/>
                <a:cs typeface="Arial" panose="020B0604020202020204" pitchFamily="34" charset="0"/>
              </a:rPr>
              <a:t>Pralidoxime: Pediatric</a:t>
            </a:r>
          </a:p>
          <a:p>
            <a:pPr algn="l"/>
            <a:r>
              <a:rPr lang="en-US" sz="800" dirty="0">
                <a:latin typeface="Arial" panose="020B0604020202020204" pitchFamily="34" charset="0"/>
                <a:cs typeface="Arial" panose="020B0604020202020204" pitchFamily="34" charset="0"/>
              </a:rPr>
              <a:t>Age below 17 years</a:t>
            </a:r>
          </a:p>
          <a:p>
            <a:pPr algn="l"/>
            <a:r>
              <a:rPr lang="en-US" sz="800" dirty="0">
                <a:latin typeface="Arial" panose="020B0604020202020204" pitchFamily="34" charset="0"/>
                <a:cs typeface="Arial" panose="020B0604020202020204" pitchFamily="34" charset="0"/>
              </a:rPr>
              <a:t>Preferred administration: </a:t>
            </a:r>
            <a:r>
              <a:rPr lang="en-US" sz="800" b="1" dirty="0" err="1">
                <a:latin typeface="Arial" panose="020B0604020202020204" pitchFamily="34" charset="0"/>
                <a:cs typeface="Arial" panose="020B0604020202020204" pitchFamily="34" charset="0"/>
              </a:rPr>
              <a:t>IntraVenous</a:t>
            </a:r>
            <a:r>
              <a:rPr lang="en-US" sz="800" b="1" dirty="0">
                <a:latin typeface="Arial" panose="020B0604020202020204" pitchFamily="34" charset="0"/>
                <a:cs typeface="Arial" panose="020B0604020202020204" pitchFamily="34" charset="0"/>
              </a:rPr>
              <a:t> (IV)</a:t>
            </a:r>
            <a:r>
              <a:rPr lang="en-US" sz="800" dirty="0">
                <a:latin typeface="Arial" panose="020B0604020202020204" pitchFamily="34" charset="0"/>
                <a:cs typeface="Arial" panose="020B0604020202020204" pitchFamily="34" charset="0"/>
              </a:rPr>
              <a:t> &gt; </a:t>
            </a:r>
            <a:r>
              <a:rPr lang="en-US" sz="800" dirty="0" err="1">
                <a:latin typeface="Arial" panose="020B0604020202020204" pitchFamily="34" charset="0"/>
                <a:cs typeface="Arial" panose="020B0604020202020204" pitchFamily="34" charset="0"/>
              </a:rPr>
              <a:t>IntraOsseous</a:t>
            </a:r>
            <a:r>
              <a:rPr lang="en-US" sz="800" dirty="0">
                <a:latin typeface="Arial" panose="020B0604020202020204" pitchFamily="34" charset="0"/>
                <a:cs typeface="Arial" panose="020B0604020202020204" pitchFamily="34" charset="0"/>
              </a:rPr>
              <a:t> (IO) &gt; </a:t>
            </a:r>
            <a:r>
              <a:rPr lang="en-US" sz="800" dirty="0" err="1">
                <a:latin typeface="Arial" panose="020B0604020202020204" pitchFamily="34" charset="0"/>
                <a:cs typeface="Arial" panose="020B0604020202020204" pitchFamily="34" charset="0"/>
              </a:rPr>
              <a:t>IntraMuscular</a:t>
            </a:r>
            <a:r>
              <a:rPr lang="en-US" sz="800" dirty="0">
                <a:latin typeface="Arial" panose="020B0604020202020204" pitchFamily="34" charset="0"/>
                <a:cs typeface="Arial" panose="020B0604020202020204" pitchFamily="34" charset="0"/>
              </a:rPr>
              <a:t> (IM) &gt; Subcutaneous</a:t>
            </a:r>
          </a:p>
          <a:p>
            <a:pPr algn="l"/>
            <a:r>
              <a:rPr lang="en-US" sz="800" b="1" dirty="0">
                <a:latin typeface="Arial" panose="020B0604020202020204" pitchFamily="34" charset="0"/>
                <a:cs typeface="Arial" panose="020B0604020202020204" pitchFamily="34" charset="0"/>
              </a:rPr>
              <a:t>IV Dosing</a:t>
            </a:r>
          </a:p>
          <a:p>
            <a:pPr marL="182563" algn="l"/>
            <a:r>
              <a:rPr lang="en-US" sz="800" u="sng" dirty="0">
                <a:latin typeface="Arial" panose="020B0604020202020204" pitchFamily="34" charset="0"/>
                <a:cs typeface="Arial" panose="020B0604020202020204" pitchFamily="34" charset="0"/>
              </a:rPr>
              <a:t>Loading dose:</a:t>
            </a:r>
            <a:r>
              <a:rPr lang="en-US" sz="800" dirty="0">
                <a:latin typeface="Arial" panose="020B0604020202020204" pitchFamily="34" charset="0"/>
                <a:cs typeface="Arial" panose="020B0604020202020204" pitchFamily="34" charset="0"/>
              </a:rPr>
              <a:t> Pralidoxime 20-50mg/kg/</a:t>
            </a:r>
            <a:r>
              <a:rPr lang="en-US" sz="800" dirty="0" err="1">
                <a:latin typeface="Arial" panose="020B0604020202020204" pitchFamily="34" charset="0"/>
                <a:cs typeface="Arial" panose="020B0604020202020204" pitchFamily="34" charset="0"/>
              </a:rPr>
              <a:t>hr</a:t>
            </a:r>
            <a:r>
              <a:rPr lang="en-US" sz="800" dirty="0">
                <a:latin typeface="Arial" panose="020B0604020202020204" pitchFamily="34" charset="0"/>
                <a:cs typeface="Arial" panose="020B0604020202020204" pitchFamily="34" charset="0"/>
              </a:rPr>
              <a:t> (max: 2000mg)</a:t>
            </a:r>
          </a:p>
          <a:p>
            <a:pPr marL="182563" algn="l"/>
            <a:r>
              <a:rPr lang="en-US" sz="800" u="sng" dirty="0">
                <a:latin typeface="Arial" panose="020B0604020202020204" pitchFamily="34" charset="0"/>
                <a:cs typeface="Arial" panose="020B0604020202020204" pitchFamily="34" charset="0"/>
              </a:rPr>
              <a:t>Maintenance Dose:</a:t>
            </a:r>
            <a:r>
              <a:rPr lang="en-US" sz="800" dirty="0">
                <a:latin typeface="Arial" panose="020B0604020202020204" pitchFamily="34" charset="0"/>
                <a:cs typeface="Arial" panose="020B0604020202020204" pitchFamily="34" charset="0"/>
              </a:rPr>
              <a:t> (choose one: continuous infusion preferred)</a:t>
            </a:r>
          </a:p>
          <a:p>
            <a:pPr marL="358775" algn="l"/>
            <a:r>
              <a:rPr lang="en-US" sz="800" dirty="0">
                <a:latin typeface="Arial" panose="020B0604020202020204" pitchFamily="34" charset="0"/>
                <a:cs typeface="Arial" panose="020B0604020202020204" pitchFamily="34" charset="0"/>
              </a:rPr>
              <a:t>Continuous Infusion: Pralidoxime 10-20mg/hg/</a:t>
            </a:r>
            <a:r>
              <a:rPr lang="en-US" sz="800" dirty="0" err="1">
                <a:latin typeface="Arial" panose="020B0604020202020204" pitchFamily="34" charset="0"/>
                <a:cs typeface="Arial" panose="020B0604020202020204" pitchFamily="34" charset="0"/>
              </a:rPr>
              <a:t>hr</a:t>
            </a:r>
            <a:r>
              <a:rPr lang="en-US" sz="800" dirty="0">
                <a:latin typeface="Arial" panose="020B0604020202020204" pitchFamily="34" charset="0"/>
                <a:cs typeface="Arial" panose="020B0604020202020204" pitchFamily="34" charset="0"/>
              </a:rPr>
              <a:t> (max: 500mg/</a:t>
            </a:r>
            <a:r>
              <a:rPr lang="en-US" sz="800" dirty="0" err="1">
                <a:latin typeface="Arial" panose="020B0604020202020204" pitchFamily="34" charset="0"/>
                <a:cs typeface="Arial" panose="020B0604020202020204" pitchFamily="34" charset="0"/>
              </a:rPr>
              <a:t>hr</a:t>
            </a:r>
            <a:r>
              <a:rPr lang="en-US" sz="800" dirty="0">
                <a:latin typeface="Arial" panose="020B0604020202020204" pitchFamily="34" charset="0"/>
                <a:cs typeface="Arial" panose="020B0604020202020204" pitchFamily="34" charset="0"/>
              </a:rPr>
              <a:t>)</a:t>
            </a:r>
          </a:p>
          <a:p>
            <a:pPr marL="358775" algn="l"/>
            <a:r>
              <a:rPr lang="en-US" sz="800" dirty="0">
                <a:latin typeface="Arial" panose="020B0604020202020204" pitchFamily="34" charset="0"/>
                <a:cs typeface="Arial" panose="020B0604020202020204" pitchFamily="34" charset="0"/>
              </a:rPr>
              <a:t>Intermittent Infusion: Pralidoxime 20-50mg/kg (max: 2000mg); repeated after 1 hour, then every 4-6 hours as needed</a:t>
            </a:r>
          </a:p>
          <a:p>
            <a:pPr marL="541338" algn="l"/>
            <a:r>
              <a:rPr lang="en-US" sz="800" dirty="0">
                <a:latin typeface="Arial" panose="020B0604020202020204" pitchFamily="34" charset="0"/>
                <a:cs typeface="Arial" panose="020B0604020202020204" pitchFamily="34" charset="0"/>
              </a:rPr>
              <a:t>Alternative: Pralidoxime 1000-2000mg given 1 hour after loading dose, then repeat every 4-6 hours as needed</a:t>
            </a:r>
          </a:p>
          <a:p>
            <a:pPr algn="l"/>
            <a:r>
              <a:rPr lang="en-US" sz="800" b="1" dirty="0">
                <a:latin typeface="Arial" panose="020B0604020202020204" pitchFamily="34" charset="0"/>
                <a:cs typeface="Arial" panose="020B0604020202020204" pitchFamily="34" charset="0"/>
              </a:rPr>
              <a:t>IM Dosing &lt; 40kg (&lt;90 </a:t>
            </a:r>
            <a:r>
              <a:rPr lang="en-US" sz="800" b="1" dirty="0" err="1">
                <a:latin typeface="Arial" panose="020B0604020202020204" pitchFamily="34" charset="0"/>
                <a:cs typeface="Arial" panose="020B0604020202020204" pitchFamily="34" charset="0"/>
              </a:rPr>
              <a:t>lbs</a:t>
            </a:r>
            <a:r>
              <a:rPr lang="en-US" sz="800" b="1" dirty="0">
                <a:latin typeface="Arial" panose="020B0604020202020204" pitchFamily="34" charset="0"/>
                <a:cs typeface="Arial" panose="020B0604020202020204" pitchFamily="34" charset="0"/>
              </a:rPr>
              <a:t>)</a:t>
            </a:r>
          </a:p>
          <a:p>
            <a:pPr marL="182563" algn="l"/>
            <a:r>
              <a:rPr lang="en-US" sz="800" dirty="0">
                <a:latin typeface="Arial" panose="020B0604020202020204" pitchFamily="34" charset="0"/>
                <a:cs typeface="Arial" panose="020B0604020202020204" pitchFamily="34" charset="0"/>
              </a:rPr>
              <a:t>Initial Pralidoxime 15mg/kg/dose every 15 minutes until effect; Maximum initial dose 45mg/kg</a:t>
            </a:r>
          </a:p>
          <a:p>
            <a:pPr marL="182563" algn="l"/>
            <a:r>
              <a:rPr lang="en-US" sz="800" dirty="0">
                <a:latin typeface="Arial" panose="020B0604020202020204" pitchFamily="34" charset="0"/>
                <a:cs typeface="Arial" panose="020B0604020202020204" pitchFamily="34" charset="0"/>
              </a:rPr>
              <a:t>Persistent </a:t>
            </a:r>
            <a:r>
              <a:rPr lang="en-US" sz="800" dirty="0" err="1">
                <a:latin typeface="Arial" panose="020B0604020202020204" pitchFamily="34" charset="0"/>
                <a:cs typeface="Arial" panose="020B0604020202020204" pitchFamily="34" charset="0"/>
              </a:rPr>
              <a:t>Sx</a:t>
            </a:r>
            <a:r>
              <a:rPr lang="en-US" sz="800" dirty="0">
                <a:latin typeface="Arial" panose="020B0604020202020204" pitchFamily="34" charset="0"/>
                <a:cs typeface="Arial" panose="020B0604020202020204" pitchFamily="34" charset="0"/>
              </a:rPr>
              <a:t> after one hour: repeat dosing 15mg/kg/dose every 15 minutes for three additional doses to max of 45mg/kg</a:t>
            </a:r>
          </a:p>
          <a:p>
            <a:pPr algn="l"/>
            <a:r>
              <a:rPr lang="en-US" sz="800" b="1" dirty="0">
                <a:latin typeface="Arial" panose="020B0604020202020204" pitchFamily="34" charset="0"/>
                <a:cs typeface="Arial" panose="020B0604020202020204" pitchFamily="34" charset="0"/>
              </a:rPr>
              <a:t>IM Dosing ≥ 40kg (≥90 </a:t>
            </a:r>
            <a:r>
              <a:rPr lang="en-US" sz="800" b="1" dirty="0" err="1">
                <a:latin typeface="Arial" panose="020B0604020202020204" pitchFamily="34" charset="0"/>
                <a:cs typeface="Arial" panose="020B0604020202020204" pitchFamily="34" charset="0"/>
              </a:rPr>
              <a:t>lbs</a:t>
            </a:r>
            <a:r>
              <a:rPr lang="en-US" sz="800" b="1" dirty="0">
                <a:latin typeface="Arial" panose="020B0604020202020204" pitchFamily="34" charset="0"/>
                <a:cs typeface="Arial" panose="020B0604020202020204" pitchFamily="34" charset="0"/>
              </a:rPr>
              <a:t>)</a:t>
            </a:r>
          </a:p>
          <a:p>
            <a:pPr marL="182563" algn="l"/>
            <a:r>
              <a:rPr lang="en-US" sz="800" dirty="0">
                <a:latin typeface="Arial" panose="020B0604020202020204" pitchFamily="34" charset="0"/>
                <a:cs typeface="Arial" panose="020B0604020202020204" pitchFamily="34" charset="0"/>
              </a:rPr>
              <a:t>Initial Pralidoxime 600mg IM every 15 minutes until effect for up to three doses; Maximum initial dose is 1800mg</a:t>
            </a:r>
          </a:p>
          <a:p>
            <a:pPr marL="182563" algn="l"/>
            <a:r>
              <a:rPr lang="en-US" sz="800" dirty="0">
                <a:latin typeface="Arial" panose="020B0604020202020204" pitchFamily="34" charset="0"/>
                <a:cs typeface="Arial" panose="020B0604020202020204" pitchFamily="34" charset="0"/>
              </a:rPr>
              <a:t>Persistent </a:t>
            </a:r>
            <a:r>
              <a:rPr lang="en-US" sz="800" dirty="0" err="1">
                <a:latin typeface="Arial" panose="020B0604020202020204" pitchFamily="34" charset="0"/>
                <a:cs typeface="Arial" panose="020B0604020202020204" pitchFamily="34" charset="0"/>
              </a:rPr>
              <a:t>Sx</a:t>
            </a:r>
            <a:r>
              <a:rPr lang="en-US" sz="800" dirty="0">
                <a:latin typeface="Arial" panose="020B0604020202020204" pitchFamily="34" charset="0"/>
                <a:cs typeface="Arial" panose="020B0604020202020204" pitchFamily="34" charset="0"/>
              </a:rPr>
              <a:t> after one hour: repeat dosing 600mg at a time every 15 minutes for an additional maximum of 1800mg</a:t>
            </a:r>
          </a:p>
          <a:p>
            <a:pPr algn="l"/>
            <a:endParaRPr lang="en-US" sz="800" dirty="0">
              <a:latin typeface="Arial" panose="020B0604020202020204" pitchFamily="34" charset="0"/>
              <a:cs typeface="Arial" panose="020B0604020202020204" pitchFamily="34" charset="0"/>
            </a:endParaRPr>
          </a:p>
          <a:p>
            <a:pPr algn="l"/>
            <a:r>
              <a:rPr lang="ru-RU" sz="800" b="1" dirty="0" err="1">
                <a:latin typeface="Arial" panose="020B0604020202020204" pitchFamily="34" charset="0"/>
                <a:cs typeface="Arial" panose="020B0604020202020204" pitchFamily="34" charset="0"/>
              </a:rPr>
              <a:t>Пралідоксім</a:t>
            </a:r>
            <a:r>
              <a:rPr lang="ru-RU" sz="800" b="1" dirty="0">
                <a:latin typeface="Arial" panose="020B0604020202020204" pitchFamily="34" charset="0"/>
                <a:cs typeface="Arial" panose="020B0604020202020204" pitchFamily="34" charset="0"/>
              </a:rPr>
              <a:t>: </a:t>
            </a:r>
            <a:r>
              <a:rPr lang="ru-RU" sz="800" b="1" dirty="0" err="1">
                <a:latin typeface="Arial" panose="020B0604020202020204" pitchFamily="34" charset="0"/>
                <a:cs typeface="Arial" panose="020B0604020202020204" pitchFamily="34" charset="0"/>
              </a:rPr>
              <a:t>Діти</a:t>
            </a:r>
            <a:endParaRPr lang="ru-RU" sz="800" b="1" dirty="0">
              <a:latin typeface="Arial" panose="020B0604020202020204" pitchFamily="34" charset="0"/>
              <a:cs typeface="Arial" panose="020B0604020202020204" pitchFamily="34" charset="0"/>
            </a:endParaRPr>
          </a:p>
          <a:p>
            <a:pPr algn="l"/>
            <a:r>
              <a:rPr lang="ru-RU" sz="800" dirty="0" err="1">
                <a:latin typeface="Arial" panose="020B0604020202020204" pitchFamily="34" charset="0"/>
                <a:cs typeface="Arial" panose="020B0604020202020204" pitchFamily="34" charset="0"/>
              </a:rPr>
              <a:t>Вік</a:t>
            </a:r>
            <a:r>
              <a:rPr lang="ru-RU" sz="800" dirty="0">
                <a:latin typeface="Arial" panose="020B0604020202020204" pitchFamily="34" charset="0"/>
                <a:cs typeface="Arial" panose="020B0604020202020204" pitchFamily="34" charset="0"/>
              </a:rPr>
              <a:t> до 17 </a:t>
            </a:r>
            <a:r>
              <a:rPr lang="ru-RU" sz="800" dirty="0" err="1">
                <a:latin typeface="Arial" panose="020B0604020202020204" pitchFamily="34" charset="0"/>
                <a:cs typeface="Arial" panose="020B0604020202020204" pitchFamily="34" charset="0"/>
              </a:rPr>
              <a:t>років</a:t>
            </a:r>
            <a:endParaRPr lang="ru-RU" sz="800" dirty="0">
              <a:latin typeface="Arial" panose="020B0604020202020204" pitchFamily="34" charset="0"/>
              <a:cs typeface="Arial" panose="020B0604020202020204" pitchFamily="34" charset="0"/>
            </a:endParaRPr>
          </a:p>
          <a:p>
            <a:pPr algn="l"/>
            <a:r>
              <a:rPr lang="ru-RU" sz="800" dirty="0" err="1">
                <a:latin typeface="Arial" panose="020B0604020202020204" pitchFamily="34" charset="0"/>
                <a:cs typeface="Arial" panose="020B0604020202020204" pitchFamily="34" charset="0"/>
              </a:rPr>
              <a:t>Бажаний</a:t>
            </a:r>
            <a:r>
              <a:rPr lang="ru-RU" sz="800" dirty="0">
                <a:latin typeface="Arial" panose="020B0604020202020204" pitchFamily="34" charset="0"/>
                <a:cs typeface="Arial" panose="020B0604020202020204" pitchFamily="34" charset="0"/>
              </a:rPr>
              <a:t> метод </a:t>
            </a:r>
            <a:r>
              <a:rPr lang="ru-RU" sz="800" dirty="0" err="1">
                <a:latin typeface="Arial" panose="020B0604020202020204" pitchFamily="34" charset="0"/>
                <a:cs typeface="Arial" panose="020B0604020202020204" pitchFamily="34" charset="0"/>
              </a:rPr>
              <a:t>уведення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Внутрішньовенно</a:t>
            </a:r>
            <a:r>
              <a:rPr lang="ru-RU" sz="800" dirty="0">
                <a:latin typeface="Arial" panose="020B0604020202020204" pitchFamily="34" charset="0"/>
                <a:cs typeface="Arial" panose="020B0604020202020204" pitchFamily="34" charset="0"/>
              </a:rPr>
              <a:t> (ВВ) &gt; </a:t>
            </a:r>
            <a:r>
              <a:rPr lang="ru-RU" sz="800" dirty="0" err="1">
                <a:latin typeface="Arial" panose="020B0604020202020204" pitchFamily="34" charset="0"/>
                <a:cs typeface="Arial" panose="020B0604020202020204" pitchFamily="34" charset="0"/>
              </a:rPr>
              <a:t>Внутрішньокістково</a:t>
            </a:r>
            <a:r>
              <a:rPr lang="ru-RU" sz="800" dirty="0">
                <a:latin typeface="Arial" panose="020B0604020202020204" pitchFamily="34" charset="0"/>
                <a:cs typeface="Arial" panose="020B0604020202020204" pitchFamily="34" charset="0"/>
              </a:rPr>
              <a:t> (ВК) &gt; </a:t>
            </a:r>
            <a:r>
              <a:rPr lang="ru-RU" sz="800" dirty="0" err="1">
                <a:latin typeface="Arial" panose="020B0604020202020204" pitchFamily="34" charset="0"/>
                <a:cs typeface="Arial" panose="020B0604020202020204" pitchFamily="34" charset="0"/>
              </a:rPr>
              <a:t>Внутрішньом’язово</a:t>
            </a:r>
            <a:r>
              <a:rPr lang="ru-RU" sz="800" dirty="0">
                <a:latin typeface="Arial" panose="020B0604020202020204" pitchFamily="34" charset="0"/>
                <a:cs typeface="Arial" panose="020B0604020202020204" pitchFamily="34" charset="0"/>
              </a:rPr>
              <a:t> (ВМ) &gt; </a:t>
            </a:r>
            <a:r>
              <a:rPr lang="ru-RU" sz="800" dirty="0" err="1">
                <a:latin typeface="Arial" panose="020B0604020202020204" pitchFamily="34" charset="0"/>
                <a:cs typeface="Arial" panose="020B0604020202020204" pitchFamily="34" charset="0"/>
              </a:rPr>
              <a:t>Підшкірно</a:t>
            </a:r>
            <a:endParaRPr lang="ru-RU" sz="800" dirty="0">
              <a:latin typeface="Arial" panose="020B0604020202020204" pitchFamily="34" charset="0"/>
              <a:cs typeface="Arial" panose="020B0604020202020204" pitchFamily="34" charset="0"/>
            </a:endParaRPr>
          </a:p>
          <a:p>
            <a:pPr algn="l"/>
            <a:r>
              <a:rPr lang="ru-RU" sz="800" b="1" dirty="0" err="1">
                <a:latin typeface="Arial" panose="020B0604020202020204" pitchFamily="34" charset="0"/>
                <a:cs typeface="Arial" panose="020B0604020202020204" pitchFamily="34" charset="0"/>
              </a:rPr>
              <a:t>Дозування</a:t>
            </a:r>
            <a:r>
              <a:rPr lang="ru-RU" sz="800" b="1" dirty="0">
                <a:latin typeface="Arial" panose="020B0604020202020204" pitchFamily="34" charset="0"/>
                <a:cs typeface="Arial" panose="020B0604020202020204" pitchFamily="34" charset="0"/>
              </a:rPr>
              <a:t> для ВВ </a:t>
            </a:r>
            <a:r>
              <a:rPr lang="ru-RU" sz="800" b="1" dirty="0" err="1">
                <a:latin typeface="Arial" panose="020B0604020202020204" pitchFamily="34" charset="0"/>
                <a:cs typeface="Arial" panose="020B0604020202020204" pitchFamily="34" charset="0"/>
              </a:rPr>
              <a:t>введення</a:t>
            </a:r>
            <a:endParaRPr lang="ru-RU" sz="800" b="1" dirty="0">
              <a:latin typeface="Arial" panose="020B0604020202020204" pitchFamily="34" charset="0"/>
              <a:cs typeface="Arial" panose="020B0604020202020204" pitchFamily="34" charset="0"/>
            </a:endParaRPr>
          </a:p>
          <a:p>
            <a:pPr marL="182563" algn="l"/>
            <a:r>
              <a:rPr lang="ru-RU" sz="800" u="sng" dirty="0" err="1">
                <a:latin typeface="Arial" panose="020B0604020202020204" pitchFamily="34" charset="0"/>
                <a:cs typeface="Arial" panose="020B0604020202020204" pitchFamily="34" charset="0"/>
              </a:rPr>
              <a:t>Ударна</a:t>
            </a:r>
            <a:r>
              <a:rPr lang="ru-RU" sz="800" u="sng" dirty="0">
                <a:latin typeface="Arial" panose="020B0604020202020204" pitchFamily="34" charset="0"/>
                <a:cs typeface="Arial" panose="020B0604020202020204" pitchFamily="34" charset="0"/>
              </a:rPr>
              <a:t> доза:</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Пралідоксім</a:t>
            </a:r>
            <a:r>
              <a:rPr lang="ru-RU" sz="800" dirty="0">
                <a:latin typeface="Arial" panose="020B0604020202020204" pitchFamily="34" charset="0"/>
                <a:cs typeface="Arial" panose="020B0604020202020204" pitchFamily="34" charset="0"/>
              </a:rPr>
              <a:t> 20-50 мг/кг/год (макс.: 2000 мг)</a:t>
            </a:r>
          </a:p>
          <a:p>
            <a:pPr marL="182563" algn="l"/>
            <a:r>
              <a:rPr lang="ru-RU" sz="800" u="sng" dirty="0" err="1">
                <a:latin typeface="Arial" panose="020B0604020202020204" pitchFamily="34" charset="0"/>
                <a:cs typeface="Arial" panose="020B0604020202020204" pitchFamily="34" charset="0"/>
              </a:rPr>
              <a:t>Підтримувальна</a:t>
            </a:r>
            <a:r>
              <a:rPr lang="ru-RU" sz="800" u="sng" dirty="0">
                <a:latin typeface="Arial" panose="020B0604020202020204" pitchFamily="34" charset="0"/>
                <a:cs typeface="Arial" panose="020B0604020202020204" pitchFamily="34" charset="0"/>
              </a:rPr>
              <a:t> доза:</a:t>
            </a:r>
            <a:r>
              <a:rPr lang="ru-RU" sz="800" dirty="0">
                <a:latin typeface="Arial" panose="020B0604020202020204" pitchFamily="34" charset="0"/>
                <a:cs typeface="Arial" panose="020B0604020202020204" pitchFamily="34" charset="0"/>
              </a:rPr>
              <a:t> (обрати один </a:t>
            </a:r>
            <a:r>
              <a:rPr lang="ru-RU" sz="800" dirty="0" err="1">
                <a:latin typeface="Arial" panose="020B0604020202020204" pitchFamily="34" charset="0"/>
                <a:cs typeface="Arial" panose="020B0604020202020204" pitchFamily="34" charset="0"/>
              </a:rPr>
              <a:t>варіант</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бажано</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безперервну</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інфузію</a:t>
            </a:r>
            <a:r>
              <a:rPr lang="ru-RU" sz="800" dirty="0">
                <a:latin typeface="Arial" panose="020B0604020202020204" pitchFamily="34" charset="0"/>
                <a:cs typeface="Arial" panose="020B0604020202020204" pitchFamily="34" charset="0"/>
              </a:rPr>
              <a:t>)</a:t>
            </a:r>
          </a:p>
          <a:p>
            <a:pPr marL="358775" algn="l"/>
            <a:r>
              <a:rPr lang="ru-RU" sz="800" dirty="0" err="1">
                <a:latin typeface="Arial" panose="020B0604020202020204" pitchFamily="34" charset="0"/>
                <a:cs typeface="Arial" panose="020B0604020202020204" pitchFamily="34" charset="0"/>
              </a:rPr>
              <a:t>Безперервна</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інфузія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Пралідоксім</a:t>
            </a:r>
            <a:r>
              <a:rPr lang="ru-RU" sz="800" dirty="0">
                <a:latin typeface="Arial" panose="020B0604020202020204" pitchFamily="34" charset="0"/>
                <a:cs typeface="Arial" panose="020B0604020202020204" pitchFamily="34" charset="0"/>
              </a:rPr>
              <a:t> 10-20 мг/кг/год (макс.: 500 мг/год)</a:t>
            </a:r>
          </a:p>
          <a:p>
            <a:pPr marL="358775" algn="l"/>
            <a:r>
              <a:rPr lang="ru-RU" sz="800" dirty="0" err="1">
                <a:latin typeface="Arial" panose="020B0604020202020204" pitchFamily="34" charset="0"/>
                <a:cs typeface="Arial" panose="020B0604020202020204" pitchFamily="34" charset="0"/>
              </a:rPr>
              <a:t>Переривчаста</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інфузія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Пралідоксім</a:t>
            </a:r>
            <a:r>
              <a:rPr lang="ru-RU" sz="800" dirty="0">
                <a:latin typeface="Arial" panose="020B0604020202020204" pitchFamily="34" charset="0"/>
                <a:cs typeface="Arial" panose="020B0604020202020204" pitchFamily="34" charset="0"/>
              </a:rPr>
              <a:t> 20-50 мг/кг (макс.: 2000 мг); повтор через 1 годину, </a:t>
            </a:r>
            <a:r>
              <a:rPr lang="ru-RU" sz="800" dirty="0" err="1">
                <a:latin typeface="Arial" panose="020B0604020202020204" pitchFamily="34" charset="0"/>
                <a:cs typeface="Arial" panose="020B0604020202020204" pitchFamily="34" charset="0"/>
              </a:rPr>
              <a:t>потім</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кожні</a:t>
            </a:r>
            <a:r>
              <a:rPr lang="ru-RU" sz="800" dirty="0">
                <a:latin typeface="Arial" panose="020B0604020202020204" pitchFamily="34" charset="0"/>
                <a:cs typeface="Arial" panose="020B0604020202020204" pitchFamily="34" charset="0"/>
              </a:rPr>
              <a:t> 4-6 годин (за потреби) </a:t>
            </a:r>
          </a:p>
          <a:p>
            <a:pPr marL="541338" algn="l"/>
            <a:r>
              <a:rPr lang="ru-RU" sz="800" dirty="0">
                <a:latin typeface="Arial" panose="020B0604020202020204" pitchFamily="34" charset="0"/>
                <a:cs typeface="Arial" panose="020B0604020202020204" pitchFamily="34" charset="0"/>
              </a:rPr>
              <a:t>Альтернатива: </a:t>
            </a:r>
            <a:r>
              <a:rPr lang="ru-RU" sz="800" dirty="0" err="1">
                <a:latin typeface="Arial" panose="020B0604020202020204" pitchFamily="34" charset="0"/>
                <a:cs typeface="Arial" panose="020B0604020202020204" pitchFamily="34" charset="0"/>
              </a:rPr>
              <a:t>Пралідоксім</a:t>
            </a:r>
            <a:r>
              <a:rPr lang="ru-RU" sz="800" dirty="0">
                <a:latin typeface="Arial" panose="020B0604020202020204" pitchFamily="34" charset="0"/>
                <a:cs typeface="Arial" panose="020B0604020202020204" pitchFamily="34" charset="0"/>
              </a:rPr>
              <a:t> 1000-2000 мг через 1 годину </a:t>
            </a:r>
            <a:r>
              <a:rPr lang="ru-RU" sz="800" dirty="0" err="1">
                <a:latin typeface="Arial" panose="020B0604020202020204" pitchFamily="34" charset="0"/>
                <a:cs typeface="Arial" panose="020B0604020202020204" pitchFamily="34" charset="0"/>
              </a:rPr>
              <a:t>після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ударної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дози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потім</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повторювати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кожні</a:t>
            </a:r>
            <a:r>
              <a:rPr lang="ru-RU" sz="800" dirty="0">
                <a:latin typeface="Arial" panose="020B0604020202020204" pitchFamily="34" charset="0"/>
                <a:cs typeface="Arial" panose="020B0604020202020204" pitchFamily="34" charset="0"/>
              </a:rPr>
              <a:t> 4-6 годин за потреби</a:t>
            </a:r>
          </a:p>
          <a:p>
            <a:pPr algn="l"/>
            <a:r>
              <a:rPr lang="ru-RU" sz="800" b="1" dirty="0" err="1">
                <a:latin typeface="Arial" panose="020B0604020202020204" pitchFamily="34" charset="0"/>
                <a:cs typeface="Arial" panose="020B0604020202020204" pitchFamily="34" charset="0"/>
              </a:rPr>
              <a:t>Дозування</a:t>
            </a:r>
            <a:r>
              <a:rPr lang="ru-RU" sz="800" b="1" dirty="0">
                <a:latin typeface="Arial" panose="020B0604020202020204" pitchFamily="34" charset="0"/>
                <a:cs typeface="Arial" panose="020B0604020202020204" pitchFamily="34" charset="0"/>
              </a:rPr>
              <a:t> за </a:t>
            </a:r>
            <a:r>
              <a:rPr lang="ru-RU" sz="800" b="1" dirty="0" err="1">
                <a:latin typeface="Arial" panose="020B0604020202020204" pitchFamily="34" charset="0"/>
                <a:cs typeface="Arial" panose="020B0604020202020204" pitchFamily="34" charset="0"/>
              </a:rPr>
              <a:t>введення</a:t>
            </a:r>
            <a:r>
              <a:rPr lang="ru-RU" sz="800" b="1" dirty="0">
                <a:latin typeface="Arial" panose="020B0604020202020204" pitchFamily="34" charset="0"/>
                <a:cs typeface="Arial" panose="020B0604020202020204" pitchFamily="34" charset="0"/>
              </a:rPr>
              <a:t> ВВ &lt; 40 кг (&lt;90 </a:t>
            </a:r>
            <a:r>
              <a:rPr lang="ru-RU" sz="800" b="1" dirty="0" err="1">
                <a:latin typeface="Arial" panose="020B0604020202020204" pitchFamily="34" charset="0"/>
                <a:cs typeface="Arial" panose="020B0604020202020204" pitchFamily="34" charset="0"/>
              </a:rPr>
              <a:t>фунтів</a:t>
            </a:r>
            <a:r>
              <a:rPr lang="ru-RU" sz="800" b="1" dirty="0">
                <a:latin typeface="Arial" panose="020B0604020202020204" pitchFamily="34" charset="0"/>
                <a:cs typeface="Arial" panose="020B0604020202020204" pitchFamily="34" charset="0"/>
              </a:rPr>
              <a:t>)</a:t>
            </a:r>
          </a:p>
          <a:p>
            <a:pPr marL="182563" algn="l"/>
            <a:r>
              <a:rPr lang="ru-RU" sz="800" dirty="0">
                <a:latin typeface="Arial" panose="020B0604020202020204" pitchFamily="34" charset="0"/>
                <a:cs typeface="Arial" panose="020B0604020202020204" pitchFamily="34" charset="0"/>
              </a:rPr>
              <a:t>Початкова доза </a:t>
            </a:r>
            <a:r>
              <a:rPr lang="ru-RU" sz="800" dirty="0" err="1">
                <a:latin typeface="Arial" panose="020B0604020202020204" pitchFamily="34" charset="0"/>
                <a:cs typeface="Arial" panose="020B0604020202020204" pitchFamily="34" charset="0"/>
              </a:rPr>
              <a:t>пралідоксиму</a:t>
            </a:r>
            <a:r>
              <a:rPr lang="ru-RU" sz="800" dirty="0">
                <a:latin typeface="Arial" panose="020B0604020202020204" pitchFamily="34" charset="0"/>
                <a:cs typeface="Arial" panose="020B0604020202020204" pitchFamily="34" charset="0"/>
              </a:rPr>
              <a:t> 15 мг/кг/доза </a:t>
            </a:r>
            <a:r>
              <a:rPr lang="ru-RU" sz="800" dirty="0" err="1">
                <a:latin typeface="Arial" panose="020B0604020202020204" pitchFamily="34" charset="0"/>
                <a:cs typeface="Arial" panose="020B0604020202020204" pitchFamily="34" charset="0"/>
              </a:rPr>
              <a:t>кожні</a:t>
            </a:r>
            <a:r>
              <a:rPr lang="ru-RU" sz="800" dirty="0">
                <a:latin typeface="Arial" panose="020B0604020202020204" pitchFamily="34" charset="0"/>
                <a:cs typeface="Arial" panose="020B0604020202020204" pitchFamily="34" charset="0"/>
              </a:rPr>
              <a:t> 15 </a:t>
            </a:r>
            <a:r>
              <a:rPr lang="ru-RU" sz="800" dirty="0" err="1">
                <a:latin typeface="Arial" panose="020B0604020202020204" pitchFamily="34" charset="0"/>
                <a:cs typeface="Arial" panose="020B0604020202020204" pitchFamily="34" charset="0"/>
              </a:rPr>
              <a:t>хвилин</a:t>
            </a:r>
            <a:r>
              <a:rPr lang="ru-RU" sz="800" dirty="0">
                <a:latin typeface="Arial" panose="020B0604020202020204" pitchFamily="34" charset="0"/>
                <a:cs typeface="Arial" panose="020B0604020202020204" pitchFamily="34" charset="0"/>
              </a:rPr>
              <a:t> до </a:t>
            </a:r>
            <a:r>
              <a:rPr lang="ru-RU" sz="800" dirty="0" err="1">
                <a:latin typeface="Arial" panose="020B0604020202020204" pitchFamily="34" charset="0"/>
                <a:cs typeface="Arial" panose="020B0604020202020204" pitchFamily="34" charset="0"/>
              </a:rPr>
              <a:t>досягнення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ефекту</a:t>
            </a:r>
            <a:r>
              <a:rPr lang="ru-RU" sz="800" dirty="0">
                <a:latin typeface="Arial" panose="020B0604020202020204" pitchFamily="34" charset="0"/>
                <a:cs typeface="Arial" panose="020B0604020202020204" pitchFamily="34" charset="0"/>
              </a:rPr>
              <a:t>; максимальна початкова доза 45 мг/кг</a:t>
            </a:r>
          </a:p>
          <a:p>
            <a:pPr marL="182563" algn="l"/>
            <a:r>
              <a:rPr lang="ru-RU" sz="800" dirty="0" err="1">
                <a:latin typeface="Arial" panose="020B0604020202020204" pitchFamily="34" charset="0"/>
                <a:cs typeface="Arial" panose="020B0604020202020204" pitchFamily="34" charset="0"/>
              </a:rPr>
              <a:t>Стійкі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симптоми</a:t>
            </a:r>
            <a:r>
              <a:rPr lang="ru-RU" sz="800" dirty="0">
                <a:latin typeface="Arial" panose="020B0604020202020204" pitchFamily="34" charset="0"/>
                <a:cs typeface="Arial" panose="020B0604020202020204" pitchFamily="34" charset="0"/>
              </a:rPr>
              <a:t> через одну годину: </a:t>
            </a:r>
            <a:r>
              <a:rPr lang="ru-RU" sz="800" dirty="0" err="1">
                <a:latin typeface="Arial" panose="020B0604020202020204" pitchFamily="34" charset="0"/>
                <a:cs typeface="Arial" panose="020B0604020202020204" pitchFamily="34" charset="0"/>
              </a:rPr>
              <a:t>повторіть</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дозування</a:t>
            </a:r>
            <a:r>
              <a:rPr lang="ru-RU" sz="800" dirty="0">
                <a:latin typeface="Arial" panose="020B0604020202020204" pitchFamily="34" charset="0"/>
                <a:cs typeface="Arial" panose="020B0604020202020204" pitchFamily="34" charset="0"/>
              </a:rPr>
              <a:t> 15 мг/кг/дозу </a:t>
            </a:r>
            <a:r>
              <a:rPr lang="ru-RU" sz="800" dirty="0" err="1">
                <a:latin typeface="Arial" panose="020B0604020202020204" pitchFamily="34" charset="0"/>
                <a:cs typeface="Arial" panose="020B0604020202020204" pitchFamily="34" charset="0"/>
              </a:rPr>
              <a:t>кожні</a:t>
            </a:r>
            <a:r>
              <a:rPr lang="ru-RU" sz="800" dirty="0">
                <a:latin typeface="Arial" panose="020B0604020202020204" pitchFamily="34" charset="0"/>
                <a:cs typeface="Arial" panose="020B0604020202020204" pitchFamily="34" charset="0"/>
              </a:rPr>
              <a:t> 15 </a:t>
            </a:r>
            <a:r>
              <a:rPr lang="ru-RU" sz="800" dirty="0" err="1">
                <a:latin typeface="Arial" panose="020B0604020202020204" pitchFamily="34" charset="0"/>
                <a:cs typeface="Arial" panose="020B0604020202020204" pitchFamily="34" charset="0"/>
              </a:rPr>
              <a:t>хвилин</a:t>
            </a:r>
            <a:r>
              <a:rPr lang="ru-RU" sz="800" dirty="0">
                <a:latin typeface="Arial" panose="020B0604020202020204" pitchFamily="34" charset="0"/>
                <a:cs typeface="Arial" panose="020B0604020202020204" pitchFamily="34" charset="0"/>
              </a:rPr>
              <a:t> для </a:t>
            </a:r>
            <a:r>
              <a:rPr lang="ru-RU" sz="800" dirty="0" err="1">
                <a:latin typeface="Arial" panose="020B0604020202020204" pitchFamily="34" charset="0"/>
                <a:cs typeface="Arial" panose="020B0604020202020204" pitchFamily="34" charset="0"/>
              </a:rPr>
              <a:t>трьох</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додаткових</a:t>
            </a:r>
            <a:r>
              <a:rPr lang="ru-RU" sz="800" dirty="0">
                <a:latin typeface="Arial" panose="020B0604020202020204" pitchFamily="34" charset="0"/>
                <a:cs typeface="Arial" panose="020B0604020202020204" pitchFamily="34" charset="0"/>
              </a:rPr>
              <a:t> доз до </a:t>
            </a:r>
            <a:r>
              <a:rPr lang="ru-RU" sz="800" dirty="0" err="1">
                <a:latin typeface="Arial" panose="020B0604020202020204" pitchFamily="34" charset="0"/>
                <a:cs typeface="Arial" panose="020B0604020202020204" pitchFamily="34" charset="0"/>
              </a:rPr>
              <a:t>максимальної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дози</a:t>
            </a:r>
            <a:r>
              <a:rPr lang="ru-RU" sz="800" dirty="0">
                <a:latin typeface="Arial" panose="020B0604020202020204" pitchFamily="34" charset="0"/>
                <a:cs typeface="Arial" panose="020B0604020202020204" pitchFamily="34" charset="0"/>
              </a:rPr>
              <a:t> 45 мг/кг</a:t>
            </a:r>
          </a:p>
          <a:p>
            <a:pPr algn="l"/>
            <a:r>
              <a:rPr lang="ru-RU" sz="800" b="1" dirty="0" err="1">
                <a:latin typeface="Arial" panose="020B0604020202020204" pitchFamily="34" charset="0"/>
                <a:cs typeface="Arial" panose="020B0604020202020204" pitchFamily="34" charset="0"/>
              </a:rPr>
              <a:t>Дозування</a:t>
            </a:r>
            <a:r>
              <a:rPr lang="ru-RU" sz="800" b="1" dirty="0">
                <a:latin typeface="Arial" panose="020B0604020202020204" pitchFamily="34" charset="0"/>
                <a:cs typeface="Arial" panose="020B0604020202020204" pitchFamily="34" charset="0"/>
              </a:rPr>
              <a:t> за </a:t>
            </a:r>
            <a:r>
              <a:rPr lang="ru-RU" sz="800" b="1" dirty="0" err="1">
                <a:latin typeface="Arial" panose="020B0604020202020204" pitchFamily="34" charset="0"/>
                <a:cs typeface="Arial" panose="020B0604020202020204" pitchFamily="34" charset="0"/>
              </a:rPr>
              <a:t>введення</a:t>
            </a:r>
            <a:r>
              <a:rPr lang="ru-RU" sz="800" b="1" dirty="0">
                <a:latin typeface="Arial" panose="020B0604020202020204" pitchFamily="34" charset="0"/>
                <a:cs typeface="Arial" panose="020B0604020202020204" pitchFamily="34" charset="0"/>
              </a:rPr>
              <a:t> ВВ ≥ 40 кг (≥ 90 </a:t>
            </a:r>
            <a:r>
              <a:rPr lang="ru-RU" sz="800" b="1" dirty="0" err="1">
                <a:latin typeface="Arial" panose="020B0604020202020204" pitchFamily="34" charset="0"/>
                <a:cs typeface="Arial" panose="020B0604020202020204" pitchFamily="34" charset="0"/>
              </a:rPr>
              <a:t>фунтів</a:t>
            </a:r>
            <a:r>
              <a:rPr lang="ru-RU" sz="800" b="1" dirty="0">
                <a:latin typeface="Arial" panose="020B0604020202020204" pitchFamily="34" charset="0"/>
                <a:cs typeface="Arial" panose="020B0604020202020204" pitchFamily="34" charset="0"/>
              </a:rPr>
              <a:t>)</a:t>
            </a:r>
          </a:p>
          <a:p>
            <a:pPr marL="182563" algn="l"/>
            <a:r>
              <a:rPr lang="ru-RU" sz="800" dirty="0">
                <a:latin typeface="Arial" panose="020B0604020202020204" pitchFamily="34" charset="0"/>
                <a:cs typeface="Arial" panose="020B0604020202020204" pitchFamily="34" charset="0"/>
              </a:rPr>
              <a:t>Початкова доза </a:t>
            </a:r>
            <a:r>
              <a:rPr lang="ru-RU" sz="800" dirty="0" err="1">
                <a:latin typeface="Arial" panose="020B0604020202020204" pitchFamily="34" charset="0"/>
                <a:cs typeface="Arial" panose="020B0604020202020204" pitchFamily="34" charset="0"/>
              </a:rPr>
              <a:t>пралідоксим</a:t>
            </a:r>
            <a:r>
              <a:rPr lang="ru-RU" sz="800" dirty="0">
                <a:latin typeface="Arial" panose="020B0604020202020204" pitchFamily="34" charset="0"/>
                <a:cs typeface="Arial" panose="020B0604020202020204" pitchFamily="34" charset="0"/>
              </a:rPr>
              <a:t> 600 мг ВМ </a:t>
            </a:r>
            <a:r>
              <a:rPr lang="ru-RU" sz="800" dirty="0" err="1">
                <a:latin typeface="Arial" panose="020B0604020202020204" pitchFamily="34" charset="0"/>
                <a:cs typeface="Arial" panose="020B0604020202020204" pitchFamily="34" charset="0"/>
              </a:rPr>
              <a:t>кожні</a:t>
            </a:r>
            <a:r>
              <a:rPr lang="ru-RU" sz="800" dirty="0">
                <a:latin typeface="Arial" panose="020B0604020202020204" pitchFamily="34" charset="0"/>
                <a:cs typeface="Arial" panose="020B0604020202020204" pitchFamily="34" charset="0"/>
              </a:rPr>
              <a:t> 15 </a:t>
            </a:r>
            <a:r>
              <a:rPr lang="ru-RU" sz="800" dirty="0" err="1">
                <a:latin typeface="Arial" panose="020B0604020202020204" pitchFamily="34" charset="0"/>
                <a:cs typeface="Arial" panose="020B0604020202020204" pitchFamily="34" charset="0"/>
              </a:rPr>
              <a:t>хвилин</a:t>
            </a:r>
            <a:r>
              <a:rPr lang="ru-RU" sz="800" dirty="0">
                <a:latin typeface="Arial" panose="020B0604020202020204" pitchFamily="34" charset="0"/>
                <a:cs typeface="Arial" panose="020B0604020202020204" pitchFamily="34" charset="0"/>
              </a:rPr>
              <a:t> до </a:t>
            </a:r>
            <a:r>
              <a:rPr lang="ru-RU" sz="800" dirty="0" err="1">
                <a:latin typeface="Arial" panose="020B0604020202020204" pitchFamily="34" charset="0"/>
                <a:cs typeface="Arial" panose="020B0604020202020204" pitchFamily="34" charset="0"/>
              </a:rPr>
              <a:t>досягнення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ефекту</a:t>
            </a:r>
            <a:r>
              <a:rPr lang="ru-RU" sz="800" dirty="0">
                <a:latin typeface="Arial" panose="020B0604020202020204" pitchFamily="34" charset="0"/>
                <a:cs typeface="Arial" panose="020B0604020202020204" pitchFamily="34" charset="0"/>
              </a:rPr>
              <a:t> до </a:t>
            </a:r>
            <a:r>
              <a:rPr lang="ru-RU" sz="800" dirty="0" err="1">
                <a:latin typeface="Arial" panose="020B0604020202020204" pitchFamily="34" charset="0"/>
                <a:cs typeface="Arial" panose="020B0604020202020204" pitchFamily="34" charset="0"/>
              </a:rPr>
              <a:t>трьох</a:t>
            </a:r>
            <a:r>
              <a:rPr lang="ru-RU" sz="800" dirty="0">
                <a:latin typeface="Arial" panose="020B0604020202020204" pitchFamily="34" charset="0"/>
                <a:cs typeface="Arial" panose="020B0604020202020204" pitchFamily="34" charset="0"/>
              </a:rPr>
              <a:t> доз; Максимальна початкова доза становить 1800 мг</a:t>
            </a:r>
          </a:p>
          <a:p>
            <a:pPr marL="182563" algn="l"/>
            <a:r>
              <a:rPr lang="ru-RU" sz="800" dirty="0" err="1">
                <a:latin typeface="Arial" panose="020B0604020202020204" pitchFamily="34" charset="0"/>
                <a:cs typeface="Arial" panose="020B0604020202020204" pitchFamily="34" charset="0"/>
              </a:rPr>
              <a:t>Стійкі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симптоми</a:t>
            </a:r>
            <a:r>
              <a:rPr lang="ru-RU" sz="800" dirty="0">
                <a:latin typeface="Arial" panose="020B0604020202020204" pitchFamily="34" charset="0"/>
                <a:cs typeface="Arial" panose="020B0604020202020204" pitchFamily="34" charset="0"/>
              </a:rPr>
              <a:t> через одну годину: </a:t>
            </a:r>
            <a:r>
              <a:rPr lang="ru-RU" sz="800" dirty="0" err="1">
                <a:latin typeface="Arial" panose="020B0604020202020204" pitchFamily="34" charset="0"/>
                <a:cs typeface="Arial" panose="020B0604020202020204" pitchFamily="34" charset="0"/>
              </a:rPr>
              <a:t>повторіть</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дозування</a:t>
            </a:r>
            <a:r>
              <a:rPr lang="ru-RU" sz="800" dirty="0">
                <a:latin typeface="Arial" panose="020B0604020202020204" pitchFamily="34" charset="0"/>
                <a:cs typeface="Arial" panose="020B0604020202020204" pitchFamily="34" charset="0"/>
              </a:rPr>
              <a:t> 600 мг за один раз </a:t>
            </a:r>
            <a:r>
              <a:rPr lang="ru-RU" sz="800" dirty="0" err="1">
                <a:latin typeface="Arial" panose="020B0604020202020204" pitchFamily="34" charset="0"/>
                <a:cs typeface="Arial" panose="020B0604020202020204" pitchFamily="34" charset="0"/>
              </a:rPr>
              <a:t>кожні</a:t>
            </a:r>
            <a:r>
              <a:rPr lang="ru-RU" sz="800" dirty="0">
                <a:latin typeface="Arial" panose="020B0604020202020204" pitchFamily="34" charset="0"/>
                <a:cs typeface="Arial" panose="020B0604020202020204" pitchFamily="34" charset="0"/>
              </a:rPr>
              <a:t> 15 </a:t>
            </a:r>
            <a:r>
              <a:rPr lang="ru-RU" sz="800" dirty="0" err="1">
                <a:latin typeface="Arial" panose="020B0604020202020204" pitchFamily="34" charset="0"/>
                <a:cs typeface="Arial" panose="020B0604020202020204" pitchFamily="34" charset="0"/>
              </a:rPr>
              <a:t>хвилин</a:t>
            </a:r>
            <a:r>
              <a:rPr lang="ru-RU" sz="800" dirty="0">
                <a:latin typeface="Arial" panose="020B0604020202020204" pitchFamily="34" charset="0"/>
                <a:cs typeface="Arial" panose="020B0604020202020204" pitchFamily="34" charset="0"/>
              </a:rPr>
              <a:t> для </a:t>
            </a:r>
            <a:r>
              <a:rPr lang="ru-RU" sz="800" dirty="0" err="1">
                <a:latin typeface="Arial" panose="020B0604020202020204" pitchFamily="34" charset="0"/>
                <a:cs typeface="Arial" panose="020B0604020202020204" pitchFamily="34" charset="0"/>
              </a:rPr>
              <a:t>додаткового</a:t>
            </a:r>
            <a:r>
              <a:rPr lang="ru-RU" sz="800" dirty="0">
                <a:latin typeface="Arial" panose="020B0604020202020204" pitchFamily="34" charset="0"/>
                <a:cs typeface="Arial" panose="020B0604020202020204" pitchFamily="34" charset="0"/>
              </a:rPr>
              <a:t> максимуму 1800 мг</a:t>
            </a:r>
          </a:p>
        </p:txBody>
      </p:sp>
      <p:sp>
        <p:nvSpPr>
          <p:cNvPr id="12" name="TextBox 11">
            <a:extLst>
              <a:ext uri="{FF2B5EF4-FFF2-40B4-BE49-F238E27FC236}">
                <a16:creationId xmlns:a16="http://schemas.microsoft.com/office/drawing/2014/main" id="{3D5A8EAC-7879-4051-00BF-0922447533AA}"/>
              </a:ext>
            </a:extLst>
          </p:cNvPr>
          <p:cNvSpPr txBox="1"/>
          <p:nvPr/>
        </p:nvSpPr>
        <p:spPr>
          <a:xfrm>
            <a:off x="694944" y="4657781"/>
            <a:ext cx="8906256" cy="1400383"/>
          </a:xfrm>
          <a:prstGeom prst="rect">
            <a:avLst/>
          </a:prstGeom>
          <a:solidFill>
            <a:schemeClr val="bg1"/>
          </a:solidFill>
        </p:spPr>
        <p:txBody>
          <a:bodyPr wrap="square" lIns="0" tIns="0" rIns="0" bIns="0" rtlCol="0">
            <a:spAutoFit/>
          </a:bodyPr>
          <a:lstStyle/>
          <a:p>
            <a:pPr algn="l"/>
            <a:r>
              <a:rPr lang="en-US" sz="700" b="1" dirty="0">
                <a:latin typeface="Arial" panose="020B0604020202020204" pitchFamily="34" charset="0"/>
                <a:cs typeface="Arial" panose="020B0604020202020204" pitchFamily="34" charset="0"/>
              </a:rPr>
              <a:t>Pralidoxime Dosing Modifications:</a:t>
            </a:r>
          </a:p>
          <a:p>
            <a:pPr algn="l"/>
            <a:r>
              <a:rPr lang="en-US" sz="700" dirty="0">
                <a:latin typeface="Arial" panose="020B0604020202020204" pitchFamily="34" charset="0"/>
                <a:cs typeface="Arial" panose="020B0604020202020204" pitchFamily="34" charset="0"/>
              </a:rPr>
              <a:t>IM and Subcutaneous dosing are equivalent</a:t>
            </a:r>
          </a:p>
          <a:p>
            <a:pPr algn="l"/>
            <a:r>
              <a:rPr lang="en-US" sz="700" dirty="0">
                <a:latin typeface="Arial" panose="020B0604020202020204" pitchFamily="34" charset="0"/>
                <a:cs typeface="Arial" panose="020B0604020202020204" pitchFamily="34" charset="0"/>
              </a:rPr>
              <a:t>Renal Impairment: drug is renally cleared, a dose reduction is recommended, though no data to guide reduction</a:t>
            </a:r>
          </a:p>
          <a:p>
            <a:pPr algn="l"/>
            <a:r>
              <a:rPr lang="en-US" sz="700" dirty="0">
                <a:latin typeface="Arial" panose="020B0604020202020204" pitchFamily="34" charset="0"/>
                <a:cs typeface="Arial" panose="020B0604020202020204" pitchFamily="34" charset="0"/>
              </a:rPr>
              <a:t>Renal Impairment: reduced renal clearance= 25% dose reduction; Renal failure= 50% dose reduction</a:t>
            </a:r>
          </a:p>
          <a:p>
            <a:pPr algn="l"/>
            <a:r>
              <a:rPr lang="en-US" sz="700" dirty="0">
                <a:latin typeface="Arial" panose="020B0604020202020204" pitchFamily="34" charset="0"/>
                <a:cs typeface="Arial" panose="020B0604020202020204" pitchFamily="34" charset="0"/>
              </a:rPr>
              <a:t>Liver enzyme (ALT, AST, Alkaline Phosphatase) elevations are very common and may persist for up to two weeks Creatine Phosphokinase (CK or CPK) elevations are very common but transient</a:t>
            </a:r>
          </a:p>
          <a:p>
            <a:pPr algn="l"/>
            <a:endParaRPr lang="en-US" sz="700" dirty="0">
              <a:latin typeface="Arial" panose="020B0604020202020204" pitchFamily="34" charset="0"/>
              <a:cs typeface="Arial" panose="020B0604020202020204" pitchFamily="34" charset="0"/>
            </a:endParaRPr>
          </a:p>
          <a:p>
            <a:pPr algn="l"/>
            <a:r>
              <a:rPr lang="ru-RU" sz="700" b="1" dirty="0" err="1">
                <a:latin typeface="Arial" panose="020B0604020202020204" pitchFamily="34" charset="0"/>
                <a:cs typeface="Arial" panose="020B0604020202020204" pitchFamily="34" charset="0"/>
              </a:rPr>
              <a:t>Зміни</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дозування</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пралідоксіму</a:t>
            </a:r>
            <a:r>
              <a:rPr lang="ru-RU" sz="700" b="1" dirty="0">
                <a:latin typeface="Arial" panose="020B0604020202020204" pitchFamily="34" charset="0"/>
                <a:cs typeface="Arial" panose="020B0604020202020204" pitchFamily="34" charset="0"/>
              </a:rPr>
              <a:t>:</a:t>
            </a:r>
          </a:p>
          <a:p>
            <a:pPr algn="l"/>
            <a:r>
              <a:rPr lang="ru-RU" sz="700" dirty="0" err="1">
                <a:latin typeface="Arial" panose="020B0604020202020204" pitchFamily="34" charset="0"/>
                <a:cs typeface="Arial" panose="020B0604020202020204" pitchFamily="34" charset="0"/>
              </a:rPr>
              <a:t>дозування</a:t>
            </a:r>
            <a:r>
              <a:rPr lang="ru-RU" sz="700" dirty="0">
                <a:latin typeface="Arial" panose="020B0604020202020204" pitchFamily="34" charset="0"/>
                <a:cs typeface="Arial" panose="020B0604020202020204" pitchFamily="34" charset="0"/>
              </a:rPr>
              <a:t> за ВМ та </a:t>
            </a:r>
            <a:r>
              <a:rPr lang="ru-RU" sz="700" dirty="0" err="1">
                <a:latin typeface="Arial" panose="020B0604020202020204" pitchFamily="34" charset="0"/>
                <a:cs typeface="Arial" panose="020B0604020202020204" pitchFamily="34" charset="0"/>
              </a:rPr>
              <a:t>підшкірного</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введення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однакове</a:t>
            </a:r>
            <a:endParaRPr lang="ru-RU" sz="700" dirty="0">
              <a:latin typeface="Arial" panose="020B0604020202020204" pitchFamily="34" charset="0"/>
              <a:cs typeface="Arial" panose="020B0604020202020204" pitchFamily="34" charset="0"/>
            </a:endParaRPr>
          </a:p>
          <a:p>
            <a:pPr algn="l"/>
            <a:r>
              <a:rPr lang="ru-RU" sz="700" dirty="0" err="1">
                <a:latin typeface="Arial" panose="020B0604020202020204" pitchFamily="34" charset="0"/>
                <a:cs typeface="Arial" panose="020B0604020202020204" pitchFamily="34" charset="0"/>
              </a:rPr>
              <a:t>Порушення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функції</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нирок</a:t>
            </a:r>
            <a:r>
              <a:rPr lang="ru-RU" sz="700" dirty="0">
                <a:latin typeface="Arial" panose="020B0604020202020204" pitchFamily="34" charset="0"/>
                <a:cs typeface="Arial" panose="020B0604020202020204" pitchFamily="34" charset="0"/>
              </a:rPr>
              <a:t>: препарат </a:t>
            </a:r>
            <a:r>
              <a:rPr lang="ru-RU" sz="700" dirty="0" err="1">
                <a:latin typeface="Arial" panose="020B0604020202020204" pitchFamily="34" charset="0"/>
                <a:cs typeface="Arial" panose="020B0604020202020204" pitchFamily="34" charset="0"/>
              </a:rPr>
              <a:t>виводиться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нирками</a:t>
            </a:r>
            <a:r>
              <a:rPr lang="ru-RU" sz="700" dirty="0">
                <a:latin typeface="Arial" panose="020B0604020202020204" pitchFamily="34" charset="0"/>
                <a:cs typeface="Arial" panose="020B0604020202020204" pitchFamily="34" charset="0"/>
              </a:rPr>
              <a:t>, рекомендовано </a:t>
            </a:r>
            <a:r>
              <a:rPr lang="ru-RU" sz="700" dirty="0" err="1">
                <a:latin typeface="Arial" panose="020B0604020202020204" pitchFamily="34" charset="0"/>
                <a:cs typeface="Arial" panose="020B0604020202020204" pitchFamily="34" charset="0"/>
              </a:rPr>
              <a:t>зниження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дози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хоча</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немає</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даних</a:t>
            </a:r>
            <a:r>
              <a:rPr lang="ru-RU" sz="700" dirty="0">
                <a:latin typeface="Arial" panose="020B0604020202020204" pitchFamily="34" charset="0"/>
                <a:cs typeface="Arial" panose="020B0604020202020204" pitchFamily="34" charset="0"/>
              </a:rPr>
              <a:t> для </a:t>
            </a:r>
            <a:r>
              <a:rPr lang="ru-RU" sz="700" dirty="0" err="1">
                <a:latin typeface="Arial" panose="020B0604020202020204" pitchFamily="34" charset="0"/>
                <a:cs typeface="Arial" panose="020B0604020202020204" pitchFamily="34" charset="0"/>
              </a:rPr>
              <a:t>орієнтації</a:t>
            </a:r>
            <a:r>
              <a:rPr lang="ru-RU" sz="700" dirty="0">
                <a:latin typeface="Arial" panose="020B0604020202020204" pitchFamily="34" charset="0"/>
                <a:cs typeface="Arial" panose="020B0604020202020204" pitchFamily="34" charset="0"/>
              </a:rPr>
              <a:t> на </a:t>
            </a:r>
            <a:r>
              <a:rPr lang="ru-RU" sz="700" dirty="0" err="1">
                <a:latin typeface="Arial" panose="020B0604020202020204" pitchFamily="34" charset="0"/>
                <a:cs typeface="Arial" panose="020B0604020202020204" pitchFamily="34" charset="0"/>
              </a:rPr>
              <a:t>зниження</a:t>
            </a:r>
            <a:endParaRPr lang="ru-RU" sz="700" dirty="0">
              <a:latin typeface="Arial" panose="020B0604020202020204" pitchFamily="34" charset="0"/>
              <a:cs typeface="Arial" panose="020B0604020202020204" pitchFamily="34" charset="0"/>
            </a:endParaRPr>
          </a:p>
          <a:p>
            <a:pPr algn="l"/>
            <a:r>
              <a:rPr lang="ru-RU" sz="700" dirty="0" err="1">
                <a:latin typeface="Arial" panose="020B0604020202020204" pitchFamily="34" charset="0"/>
                <a:cs typeface="Arial" panose="020B0604020202020204" pitchFamily="34" charset="0"/>
              </a:rPr>
              <a:t>Порушення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функції</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нирок</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знижений</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нирковий</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кліренс</a:t>
            </a:r>
            <a:r>
              <a:rPr lang="ru-RU" sz="700" dirty="0">
                <a:latin typeface="Arial" panose="020B0604020202020204" pitchFamily="34" charset="0"/>
                <a:cs typeface="Arial" panose="020B0604020202020204" pitchFamily="34" charset="0"/>
              </a:rPr>
              <a:t> = 25% </a:t>
            </a:r>
            <a:r>
              <a:rPr lang="ru-RU" sz="700" dirty="0" err="1">
                <a:latin typeface="Arial" panose="020B0604020202020204" pitchFamily="34" charset="0"/>
                <a:cs typeface="Arial" panose="020B0604020202020204" pitchFamily="34" charset="0"/>
              </a:rPr>
              <a:t>зниження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дози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ниркова</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недостатність</a:t>
            </a:r>
            <a:r>
              <a:rPr lang="ru-RU" sz="700" dirty="0">
                <a:latin typeface="Arial" panose="020B0604020202020204" pitchFamily="34" charset="0"/>
                <a:cs typeface="Arial" panose="020B0604020202020204" pitchFamily="34" charset="0"/>
              </a:rPr>
              <a:t> = 50% </a:t>
            </a:r>
            <a:r>
              <a:rPr lang="ru-RU" sz="700" dirty="0" err="1">
                <a:latin typeface="Arial" panose="020B0604020202020204" pitchFamily="34" charset="0"/>
                <a:cs typeface="Arial" panose="020B0604020202020204" pitchFamily="34" charset="0"/>
              </a:rPr>
              <a:t>зниження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дози</a:t>
            </a:r>
            <a:endParaRPr lang="ru-RU" sz="700" dirty="0">
              <a:latin typeface="Arial" panose="020B0604020202020204" pitchFamily="34" charset="0"/>
              <a:cs typeface="Arial" panose="020B0604020202020204" pitchFamily="34" charset="0"/>
            </a:endParaRPr>
          </a:p>
          <a:p>
            <a:pPr algn="l"/>
            <a:r>
              <a:rPr lang="ru-RU" sz="700" dirty="0" err="1">
                <a:latin typeface="Arial" panose="020B0604020202020204" pitchFamily="34" charset="0"/>
                <a:cs typeface="Arial" panose="020B0604020202020204" pitchFamily="34" charset="0"/>
              </a:rPr>
              <a:t>Підвищення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рівня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печінкових</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ферментів</a:t>
            </a:r>
            <a:r>
              <a:rPr lang="ru-RU" sz="700" dirty="0">
                <a:latin typeface="Arial" panose="020B0604020202020204" pitchFamily="34" charset="0"/>
                <a:cs typeface="Arial" panose="020B0604020202020204" pitchFamily="34" charset="0"/>
              </a:rPr>
              <a:t> (АЛТ, АСТ, </a:t>
            </a:r>
            <a:r>
              <a:rPr lang="ru-RU" sz="700" dirty="0" err="1">
                <a:latin typeface="Arial" panose="020B0604020202020204" pitchFamily="34" charset="0"/>
                <a:cs typeface="Arial" panose="020B0604020202020204" pitchFamily="34" charset="0"/>
              </a:rPr>
              <a:t>лужної</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фосфатази</a:t>
            </a:r>
            <a:r>
              <a:rPr lang="ru-RU" sz="700" dirty="0">
                <a:latin typeface="Arial" panose="020B0604020202020204" pitchFamily="34" charset="0"/>
                <a:cs typeface="Arial" panose="020B0604020202020204" pitchFamily="34" charset="0"/>
              </a:rPr>
              <a:t>) є </a:t>
            </a:r>
            <a:r>
              <a:rPr lang="ru-RU" sz="700" dirty="0" err="1">
                <a:latin typeface="Arial" panose="020B0604020202020204" pitchFamily="34" charset="0"/>
                <a:cs typeface="Arial" panose="020B0604020202020204" pitchFamily="34" charset="0"/>
              </a:rPr>
              <a:t>дуже</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поширеним</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явищем</a:t>
            </a:r>
            <a:r>
              <a:rPr lang="ru-RU" sz="700" dirty="0">
                <a:latin typeface="Arial" panose="020B0604020202020204" pitchFamily="34" charset="0"/>
                <a:cs typeface="Arial" panose="020B0604020202020204" pitchFamily="34" charset="0"/>
              </a:rPr>
              <a:t> і </a:t>
            </a:r>
            <a:r>
              <a:rPr lang="ru-RU" sz="700" dirty="0" err="1">
                <a:latin typeface="Arial" panose="020B0604020202020204" pitchFamily="34" charset="0"/>
                <a:cs typeface="Arial" panose="020B0604020202020204" pitchFamily="34" charset="0"/>
              </a:rPr>
              <a:t>може</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зберігатися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протягом</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двох</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тижнів</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Підвищення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креатинфосфокінази</a:t>
            </a:r>
            <a:r>
              <a:rPr lang="ru-RU" sz="700" dirty="0">
                <a:latin typeface="Arial" panose="020B0604020202020204" pitchFamily="34" charset="0"/>
                <a:cs typeface="Arial" panose="020B0604020202020204" pitchFamily="34" charset="0"/>
              </a:rPr>
              <a:t> (КК </a:t>
            </a:r>
            <a:r>
              <a:rPr lang="ru-RU" sz="700" dirty="0" err="1">
                <a:latin typeface="Arial" panose="020B0604020202020204" pitchFamily="34" charset="0"/>
                <a:cs typeface="Arial" panose="020B0604020202020204" pitchFamily="34" charset="0"/>
              </a:rPr>
              <a:t>або</a:t>
            </a:r>
            <a:r>
              <a:rPr lang="ru-RU" sz="700" dirty="0">
                <a:latin typeface="Arial" panose="020B0604020202020204" pitchFamily="34" charset="0"/>
                <a:cs typeface="Arial" panose="020B0604020202020204" pitchFamily="34" charset="0"/>
              </a:rPr>
              <a:t> КФК) є </a:t>
            </a:r>
            <a:r>
              <a:rPr lang="ru-RU" sz="700" dirty="0" err="1">
                <a:latin typeface="Arial" panose="020B0604020202020204" pitchFamily="34" charset="0"/>
                <a:cs typeface="Arial" panose="020B0604020202020204" pitchFamily="34" charset="0"/>
              </a:rPr>
              <a:t>дуже</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поширеним</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явищем</a:t>
            </a:r>
            <a:r>
              <a:rPr lang="ru-RU" sz="700" dirty="0">
                <a:latin typeface="Arial" panose="020B0604020202020204" pitchFamily="34" charset="0"/>
                <a:cs typeface="Arial" panose="020B0604020202020204" pitchFamily="34" charset="0"/>
              </a:rPr>
              <a:t>, але </a:t>
            </a:r>
            <a:r>
              <a:rPr lang="ru-RU" sz="700" dirty="0" err="1">
                <a:latin typeface="Arial" panose="020B0604020202020204" pitchFamily="34" charset="0"/>
                <a:cs typeface="Arial" panose="020B0604020202020204" pitchFamily="34" charset="0"/>
              </a:rPr>
              <a:t>минущим</a:t>
            </a:r>
            <a:endParaRPr lang="ru-RU" sz="700" dirty="0">
              <a:latin typeface="Arial" panose="020B0604020202020204" pitchFamily="34" charset="0"/>
              <a:cs typeface="Arial" panose="020B0604020202020204" pitchFamily="34" charset="0"/>
            </a:endParaRPr>
          </a:p>
          <a:p>
            <a:pPr algn="l"/>
            <a:endParaRPr lang="en-US" sz="7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7320FE8-6F80-B478-7A8E-2FE80DCEA87D}"/>
              </a:ext>
            </a:extLst>
          </p:cNvPr>
          <p:cNvSpPr txBox="1"/>
          <p:nvPr/>
        </p:nvSpPr>
        <p:spPr>
          <a:xfrm>
            <a:off x="9448800" y="5334000"/>
            <a:ext cx="457200" cy="381000"/>
          </a:xfrm>
          <a:prstGeom prst="rect">
            <a:avLst/>
          </a:prstGeom>
          <a:solidFill>
            <a:schemeClr val="bg1"/>
          </a:solidFill>
        </p:spPr>
        <p:txBody>
          <a:bodyPr wrap="square" lIns="0" tIns="0" rIns="0" bIns="0" rtlCol="0">
            <a:spAutoFit/>
          </a:bodyPr>
          <a:lstStyle/>
          <a:p>
            <a:pPr algn="ctr"/>
            <a:endParaRPr lang="ru-UA" sz="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A0E6D29-74FC-C023-F849-B7872F5B7CB6}"/>
              </a:ext>
            </a:extLst>
          </p:cNvPr>
          <p:cNvSpPr txBox="1"/>
          <p:nvPr/>
        </p:nvSpPr>
        <p:spPr>
          <a:xfrm>
            <a:off x="10134600" y="2286000"/>
            <a:ext cx="533400" cy="1752600"/>
          </a:xfrm>
          <a:prstGeom prst="rect">
            <a:avLst/>
          </a:prstGeom>
          <a:solidFill>
            <a:schemeClr val="bg1"/>
          </a:solidFill>
        </p:spPr>
        <p:txBody>
          <a:bodyPr wrap="square" lIns="0" tIns="0" rIns="0" bIns="0" rtlCol="0">
            <a:spAutoFit/>
          </a:bodyPr>
          <a:lstStyle/>
          <a:p>
            <a:pPr algn="ctr"/>
            <a:endParaRPr lang="ru-UA" sz="600" dirty="0">
              <a:latin typeface="Arial" panose="020B0604020202020204" pitchFamily="34" charset="0"/>
              <a:cs typeface="Arial"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7533641" cy="1121461"/>
          </a:xfrm>
          <a:prstGeom prst="rect">
            <a:avLst/>
          </a:prstGeom>
        </p:spPr>
        <p:txBody>
          <a:bodyPr vert="horz" wrap="square" lIns="0" tIns="13335" rIns="0" bIns="0" rtlCol="0">
            <a:spAutoFit/>
          </a:bodyPr>
          <a:lstStyle/>
          <a:p>
            <a:pPr marL="12700">
              <a:lnSpc>
                <a:spcPct val="100000"/>
              </a:lnSpc>
              <a:spcBef>
                <a:spcPts val="105"/>
              </a:spcBef>
            </a:pPr>
            <a:r>
              <a:rPr sz="3600" b="1" spc="-50" dirty="0"/>
              <a:t>Benzodiazepines</a:t>
            </a:r>
            <a:br>
              <a:rPr lang="en-US" sz="3600" b="1" spc="-50" dirty="0"/>
            </a:br>
            <a:r>
              <a:rPr lang="ru-RU" sz="3600" b="1" spc="-50" dirty="0" err="1"/>
              <a:t>Бензодіазепіни</a:t>
            </a:r>
            <a:endParaRPr sz="3600" b="1" dirty="0"/>
          </a:p>
        </p:txBody>
      </p:sp>
      <p:sp>
        <p:nvSpPr>
          <p:cNvPr id="3" name="object 3"/>
          <p:cNvSpPr txBox="1"/>
          <p:nvPr/>
        </p:nvSpPr>
        <p:spPr>
          <a:xfrm>
            <a:off x="467359" y="1793493"/>
            <a:ext cx="6623050" cy="763671"/>
          </a:xfrm>
          <a:prstGeom prst="rect">
            <a:avLst/>
          </a:prstGeom>
        </p:spPr>
        <p:txBody>
          <a:bodyPr vert="horz" wrap="square" lIns="0" tIns="12065" rIns="0" bIns="0" rtlCol="0">
            <a:spAutoFit/>
          </a:bodyPr>
          <a:lstStyle/>
          <a:p>
            <a:pPr marL="12700">
              <a:lnSpc>
                <a:spcPct val="100000"/>
              </a:lnSpc>
              <a:spcBef>
                <a:spcPts val="95"/>
              </a:spcBef>
            </a:pPr>
            <a:r>
              <a:rPr sz="2400" spc="-10" dirty="0">
                <a:latin typeface="Calibri"/>
                <a:cs typeface="Calibri"/>
              </a:rPr>
              <a:t>Diazepam</a:t>
            </a:r>
            <a:r>
              <a:rPr sz="2400" spc="-50" dirty="0">
                <a:latin typeface="Calibri"/>
                <a:cs typeface="Calibri"/>
              </a:rPr>
              <a:t> </a:t>
            </a:r>
            <a:r>
              <a:rPr sz="2400" dirty="0">
                <a:latin typeface="Calibri"/>
                <a:cs typeface="Calibri"/>
              </a:rPr>
              <a:t>10</a:t>
            </a:r>
            <a:r>
              <a:rPr sz="2400" spc="-25" dirty="0">
                <a:latin typeface="Calibri"/>
                <a:cs typeface="Calibri"/>
              </a:rPr>
              <a:t> </a:t>
            </a:r>
            <a:r>
              <a:rPr sz="2400" dirty="0">
                <a:latin typeface="Calibri"/>
                <a:cs typeface="Calibri"/>
              </a:rPr>
              <a:t>mg</a:t>
            </a:r>
            <a:r>
              <a:rPr sz="2400" spc="-35" dirty="0">
                <a:latin typeface="Calibri"/>
                <a:cs typeface="Calibri"/>
              </a:rPr>
              <a:t> </a:t>
            </a:r>
            <a:r>
              <a:rPr sz="2400" dirty="0">
                <a:latin typeface="Calibri"/>
                <a:cs typeface="Calibri"/>
              </a:rPr>
              <a:t>IM</a:t>
            </a:r>
            <a:r>
              <a:rPr sz="2400" spc="-50" dirty="0">
                <a:latin typeface="Calibri"/>
                <a:cs typeface="Calibri"/>
              </a:rPr>
              <a:t> </a:t>
            </a:r>
            <a:r>
              <a:rPr sz="2400" spc="-25" dirty="0">
                <a:latin typeface="Calibri"/>
                <a:cs typeface="Calibri"/>
              </a:rPr>
              <a:t>Auto-</a:t>
            </a:r>
            <a:r>
              <a:rPr sz="2400" dirty="0">
                <a:latin typeface="Calibri"/>
                <a:cs typeface="Calibri"/>
              </a:rPr>
              <a:t>Injector</a:t>
            </a:r>
            <a:r>
              <a:rPr sz="2400" spc="-5" dirty="0">
                <a:latin typeface="Calibri"/>
                <a:cs typeface="Calibri"/>
              </a:rPr>
              <a:t> </a:t>
            </a:r>
            <a:r>
              <a:rPr sz="2400" dirty="0">
                <a:latin typeface="Calibri"/>
                <a:cs typeface="Calibri"/>
              </a:rPr>
              <a:t>X</a:t>
            </a:r>
            <a:r>
              <a:rPr sz="2400" spc="-45" dirty="0">
                <a:latin typeface="Calibri"/>
                <a:cs typeface="Calibri"/>
              </a:rPr>
              <a:t> </a:t>
            </a:r>
            <a:r>
              <a:rPr sz="2400" spc="-25" dirty="0">
                <a:latin typeface="Calibri"/>
                <a:cs typeface="Calibri"/>
              </a:rPr>
              <a:t>2-</a:t>
            </a:r>
            <a:r>
              <a:rPr sz="2400" dirty="0">
                <a:latin typeface="Calibri"/>
                <a:cs typeface="Calibri"/>
              </a:rPr>
              <a:t>3</a:t>
            </a:r>
            <a:r>
              <a:rPr sz="2400" spc="-25" dirty="0">
                <a:latin typeface="Calibri"/>
                <a:cs typeface="Calibri"/>
              </a:rPr>
              <a:t> </a:t>
            </a:r>
            <a:r>
              <a:rPr sz="2400" spc="-10" dirty="0">
                <a:latin typeface="Calibri"/>
                <a:cs typeface="Calibri"/>
              </a:rPr>
              <a:t>doses</a:t>
            </a:r>
            <a:endParaRPr lang="en-US" sz="2400" spc="-10" dirty="0">
              <a:latin typeface="Calibri"/>
              <a:cs typeface="Calibri"/>
            </a:endParaRPr>
          </a:p>
          <a:p>
            <a:pPr marL="12700">
              <a:lnSpc>
                <a:spcPct val="100000"/>
              </a:lnSpc>
              <a:spcBef>
                <a:spcPts val="95"/>
              </a:spcBef>
            </a:pPr>
            <a:r>
              <a:rPr lang="ru-RU" sz="2400" dirty="0" err="1">
                <a:latin typeface="Calibri"/>
                <a:cs typeface="Calibri"/>
              </a:rPr>
              <a:t>Діазепам</a:t>
            </a:r>
            <a:r>
              <a:rPr lang="ru-RU" sz="2400" dirty="0">
                <a:latin typeface="Calibri"/>
                <a:cs typeface="Calibri"/>
              </a:rPr>
              <a:t> 10 мг ВМ, </a:t>
            </a:r>
            <a:r>
              <a:rPr lang="ru-RU" sz="2400" dirty="0" err="1">
                <a:latin typeface="Calibri"/>
                <a:cs typeface="Calibri"/>
              </a:rPr>
              <a:t>автоін’єктор</a:t>
            </a:r>
            <a:r>
              <a:rPr lang="ru-RU" sz="2400" dirty="0">
                <a:latin typeface="Calibri"/>
                <a:cs typeface="Calibri"/>
              </a:rPr>
              <a:t> </a:t>
            </a:r>
            <a:r>
              <a:rPr lang="ro-RO" sz="2400" dirty="0">
                <a:latin typeface="Calibri"/>
                <a:cs typeface="Calibri"/>
              </a:rPr>
              <a:t>X 2-3 </a:t>
            </a:r>
            <a:r>
              <a:rPr lang="ru-RU" sz="2400" dirty="0" err="1">
                <a:latin typeface="Calibri"/>
                <a:cs typeface="Calibri"/>
              </a:rPr>
              <a:t>дози</a:t>
            </a:r>
            <a:endParaRPr sz="2400" dirty="0">
              <a:latin typeface="Calibri"/>
              <a:cs typeface="Calibri"/>
            </a:endParaRPr>
          </a:p>
        </p:txBody>
      </p:sp>
      <p:sp>
        <p:nvSpPr>
          <p:cNvPr id="4" name="object 4"/>
          <p:cNvSpPr txBox="1"/>
          <p:nvPr/>
        </p:nvSpPr>
        <p:spPr>
          <a:xfrm>
            <a:off x="467359" y="2514600"/>
            <a:ext cx="8266430" cy="3649717"/>
          </a:xfrm>
          <a:prstGeom prst="rect">
            <a:avLst/>
          </a:prstGeom>
        </p:spPr>
        <p:txBody>
          <a:bodyPr vert="horz" wrap="square" lIns="0" tIns="48260" rIns="0" bIns="0" rtlCol="0">
            <a:spAutoFit/>
          </a:bodyPr>
          <a:lstStyle/>
          <a:p>
            <a:pPr marR="552450" algn="l">
              <a:lnSpc>
                <a:spcPct val="100000"/>
              </a:lnSpc>
              <a:spcBef>
                <a:spcPts val="380"/>
              </a:spcBef>
            </a:pPr>
            <a:r>
              <a:rPr sz="2400" spc="-10" dirty="0">
                <a:latin typeface="Calibri"/>
                <a:cs typeface="Calibri"/>
              </a:rPr>
              <a:t>Diazepam</a:t>
            </a:r>
            <a:r>
              <a:rPr sz="2400" spc="-70" dirty="0">
                <a:latin typeface="Calibri"/>
                <a:cs typeface="Calibri"/>
              </a:rPr>
              <a:t> </a:t>
            </a:r>
            <a:r>
              <a:rPr sz="2400" dirty="0">
                <a:latin typeface="Calibri"/>
                <a:cs typeface="Calibri"/>
              </a:rPr>
              <a:t>0.3</a:t>
            </a:r>
            <a:r>
              <a:rPr sz="2400" spc="-40" dirty="0">
                <a:latin typeface="Calibri"/>
                <a:cs typeface="Calibri"/>
              </a:rPr>
              <a:t> </a:t>
            </a:r>
            <a:r>
              <a:rPr sz="2400" dirty="0">
                <a:latin typeface="Calibri"/>
                <a:cs typeface="Calibri"/>
              </a:rPr>
              <a:t>mg/kg</a:t>
            </a:r>
            <a:r>
              <a:rPr sz="2400" spc="-40" dirty="0">
                <a:latin typeface="Calibri"/>
                <a:cs typeface="Calibri"/>
              </a:rPr>
              <a:t> </a:t>
            </a:r>
            <a:r>
              <a:rPr sz="2400" spc="-30" dirty="0">
                <a:latin typeface="Calibri"/>
                <a:cs typeface="Calibri"/>
              </a:rPr>
              <a:t>IV/IO,</a:t>
            </a:r>
            <a:r>
              <a:rPr sz="2400" spc="-65" dirty="0">
                <a:latin typeface="Calibri"/>
                <a:cs typeface="Calibri"/>
              </a:rPr>
              <a:t> </a:t>
            </a:r>
            <a:r>
              <a:rPr sz="2400" dirty="0">
                <a:latin typeface="Calibri"/>
                <a:cs typeface="Calibri"/>
              </a:rPr>
              <a:t>maximum</a:t>
            </a:r>
            <a:r>
              <a:rPr sz="2400" spc="-55" dirty="0">
                <a:latin typeface="Calibri"/>
                <a:cs typeface="Calibri"/>
              </a:rPr>
              <a:t> </a:t>
            </a:r>
            <a:r>
              <a:rPr sz="2400" dirty="0">
                <a:latin typeface="Calibri"/>
                <a:cs typeface="Calibri"/>
              </a:rPr>
              <a:t>10</a:t>
            </a:r>
            <a:r>
              <a:rPr sz="2400" spc="-40" dirty="0">
                <a:latin typeface="Calibri"/>
                <a:cs typeface="Calibri"/>
              </a:rPr>
              <a:t> </a:t>
            </a:r>
            <a:r>
              <a:rPr sz="2400" dirty="0">
                <a:latin typeface="Calibri"/>
                <a:cs typeface="Calibri"/>
              </a:rPr>
              <a:t>mg</a:t>
            </a:r>
            <a:r>
              <a:rPr sz="2400" spc="-60" dirty="0">
                <a:latin typeface="Calibri"/>
                <a:cs typeface="Calibri"/>
              </a:rPr>
              <a:t> </a:t>
            </a:r>
            <a:r>
              <a:rPr sz="2400" dirty="0">
                <a:latin typeface="Calibri"/>
                <a:cs typeface="Calibri"/>
              </a:rPr>
              <a:t>per</a:t>
            </a:r>
            <a:r>
              <a:rPr sz="2400" spc="-65" dirty="0">
                <a:latin typeface="Calibri"/>
                <a:cs typeface="Calibri"/>
              </a:rPr>
              <a:t> </a:t>
            </a:r>
            <a:r>
              <a:rPr sz="2400" spc="-20" dirty="0">
                <a:latin typeface="Calibri"/>
                <a:cs typeface="Calibri"/>
              </a:rPr>
              <a:t>dose</a:t>
            </a:r>
            <a:endParaRPr lang="en-US" sz="2400" spc="-20" dirty="0">
              <a:latin typeface="Calibri"/>
              <a:cs typeface="Calibri"/>
            </a:endParaRPr>
          </a:p>
          <a:p>
            <a:pPr marR="552450" algn="l">
              <a:lnSpc>
                <a:spcPct val="100000"/>
              </a:lnSpc>
              <a:spcBef>
                <a:spcPts val="380"/>
              </a:spcBef>
            </a:pPr>
            <a:r>
              <a:rPr lang="ru-RU" sz="2400" dirty="0" err="1">
                <a:latin typeface="Calibri"/>
                <a:cs typeface="Calibri"/>
              </a:rPr>
              <a:t>Діазепам</a:t>
            </a:r>
            <a:r>
              <a:rPr lang="ru-RU" sz="2400" dirty="0">
                <a:latin typeface="Calibri"/>
                <a:cs typeface="Calibri"/>
              </a:rPr>
              <a:t> 0,3 мг/кг ВВ, максимум 10 мг на дозу</a:t>
            </a:r>
            <a:endParaRPr sz="2400" dirty="0">
              <a:latin typeface="Calibri"/>
              <a:cs typeface="Calibri"/>
            </a:endParaRPr>
          </a:p>
          <a:p>
            <a:pPr marL="723900" marR="577215" indent="-279400" algn="l">
              <a:lnSpc>
                <a:spcPct val="100000"/>
              </a:lnSpc>
              <a:spcBef>
                <a:spcPts val="245"/>
              </a:spcBef>
              <a:buFont typeface="Arial"/>
              <a:buChar char="•"/>
              <a:tabLst>
                <a:tab pos="228600" algn="l"/>
              </a:tabLst>
            </a:pPr>
            <a:r>
              <a:rPr sz="2000" dirty="0">
                <a:latin typeface="Calibri"/>
                <a:cs typeface="Calibri"/>
              </a:rPr>
              <a:t>Diazepam</a:t>
            </a:r>
            <a:r>
              <a:rPr sz="2000" spc="-45" dirty="0">
                <a:latin typeface="Calibri"/>
                <a:cs typeface="Calibri"/>
              </a:rPr>
              <a:t> </a:t>
            </a:r>
            <a:r>
              <a:rPr sz="2000" dirty="0">
                <a:latin typeface="Calibri"/>
                <a:cs typeface="Calibri"/>
              </a:rPr>
              <a:t>has</a:t>
            </a:r>
            <a:r>
              <a:rPr sz="2000" spc="-30" dirty="0">
                <a:latin typeface="Calibri"/>
                <a:cs typeface="Calibri"/>
              </a:rPr>
              <a:t> </a:t>
            </a:r>
            <a:r>
              <a:rPr sz="2000" dirty="0">
                <a:latin typeface="Calibri"/>
                <a:cs typeface="Calibri"/>
              </a:rPr>
              <a:t>relatively</a:t>
            </a:r>
            <a:r>
              <a:rPr sz="2000" spc="-25" dirty="0">
                <a:latin typeface="Calibri"/>
                <a:cs typeface="Calibri"/>
              </a:rPr>
              <a:t> </a:t>
            </a:r>
            <a:r>
              <a:rPr sz="2000" dirty="0">
                <a:latin typeface="Calibri"/>
                <a:cs typeface="Calibri"/>
              </a:rPr>
              <a:t>poor</a:t>
            </a:r>
            <a:r>
              <a:rPr sz="2000" spc="-30" dirty="0">
                <a:latin typeface="Calibri"/>
                <a:cs typeface="Calibri"/>
              </a:rPr>
              <a:t> </a:t>
            </a:r>
            <a:r>
              <a:rPr sz="2000" dirty="0">
                <a:latin typeface="Calibri"/>
                <a:cs typeface="Calibri"/>
              </a:rPr>
              <a:t>and</a:t>
            </a:r>
            <a:r>
              <a:rPr sz="2000" spc="-25" dirty="0">
                <a:latin typeface="Calibri"/>
                <a:cs typeface="Calibri"/>
              </a:rPr>
              <a:t> </a:t>
            </a:r>
            <a:r>
              <a:rPr sz="2000" dirty="0">
                <a:latin typeface="Calibri"/>
                <a:cs typeface="Calibri"/>
              </a:rPr>
              <a:t>variable</a:t>
            </a:r>
            <a:r>
              <a:rPr sz="2000" spc="-20" dirty="0">
                <a:latin typeface="Calibri"/>
                <a:cs typeface="Calibri"/>
              </a:rPr>
              <a:t> </a:t>
            </a:r>
            <a:r>
              <a:rPr sz="2000" dirty="0">
                <a:latin typeface="Calibri"/>
                <a:cs typeface="Calibri"/>
              </a:rPr>
              <a:t>IM</a:t>
            </a:r>
            <a:r>
              <a:rPr sz="2000" spc="-20" dirty="0">
                <a:latin typeface="Calibri"/>
                <a:cs typeface="Calibri"/>
              </a:rPr>
              <a:t> </a:t>
            </a:r>
            <a:r>
              <a:rPr sz="2000" spc="-10" dirty="0">
                <a:latin typeface="Calibri"/>
                <a:cs typeface="Calibri"/>
              </a:rPr>
              <a:t>absorption</a:t>
            </a:r>
            <a:endParaRPr lang="en-US" sz="2000" spc="-10" dirty="0">
              <a:latin typeface="Calibri"/>
              <a:cs typeface="Calibri"/>
            </a:endParaRPr>
          </a:p>
          <a:p>
            <a:pPr marL="723900" marR="577215" indent="-279400" algn="l">
              <a:lnSpc>
                <a:spcPct val="100000"/>
              </a:lnSpc>
              <a:spcBef>
                <a:spcPts val="245"/>
              </a:spcBef>
              <a:buFont typeface="Arial"/>
              <a:buChar char="•"/>
              <a:tabLst>
                <a:tab pos="228600" algn="l"/>
              </a:tabLst>
            </a:pPr>
            <a:r>
              <a:rPr lang="ru-RU" sz="2000" dirty="0" err="1">
                <a:latin typeface="Calibri"/>
                <a:cs typeface="Calibri"/>
              </a:rPr>
              <a:t>Діазепам</a:t>
            </a:r>
            <a:r>
              <a:rPr lang="ru-RU" sz="2000" dirty="0">
                <a:latin typeface="Calibri"/>
                <a:cs typeface="Calibri"/>
              </a:rPr>
              <a:t> </a:t>
            </a:r>
            <a:r>
              <a:rPr lang="ru-RU" sz="2000" dirty="0" err="1">
                <a:latin typeface="Calibri"/>
                <a:cs typeface="Calibri"/>
              </a:rPr>
              <a:t>має</a:t>
            </a:r>
            <a:r>
              <a:rPr lang="ru-RU" sz="2000" dirty="0">
                <a:latin typeface="Calibri"/>
                <a:cs typeface="Calibri"/>
              </a:rPr>
              <a:t> </a:t>
            </a:r>
            <a:r>
              <a:rPr lang="ru-RU" sz="2000" dirty="0" err="1">
                <a:latin typeface="Calibri"/>
                <a:cs typeface="Calibri"/>
              </a:rPr>
              <a:t>відносно</a:t>
            </a:r>
            <a:r>
              <a:rPr lang="ru-RU" sz="2000" dirty="0">
                <a:latin typeface="Calibri"/>
                <a:cs typeface="Calibri"/>
              </a:rPr>
              <a:t> </a:t>
            </a:r>
            <a:r>
              <a:rPr lang="ru-RU" sz="2000" dirty="0" err="1">
                <a:latin typeface="Calibri"/>
                <a:cs typeface="Calibri"/>
              </a:rPr>
              <a:t>низьку</a:t>
            </a:r>
            <a:r>
              <a:rPr lang="ru-RU" sz="2000" dirty="0">
                <a:latin typeface="Calibri"/>
                <a:cs typeface="Calibri"/>
              </a:rPr>
              <a:t> та </a:t>
            </a:r>
            <a:r>
              <a:rPr lang="ru-RU" sz="2000" dirty="0" err="1">
                <a:latin typeface="Calibri"/>
                <a:cs typeface="Calibri"/>
              </a:rPr>
              <a:t>різну</a:t>
            </a:r>
            <a:r>
              <a:rPr lang="ru-RU" sz="2000" dirty="0">
                <a:latin typeface="Calibri"/>
                <a:cs typeface="Calibri"/>
              </a:rPr>
              <a:t> </a:t>
            </a:r>
            <a:r>
              <a:rPr lang="ru-RU" sz="2000" dirty="0" err="1">
                <a:latin typeface="Calibri"/>
                <a:cs typeface="Calibri"/>
              </a:rPr>
              <a:t>абсорбцію</a:t>
            </a:r>
            <a:r>
              <a:rPr lang="ru-RU" sz="2000" dirty="0">
                <a:latin typeface="Calibri"/>
                <a:cs typeface="Calibri"/>
              </a:rPr>
              <a:t> ВМ</a:t>
            </a:r>
            <a:endParaRPr sz="2000" dirty="0">
              <a:latin typeface="Calibri"/>
              <a:cs typeface="Calibri"/>
            </a:endParaRPr>
          </a:p>
          <a:p>
            <a:pPr marL="12700">
              <a:lnSpc>
                <a:spcPct val="100000"/>
              </a:lnSpc>
            </a:pPr>
            <a:r>
              <a:rPr sz="2400" spc="-10" dirty="0">
                <a:latin typeface="Calibri"/>
                <a:cs typeface="Calibri"/>
              </a:rPr>
              <a:t>Midazolam:</a:t>
            </a:r>
            <a:r>
              <a:rPr sz="2400" spc="-50" dirty="0">
                <a:latin typeface="Calibri"/>
                <a:cs typeface="Calibri"/>
              </a:rPr>
              <a:t> </a:t>
            </a:r>
            <a:r>
              <a:rPr sz="2400" dirty="0">
                <a:latin typeface="Calibri"/>
                <a:cs typeface="Calibri"/>
              </a:rPr>
              <a:t>0.2</a:t>
            </a:r>
            <a:r>
              <a:rPr sz="2400" spc="-40" dirty="0">
                <a:latin typeface="Calibri"/>
                <a:cs typeface="Calibri"/>
              </a:rPr>
              <a:t> </a:t>
            </a:r>
            <a:r>
              <a:rPr sz="2400" dirty="0">
                <a:latin typeface="Calibri"/>
                <a:cs typeface="Calibri"/>
              </a:rPr>
              <a:t>mg/kg</a:t>
            </a:r>
            <a:r>
              <a:rPr sz="2400" spc="-70" dirty="0">
                <a:latin typeface="Calibri"/>
                <a:cs typeface="Calibri"/>
              </a:rPr>
              <a:t> </a:t>
            </a:r>
            <a:r>
              <a:rPr sz="2400" dirty="0">
                <a:latin typeface="Calibri"/>
                <a:cs typeface="Calibri"/>
              </a:rPr>
              <a:t>(maximum</a:t>
            </a:r>
            <a:r>
              <a:rPr sz="2400" spc="-45" dirty="0">
                <a:latin typeface="Calibri"/>
                <a:cs typeface="Calibri"/>
              </a:rPr>
              <a:t> </a:t>
            </a:r>
            <a:r>
              <a:rPr sz="2400" dirty="0">
                <a:latin typeface="Calibri"/>
                <a:cs typeface="Calibri"/>
              </a:rPr>
              <a:t>10</a:t>
            </a:r>
            <a:r>
              <a:rPr sz="2400" spc="-45" dirty="0">
                <a:latin typeface="Calibri"/>
                <a:cs typeface="Calibri"/>
              </a:rPr>
              <a:t> </a:t>
            </a:r>
            <a:r>
              <a:rPr sz="2400" dirty="0">
                <a:latin typeface="Calibri"/>
                <a:cs typeface="Calibri"/>
              </a:rPr>
              <a:t>mg)</a:t>
            </a:r>
            <a:r>
              <a:rPr sz="2400" spc="-70" dirty="0">
                <a:latin typeface="Calibri"/>
                <a:cs typeface="Calibri"/>
              </a:rPr>
              <a:t> </a:t>
            </a:r>
            <a:r>
              <a:rPr sz="2400" spc="-25" dirty="0">
                <a:latin typeface="Calibri"/>
                <a:cs typeface="Calibri"/>
              </a:rPr>
              <a:t>IM</a:t>
            </a:r>
            <a:endParaRPr lang="en-US" sz="2400" spc="-25" dirty="0">
              <a:latin typeface="Calibri"/>
              <a:cs typeface="Calibri"/>
            </a:endParaRPr>
          </a:p>
          <a:p>
            <a:pPr marL="12700">
              <a:lnSpc>
                <a:spcPct val="100000"/>
              </a:lnSpc>
            </a:pPr>
            <a:r>
              <a:rPr lang="ru-RU" sz="2400" dirty="0" err="1">
                <a:latin typeface="Calibri"/>
                <a:cs typeface="Calibri"/>
              </a:rPr>
              <a:t>Мідазолам</a:t>
            </a:r>
            <a:r>
              <a:rPr lang="ru-RU" sz="2400" dirty="0">
                <a:latin typeface="Calibri"/>
                <a:cs typeface="Calibri"/>
              </a:rPr>
              <a:t>: 0,2 мг/кг (максимум 10 мг) ВМ</a:t>
            </a:r>
            <a:endParaRPr sz="2400" dirty="0">
              <a:latin typeface="Calibri"/>
              <a:cs typeface="Calibri"/>
            </a:endParaRPr>
          </a:p>
          <a:p>
            <a:pPr marL="698500" indent="-228600">
              <a:lnSpc>
                <a:spcPct val="100000"/>
              </a:lnSpc>
              <a:spcBef>
                <a:spcPts val="244"/>
              </a:spcBef>
              <a:buFont typeface="Arial"/>
              <a:buChar char="•"/>
              <a:tabLst>
                <a:tab pos="698500" algn="l"/>
              </a:tabLst>
            </a:pPr>
            <a:r>
              <a:rPr sz="2000" dirty="0">
                <a:latin typeface="Calibri"/>
                <a:cs typeface="Calibri"/>
              </a:rPr>
              <a:t>Midazolam</a:t>
            </a:r>
            <a:r>
              <a:rPr sz="2000" spc="-65" dirty="0">
                <a:latin typeface="Calibri"/>
                <a:cs typeface="Calibri"/>
              </a:rPr>
              <a:t> </a:t>
            </a:r>
            <a:r>
              <a:rPr sz="2000" dirty="0">
                <a:latin typeface="Calibri"/>
                <a:cs typeface="Calibri"/>
              </a:rPr>
              <a:t>has</a:t>
            </a:r>
            <a:r>
              <a:rPr sz="2000" spc="-45" dirty="0">
                <a:latin typeface="Calibri"/>
                <a:cs typeface="Calibri"/>
              </a:rPr>
              <a:t> </a:t>
            </a:r>
            <a:r>
              <a:rPr sz="2000" dirty="0">
                <a:latin typeface="Calibri"/>
                <a:cs typeface="Calibri"/>
              </a:rPr>
              <a:t>relatively</a:t>
            </a:r>
            <a:r>
              <a:rPr sz="2000" spc="-45" dirty="0">
                <a:latin typeface="Calibri"/>
                <a:cs typeface="Calibri"/>
              </a:rPr>
              <a:t> </a:t>
            </a:r>
            <a:r>
              <a:rPr sz="2000" dirty="0">
                <a:latin typeface="Calibri"/>
                <a:cs typeface="Calibri"/>
              </a:rPr>
              <a:t>faster</a:t>
            </a:r>
            <a:r>
              <a:rPr sz="2000" spc="-45" dirty="0">
                <a:latin typeface="Calibri"/>
                <a:cs typeface="Calibri"/>
              </a:rPr>
              <a:t> </a:t>
            </a:r>
            <a:r>
              <a:rPr sz="2000" dirty="0">
                <a:latin typeface="Calibri"/>
                <a:cs typeface="Calibri"/>
              </a:rPr>
              <a:t>IM</a:t>
            </a:r>
            <a:r>
              <a:rPr sz="2000" spc="-75" dirty="0">
                <a:latin typeface="Calibri"/>
                <a:cs typeface="Calibri"/>
              </a:rPr>
              <a:t> </a:t>
            </a:r>
            <a:r>
              <a:rPr sz="2000" dirty="0">
                <a:latin typeface="Calibri"/>
                <a:cs typeface="Calibri"/>
              </a:rPr>
              <a:t>absorption</a:t>
            </a:r>
            <a:r>
              <a:rPr sz="2000" spc="-50" dirty="0">
                <a:latin typeface="Calibri"/>
                <a:cs typeface="Calibri"/>
              </a:rPr>
              <a:t> </a:t>
            </a:r>
            <a:r>
              <a:rPr sz="2000" dirty="0">
                <a:latin typeface="Calibri"/>
                <a:cs typeface="Calibri"/>
              </a:rPr>
              <a:t>than</a:t>
            </a:r>
            <a:r>
              <a:rPr sz="2000" spc="-35" dirty="0">
                <a:latin typeface="Calibri"/>
                <a:cs typeface="Calibri"/>
              </a:rPr>
              <a:t> </a:t>
            </a:r>
            <a:r>
              <a:rPr sz="2000" spc="-10" dirty="0">
                <a:latin typeface="Calibri"/>
                <a:cs typeface="Calibri"/>
              </a:rPr>
              <a:t>diazepam</a:t>
            </a:r>
            <a:endParaRPr lang="en-US" sz="2000" spc="-10" dirty="0">
              <a:latin typeface="Calibri"/>
              <a:cs typeface="Calibri"/>
            </a:endParaRPr>
          </a:p>
          <a:p>
            <a:pPr marL="698500" indent="-228600">
              <a:lnSpc>
                <a:spcPct val="100000"/>
              </a:lnSpc>
              <a:spcBef>
                <a:spcPts val="244"/>
              </a:spcBef>
              <a:buFont typeface="Arial"/>
              <a:buChar char="•"/>
              <a:tabLst>
                <a:tab pos="698500" algn="l"/>
              </a:tabLst>
            </a:pPr>
            <a:r>
              <a:rPr lang="ru-RU" sz="2000" dirty="0" err="1">
                <a:latin typeface="Calibri"/>
                <a:cs typeface="Calibri"/>
              </a:rPr>
              <a:t>Мідазолам</a:t>
            </a:r>
            <a:r>
              <a:rPr lang="ru-RU" sz="2000" dirty="0">
                <a:latin typeface="Calibri"/>
                <a:cs typeface="Calibri"/>
              </a:rPr>
              <a:t> </a:t>
            </a:r>
            <a:r>
              <a:rPr lang="ru-RU" sz="2000" dirty="0" err="1">
                <a:latin typeface="Calibri"/>
                <a:cs typeface="Calibri"/>
              </a:rPr>
              <a:t>всмоктується</a:t>
            </a:r>
            <a:r>
              <a:rPr lang="ru-RU" sz="2000" dirty="0">
                <a:latin typeface="Calibri"/>
                <a:cs typeface="Calibri"/>
              </a:rPr>
              <a:t> ВМ </a:t>
            </a:r>
            <a:r>
              <a:rPr lang="ru-RU" sz="2000" dirty="0" err="1">
                <a:latin typeface="Calibri"/>
                <a:cs typeface="Calibri"/>
              </a:rPr>
              <a:t>швидше</a:t>
            </a:r>
            <a:r>
              <a:rPr lang="ru-RU" sz="2000" dirty="0">
                <a:latin typeface="Calibri"/>
                <a:cs typeface="Calibri"/>
              </a:rPr>
              <a:t>, </a:t>
            </a:r>
            <a:r>
              <a:rPr lang="ru-RU" sz="2000" dirty="0" err="1">
                <a:latin typeface="Calibri"/>
                <a:cs typeface="Calibri"/>
              </a:rPr>
              <a:t>ніж</a:t>
            </a:r>
            <a:r>
              <a:rPr lang="ru-RU" sz="2000" dirty="0">
                <a:latin typeface="Calibri"/>
                <a:cs typeface="Calibri"/>
              </a:rPr>
              <a:t> </a:t>
            </a:r>
            <a:r>
              <a:rPr lang="ru-RU" sz="2000" dirty="0" err="1">
                <a:latin typeface="Calibri"/>
                <a:cs typeface="Calibri"/>
              </a:rPr>
              <a:t>діазепам</a:t>
            </a:r>
            <a:endParaRPr sz="2000" dirty="0">
              <a:latin typeface="Calibri"/>
              <a:cs typeface="Calibri"/>
            </a:endParaRPr>
          </a:p>
          <a:p>
            <a:pPr marL="12700">
              <a:lnSpc>
                <a:spcPct val="100000"/>
              </a:lnSpc>
            </a:pPr>
            <a:r>
              <a:rPr sz="2400" spc="-20" dirty="0">
                <a:latin typeface="Calibri"/>
                <a:cs typeface="Calibri"/>
              </a:rPr>
              <a:t>Lorazepam:</a:t>
            </a:r>
            <a:r>
              <a:rPr sz="2400" spc="-50" dirty="0">
                <a:latin typeface="Calibri"/>
                <a:cs typeface="Calibri"/>
              </a:rPr>
              <a:t> </a:t>
            </a:r>
            <a:r>
              <a:rPr sz="2400" dirty="0">
                <a:latin typeface="Calibri"/>
                <a:cs typeface="Calibri"/>
              </a:rPr>
              <a:t>0.1</a:t>
            </a:r>
            <a:r>
              <a:rPr sz="2400" spc="-25" dirty="0">
                <a:latin typeface="Calibri"/>
                <a:cs typeface="Calibri"/>
              </a:rPr>
              <a:t> </a:t>
            </a:r>
            <a:r>
              <a:rPr sz="2400" dirty="0">
                <a:latin typeface="Calibri"/>
                <a:cs typeface="Calibri"/>
              </a:rPr>
              <a:t>mg/kg</a:t>
            </a:r>
            <a:r>
              <a:rPr sz="2400" spc="-30" dirty="0">
                <a:latin typeface="Calibri"/>
                <a:cs typeface="Calibri"/>
              </a:rPr>
              <a:t> </a:t>
            </a:r>
            <a:r>
              <a:rPr sz="2400" spc="-20" dirty="0">
                <a:latin typeface="Calibri"/>
                <a:cs typeface="Calibri"/>
              </a:rPr>
              <a:t>IV/IO/IM</a:t>
            </a:r>
            <a:r>
              <a:rPr sz="2400" spc="-50" dirty="0">
                <a:latin typeface="Calibri"/>
                <a:cs typeface="Calibri"/>
              </a:rPr>
              <a:t> </a:t>
            </a:r>
            <a:r>
              <a:rPr sz="2400" spc="-10" dirty="0">
                <a:latin typeface="Calibri"/>
                <a:cs typeface="Calibri"/>
              </a:rPr>
              <a:t>(maximum</a:t>
            </a:r>
            <a:r>
              <a:rPr sz="2400" spc="-40" dirty="0">
                <a:latin typeface="Calibri"/>
                <a:cs typeface="Calibri"/>
              </a:rPr>
              <a:t> </a:t>
            </a:r>
            <a:r>
              <a:rPr sz="2400" dirty="0">
                <a:latin typeface="Calibri"/>
                <a:cs typeface="Calibri"/>
              </a:rPr>
              <a:t>4</a:t>
            </a:r>
            <a:r>
              <a:rPr sz="2400" spc="-40" dirty="0">
                <a:latin typeface="Calibri"/>
                <a:cs typeface="Calibri"/>
              </a:rPr>
              <a:t> </a:t>
            </a:r>
            <a:r>
              <a:rPr sz="2400" spc="-25" dirty="0">
                <a:latin typeface="Calibri"/>
                <a:cs typeface="Calibri"/>
              </a:rPr>
              <a:t>mg)</a:t>
            </a:r>
            <a:endParaRPr lang="en-US" sz="2400" spc="-25" dirty="0">
              <a:latin typeface="Calibri"/>
              <a:cs typeface="Calibri"/>
            </a:endParaRPr>
          </a:p>
          <a:p>
            <a:pPr marL="12700">
              <a:lnSpc>
                <a:spcPct val="100000"/>
              </a:lnSpc>
            </a:pPr>
            <a:r>
              <a:rPr lang="ru-RU" sz="2400" dirty="0" err="1">
                <a:latin typeface="Calibri"/>
                <a:cs typeface="Calibri"/>
              </a:rPr>
              <a:t>Лоразепам</a:t>
            </a:r>
            <a:r>
              <a:rPr lang="ru-RU" sz="2400" dirty="0">
                <a:latin typeface="Calibri"/>
                <a:cs typeface="Calibri"/>
              </a:rPr>
              <a:t>: 0,1 мг/кг в/в/в/м (максимум 4 мг)</a:t>
            </a:r>
            <a:endParaRPr sz="2400" dirty="0">
              <a:latin typeface="Calibri"/>
              <a:cs typeface="Calibri"/>
            </a:endParaRPr>
          </a:p>
        </p:txBody>
      </p:sp>
      <p:sp>
        <p:nvSpPr>
          <p:cNvPr id="5" name="object 5"/>
          <p:cNvSpPr/>
          <p:nvPr/>
        </p:nvSpPr>
        <p:spPr>
          <a:xfrm>
            <a:off x="8253221" y="479298"/>
            <a:ext cx="3403600" cy="1755775"/>
          </a:xfrm>
          <a:custGeom>
            <a:avLst/>
            <a:gdLst/>
            <a:ahLst/>
            <a:cxnLst/>
            <a:rect l="l" t="t" r="r" b="b"/>
            <a:pathLst>
              <a:path w="3403600" h="1755775">
                <a:moveTo>
                  <a:pt x="0" y="1755648"/>
                </a:moveTo>
                <a:lnTo>
                  <a:pt x="3403091" y="1755648"/>
                </a:lnTo>
                <a:lnTo>
                  <a:pt x="3403091" y="0"/>
                </a:lnTo>
                <a:lnTo>
                  <a:pt x="0" y="0"/>
                </a:lnTo>
                <a:lnTo>
                  <a:pt x="0" y="1755648"/>
                </a:lnTo>
                <a:close/>
              </a:path>
            </a:pathLst>
          </a:custGeom>
          <a:ln w="38100">
            <a:solidFill>
              <a:srgbClr val="000000"/>
            </a:solidFill>
          </a:ln>
        </p:spPr>
        <p:txBody>
          <a:bodyPr wrap="square" lIns="0" tIns="0" rIns="0" bIns="0" rtlCol="0"/>
          <a:lstStyle/>
          <a:p>
            <a:endParaRPr/>
          </a:p>
        </p:txBody>
      </p:sp>
      <p:sp>
        <p:nvSpPr>
          <p:cNvPr id="6" name="object 6"/>
          <p:cNvSpPr txBox="1"/>
          <p:nvPr/>
        </p:nvSpPr>
        <p:spPr>
          <a:xfrm>
            <a:off x="8344789" y="554424"/>
            <a:ext cx="3234055" cy="1502976"/>
          </a:xfrm>
          <a:prstGeom prst="rect">
            <a:avLst/>
          </a:prstGeom>
        </p:spPr>
        <p:txBody>
          <a:bodyPr vert="horz" wrap="square" lIns="0" tIns="12700" rIns="0" bIns="0" rtlCol="0">
            <a:spAutoFit/>
          </a:bodyPr>
          <a:lstStyle/>
          <a:p>
            <a:pPr marR="5080" algn="just">
              <a:lnSpc>
                <a:spcPct val="100000"/>
              </a:lnSpc>
              <a:spcBef>
                <a:spcPts val="100"/>
              </a:spcBef>
              <a:tabLst>
                <a:tab pos="742315" algn="l"/>
                <a:tab pos="1696085" algn="l"/>
              </a:tabLst>
            </a:pPr>
            <a:r>
              <a:rPr lang="en-US" sz="1200" dirty="0">
                <a:latin typeface="Calibri"/>
                <a:cs typeface="Calibri"/>
              </a:rPr>
              <a:t>If severe symptoms, including loss of consciousness or requiring up to 6mg Atropine, a benzodiazepine should also be administered due to significant risk of impending seizures.</a:t>
            </a:r>
          </a:p>
          <a:p>
            <a:pPr marR="5080" algn="just">
              <a:lnSpc>
                <a:spcPct val="100000"/>
              </a:lnSpc>
              <a:spcBef>
                <a:spcPts val="100"/>
              </a:spcBef>
              <a:tabLst>
                <a:tab pos="742315" algn="l"/>
                <a:tab pos="1696085" algn="l"/>
              </a:tabLst>
            </a:pPr>
            <a:r>
              <a:rPr lang="ru-RU" sz="1200" dirty="0">
                <a:latin typeface="Calibri"/>
                <a:cs typeface="Calibri"/>
              </a:rPr>
              <a:t>У </a:t>
            </a:r>
            <a:r>
              <a:rPr lang="ru-RU" sz="1200" dirty="0" err="1">
                <a:latin typeface="Calibri"/>
                <a:cs typeface="Calibri"/>
              </a:rPr>
              <a:t>разі</a:t>
            </a:r>
            <a:r>
              <a:rPr lang="ru-RU" sz="1200" dirty="0">
                <a:latin typeface="Calibri"/>
                <a:cs typeface="Calibri"/>
              </a:rPr>
              <a:t> </a:t>
            </a:r>
            <a:r>
              <a:rPr lang="ru-RU" sz="1200" dirty="0" err="1">
                <a:latin typeface="Calibri"/>
                <a:cs typeface="Calibri"/>
              </a:rPr>
              <a:t>серйозних</a:t>
            </a:r>
            <a:r>
              <a:rPr lang="ru-RU" sz="1200" dirty="0">
                <a:latin typeface="Calibri"/>
                <a:cs typeface="Calibri"/>
              </a:rPr>
              <a:t> </a:t>
            </a:r>
            <a:r>
              <a:rPr lang="ru-RU" sz="1200" dirty="0" err="1">
                <a:latin typeface="Calibri"/>
                <a:cs typeface="Calibri"/>
              </a:rPr>
              <a:t>симптомів</a:t>
            </a:r>
            <a:r>
              <a:rPr lang="ru-RU" sz="1200" dirty="0">
                <a:latin typeface="Calibri"/>
                <a:cs typeface="Calibri"/>
              </a:rPr>
              <a:t>, </a:t>
            </a:r>
            <a:r>
              <a:rPr lang="ru-RU" sz="1200" dirty="0" err="1">
                <a:latin typeface="Calibri"/>
                <a:cs typeface="Calibri"/>
              </a:rPr>
              <a:t>включаючи</a:t>
            </a:r>
            <a:r>
              <a:rPr lang="ru-RU" sz="1200" dirty="0">
                <a:latin typeface="Calibri"/>
                <a:cs typeface="Calibri"/>
              </a:rPr>
              <a:t> </a:t>
            </a:r>
            <a:r>
              <a:rPr lang="ru-RU" sz="1200" dirty="0" err="1">
                <a:latin typeface="Calibri"/>
                <a:cs typeface="Calibri"/>
              </a:rPr>
              <a:t>втрату</a:t>
            </a:r>
            <a:r>
              <a:rPr lang="ru-RU" sz="1200" dirty="0">
                <a:latin typeface="Calibri"/>
                <a:cs typeface="Calibri"/>
              </a:rPr>
              <a:t> </a:t>
            </a:r>
            <a:r>
              <a:rPr lang="ru-RU" sz="1200" dirty="0" err="1">
                <a:latin typeface="Calibri"/>
                <a:cs typeface="Calibri"/>
              </a:rPr>
              <a:t>свідомості</a:t>
            </a:r>
            <a:r>
              <a:rPr lang="ru-RU" sz="1200" dirty="0">
                <a:latin typeface="Calibri"/>
                <a:cs typeface="Calibri"/>
              </a:rPr>
              <a:t> </a:t>
            </a:r>
            <a:r>
              <a:rPr lang="ru-RU" sz="1200" dirty="0" err="1">
                <a:latin typeface="Calibri"/>
                <a:cs typeface="Calibri"/>
              </a:rPr>
              <a:t>або</a:t>
            </a:r>
            <a:r>
              <a:rPr lang="ru-RU" sz="1200" dirty="0">
                <a:latin typeface="Calibri"/>
                <a:cs typeface="Calibri"/>
              </a:rPr>
              <a:t> потребу в </a:t>
            </a:r>
            <a:r>
              <a:rPr lang="ru-RU" sz="1200" dirty="0" err="1">
                <a:latin typeface="Calibri"/>
                <a:cs typeface="Calibri"/>
              </a:rPr>
              <a:t>застосуванні</a:t>
            </a:r>
            <a:r>
              <a:rPr lang="ru-RU" sz="1200" dirty="0">
                <a:latin typeface="Calibri"/>
                <a:cs typeface="Calibri"/>
              </a:rPr>
              <a:t> до 6 мг </a:t>
            </a:r>
            <a:r>
              <a:rPr lang="ru-RU" sz="1200" dirty="0" err="1">
                <a:latin typeface="Calibri"/>
                <a:cs typeface="Calibri"/>
              </a:rPr>
              <a:t>атропіну</a:t>
            </a:r>
            <a:r>
              <a:rPr lang="ru-RU" sz="1200" dirty="0">
                <a:latin typeface="Calibri"/>
                <a:cs typeface="Calibri"/>
              </a:rPr>
              <a:t>, </a:t>
            </a:r>
            <a:r>
              <a:rPr lang="ru-RU" sz="1200" dirty="0" err="1">
                <a:latin typeface="Calibri"/>
                <a:cs typeface="Calibri"/>
              </a:rPr>
              <a:t>слід</a:t>
            </a:r>
            <a:r>
              <a:rPr lang="ru-RU" sz="1200" dirty="0">
                <a:latin typeface="Calibri"/>
                <a:cs typeface="Calibri"/>
              </a:rPr>
              <a:t> </a:t>
            </a:r>
            <a:r>
              <a:rPr lang="ru-RU" sz="1200" dirty="0" err="1">
                <a:latin typeface="Calibri"/>
                <a:cs typeface="Calibri"/>
              </a:rPr>
              <a:t>також</a:t>
            </a:r>
            <a:r>
              <a:rPr lang="ru-RU" sz="1200" dirty="0">
                <a:latin typeface="Calibri"/>
                <a:cs typeface="Calibri"/>
              </a:rPr>
              <a:t> ввести </a:t>
            </a:r>
            <a:r>
              <a:rPr lang="ru-RU" sz="1200" dirty="0" err="1">
                <a:latin typeface="Calibri"/>
                <a:cs typeface="Calibri"/>
              </a:rPr>
              <a:t>бензодіазепін</a:t>
            </a:r>
            <a:r>
              <a:rPr lang="ru-RU" sz="1200" dirty="0">
                <a:latin typeface="Calibri"/>
                <a:cs typeface="Calibri"/>
              </a:rPr>
              <a:t> через </a:t>
            </a:r>
            <a:r>
              <a:rPr lang="ru-RU" sz="1200" dirty="0" err="1">
                <a:latin typeface="Calibri"/>
                <a:cs typeface="Calibri"/>
              </a:rPr>
              <a:t>значний</a:t>
            </a:r>
            <a:r>
              <a:rPr lang="ru-RU" sz="1200" dirty="0">
                <a:latin typeface="Calibri"/>
                <a:cs typeface="Calibri"/>
              </a:rPr>
              <a:t> </a:t>
            </a:r>
            <a:r>
              <a:rPr lang="ru-RU" sz="1200" dirty="0" err="1">
                <a:latin typeface="Calibri"/>
                <a:cs typeface="Calibri"/>
              </a:rPr>
              <a:t>ризик</a:t>
            </a:r>
            <a:r>
              <a:rPr lang="ru-RU" sz="1200" dirty="0">
                <a:latin typeface="Calibri"/>
                <a:cs typeface="Calibri"/>
              </a:rPr>
              <a:t> </a:t>
            </a:r>
            <a:r>
              <a:rPr lang="ru-RU" sz="1200" dirty="0" err="1">
                <a:latin typeface="Calibri"/>
                <a:cs typeface="Calibri"/>
              </a:rPr>
              <a:t>загрози</a:t>
            </a:r>
            <a:r>
              <a:rPr lang="ru-RU" sz="1200" dirty="0">
                <a:latin typeface="Calibri"/>
                <a:cs typeface="Calibri"/>
              </a:rPr>
              <a:t> судом.</a:t>
            </a:r>
            <a:endParaRPr sz="1200" dirty="0">
              <a:latin typeface="Calibri"/>
              <a:cs typeface="Calibri"/>
            </a:endParaRPr>
          </a:p>
        </p:txBody>
      </p:sp>
      <p:pic>
        <p:nvPicPr>
          <p:cNvPr id="9" name="object 9"/>
          <p:cNvPicPr/>
          <p:nvPr/>
        </p:nvPicPr>
        <p:blipFill>
          <a:blip r:embed="rId2" cstate="print"/>
          <a:stretch>
            <a:fillRect/>
          </a:stretch>
        </p:blipFill>
        <p:spPr>
          <a:xfrm>
            <a:off x="9561576" y="5838444"/>
            <a:ext cx="2217420" cy="704088"/>
          </a:xfrm>
          <a:prstGeom prst="rect">
            <a:avLst/>
          </a:prstGeom>
        </p:spPr>
      </p:pic>
      <p:pic>
        <p:nvPicPr>
          <p:cNvPr id="10" name="object 10"/>
          <p:cNvPicPr/>
          <p:nvPr/>
        </p:nvPicPr>
        <p:blipFill>
          <a:blip r:embed="rId3" cstate="print"/>
          <a:stretch>
            <a:fillRect/>
          </a:stretch>
        </p:blipFill>
        <p:spPr>
          <a:xfrm>
            <a:off x="10392156" y="3240023"/>
            <a:ext cx="1318259" cy="13173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4888" y="609676"/>
            <a:ext cx="7657465" cy="1121461"/>
          </a:xfrm>
          <a:prstGeom prst="rect">
            <a:avLst/>
          </a:prstGeom>
        </p:spPr>
        <p:txBody>
          <a:bodyPr vert="horz" wrap="square" lIns="0" tIns="13335" rIns="0" bIns="0" rtlCol="0">
            <a:spAutoFit/>
          </a:bodyPr>
          <a:lstStyle/>
          <a:p>
            <a:pPr marL="12700">
              <a:lnSpc>
                <a:spcPct val="100000"/>
              </a:lnSpc>
              <a:spcBef>
                <a:spcPts val="105"/>
              </a:spcBef>
            </a:pPr>
            <a:r>
              <a:rPr sz="3600" b="1" spc="-40" dirty="0"/>
              <a:t>Illustrative</a:t>
            </a:r>
            <a:r>
              <a:rPr sz="3600" b="1" spc="-210" dirty="0"/>
              <a:t> </a:t>
            </a:r>
            <a:r>
              <a:rPr sz="3600" b="1" dirty="0"/>
              <a:t>Case-</a:t>
            </a:r>
            <a:r>
              <a:rPr sz="3600" b="1" spc="-175" dirty="0"/>
              <a:t> </a:t>
            </a:r>
            <a:r>
              <a:rPr sz="3600" b="1" spc="-20" dirty="0"/>
              <a:t>Syrian</a:t>
            </a:r>
            <a:r>
              <a:rPr sz="3600" b="1" spc="-200" dirty="0"/>
              <a:t> </a:t>
            </a:r>
            <a:r>
              <a:rPr sz="3600" b="1" spc="-10" dirty="0"/>
              <a:t>Experience</a:t>
            </a:r>
            <a:br>
              <a:rPr lang="en-US" sz="3600" b="1" spc="-10" dirty="0"/>
            </a:br>
            <a:r>
              <a:rPr lang="ru-RU" sz="3600" b="1" spc="-10" dirty="0"/>
              <a:t>Приклад - </a:t>
            </a:r>
            <a:r>
              <a:rPr lang="ru-RU" sz="3600" b="1" spc="-10" dirty="0" err="1"/>
              <a:t>сирійський</a:t>
            </a:r>
            <a:r>
              <a:rPr lang="ru-RU" sz="3600" b="1" spc="-10" dirty="0"/>
              <a:t> </a:t>
            </a:r>
            <a:r>
              <a:rPr lang="ru-RU" sz="3600" b="1" spc="-10" dirty="0" err="1"/>
              <a:t>досвід</a:t>
            </a:r>
            <a:endParaRPr sz="3600" b="1" dirty="0"/>
          </a:p>
        </p:txBody>
      </p:sp>
      <p:sp>
        <p:nvSpPr>
          <p:cNvPr id="3" name="object 3"/>
          <p:cNvSpPr txBox="1"/>
          <p:nvPr/>
        </p:nvSpPr>
        <p:spPr>
          <a:xfrm>
            <a:off x="354888" y="1793493"/>
            <a:ext cx="11446510" cy="3948517"/>
          </a:xfrm>
          <a:prstGeom prst="rect">
            <a:avLst/>
          </a:prstGeom>
        </p:spPr>
        <p:txBody>
          <a:bodyPr vert="horz" wrap="square" lIns="0" tIns="54610" rIns="0" bIns="0" rtlCol="0">
            <a:spAutoFit/>
          </a:bodyPr>
          <a:lstStyle/>
          <a:p>
            <a:pPr marL="12700" marR="5080" algn="just">
              <a:lnSpc>
                <a:spcPct val="90000"/>
              </a:lnSpc>
              <a:spcBef>
                <a:spcPts val="430"/>
              </a:spcBef>
            </a:pPr>
            <a:r>
              <a:rPr sz="2000" dirty="0">
                <a:latin typeface="Calibri"/>
                <a:cs typeface="Calibri"/>
              </a:rPr>
              <a:t>“Dr.</a:t>
            </a:r>
            <a:r>
              <a:rPr sz="2000" spc="245" dirty="0">
                <a:latin typeface="Calibri"/>
                <a:cs typeface="Calibri"/>
              </a:rPr>
              <a:t> </a:t>
            </a:r>
            <a:r>
              <a:rPr sz="2000" dirty="0">
                <a:latin typeface="Calibri"/>
                <a:cs typeface="Calibri"/>
              </a:rPr>
              <a:t>Abdel</a:t>
            </a:r>
            <a:r>
              <a:rPr sz="2000" spc="235" dirty="0">
                <a:latin typeface="Calibri"/>
                <a:cs typeface="Calibri"/>
              </a:rPr>
              <a:t> </a:t>
            </a:r>
            <a:r>
              <a:rPr sz="2000" dirty="0">
                <a:latin typeface="Calibri"/>
                <a:cs typeface="Calibri"/>
              </a:rPr>
              <a:t>Rahman,</a:t>
            </a:r>
            <a:r>
              <a:rPr sz="2000" spc="254" dirty="0">
                <a:latin typeface="Calibri"/>
                <a:cs typeface="Calibri"/>
              </a:rPr>
              <a:t> </a:t>
            </a:r>
            <a:r>
              <a:rPr sz="2000" dirty="0">
                <a:latin typeface="Calibri"/>
                <a:cs typeface="Calibri"/>
              </a:rPr>
              <a:t>from</a:t>
            </a:r>
            <a:r>
              <a:rPr sz="2000" spc="240" dirty="0">
                <a:latin typeface="Calibri"/>
                <a:cs typeface="Calibri"/>
              </a:rPr>
              <a:t> </a:t>
            </a:r>
            <a:r>
              <a:rPr sz="2000" dirty="0">
                <a:latin typeface="Calibri"/>
                <a:cs typeface="Calibri"/>
              </a:rPr>
              <a:t>East</a:t>
            </a:r>
            <a:r>
              <a:rPr sz="2000" spc="245" dirty="0">
                <a:latin typeface="Calibri"/>
                <a:cs typeface="Calibri"/>
              </a:rPr>
              <a:t> </a:t>
            </a:r>
            <a:r>
              <a:rPr sz="2000" dirty="0">
                <a:latin typeface="Calibri"/>
                <a:cs typeface="Calibri"/>
              </a:rPr>
              <a:t>Ghouta,</a:t>
            </a:r>
            <a:r>
              <a:rPr sz="2000" spc="235" dirty="0">
                <a:latin typeface="Calibri"/>
                <a:cs typeface="Calibri"/>
              </a:rPr>
              <a:t> </a:t>
            </a:r>
            <a:r>
              <a:rPr sz="2000" dirty="0">
                <a:latin typeface="Calibri"/>
                <a:cs typeface="Calibri"/>
              </a:rPr>
              <a:t>treated</a:t>
            </a:r>
            <a:r>
              <a:rPr sz="2000" spc="235" dirty="0">
                <a:latin typeface="Calibri"/>
                <a:cs typeface="Calibri"/>
              </a:rPr>
              <a:t> </a:t>
            </a:r>
            <a:r>
              <a:rPr sz="2000" dirty="0">
                <a:latin typeface="Calibri"/>
                <a:cs typeface="Calibri"/>
              </a:rPr>
              <a:t>scores</a:t>
            </a:r>
            <a:r>
              <a:rPr sz="2000" spc="240" dirty="0">
                <a:latin typeface="Calibri"/>
                <a:cs typeface="Calibri"/>
              </a:rPr>
              <a:t> </a:t>
            </a:r>
            <a:r>
              <a:rPr sz="2000" dirty="0">
                <a:latin typeface="Calibri"/>
                <a:cs typeface="Calibri"/>
              </a:rPr>
              <a:t>of</a:t>
            </a:r>
            <a:r>
              <a:rPr sz="2000" spc="245" dirty="0">
                <a:latin typeface="Calibri"/>
                <a:cs typeface="Calibri"/>
              </a:rPr>
              <a:t> </a:t>
            </a:r>
            <a:r>
              <a:rPr sz="2000" dirty="0">
                <a:latin typeface="Calibri"/>
                <a:cs typeface="Calibri"/>
              </a:rPr>
              <a:t>patients,</a:t>
            </a:r>
            <a:r>
              <a:rPr sz="2000" spc="254" dirty="0">
                <a:latin typeface="Calibri"/>
                <a:cs typeface="Calibri"/>
              </a:rPr>
              <a:t> </a:t>
            </a:r>
            <a:r>
              <a:rPr sz="2000" spc="-10" dirty="0">
                <a:latin typeface="Calibri"/>
                <a:cs typeface="Calibri"/>
              </a:rPr>
              <a:t>protecting </a:t>
            </a:r>
            <a:r>
              <a:rPr sz="2000" dirty="0">
                <a:latin typeface="Calibri"/>
                <a:cs typeface="Calibri"/>
              </a:rPr>
              <a:t>himself</a:t>
            </a:r>
            <a:r>
              <a:rPr sz="2000" spc="35" dirty="0">
                <a:latin typeface="Calibri"/>
                <a:cs typeface="Calibri"/>
              </a:rPr>
              <a:t>  </a:t>
            </a:r>
            <a:r>
              <a:rPr sz="2000" dirty="0">
                <a:latin typeface="Calibri"/>
                <a:cs typeface="Calibri"/>
              </a:rPr>
              <a:t>only</a:t>
            </a:r>
            <a:r>
              <a:rPr sz="2000" spc="40" dirty="0">
                <a:latin typeface="Calibri"/>
                <a:cs typeface="Calibri"/>
              </a:rPr>
              <a:t>  </a:t>
            </a:r>
            <a:r>
              <a:rPr sz="2000" dirty="0">
                <a:latin typeface="Calibri"/>
                <a:cs typeface="Calibri"/>
              </a:rPr>
              <a:t>with</a:t>
            </a:r>
            <a:r>
              <a:rPr sz="2000" spc="45" dirty="0">
                <a:latin typeface="Calibri"/>
                <a:cs typeface="Calibri"/>
              </a:rPr>
              <a:t>  </a:t>
            </a:r>
            <a:r>
              <a:rPr sz="2000" dirty="0">
                <a:latin typeface="Calibri"/>
                <a:cs typeface="Calibri"/>
              </a:rPr>
              <a:t>a</a:t>
            </a:r>
            <a:r>
              <a:rPr sz="2000" spc="35" dirty="0">
                <a:latin typeface="Calibri"/>
                <a:cs typeface="Calibri"/>
              </a:rPr>
              <a:t>  </a:t>
            </a:r>
            <a:r>
              <a:rPr sz="2000" dirty="0">
                <a:latin typeface="Calibri"/>
                <a:cs typeface="Calibri"/>
              </a:rPr>
              <a:t>simple</a:t>
            </a:r>
            <a:r>
              <a:rPr sz="2000" spc="45" dirty="0">
                <a:latin typeface="Calibri"/>
                <a:cs typeface="Calibri"/>
              </a:rPr>
              <a:t>  </a:t>
            </a:r>
            <a:r>
              <a:rPr sz="2000" dirty="0">
                <a:latin typeface="Calibri"/>
                <a:cs typeface="Calibri"/>
              </a:rPr>
              <a:t>face</a:t>
            </a:r>
            <a:r>
              <a:rPr sz="2000" spc="35" dirty="0">
                <a:latin typeface="Calibri"/>
                <a:cs typeface="Calibri"/>
              </a:rPr>
              <a:t>  </a:t>
            </a:r>
            <a:r>
              <a:rPr sz="2000" dirty="0">
                <a:latin typeface="Calibri"/>
                <a:cs typeface="Calibri"/>
              </a:rPr>
              <a:t>mask.</a:t>
            </a:r>
            <a:r>
              <a:rPr sz="2000" spc="265" dirty="0">
                <a:latin typeface="Calibri"/>
                <a:cs typeface="Calibri"/>
              </a:rPr>
              <a:t>   </a:t>
            </a:r>
            <a:r>
              <a:rPr sz="2000" dirty="0">
                <a:latin typeface="Calibri"/>
                <a:cs typeface="Calibri"/>
              </a:rPr>
              <a:t>He</a:t>
            </a:r>
            <a:r>
              <a:rPr sz="2000" spc="40" dirty="0">
                <a:latin typeface="Calibri"/>
                <a:cs typeface="Calibri"/>
              </a:rPr>
              <a:t>  </a:t>
            </a:r>
            <a:r>
              <a:rPr sz="2000" dirty="0">
                <a:latin typeface="Calibri"/>
                <a:cs typeface="Calibri"/>
              </a:rPr>
              <a:t>then</a:t>
            </a:r>
            <a:r>
              <a:rPr sz="2000" spc="40" dirty="0">
                <a:latin typeface="Calibri"/>
                <a:cs typeface="Calibri"/>
              </a:rPr>
              <a:t>  </a:t>
            </a:r>
            <a:r>
              <a:rPr sz="2000" dirty="0">
                <a:latin typeface="Calibri"/>
                <a:cs typeface="Calibri"/>
              </a:rPr>
              <a:t>developed</a:t>
            </a:r>
            <a:r>
              <a:rPr sz="2000" spc="45" dirty="0">
                <a:latin typeface="Calibri"/>
                <a:cs typeface="Calibri"/>
              </a:rPr>
              <a:t>  </a:t>
            </a:r>
            <a:r>
              <a:rPr sz="2000" dirty="0">
                <a:latin typeface="Calibri"/>
                <a:cs typeface="Calibri"/>
              </a:rPr>
              <a:t>blurry</a:t>
            </a:r>
            <a:r>
              <a:rPr sz="2000" spc="40" dirty="0">
                <a:latin typeface="Calibri"/>
                <a:cs typeface="Calibri"/>
              </a:rPr>
              <a:t>  </a:t>
            </a:r>
            <a:r>
              <a:rPr sz="2000" spc="-10" dirty="0">
                <a:latin typeface="Calibri"/>
                <a:cs typeface="Calibri"/>
              </a:rPr>
              <a:t>vision, </a:t>
            </a:r>
            <a:r>
              <a:rPr sz="2000" dirty="0">
                <a:latin typeface="Calibri"/>
                <a:cs typeface="Calibri"/>
              </a:rPr>
              <a:t>tightness</a:t>
            </a:r>
            <a:r>
              <a:rPr sz="2000" spc="130" dirty="0">
                <a:latin typeface="Calibri"/>
                <a:cs typeface="Calibri"/>
              </a:rPr>
              <a:t> </a:t>
            </a:r>
            <a:r>
              <a:rPr sz="2000" dirty="0">
                <a:latin typeface="Calibri"/>
                <a:cs typeface="Calibri"/>
              </a:rPr>
              <a:t>in</a:t>
            </a:r>
            <a:r>
              <a:rPr sz="2000" spc="125" dirty="0">
                <a:latin typeface="Calibri"/>
                <a:cs typeface="Calibri"/>
              </a:rPr>
              <a:t> </a:t>
            </a:r>
            <a:r>
              <a:rPr sz="2000" dirty="0">
                <a:latin typeface="Calibri"/>
                <a:cs typeface="Calibri"/>
              </a:rPr>
              <a:t>his</a:t>
            </a:r>
            <a:r>
              <a:rPr sz="2000" spc="120" dirty="0">
                <a:latin typeface="Calibri"/>
                <a:cs typeface="Calibri"/>
              </a:rPr>
              <a:t> </a:t>
            </a:r>
            <a:r>
              <a:rPr sz="2000" dirty="0">
                <a:latin typeface="Calibri"/>
                <a:cs typeface="Calibri"/>
              </a:rPr>
              <a:t>chest,</a:t>
            </a:r>
            <a:r>
              <a:rPr sz="2000" spc="114" dirty="0">
                <a:latin typeface="Calibri"/>
                <a:cs typeface="Calibri"/>
              </a:rPr>
              <a:t> </a:t>
            </a:r>
            <a:r>
              <a:rPr sz="2000" dirty="0">
                <a:latin typeface="Calibri"/>
                <a:cs typeface="Calibri"/>
              </a:rPr>
              <a:t>and</a:t>
            </a:r>
            <a:r>
              <a:rPr sz="2000" spc="114" dirty="0">
                <a:latin typeface="Calibri"/>
                <a:cs typeface="Calibri"/>
              </a:rPr>
              <a:t> </a:t>
            </a:r>
            <a:r>
              <a:rPr sz="2000" dirty="0">
                <a:latin typeface="Calibri"/>
                <a:cs typeface="Calibri"/>
              </a:rPr>
              <a:t>a</a:t>
            </a:r>
            <a:r>
              <a:rPr sz="2000" spc="130" dirty="0">
                <a:latin typeface="Calibri"/>
                <a:cs typeface="Calibri"/>
              </a:rPr>
              <a:t> </a:t>
            </a:r>
            <a:r>
              <a:rPr sz="2000" dirty="0">
                <a:latin typeface="Calibri"/>
                <a:cs typeface="Calibri"/>
              </a:rPr>
              <a:t>severe</a:t>
            </a:r>
            <a:r>
              <a:rPr sz="2000" spc="110" dirty="0">
                <a:latin typeface="Calibri"/>
                <a:cs typeface="Calibri"/>
              </a:rPr>
              <a:t> </a:t>
            </a:r>
            <a:r>
              <a:rPr sz="2000" dirty="0">
                <a:latin typeface="Calibri"/>
                <a:cs typeface="Calibri"/>
              </a:rPr>
              <a:t>headache.</a:t>
            </a:r>
            <a:r>
              <a:rPr sz="2000" spc="120" dirty="0">
                <a:latin typeface="Calibri"/>
                <a:cs typeface="Calibri"/>
              </a:rPr>
              <a:t>  </a:t>
            </a:r>
            <a:r>
              <a:rPr sz="2000" dirty="0">
                <a:latin typeface="Calibri"/>
                <a:cs typeface="Calibri"/>
              </a:rPr>
              <a:t>His</a:t>
            </a:r>
            <a:r>
              <a:rPr sz="2000" spc="140" dirty="0">
                <a:latin typeface="Calibri"/>
                <a:cs typeface="Calibri"/>
              </a:rPr>
              <a:t> </a:t>
            </a:r>
            <a:r>
              <a:rPr sz="2000" dirty="0">
                <a:latin typeface="Calibri"/>
                <a:cs typeface="Calibri"/>
              </a:rPr>
              <a:t>eyes</a:t>
            </a:r>
            <a:r>
              <a:rPr sz="2000" spc="114" dirty="0">
                <a:latin typeface="Calibri"/>
                <a:cs typeface="Calibri"/>
              </a:rPr>
              <a:t> </a:t>
            </a:r>
            <a:r>
              <a:rPr sz="2000" dirty="0">
                <a:latin typeface="Calibri"/>
                <a:cs typeface="Calibri"/>
              </a:rPr>
              <a:t>began</a:t>
            </a:r>
            <a:r>
              <a:rPr sz="2000" spc="105" dirty="0">
                <a:latin typeface="Calibri"/>
                <a:cs typeface="Calibri"/>
              </a:rPr>
              <a:t> </a:t>
            </a:r>
            <a:r>
              <a:rPr sz="2000" dirty="0">
                <a:latin typeface="Calibri"/>
                <a:cs typeface="Calibri"/>
              </a:rPr>
              <a:t>tearing</a:t>
            </a:r>
            <a:r>
              <a:rPr sz="2000" spc="135" dirty="0">
                <a:latin typeface="Calibri"/>
                <a:cs typeface="Calibri"/>
              </a:rPr>
              <a:t> </a:t>
            </a:r>
            <a:r>
              <a:rPr sz="2000" dirty="0">
                <a:latin typeface="Calibri"/>
                <a:cs typeface="Calibri"/>
              </a:rPr>
              <a:t>and</a:t>
            </a:r>
            <a:r>
              <a:rPr sz="2000" spc="120" dirty="0">
                <a:latin typeface="Calibri"/>
                <a:cs typeface="Calibri"/>
              </a:rPr>
              <a:t> </a:t>
            </a:r>
            <a:r>
              <a:rPr sz="2000" spc="-25" dirty="0">
                <a:latin typeface="Calibri"/>
                <a:cs typeface="Calibri"/>
              </a:rPr>
              <a:t>his </a:t>
            </a:r>
            <a:r>
              <a:rPr sz="2000" dirty="0">
                <a:latin typeface="Calibri"/>
                <a:cs typeface="Calibri"/>
              </a:rPr>
              <a:t>breathing</a:t>
            </a:r>
            <a:r>
              <a:rPr sz="2000" spc="440" dirty="0">
                <a:latin typeface="Calibri"/>
                <a:cs typeface="Calibri"/>
              </a:rPr>
              <a:t> </a:t>
            </a:r>
            <a:r>
              <a:rPr sz="2000" dirty="0">
                <a:latin typeface="Calibri"/>
                <a:cs typeface="Calibri"/>
              </a:rPr>
              <a:t>became</a:t>
            </a:r>
            <a:r>
              <a:rPr sz="2000" spc="455" dirty="0">
                <a:latin typeface="Calibri"/>
                <a:cs typeface="Calibri"/>
              </a:rPr>
              <a:t> </a:t>
            </a:r>
            <a:r>
              <a:rPr sz="2000" dirty="0">
                <a:latin typeface="Calibri"/>
                <a:cs typeface="Calibri"/>
              </a:rPr>
              <a:t>heavier.</a:t>
            </a:r>
            <a:r>
              <a:rPr sz="2000" spc="450" dirty="0">
                <a:latin typeface="Calibri"/>
                <a:cs typeface="Calibri"/>
              </a:rPr>
              <a:t>  </a:t>
            </a:r>
            <a:r>
              <a:rPr sz="2000" dirty="0">
                <a:latin typeface="Calibri"/>
                <a:cs typeface="Calibri"/>
              </a:rPr>
              <a:t>When</a:t>
            </a:r>
            <a:r>
              <a:rPr sz="2000" spc="450" dirty="0">
                <a:latin typeface="Calibri"/>
                <a:cs typeface="Calibri"/>
              </a:rPr>
              <a:t> </a:t>
            </a:r>
            <a:r>
              <a:rPr sz="2000" dirty="0">
                <a:latin typeface="Calibri"/>
                <a:cs typeface="Calibri"/>
              </a:rPr>
              <a:t>he</a:t>
            </a:r>
            <a:r>
              <a:rPr sz="2000" spc="440" dirty="0">
                <a:latin typeface="Calibri"/>
                <a:cs typeface="Calibri"/>
              </a:rPr>
              <a:t> </a:t>
            </a:r>
            <a:r>
              <a:rPr sz="2000" dirty="0">
                <a:latin typeface="Calibri"/>
                <a:cs typeface="Calibri"/>
              </a:rPr>
              <a:t>told</a:t>
            </a:r>
            <a:r>
              <a:rPr sz="2000" spc="450" dirty="0">
                <a:latin typeface="Calibri"/>
                <a:cs typeface="Calibri"/>
              </a:rPr>
              <a:t> </a:t>
            </a:r>
            <a:r>
              <a:rPr sz="2000" dirty="0">
                <a:latin typeface="Calibri"/>
                <a:cs typeface="Calibri"/>
              </a:rPr>
              <a:t>his</a:t>
            </a:r>
            <a:r>
              <a:rPr sz="2000" spc="450" dirty="0">
                <a:latin typeface="Calibri"/>
                <a:cs typeface="Calibri"/>
              </a:rPr>
              <a:t> </a:t>
            </a:r>
            <a:r>
              <a:rPr sz="2000" dirty="0">
                <a:latin typeface="Calibri"/>
                <a:cs typeface="Calibri"/>
              </a:rPr>
              <a:t>colleagues</a:t>
            </a:r>
            <a:r>
              <a:rPr sz="2000" spc="455" dirty="0">
                <a:latin typeface="Calibri"/>
                <a:cs typeface="Calibri"/>
              </a:rPr>
              <a:t> </a:t>
            </a:r>
            <a:r>
              <a:rPr sz="2000" dirty="0">
                <a:latin typeface="Calibri"/>
                <a:cs typeface="Calibri"/>
              </a:rPr>
              <a:t>he</a:t>
            </a:r>
            <a:r>
              <a:rPr sz="2000" spc="455" dirty="0">
                <a:latin typeface="Calibri"/>
                <a:cs typeface="Calibri"/>
              </a:rPr>
              <a:t> </a:t>
            </a:r>
            <a:r>
              <a:rPr sz="2000" dirty="0">
                <a:latin typeface="Calibri"/>
                <a:cs typeface="Calibri"/>
              </a:rPr>
              <a:t>was</a:t>
            </a:r>
            <a:r>
              <a:rPr sz="2000" spc="450" dirty="0">
                <a:latin typeface="Calibri"/>
                <a:cs typeface="Calibri"/>
              </a:rPr>
              <a:t> </a:t>
            </a:r>
            <a:r>
              <a:rPr sz="2000" dirty="0">
                <a:latin typeface="Calibri"/>
                <a:cs typeface="Calibri"/>
              </a:rPr>
              <a:t>unable</a:t>
            </a:r>
            <a:r>
              <a:rPr sz="2000" spc="450" dirty="0">
                <a:latin typeface="Calibri"/>
                <a:cs typeface="Calibri"/>
              </a:rPr>
              <a:t> </a:t>
            </a:r>
            <a:r>
              <a:rPr sz="2000" spc="-25" dirty="0">
                <a:latin typeface="Calibri"/>
                <a:cs typeface="Calibri"/>
              </a:rPr>
              <a:t>to </a:t>
            </a:r>
            <a:r>
              <a:rPr sz="2000" dirty="0">
                <a:latin typeface="Calibri"/>
                <a:cs typeface="Calibri"/>
              </a:rPr>
              <a:t>continue</a:t>
            </a:r>
            <a:r>
              <a:rPr sz="2000" spc="335" dirty="0">
                <a:latin typeface="Calibri"/>
                <a:cs typeface="Calibri"/>
              </a:rPr>
              <a:t> </a:t>
            </a:r>
            <a:r>
              <a:rPr sz="2000" dirty="0">
                <a:latin typeface="Calibri"/>
                <a:cs typeface="Calibri"/>
              </a:rPr>
              <a:t>working</a:t>
            </a:r>
            <a:r>
              <a:rPr sz="2000" spc="330" dirty="0">
                <a:latin typeface="Calibri"/>
                <a:cs typeface="Calibri"/>
              </a:rPr>
              <a:t> </a:t>
            </a:r>
            <a:r>
              <a:rPr sz="2000" dirty="0">
                <a:latin typeface="Calibri"/>
                <a:cs typeface="Calibri"/>
              </a:rPr>
              <a:t>and</a:t>
            </a:r>
            <a:r>
              <a:rPr sz="2000" spc="315" dirty="0">
                <a:latin typeface="Calibri"/>
                <a:cs typeface="Calibri"/>
              </a:rPr>
              <a:t> </a:t>
            </a:r>
            <a:r>
              <a:rPr sz="2000" dirty="0">
                <a:latin typeface="Calibri"/>
                <a:cs typeface="Calibri"/>
              </a:rPr>
              <a:t>that</a:t>
            </a:r>
            <a:r>
              <a:rPr sz="2000" spc="335" dirty="0">
                <a:latin typeface="Calibri"/>
                <a:cs typeface="Calibri"/>
              </a:rPr>
              <a:t> </a:t>
            </a:r>
            <a:r>
              <a:rPr sz="2000" dirty="0">
                <a:latin typeface="Calibri"/>
                <a:cs typeface="Calibri"/>
              </a:rPr>
              <a:t>he</a:t>
            </a:r>
            <a:r>
              <a:rPr sz="2000" spc="325" dirty="0">
                <a:latin typeface="Calibri"/>
                <a:cs typeface="Calibri"/>
              </a:rPr>
              <a:t> </a:t>
            </a:r>
            <a:r>
              <a:rPr sz="2000" dirty="0">
                <a:latin typeface="Calibri"/>
                <a:cs typeface="Calibri"/>
              </a:rPr>
              <a:t>needed</a:t>
            </a:r>
            <a:r>
              <a:rPr sz="2000" spc="345" dirty="0">
                <a:latin typeface="Calibri"/>
                <a:cs typeface="Calibri"/>
              </a:rPr>
              <a:t> </a:t>
            </a:r>
            <a:r>
              <a:rPr sz="2000" dirty="0">
                <a:latin typeface="Calibri"/>
                <a:cs typeface="Calibri"/>
              </a:rPr>
              <a:t>help,</a:t>
            </a:r>
            <a:r>
              <a:rPr sz="2000" spc="320" dirty="0">
                <a:latin typeface="Calibri"/>
                <a:cs typeface="Calibri"/>
              </a:rPr>
              <a:t> </a:t>
            </a:r>
            <a:r>
              <a:rPr sz="2000" dirty="0">
                <a:latin typeface="Calibri"/>
                <a:cs typeface="Calibri"/>
              </a:rPr>
              <a:t>they</a:t>
            </a:r>
            <a:r>
              <a:rPr sz="2000" spc="325" dirty="0">
                <a:latin typeface="Calibri"/>
                <a:cs typeface="Calibri"/>
              </a:rPr>
              <a:t> </a:t>
            </a:r>
            <a:r>
              <a:rPr sz="2000" dirty="0">
                <a:latin typeface="Calibri"/>
                <a:cs typeface="Calibri"/>
              </a:rPr>
              <a:t>injected</a:t>
            </a:r>
            <a:r>
              <a:rPr sz="2000" spc="335" dirty="0">
                <a:latin typeface="Calibri"/>
                <a:cs typeface="Calibri"/>
              </a:rPr>
              <a:t> </a:t>
            </a:r>
            <a:r>
              <a:rPr sz="2000" dirty="0">
                <a:latin typeface="Calibri"/>
                <a:cs typeface="Calibri"/>
              </a:rPr>
              <a:t>him</a:t>
            </a:r>
            <a:r>
              <a:rPr sz="2000" spc="335" dirty="0">
                <a:latin typeface="Calibri"/>
                <a:cs typeface="Calibri"/>
              </a:rPr>
              <a:t> </a:t>
            </a:r>
            <a:r>
              <a:rPr sz="2000" dirty="0">
                <a:latin typeface="Calibri"/>
                <a:cs typeface="Calibri"/>
              </a:rPr>
              <a:t>with</a:t>
            </a:r>
            <a:r>
              <a:rPr sz="2000" spc="330" dirty="0">
                <a:latin typeface="Calibri"/>
                <a:cs typeface="Calibri"/>
              </a:rPr>
              <a:t> </a:t>
            </a:r>
            <a:r>
              <a:rPr sz="2000" spc="-10" dirty="0">
                <a:latin typeface="Calibri"/>
                <a:cs typeface="Calibri"/>
              </a:rPr>
              <a:t>atropine </a:t>
            </a:r>
            <a:r>
              <a:rPr sz="2000" dirty="0">
                <a:latin typeface="Calibri"/>
                <a:cs typeface="Calibri"/>
              </a:rPr>
              <a:t>and</a:t>
            </a:r>
            <a:r>
              <a:rPr sz="2000" spc="95" dirty="0">
                <a:latin typeface="Calibri"/>
                <a:cs typeface="Calibri"/>
              </a:rPr>
              <a:t> </a:t>
            </a:r>
            <a:r>
              <a:rPr sz="2000" dirty="0">
                <a:latin typeface="Calibri"/>
                <a:cs typeface="Calibri"/>
              </a:rPr>
              <a:t>rushed</a:t>
            </a:r>
            <a:r>
              <a:rPr sz="2000" spc="95" dirty="0">
                <a:latin typeface="Calibri"/>
                <a:cs typeface="Calibri"/>
              </a:rPr>
              <a:t> </a:t>
            </a:r>
            <a:r>
              <a:rPr sz="2000" dirty="0">
                <a:latin typeface="Calibri"/>
                <a:cs typeface="Calibri"/>
              </a:rPr>
              <a:t>to</a:t>
            </a:r>
            <a:r>
              <a:rPr sz="2000" spc="95" dirty="0">
                <a:latin typeface="Calibri"/>
                <a:cs typeface="Calibri"/>
              </a:rPr>
              <a:t> </a:t>
            </a:r>
            <a:r>
              <a:rPr sz="2000" dirty="0">
                <a:latin typeface="Calibri"/>
                <a:cs typeface="Calibri"/>
              </a:rPr>
              <a:t>intubate</a:t>
            </a:r>
            <a:r>
              <a:rPr sz="2000" spc="95" dirty="0">
                <a:latin typeface="Calibri"/>
                <a:cs typeface="Calibri"/>
              </a:rPr>
              <a:t> </a:t>
            </a:r>
            <a:r>
              <a:rPr sz="2000" dirty="0">
                <a:latin typeface="Calibri"/>
                <a:cs typeface="Calibri"/>
              </a:rPr>
              <a:t>him.</a:t>
            </a:r>
            <a:r>
              <a:rPr sz="2000" spc="100" dirty="0">
                <a:latin typeface="Calibri"/>
                <a:cs typeface="Calibri"/>
              </a:rPr>
              <a:t>  </a:t>
            </a:r>
            <a:r>
              <a:rPr sz="2000" dirty="0">
                <a:latin typeface="Calibri"/>
                <a:cs typeface="Calibri"/>
              </a:rPr>
              <a:t>He</a:t>
            </a:r>
            <a:r>
              <a:rPr sz="2000" spc="110" dirty="0">
                <a:latin typeface="Calibri"/>
                <a:cs typeface="Calibri"/>
              </a:rPr>
              <a:t> </a:t>
            </a:r>
            <a:r>
              <a:rPr sz="2000" dirty="0">
                <a:latin typeface="Calibri"/>
                <a:cs typeface="Calibri"/>
              </a:rPr>
              <a:t>did</a:t>
            </a:r>
            <a:r>
              <a:rPr sz="2000" spc="100" dirty="0">
                <a:latin typeface="Calibri"/>
                <a:cs typeface="Calibri"/>
              </a:rPr>
              <a:t> </a:t>
            </a:r>
            <a:r>
              <a:rPr sz="2000" dirty="0">
                <a:latin typeface="Calibri"/>
                <a:cs typeface="Calibri"/>
              </a:rPr>
              <a:t>not</a:t>
            </a:r>
            <a:r>
              <a:rPr sz="2000" spc="100" dirty="0">
                <a:latin typeface="Calibri"/>
                <a:cs typeface="Calibri"/>
              </a:rPr>
              <a:t> </a:t>
            </a:r>
            <a:r>
              <a:rPr sz="2000" dirty="0">
                <a:latin typeface="Calibri"/>
                <a:cs typeface="Calibri"/>
              </a:rPr>
              <a:t>make</a:t>
            </a:r>
            <a:r>
              <a:rPr sz="2000" spc="95" dirty="0">
                <a:latin typeface="Calibri"/>
                <a:cs typeface="Calibri"/>
              </a:rPr>
              <a:t> </a:t>
            </a:r>
            <a:r>
              <a:rPr sz="2000" dirty="0">
                <a:latin typeface="Calibri"/>
                <a:cs typeface="Calibri"/>
              </a:rPr>
              <a:t>it,</a:t>
            </a:r>
            <a:r>
              <a:rPr sz="2000" spc="85" dirty="0">
                <a:latin typeface="Calibri"/>
                <a:cs typeface="Calibri"/>
              </a:rPr>
              <a:t> </a:t>
            </a:r>
            <a:r>
              <a:rPr sz="2000" dirty="0">
                <a:latin typeface="Calibri"/>
                <a:cs typeface="Calibri"/>
              </a:rPr>
              <a:t>joining</a:t>
            </a:r>
            <a:r>
              <a:rPr sz="2000" spc="95" dirty="0">
                <a:latin typeface="Calibri"/>
                <a:cs typeface="Calibri"/>
              </a:rPr>
              <a:t> </a:t>
            </a:r>
            <a:r>
              <a:rPr sz="2000" dirty="0">
                <a:latin typeface="Calibri"/>
                <a:cs typeface="Calibri"/>
              </a:rPr>
              <a:t>the</a:t>
            </a:r>
            <a:r>
              <a:rPr sz="2000" spc="95" dirty="0">
                <a:latin typeface="Calibri"/>
                <a:cs typeface="Calibri"/>
              </a:rPr>
              <a:t> </a:t>
            </a:r>
            <a:r>
              <a:rPr sz="2000" dirty="0">
                <a:latin typeface="Calibri"/>
                <a:cs typeface="Calibri"/>
              </a:rPr>
              <a:t>long</a:t>
            </a:r>
            <a:r>
              <a:rPr sz="2000" spc="90" dirty="0">
                <a:latin typeface="Calibri"/>
                <a:cs typeface="Calibri"/>
              </a:rPr>
              <a:t> </a:t>
            </a:r>
            <a:r>
              <a:rPr sz="2000" dirty="0">
                <a:latin typeface="Calibri"/>
                <a:cs typeface="Calibri"/>
              </a:rPr>
              <a:t>list</a:t>
            </a:r>
            <a:r>
              <a:rPr sz="2000" spc="100" dirty="0">
                <a:latin typeface="Calibri"/>
                <a:cs typeface="Calibri"/>
              </a:rPr>
              <a:t> </a:t>
            </a:r>
            <a:r>
              <a:rPr sz="2000" dirty="0">
                <a:latin typeface="Calibri"/>
                <a:cs typeface="Calibri"/>
              </a:rPr>
              <a:t>of</a:t>
            </a:r>
            <a:r>
              <a:rPr sz="2000" spc="95" dirty="0">
                <a:latin typeface="Calibri"/>
                <a:cs typeface="Calibri"/>
              </a:rPr>
              <a:t> </a:t>
            </a:r>
            <a:r>
              <a:rPr sz="2000" spc="-10" dirty="0">
                <a:latin typeface="Calibri"/>
                <a:cs typeface="Calibri"/>
              </a:rPr>
              <a:t>Syrian doctors</a:t>
            </a:r>
            <a:r>
              <a:rPr sz="2000" spc="-55" dirty="0">
                <a:latin typeface="Calibri"/>
                <a:cs typeface="Calibri"/>
              </a:rPr>
              <a:t> </a:t>
            </a:r>
            <a:r>
              <a:rPr sz="2000" dirty="0">
                <a:latin typeface="Calibri"/>
                <a:cs typeface="Calibri"/>
              </a:rPr>
              <a:t>and</a:t>
            </a:r>
            <a:r>
              <a:rPr sz="2000" spc="-70" dirty="0">
                <a:latin typeface="Calibri"/>
                <a:cs typeface="Calibri"/>
              </a:rPr>
              <a:t> </a:t>
            </a:r>
            <a:r>
              <a:rPr sz="2000" dirty="0">
                <a:latin typeface="Calibri"/>
                <a:cs typeface="Calibri"/>
              </a:rPr>
              <a:t>nurses</a:t>
            </a:r>
            <a:r>
              <a:rPr sz="2000" spc="-40" dirty="0">
                <a:latin typeface="Calibri"/>
                <a:cs typeface="Calibri"/>
              </a:rPr>
              <a:t> </a:t>
            </a:r>
            <a:r>
              <a:rPr sz="2000" dirty="0">
                <a:latin typeface="Calibri"/>
                <a:cs typeface="Calibri"/>
              </a:rPr>
              <a:t>who</a:t>
            </a:r>
            <a:r>
              <a:rPr sz="2000" spc="-65" dirty="0">
                <a:latin typeface="Calibri"/>
                <a:cs typeface="Calibri"/>
              </a:rPr>
              <a:t> </a:t>
            </a:r>
            <a:r>
              <a:rPr sz="2000" dirty="0">
                <a:latin typeface="Calibri"/>
                <a:cs typeface="Calibri"/>
              </a:rPr>
              <a:t>have</a:t>
            </a:r>
            <a:r>
              <a:rPr sz="2000" spc="-70" dirty="0">
                <a:latin typeface="Calibri"/>
                <a:cs typeface="Calibri"/>
              </a:rPr>
              <a:t> </a:t>
            </a:r>
            <a:r>
              <a:rPr sz="2000" dirty="0">
                <a:latin typeface="Calibri"/>
                <a:cs typeface="Calibri"/>
              </a:rPr>
              <a:t>died</a:t>
            </a:r>
            <a:r>
              <a:rPr sz="2000" spc="-60" dirty="0">
                <a:latin typeface="Calibri"/>
                <a:cs typeface="Calibri"/>
              </a:rPr>
              <a:t> </a:t>
            </a:r>
            <a:r>
              <a:rPr sz="2000" dirty="0">
                <a:latin typeface="Calibri"/>
                <a:cs typeface="Calibri"/>
              </a:rPr>
              <a:t>or</a:t>
            </a:r>
            <a:r>
              <a:rPr sz="2000" spc="-75" dirty="0">
                <a:latin typeface="Calibri"/>
                <a:cs typeface="Calibri"/>
              </a:rPr>
              <a:t> </a:t>
            </a:r>
            <a:r>
              <a:rPr sz="2000" dirty="0">
                <a:latin typeface="Calibri"/>
                <a:cs typeface="Calibri"/>
              </a:rPr>
              <a:t>been</a:t>
            </a:r>
            <a:r>
              <a:rPr sz="2000" spc="-70" dirty="0">
                <a:latin typeface="Calibri"/>
                <a:cs typeface="Calibri"/>
              </a:rPr>
              <a:t> </a:t>
            </a:r>
            <a:r>
              <a:rPr sz="2000" dirty="0">
                <a:latin typeface="Calibri"/>
                <a:cs typeface="Calibri"/>
              </a:rPr>
              <a:t>killed</a:t>
            </a:r>
            <a:r>
              <a:rPr sz="2000" spc="-70" dirty="0">
                <a:latin typeface="Calibri"/>
                <a:cs typeface="Calibri"/>
              </a:rPr>
              <a:t> </a:t>
            </a:r>
            <a:r>
              <a:rPr sz="2000" dirty="0">
                <a:latin typeface="Calibri"/>
                <a:cs typeface="Calibri"/>
              </a:rPr>
              <a:t>on</a:t>
            </a:r>
            <a:r>
              <a:rPr sz="2000" spc="-65" dirty="0">
                <a:latin typeface="Calibri"/>
                <a:cs typeface="Calibri"/>
              </a:rPr>
              <a:t> </a:t>
            </a:r>
            <a:r>
              <a:rPr sz="2000" spc="-10" dirty="0">
                <a:latin typeface="Calibri"/>
                <a:cs typeface="Calibri"/>
              </a:rPr>
              <a:t>duty.”</a:t>
            </a:r>
            <a:endParaRPr lang="en-US" sz="2000" spc="-10" dirty="0">
              <a:latin typeface="Calibri"/>
              <a:cs typeface="Calibri"/>
            </a:endParaRPr>
          </a:p>
          <a:p>
            <a:pPr marL="12700" marR="5080" algn="just">
              <a:lnSpc>
                <a:spcPct val="90000"/>
              </a:lnSpc>
              <a:spcBef>
                <a:spcPts val="430"/>
              </a:spcBef>
            </a:pPr>
            <a:r>
              <a:rPr lang="ru-RU" sz="2000" dirty="0">
                <a:latin typeface="Calibri"/>
                <a:cs typeface="Calibri"/>
              </a:rPr>
              <a:t>«Доктор Абдель Рахман </a:t>
            </a:r>
            <a:r>
              <a:rPr lang="ru-RU" sz="2000" dirty="0" err="1">
                <a:latin typeface="Calibri"/>
                <a:cs typeface="Calibri"/>
              </a:rPr>
              <a:t>зі</a:t>
            </a:r>
            <a:r>
              <a:rPr lang="ru-RU" sz="2000" dirty="0">
                <a:latin typeface="Calibri"/>
                <a:cs typeface="Calibri"/>
              </a:rPr>
              <a:t> </a:t>
            </a:r>
            <a:r>
              <a:rPr lang="ru-RU" sz="2000" dirty="0" err="1">
                <a:latin typeface="Calibri"/>
                <a:cs typeface="Calibri"/>
              </a:rPr>
              <a:t>Східної</a:t>
            </a:r>
            <a:r>
              <a:rPr lang="ru-RU" sz="2000" dirty="0">
                <a:latin typeface="Calibri"/>
                <a:cs typeface="Calibri"/>
              </a:rPr>
              <a:t> </a:t>
            </a:r>
            <a:r>
              <a:rPr lang="ru-RU" sz="2000" dirty="0" err="1">
                <a:latin typeface="Calibri"/>
                <a:cs typeface="Calibri"/>
              </a:rPr>
              <a:t>Гути</a:t>
            </a:r>
            <a:r>
              <a:rPr lang="ru-RU" sz="2000" dirty="0">
                <a:latin typeface="Calibri"/>
                <a:cs typeface="Calibri"/>
              </a:rPr>
              <a:t> </a:t>
            </a:r>
            <a:r>
              <a:rPr lang="ru-RU" sz="2000" dirty="0" err="1">
                <a:latin typeface="Calibri"/>
                <a:cs typeface="Calibri"/>
              </a:rPr>
              <a:t>лікував</a:t>
            </a:r>
            <a:r>
              <a:rPr lang="ru-RU" sz="2000" dirty="0">
                <a:latin typeface="Calibri"/>
                <a:cs typeface="Calibri"/>
              </a:rPr>
              <a:t> десятки </a:t>
            </a:r>
            <a:r>
              <a:rPr lang="ru-RU" sz="2000" dirty="0" err="1">
                <a:latin typeface="Calibri"/>
                <a:cs typeface="Calibri"/>
              </a:rPr>
              <a:t>пацієнтів</a:t>
            </a:r>
            <a:r>
              <a:rPr lang="ru-RU" sz="2000" dirty="0">
                <a:latin typeface="Calibri"/>
                <a:cs typeface="Calibri"/>
              </a:rPr>
              <a:t>, </a:t>
            </a:r>
            <a:r>
              <a:rPr lang="ru-RU" sz="2000" dirty="0" err="1">
                <a:latin typeface="Calibri"/>
                <a:cs typeface="Calibri"/>
              </a:rPr>
              <a:t>захищаючи</a:t>
            </a:r>
            <a:r>
              <a:rPr lang="ru-RU" sz="2000" dirty="0">
                <a:latin typeface="Calibri"/>
                <a:cs typeface="Calibri"/>
              </a:rPr>
              <a:t> себе </a:t>
            </a:r>
            <a:r>
              <a:rPr lang="ru-RU" sz="2000" dirty="0" err="1">
                <a:latin typeface="Calibri"/>
                <a:cs typeface="Calibri"/>
              </a:rPr>
              <a:t>лише</a:t>
            </a:r>
            <a:r>
              <a:rPr lang="ru-RU" sz="2000" dirty="0">
                <a:latin typeface="Calibri"/>
                <a:cs typeface="Calibri"/>
              </a:rPr>
              <a:t> простою </a:t>
            </a:r>
            <a:r>
              <a:rPr lang="ru-RU" sz="2000" dirty="0" err="1">
                <a:latin typeface="Calibri"/>
                <a:cs typeface="Calibri"/>
              </a:rPr>
              <a:t>маскою</a:t>
            </a:r>
            <a:r>
              <a:rPr lang="ru-RU" sz="2000" dirty="0">
                <a:latin typeface="Calibri"/>
                <a:cs typeface="Calibri"/>
              </a:rPr>
              <a:t> для </a:t>
            </a:r>
            <a:r>
              <a:rPr lang="ru-RU" sz="2000" dirty="0" err="1">
                <a:latin typeface="Calibri"/>
                <a:cs typeface="Calibri"/>
              </a:rPr>
              <a:t>обличчя</a:t>
            </a:r>
            <a:r>
              <a:rPr lang="ru-RU" sz="2000" dirty="0">
                <a:latin typeface="Calibri"/>
                <a:cs typeface="Calibri"/>
              </a:rPr>
              <a:t>. </a:t>
            </a:r>
            <a:r>
              <a:rPr lang="ru-RU" sz="2000" dirty="0" err="1">
                <a:latin typeface="Calibri"/>
                <a:cs typeface="Calibri"/>
              </a:rPr>
              <a:t>Потім</a:t>
            </a:r>
            <a:r>
              <a:rPr lang="ru-RU" sz="2000" dirty="0">
                <a:latin typeface="Calibri"/>
                <a:cs typeface="Calibri"/>
              </a:rPr>
              <a:t> у </a:t>
            </a:r>
            <a:r>
              <a:rPr lang="ru-RU" sz="2000" dirty="0" err="1">
                <a:latin typeface="Calibri"/>
                <a:cs typeface="Calibri"/>
              </a:rPr>
              <a:t>нього</a:t>
            </a:r>
            <a:r>
              <a:rPr lang="ru-RU" sz="2000" dirty="0">
                <a:latin typeface="Calibri"/>
                <a:cs typeface="Calibri"/>
              </a:rPr>
              <a:t> </a:t>
            </a:r>
            <a:r>
              <a:rPr lang="ru-RU" sz="2000" dirty="0" err="1">
                <a:latin typeface="Calibri"/>
                <a:cs typeface="Calibri"/>
              </a:rPr>
              <a:t>відбулося</a:t>
            </a:r>
            <a:r>
              <a:rPr lang="ru-RU" sz="2000" dirty="0">
                <a:latin typeface="Calibri"/>
                <a:cs typeface="Calibri"/>
              </a:rPr>
              <a:t> </a:t>
            </a:r>
            <a:r>
              <a:rPr lang="ru-RU" sz="2000" dirty="0" err="1">
                <a:latin typeface="Calibri"/>
                <a:cs typeface="Calibri"/>
              </a:rPr>
              <a:t>погіршення</a:t>
            </a:r>
            <a:r>
              <a:rPr lang="ru-RU" sz="2000" dirty="0">
                <a:latin typeface="Calibri"/>
                <a:cs typeface="Calibri"/>
              </a:rPr>
              <a:t> </a:t>
            </a:r>
            <a:r>
              <a:rPr lang="ru-RU" sz="2000" dirty="0" err="1">
                <a:latin typeface="Calibri"/>
                <a:cs typeface="Calibri"/>
              </a:rPr>
              <a:t>зору</a:t>
            </a:r>
            <a:r>
              <a:rPr lang="ru-RU" sz="2000" dirty="0">
                <a:latin typeface="Calibri"/>
                <a:cs typeface="Calibri"/>
              </a:rPr>
              <a:t>, </a:t>
            </a:r>
            <a:r>
              <a:rPr lang="ru-RU" sz="2000" dirty="0" err="1">
                <a:latin typeface="Calibri"/>
                <a:cs typeface="Calibri"/>
              </a:rPr>
              <a:t>стиснення</a:t>
            </a:r>
            <a:r>
              <a:rPr lang="ru-RU" sz="2000" dirty="0">
                <a:latin typeface="Calibri"/>
                <a:cs typeface="Calibri"/>
              </a:rPr>
              <a:t> в грудях і </a:t>
            </a:r>
            <a:r>
              <a:rPr lang="ru-RU" sz="2000" dirty="0" err="1">
                <a:latin typeface="Calibri"/>
                <a:cs typeface="Calibri"/>
              </a:rPr>
              <a:t>сильний</a:t>
            </a:r>
            <a:r>
              <a:rPr lang="ru-RU" sz="2000" dirty="0">
                <a:latin typeface="Calibri"/>
                <a:cs typeface="Calibri"/>
              </a:rPr>
              <a:t> </a:t>
            </a:r>
            <a:r>
              <a:rPr lang="ru-RU" sz="2000" dirty="0" err="1">
                <a:latin typeface="Calibri"/>
                <a:cs typeface="Calibri"/>
              </a:rPr>
              <a:t>головний</a:t>
            </a:r>
            <a:r>
              <a:rPr lang="ru-RU" sz="2000" dirty="0">
                <a:latin typeface="Calibri"/>
                <a:cs typeface="Calibri"/>
              </a:rPr>
              <a:t> </a:t>
            </a:r>
            <a:r>
              <a:rPr lang="ru-RU" sz="2000" dirty="0" err="1">
                <a:latin typeface="Calibri"/>
                <a:cs typeface="Calibri"/>
              </a:rPr>
              <a:t>біль</a:t>
            </a:r>
            <a:r>
              <a:rPr lang="ru-RU" sz="2000" dirty="0">
                <a:latin typeface="Calibri"/>
                <a:cs typeface="Calibri"/>
              </a:rPr>
              <a:t>. </a:t>
            </a:r>
            <a:r>
              <a:rPr lang="ru-RU" sz="2000" dirty="0" err="1">
                <a:latin typeface="Calibri"/>
                <a:cs typeface="Calibri"/>
              </a:rPr>
              <a:t>Його</a:t>
            </a:r>
            <a:r>
              <a:rPr lang="ru-RU" sz="2000" dirty="0">
                <a:latin typeface="Calibri"/>
                <a:cs typeface="Calibri"/>
              </a:rPr>
              <a:t> </a:t>
            </a:r>
            <a:r>
              <a:rPr lang="ru-RU" sz="2000" dirty="0" err="1">
                <a:latin typeface="Calibri"/>
                <a:cs typeface="Calibri"/>
              </a:rPr>
              <a:t>очі</a:t>
            </a:r>
            <a:r>
              <a:rPr lang="ru-RU" sz="2000" dirty="0">
                <a:latin typeface="Calibri"/>
                <a:cs typeface="Calibri"/>
              </a:rPr>
              <a:t> почали </a:t>
            </a:r>
            <a:r>
              <a:rPr lang="ru-RU" sz="2000" dirty="0" err="1">
                <a:latin typeface="Calibri"/>
                <a:cs typeface="Calibri"/>
              </a:rPr>
              <a:t>сльозитися</a:t>
            </a:r>
            <a:r>
              <a:rPr lang="ru-RU" sz="2000" dirty="0">
                <a:latin typeface="Calibri"/>
                <a:cs typeface="Calibri"/>
              </a:rPr>
              <a:t>, а </a:t>
            </a:r>
            <a:r>
              <a:rPr lang="ru-RU" sz="2000" dirty="0" err="1">
                <a:latin typeface="Calibri"/>
                <a:cs typeface="Calibri"/>
              </a:rPr>
              <a:t>дихати</a:t>
            </a:r>
            <a:r>
              <a:rPr lang="ru-RU" sz="2000" dirty="0">
                <a:latin typeface="Calibri"/>
                <a:cs typeface="Calibri"/>
              </a:rPr>
              <a:t> стало </a:t>
            </a:r>
            <a:r>
              <a:rPr lang="ru-RU" sz="2000" dirty="0" err="1">
                <a:latin typeface="Calibri"/>
                <a:cs typeface="Calibri"/>
              </a:rPr>
              <a:t>важче</a:t>
            </a:r>
            <a:r>
              <a:rPr lang="ru-RU" sz="2000" dirty="0">
                <a:latin typeface="Calibri"/>
                <a:cs typeface="Calibri"/>
              </a:rPr>
              <a:t>. Коли </a:t>
            </a:r>
            <a:r>
              <a:rPr lang="ru-RU" sz="2000" dirty="0" err="1">
                <a:latin typeface="Calibri"/>
                <a:cs typeface="Calibri"/>
              </a:rPr>
              <a:t>він</a:t>
            </a:r>
            <a:r>
              <a:rPr lang="ru-RU" sz="2000" dirty="0">
                <a:latin typeface="Calibri"/>
                <a:cs typeface="Calibri"/>
              </a:rPr>
              <a:t> сказав </a:t>
            </a:r>
            <a:r>
              <a:rPr lang="ru-RU" sz="2000" dirty="0" err="1">
                <a:latin typeface="Calibri"/>
                <a:cs typeface="Calibri"/>
              </a:rPr>
              <a:t>колегам</a:t>
            </a:r>
            <a:r>
              <a:rPr lang="ru-RU" sz="2000" dirty="0">
                <a:latin typeface="Calibri"/>
                <a:cs typeface="Calibri"/>
              </a:rPr>
              <a:t>, </a:t>
            </a:r>
            <a:r>
              <a:rPr lang="ru-RU" sz="2000" dirty="0" err="1">
                <a:latin typeface="Calibri"/>
                <a:cs typeface="Calibri"/>
              </a:rPr>
              <a:t>що</a:t>
            </a:r>
            <a:r>
              <a:rPr lang="ru-RU" sz="2000" dirty="0">
                <a:latin typeface="Calibri"/>
                <a:cs typeface="Calibri"/>
              </a:rPr>
              <a:t> не </a:t>
            </a:r>
            <a:r>
              <a:rPr lang="ru-RU" sz="2000" dirty="0" err="1">
                <a:latin typeface="Calibri"/>
                <a:cs typeface="Calibri"/>
              </a:rPr>
              <a:t>може</a:t>
            </a:r>
            <a:r>
              <a:rPr lang="ru-RU" sz="2000" dirty="0">
                <a:latin typeface="Calibri"/>
                <a:cs typeface="Calibri"/>
              </a:rPr>
              <a:t> </a:t>
            </a:r>
            <a:r>
              <a:rPr lang="ru-RU" sz="2000" dirty="0" err="1">
                <a:latin typeface="Calibri"/>
                <a:cs typeface="Calibri"/>
              </a:rPr>
              <a:t>продовжувати</a:t>
            </a:r>
            <a:r>
              <a:rPr lang="ru-RU" sz="2000" dirty="0">
                <a:latin typeface="Calibri"/>
                <a:cs typeface="Calibri"/>
              </a:rPr>
              <a:t> </a:t>
            </a:r>
            <a:r>
              <a:rPr lang="ru-RU" sz="2000" dirty="0" err="1">
                <a:latin typeface="Calibri"/>
                <a:cs typeface="Calibri"/>
              </a:rPr>
              <a:t>працювати</a:t>
            </a:r>
            <a:r>
              <a:rPr lang="ru-RU" sz="2000" dirty="0">
                <a:latin typeface="Calibri"/>
                <a:cs typeface="Calibri"/>
              </a:rPr>
              <a:t> і </a:t>
            </a:r>
            <a:r>
              <a:rPr lang="ru-RU" sz="2000" dirty="0" err="1">
                <a:latin typeface="Calibri"/>
                <a:cs typeface="Calibri"/>
              </a:rPr>
              <a:t>потребує</a:t>
            </a:r>
            <a:r>
              <a:rPr lang="ru-RU" sz="2000" dirty="0">
                <a:latin typeface="Calibri"/>
                <a:cs typeface="Calibri"/>
              </a:rPr>
              <a:t> </a:t>
            </a:r>
            <a:r>
              <a:rPr lang="ru-RU" sz="2000" dirty="0" err="1">
                <a:latin typeface="Calibri"/>
                <a:cs typeface="Calibri"/>
              </a:rPr>
              <a:t>допомоги</a:t>
            </a:r>
            <a:r>
              <a:rPr lang="ru-RU" sz="2000" dirty="0">
                <a:latin typeface="Calibri"/>
                <a:cs typeface="Calibri"/>
              </a:rPr>
              <a:t>, вони вкололи </a:t>
            </a:r>
            <a:r>
              <a:rPr lang="ru-RU" sz="2000" dirty="0" err="1">
                <a:latin typeface="Calibri"/>
                <a:cs typeface="Calibri"/>
              </a:rPr>
              <a:t>йому</a:t>
            </a:r>
            <a:r>
              <a:rPr lang="ru-RU" sz="2000" dirty="0">
                <a:latin typeface="Calibri"/>
                <a:cs typeface="Calibri"/>
              </a:rPr>
              <a:t> </a:t>
            </a:r>
            <a:r>
              <a:rPr lang="ru-RU" sz="2000" dirty="0" err="1">
                <a:latin typeface="Calibri"/>
                <a:cs typeface="Calibri"/>
              </a:rPr>
              <a:t>атропін</a:t>
            </a:r>
            <a:r>
              <a:rPr lang="ru-RU" sz="2000" dirty="0">
                <a:latin typeface="Calibri"/>
                <a:cs typeface="Calibri"/>
              </a:rPr>
              <a:t> і </a:t>
            </a:r>
            <a:r>
              <a:rPr lang="ru-RU" sz="2000" dirty="0" err="1">
                <a:latin typeface="Calibri"/>
                <a:cs typeface="Calibri"/>
              </a:rPr>
              <a:t>поспішили</a:t>
            </a:r>
            <a:r>
              <a:rPr lang="ru-RU" sz="2000" dirty="0">
                <a:latin typeface="Calibri"/>
                <a:cs typeface="Calibri"/>
              </a:rPr>
              <a:t> </a:t>
            </a:r>
            <a:r>
              <a:rPr lang="ru-RU" sz="2000" dirty="0" err="1">
                <a:latin typeface="Calibri"/>
                <a:cs typeface="Calibri"/>
              </a:rPr>
              <a:t>інтубувати</a:t>
            </a:r>
            <a:r>
              <a:rPr lang="ru-RU" sz="2000" dirty="0">
                <a:latin typeface="Calibri"/>
                <a:cs typeface="Calibri"/>
              </a:rPr>
              <a:t>. </a:t>
            </a:r>
            <a:r>
              <a:rPr lang="ru-RU" sz="2000" dirty="0" err="1">
                <a:latin typeface="Calibri"/>
                <a:cs typeface="Calibri"/>
              </a:rPr>
              <a:t>Він</a:t>
            </a:r>
            <a:r>
              <a:rPr lang="ru-RU" sz="2000" dirty="0">
                <a:latin typeface="Calibri"/>
                <a:cs typeface="Calibri"/>
              </a:rPr>
              <a:t> не </a:t>
            </a:r>
            <a:r>
              <a:rPr lang="ru-RU" sz="2000" dirty="0" err="1">
                <a:latin typeface="Calibri"/>
                <a:cs typeface="Calibri"/>
              </a:rPr>
              <a:t>встиг</a:t>
            </a:r>
            <a:r>
              <a:rPr lang="ru-RU" sz="2000" dirty="0">
                <a:latin typeface="Calibri"/>
                <a:cs typeface="Calibri"/>
              </a:rPr>
              <a:t>, </a:t>
            </a:r>
            <a:r>
              <a:rPr lang="ru-RU" sz="2000" dirty="0" err="1">
                <a:latin typeface="Calibri"/>
                <a:cs typeface="Calibri"/>
              </a:rPr>
              <a:t>приєднавшись</a:t>
            </a:r>
            <a:r>
              <a:rPr lang="ru-RU" sz="2000" dirty="0">
                <a:latin typeface="Calibri"/>
                <a:cs typeface="Calibri"/>
              </a:rPr>
              <a:t> до </a:t>
            </a:r>
            <a:r>
              <a:rPr lang="ru-RU" sz="2000" dirty="0" err="1">
                <a:latin typeface="Calibri"/>
                <a:cs typeface="Calibri"/>
              </a:rPr>
              <a:t>довгого</a:t>
            </a:r>
            <a:r>
              <a:rPr lang="ru-RU" sz="2000" dirty="0">
                <a:latin typeface="Calibri"/>
                <a:cs typeface="Calibri"/>
              </a:rPr>
              <a:t> списку </a:t>
            </a:r>
            <a:r>
              <a:rPr lang="ru-RU" sz="2000" dirty="0" err="1">
                <a:latin typeface="Calibri"/>
                <a:cs typeface="Calibri"/>
              </a:rPr>
              <a:t>сирійських</a:t>
            </a:r>
            <a:r>
              <a:rPr lang="ru-RU" sz="2000" dirty="0">
                <a:latin typeface="Calibri"/>
                <a:cs typeface="Calibri"/>
              </a:rPr>
              <a:t> </a:t>
            </a:r>
            <a:r>
              <a:rPr lang="ru-RU" sz="2000" dirty="0" err="1">
                <a:latin typeface="Calibri"/>
                <a:cs typeface="Calibri"/>
              </a:rPr>
              <a:t>лікарів</a:t>
            </a:r>
            <a:r>
              <a:rPr lang="ru-RU" sz="2000" dirty="0">
                <a:latin typeface="Calibri"/>
                <a:cs typeface="Calibri"/>
              </a:rPr>
              <a:t> і медсестер, </a:t>
            </a:r>
            <a:r>
              <a:rPr lang="ru-RU" sz="2000" dirty="0" err="1">
                <a:latin typeface="Calibri"/>
                <a:cs typeface="Calibri"/>
              </a:rPr>
              <a:t>які</a:t>
            </a:r>
            <a:r>
              <a:rPr lang="ru-RU" sz="2000" dirty="0">
                <a:latin typeface="Calibri"/>
                <a:cs typeface="Calibri"/>
              </a:rPr>
              <a:t> </a:t>
            </a:r>
            <a:r>
              <a:rPr lang="ru-RU" sz="2000" dirty="0" err="1">
                <a:latin typeface="Calibri"/>
                <a:cs typeface="Calibri"/>
              </a:rPr>
              <a:t>загинули</a:t>
            </a:r>
            <a:r>
              <a:rPr lang="ru-RU" sz="2000" dirty="0">
                <a:latin typeface="Calibri"/>
                <a:cs typeface="Calibri"/>
              </a:rPr>
              <a:t> </a:t>
            </a:r>
            <a:r>
              <a:rPr lang="ru-RU" sz="2000" dirty="0" err="1">
                <a:latin typeface="Calibri"/>
                <a:cs typeface="Calibri"/>
              </a:rPr>
              <a:t>або</a:t>
            </a:r>
            <a:r>
              <a:rPr lang="ru-RU" sz="2000" dirty="0">
                <a:latin typeface="Calibri"/>
                <a:cs typeface="Calibri"/>
              </a:rPr>
              <a:t> </a:t>
            </a:r>
            <a:r>
              <a:rPr lang="ru-RU" sz="2000" dirty="0" err="1">
                <a:latin typeface="Calibri"/>
                <a:cs typeface="Calibri"/>
              </a:rPr>
              <a:t>були</a:t>
            </a:r>
            <a:r>
              <a:rPr lang="ru-RU" sz="2000" dirty="0">
                <a:latin typeface="Calibri"/>
                <a:cs typeface="Calibri"/>
              </a:rPr>
              <a:t> </a:t>
            </a:r>
            <a:r>
              <a:rPr lang="ru-RU" sz="2000" dirty="0" err="1">
                <a:latin typeface="Calibri"/>
                <a:cs typeface="Calibri"/>
              </a:rPr>
              <a:t>вбиті</a:t>
            </a:r>
            <a:r>
              <a:rPr lang="ru-RU" sz="2000" dirty="0">
                <a:latin typeface="Calibri"/>
                <a:cs typeface="Calibri"/>
              </a:rPr>
              <a:t> </a:t>
            </a:r>
            <a:r>
              <a:rPr lang="ru-RU" sz="2000" dirty="0" err="1">
                <a:latin typeface="Calibri"/>
                <a:cs typeface="Calibri"/>
              </a:rPr>
              <a:t>під</a:t>
            </a:r>
            <a:r>
              <a:rPr lang="ru-RU" sz="2000" dirty="0">
                <a:latin typeface="Calibri"/>
                <a:cs typeface="Calibri"/>
              </a:rPr>
              <a:t> час </a:t>
            </a:r>
            <a:r>
              <a:rPr lang="ru-RU" sz="2000" dirty="0" err="1">
                <a:latin typeface="Calibri"/>
                <a:cs typeface="Calibri"/>
              </a:rPr>
              <a:t>виконання</a:t>
            </a:r>
            <a:r>
              <a:rPr lang="ru-RU" sz="2000" dirty="0">
                <a:latin typeface="Calibri"/>
                <a:cs typeface="Calibri"/>
              </a:rPr>
              <a:t> </a:t>
            </a:r>
            <a:r>
              <a:rPr lang="ru-RU" sz="2000" dirty="0" err="1">
                <a:latin typeface="Calibri"/>
                <a:cs typeface="Calibri"/>
              </a:rPr>
              <a:t>службових</a:t>
            </a:r>
            <a:r>
              <a:rPr lang="ru-RU" sz="2000" dirty="0">
                <a:latin typeface="Calibri"/>
                <a:cs typeface="Calibri"/>
              </a:rPr>
              <a:t> </a:t>
            </a:r>
            <a:r>
              <a:rPr lang="ru-RU" sz="2000" dirty="0" err="1">
                <a:latin typeface="Calibri"/>
                <a:cs typeface="Calibri"/>
              </a:rPr>
              <a:t>обов’язків</a:t>
            </a:r>
            <a:r>
              <a:rPr lang="ru-RU" sz="2000" dirty="0">
                <a:latin typeface="Calibri"/>
                <a:cs typeface="Calibri"/>
              </a:rPr>
              <a:t>».</a:t>
            </a:r>
            <a:endParaRPr sz="2000" dirty="0">
              <a:latin typeface="Calibri"/>
              <a:cs typeface="Calibri"/>
            </a:endParaRPr>
          </a:p>
          <a:p>
            <a:pPr marL="6413500" algn="just">
              <a:lnSpc>
                <a:spcPct val="100000"/>
              </a:lnSpc>
              <a:spcBef>
                <a:spcPts val="675"/>
              </a:spcBef>
            </a:pPr>
            <a:r>
              <a:rPr sz="2000" spc="-20" dirty="0">
                <a:latin typeface="Calibri"/>
                <a:cs typeface="Calibri"/>
              </a:rPr>
              <a:t>-</a:t>
            </a:r>
            <a:r>
              <a:rPr lang="en-US" sz="2000" spc="-20" dirty="0">
                <a:latin typeface="Calibri"/>
                <a:cs typeface="Calibri"/>
              </a:rPr>
              <a:t> </a:t>
            </a:r>
            <a:r>
              <a:rPr sz="2000" spc="-80" dirty="0">
                <a:latin typeface="Calibri"/>
                <a:cs typeface="Calibri"/>
              </a:rPr>
              <a:t>Dr.</a:t>
            </a:r>
            <a:r>
              <a:rPr sz="2000" spc="-65" dirty="0">
                <a:latin typeface="Calibri"/>
                <a:cs typeface="Calibri"/>
              </a:rPr>
              <a:t> </a:t>
            </a:r>
            <a:r>
              <a:rPr sz="2000" dirty="0">
                <a:latin typeface="Calibri"/>
                <a:cs typeface="Calibri"/>
              </a:rPr>
              <a:t>MZ</a:t>
            </a:r>
            <a:r>
              <a:rPr sz="2000" spc="-65" dirty="0">
                <a:latin typeface="Calibri"/>
                <a:cs typeface="Calibri"/>
              </a:rPr>
              <a:t> </a:t>
            </a:r>
            <a:r>
              <a:rPr sz="2000" dirty="0">
                <a:latin typeface="Calibri"/>
                <a:cs typeface="Calibri"/>
              </a:rPr>
              <a:t>Sahloul,</a:t>
            </a:r>
            <a:r>
              <a:rPr sz="2000" spc="-45" dirty="0">
                <a:latin typeface="Calibri"/>
                <a:cs typeface="Calibri"/>
              </a:rPr>
              <a:t> </a:t>
            </a:r>
            <a:r>
              <a:rPr sz="2000" spc="-20" dirty="0">
                <a:latin typeface="Calibri"/>
                <a:cs typeface="Calibri"/>
              </a:rPr>
              <a:t>2016</a:t>
            </a:r>
            <a:endParaRPr lang="en-US" sz="2000" spc="-20" dirty="0">
              <a:latin typeface="Calibri"/>
              <a:cs typeface="Calibri"/>
            </a:endParaRPr>
          </a:p>
          <a:p>
            <a:pPr marL="6413500" algn="just">
              <a:lnSpc>
                <a:spcPct val="100000"/>
              </a:lnSpc>
              <a:spcBef>
                <a:spcPts val="675"/>
              </a:spcBef>
            </a:pPr>
            <a:r>
              <a:rPr lang="ru-RU" sz="2000" dirty="0">
                <a:latin typeface="Calibri"/>
                <a:cs typeface="Calibri"/>
              </a:rPr>
              <a:t>- Д-р </a:t>
            </a:r>
            <a:r>
              <a:rPr lang="ru-RU" sz="2000" dirty="0" err="1">
                <a:latin typeface="Calibri"/>
                <a:cs typeface="Calibri"/>
              </a:rPr>
              <a:t>М.З</a:t>
            </a:r>
            <a:r>
              <a:rPr lang="ru-RU" sz="2000" dirty="0">
                <a:latin typeface="Calibri"/>
                <a:cs typeface="Calibri"/>
              </a:rPr>
              <a:t>. </a:t>
            </a:r>
            <a:r>
              <a:rPr lang="ru-RU" sz="2000" dirty="0" err="1">
                <a:latin typeface="Calibri"/>
                <a:cs typeface="Calibri"/>
              </a:rPr>
              <a:t>Сахлул</a:t>
            </a:r>
            <a:r>
              <a:rPr lang="ru-RU" sz="2000" dirty="0">
                <a:latin typeface="Calibri"/>
                <a:cs typeface="Calibri"/>
              </a:rPr>
              <a:t>, 2016</a:t>
            </a:r>
            <a:endParaRPr sz="2000"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7242" y="609676"/>
            <a:ext cx="9114333" cy="1121461"/>
          </a:xfrm>
          <a:prstGeom prst="rect">
            <a:avLst/>
          </a:prstGeom>
        </p:spPr>
        <p:txBody>
          <a:bodyPr vert="horz" wrap="square" lIns="0" tIns="13335" rIns="0" bIns="0" rtlCol="0">
            <a:spAutoFit/>
          </a:bodyPr>
          <a:lstStyle/>
          <a:p>
            <a:pPr marL="12700">
              <a:lnSpc>
                <a:spcPct val="100000"/>
              </a:lnSpc>
              <a:spcBef>
                <a:spcPts val="105"/>
              </a:spcBef>
            </a:pPr>
            <a:r>
              <a:rPr sz="3600" b="1" spc="-40" dirty="0"/>
              <a:t>Pyridostigmine</a:t>
            </a:r>
            <a:r>
              <a:rPr sz="3600" b="1" spc="-155" dirty="0"/>
              <a:t> </a:t>
            </a:r>
            <a:r>
              <a:rPr sz="3600" b="1" spc="-35" dirty="0"/>
              <a:t>(</a:t>
            </a:r>
            <a:r>
              <a:rPr sz="3600" b="1" spc="-35" dirty="0" err="1"/>
              <a:t>Mestinon</a:t>
            </a:r>
            <a:r>
              <a:rPr sz="3600" b="1" spc="-35" dirty="0"/>
              <a:t>®)</a:t>
            </a:r>
            <a:br>
              <a:rPr lang="en-US" sz="3600" b="1" spc="-35" dirty="0"/>
            </a:br>
            <a:r>
              <a:rPr lang="ru-RU" sz="3600" b="1" spc="-35" dirty="0" err="1"/>
              <a:t>Піридостигмін</a:t>
            </a:r>
            <a:r>
              <a:rPr lang="ru-RU" sz="3600" b="1" spc="-35" dirty="0"/>
              <a:t> (</a:t>
            </a:r>
            <a:r>
              <a:rPr lang="ru-RU" sz="3600" b="1" spc="-35" dirty="0" err="1"/>
              <a:t>Местінон</a:t>
            </a:r>
            <a:r>
              <a:rPr lang="ru-RU" sz="3600" b="1" spc="-35" dirty="0"/>
              <a:t>®)</a:t>
            </a:r>
            <a:endParaRPr sz="3600" b="1" dirty="0"/>
          </a:p>
        </p:txBody>
      </p:sp>
      <p:sp>
        <p:nvSpPr>
          <p:cNvPr id="3" name="object 3"/>
          <p:cNvSpPr txBox="1"/>
          <p:nvPr/>
        </p:nvSpPr>
        <p:spPr>
          <a:xfrm>
            <a:off x="447243" y="1793493"/>
            <a:ext cx="11342370" cy="4444165"/>
          </a:xfrm>
          <a:prstGeom prst="rect">
            <a:avLst/>
          </a:prstGeom>
        </p:spPr>
        <p:txBody>
          <a:bodyPr vert="horz" wrap="square" lIns="0" tIns="12065" rIns="0" bIns="0" rtlCol="0">
            <a:spAutoFit/>
          </a:bodyPr>
          <a:lstStyle/>
          <a:p>
            <a:pPr marL="12700">
              <a:lnSpc>
                <a:spcPct val="100000"/>
              </a:lnSpc>
            </a:pPr>
            <a:r>
              <a:rPr spc="-20" dirty="0">
                <a:latin typeface="Calibri"/>
                <a:cs typeface="Calibri"/>
              </a:rPr>
              <a:t>Acetylcholinesterase</a:t>
            </a:r>
            <a:r>
              <a:rPr spc="-60" dirty="0">
                <a:latin typeface="Calibri"/>
                <a:cs typeface="Calibri"/>
              </a:rPr>
              <a:t> </a:t>
            </a:r>
            <a:r>
              <a:rPr dirty="0">
                <a:latin typeface="Calibri"/>
                <a:cs typeface="Calibri"/>
              </a:rPr>
              <a:t>Inhibitor</a:t>
            </a:r>
            <a:r>
              <a:rPr spc="-55" dirty="0">
                <a:latin typeface="Calibri"/>
                <a:cs typeface="Calibri"/>
              </a:rPr>
              <a:t> </a:t>
            </a:r>
            <a:r>
              <a:rPr dirty="0">
                <a:latin typeface="Calibri"/>
                <a:cs typeface="Calibri"/>
              </a:rPr>
              <a:t>used</a:t>
            </a:r>
            <a:r>
              <a:rPr spc="-75" dirty="0">
                <a:latin typeface="Calibri"/>
                <a:cs typeface="Calibri"/>
              </a:rPr>
              <a:t> </a:t>
            </a:r>
            <a:r>
              <a:rPr dirty="0">
                <a:latin typeface="Calibri"/>
                <a:cs typeface="Calibri"/>
              </a:rPr>
              <a:t>in</a:t>
            </a:r>
            <a:r>
              <a:rPr spc="-80" dirty="0">
                <a:latin typeface="Calibri"/>
                <a:cs typeface="Calibri"/>
              </a:rPr>
              <a:t> </a:t>
            </a:r>
            <a:r>
              <a:rPr dirty="0">
                <a:latin typeface="Calibri"/>
                <a:cs typeface="Calibri"/>
              </a:rPr>
              <a:t>many</a:t>
            </a:r>
            <a:r>
              <a:rPr spc="-75" dirty="0">
                <a:latin typeface="Calibri"/>
                <a:cs typeface="Calibri"/>
              </a:rPr>
              <a:t> </a:t>
            </a:r>
            <a:r>
              <a:rPr spc="-10" dirty="0">
                <a:latin typeface="Calibri"/>
                <a:cs typeface="Calibri"/>
              </a:rPr>
              <a:t>neurologic</a:t>
            </a:r>
            <a:r>
              <a:rPr spc="-65" dirty="0">
                <a:latin typeface="Calibri"/>
                <a:cs typeface="Calibri"/>
              </a:rPr>
              <a:t> </a:t>
            </a:r>
            <a:r>
              <a:rPr spc="-10" dirty="0">
                <a:latin typeface="Calibri"/>
                <a:cs typeface="Calibri"/>
              </a:rPr>
              <a:t>conditions</a:t>
            </a:r>
            <a:endParaRPr lang="en-US" spc="-10" dirty="0">
              <a:latin typeface="Calibri"/>
              <a:cs typeface="Calibri"/>
            </a:endParaRPr>
          </a:p>
          <a:p>
            <a:pPr marL="12700">
              <a:lnSpc>
                <a:spcPct val="100000"/>
              </a:lnSpc>
            </a:pPr>
            <a:r>
              <a:rPr spc="-30" dirty="0">
                <a:latin typeface="Calibri"/>
                <a:cs typeface="Calibri"/>
              </a:rPr>
              <a:t>Pre-</a:t>
            </a:r>
            <a:r>
              <a:rPr spc="-10" dirty="0">
                <a:latin typeface="Calibri"/>
                <a:cs typeface="Calibri"/>
              </a:rPr>
              <a:t>treatment</a:t>
            </a:r>
            <a:r>
              <a:rPr spc="-100" dirty="0">
                <a:latin typeface="Calibri"/>
                <a:cs typeface="Calibri"/>
              </a:rPr>
              <a:t> </a:t>
            </a:r>
            <a:r>
              <a:rPr spc="-10" dirty="0">
                <a:latin typeface="Calibri"/>
                <a:cs typeface="Calibri"/>
              </a:rPr>
              <a:t>medication</a:t>
            </a:r>
            <a:r>
              <a:rPr spc="-100" dirty="0">
                <a:latin typeface="Calibri"/>
                <a:cs typeface="Calibri"/>
              </a:rPr>
              <a:t> </a:t>
            </a:r>
            <a:r>
              <a:rPr dirty="0">
                <a:latin typeface="Calibri"/>
                <a:cs typeface="Calibri"/>
              </a:rPr>
              <a:t>that</a:t>
            </a:r>
            <a:r>
              <a:rPr spc="-114" dirty="0">
                <a:latin typeface="Calibri"/>
                <a:cs typeface="Calibri"/>
              </a:rPr>
              <a:t> </a:t>
            </a:r>
            <a:r>
              <a:rPr dirty="0">
                <a:latin typeface="Calibri"/>
                <a:cs typeface="Calibri"/>
              </a:rPr>
              <a:t>reduces</a:t>
            </a:r>
            <a:r>
              <a:rPr spc="-95" dirty="0">
                <a:latin typeface="Calibri"/>
                <a:cs typeface="Calibri"/>
              </a:rPr>
              <a:t> </a:t>
            </a:r>
            <a:r>
              <a:rPr dirty="0">
                <a:latin typeface="Calibri"/>
                <a:cs typeface="Calibri"/>
              </a:rPr>
              <a:t>mortality</a:t>
            </a:r>
            <a:r>
              <a:rPr spc="-114" dirty="0">
                <a:latin typeface="Calibri"/>
                <a:cs typeface="Calibri"/>
              </a:rPr>
              <a:t> </a:t>
            </a:r>
            <a:r>
              <a:rPr dirty="0">
                <a:latin typeface="Calibri"/>
                <a:cs typeface="Calibri"/>
              </a:rPr>
              <a:t>against</a:t>
            </a:r>
            <a:r>
              <a:rPr spc="-100" dirty="0">
                <a:latin typeface="Calibri"/>
                <a:cs typeface="Calibri"/>
              </a:rPr>
              <a:t> </a:t>
            </a:r>
            <a:r>
              <a:rPr dirty="0">
                <a:latin typeface="Calibri"/>
                <a:cs typeface="Calibri"/>
              </a:rPr>
              <a:t>soman</a:t>
            </a:r>
            <a:r>
              <a:rPr spc="-100" dirty="0">
                <a:latin typeface="Calibri"/>
                <a:cs typeface="Calibri"/>
              </a:rPr>
              <a:t> </a:t>
            </a:r>
            <a:r>
              <a:rPr spc="-10" dirty="0">
                <a:latin typeface="Calibri"/>
                <a:cs typeface="Calibri"/>
              </a:rPr>
              <a:t>exposure.</a:t>
            </a:r>
            <a:endParaRPr lang="en-US" spc="-10" dirty="0">
              <a:latin typeface="Calibri"/>
              <a:cs typeface="Calibri"/>
            </a:endParaRPr>
          </a:p>
          <a:p>
            <a:pPr marL="241300" indent="-228600">
              <a:lnSpc>
                <a:spcPct val="100000"/>
              </a:lnSpc>
              <a:buFont typeface="Arial"/>
              <a:buChar char="•"/>
              <a:tabLst>
                <a:tab pos="241300" algn="l"/>
              </a:tabLst>
            </a:pPr>
            <a:r>
              <a:rPr spc="-10" dirty="0">
                <a:latin typeface="Calibri"/>
                <a:cs typeface="Calibri"/>
              </a:rPr>
              <a:t>Competitively</a:t>
            </a:r>
            <a:r>
              <a:rPr spc="-105" dirty="0">
                <a:latin typeface="Calibri"/>
                <a:cs typeface="Calibri"/>
              </a:rPr>
              <a:t> </a:t>
            </a:r>
            <a:r>
              <a:rPr dirty="0">
                <a:latin typeface="Calibri"/>
                <a:cs typeface="Calibri"/>
              </a:rPr>
              <a:t>occupies</a:t>
            </a:r>
            <a:r>
              <a:rPr spc="-90" dirty="0">
                <a:latin typeface="Calibri"/>
                <a:cs typeface="Calibri"/>
              </a:rPr>
              <a:t> </a:t>
            </a:r>
            <a:r>
              <a:rPr spc="-20" dirty="0">
                <a:latin typeface="Calibri"/>
                <a:cs typeface="Calibri"/>
              </a:rPr>
              <a:t>Ach-</a:t>
            </a:r>
            <a:r>
              <a:rPr spc="-35" dirty="0">
                <a:latin typeface="Calibri"/>
                <a:cs typeface="Calibri"/>
              </a:rPr>
              <a:t>receptor,</a:t>
            </a:r>
            <a:r>
              <a:rPr spc="-75" dirty="0">
                <a:latin typeface="Calibri"/>
                <a:cs typeface="Calibri"/>
              </a:rPr>
              <a:t> </a:t>
            </a:r>
            <a:r>
              <a:rPr dirty="0">
                <a:latin typeface="Calibri"/>
                <a:cs typeface="Calibri"/>
              </a:rPr>
              <a:t>thus</a:t>
            </a:r>
            <a:r>
              <a:rPr spc="-80" dirty="0">
                <a:latin typeface="Calibri"/>
                <a:cs typeface="Calibri"/>
              </a:rPr>
              <a:t> </a:t>
            </a:r>
            <a:r>
              <a:rPr spc="-10" dirty="0">
                <a:latin typeface="Calibri"/>
                <a:cs typeface="Calibri"/>
              </a:rPr>
              <a:t>preventing</a:t>
            </a:r>
            <a:r>
              <a:rPr spc="-85" dirty="0">
                <a:latin typeface="Calibri"/>
                <a:cs typeface="Calibri"/>
              </a:rPr>
              <a:t> </a:t>
            </a:r>
            <a:r>
              <a:rPr dirty="0">
                <a:latin typeface="Calibri"/>
                <a:cs typeface="Calibri"/>
              </a:rPr>
              <a:t>soman</a:t>
            </a:r>
            <a:r>
              <a:rPr spc="-85" dirty="0">
                <a:latin typeface="Calibri"/>
                <a:cs typeface="Calibri"/>
              </a:rPr>
              <a:t> </a:t>
            </a:r>
            <a:r>
              <a:rPr spc="-10" dirty="0">
                <a:latin typeface="Calibri"/>
                <a:cs typeface="Calibri"/>
              </a:rPr>
              <a:t>binding</a:t>
            </a:r>
            <a:endParaRPr dirty="0">
              <a:latin typeface="Calibri"/>
              <a:cs typeface="Calibri"/>
            </a:endParaRPr>
          </a:p>
          <a:p>
            <a:pPr marL="241300" indent="-228600">
              <a:lnSpc>
                <a:spcPct val="100000"/>
              </a:lnSpc>
              <a:buFont typeface="Arial"/>
              <a:buChar char="•"/>
              <a:tabLst>
                <a:tab pos="241300" algn="l"/>
              </a:tabLst>
            </a:pPr>
            <a:r>
              <a:rPr dirty="0">
                <a:latin typeface="Calibri"/>
                <a:cs typeface="Calibri"/>
              </a:rPr>
              <a:t>Saves</a:t>
            </a:r>
            <a:r>
              <a:rPr spc="-160" dirty="0">
                <a:latin typeface="Calibri"/>
                <a:cs typeface="Calibri"/>
              </a:rPr>
              <a:t> </a:t>
            </a:r>
            <a:r>
              <a:rPr dirty="0">
                <a:latin typeface="Calibri"/>
                <a:cs typeface="Calibri"/>
              </a:rPr>
              <a:t>~30%</a:t>
            </a:r>
            <a:r>
              <a:rPr spc="-75" dirty="0">
                <a:latin typeface="Calibri"/>
                <a:cs typeface="Calibri"/>
              </a:rPr>
              <a:t> </a:t>
            </a:r>
            <a:r>
              <a:rPr dirty="0">
                <a:latin typeface="Calibri"/>
                <a:cs typeface="Calibri"/>
              </a:rPr>
              <a:t>of</a:t>
            </a:r>
            <a:r>
              <a:rPr spc="-90" dirty="0">
                <a:latin typeface="Calibri"/>
                <a:cs typeface="Calibri"/>
              </a:rPr>
              <a:t> </a:t>
            </a:r>
            <a:r>
              <a:rPr spc="-20" dirty="0">
                <a:latin typeface="Calibri"/>
                <a:cs typeface="Calibri"/>
              </a:rPr>
              <a:t>Ach-</a:t>
            </a:r>
            <a:r>
              <a:rPr spc="-10" dirty="0">
                <a:latin typeface="Calibri"/>
                <a:cs typeface="Calibri"/>
              </a:rPr>
              <a:t>receptors</a:t>
            </a:r>
            <a:r>
              <a:rPr spc="-55" dirty="0">
                <a:latin typeface="Calibri"/>
                <a:cs typeface="Calibri"/>
              </a:rPr>
              <a:t> </a:t>
            </a:r>
            <a:r>
              <a:rPr dirty="0">
                <a:latin typeface="Calibri"/>
                <a:cs typeface="Calibri"/>
              </a:rPr>
              <a:t>from</a:t>
            </a:r>
            <a:r>
              <a:rPr spc="-70" dirty="0">
                <a:latin typeface="Calibri"/>
                <a:cs typeface="Calibri"/>
              </a:rPr>
              <a:t> </a:t>
            </a:r>
            <a:r>
              <a:rPr dirty="0">
                <a:latin typeface="Calibri"/>
                <a:cs typeface="Calibri"/>
              </a:rPr>
              <a:t>soman</a:t>
            </a:r>
            <a:r>
              <a:rPr spc="-60" dirty="0">
                <a:latin typeface="Calibri"/>
                <a:cs typeface="Calibri"/>
              </a:rPr>
              <a:t> </a:t>
            </a:r>
            <a:r>
              <a:rPr spc="-270" dirty="0">
                <a:latin typeface="Wingdings"/>
                <a:cs typeface="Wingdings"/>
              </a:rPr>
              <a:t></a:t>
            </a:r>
            <a:r>
              <a:rPr spc="-70" dirty="0">
                <a:latin typeface="Times New Roman"/>
                <a:cs typeface="Times New Roman"/>
              </a:rPr>
              <a:t> </a:t>
            </a:r>
            <a:r>
              <a:rPr dirty="0">
                <a:latin typeface="Calibri"/>
                <a:cs typeface="Calibri"/>
              </a:rPr>
              <a:t>enough</a:t>
            </a:r>
            <a:r>
              <a:rPr spc="-70" dirty="0">
                <a:latin typeface="Calibri"/>
                <a:cs typeface="Calibri"/>
              </a:rPr>
              <a:t> </a:t>
            </a:r>
            <a:r>
              <a:rPr dirty="0">
                <a:latin typeface="Calibri"/>
                <a:cs typeface="Calibri"/>
              </a:rPr>
              <a:t>to</a:t>
            </a:r>
            <a:r>
              <a:rPr spc="-90" dirty="0">
                <a:latin typeface="Calibri"/>
                <a:cs typeface="Calibri"/>
              </a:rPr>
              <a:t> </a:t>
            </a:r>
            <a:r>
              <a:rPr dirty="0">
                <a:latin typeface="Calibri"/>
                <a:cs typeface="Calibri"/>
              </a:rPr>
              <a:t>survive</a:t>
            </a:r>
            <a:r>
              <a:rPr spc="-70" dirty="0">
                <a:latin typeface="Calibri"/>
                <a:cs typeface="Calibri"/>
              </a:rPr>
              <a:t> </a:t>
            </a:r>
            <a:r>
              <a:rPr dirty="0">
                <a:latin typeface="Calibri"/>
                <a:cs typeface="Calibri"/>
              </a:rPr>
              <a:t>soman</a:t>
            </a:r>
            <a:r>
              <a:rPr spc="-75" dirty="0">
                <a:latin typeface="Calibri"/>
                <a:cs typeface="Calibri"/>
              </a:rPr>
              <a:t> </a:t>
            </a:r>
            <a:r>
              <a:rPr spc="-10" dirty="0">
                <a:latin typeface="Calibri"/>
                <a:cs typeface="Calibri"/>
              </a:rPr>
              <a:t>attack</a:t>
            </a:r>
            <a:endParaRPr dirty="0">
              <a:latin typeface="Calibri"/>
              <a:cs typeface="Calibri"/>
            </a:endParaRPr>
          </a:p>
          <a:p>
            <a:pPr marL="241300" indent="-228600">
              <a:lnSpc>
                <a:spcPct val="100000"/>
              </a:lnSpc>
              <a:buFont typeface="Arial"/>
              <a:buChar char="•"/>
              <a:tabLst>
                <a:tab pos="241300" algn="l"/>
              </a:tabLst>
            </a:pPr>
            <a:r>
              <a:rPr dirty="0">
                <a:latin typeface="Calibri"/>
                <a:cs typeface="Calibri"/>
              </a:rPr>
              <a:t>Does</a:t>
            </a:r>
            <a:r>
              <a:rPr spc="-80" dirty="0">
                <a:latin typeface="Calibri"/>
                <a:cs typeface="Calibri"/>
              </a:rPr>
              <a:t> </a:t>
            </a:r>
            <a:r>
              <a:rPr dirty="0">
                <a:latin typeface="Calibri"/>
                <a:cs typeface="Calibri"/>
              </a:rPr>
              <a:t>not</a:t>
            </a:r>
            <a:r>
              <a:rPr spc="-75" dirty="0">
                <a:latin typeface="Calibri"/>
                <a:cs typeface="Calibri"/>
              </a:rPr>
              <a:t> </a:t>
            </a:r>
            <a:r>
              <a:rPr dirty="0">
                <a:latin typeface="Calibri"/>
                <a:cs typeface="Calibri"/>
              </a:rPr>
              <a:t>have</a:t>
            </a:r>
            <a:r>
              <a:rPr spc="-80" dirty="0">
                <a:latin typeface="Calibri"/>
                <a:cs typeface="Calibri"/>
              </a:rPr>
              <a:t> </a:t>
            </a:r>
            <a:r>
              <a:rPr dirty="0">
                <a:latin typeface="Calibri"/>
                <a:cs typeface="Calibri"/>
              </a:rPr>
              <a:t>mortality</a:t>
            </a:r>
            <a:r>
              <a:rPr spc="-80" dirty="0">
                <a:latin typeface="Calibri"/>
                <a:cs typeface="Calibri"/>
              </a:rPr>
              <a:t> </a:t>
            </a:r>
            <a:r>
              <a:rPr dirty="0">
                <a:latin typeface="Calibri"/>
                <a:cs typeface="Calibri"/>
              </a:rPr>
              <a:t>benefit</a:t>
            </a:r>
            <a:r>
              <a:rPr spc="-65" dirty="0">
                <a:latin typeface="Calibri"/>
                <a:cs typeface="Calibri"/>
              </a:rPr>
              <a:t> </a:t>
            </a:r>
            <a:r>
              <a:rPr dirty="0">
                <a:latin typeface="Calibri"/>
                <a:cs typeface="Calibri"/>
              </a:rPr>
              <a:t>as</a:t>
            </a:r>
            <a:r>
              <a:rPr spc="-85" dirty="0">
                <a:latin typeface="Calibri"/>
                <a:cs typeface="Calibri"/>
              </a:rPr>
              <a:t> </a:t>
            </a:r>
            <a:r>
              <a:rPr dirty="0">
                <a:latin typeface="Calibri"/>
                <a:cs typeface="Calibri"/>
              </a:rPr>
              <a:t>a</a:t>
            </a:r>
            <a:r>
              <a:rPr spc="-75" dirty="0">
                <a:latin typeface="Calibri"/>
                <a:cs typeface="Calibri"/>
              </a:rPr>
              <a:t> </a:t>
            </a:r>
            <a:r>
              <a:rPr spc="-25" dirty="0">
                <a:latin typeface="Calibri"/>
                <a:cs typeface="Calibri"/>
              </a:rPr>
              <a:t>pre-</a:t>
            </a:r>
            <a:r>
              <a:rPr spc="-10" dirty="0">
                <a:latin typeface="Calibri"/>
                <a:cs typeface="Calibri"/>
              </a:rPr>
              <a:t>treatment</a:t>
            </a:r>
            <a:r>
              <a:rPr spc="-65" dirty="0">
                <a:latin typeface="Calibri"/>
                <a:cs typeface="Calibri"/>
              </a:rPr>
              <a:t> </a:t>
            </a:r>
            <a:r>
              <a:rPr dirty="0">
                <a:latin typeface="Calibri"/>
                <a:cs typeface="Calibri"/>
              </a:rPr>
              <a:t>for</a:t>
            </a:r>
            <a:r>
              <a:rPr spc="-80" dirty="0">
                <a:latin typeface="Calibri"/>
                <a:cs typeface="Calibri"/>
              </a:rPr>
              <a:t> </a:t>
            </a:r>
            <a:r>
              <a:rPr dirty="0">
                <a:latin typeface="Calibri"/>
                <a:cs typeface="Calibri"/>
              </a:rPr>
              <a:t>sarin</a:t>
            </a:r>
            <a:r>
              <a:rPr spc="-80" dirty="0">
                <a:latin typeface="Calibri"/>
                <a:cs typeface="Calibri"/>
              </a:rPr>
              <a:t> </a:t>
            </a:r>
            <a:r>
              <a:rPr dirty="0">
                <a:latin typeface="Calibri"/>
                <a:cs typeface="Calibri"/>
              </a:rPr>
              <a:t>or</a:t>
            </a:r>
            <a:r>
              <a:rPr spc="-80" dirty="0">
                <a:latin typeface="Calibri"/>
                <a:cs typeface="Calibri"/>
              </a:rPr>
              <a:t> </a:t>
            </a:r>
            <a:r>
              <a:rPr spc="-25" dirty="0">
                <a:latin typeface="Calibri"/>
                <a:cs typeface="Calibri"/>
              </a:rPr>
              <a:t>VX.</a:t>
            </a:r>
            <a:endParaRPr lang="en-US" spc="-25" dirty="0">
              <a:latin typeface="Calibri"/>
              <a:cs typeface="Calibri"/>
            </a:endParaRPr>
          </a:p>
          <a:p>
            <a:pPr marL="12700">
              <a:lnSpc>
                <a:spcPct val="100000"/>
              </a:lnSpc>
              <a:tabLst>
                <a:tab pos="241300" algn="l"/>
              </a:tabLst>
            </a:pPr>
            <a:endParaRPr lang="ru-UA" dirty="0">
              <a:latin typeface="Calibri"/>
              <a:cs typeface="Calibri"/>
            </a:endParaRPr>
          </a:p>
          <a:p>
            <a:pPr marL="241300" indent="-228600">
              <a:lnSpc>
                <a:spcPct val="100000"/>
              </a:lnSpc>
              <a:buFont typeface="Arial"/>
              <a:buChar char="•"/>
              <a:tabLst>
                <a:tab pos="241300" algn="l"/>
              </a:tabLst>
            </a:pPr>
            <a:r>
              <a:rPr dirty="0">
                <a:latin typeface="Calibri"/>
                <a:cs typeface="Calibri"/>
              </a:rPr>
              <a:t>Not</a:t>
            </a:r>
            <a:r>
              <a:rPr spc="-65" dirty="0">
                <a:latin typeface="Calibri"/>
                <a:cs typeface="Calibri"/>
              </a:rPr>
              <a:t> </a:t>
            </a:r>
            <a:r>
              <a:rPr dirty="0">
                <a:latin typeface="Calibri"/>
                <a:cs typeface="Calibri"/>
              </a:rPr>
              <a:t>an</a:t>
            </a:r>
            <a:r>
              <a:rPr spc="-60" dirty="0">
                <a:latin typeface="Calibri"/>
                <a:cs typeface="Calibri"/>
              </a:rPr>
              <a:t> </a:t>
            </a:r>
            <a:r>
              <a:rPr spc="-10" dirty="0">
                <a:latin typeface="Calibri"/>
                <a:cs typeface="Calibri"/>
              </a:rPr>
              <a:t>Antidote:</a:t>
            </a:r>
            <a:r>
              <a:rPr spc="-55" dirty="0">
                <a:latin typeface="Calibri"/>
                <a:cs typeface="Calibri"/>
              </a:rPr>
              <a:t> </a:t>
            </a:r>
            <a:r>
              <a:rPr dirty="0">
                <a:latin typeface="Calibri"/>
                <a:cs typeface="Calibri"/>
              </a:rPr>
              <a:t>No</a:t>
            </a:r>
            <a:r>
              <a:rPr spc="-60" dirty="0">
                <a:latin typeface="Calibri"/>
                <a:cs typeface="Calibri"/>
              </a:rPr>
              <a:t> </a:t>
            </a:r>
            <a:r>
              <a:rPr spc="-10" dirty="0">
                <a:latin typeface="Calibri"/>
                <a:cs typeface="Calibri"/>
              </a:rPr>
              <a:t>effect</a:t>
            </a:r>
            <a:r>
              <a:rPr spc="-70" dirty="0">
                <a:latin typeface="Calibri"/>
                <a:cs typeface="Calibri"/>
              </a:rPr>
              <a:t> </a:t>
            </a:r>
            <a:r>
              <a:rPr dirty="0">
                <a:latin typeface="Calibri"/>
                <a:cs typeface="Calibri"/>
              </a:rPr>
              <a:t>as</a:t>
            </a:r>
            <a:r>
              <a:rPr spc="-75" dirty="0">
                <a:latin typeface="Calibri"/>
                <a:cs typeface="Calibri"/>
              </a:rPr>
              <a:t> </a:t>
            </a:r>
            <a:r>
              <a:rPr dirty="0">
                <a:latin typeface="Calibri"/>
                <a:cs typeface="Calibri"/>
              </a:rPr>
              <a:t>a</a:t>
            </a:r>
            <a:r>
              <a:rPr spc="-70" dirty="0">
                <a:latin typeface="Calibri"/>
                <a:cs typeface="Calibri"/>
              </a:rPr>
              <a:t> </a:t>
            </a:r>
            <a:r>
              <a:rPr spc="-30" dirty="0">
                <a:latin typeface="Calibri"/>
                <a:cs typeface="Calibri"/>
              </a:rPr>
              <a:t>post-</a:t>
            </a:r>
            <a:r>
              <a:rPr spc="-10" dirty="0">
                <a:latin typeface="Calibri"/>
                <a:cs typeface="Calibri"/>
              </a:rPr>
              <a:t>exposure</a:t>
            </a:r>
            <a:r>
              <a:rPr spc="-20" dirty="0">
                <a:latin typeface="Calibri"/>
                <a:cs typeface="Calibri"/>
              </a:rPr>
              <a:t> </a:t>
            </a:r>
            <a:r>
              <a:rPr spc="-10" dirty="0">
                <a:latin typeface="Calibri"/>
                <a:cs typeface="Calibri"/>
              </a:rPr>
              <a:t>treatment</a:t>
            </a:r>
            <a:r>
              <a:rPr spc="-60" dirty="0">
                <a:latin typeface="Calibri"/>
                <a:cs typeface="Calibri"/>
              </a:rPr>
              <a:t> </a:t>
            </a:r>
            <a:r>
              <a:rPr dirty="0">
                <a:latin typeface="Calibri"/>
                <a:cs typeface="Calibri"/>
              </a:rPr>
              <a:t>for</a:t>
            </a:r>
            <a:r>
              <a:rPr spc="-75" dirty="0">
                <a:latin typeface="Calibri"/>
                <a:cs typeface="Calibri"/>
              </a:rPr>
              <a:t> </a:t>
            </a:r>
            <a:r>
              <a:rPr dirty="0">
                <a:latin typeface="Calibri"/>
                <a:cs typeface="Calibri"/>
              </a:rPr>
              <a:t>any</a:t>
            </a:r>
            <a:r>
              <a:rPr spc="-70" dirty="0">
                <a:latin typeface="Calibri"/>
                <a:cs typeface="Calibri"/>
              </a:rPr>
              <a:t> </a:t>
            </a:r>
            <a:r>
              <a:rPr spc="-10" dirty="0">
                <a:latin typeface="Calibri"/>
                <a:cs typeface="Calibri"/>
              </a:rPr>
              <a:t>agents.</a:t>
            </a:r>
            <a:endParaRPr lang="en-US" spc="-10" dirty="0">
              <a:latin typeface="Calibri"/>
              <a:cs typeface="Calibri"/>
            </a:endParaRPr>
          </a:p>
          <a:p>
            <a:pPr marL="241300" indent="-228600">
              <a:lnSpc>
                <a:spcPct val="100000"/>
              </a:lnSpc>
              <a:buFont typeface="Arial"/>
              <a:buChar char="•"/>
              <a:tabLst>
                <a:tab pos="241300" algn="l"/>
              </a:tabLst>
            </a:pPr>
            <a:endParaRPr lang="en-US" sz="1050" spc="-10" dirty="0">
              <a:latin typeface="Calibri"/>
              <a:cs typeface="Calibri"/>
            </a:endParaRPr>
          </a:p>
          <a:p>
            <a:pPr marL="12700">
              <a:lnSpc>
                <a:spcPct val="100000"/>
              </a:lnSpc>
              <a:tabLst>
                <a:tab pos="241300" algn="l"/>
              </a:tabLst>
            </a:pPr>
            <a:r>
              <a:rPr lang="ru-RU" dirty="0" err="1">
                <a:latin typeface="Calibri"/>
                <a:cs typeface="Calibri"/>
              </a:rPr>
              <a:t>Інгібітор</a:t>
            </a:r>
            <a:r>
              <a:rPr lang="ru-RU" dirty="0">
                <a:latin typeface="Calibri"/>
                <a:cs typeface="Calibri"/>
              </a:rPr>
              <a:t> </a:t>
            </a:r>
            <a:r>
              <a:rPr lang="ru-RU" dirty="0" err="1">
                <a:latin typeface="Calibri"/>
                <a:cs typeface="Calibri"/>
              </a:rPr>
              <a:t>ацетилхолінестерази</a:t>
            </a:r>
            <a:r>
              <a:rPr lang="ru-RU" dirty="0">
                <a:latin typeface="Calibri"/>
                <a:cs typeface="Calibri"/>
              </a:rPr>
              <a:t>, </a:t>
            </a:r>
            <a:r>
              <a:rPr lang="ru-RU" dirty="0" err="1">
                <a:latin typeface="Calibri"/>
                <a:cs typeface="Calibri"/>
              </a:rPr>
              <a:t>який</a:t>
            </a:r>
            <a:r>
              <a:rPr lang="ru-RU" dirty="0">
                <a:latin typeface="Calibri"/>
                <a:cs typeface="Calibri"/>
              </a:rPr>
              <a:t> </a:t>
            </a:r>
            <a:r>
              <a:rPr lang="ru-RU" dirty="0" err="1">
                <a:latin typeface="Calibri"/>
                <a:cs typeface="Calibri"/>
              </a:rPr>
              <a:t>використовується</a:t>
            </a:r>
            <a:r>
              <a:rPr lang="ru-RU" dirty="0">
                <a:latin typeface="Calibri"/>
                <a:cs typeface="Calibri"/>
              </a:rPr>
              <a:t> при </a:t>
            </a:r>
            <a:r>
              <a:rPr lang="ru-RU" dirty="0" err="1">
                <a:latin typeface="Calibri"/>
                <a:cs typeface="Calibri"/>
              </a:rPr>
              <a:t>багатьох</a:t>
            </a:r>
            <a:r>
              <a:rPr lang="ru-RU" dirty="0">
                <a:latin typeface="Calibri"/>
                <a:cs typeface="Calibri"/>
              </a:rPr>
              <a:t> </a:t>
            </a:r>
            <a:r>
              <a:rPr lang="ru-RU" dirty="0" err="1">
                <a:latin typeface="Calibri"/>
                <a:cs typeface="Calibri"/>
              </a:rPr>
              <a:t>неврологічних</a:t>
            </a:r>
            <a:r>
              <a:rPr lang="ru-RU" dirty="0">
                <a:latin typeface="Calibri"/>
                <a:cs typeface="Calibri"/>
              </a:rPr>
              <a:t> станах</a:t>
            </a:r>
          </a:p>
          <a:p>
            <a:pPr marL="12700">
              <a:lnSpc>
                <a:spcPct val="100000"/>
              </a:lnSpc>
              <a:tabLst>
                <a:tab pos="241300" algn="l"/>
              </a:tabLst>
            </a:pPr>
            <a:r>
              <a:rPr lang="ru-RU" dirty="0" err="1">
                <a:latin typeface="Calibri"/>
                <a:cs typeface="Calibri"/>
              </a:rPr>
              <a:t>Ліки</a:t>
            </a:r>
            <a:r>
              <a:rPr lang="ru-RU" dirty="0">
                <a:latin typeface="Calibri"/>
                <a:cs typeface="Calibri"/>
              </a:rPr>
              <a:t> перед </a:t>
            </a:r>
            <a:r>
              <a:rPr lang="ru-RU" dirty="0" err="1">
                <a:latin typeface="Calibri"/>
                <a:cs typeface="Calibri"/>
              </a:rPr>
              <a:t>лікуванням</a:t>
            </a:r>
            <a:r>
              <a:rPr lang="ru-RU" dirty="0">
                <a:latin typeface="Calibri"/>
                <a:cs typeface="Calibri"/>
              </a:rPr>
              <a:t>, </a:t>
            </a:r>
            <a:r>
              <a:rPr lang="ru-RU" dirty="0" err="1">
                <a:latin typeface="Calibri"/>
                <a:cs typeface="Calibri"/>
              </a:rPr>
              <a:t>які</a:t>
            </a:r>
            <a:r>
              <a:rPr lang="ru-RU" dirty="0">
                <a:latin typeface="Calibri"/>
                <a:cs typeface="Calibri"/>
              </a:rPr>
              <a:t> </a:t>
            </a:r>
            <a:r>
              <a:rPr lang="ru-RU" dirty="0" err="1">
                <a:latin typeface="Calibri"/>
                <a:cs typeface="Calibri"/>
              </a:rPr>
              <a:t>знижують</a:t>
            </a:r>
            <a:r>
              <a:rPr lang="ru-RU" dirty="0">
                <a:latin typeface="Calibri"/>
                <a:cs typeface="Calibri"/>
              </a:rPr>
              <a:t> </a:t>
            </a:r>
            <a:r>
              <a:rPr lang="ru-RU" dirty="0" err="1">
                <a:latin typeface="Calibri"/>
                <a:cs typeface="Calibri"/>
              </a:rPr>
              <a:t>смертність</a:t>
            </a:r>
            <a:r>
              <a:rPr lang="ru-RU" dirty="0">
                <a:latin typeface="Calibri"/>
                <a:cs typeface="Calibri"/>
              </a:rPr>
              <a:t> </a:t>
            </a:r>
            <a:r>
              <a:rPr lang="ru-RU" dirty="0" err="1">
                <a:latin typeface="Calibri"/>
                <a:cs typeface="Calibri"/>
              </a:rPr>
              <a:t>від</a:t>
            </a:r>
            <a:r>
              <a:rPr lang="ru-RU" dirty="0">
                <a:latin typeface="Calibri"/>
                <a:cs typeface="Calibri"/>
              </a:rPr>
              <a:t> </a:t>
            </a:r>
            <a:r>
              <a:rPr lang="ru-RU" dirty="0" err="1">
                <a:latin typeface="Calibri"/>
                <a:cs typeface="Calibri"/>
              </a:rPr>
              <a:t>впливу</a:t>
            </a:r>
            <a:r>
              <a:rPr lang="ru-RU" dirty="0">
                <a:latin typeface="Calibri"/>
                <a:cs typeface="Calibri"/>
              </a:rPr>
              <a:t> зоману.</a:t>
            </a:r>
          </a:p>
          <a:p>
            <a:pPr marL="298450" indent="-285750">
              <a:lnSpc>
                <a:spcPct val="100000"/>
              </a:lnSpc>
              <a:buFont typeface="Arial" panose="020B0604020202020204" pitchFamily="34" charset="0"/>
              <a:buChar char="•"/>
              <a:tabLst>
                <a:tab pos="241300" algn="l"/>
              </a:tabLst>
            </a:pPr>
            <a:r>
              <a:rPr lang="ru-RU" dirty="0">
                <a:latin typeface="Calibri"/>
                <a:cs typeface="Calibri"/>
              </a:rPr>
              <a:t>Конкурентно </a:t>
            </a:r>
            <a:r>
              <a:rPr lang="ru-RU" dirty="0" err="1">
                <a:latin typeface="Calibri"/>
                <a:cs typeface="Calibri"/>
              </a:rPr>
              <a:t>займає</a:t>
            </a:r>
            <a:r>
              <a:rPr lang="ru-RU" dirty="0">
                <a:latin typeface="Calibri"/>
                <a:cs typeface="Calibri"/>
              </a:rPr>
              <a:t> </a:t>
            </a:r>
            <a:r>
              <a:rPr lang="ro-RO" dirty="0">
                <a:latin typeface="Calibri"/>
                <a:cs typeface="Calibri"/>
              </a:rPr>
              <a:t>Ach-</a:t>
            </a:r>
            <a:r>
              <a:rPr lang="ru-RU" dirty="0">
                <a:latin typeface="Calibri"/>
                <a:cs typeface="Calibri"/>
              </a:rPr>
              <a:t>рецептор, </a:t>
            </a:r>
            <a:r>
              <a:rPr lang="ru-RU" dirty="0" err="1">
                <a:latin typeface="Calibri"/>
                <a:cs typeface="Calibri"/>
              </a:rPr>
              <a:t>перешкоджаючи</a:t>
            </a:r>
            <a:r>
              <a:rPr lang="ru-RU" dirty="0">
                <a:latin typeface="Calibri"/>
                <a:cs typeface="Calibri"/>
              </a:rPr>
              <a:t> </a:t>
            </a:r>
            <a:r>
              <a:rPr lang="ru-RU" dirty="0" err="1">
                <a:latin typeface="Calibri"/>
                <a:cs typeface="Calibri"/>
              </a:rPr>
              <a:t>зв'язуванню</a:t>
            </a:r>
            <a:r>
              <a:rPr lang="ru-RU" dirty="0">
                <a:latin typeface="Calibri"/>
                <a:cs typeface="Calibri"/>
              </a:rPr>
              <a:t> зоману</a:t>
            </a:r>
          </a:p>
          <a:p>
            <a:pPr marL="298450" indent="-285750">
              <a:lnSpc>
                <a:spcPct val="100000"/>
              </a:lnSpc>
              <a:buFont typeface="Arial" panose="020B0604020202020204" pitchFamily="34" charset="0"/>
              <a:buChar char="•"/>
              <a:tabLst>
                <a:tab pos="241300" algn="l"/>
              </a:tabLst>
            </a:pPr>
            <a:r>
              <a:rPr lang="ru-RU" dirty="0" err="1">
                <a:latin typeface="Calibri"/>
                <a:cs typeface="Calibri"/>
              </a:rPr>
              <a:t>Рятує</a:t>
            </a:r>
            <a:r>
              <a:rPr lang="ru-RU" dirty="0">
                <a:latin typeface="Calibri"/>
                <a:cs typeface="Calibri"/>
              </a:rPr>
              <a:t> ~30% </a:t>
            </a:r>
            <a:r>
              <a:rPr lang="ru-RU" dirty="0" err="1">
                <a:latin typeface="Calibri"/>
                <a:cs typeface="Calibri"/>
              </a:rPr>
              <a:t>рецепторів</a:t>
            </a:r>
            <a:r>
              <a:rPr lang="ru-RU" dirty="0">
                <a:latin typeface="Calibri"/>
                <a:cs typeface="Calibri"/>
              </a:rPr>
              <a:t> </a:t>
            </a:r>
            <a:r>
              <a:rPr lang="ru-RU" dirty="0" err="1">
                <a:latin typeface="Calibri"/>
                <a:cs typeface="Calibri"/>
              </a:rPr>
              <a:t>ацетилхоліну</a:t>
            </a:r>
            <a:r>
              <a:rPr lang="ru-RU" dirty="0">
                <a:latin typeface="Calibri"/>
                <a:cs typeface="Calibri"/>
              </a:rPr>
              <a:t> </a:t>
            </a:r>
            <a:r>
              <a:rPr lang="ru-RU" dirty="0" err="1">
                <a:latin typeface="Calibri"/>
                <a:cs typeface="Calibri"/>
              </a:rPr>
              <a:t>від</a:t>
            </a:r>
            <a:r>
              <a:rPr lang="ru-RU" dirty="0">
                <a:latin typeface="Calibri"/>
                <a:cs typeface="Calibri"/>
              </a:rPr>
              <a:t> зоману</a:t>
            </a:r>
            <a:r>
              <a:rPr lang="en-US" dirty="0">
                <a:latin typeface="Calibri"/>
                <a:cs typeface="Calibri"/>
              </a:rPr>
              <a:t> </a:t>
            </a:r>
            <a:r>
              <a:rPr lang="ru-UA" spc="-270" dirty="0">
                <a:latin typeface="Wingdings"/>
                <a:cs typeface="Wingdings"/>
              </a:rPr>
              <a:t></a:t>
            </a:r>
            <a:r>
              <a:rPr lang="ru-RU" dirty="0">
                <a:latin typeface="Calibri"/>
                <a:cs typeface="Calibri"/>
              </a:rPr>
              <a:t> </a:t>
            </a:r>
            <a:r>
              <a:rPr lang="ru-RU" dirty="0" err="1">
                <a:latin typeface="Calibri"/>
                <a:cs typeface="Calibri"/>
              </a:rPr>
              <a:t>достатньо</a:t>
            </a:r>
            <a:r>
              <a:rPr lang="ru-RU" dirty="0">
                <a:latin typeface="Calibri"/>
                <a:cs typeface="Calibri"/>
              </a:rPr>
              <a:t>, </a:t>
            </a:r>
            <a:r>
              <a:rPr lang="ru-RU" dirty="0" err="1">
                <a:latin typeface="Calibri"/>
                <a:cs typeface="Calibri"/>
              </a:rPr>
              <a:t>щоб</a:t>
            </a:r>
            <a:r>
              <a:rPr lang="ru-RU" dirty="0">
                <a:latin typeface="Calibri"/>
                <a:cs typeface="Calibri"/>
              </a:rPr>
              <a:t> </a:t>
            </a:r>
            <a:r>
              <a:rPr lang="ru-RU" dirty="0" err="1">
                <a:latin typeface="Calibri"/>
                <a:cs typeface="Calibri"/>
              </a:rPr>
              <a:t>пережити</a:t>
            </a:r>
            <a:r>
              <a:rPr lang="ru-RU" dirty="0">
                <a:latin typeface="Calibri"/>
                <a:cs typeface="Calibri"/>
              </a:rPr>
              <a:t> атаку зоманом</a:t>
            </a:r>
          </a:p>
          <a:p>
            <a:pPr marL="298450" indent="-285750">
              <a:lnSpc>
                <a:spcPct val="100000"/>
              </a:lnSpc>
              <a:buFont typeface="Arial" panose="020B0604020202020204" pitchFamily="34" charset="0"/>
              <a:buChar char="•"/>
              <a:tabLst>
                <a:tab pos="241300" algn="l"/>
              </a:tabLst>
            </a:pPr>
            <a:r>
              <a:rPr lang="ru-RU" dirty="0">
                <a:latin typeface="Calibri"/>
                <a:cs typeface="Calibri"/>
              </a:rPr>
              <a:t>Не </a:t>
            </a:r>
            <a:r>
              <a:rPr lang="ru-RU" dirty="0" err="1">
                <a:latin typeface="Calibri"/>
                <a:cs typeface="Calibri"/>
              </a:rPr>
              <a:t>впливає</a:t>
            </a:r>
            <a:r>
              <a:rPr lang="ru-RU" dirty="0">
                <a:latin typeface="Calibri"/>
                <a:cs typeface="Calibri"/>
              </a:rPr>
              <a:t> на </a:t>
            </a:r>
            <a:r>
              <a:rPr lang="ru-RU" dirty="0" err="1">
                <a:latin typeface="Calibri"/>
                <a:cs typeface="Calibri"/>
              </a:rPr>
              <a:t>смертність</a:t>
            </a:r>
            <a:r>
              <a:rPr lang="ru-RU" dirty="0">
                <a:latin typeface="Calibri"/>
                <a:cs typeface="Calibri"/>
              </a:rPr>
              <a:t> як </a:t>
            </a:r>
            <a:r>
              <a:rPr lang="ru-RU" dirty="0" err="1">
                <a:latin typeface="Calibri"/>
                <a:cs typeface="Calibri"/>
              </a:rPr>
              <a:t>попереднє</a:t>
            </a:r>
            <a:r>
              <a:rPr lang="ru-RU" dirty="0">
                <a:latin typeface="Calibri"/>
                <a:cs typeface="Calibri"/>
              </a:rPr>
              <a:t> </a:t>
            </a:r>
            <a:r>
              <a:rPr lang="ru-RU" dirty="0" err="1">
                <a:latin typeface="Calibri"/>
                <a:cs typeface="Calibri"/>
              </a:rPr>
              <a:t>лікування</a:t>
            </a:r>
            <a:r>
              <a:rPr lang="ru-RU" dirty="0">
                <a:latin typeface="Calibri"/>
                <a:cs typeface="Calibri"/>
              </a:rPr>
              <a:t> </a:t>
            </a:r>
            <a:r>
              <a:rPr lang="ru-RU" dirty="0" err="1">
                <a:latin typeface="Calibri"/>
                <a:cs typeface="Calibri"/>
              </a:rPr>
              <a:t>ураження</a:t>
            </a:r>
            <a:r>
              <a:rPr lang="ru-RU" dirty="0">
                <a:latin typeface="Calibri"/>
                <a:cs typeface="Calibri"/>
              </a:rPr>
              <a:t> зарином </a:t>
            </a:r>
            <a:r>
              <a:rPr lang="ru-RU" dirty="0" err="1">
                <a:latin typeface="Calibri"/>
                <a:cs typeface="Calibri"/>
              </a:rPr>
              <a:t>або</a:t>
            </a:r>
            <a:r>
              <a:rPr lang="ru-RU" dirty="0">
                <a:latin typeface="Calibri"/>
                <a:cs typeface="Calibri"/>
              </a:rPr>
              <a:t> </a:t>
            </a:r>
            <a:r>
              <a:rPr lang="ro-RO" dirty="0">
                <a:latin typeface="Calibri"/>
                <a:cs typeface="Calibri"/>
              </a:rPr>
              <a:t>VX.</a:t>
            </a:r>
            <a:endParaRPr lang="en-US" dirty="0">
              <a:latin typeface="Calibri"/>
              <a:cs typeface="Calibri"/>
            </a:endParaRPr>
          </a:p>
          <a:p>
            <a:pPr marL="12700">
              <a:lnSpc>
                <a:spcPct val="100000"/>
              </a:lnSpc>
              <a:tabLst>
                <a:tab pos="241300" algn="l"/>
              </a:tabLst>
            </a:pPr>
            <a:endParaRPr lang="ro-RO" dirty="0">
              <a:latin typeface="Calibri"/>
              <a:cs typeface="Calibri"/>
            </a:endParaRPr>
          </a:p>
          <a:p>
            <a:pPr marL="298450" indent="-285750">
              <a:lnSpc>
                <a:spcPct val="100000"/>
              </a:lnSpc>
              <a:buFont typeface="Arial" panose="020B0604020202020204" pitchFamily="34" charset="0"/>
              <a:buChar char="•"/>
              <a:tabLst>
                <a:tab pos="241300" algn="l"/>
              </a:tabLst>
            </a:pPr>
            <a:r>
              <a:rPr lang="ru-RU" dirty="0">
                <a:latin typeface="Calibri"/>
                <a:cs typeface="Calibri"/>
              </a:rPr>
              <a:t>Не є антидотом: </a:t>
            </a:r>
            <a:r>
              <a:rPr lang="ru-RU" dirty="0" err="1">
                <a:latin typeface="Calibri"/>
                <a:cs typeface="Calibri"/>
              </a:rPr>
              <a:t>Немає</a:t>
            </a:r>
            <a:r>
              <a:rPr lang="ru-RU" dirty="0">
                <a:latin typeface="Calibri"/>
                <a:cs typeface="Calibri"/>
              </a:rPr>
              <a:t> </a:t>
            </a:r>
            <a:r>
              <a:rPr lang="ru-RU" dirty="0" err="1">
                <a:latin typeface="Calibri"/>
                <a:cs typeface="Calibri"/>
              </a:rPr>
              <a:t>ефекту</a:t>
            </a:r>
            <a:r>
              <a:rPr lang="ru-RU" dirty="0">
                <a:latin typeface="Calibri"/>
                <a:cs typeface="Calibri"/>
              </a:rPr>
              <a:t> як </a:t>
            </a:r>
            <a:r>
              <a:rPr lang="ru-RU" dirty="0" err="1">
                <a:latin typeface="Calibri"/>
                <a:cs typeface="Calibri"/>
              </a:rPr>
              <a:t>постконтактне</a:t>
            </a:r>
            <a:r>
              <a:rPr lang="ru-RU" dirty="0">
                <a:latin typeface="Calibri"/>
                <a:cs typeface="Calibri"/>
              </a:rPr>
              <a:t> </a:t>
            </a:r>
            <a:r>
              <a:rPr lang="ru-RU" dirty="0" err="1">
                <a:latin typeface="Calibri"/>
                <a:cs typeface="Calibri"/>
              </a:rPr>
              <a:t>лікування</a:t>
            </a:r>
            <a:r>
              <a:rPr lang="ru-RU" dirty="0">
                <a:latin typeface="Calibri"/>
                <a:cs typeface="Calibri"/>
              </a:rPr>
              <a:t> для будь-</a:t>
            </a:r>
            <a:r>
              <a:rPr lang="ru-RU" dirty="0" err="1">
                <a:latin typeface="Calibri"/>
                <a:cs typeface="Calibri"/>
              </a:rPr>
              <a:t>яких</a:t>
            </a:r>
            <a:r>
              <a:rPr lang="ru-RU" dirty="0">
                <a:latin typeface="Calibri"/>
                <a:cs typeface="Calibri"/>
              </a:rPr>
              <a:t> </a:t>
            </a:r>
            <a:r>
              <a:rPr lang="ru-RU" dirty="0" err="1">
                <a:latin typeface="Calibri"/>
                <a:cs typeface="Calibri"/>
              </a:rPr>
              <a:t>отруйних</a:t>
            </a:r>
            <a:r>
              <a:rPr lang="ru-RU" dirty="0">
                <a:latin typeface="Calibri"/>
                <a:cs typeface="Calibri"/>
              </a:rPr>
              <a:t> </a:t>
            </a:r>
            <a:r>
              <a:rPr lang="ru-RU" dirty="0" err="1">
                <a:latin typeface="Calibri"/>
                <a:cs typeface="Calibri"/>
              </a:rPr>
              <a:t>речовин</a:t>
            </a:r>
            <a:r>
              <a:rPr lang="ru-RU" dirty="0">
                <a:latin typeface="Calibri"/>
                <a:cs typeface="Calibri"/>
              </a:rPr>
              <a:t>.</a:t>
            </a:r>
          </a:p>
          <a:p>
            <a:pPr marL="12700">
              <a:lnSpc>
                <a:spcPct val="100000"/>
              </a:lnSpc>
              <a:tabLst>
                <a:tab pos="241300" algn="l"/>
              </a:tabLst>
            </a:pPr>
            <a:endParaRPr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pic>
        <p:nvPicPr>
          <p:cNvPr id="5" name="object 5"/>
          <p:cNvPicPr/>
          <p:nvPr/>
        </p:nvPicPr>
        <p:blipFill>
          <a:blip r:embed="rId3" cstate="print"/>
          <a:stretch>
            <a:fillRect/>
          </a:stretch>
        </p:blipFill>
        <p:spPr>
          <a:xfrm>
            <a:off x="10459211" y="387095"/>
            <a:ext cx="1319783" cy="1318754"/>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7242" y="609676"/>
            <a:ext cx="9114333" cy="1121461"/>
          </a:xfrm>
          <a:prstGeom prst="rect">
            <a:avLst/>
          </a:prstGeom>
        </p:spPr>
        <p:txBody>
          <a:bodyPr vert="horz" wrap="square" lIns="0" tIns="13335" rIns="0" bIns="0" rtlCol="0">
            <a:spAutoFit/>
          </a:bodyPr>
          <a:lstStyle/>
          <a:p>
            <a:pPr marL="12700">
              <a:lnSpc>
                <a:spcPct val="100000"/>
              </a:lnSpc>
              <a:spcBef>
                <a:spcPts val="105"/>
              </a:spcBef>
            </a:pPr>
            <a:r>
              <a:rPr sz="3600" b="1" spc="-40" dirty="0"/>
              <a:t>Pyridostigmine</a:t>
            </a:r>
            <a:r>
              <a:rPr sz="3600" b="1" spc="-155" dirty="0"/>
              <a:t> </a:t>
            </a:r>
            <a:r>
              <a:rPr sz="3600" b="1" spc="-35" dirty="0"/>
              <a:t>(</a:t>
            </a:r>
            <a:r>
              <a:rPr sz="3600" b="1" spc="-35" dirty="0" err="1"/>
              <a:t>Mestinon</a:t>
            </a:r>
            <a:r>
              <a:rPr sz="3600" b="1" spc="-35" dirty="0"/>
              <a:t>®)</a:t>
            </a:r>
            <a:br>
              <a:rPr lang="en-US" sz="3600" b="1" spc="-35" dirty="0"/>
            </a:br>
            <a:r>
              <a:rPr lang="ru-RU" sz="3600" b="1" spc="-35" dirty="0" err="1"/>
              <a:t>Піридостигмін</a:t>
            </a:r>
            <a:r>
              <a:rPr lang="ru-RU" sz="3600" b="1" spc="-35" dirty="0"/>
              <a:t> (</a:t>
            </a:r>
            <a:r>
              <a:rPr lang="ru-RU" sz="3600" b="1" spc="-35" dirty="0" err="1"/>
              <a:t>Местінон</a:t>
            </a:r>
            <a:r>
              <a:rPr lang="ru-RU" sz="3600" b="1" spc="-35" dirty="0"/>
              <a:t>®)</a:t>
            </a:r>
            <a:endParaRPr sz="3600" b="1" dirty="0"/>
          </a:p>
        </p:txBody>
      </p:sp>
      <p:sp>
        <p:nvSpPr>
          <p:cNvPr id="3" name="object 3"/>
          <p:cNvSpPr txBox="1"/>
          <p:nvPr/>
        </p:nvSpPr>
        <p:spPr>
          <a:xfrm>
            <a:off x="447243" y="1766062"/>
            <a:ext cx="9226550" cy="5091779"/>
          </a:xfrm>
          <a:prstGeom prst="rect">
            <a:avLst/>
          </a:prstGeom>
        </p:spPr>
        <p:txBody>
          <a:bodyPr vert="horz" wrap="square" lIns="0" tIns="13335" rIns="0" bIns="0" rtlCol="0">
            <a:spAutoFit/>
          </a:bodyPr>
          <a:lstStyle/>
          <a:p>
            <a:pPr marL="12700">
              <a:spcBef>
                <a:spcPts val="105"/>
              </a:spcBef>
            </a:pPr>
            <a:r>
              <a:rPr sz="1400" dirty="0">
                <a:latin typeface="Calibri"/>
                <a:cs typeface="Calibri"/>
              </a:rPr>
              <a:t>Pyridostigmine</a:t>
            </a:r>
            <a:r>
              <a:rPr sz="1400" spc="-60" dirty="0">
                <a:latin typeface="Calibri"/>
                <a:cs typeface="Calibri"/>
              </a:rPr>
              <a:t> </a:t>
            </a:r>
            <a:r>
              <a:rPr sz="1400" dirty="0">
                <a:latin typeface="Calibri"/>
                <a:cs typeface="Calibri"/>
              </a:rPr>
              <a:t>30mg</a:t>
            </a:r>
            <a:r>
              <a:rPr sz="1400" spc="-40" dirty="0">
                <a:latin typeface="Calibri"/>
                <a:cs typeface="Calibri"/>
              </a:rPr>
              <a:t> </a:t>
            </a:r>
            <a:r>
              <a:rPr sz="1400" dirty="0">
                <a:latin typeface="Calibri"/>
                <a:cs typeface="Calibri"/>
              </a:rPr>
              <a:t>tablet</a:t>
            </a:r>
            <a:r>
              <a:rPr sz="1400" spc="-35" dirty="0">
                <a:latin typeface="Calibri"/>
                <a:cs typeface="Calibri"/>
              </a:rPr>
              <a:t> </a:t>
            </a:r>
            <a:r>
              <a:rPr sz="1400" dirty="0">
                <a:latin typeface="Calibri"/>
                <a:cs typeface="Calibri"/>
              </a:rPr>
              <a:t>every</a:t>
            </a:r>
            <a:r>
              <a:rPr sz="1400" spc="-50" dirty="0">
                <a:latin typeface="Calibri"/>
                <a:cs typeface="Calibri"/>
              </a:rPr>
              <a:t> </a:t>
            </a:r>
            <a:r>
              <a:rPr sz="1400" dirty="0">
                <a:latin typeface="Calibri"/>
                <a:cs typeface="Calibri"/>
              </a:rPr>
              <a:t>8</a:t>
            </a:r>
            <a:r>
              <a:rPr sz="1400" spc="-20" dirty="0">
                <a:latin typeface="Calibri"/>
                <a:cs typeface="Calibri"/>
              </a:rPr>
              <a:t> </a:t>
            </a:r>
            <a:r>
              <a:rPr sz="1400" spc="-10" dirty="0">
                <a:latin typeface="Calibri"/>
                <a:cs typeface="Calibri"/>
              </a:rPr>
              <a:t>hours</a:t>
            </a:r>
            <a:endParaRPr sz="1400" dirty="0">
              <a:latin typeface="Calibri"/>
              <a:cs typeface="Calibri"/>
            </a:endParaRPr>
          </a:p>
          <a:p>
            <a:pPr marL="698500" indent="-229235">
              <a:buFont typeface="Arial"/>
              <a:buChar char="•"/>
              <a:tabLst>
                <a:tab pos="697865" algn="l"/>
                <a:tab pos="698500" algn="l"/>
              </a:tabLst>
            </a:pPr>
            <a:r>
              <a:rPr sz="1200" dirty="0">
                <a:latin typeface="Calibri"/>
                <a:cs typeface="Calibri"/>
              </a:rPr>
              <a:t>While</a:t>
            </a:r>
            <a:r>
              <a:rPr sz="1200" spc="-70" dirty="0">
                <a:latin typeface="Calibri"/>
                <a:cs typeface="Calibri"/>
              </a:rPr>
              <a:t> </a:t>
            </a:r>
            <a:r>
              <a:rPr sz="1200" dirty="0">
                <a:latin typeface="Calibri"/>
                <a:cs typeface="Calibri"/>
              </a:rPr>
              <a:t>at</a:t>
            </a:r>
            <a:r>
              <a:rPr sz="1200" spc="-60" dirty="0">
                <a:latin typeface="Calibri"/>
                <a:cs typeface="Calibri"/>
              </a:rPr>
              <a:t> </a:t>
            </a:r>
            <a:r>
              <a:rPr sz="1200" dirty="0">
                <a:latin typeface="Calibri"/>
                <a:cs typeface="Calibri"/>
              </a:rPr>
              <a:t>risk</a:t>
            </a:r>
            <a:r>
              <a:rPr sz="1200" spc="-55" dirty="0">
                <a:latin typeface="Calibri"/>
                <a:cs typeface="Calibri"/>
              </a:rPr>
              <a:t> </a:t>
            </a:r>
            <a:r>
              <a:rPr sz="1200" dirty="0">
                <a:latin typeface="Calibri"/>
                <a:cs typeface="Calibri"/>
              </a:rPr>
              <a:t>for</a:t>
            </a:r>
            <a:r>
              <a:rPr sz="1200" spc="-45" dirty="0">
                <a:latin typeface="Calibri"/>
                <a:cs typeface="Calibri"/>
              </a:rPr>
              <a:t> </a:t>
            </a:r>
            <a:r>
              <a:rPr sz="1200" dirty="0">
                <a:latin typeface="Calibri"/>
                <a:cs typeface="Calibri"/>
              </a:rPr>
              <a:t>soman</a:t>
            </a:r>
            <a:r>
              <a:rPr sz="1200" spc="-65" dirty="0">
                <a:latin typeface="Calibri"/>
                <a:cs typeface="Calibri"/>
              </a:rPr>
              <a:t> </a:t>
            </a:r>
            <a:r>
              <a:rPr sz="1200" spc="-10" dirty="0">
                <a:latin typeface="Calibri"/>
                <a:cs typeface="Calibri"/>
              </a:rPr>
              <a:t>exposure</a:t>
            </a:r>
            <a:endParaRPr sz="1200" dirty="0">
              <a:latin typeface="Calibri"/>
              <a:cs typeface="Calibri"/>
            </a:endParaRPr>
          </a:p>
          <a:p>
            <a:pPr marL="698500" indent="-229235">
              <a:buFont typeface="Arial"/>
              <a:buChar char="•"/>
              <a:tabLst>
                <a:tab pos="697865" algn="l"/>
                <a:tab pos="698500" algn="l"/>
              </a:tabLst>
            </a:pPr>
            <a:r>
              <a:rPr sz="1200" dirty="0">
                <a:latin typeface="Calibri"/>
                <a:cs typeface="Calibri"/>
              </a:rPr>
              <a:t>Short</a:t>
            </a:r>
            <a:r>
              <a:rPr sz="1200" spc="-65" dirty="0">
                <a:latin typeface="Calibri"/>
                <a:cs typeface="Calibri"/>
              </a:rPr>
              <a:t> </a:t>
            </a:r>
            <a:r>
              <a:rPr sz="1200" spc="-10" dirty="0">
                <a:latin typeface="Calibri"/>
                <a:cs typeface="Calibri"/>
              </a:rPr>
              <a:t>duration:</a:t>
            </a:r>
            <a:r>
              <a:rPr sz="1200" spc="-75" dirty="0">
                <a:latin typeface="Calibri"/>
                <a:cs typeface="Calibri"/>
              </a:rPr>
              <a:t> </a:t>
            </a:r>
            <a:r>
              <a:rPr sz="1200" dirty="0">
                <a:latin typeface="Calibri"/>
                <a:cs typeface="Calibri"/>
              </a:rPr>
              <a:t>up</a:t>
            </a:r>
            <a:r>
              <a:rPr sz="1200" spc="-65" dirty="0">
                <a:latin typeface="Calibri"/>
                <a:cs typeface="Calibri"/>
              </a:rPr>
              <a:t> </a:t>
            </a:r>
            <a:r>
              <a:rPr sz="1200" dirty="0">
                <a:latin typeface="Calibri"/>
                <a:cs typeface="Calibri"/>
              </a:rPr>
              <a:t>to</a:t>
            </a:r>
            <a:r>
              <a:rPr sz="1200" spc="-50" dirty="0">
                <a:latin typeface="Calibri"/>
                <a:cs typeface="Calibri"/>
              </a:rPr>
              <a:t> </a:t>
            </a:r>
            <a:r>
              <a:rPr sz="1200" dirty="0">
                <a:latin typeface="Calibri"/>
                <a:cs typeface="Calibri"/>
              </a:rPr>
              <a:t>a</a:t>
            </a:r>
            <a:r>
              <a:rPr sz="1200" spc="-65" dirty="0">
                <a:latin typeface="Calibri"/>
                <a:cs typeface="Calibri"/>
              </a:rPr>
              <a:t> </a:t>
            </a:r>
            <a:r>
              <a:rPr sz="1200" dirty="0">
                <a:latin typeface="Calibri"/>
                <a:cs typeface="Calibri"/>
              </a:rPr>
              <a:t>few</a:t>
            </a:r>
            <a:r>
              <a:rPr sz="1200" spc="-30" dirty="0">
                <a:latin typeface="Calibri"/>
                <a:cs typeface="Calibri"/>
              </a:rPr>
              <a:t> </a:t>
            </a:r>
            <a:r>
              <a:rPr sz="1200" dirty="0">
                <a:latin typeface="Calibri"/>
                <a:cs typeface="Calibri"/>
              </a:rPr>
              <a:t>weeks</a:t>
            </a:r>
            <a:r>
              <a:rPr sz="1200" spc="-30" dirty="0">
                <a:latin typeface="Calibri"/>
                <a:cs typeface="Calibri"/>
              </a:rPr>
              <a:t> </a:t>
            </a:r>
            <a:r>
              <a:rPr sz="1200" dirty="0">
                <a:latin typeface="Calibri"/>
                <a:cs typeface="Calibri"/>
              </a:rPr>
              <a:t>at</a:t>
            </a:r>
            <a:r>
              <a:rPr sz="1200" spc="-65" dirty="0">
                <a:latin typeface="Calibri"/>
                <a:cs typeface="Calibri"/>
              </a:rPr>
              <a:t> </a:t>
            </a:r>
            <a:r>
              <a:rPr sz="1200" dirty="0">
                <a:latin typeface="Calibri"/>
                <a:cs typeface="Calibri"/>
              </a:rPr>
              <a:t>a</a:t>
            </a:r>
            <a:r>
              <a:rPr sz="1200" spc="-55" dirty="0">
                <a:latin typeface="Calibri"/>
                <a:cs typeface="Calibri"/>
              </a:rPr>
              <a:t> </a:t>
            </a:r>
            <a:r>
              <a:rPr sz="1200" dirty="0">
                <a:latin typeface="Calibri"/>
                <a:cs typeface="Calibri"/>
              </a:rPr>
              <a:t>time;</a:t>
            </a:r>
            <a:r>
              <a:rPr sz="1200" spc="-45" dirty="0">
                <a:latin typeface="Calibri"/>
                <a:cs typeface="Calibri"/>
              </a:rPr>
              <a:t> </a:t>
            </a:r>
            <a:r>
              <a:rPr sz="1200" dirty="0">
                <a:latin typeface="Calibri"/>
                <a:cs typeface="Calibri"/>
              </a:rPr>
              <a:t>not</a:t>
            </a:r>
            <a:r>
              <a:rPr sz="1200" spc="-60" dirty="0">
                <a:latin typeface="Calibri"/>
                <a:cs typeface="Calibri"/>
              </a:rPr>
              <a:t> </a:t>
            </a:r>
            <a:r>
              <a:rPr sz="1200" dirty="0">
                <a:latin typeface="Calibri"/>
                <a:cs typeface="Calibri"/>
              </a:rPr>
              <a:t>designed</a:t>
            </a:r>
            <a:r>
              <a:rPr sz="1200" spc="-65" dirty="0">
                <a:latin typeface="Calibri"/>
                <a:cs typeface="Calibri"/>
              </a:rPr>
              <a:t> </a:t>
            </a:r>
            <a:r>
              <a:rPr sz="1200" dirty="0">
                <a:latin typeface="Calibri"/>
                <a:cs typeface="Calibri"/>
              </a:rPr>
              <a:t>for</a:t>
            </a:r>
            <a:r>
              <a:rPr sz="1200" spc="-50" dirty="0">
                <a:latin typeface="Calibri"/>
                <a:cs typeface="Calibri"/>
              </a:rPr>
              <a:t> </a:t>
            </a:r>
            <a:r>
              <a:rPr sz="1200" dirty="0">
                <a:latin typeface="Calibri"/>
                <a:cs typeface="Calibri"/>
              </a:rPr>
              <a:t>long</a:t>
            </a:r>
            <a:r>
              <a:rPr sz="1200" spc="-60" dirty="0">
                <a:latin typeface="Calibri"/>
                <a:cs typeface="Calibri"/>
              </a:rPr>
              <a:t> </a:t>
            </a:r>
            <a:r>
              <a:rPr sz="1200" dirty="0">
                <a:latin typeface="Calibri"/>
                <a:cs typeface="Calibri"/>
              </a:rPr>
              <a:t>term</a:t>
            </a:r>
            <a:r>
              <a:rPr sz="1200" spc="-35" dirty="0">
                <a:latin typeface="Calibri"/>
                <a:cs typeface="Calibri"/>
              </a:rPr>
              <a:t> </a:t>
            </a:r>
            <a:r>
              <a:rPr sz="1200" spc="-25" dirty="0">
                <a:latin typeface="Calibri"/>
                <a:cs typeface="Calibri"/>
              </a:rPr>
              <a:t>use</a:t>
            </a:r>
            <a:endParaRPr sz="1200" dirty="0">
              <a:latin typeface="Calibri"/>
              <a:cs typeface="Calibri"/>
            </a:endParaRPr>
          </a:p>
          <a:p>
            <a:pPr marL="698500" indent="-229235">
              <a:buFont typeface="Arial"/>
              <a:buChar char="•"/>
              <a:tabLst>
                <a:tab pos="697865" algn="l"/>
                <a:tab pos="698500" algn="l"/>
              </a:tabLst>
            </a:pPr>
            <a:r>
              <a:rPr sz="1200" dirty="0">
                <a:latin typeface="Calibri"/>
                <a:cs typeface="Calibri"/>
              </a:rPr>
              <a:t>No</a:t>
            </a:r>
            <a:r>
              <a:rPr sz="1200" spc="-65" dirty="0">
                <a:latin typeface="Calibri"/>
                <a:cs typeface="Calibri"/>
              </a:rPr>
              <a:t> </a:t>
            </a:r>
            <a:r>
              <a:rPr sz="1200" dirty="0">
                <a:latin typeface="Calibri"/>
                <a:cs typeface="Calibri"/>
              </a:rPr>
              <a:t>dose</a:t>
            </a:r>
            <a:r>
              <a:rPr sz="1200" spc="-65" dirty="0">
                <a:latin typeface="Calibri"/>
                <a:cs typeface="Calibri"/>
              </a:rPr>
              <a:t> </a:t>
            </a:r>
            <a:r>
              <a:rPr sz="1200" dirty="0">
                <a:latin typeface="Calibri"/>
                <a:cs typeface="Calibri"/>
              </a:rPr>
              <a:t>reduction</a:t>
            </a:r>
            <a:r>
              <a:rPr sz="1200" spc="-70" dirty="0">
                <a:latin typeface="Calibri"/>
                <a:cs typeface="Calibri"/>
              </a:rPr>
              <a:t> </a:t>
            </a:r>
            <a:r>
              <a:rPr sz="1200" dirty="0">
                <a:latin typeface="Calibri"/>
                <a:cs typeface="Calibri"/>
              </a:rPr>
              <a:t>for</a:t>
            </a:r>
            <a:r>
              <a:rPr sz="1200" spc="-65" dirty="0">
                <a:latin typeface="Calibri"/>
                <a:cs typeface="Calibri"/>
              </a:rPr>
              <a:t> </a:t>
            </a:r>
            <a:r>
              <a:rPr sz="1200" dirty="0">
                <a:latin typeface="Calibri"/>
                <a:cs typeface="Calibri"/>
              </a:rPr>
              <a:t>renal</a:t>
            </a:r>
            <a:r>
              <a:rPr sz="1200" spc="-80" dirty="0">
                <a:latin typeface="Calibri"/>
                <a:cs typeface="Calibri"/>
              </a:rPr>
              <a:t> </a:t>
            </a:r>
            <a:r>
              <a:rPr sz="1200" spc="-10" dirty="0">
                <a:latin typeface="Calibri"/>
                <a:cs typeface="Calibri"/>
              </a:rPr>
              <a:t>impairment</a:t>
            </a:r>
            <a:endParaRPr sz="1200" dirty="0">
              <a:latin typeface="Calibri"/>
              <a:cs typeface="Calibri"/>
            </a:endParaRPr>
          </a:p>
          <a:p>
            <a:pPr>
              <a:spcBef>
                <a:spcPts val="10"/>
              </a:spcBef>
              <a:buFont typeface="Arial"/>
              <a:buChar char="•"/>
            </a:pPr>
            <a:endParaRPr sz="1600" dirty="0">
              <a:latin typeface="Calibri"/>
              <a:cs typeface="Calibri"/>
            </a:endParaRPr>
          </a:p>
          <a:p>
            <a:pPr marL="12700"/>
            <a:r>
              <a:rPr sz="1400" dirty="0">
                <a:latin typeface="Calibri"/>
                <a:cs typeface="Calibri"/>
              </a:rPr>
              <a:t>Side</a:t>
            </a:r>
            <a:r>
              <a:rPr sz="1400" spc="-50" dirty="0">
                <a:latin typeface="Calibri"/>
                <a:cs typeface="Calibri"/>
              </a:rPr>
              <a:t> </a:t>
            </a:r>
            <a:r>
              <a:rPr sz="1400" spc="-20" dirty="0">
                <a:latin typeface="Calibri"/>
                <a:cs typeface="Calibri"/>
              </a:rPr>
              <a:t>Effects</a:t>
            </a:r>
            <a:r>
              <a:rPr sz="1400" spc="-50" dirty="0">
                <a:latin typeface="Calibri"/>
                <a:cs typeface="Calibri"/>
              </a:rPr>
              <a:t> </a:t>
            </a:r>
            <a:r>
              <a:rPr sz="1400" spc="-10" dirty="0">
                <a:latin typeface="Calibri"/>
                <a:cs typeface="Calibri"/>
              </a:rPr>
              <a:t>(expected</a:t>
            </a:r>
            <a:r>
              <a:rPr sz="1400" spc="-75" dirty="0">
                <a:latin typeface="Calibri"/>
                <a:cs typeface="Calibri"/>
              </a:rPr>
              <a:t> </a:t>
            </a:r>
            <a:r>
              <a:rPr sz="1400" dirty="0">
                <a:latin typeface="Calibri"/>
                <a:cs typeface="Calibri"/>
              </a:rPr>
              <a:t>cholinergic</a:t>
            </a:r>
            <a:r>
              <a:rPr sz="1400" spc="-35" dirty="0">
                <a:latin typeface="Calibri"/>
                <a:cs typeface="Calibri"/>
              </a:rPr>
              <a:t> </a:t>
            </a:r>
            <a:r>
              <a:rPr sz="1400" spc="-10" dirty="0">
                <a:latin typeface="Calibri"/>
                <a:cs typeface="Calibri"/>
              </a:rPr>
              <a:t>effects;</a:t>
            </a:r>
            <a:r>
              <a:rPr sz="1400" spc="-50" dirty="0">
                <a:latin typeface="Calibri"/>
                <a:cs typeface="Calibri"/>
              </a:rPr>
              <a:t> </a:t>
            </a:r>
            <a:r>
              <a:rPr sz="1400" dirty="0">
                <a:latin typeface="Calibri"/>
                <a:cs typeface="Calibri"/>
              </a:rPr>
              <a:t>all</a:t>
            </a:r>
            <a:r>
              <a:rPr sz="1400" spc="-20" dirty="0">
                <a:latin typeface="Calibri"/>
                <a:cs typeface="Calibri"/>
              </a:rPr>
              <a:t> </a:t>
            </a:r>
            <a:r>
              <a:rPr sz="1400" dirty="0">
                <a:latin typeface="Calibri"/>
                <a:cs typeface="Calibri"/>
              </a:rPr>
              <a:t>mild</a:t>
            </a:r>
            <a:r>
              <a:rPr sz="1400" spc="-40" dirty="0">
                <a:latin typeface="Calibri"/>
                <a:cs typeface="Calibri"/>
              </a:rPr>
              <a:t> </a:t>
            </a:r>
            <a:r>
              <a:rPr sz="1400" dirty="0">
                <a:latin typeface="Calibri"/>
                <a:cs typeface="Calibri"/>
              </a:rPr>
              <a:t>and</a:t>
            </a:r>
            <a:r>
              <a:rPr sz="1400" spc="-35" dirty="0">
                <a:latin typeface="Calibri"/>
                <a:cs typeface="Calibri"/>
              </a:rPr>
              <a:t> </a:t>
            </a:r>
            <a:r>
              <a:rPr sz="1400" spc="-10" dirty="0">
                <a:latin typeface="Calibri"/>
                <a:cs typeface="Calibri"/>
              </a:rPr>
              <a:t>temporary)</a:t>
            </a:r>
            <a:endParaRPr sz="1400" dirty="0">
              <a:latin typeface="Calibri"/>
              <a:cs typeface="Calibri"/>
            </a:endParaRPr>
          </a:p>
          <a:p>
            <a:pPr marL="698500" indent="-229235">
              <a:buFont typeface="Arial"/>
              <a:buChar char="•"/>
              <a:tabLst>
                <a:tab pos="697865" algn="l"/>
                <a:tab pos="698500" algn="l"/>
              </a:tabLst>
            </a:pPr>
            <a:r>
              <a:rPr sz="1200" spc="-10" dirty="0">
                <a:latin typeface="Calibri"/>
                <a:cs typeface="Calibri"/>
              </a:rPr>
              <a:t>Salivation,</a:t>
            </a:r>
            <a:r>
              <a:rPr sz="1200" spc="-105" dirty="0">
                <a:latin typeface="Calibri"/>
                <a:cs typeface="Calibri"/>
              </a:rPr>
              <a:t> </a:t>
            </a:r>
            <a:r>
              <a:rPr sz="1200" dirty="0">
                <a:latin typeface="Calibri"/>
                <a:cs typeface="Calibri"/>
              </a:rPr>
              <a:t>sweating,</a:t>
            </a:r>
            <a:r>
              <a:rPr sz="1200" spc="-75" dirty="0">
                <a:latin typeface="Calibri"/>
                <a:cs typeface="Calibri"/>
              </a:rPr>
              <a:t> </a:t>
            </a:r>
            <a:r>
              <a:rPr sz="1200" dirty="0">
                <a:latin typeface="Calibri"/>
                <a:cs typeface="Calibri"/>
              </a:rPr>
              <a:t>urinary</a:t>
            </a:r>
            <a:r>
              <a:rPr sz="1200" spc="-105" dirty="0">
                <a:latin typeface="Calibri"/>
                <a:cs typeface="Calibri"/>
              </a:rPr>
              <a:t> </a:t>
            </a:r>
            <a:r>
              <a:rPr sz="1200" spc="-10" dirty="0">
                <a:latin typeface="Calibri"/>
                <a:cs typeface="Calibri"/>
              </a:rPr>
              <a:t>incontinence</a:t>
            </a:r>
            <a:endParaRPr sz="1200" dirty="0">
              <a:latin typeface="Calibri"/>
              <a:cs typeface="Calibri"/>
            </a:endParaRPr>
          </a:p>
          <a:p>
            <a:pPr marL="698500" indent="-229235">
              <a:buFont typeface="Arial"/>
              <a:buChar char="•"/>
              <a:tabLst>
                <a:tab pos="697865" algn="l"/>
                <a:tab pos="698500" algn="l"/>
              </a:tabLst>
            </a:pPr>
            <a:r>
              <a:rPr sz="1200" dirty="0">
                <a:latin typeface="Calibri"/>
                <a:cs typeface="Calibri"/>
              </a:rPr>
              <a:t>Abdominal</a:t>
            </a:r>
            <a:r>
              <a:rPr sz="1200" spc="-105" dirty="0">
                <a:latin typeface="Calibri"/>
                <a:cs typeface="Calibri"/>
              </a:rPr>
              <a:t> </a:t>
            </a:r>
            <a:r>
              <a:rPr sz="1200" spc="-10" dirty="0">
                <a:latin typeface="Calibri"/>
                <a:cs typeface="Calibri"/>
              </a:rPr>
              <a:t>discomfort</a:t>
            </a:r>
            <a:r>
              <a:rPr sz="1200" spc="-85" dirty="0">
                <a:latin typeface="Calibri"/>
                <a:cs typeface="Calibri"/>
              </a:rPr>
              <a:t> </a:t>
            </a:r>
            <a:r>
              <a:rPr sz="1200" spc="-20" dirty="0">
                <a:latin typeface="Calibri"/>
                <a:cs typeface="Calibri"/>
              </a:rPr>
              <a:t>(7%)</a:t>
            </a:r>
            <a:endParaRPr sz="1200" dirty="0">
              <a:latin typeface="Calibri"/>
              <a:cs typeface="Calibri"/>
            </a:endParaRPr>
          </a:p>
          <a:p>
            <a:pPr marL="698500" indent="-229235">
              <a:buFont typeface="Arial"/>
              <a:buChar char="•"/>
              <a:tabLst>
                <a:tab pos="697865" algn="l"/>
                <a:tab pos="698500" algn="l"/>
              </a:tabLst>
            </a:pPr>
            <a:r>
              <a:rPr sz="1200" dirty="0">
                <a:latin typeface="Calibri"/>
                <a:cs typeface="Calibri"/>
              </a:rPr>
              <a:t>Loose</a:t>
            </a:r>
            <a:r>
              <a:rPr sz="1200" spc="-80" dirty="0">
                <a:latin typeface="Calibri"/>
                <a:cs typeface="Calibri"/>
              </a:rPr>
              <a:t> </a:t>
            </a:r>
            <a:r>
              <a:rPr sz="1200" dirty="0">
                <a:latin typeface="Calibri"/>
                <a:cs typeface="Calibri"/>
              </a:rPr>
              <a:t>stools</a:t>
            </a:r>
            <a:r>
              <a:rPr sz="1200" spc="-75" dirty="0">
                <a:latin typeface="Calibri"/>
                <a:cs typeface="Calibri"/>
              </a:rPr>
              <a:t> </a:t>
            </a:r>
            <a:r>
              <a:rPr sz="1200" spc="-20" dirty="0">
                <a:latin typeface="Calibri"/>
                <a:cs typeface="Calibri"/>
              </a:rPr>
              <a:t>(7%)</a:t>
            </a:r>
            <a:endParaRPr sz="1200" dirty="0">
              <a:latin typeface="Calibri"/>
              <a:cs typeface="Calibri"/>
            </a:endParaRPr>
          </a:p>
          <a:p>
            <a:pPr marL="698500" indent="-229235">
              <a:buFont typeface="Arial"/>
              <a:buChar char="•"/>
              <a:tabLst>
                <a:tab pos="697865" algn="l"/>
                <a:tab pos="698500" algn="l"/>
              </a:tabLst>
            </a:pPr>
            <a:r>
              <a:rPr sz="1200" dirty="0">
                <a:latin typeface="Calibri"/>
                <a:cs typeface="Calibri"/>
              </a:rPr>
              <a:t>Muscle</a:t>
            </a:r>
            <a:r>
              <a:rPr sz="1200" spc="-120" dirty="0">
                <a:latin typeface="Calibri"/>
                <a:cs typeface="Calibri"/>
              </a:rPr>
              <a:t> </a:t>
            </a:r>
            <a:r>
              <a:rPr sz="1200" dirty="0">
                <a:latin typeface="Calibri"/>
                <a:cs typeface="Calibri"/>
              </a:rPr>
              <a:t>twitches</a:t>
            </a:r>
            <a:r>
              <a:rPr sz="1200" spc="-100" dirty="0">
                <a:latin typeface="Calibri"/>
                <a:cs typeface="Calibri"/>
              </a:rPr>
              <a:t> </a:t>
            </a:r>
            <a:r>
              <a:rPr sz="1200" spc="-20" dirty="0">
                <a:latin typeface="Calibri"/>
                <a:cs typeface="Calibri"/>
              </a:rPr>
              <a:t>(3%)</a:t>
            </a:r>
            <a:endParaRPr sz="1200" dirty="0">
              <a:latin typeface="Calibri"/>
              <a:cs typeface="Calibri"/>
            </a:endParaRPr>
          </a:p>
          <a:p>
            <a:pPr marL="698500" indent="-229235">
              <a:buFont typeface="Arial"/>
              <a:buChar char="•"/>
              <a:tabLst>
                <a:tab pos="697865" algn="l"/>
                <a:tab pos="698500" algn="l"/>
              </a:tabLst>
            </a:pPr>
            <a:r>
              <a:rPr sz="1200" dirty="0">
                <a:latin typeface="Calibri"/>
                <a:cs typeface="Calibri"/>
              </a:rPr>
              <a:t>Muscle</a:t>
            </a:r>
            <a:r>
              <a:rPr sz="1200" spc="-75" dirty="0">
                <a:latin typeface="Calibri"/>
                <a:cs typeface="Calibri"/>
              </a:rPr>
              <a:t> </a:t>
            </a:r>
            <a:r>
              <a:rPr sz="1200" dirty="0">
                <a:latin typeface="Calibri"/>
                <a:cs typeface="Calibri"/>
              </a:rPr>
              <a:t>pains/Neck</a:t>
            </a:r>
            <a:r>
              <a:rPr sz="1200" spc="-75" dirty="0">
                <a:latin typeface="Calibri"/>
                <a:cs typeface="Calibri"/>
              </a:rPr>
              <a:t> </a:t>
            </a:r>
            <a:r>
              <a:rPr sz="1200" dirty="0">
                <a:latin typeface="Calibri"/>
                <a:cs typeface="Calibri"/>
              </a:rPr>
              <a:t>pain</a:t>
            </a:r>
            <a:r>
              <a:rPr sz="1200" spc="-70" dirty="0">
                <a:latin typeface="Calibri"/>
                <a:cs typeface="Calibri"/>
              </a:rPr>
              <a:t> </a:t>
            </a:r>
            <a:r>
              <a:rPr sz="1200" spc="-20" dirty="0">
                <a:latin typeface="Calibri"/>
                <a:cs typeface="Calibri"/>
              </a:rPr>
              <a:t>(2%)</a:t>
            </a:r>
            <a:endParaRPr sz="1200" dirty="0">
              <a:latin typeface="Calibri"/>
              <a:cs typeface="Calibri"/>
            </a:endParaRPr>
          </a:p>
          <a:p>
            <a:pPr marL="698500" indent="-229235">
              <a:buFont typeface="Arial"/>
              <a:buChar char="•"/>
              <a:tabLst>
                <a:tab pos="697865" algn="l"/>
                <a:tab pos="698500" algn="l"/>
              </a:tabLst>
            </a:pPr>
            <a:r>
              <a:rPr sz="1200" spc="-10" dirty="0">
                <a:latin typeface="Calibri"/>
                <a:cs typeface="Calibri"/>
              </a:rPr>
              <a:t>Amblyopia</a:t>
            </a:r>
            <a:r>
              <a:rPr sz="1200" spc="-55" dirty="0">
                <a:latin typeface="Calibri"/>
                <a:cs typeface="Calibri"/>
              </a:rPr>
              <a:t> </a:t>
            </a:r>
            <a:r>
              <a:rPr sz="1200" spc="-20" dirty="0">
                <a:latin typeface="Calibri"/>
                <a:cs typeface="Calibri"/>
              </a:rPr>
              <a:t>(2%)</a:t>
            </a:r>
            <a:endParaRPr lang="en-US" sz="1200" spc="-20" dirty="0">
              <a:latin typeface="Calibri"/>
              <a:cs typeface="Calibri"/>
            </a:endParaRPr>
          </a:p>
          <a:p>
            <a:pPr marL="698500" indent="-229235">
              <a:buFont typeface="Arial"/>
              <a:buChar char="•"/>
              <a:tabLst>
                <a:tab pos="697865" algn="l"/>
                <a:tab pos="698500" algn="l"/>
              </a:tabLst>
            </a:pPr>
            <a:endParaRPr lang="en-US" sz="1200" spc="-20" dirty="0">
              <a:latin typeface="Calibri"/>
              <a:cs typeface="Calibri"/>
            </a:endParaRPr>
          </a:p>
          <a:p>
            <a:pPr>
              <a:tabLst>
                <a:tab pos="697865" algn="l"/>
                <a:tab pos="698500" algn="l"/>
              </a:tabLst>
            </a:pPr>
            <a:r>
              <a:rPr lang="ru-RU" sz="1200" dirty="0">
                <a:latin typeface="Calibri"/>
                <a:cs typeface="Calibri"/>
              </a:rPr>
              <a:t>Таблетка </a:t>
            </a:r>
            <a:r>
              <a:rPr lang="ru-RU" sz="1200" dirty="0" err="1">
                <a:latin typeface="Calibri"/>
                <a:cs typeface="Calibri"/>
              </a:rPr>
              <a:t>піридостигміну</a:t>
            </a:r>
            <a:r>
              <a:rPr lang="ru-RU" sz="1200" dirty="0">
                <a:latin typeface="Calibri"/>
                <a:cs typeface="Calibri"/>
              </a:rPr>
              <a:t> 30 мг </a:t>
            </a:r>
            <a:r>
              <a:rPr lang="ru-RU" sz="1200" dirty="0" err="1">
                <a:latin typeface="Calibri"/>
                <a:cs typeface="Calibri"/>
              </a:rPr>
              <a:t>кожні</a:t>
            </a:r>
            <a:r>
              <a:rPr lang="ru-RU" sz="1200" dirty="0">
                <a:latin typeface="Calibri"/>
                <a:cs typeface="Calibri"/>
              </a:rPr>
              <a:t> 8 годин</a:t>
            </a:r>
          </a:p>
          <a:p>
            <a:pPr marL="469265">
              <a:tabLst>
                <a:tab pos="697865" algn="l"/>
                <a:tab pos="698500" algn="l"/>
              </a:tabLst>
            </a:pPr>
            <a:r>
              <a:rPr lang="ru-RU" sz="1100" dirty="0">
                <a:latin typeface="Calibri"/>
                <a:cs typeface="Calibri"/>
              </a:rPr>
              <a:t>•</a:t>
            </a:r>
            <a:r>
              <a:rPr lang="ru-RU" sz="1200" dirty="0">
                <a:latin typeface="Calibri"/>
                <a:cs typeface="Calibri"/>
              </a:rPr>
              <a:t>	</a:t>
            </a:r>
            <a:r>
              <a:rPr lang="ru-RU" sz="1200" dirty="0" err="1">
                <a:latin typeface="Calibri"/>
                <a:cs typeface="Calibri"/>
              </a:rPr>
              <a:t>Перебування</a:t>
            </a:r>
            <a:r>
              <a:rPr lang="ru-RU" sz="1200" dirty="0">
                <a:latin typeface="Calibri"/>
                <a:cs typeface="Calibri"/>
              </a:rPr>
              <a:t> в </a:t>
            </a:r>
            <a:r>
              <a:rPr lang="ru-RU" sz="1200" dirty="0" err="1">
                <a:latin typeface="Calibri"/>
                <a:cs typeface="Calibri"/>
              </a:rPr>
              <a:t>зоні</a:t>
            </a:r>
            <a:r>
              <a:rPr lang="ru-RU" sz="1200" dirty="0">
                <a:latin typeface="Calibri"/>
                <a:cs typeface="Calibri"/>
              </a:rPr>
              <a:t> </a:t>
            </a:r>
            <a:r>
              <a:rPr lang="ru-RU" sz="1200" dirty="0" err="1">
                <a:latin typeface="Calibri"/>
                <a:cs typeface="Calibri"/>
              </a:rPr>
              <a:t>ризику</a:t>
            </a:r>
            <a:r>
              <a:rPr lang="ru-RU" sz="1200" dirty="0">
                <a:latin typeface="Calibri"/>
                <a:cs typeface="Calibri"/>
              </a:rPr>
              <a:t> </a:t>
            </a:r>
            <a:r>
              <a:rPr lang="ru-RU" sz="1200" dirty="0" err="1">
                <a:latin typeface="Calibri"/>
                <a:cs typeface="Calibri"/>
              </a:rPr>
              <a:t>впливу</a:t>
            </a:r>
            <a:r>
              <a:rPr lang="ru-RU" sz="1200" dirty="0">
                <a:latin typeface="Calibri"/>
                <a:cs typeface="Calibri"/>
              </a:rPr>
              <a:t> зомана</a:t>
            </a:r>
          </a:p>
          <a:p>
            <a:pPr marL="469265">
              <a:tabLst>
                <a:tab pos="697865" algn="l"/>
                <a:tab pos="698500" algn="l"/>
              </a:tabLst>
            </a:pPr>
            <a:r>
              <a:rPr lang="ru-RU" sz="1100" dirty="0">
                <a:latin typeface="Calibri"/>
                <a:cs typeface="Calibri"/>
              </a:rPr>
              <a:t>•</a:t>
            </a:r>
            <a:r>
              <a:rPr lang="ru-RU" sz="1200" dirty="0">
                <a:latin typeface="Calibri"/>
                <a:cs typeface="Calibri"/>
              </a:rPr>
              <a:t>	Коротка </a:t>
            </a:r>
            <a:r>
              <a:rPr lang="ru-RU" sz="1200" dirty="0" err="1">
                <a:latin typeface="Calibri"/>
                <a:cs typeface="Calibri"/>
              </a:rPr>
              <a:t>тривалість</a:t>
            </a:r>
            <a:r>
              <a:rPr lang="ru-RU" sz="1200" dirty="0">
                <a:latin typeface="Calibri"/>
                <a:cs typeface="Calibri"/>
              </a:rPr>
              <a:t>: до </a:t>
            </a:r>
            <a:r>
              <a:rPr lang="ru-RU" sz="1200" dirty="0" err="1">
                <a:latin typeface="Calibri"/>
                <a:cs typeface="Calibri"/>
              </a:rPr>
              <a:t>кількох</a:t>
            </a:r>
            <a:r>
              <a:rPr lang="ru-RU" sz="1200" dirty="0">
                <a:latin typeface="Calibri"/>
                <a:cs typeface="Calibri"/>
              </a:rPr>
              <a:t> </a:t>
            </a:r>
            <a:r>
              <a:rPr lang="ru-RU" sz="1200" dirty="0" err="1">
                <a:latin typeface="Calibri"/>
                <a:cs typeface="Calibri"/>
              </a:rPr>
              <a:t>тижнів</a:t>
            </a:r>
            <a:r>
              <a:rPr lang="ru-RU" sz="1200" dirty="0">
                <a:latin typeface="Calibri"/>
                <a:cs typeface="Calibri"/>
              </a:rPr>
              <a:t> за раз; не </a:t>
            </a:r>
            <a:r>
              <a:rPr lang="ru-RU" sz="1200" dirty="0" err="1">
                <a:latin typeface="Calibri"/>
                <a:cs typeface="Calibri"/>
              </a:rPr>
              <a:t>призначений</a:t>
            </a:r>
            <a:r>
              <a:rPr lang="ru-RU" sz="1200" dirty="0">
                <a:latin typeface="Calibri"/>
                <a:cs typeface="Calibri"/>
              </a:rPr>
              <a:t> для </a:t>
            </a:r>
            <a:r>
              <a:rPr lang="ru-RU" sz="1200" dirty="0" err="1">
                <a:latin typeface="Calibri"/>
                <a:cs typeface="Calibri"/>
              </a:rPr>
              <a:t>тривалого</a:t>
            </a:r>
            <a:r>
              <a:rPr lang="ru-RU" sz="1200" dirty="0">
                <a:latin typeface="Calibri"/>
                <a:cs typeface="Calibri"/>
              </a:rPr>
              <a:t> </a:t>
            </a:r>
            <a:r>
              <a:rPr lang="ru-RU" sz="1200" dirty="0" err="1">
                <a:latin typeface="Calibri"/>
                <a:cs typeface="Calibri"/>
              </a:rPr>
              <a:t>використання</a:t>
            </a:r>
            <a:endParaRPr lang="ru-RU" sz="1200" dirty="0">
              <a:latin typeface="Calibri"/>
              <a:cs typeface="Calibri"/>
            </a:endParaRPr>
          </a:p>
          <a:p>
            <a:pPr marL="469265">
              <a:tabLst>
                <a:tab pos="697865" algn="l"/>
                <a:tab pos="698500" algn="l"/>
              </a:tabLst>
            </a:pPr>
            <a:r>
              <a:rPr lang="ru-RU" sz="1100" dirty="0">
                <a:latin typeface="Calibri"/>
                <a:cs typeface="Calibri"/>
              </a:rPr>
              <a:t>•</a:t>
            </a:r>
            <a:r>
              <a:rPr lang="ru-RU" sz="1200" dirty="0">
                <a:latin typeface="Calibri"/>
                <a:cs typeface="Calibri"/>
              </a:rPr>
              <a:t>	</a:t>
            </a:r>
            <a:r>
              <a:rPr lang="ru-RU" sz="1200" dirty="0" err="1">
                <a:latin typeface="Calibri"/>
                <a:cs typeface="Calibri"/>
              </a:rPr>
              <a:t>Немає</a:t>
            </a:r>
            <a:r>
              <a:rPr lang="ru-RU" sz="1200" dirty="0">
                <a:latin typeface="Calibri"/>
                <a:cs typeface="Calibri"/>
              </a:rPr>
              <a:t> </a:t>
            </a:r>
            <a:r>
              <a:rPr lang="ru-RU" sz="1200" dirty="0" err="1">
                <a:latin typeface="Calibri"/>
                <a:cs typeface="Calibri"/>
              </a:rPr>
              <a:t>зменшення</a:t>
            </a:r>
            <a:r>
              <a:rPr lang="ru-RU" sz="1200" dirty="0">
                <a:latin typeface="Calibri"/>
                <a:cs typeface="Calibri"/>
              </a:rPr>
              <a:t> </a:t>
            </a:r>
            <a:r>
              <a:rPr lang="ru-RU" sz="1200" dirty="0" err="1">
                <a:latin typeface="Calibri"/>
                <a:cs typeface="Calibri"/>
              </a:rPr>
              <a:t>дози</a:t>
            </a:r>
            <a:r>
              <a:rPr lang="ru-RU" sz="1200" dirty="0">
                <a:latin typeface="Calibri"/>
                <a:cs typeface="Calibri"/>
              </a:rPr>
              <a:t> при </a:t>
            </a:r>
            <a:r>
              <a:rPr lang="ru-RU" sz="1200" dirty="0" err="1">
                <a:latin typeface="Calibri"/>
                <a:cs typeface="Calibri"/>
              </a:rPr>
              <a:t>порушенні</a:t>
            </a:r>
            <a:r>
              <a:rPr lang="ru-RU" sz="1200" dirty="0">
                <a:latin typeface="Calibri"/>
                <a:cs typeface="Calibri"/>
              </a:rPr>
              <a:t> </a:t>
            </a:r>
            <a:r>
              <a:rPr lang="ru-RU" sz="1200" dirty="0" err="1">
                <a:latin typeface="Calibri"/>
                <a:cs typeface="Calibri"/>
              </a:rPr>
              <a:t>функції</a:t>
            </a:r>
            <a:r>
              <a:rPr lang="ru-RU" sz="1200" dirty="0">
                <a:latin typeface="Calibri"/>
                <a:cs typeface="Calibri"/>
              </a:rPr>
              <a:t> </a:t>
            </a:r>
            <a:r>
              <a:rPr lang="ru-RU" sz="1200" dirty="0" err="1">
                <a:latin typeface="Calibri"/>
                <a:cs typeface="Calibri"/>
              </a:rPr>
              <a:t>нирок</a:t>
            </a:r>
            <a:endParaRPr lang="en-US" sz="1200" dirty="0">
              <a:latin typeface="Calibri"/>
              <a:cs typeface="Calibri"/>
            </a:endParaRPr>
          </a:p>
          <a:p>
            <a:pPr marL="469265">
              <a:tabLst>
                <a:tab pos="697865" algn="l"/>
                <a:tab pos="698500" algn="l"/>
              </a:tabLst>
            </a:pPr>
            <a:endParaRPr lang="ru-RU" sz="1200" dirty="0">
              <a:latin typeface="Calibri"/>
              <a:cs typeface="Calibri"/>
            </a:endParaRPr>
          </a:p>
          <a:p>
            <a:pPr>
              <a:tabLst>
                <a:tab pos="697865" algn="l"/>
                <a:tab pos="698500" algn="l"/>
              </a:tabLst>
            </a:pPr>
            <a:r>
              <a:rPr lang="ru-RU" sz="1200" dirty="0" err="1">
                <a:latin typeface="Calibri"/>
                <a:cs typeface="Calibri"/>
              </a:rPr>
              <a:t>Побічні</a:t>
            </a:r>
            <a:r>
              <a:rPr lang="ru-RU" sz="1200" dirty="0">
                <a:latin typeface="Calibri"/>
                <a:cs typeface="Calibri"/>
              </a:rPr>
              <a:t> </a:t>
            </a:r>
            <a:r>
              <a:rPr lang="ru-RU" sz="1200" dirty="0" err="1">
                <a:latin typeface="Calibri"/>
                <a:cs typeface="Calibri"/>
              </a:rPr>
              <a:t>ефекти</a:t>
            </a:r>
            <a:r>
              <a:rPr lang="ru-RU" sz="1200" dirty="0">
                <a:latin typeface="Calibri"/>
                <a:cs typeface="Calibri"/>
              </a:rPr>
              <a:t> (</a:t>
            </a:r>
            <a:r>
              <a:rPr lang="ru-RU" sz="1200" dirty="0" err="1">
                <a:latin typeface="Calibri"/>
                <a:cs typeface="Calibri"/>
              </a:rPr>
              <a:t>очікувані</a:t>
            </a:r>
            <a:r>
              <a:rPr lang="ru-RU" sz="1200" dirty="0">
                <a:latin typeface="Calibri"/>
                <a:cs typeface="Calibri"/>
              </a:rPr>
              <a:t> </a:t>
            </a:r>
            <a:r>
              <a:rPr lang="ru-RU" sz="1200" dirty="0" err="1">
                <a:latin typeface="Calibri"/>
                <a:cs typeface="Calibri"/>
              </a:rPr>
              <a:t>холінергічні</a:t>
            </a:r>
            <a:r>
              <a:rPr lang="ru-RU" sz="1200" dirty="0">
                <a:latin typeface="Calibri"/>
                <a:cs typeface="Calibri"/>
              </a:rPr>
              <a:t> </a:t>
            </a:r>
            <a:r>
              <a:rPr lang="ru-RU" sz="1200" dirty="0" err="1">
                <a:latin typeface="Calibri"/>
                <a:cs typeface="Calibri"/>
              </a:rPr>
              <a:t>ефекти</a:t>
            </a:r>
            <a:r>
              <a:rPr lang="ru-RU" sz="1200" dirty="0">
                <a:latin typeface="Calibri"/>
                <a:cs typeface="Calibri"/>
              </a:rPr>
              <a:t>; </a:t>
            </a:r>
            <a:r>
              <a:rPr lang="ru-RU" sz="1200" dirty="0" err="1">
                <a:latin typeface="Calibri"/>
                <a:cs typeface="Calibri"/>
              </a:rPr>
              <a:t>усі</a:t>
            </a:r>
            <a:r>
              <a:rPr lang="ru-RU" sz="1200" dirty="0">
                <a:latin typeface="Calibri"/>
                <a:cs typeface="Calibri"/>
              </a:rPr>
              <a:t> </a:t>
            </a:r>
            <a:r>
              <a:rPr lang="ru-RU" sz="1200" dirty="0" err="1">
                <a:latin typeface="Calibri"/>
                <a:cs typeface="Calibri"/>
              </a:rPr>
              <a:t>помірні</a:t>
            </a:r>
            <a:r>
              <a:rPr lang="ru-RU" sz="1200" dirty="0">
                <a:latin typeface="Calibri"/>
                <a:cs typeface="Calibri"/>
              </a:rPr>
              <a:t> та </a:t>
            </a:r>
            <a:r>
              <a:rPr lang="ru-RU" sz="1200" dirty="0" err="1">
                <a:latin typeface="Calibri"/>
                <a:cs typeface="Calibri"/>
              </a:rPr>
              <a:t>тимчасові</a:t>
            </a:r>
            <a:r>
              <a:rPr lang="ru-RU" sz="1200" dirty="0">
                <a:latin typeface="Calibri"/>
                <a:cs typeface="Calibri"/>
              </a:rPr>
              <a:t>)</a:t>
            </a:r>
          </a:p>
          <a:p>
            <a:pPr marL="469265">
              <a:tabLst>
                <a:tab pos="697865" algn="l"/>
                <a:tab pos="698500" algn="l"/>
              </a:tabLst>
            </a:pPr>
            <a:r>
              <a:rPr lang="ru-RU" sz="1100" dirty="0">
                <a:latin typeface="Calibri"/>
                <a:cs typeface="Calibri"/>
              </a:rPr>
              <a:t>•</a:t>
            </a:r>
            <a:r>
              <a:rPr lang="ru-RU" sz="1200" dirty="0">
                <a:latin typeface="Calibri"/>
                <a:cs typeface="Calibri"/>
              </a:rPr>
              <a:t>	</a:t>
            </a:r>
            <a:r>
              <a:rPr lang="ru-RU" sz="1200" dirty="0" err="1">
                <a:latin typeface="Calibri"/>
                <a:cs typeface="Calibri"/>
              </a:rPr>
              <a:t>Слинотеча</a:t>
            </a:r>
            <a:r>
              <a:rPr lang="ru-RU" sz="1200" dirty="0">
                <a:latin typeface="Calibri"/>
                <a:cs typeface="Calibri"/>
              </a:rPr>
              <a:t>, </a:t>
            </a:r>
            <a:r>
              <a:rPr lang="ru-RU" sz="1200" dirty="0" err="1">
                <a:latin typeface="Calibri"/>
                <a:cs typeface="Calibri"/>
              </a:rPr>
              <a:t>пітливість</a:t>
            </a:r>
            <a:r>
              <a:rPr lang="ru-RU" sz="1200" dirty="0">
                <a:latin typeface="Calibri"/>
                <a:cs typeface="Calibri"/>
              </a:rPr>
              <a:t>, </a:t>
            </a:r>
            <a:r>
              <a:rPr lang="ru-RU" sz="1200" dirty="0" err="1">
                <a:latin typeface="Calibri"/>
                <a:cs typeface="Calibri"/>
              </a:rPr>
              <a:t>нетримання</a:t>
            </a:r>
            <a:r>
              <a:rPr lang="ru-RU" sz="1200" dirty="0">
                <a:latin typeface="Calibri"/>
                <a:cs typeface="Calibri"/>
              </a:rPr>
              <a:t> </a:t>
            </a:r>
            <a:r>
              <a:rPr lang="ru-RU" sz="1200" dirty="0" err="1">
                <a:latin typeface="Calibri"/>
                <a:cs typeface="Calibri"/>
              </a:rPr>
              <a:t>сечі</a:t>
            </a:r>
            <a:endParaRPr lang="ru-RU" sz="1200" dirty="0">
              <a:latin typeface="Calibri"/>
              <a:cs typeface="Calibri"/>
            </a:endParaRPr>
          </a:p>
          <a:p>
            <a:pPr marL="469265">
              <a:tabLst>
                <a:tab pos="697865" algn="l"/>
                <a:tab pos="698500" algn="l"/>
              </a:tabLst>
            </a:pPr>
            <a:r>
              <a:rPr lang="ru-RU" sz="1100" dirty="0">
                <a:latin typeface="Calibri"/>
                <a:cs typeface="Calibri"/>
              </a:rPr>
              <a:t>•</a:t>
            </a:r>
            <a:r>
              <a:rPr lang="ru-RU" sz="1200" dirty="0">
                <a:latin typeface="Calibri"/>
                <a:cs typeface="Calibri"/>
              </a:rPr>
              <a:t>	Дискомфорт у </a:t>
            </a:r>
            <a:r>
              <a:rPr lang="ru-RU" sz="1200" dirty="0" err="1">
                <a:latin typeface="Calibri"/>
                <a:cs typeface="Calibri"/>
              </a:rPr>
              <a:t>животі</a:t>
            </a:r>
            <a:r>
              <a:rPr lang="ru-RU" sz="1200" dirty="0">
                <a:latin typeface="Calibri"/>
                <a:cs typeface="Calibri"/>
              </a:rPr>
              <a:t> (7%)</a:t>
            </a:r>
          </a:p>
          <a:p>
            <a:pPr marL="469265">
              <a:tabLst>
                <a:tab pos="697865" algn="l"/>
                <a:tab pos="698500" algn="l"/>
              </a:tabLst>
            </a:pPr>
            <a:r>
              <a:rPr lang="ru-RU" sz="1100" dirty="0">
                <a:latin typeface="Calibri"/>
                <a:cs typeface="Calibri"/>
              </a:rPr>
              <a:t>•</a:t>
            </a:r>
            <a:r>
              <a:rPr lang="ru-RU" sz="1200" dirty="0">
                <a:latin typeface="Calibri"/>
                <a:cs typeface="Calibri"/>
              </a:rPr>
              <a:t>	</a:t>
            </a:r>
            <a:r>
              <a:rPr lang="ru-RU" sz="1200" dirty="0" err="1">
                <a:latin typeface="Calibri"/>
                <a:cs typeface="Calibri"/>
              </a:rPr>
              <a:t>Рідкий</a:t>
            </a:r>
            <a:r>
              <a:rPr lang="ru-RU" sz="1200" dirty="0">
                <a:latin typeface="Calibri"/>
                <a:cs typeface="Calibri"/>
              </a:rPr>
              <a:t> </a:t>
            </a:r>
            <a:r>
              <a:rPr lang="ru-RU" sz="1200" dirty="0" err="1">
                <a:latin typeface="Calibri"/>
                <a:cs typeface="Calibri"/>
              </a:rPr>
              <a:t>стілець</a:t>
            </a:r>
            <a:r>
              <a:rPr lang="ru-RU" sz="1200" dirty="0">
                <a:latin typeface="Calibri"/>
                <a:cs typeface="Calibri"/>
              </a:rPr>
              <a:t> (7%)</a:t>
            </a:r>
          </a:p>
          <a:p>
            <a:pPr marL="469265">
              <a:tabLst>
                <a:tab pos="697865" algn="l"/>
                <a:tab pos="698500" algn="l"/>
              </a:tabLst>
            </a:pPr>
            <a:r>
              <a:rPr lang="ru-RU" sz="1100" dirty="0">
                <a:latin typeface="Calibri"/>
                <a:cs typeface="Calibri"/>
              </a:rPr>
              <a:t>•</a:t>
            </a:r>
            <a:r>
              <a:rPr lang="ru-RU" sz="1200" dirty="0">
                <a:latin typeface="Calibri"/>
                <a:cs typeface="Calibri"/>
              </a:rPr>
              <a:t>	</a:t>
            </a:r>
            <a:r>
              <a:rPr lang="ru-RU" sz="1200" dirty="0" err="1">
                <a:latin typeface="Calibri"/>
                <a:cs typeface="Calibri"/>
              </a:rPr>
              <a:t>М'язові</a:t>
            </a:r>
            <a:r>
              <a:rPr lang="ru-RU" sz="1200" dirty="0">
                <a:latin typeface="Calibri"/>
                <a:cs typeface="Calibri"/>
              </a:rPr>
              <a:t> </a:t>
            </a:r>
            <a:r>
              <a:rPr lang="ru-RU" sz="1200" dirty="0" err="1">
                <a:latin typeface="Calibri"/>
                <a:cs typeface="Calibri"/>
              </a:rPr>
              <a:t>посмикування</a:t>
            </a:r>
            <a:r>
              <a:rPr lang="ru-RU" sz="1200" dirty="0">
                <a:latin typeface="Calibri"/>
                <a:cs typeface="Calibri"/>
              </a:rPr>
              <a:t> (3%)</a:t>
            </a:r>
          </a:p>
          <a:p>
            <a:pPr marL="469265">
              <a:tabLst>
                <a:tab pos="697865" algn="l"/>
                <a:tab pos="698500" algn="l"/>
              </a:tabLst>
            </a:pPr>
            <a:r>
              <a:rPr lang="ru-RU" sz="1100" dirty="0">
                <a:latin typeface="Calibri"/>
                <a:cs typeface="Calibri"/>
              </a:rPr>
              <a:t>•</a:t>
            </a:r>
            <a:r>
              <a:rPr lang="ru-RU" sz="1200" dirty="0">
                <a:latin typeface="Calibri"/>
                <a:cs typeface="Calibri"/>
              </a:rPr>
              <a:t>	</a:t>
            </a:r>
            <a:r>
              <a:rPr lang="ru-RU" sz="1200" dirty="0" err="1">
                <a:latin typeface="Calibri"/>
                <a:cs typeface="Calibri"/>
              </a:rPr>
              <a:t>Біль</a:t>
            </a:r>
            <a:r>
              <a:rPr lang="ru-RU" sz="1200" dirty="0">
                <a:latin typeface="Calibri"/>
                <a:cs typeface="Calibri"/>
              </a:rPr>
              <a:t> у </a:t>
            </a:r>
            <a:r>
              <a:rPr lang="ru-RU" sz="1200" dirty="0" err="1">
                <a:latin typeface="Calibri"/>
                <a:cs typeface="Calibri"/>
              </a:rPr>
              <a:t>м'язах</a:t>
            </a:r>
            <a:r>
              <a:rPr lang="ru-RU" sz="1200" dirty="0">
                <a:latin typeface="Calibri"/>
                <a:cs typeface="Calibri"/>
              </a:rPr>
              <a:t>/</a:t>
            </a:r>
            <a:r>
              <a:rPr lang="ru-RU" sz="1200" dirty="0" err="1">
                <a:latin typeface="Calibri"/>
                <a:cs typeface="Calibri"/>
              </a:rPr>
              <a:t>біль</a:t>
            </a:r>
            <a:r>
              <a:rPr lang="ru-RU" sz="1200" dirty="0">
                <a:latin typeface="Calibri"/>
                <a:cs typeface="Calibri"/>
              </a:rPr>
              <a:t> у </a:t>
            </a:r>
            <a:r>
              <a:rPr lang="ru-RU" sz="1200" dirty="0" err="1">
                <a:latin typeface="Calibri"/>
                <a:cs typeface="Calibri"/>
              </a:rPr>
              <a:t>шиї</a:t>
            </a:r>
            <a:r>
              <a:rPr lang="ru-RU" sz="1200" dirty="0">
                <a:latin typeface="Calibri"/>
                <a:cs typeface="Calibri"/>
              </a:rPr>
              <a:t> (2%)</a:t>
            </a:r>
          </a:p>
          <a:p>
            <a:pPr marL="469265">
              <a:tabLst>
                <a:tab pos="697865" algn="l"/>
                <a:tab pos="698500" algn="l"/>
              </a:tabLst>
            </a:pPr>
            <a:r>
              <a:rPr lang="ru-RU" sz="1100" dirty="0">
                <a:latin typeface="Calibri"/>
                <a:cs typeface="Calibri"/>
              </a:rPr>
              <a:t>•</a:t>
            </a:r>
            <a:r>
              <a:rPr lang="ru-RU" sz="1200" dirty="0">
                <a:latin typeface="Calibri"/>
                <a:cs typeface="Calibri"/>
              </a:rPr>
              <a:t>	</a:t>
            </a:r>
            <a:r>
              <a:rPr lang="ru-RU" sz="1200" dirty="0" err="1">
                <a:latin typeface="Calibri"/>
                <a:cs typeface="Calibri"/>
              </a:rPr>
              <a:t>Амбліопія</a:t>
            </a:r>
            <a:r>
              <a:rPr lang="ru-RU" sz="1200" dirty="0">
                <a:latin typeface="Calibri"/>
                <a:cs typeface="Calibri"/>
              </a:rPr>
              <a:t> (2%)</a:t>
            </a:r>
          </a:p>
          <a:p>
            <a:pPr marL="469265">
              <a:tabLst>
                <a:tab pos="697865" algn="l"/>
                <a:tab pos="698500" algn="l"/>
              </a:tabLst>
            </a:pPr>
            <a:endParaRPr sz="1200"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pic>
        <p:nvPicPr>
          <p:cNvPr id="5" name="object 5"/>
          <p:cNvPicPr/>
          <p:nvPr/>
        </p:nvPicPr>
        <p:blipFill>
          <a:blip r:embed="rId3" cstate="print"/>
          <a:stretch>
            <a:fillRect/>
          </a:stretch>
        </p:blipFill>
        <p:spPr>
          <a:xfrm>
            <a:off x="10459211" y="387095"/>
            <a:ext cx="1319783" cy="1318754"/>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9362441" cy="1121461"/>
          </a:xfrm>
          <a:prstGeom prst="rect">
            <a:avLst/>
          </a:prstGeom>
        </p:spPr>
        <p:txBody>
          <a:bodyPr vert="horz" wrap="square" lIns="0" tIns="13335" rIns="0" bIns="0" rtlCol="0">
            <a:spAutoFit/>
          </a:bodyPr>
          <a:lstStyle/>
          <a:p>
            <a:pPr marL="12700">
              <a:lnSpc>
                <a:spcPct val="100000"/>
              </a:lnSpc>
              <a:spcBef>
                <a:spcPts val="105"/>
              </a:spcBef>
            </a:pPr>
            <a:r>
              <a:rPr sz="3600" b="1" spc="-40" dirty="0"/>
              <a:t>Illustrative</a:t>
            </a:r>
            <a:r>
              <a:rPr sz="3600" b="1" spc="-215" dirty="0"/>
              <a:t> </a:t>
            </a:r>
            <a:r>
              <a:rPr sz="3600" b="1" dirty="0"/>
              <a:t>Case-</a:t>
            </a:r>
            <a:r>
              <a:rPr sz="3600" b="1" spc="-175" dirty="0"/>
              <a:t> </a:t>
            </a:r>
            <a:r>
              <a:rPr sz="3600" b="1" spc="-10" dirty="0"/>
              <a:t>Dosing</a:t>
            </a:r>
            <a:br>
              <a:rPr lang="en-US" sz="3600" b="1" spc="-10" dirty="0"/>
            </a:br>
            <a:r>
              <a:rPr lang="ru-RU" sz="3600" b="1" spc="-10" dirty="0"/>
              <a:t>Приклад - </a:t>
            </a:r>
            <a:r>
              <a:rPr lang="ru-RU" sz="3600" b="1" spc="-10" dirty="0" err="1"/>
              <a:t>дозування</a:t>
            </a:r>
            <a:endParaRPr sz="3600" b="1" dirty="0"/>
          </a:p>
        </p:txBody>
      </p:sp>
      <p:pic>
        <p:nvPicPr>
          <p:cNvPr id="3" name="object 3"/>
          <p:cNvPicPr/>
          <p:nvPr/>
        </p:nvPicPr>
        <p:blipFill>
          <a:blip r:embed="rId2" cstate="print"/>
          <a:stretch>
            <a:fillRect/>
          </a:stretch>
        </p:blipFill>
        <p:spPr>
          <a:xfrm>
            <a:off x="697735" y="2005545"/>
            <a:ext cx="9842248" cy="3525392"/>
          </a:xfrm>
          <a:prstGeom prst="rect">
            <a:avLst/>
          </a:prstGeom>
        </p:spPr>
      </p:pic>
      <p:pic>
        <p:nvPicPr>
          <p:cNvPr id="4" name="object 4"/>
          <p:cNvPicPr/>
          <p:nvPr/>
        </p:nvPicPr>
        <p:blipFill>
          <a:blip r:embed="rId3" cstate="print"/>
          <a:stretch>
            <a:fillRect/>
          </a:stretch>
        </p:blipFill>
        <p:spPr>
          <a:xfrm>
            <a:off x="9561576" y="5838444"/>
            <a:ext cx="2217420" cy="704088"/>
          </a:xfrm>
          <a:prstGeom prst="rect">
            <a:avLst/>
          </a:prstGeom>
        </p:spPr>
      </p:pic>
      <p:pic>
        <p:nvPicPr>
          <p:cNvPr id="5" name="object 5"/>
          <p:cNvPicPr/>
          <p:nvPr/>
        </p:nvPicPr>
        <p:blipFill>
          <a:blip r:embed="rId4" cstate="print"/>
          <a:stretch>
            <a:fillRect/>
          </a:stretch>
        </p:blipFill>
        <p:spPr>
          <a:xfrm>
            <a:off x="10459211" y="387095"/>
            <a:ext cx="1319783" cy="1318754"/>
          </a:xfrm>
          <a:prstGeom prst="rect">
            <a:avLst/>
          </a:prstGeom>
        </p:spPr>
      </p:pic>
      <p:sp>
        <p:nvSpPr>
          <p:cNvPr id="6" name="TextBox 5">
            <a:extLst>
              <a:ext uri="{FF2B5EF4-FFF2-40B4-BE49-F238E27FC236}">
                <a16:creationId xmlns:a16="http://schemas.microsoft.com/office/drawing/2014/main" id="{50BA2F9A-1419-BCFE-AABF-4CB0AE693D83}"/>
              </a:ext>
            </a:extLst>
          </p:cNvPr>
          <p:cNvSpPr txBox="1"/>
          <p:nvPr/>
        </p:nvSpPr>
        <p:spPr>
          <a:xfrm>
            <a:off x="1447800" y="2032318"/>
            <a:ext cx="5791200" cy="246221"/>
          </a:xfrm>
          <a:prstGeom prst="rect">
            <a:avLst/>
          </a:prstGeom>
          <a:solidFill>
            <a:srgbClr val="CDD4DC"/>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Severe Liquid Nerve Agent Exposure Dosing Example</a:t>
            </a:r>
          </a:p>
          <a:p>
            <a:pPr algn="ctr"/>
            <a:r>
              <a:rPr lang="ru-RU" sz="800" dirty="0">
                <a:latin typeface="Arial" panose="020B0604020202020204" pitchFamily="34" charset="0"/>
                <a:cs typeface="Arial" panose="020B0604020202020204" pitchFamily="34" charset="0"/>
              </a:rPr>
              <a:t>Приклад </a:t>
            </a:r>
            <a:r>
              <a:rPr lang="ru-RU" sz="800" dirty="0" err="1">
                <a:latin typeface="Arial" panose="020B0604020202020204" pitchFamily="34" charset="0"/>
                <a:cs typeface="Arial" panose="020B0604020202020204" pitchFamily="34" charset="0"/>
              </a:rPr>
              <a:t>дозування</a:t>
            </a:r>
            <a:r>
              <a:rPr lang="ru-RU" sz="800" dirty="0">
                <a:latin typeface="Arial" panose="020B0604020202020204" pitchFamily="34" charset="0"/>
                <a:cs typeface="Arial" panose="020B0604020202020204" pitchFamily="34" charset="0"/>
              </a:rPr>
              <a:t> за сильного </a:t>
            </a:r>
            <a:r>
              <a:rPr lang="ru-RU" sz="800" dirty="0" err="1">
                <a:latin typeface="Arial" panose="020B0604020202020204" pitchFamily="34" charset="0"/>
                <a:cs typeface="Arial" panose="020B0604020202020204" pitchFamily="34" charset="0"/>
              </a:rPr>
              <a:t>впливу</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рідкої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речовини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нервово-паралітичної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дії</a:t>
            </a:r>
            <a:endParaRPr lang="ru-UA" sz="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7D0DFC5-F981-591B-D70A-613C8CD7054B}"/>
              </a:ext>
            </a:extLst>
          </p:cNvPr>
          <p:cNvSpPr txBox="1"/>
          <p:nvPr/>
        </p:nvSpPr>
        <p:spPr>
          <a:xfrm>
            <a:off x="853440" y="2397919"/>
            <a:ext cx="5486400" cy="246221"/>
          </a:xfrm>
          <a:prstGeom prst="rect">
            <a:avLst/>
          </a:prstGeom>
          <a:solidFill>
            <a:srgbClr val="C3F7C7"/>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Pre-Hospital</a:t>
            </a:r>
          </a:p>
          <a:p>
            <a:pPr algn="ctr"/>
            <a:r>
              <a:rPr lang="ru-RU" sz="800" dirty="0">
                <a:latin typeface="Arial" panose="020B0604020202020204" pitchFamily="34" charset="0"/>
                <a:cs typeface="Arial" panose="020B0604020202020204" pitchFamily="34" charset="0"/>
              </a:rPr>
              <a:t>Перед </a:t>
            </a:r>
            <a:r>
              <a:rPr lang="ru-RU" sz="800" dirty="0" err="1">
                <a:latin typeface="Arial" panose="020B0604020202020204" pitchFamily="34" charset="0"/>
                <a:cs typeface="Arial" panose="020B0604020202020204" pitchFamily="34" charset="0"/>
              </a:rPr>
              <a:t>госпіталізацією</a:t>
            </a:r>
            <a:endParaRPr lang="ru-UA" sz="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539AA83-68D0-B96C-C6D2-25BFA21C90FA}"/>
              </a:ext>
            </a:extLst>
          </p:cNvPr>
          <p:cNvSpPr txBox="1"/>
          <p:nvPr/>
        </p:nvSpPr>
        <p:spPr>
          <a:xfrm>
            <a:off x="7239000" y="2397918"/>
            <a:ext cx="3220211" cy="246221"/>
          </a:xfrm>
          <a:prstGeom prst="rect">
            <a:avLst/>
          </a:prstGeom>
          <a:solidFill>
            <a:srgbClr val="FFF7A2"/>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Hospital</a:t>
            </a:r>
          </a:p>
          <a:p>
            <a:pPr algn="ctr"/>
            <a:r>
              <a:rPr lang="ru-RU" sz="800" dirty="0" err="1">
                <a:latin typeface="Arial" panose="020B0604020202020204" pitchFamily="34" charset="0"/>
                <a:cs typeface="Arial" panose="020B0604020202020204" pitchFamily="34" charset="0"/>
              </a:rPr>
              <a:t>Після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госпіталізації</a:t>
            </a:r>
            <a:endParaRPr lang="ru-UA" sz="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552D7B5-BD44-4CA1-1194-3412EFC87D3F}"/>
              </a:ext>
            </a:extLst>
          </p:cNvPr>
          <p:cNvSpPr txBox="1"/>
          <p:nvPr/>
        </p:nvSpPr>
        <p:spPr>
          <a:xfrm>
            <a:off x="762000" y="2744938"/>
            <a:ext cx="1531620" cy="692497"/>
          </a:xfrm>
          <a:prstGeom prst="rect">
            <a:avLst/>
          </a:prstGeom>
          <a:solidFill>
            <a:srgbClr val="F2F3F5"/>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Rhinorrhea and Salivation Severe Exposure Suspected</a:t>
            </a:r>
          </a:p>
          <a:p>
            <a:pPr algn="ctr"/>
            <a:r>
              <a:rPr lang="ru-RU" sz="900" dirty="0">
                <a:latin typeface="Arial" panose="020B0604020202020204" pitchFamily="34" charset="0"/>
                <a:cs typeface="Arial" panose="020B0604020202020204" pitchFamily="34" charset="0"/>
              </a:rPr>
              <a:t>Ринорея та </a:t>
            </a:r>
            <a:r>
              <a:rPr lang="ru-RU" sz="900" dirty="0" err="1">
                <a:latin typeface="Arial" panose="020B0604020202020204" pitchFamily="34" charset="0"/>
                <a:cs typeface="Arial" panose="020B0604020202020204" pitchFamily="34" charset="0"/>
              </a:rPr>
              <a:t>слиновиділення</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підозра</a:t>
            </a:r>
            <a:r>
              <a:rPr lang="ru-RU" sz="900" dirty="0">
                <a:latin typeface="Arial" panose="020B0604020202020204" pitchFamily="34" charset="0"/>
                <a:cs typeface="Arial" panose="020B0604020202020204" pitchFamily="34" charset="0"/>
              </a:rPr>
              <a:t> на </a:t>
            </a:r>
            <a:r>
              <a:rPr lang="ru-RU" sz="900" dirty="0" err="1">
                <a:latin typeface="Arial" panose="020B0604020202020204" pitchFamily="34" charset="0"/>
                <a:cs typeface="Arial" panose="020B0604020202020204" pitchFamily="34" charset="0"/>
              </a:rPr>
              <a:t>серйозне</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ураження</a:t>
            </a:r>
            <a:endParaRPr lang="ru-UA" sz="9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0D0A810-A248-CC8F-4148-2A717474B998}"/>
              </a:ext>
            </a:extLst>
          </p:cNvPr>
          <p:cNvSpPr txBox="1"/>
          <p:nvPr/>
        </p:nvSpPr>
        <p:spPr>
          <a:xfrm>
            <a:off x="762000" y="3691581"/>
            <a:ext cx="1531620" cy="246221"/>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T= 0min</a:t>
            </a:r>
          </a:p>
          <a:p>
            <a:pPr algn="ctr"/>
            <a:r>
              <a:rPr lang="ro-RO" sz="800" dirty="0">
                <a:latin typeface="Arial" panose="020B0604020202020204" pitchFamily="34" charset="0"/>
                <a:cs typeface="Arial" panose="020B0604020202020204" pitchFamily="34" charset="0"/>
              </a:rPr>
              <a:t>T= 0 </a:t>
            </a:r>
            <a:r>
              <a:rPr lang="ru-RU" sz="800" dirty="0" err="1">
                <a:latin typeface="Arial" panose="020B0604020202020204" pitchFamily="34" charset="0"/>
                <a:cs typeface="Arial" panose="020B0604020202020204" pitchFamily="34" charset="0"/>
              </a:rPr>
              <a:t>хв</a:t>
            </a:r>
            <a:r>
              <a:rPr lang="ru-RU" sz="800" dirty="0">
                <a:latin typeface="Arial" panose="020B0604020202020204" pitchFamily="34" charset="0"/>
                <a:cs typeface="Arial" panose="020B0604020202020204" pitchFamily="34" charset="0"/>
              </a:rPr>
              <a:t>.</a:t>
            </a:r>
            <a:endParaRPr lang="ru-UA" sz="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3B5D11C-2E8D-2C94-C0E2-0EA33B1F4E00}"/>
              </a:ext>
            </a:extLst>
          </p:cNvPr>
          <p:cNvSpPr txBox="1"/>
          <p:nvPr/>
        </p:nvSpPr>
        <p:spPr>
          <a:xfrm>
            <a:off x="754380" y="4038600"/>
            <a:ext cx="1531620" cy="246221"/>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Atropine 2mg X 3</a:t>
            </a:r>
          </a:p>
          <a:p>
            <a:pPr algn="ctr"/>
            <a:r>
              <a:rPr lang="ru-RU" sz="800" dirty="0" err="1">
                <a:latin typeface="Arial" panose="020B0604020202020204" pitchFamily="34" charset="0"/>
                <a:cs typeface="Arial" panose="020B0604020202020204" pitchFamily="34" charset="0"/>
              </a:rPr>
              <a:t>Атропін</a:t>
            </a:r>
            <a:r>
              <a:rPr lang="ru-RU" sz="800" dirty="0">
                <a:latin typeface="Arial" panose="020B0604020202020204" pitchFamily="34" charset="0"/>
                <a:cs typeface="Arial" panose="020B0604020202020204" pitchFamily="34" charset="0"/>
              </a:rPr>
              <a:t> 2 мг X 3</a:t>
            </a:r>
            <a:endParaRPr lang="ru-UA" sz="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3686948-76EB-694A-9CC7-53B19307A652}"/>
              </a:ext>
            </a:extLst>
          </p:cNvPr>
          <p:cNvSpPr txBox="1"/>
          <p:nvPr/>
        </p:nvSpPr>
        <p:spPr>
          <a:xfrm>
            <a:off x="731520" y="4454279"/>
            <a:ext cx="1531620" cy="246221"/>
          </a:xfrm>
          <a:prstGeom prst="rect">
            <a:avLst/>
          </a:prstGeom>
          <a:solidFill>
            <a:srgbClr val="9390FF"/>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Pralidoxime 600mg X 3</a:t>
            </a:r>
          </a:p>
          <a:p>
            <a:pPr algn="ctr"/>
            <a:r>
              <a:rPr lang="ru-RU" sz="800" dirty="0" err="1">
                <a:latin typeface="Arial" panose="020B0604020202020204" pitchFamily="34" charset="0"/>
                <a:cs typeface="Arial" panose="020B0604020202020204" pitchFamily="34" charset="0"/>
              </a:rPr>
              <a:t>Пралідоксім</a:t>
            </a:r>
            <a:r>
              <a:rPr lang="ru-RU" sz="800" dirty="0">
                <a:latin typeface="Arial" panose="020B0604020202020204" pitchFamily="34" charset="0"/>
                <a:cs typeface="Arial" panose="020B0604020202020204" pitchFamily="34" charset="0"/>
              </a:rPr>
              <a:t> 600 мг </a:t>
            </a:r>
            <a:r>
              <a:rPr lang="ro-RO" sz="800" dirty="0">
                <a:latin typeface="Arial" panose="020B0604020202020204" pitchFamily="34" charset="0"/>
                <a:cs typeface="Arial" panose="020B0604020202020204" pitchFamily="34" charset="0"/>
              </a:rPr>
              <a:t>X 3</a:t>
            </a:r>
            <a:endParaRPr lang="ru-UA" sz="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5DF7B73-7A89-3BC7-0567-4314AF2FBECD}"/>
              </a:ext>
            </a:extLst>
          </p:cNvPr>
          <p:cNvSpPr txBox="1"/>
          <p:nvPr/>
        </p:nvSpPr>
        <p:spPr>
          <a:xfrm>
            <a:off x="762000" y="4836161"/>
            <a:ext cx="1531620" cy="246221"/>
          </a:xfrm>
          <a:prstGeom prst="rect">
            <a:avLst/>
          </a:prstGeom>
          <a:solidFill>
            <a:srgbClr val="FE9330"/>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Diazepam 10mg X 1</a:t>
            </a:r>
          </a:p>
          <a:p>
            <a:pPr algn="ctr"/>
            <a:r>
              <a:rPr lang="ru-RU" sz="800" dirty="0" err="1">
                <a:latin typeface="Arial" panose="020B0604020202020204" pitchFamily="34" charset="0"/>
                <a:cs typeface="Arial" panose="020B0604020202020204" pitchFamily="34" charset="0"/>
              </a:rPr>
              <a:t>Діазепам</a:t>
            </a:r>
            <a:r>
              <a:rPr lang="ru-RU" sz="800" dirty="0">
                <a:latin typeface="Arial" panose="020B0604020202020204" pitchFamily="34" charset="0"/>
                <a:cs typeface="Arial" panose="020B0604020202020204" pitchFamily="34" charset="0"/>
              </a:rPr>
              <a:t> 10 мг </a:t>
            </a:r>
            <a:r>
              <a:rPr lang="en-US" sz="800" dirty="0">
                <a:latin typeface="Arial" panose="020B0604020202020204" pitchFamily="34" charset="0"/>
                <a:cs typeface="Arial" panose="020B0604020202020204" pitchFamily="34" charset="0"/>
              </a:rPr>
              <a:t>X 1</a:t>
            </a:r>
          </a:p>
        </p:txBody>
      </p:sp>
      <p:sp>
        <p:nvSpPr>
          <p:cNvPr id="18" name="TextBox 17">
            <a:extLst>
              <a:ext uri="{FF2B5EF4-FFF2-40B4-BE49-F238E27FC236}">
                <a16:creationId xmlns:a16="http://schemas.microsoft.com/office/drawing/2014/main" id="{278E2827-CFC5-8C56-157D-F481E331F291}"/>
              </a:ext>
            </a:extLst>
          </p:cNvPr>
          <p:cNvSpPr txBox="1"/>
          <p:nvPr/>
        </p:nvSpPr>
        <p:spPr>
          <a:xfrm>
            <a:off x="2743200" y="3691580"/>
            <a:ext cx="1531620" cy="123111"/>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T= 0min</a:t>
            </a:r>
            <a:endParaRPr lang="ru-UA" sz="8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FD9EBC1-FCDE-3DC1-D572-D971553F78F3}"/>
              </a:ext>
            </a:extLst>
          </p:cNvPr>
          <p:cNvSpPr txBox="1"/>
          <p:nvPr/>
        </p:nvSpPr>
        <p:spPr>
          <a:xfrm>
            <a:off x="2743200" y="5117068"/>
            <a:ext cx="1531620" cy="369332"/>
          </a:xfrm>
          <a:prstGeom prst="rect">
            <a:avLst/>
          </a:prstGeom>
          <a:solidFill>
            <a:srgbClr val="CFE4FF"/>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Oxygen by Facemask</a:t>
            </a:r>
          </a:p>
          <a:p>
            <a:pPr algn="ctr"/>
            <a:r>
              <a:rPr lang="ru-RU" sz="800" dirty="0">
                <a:latin typeface="Arial" panose="020B0604020202020204" pitchFamily="34" charset="0"/>
                <a:cs typeface="Arial" panose="020B0604020202020204" pitchFamily="34" charset="0"/>
              </a:rPr>
              <a:t>Подача </a:t>
            </a:r>
            <a:r>
              <a:rPr lang="ru-RU" sz="800" dirty="0" err="1">
                <a:latin typeface="Arial" panose="020B0604020202020204" pitchFamily="34" charset="0"/>
                <a:cs typeface="Arial" panose="020B0604020202020204" pitchFamily="34" charset="0"/>
              </a:rPr>
              <a:t>кисню</a:t>
            </a:r>
            <a:r>
              <a:rPr lang="ru-RU" sz="800" dirty="0">
                <a:latin typeface="Arial" panose="020B0604020202020204" pitchFamily="34" charset="0"/>
                <a:cs typeface="Arial" panose="020B0604020202020204" pitchFamily="34" charset="0"/>
              </a:rPr>
              <a:t> через </a:t>
            </a:r>
            <a:r>
              <a:rPr lang="ru-RU" sz="800" dirty="0" err="1">
                <a:latin typeface="Arial" panose="020B0604020202020204" pitchFamily="34" charset="0"/>
                <a:cs typeface="Arial" panose="020B0604020202020204" pitchFamily="34" charset="0"/>
              </a:rPr>
              <a:t>накладену</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лицьову</a:t>
            </a:r>
            <a:r>
              <a:rPr lang="ru-RU" sz="800" dirty="0">
                <a:latin typeface="Arial" panose="020B0604020202020204" pitchFamily="34" charset="0"/>
                <a:cs typeface="Arial" panose="020B0604020202020204" pitchFamily="34" charset="0"/>
              </a:rPr>
              <a:t> маску</a:t>
            </a:r>
            <a:endParaRPr lang="ru-UA" sz="8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8FBE873-E538-7AEF-2B82-4E46DAAF0F66}"/>
              </a:ext>
            </a:extLst>
          </p:cNvPr>
          <p:cNvSpPr txBox="1"/>
          <p:nvPr/>
        </p:nvSpPr>
        <p:spPr>
          <a:xfrm>
            <a:off x="2743200" y="3682341"/>
            <a:ext cx="1531620" cy="246221"/>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T= 3min</a:t>
            </a:r>
          </a:p>
          <a:p>
            <a:pPr algn="ctr"/>
            <a:r>
              <a:rPr lang="ro-RO" sz="800" dirty="0">
                <a:latin typeface="Arial" panose="020B0604020202020204" pitchFamily="34" charset="0"/>
                <a:cs typeface="Arial" panose="020B0604020202020204" pitchFamily="34" charset="0"/>
              </a:rPr>
              <a:t>T= 3 </a:t>
            </a:r>
            <a:r>
              <a:rPr lang="ru-RU" sz="800" dirty="0" err="1">
                <a:latin typeface="Arial" panose="020B0604020202020204" pitchFamily="34" charset="0"/>
                <a:cs typeface="Arial" panose="020B0604020202020204" pitchFamily="34" charset="0"/>
              </a:rPr>
              <a:t>хв</a:t>
            </a:r>
            <a:r>
              <a:rPr lang="ru-RU" sz="800" dirty="0">
                <a:latin typeface="Arial" panose="020B0604020202020204" pitchFamily="34" charset="0"/>
                <a:cs typeface="Arial" panose="020B0604020202020204" pitchFamily="34" charset="0"/>
              </a:rPr>
              <a:t>.</a:t>
            </a:r>
            <a:endParaRPr lang="ru-UA" sz="8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25B6226-A30D-9B19-24A6-9B594DB89A49}"/>
              </a:ext>
            </a:extLst>
          </p:cNvPr>
          <p:cNvSpPr txBox="1"/>
          <p:nvPr/>
        </p:nvSpPr>
        <p:spPr>
          <a:xfrm>
            <a:off x="4668011" y="3720071"/>
            <a:ext cx="1531620" cy="246221"/>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T= 6min</a:t>
            </a:r>
          </a:p>
          <a:p>
            <a:pPr algn="ctr"/>
            <a:r>
              <a:rPr lang="ro-RO" sz="800" dirty="0">
                <a:latin typeface="Arial" panose="020B0604020202020204" pitchFamily="34" charset="0"/>
                <a:cs typeface="Arial" panose="020B0604020202020204" pitchFamily="34" charset="0"/>
              </a:rPr>
              <a:t>T= 6 </a:t>
            </a:r>
            <a:r>
              <a:rPr lang="ru-RU" sz="800" dirty="0" err="1">
                <a:latin typeface="Arial" panose="020B0604020202020204" pitchFamily="34" charset="0"/>
                <a:cs typeface="Arial" panose="020B0604020202020204" pitchFamily="34" charset="0"/>
              </a:rPr>
              <a:t>хв</a:t>
            </a:r>
            <a:r>
              <a:rPr lang="ru-RU" sz="800" dirty="0">
                <a:latin typeface="Arial" panose="020B0604020202020204" pitchFamily="34" charset="0"/>
                <a:cs typeface="Arial" panose="020B0604020202020204" pitchFamily="34" charset="0"/>
              </a:rPr>
              <a:t>.</a:t>
            </a:r>
            <a:endParaRPr lang="ru-UA" sz="8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EFC6749-C94D-1193-BF65-CE8B60244F07}"/>
              </a:ext>
            </a:extLst>
          </p:cNvPr>
          <p:cNvSpPr txBox="1"/>
          <p:nvPr/>
        </p:nvSpPr>
        <p:spPr>
          <a:xfrm>
            <a:off x="6662422" y="3671792"/>
            <a:ext cx="1531620" cy="246221"/>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T= 9min</a:t>
            </a:r>
          </a:p>
          <a:p>
            <a:pPr algn="ctr"/>
            <a:r>
              <a:rPr lang="ro-RO" sz="800" dirty="0">
                <a:latin typeface="Arial" panose="020B0604020202020204" pitchFamily="34" charset="0"/>
                <a:cs typeface="Arial" panose="020B0604020202020204" pitchFamily="34" charset="0"/>
              </a:rPr>
              <a:t>T= 9 </a:t>
            </a:r>
            <a:r>
              <a:rPr lang="ru-RU" sz="800" dirty="0" err="1">
                <a:latin typeface="Arial" panose="020B0604020202020204" pitchFamily="34" charset="0"/>
                <a:cs typeface="Arial" panose="020B0604020202020204" pitchFamily="34" charset="0"/>
              </a:rPr>
              <a:t>хв</a:t>
            </a:r>
            <a:r>
              <a:rPr lang="ru-RU" sz="800" dirty="0">
                <a:latin typeface="Arial" panose="020B0604020202020204" pitchFamily="34" charset="0"/>
                <a:cs typeface="Arial" panose="020B0604020202020204" pitchFamily="34" charset="0"/>
              </a:rPr>
              <a:t>.</a:t>
            </a:r>
            <a:endParaRPr lang="ru-UA" sz="8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68CB023-292A-3E52-7B74-D35EC819013C}"/>
              </a:ext>
            </a:extLst>
          </p:cNvPr>
          <p:cNvSpPr txBox="1"/>
          <p:nvPr/>
        </p:nvSpPr>
        <p:spPr>
          <a:xfrm>
            <a:off x="8656833" y="3678682"/>
            <a:ext cx="1531620" cy="246221"/>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T= 13min</a:t>
            </a:r>
          </a:p>
          <a:p>
            <a:pPr algn="ctr"/>
            <a:r>
              <a:rPr lang="ro-RO" sz="800" dirty="0">
                <a:latin typeface="Arial" panose="020B0604020202020204" pitchFamily="34" charset="0"/>
                <a:cs typeface="Arial" panose="020B0604020202020204" pitchFamily="34" charset="0"/>
              </a:rPr>
              <a:t>T= 13 </a:t>
            </a:r>
            <a:r>
              <a:rPr lang="ru-RU" sz="800" dirty="0" err="1">
                <a:latin typeface="Arial" panose="020B0604020202020204" pitchFamily="34" charset="0"/>
                <a:cs typeface="Arial" panose="020B0604020202020204" pitchFamily="34" charset="0"/>
              </a:rPr>
              <a:t>хв</a:t>
            </a:r>
            <a:r>
              <a:rPr lang="ru-RU" sz="800" dirty="0">
                <a:latin typeface="Arial" panose="020B0604020202020204" pitchFamily="34" charset="0"/>
                <a:cs typeface="Arial" panose="020B0604020202020204" pitchFamily="34" charset="0"/>
              </a:rPr>
              <a:t>.</a:t>
            </a:r>
            <a:endParaRPr lang="ru-UA" sz="8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740A283-F538-F185-3578-F6DB8611F5C1}"/>
              </a:ext>
            </a:extLst>
          </p:cNvPr>
          <p:cNvSpPr txBox="1"/>
          <p:nvPr/>
        </p:nvSpPr>
        <p:spPr>
          <a:xfrm>
            <a:off x="2750820" y="2737587"/>
            <a:ext cx="1531620" cy="369332"/>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Respiratory Symptoms Begin</a:t>
            </a:r>
          </a:p>
          <a:p>
            <a:pPr algn="ctr"/>
            <a:r>
              <a:rPr lang="ru-RU" sz="800" dirty="0" err="1">
                <a:latin typeface="Arial" panose="020B0604020202020204" pitchFamily="34" charset="0"/>
                <a:cs typeface="Arial" panose="020B0604020202020204" pitchFamily="34" charset="0"/>
              </a:rPr>
              <a:t>Респіраторні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симптоми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починаються</a:t>
            </a:r>
            <a:endParaRPr lang="ru-UA" sz="8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E12CEC2-8FB4-CFE9-0756-381CE7842E5D}"/>
              </a:ext>
            </a:extLst>
          </p:cNvPr>
          <p:cNvSpPr txBox="1"/>
          <p:nvPr/>
        </p:nvSpPr>
        <p:spPr>
          <a:xfrm>
            <a:off x="4698110" y="2763520"/>
            <a:ext cx="1531620" cy="323165"/>
          </a:xfrm>
          <a:prstGeom prst="rect">
            <a:avLst/>
          </a:prstGeom>
          <a:solidFill>
            <a:srgbClr val="F2F3F5"/>
          </a:solidFill>
        </p:spPr>
        <p:txBody>
          <a:bodyPr wrap="square" lIns="0" tIns="0" rIns="0" bIns="0" rtlCol="0">
            <a:spAutoFit/>
          </a:bodyPr>
          <a:lstStyle/>
          <a:p>
            <a:pPr algn="ctr"/>
            <a:r>
              <a:rPr lang="en-US" sz="700" dirty="0">
                <a:latin typeface="Arial" panose="020B0604020202020204" pitchFamily="34" charset="0"/>
                <a:cs typeface="Arial" panose="020B0604020202020204" pitchFamily="34" charset="0"/>
              </a:rPr>
              <a:t>Respiratory Symptoms Worsening</a:t>
            </a:r>
          </a:p>
          <a:p>
            <a:pPr algn="ctr"/>
            <a:r>
              <a:rPr lang="ru-RU" sz="700" dirty="0" err="1">
                <a:latin typeface="Arial" panose="020B0604020202020204" pitchFamily="34" charset="0"/>
                <a:cs typeface="Arial" panose="020B0604020202020204" pitchFamily="34" charset="0"/>
              </a:rPr>
              <a:t>Респіраторні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симптоми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погіршуються</a:t>
            </a:r>
            <a:endParaRPr lang="ru-UA" sz="7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E6EF9AAC-CBAA-A9EE-B233-B2A1D5DA6334}"/>
              </a:ext>
            </a:extLst>
          </p:cNvPr>
          <p:cNvSpPr txBox="1"/>
          <p:nvPr/>
        </p:nvSpPr>
        <p:spPr>
          <a:xfrm>
            <a:off x="6620000" y="2788920"/>
            <a:ext cx="1548641" cy="246221"/>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Convulsion</a:t>
            </a:r>
          </a:p>
          <a:p>
            <a:pPr algn="ctr"/>
            <a:r>
              <a:rPr lang="ru-RU" sz="800" dirty="0" err="1">
                <a:latin typeface="Arial" panose="020B0604020202020204" pitchFamily="34" charset="0"/>
                <a:cs typeface="Arial" panose="020B0604020202020204" pitchFamily="34" charset="0"/>
              </a:rPr>
              <a:t>Судоми</a:t>
            </a:r>
            <a:endParaRPr lang="ru-UA" sz="8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A6CF889-D2A6-7900-A69B-D36F41788C0F}"/>
              </a:ext>
            </a:extLst>
          </p:cNvPr>
          <p:cNvSpPr txBox="1"/>
          <p:nvPr/>
        </p:nvSpPr>
        <p:spPr>
          <a:xfrm>
            <a:off x="8656833" y="2742746"/>
            <a:ext cx="1531620" cy="369332"/>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Respiratory Symptoms Stabilizing</a:t>
            </a:r>
          </a:p>
          <a:p>
            <a:pPr algn="ctr"/>
            <a:r>
              <a:rPr lang="ru-RU" sz="800" dirty="0" err="1">
                <a:latin typeface="Arial" panose="020B0604020202020204" pitchFamily="34" charset="0"/>
                <a:cs typeface="Arial" panose="020B0604020202020204" pitchFamily="34" charset="0"/>
              </a:rPr>
              <a:t>Респіраторні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симптоми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стабілізуються</a:t>
            </a:r>
            <a:endParaRPr lang="ru-UA" sz="8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5823D4D-F32A-1DA0-7483-3642659ACCAF}"/>
              </a:ext>
            </a:extLst>
          </p:cNvPr>
          <p:cNvSpPr txBox="1"/>
          <p:nvPr/>
        </p:nvSpPr>
        <p:spPr>
          <a:xfrm>
            <a:off x="2743200" y="4038600"/>
            <a:ext cx="1531620" cy="246221"/>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Atropine 2mg</a:t>
            </a:r>
          </a:p>
          <a:p>
            <a:pPr algn="ctr"/>
            <a:r>
              <a:rPr lang="ru-RU" sz="800" dirty="0" err="1">
                <a:latin typeface="Arial" panose="020B0604020202020204" pitchFamily="34" charset="0"/>
                <a:cs typeface="Arial" panose="020B0604020202020204" pitchFamily="34" charset="0"/>
              </a:rPr>
              <a:t>Атропін</a:t>
            </a:r>
            <a:r>
              <a:rPr lang="ru-RU" sz="800" dirty="0">
                <a:latin typeface="Arial" panose="020B0604020202020204" pitchFamily="34" charset="0"/>
                <a:cs typeface="Arial" panose="020B0604020202020204" pitchFamily="34" charset="0"/>
              </a:rPr>
              <a:t> 2 мг</a:t>
            </a:r>
          </a:p>
        </p:txBody>
      </p:sp>
      <p:sp>
        <p:nvSpPr>
          <p:cNvPr id="29" name="TextBox 28">
            <a:extLst>
              <a:ext uri="{FF2B5EF4-FFF2-40B4-BE49-F238E27FC236}">
                <a16:creationId xmlns:a16="http://schemas.microsoft.com/office/drawing/2014/main" id="{74EED430-A80E-EFC6-1C5E-75C3037350C7}"/>
              </a:ext>
            </a:extLst>
          </p:cNvPr>
          <p:cNvSpPr txBox="1"/>
          <p:nvPr/>
        </p:nvSpPr>
        <p:spPr>
          <a:xfrm>
            <a:off x="4754880" y="4038600"/>
            <a:ext cx="1531620" cy="246221"/>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Atropine 2mg</a:t>
            </a:r>
          </a:p>
          <a:p>
            <a:pPr algn="ctr"/>
            <a:r>
              <a:rPr lang="ru-RU" sz="800" dirty="0" err="1">
                <a:latin typeface="Arial" panose="020B0604020202020204" pitchFamily="34" charset="0"/>
                <a:cs typeface="Arial" panose="020B0604020202020204" pitchFamily="34" charset="0"/>
              </a:rPr>
              <a:t>Атропін</a:t>
            </a:r>
            <a:r>
              <a:rPr lang="ru-RU" sz="800" dirty="0">
                <a:latin typeface="Arial" panose="020B0604020202020204" pitchFamily="34" charset="0"/>
                <a:cs typeface="Arial" panose="020B0604020202020204" pitchFamily="34" charset="0"/>
              </a:rPr>
              <a:t> 2 мг</a:t>
            </a:r>
          </a:p>
        </p:txBody>
      </p:sp>
      <p:sp>
        <p:nvSpPr>
          <p:cNvPr id="30" name="TextBox 29">
            <a:extLst>
              <a:ext uri="{FF2B5EF4-FFF2-40B4-BE49-F238E27FC236}">
                <a16:creationId xmlns:a16="http://schemas.microsoft.com/office/drawing/2014/main" id="{A8F43052-0DF4-0371-8383-6F4988DCFC63}"/>
              </a:ext>
            </a:extLst>
          </p:cNvPr>
          <p:cNvSpPr txBox="1"/>
          <p:nvPr/>
        </p:nvSpPr>
        <p:spPr>
          <a:xfrm>
            <a:off x="6677662" y="4078897"/>
            <a:ext cx="1531620" cy="246221"/>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Atropine 2mg</a:t>
            </a:r>
          </a:p>
          <a:p>
            <a:pPr algn="ctr"/>
            <a:r>
              <a:rPr lang="ru-RU" sz="800" dirty="0" err="1">
                <a:latin typeface="Arial" panose="020B0604020202020204" pitchFamily="34" charset="0"/>
                <a:cs typeface="Arial" panose="020B0604020202020204" pitchFamily="34" charset="0"/>
              </a:rPr>
              <a:t>Атропін</a:t>
            </a:r>
            <a:r>
              <a:rPr lang="ru-RU" sz="800" dirty="0">
                <a:latin typeface="Arial" panose="020B0604020202020204" pitchFamily="34" charset="0"/>
                <a:cs typeface="Arial" panose="020B0604020202020204" pitchFamily="34" charset="0"/>
              </a:rPr>
              <a:t> 2 мг</a:t>
            </a:r>
          </a:p>
        </p:txBody>
      </p:sp>
      <p:sp>
        <p:nvSpPr>
          <p:cNvPr id="31" name="TextBox 30">
            <a:extLst>
              <a:ext uri="{FF2B5EF4-FFF2-40B4-BE49-F238E27FC236}">
                <a16:creationId xmlns:a16="http://schemas.microsoft.com/office/drawing/2014/main" id="{06E7C838-525D-A90F-CEB5-265CDDD4243A}"/>
              </a:ext>
            </a:extLst>
          </p:cNvPr>
          <p:cNvSpPr txBox="1"/>
          <p:nvPr/>
        </p:nvSpPr>
        <p:spPr>
          <a:xfrm>
            <a:off x="8626353" y="4078897"/>
            <a:ext cx="1531620" cy="246221"/>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Atropine 2mg</a:t>
            </a:r>
          </a:p>
          <a:p>
            <a:pPr algn="ctr"/>
            <a:r>
              <a:rPr lang="ru-RU" sz="800" dirty="0" err="1">
                <a:latin typeface="Arial" panose="020B0604020202020204" pitchFamily="34" charset="0"/>
                <a:cs typeface="Arial" panose="020B0604020202020204" pitchFamily="34" charset="0"/>
              </a:rPr>
              <a:t>Атропін</a:t>
            </a:r>
            <a:r>
              <a:rPr lang="ru-RU" sz="800" dirty="0">
                <a:latin typeface="Arial" panose="020B0604020202020204" pitchFamily="34" charset="0"/>
                <a:cs typeface="Arial" panose="020B0604020202020204" pitchFamily="34" charset="0"/>
              </a:rPr>
              <a:t> 2 мг</a:t>
            </a:r>
            <a:endParaRPr lang="ru-UA" sz="8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A18B3AAB-C5D8-9193-2578-E50748E7E8A5}"/>
              </a:ext>
            </a:extLst>
          </p:cNvPr>
          <p:cNvSpPr txBox="1"/>
          <p:nvPr/>
        </p:nvSpPr>
        <p:spPr>
          <a:xfrm>
            <a:off x="6677662" y="4842433"/>
            <a:ext cx="1531620" cy="246221"/>
          </a:xfrm>
          <a:prstGeom prst="rect">
            <a:avLst/>
          </a:prstGeom>
          <a:solidFill>
            <a:srgbClr val="FE9330"/>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Diazepam 10mg X 1</a:t>
            </a:r>
          </a:p>
          <a:p>
            <a:pPr algn="ctr"/>
            <a:r>
              <a:rPr lang="ru-RU" sz="800" dirty="0" err="1">
                <a:latin typeface="Arial" panose="020B0604020202020204" pitchFamily="34" charset="0"/>
                <a:cs typeface="Arial" panose="020B0604020202020204" pitchFamily="34" charset="0"/>
              </a:rPr>
              <a:t>Діазепам</a:t>
            </a:r>
            <a:r>
              <a:rPr lang="ru-RU" sz="800" dirty="0">
                <a:latin typeface="Arial" panose="020B0604020202020204" pitchFamily="34" charset="0"/>
                <a:cs typeface="Arial" panose="020B0604020202020204" pitchFamily="34" charset="0"/>
              </a:rPr>
              <a:t> 10 мг X 1</a:t>
            </a:r>
            <a:endParaRPr lang="ru-UA" sz="8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6F97557-50CD-63BA-DCFB-210CB517DDBE}"/>
              </a:ext>
            </a:extLst>
          </p:cNvPr>
          <p:cNvSpPr txBox="1"/>
          <p:nvPr/>
        </p:nvSpPr>
        <p:spPr>
          <a:xfrm>
            <a:off x="6705600" y="5187695"/>
            <a:ext cx="1531620" cy="246221"/>
          </a:xfrm>
          <a:prstGeom prst="rect">
            <a:avLst/>
          </a:prstGeom>
          <a:solidFill>
            <a:srgbClr val="CFE4FF"/>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Intubate</a:t>
            </a:r>
          </a:p>
          <a:p>
            <a:pPr algn="ctr"/>
            <a:r>
              <a:rPr lang="ru-RU" sz="800" dirty="0" err="1">
                <a:latin typeface="Arial" panose="020B0604020202020204" pitchFamily="34" charset="0"/>
                <a:cs typeface="Arial" panose="020B0604020202020204" pitchFamily="34" charset="0"/>
              </a:rPr>
              <a:t>Інтубація</a:t>
            </a:r>
            <a:endParaRPr lang="ru-UA" sz="8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BFF07A4-4B94-E61E-5E62-1CA750263DF9}"/>
              </a:ext>
            </a:extLst>
          </p:cNvPr>
          <p:cNvSpPr txBox="1"/>
          <p:nvPr/>
        </p:nvSpPr>
        <p:spPr>
          <a:xfrm>
            <a:off x="8682990" y="5207080"/>
            <a:ext cx="1531620" cy="246221"/>
          </a:xfrm>
          <a:prstGeom prst="rect">
            <a:avLst/>
          </a:prstGeom>
          <a:solidFill>
            <a:srgbClr val="CFE4FF"/>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Albuterol Nebulization</a:t>
            </a:r>
          </a:p>
          <a:p>
            <a:pPr algn="ctr"/>
            <a:r>
              <a:rPr lang="ru-RU" sz="800" dirty="0" err="1">
                <a:latin typeface="Arial" panose="020B0604020202020204" pitchFamily="34" charset="0"/>
                <a:cs typeface="Arial" panose="020B0604020202020204" pitchFamily="34" charset="0"/>
              </a:rPr>
              <a:t>Небулізація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альбутеролом</a:t>
            </a:r>
            <a:endParaRPr lang="ru-UA" sz="8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5951ED4-641D-9EE4-A259-08487C18BC85}"/>
              </a:ext>
            </a:extLst>
          </p:cNvPr>
          <p:cNvSpPr txBox="1"/>
          <p:nvPr/>
        </p:nvSpPr>
        <p:spPr>
          <a:xfrm>
            <a:off x="9535539" y="2046092"/>
            <a:ext cx="996062" cy="204488"/>
          </a:xfrm>
          <a:prstGeom prst="rect">
            <a:avLst/>
          </a:prstGeom>
          <a:solidFill>
            <a:srgbClr val="CDD4DC"/>
          </a:solidFill>
        </p:spPr>
        <p:txBody>
          <a:bodyPr wrap="square" lIns="0" tIns="0" rIns="0" bIns="0" rtlCol="0">
            <a:spAutoFit/>
          </a:bodyPr>
          <a:lstStyle/>
          <a:p>
            <a:pPr algn="ctr"/>
            <a:endParaRPr lang="en-US" sz="800" dirty="0">
              <a:latin typeface="Arial" panose="020B0604020202020204" pitchFamily="34" charset="0"/>
              <a:cs typeface="Arial" panose="020B060402020202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5268595" cy="1121461"/>
          </a:xfrm>
          <a:prstGeom prst="rect">
            <a:avLst/>
          </a:prstGeom>
        </p:spPr>
        <p:txBody>
          <a:bodyPr vert="horz" wrap="square" lIns="0" tIns="13335" rIns="0" bIns="0" rtlCol="0">
            <a:spAutoFit/>
          </a:bodyPr>
          <a:lstStyle/>
          <a:p>
            <a:pPr marL="12700">
              <a:lnSpc>
                <a:spcPct val="100000"/>
              </a:lnSpc>
              <a:spcBef>
                <a:spcPts val="105"/>
              </a:spcBef>
            </a:pPr>
            <a:r>
              <a:rPr sz="3600" b="1" spc="-40" dirty="0"/>
              <a:t>Illustrative</a:t>
            </a:r>
            <a:r>
              <a:rPr sz="3600" b="1" spc="-215" dirty="0"/>
              <a:t> </a:t>
            </a:r>
            <a:r>
              <a:rPr sz="3600" b="1" dirty="0"/>
              <a:t>Case-</a:t>
            </a:r>
            <a:r>
              <a:rPr sz="3600" b="1" spc="-175" dirty="0"/>
              <a:t> </a:t>
            </a:r>
            <a:r>
              <a:rPr sz="3600" b="1" spc="-10" dirty="0"/>
              <a:t>Dosing</a:t>
            </a:r>
            <a:br>
              <a:rPr lang="en-US" sz="3600" b="1" spc="-10" dirty="0"/>
            </a:br>
            <a:r>
              <a:rPr lang="ru-RU" sz="3600" b="1" spc="-10" dirty="0"/>
              <a:t>Приклад - </a:t>
            </a:r>
            <a:r>
              <a:rPr lang="ru-RU" sz="3600" b="1" spc="-10" dirty="0" err="1"/>
              <a:t>дозування</a:t>
            </a:r>
            <a:endParaRPr sz="3600" b="1" dirty="0"/>
          </a:p>
        </p:txBody>
      </p:sp>
      <p:pic>
        <p:nvPicPr>
          <p:cNvPr id="3" name="object 3"/>
          <p:cNvPicPr/>
          <p:nvPr/>
        </p:nvPicPr>
        <p:blipFill>
          <a:blip r:embed="rId2" cstate="print"/>
          <a:stretch>
            <a:fillRect/>
          </a:stretch>
        </p:blipFill>
        <p:spPr>
          <a:xfrm>
            <a:off x="388620" y="2005545"/>
            <a:ext cx="11547348" cy="3525392"/>
          </a:xfrm>
          <a:prstGeom prst="rect">
            <a:avLst/>
          </a:prstGeom>
        </p:spPr>
      </p:pic>
      <p:pic>
        <p:nvPicPr>
          <p:cNvPr id="4" name="object 4"/>
          <p:cNvPicPr/>
          <p:nvPr/>
        </p:nvPicPr>
        <p:blipFill>
          <a:blip r:embed="rId3" cstate="print"/>
          <a:stretch>
            <a:fillRect/>
          </a:stretch>
        </p:blipFill>
        <p:spPr>
          <a:xfrm>
            <a:off x="9561576" y="5838444"/>
            <a:ext cx="2217420" cy="704088"/>
          </a:xfrm>
          <a:prstGeom prst="rect">
            <a:avLst/>
          </a:prstGeom>
        </p:spPr>
      </p:pic>
      <p:pic>
        <p:nvPicPr>
          <p:cNvPr id="5" name="object 5"/>
          <p:cNvPicPr/>
          <p:nvPr/>
        </p:nvPicPr>
        <p:blipFill>
          <a:blip r:embed="rId4" cstate="print"/>
          <a:stretch>
            <a:fillRect/>
          </a:stretch>
        </p:blipFill>
        <p:spPr>
          <a:xfrm>
            <a:off x="10459211" y="387095"/>
            <a:ext cx="1319783" cy="1318754"/>
          </a:xfrm>
          <a:prstGeom prst="rect">
            <a:avLst/>
          </a:prstGeom>
        </p:spPr>
      </p:pic>
      <p:sp>
        <p:nvSpPr>
          <p:cNvPr id="6" name="TextBox 5">
            <a:extLst>
              <a:ext uri="{FF2B5EF4-FFF2-40B4-BE49-F238E27FC236}">
                <a16:creationId xmlns:a16="http://schemas.microsoft.com/office/drawing/2014/main" id="{CC1DEA16-67BC-8E37-6CA6-A37BD342E520}"/>
              </a:ext>
            </a:extLst>
          </p:cNvPr>
          <p:cNvSpPr txBox="1"/>
          <p:nvPr/>
        </p:nvSpPr>
        <p:spPr>
          <a:xfrm>
            <a:off x="1447800" y="2057400"/>
            <a:ext cx="5791200" cy="246221"/>
          </a:xfrm>
          <a:prstGeom prst="rect">
            <a:avLst/>
          </a:prstGeom>
          <a:solidFill>
            <a:srgbClr val="CDD4DC"/>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Severe Liquid Nerve Agent Exposure Dosing Example</a:t>
            </a:r>
          </a:p>
          <a:p>
            <a:pPr algn="ctr"/>
            <a:r>
              <a:rPr lang="ru-RU" sz="800" dirty="0">
                <a:latin typeface="Arial" panose="020B0604020202020204" pitchFamily="34" charset="0"/>
                <a:cs typeface="Arial" panose="020B0604020202020204" pitchFamily="34" charset="0"/>
              </a:rPr>
              <a:t>Приклад </a:t>
            </a:r>
            <a:r>
              <a:rPr lang="ru-RU" sz="800" dirty="0" err="1">
                <a:latin typeface="Arial" panose="020B0604020202020204" pitchFamily="34" charset="0"/>
                <a:cs typeface="Arial" panose="020B0604020202020204" pitchFamily="34" charset="0"/>
              </a:rPr>
              <a:t>дозування</a:t>
            </a:r>
            <a:r>
              <a:rPr lang="ru-RU" sz="800" dirty="0">
                <a:latin typeface="Arial" panose="020B0604020202020204" pitchFamily="34" charset="0"/>
                <a:cs typeface="Arial" panose="020B0604020202020204" pitchFamily="34" charset="0"/>
              </a:rPr>
              <a:t> за сильного </a:t>
            </a:r>
            <a:r>
              <a:rPr lang="ru-RU" sz="800" dirty="0" err="1">
                <a:latin typeface="Arial" panose="020B0604020202020204" pitchFamily="34" charset="0"/>
                <a:cs typeface="Arial" panose="020B0604020202020204" pitchFamily="34" charset="0"/>
              </a:rPr>
              <a:t>впливу</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рідкої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речовини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нервово-паралітичної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дії</a:t>
            </a:r>
            <a:endParaRPr lang="ru-UA" sz="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8DDC457-2CCB-2899-C4FE-147E20229BAF}"/>
              </a:ext>
            </a:extLst>
          </p:cNvPr>
          <p:cNvSpPr txBox="1"/>
          <p:nvPr/>
        </p:nvSpPr>
        <p:spPr>
          <a:xfrm>
            <a:off x="7664513" y="2404893"/>
            <a:ext cx="958913" cy="246221"/>
          </a:xfrm>
          <a:prstGeom prst="rect">
            <a:avLst/>
          </a:prstGeom>
          <a:solidFill>
            <a:srgbClr val="FFF7A2"/>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Hospital</a:t>
            </a:r>
          </a:p>
          <a:p>
            <a:pPr algn="ctr"/>
            <a:r>
              <a:rPr lang="ru-RU" sz="800" dirty="0" err="1">
                <a:latin typeface="Arial" panose="020B0604020202020204" pitchFamily="34" charset="0"/>
                <a:cs typeface="Arial" panose="020B0604020202020204" pitchFamily="34" charset="0"/>
              </a:rPr>
              <a:t>Після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госпіталізації</a:t>
            </a:r>
            <a:endParaRPr lang="ru-UA" sz="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C8F82AE-0F31-91EC-D277-1FE9943E4D01}"/>
              </a:ext>
            </a:extLst>
          </p:cNvPr>
          <p:cNvSpPr txBox="1"/>
          <p:nvPr/>
        </p:nvSpPr>
        <p:spPr>
          <a:xfrm>
            <a:off x="533400" y="2765743"/>
            <a:ext cx="1531620" cy="323165"/>
          </a:xfrm>
          <a:prstGeom prst="rect">
            <a:avLst/>
          </a:prstGeom>
          <a:solidFill>
            <a:srgbClr val="F2F3F5"/>
          </a:solidFill>
        </p:spPr>
        <p:txBody>
          <a:bodyPr wrap="square" lIns="0" tIns="0" rIns="0" bIns="0" rtlCol="0">
            <a:spAutoFit/>
          </a:bodyPr>
          <a:lstStyle/>
          <a:p>
            <a:pPr algn="ctr"/>
            <a:r>
              <a:rPr lang="en-US" sz="700" dirty="0">
                <a:latin typeface="Arial" panose="020B0604020202020204" pitchFamily="34" charset="0"/>
                <a:cs typeface="Arial" panose="020B0604020202020204" pitchFamily="34" charset="0"/>
              </a:rPr>
              <a:t>Respiratory Symptoms Stabilizing</a:t>
            </a:r>
          </a:p>
          <a:p>
            <a:pPr algn="ctr"/>
            <a:r>
              <a:rPr lang="ru-RU" sz="700" dirty="0" err="1">
                <a:latin typeface="Arial" panose="020B0604020202020204" pitchFamily="34" charset="0"/>
                <a:cs typeface="Arial" panose="020B0604020202020204" pitchFamily="34" charset="0"/>
              </a:rPr>
              <a:t>Респіраторні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симптоми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стабілізуються</a:t>
            </a:r>
            <a:endParaRPr lang="ru-UA" sz="7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B1E7C7F-8070-DB2D-A8AC-F7478A1D8153}"/>
              </a:ext>
            </a:extLst>
          </p:cNvPr>
          <p:cNvSpPr txBox="1"/>
          <p:nvPr/>
        </p:nvSpPr>
        <p:spPr>
          <a:xfrm>
            <a:off x="533400" y="4083292"/>
            <a:ext cx="1531620" cy="246221"/>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Atropine 2mg</a:t>
            </a:r>
          </a:p>
          <a:p>
            <a:pPr algn="ctr"/>
            <a:r>
              <a:rPr lang="ru-RU" sz="800" dirty="0" err="1">
                <a:latin typeface="Arial" panose="020B0604020202020204" pitchFamily="34" charset="0"/>
                <a:cs typeface="Arial" panose="020B0604020202020204" pitchFamily="34" charset="0"/>
              </a:rPr>
              <a:t>Атропін</a:t>
            </a:r>
            <a:r>
              <a:rPr lang="ru-RU" sz="800" dirty="0">
                <a:latin typeface="Arial" panose="020B0604020202020204" pitchFamily="34" charset="0"/>
                <a:cs typeface="Arial" panose="020B0604020202020204" pitchFamily="34" charset="0"/>
              </a:rPr>
              <a:t> 2 мг</a:t>
            </a:r>
            <a:endParaRPr lang="ru-UA" sz="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77E2268-DC22-9DAA-4C58-DA0C24C06296}"/>
              </a:ext>
            </a:extLst>
          </p:cNvPr>
          <p:cNvSpPr txBox="1"/>
          <p:nvPr/>
        </p:nvSpPr>
        <p:spPr>
          <a:xfrm>
            <a:off x="10169714" y="4428513"/>
            <a:ext cx="1531620" cy="338554"/>
          </a:xfrm>
          <a:prstGeom prst="rect">
            <a:avLst/>
          </a:prstGeom>
          <a:solidFill>
            <a:srgbClr val="9390FF"/>
          </a:solidFill>
        </p:spPr>
        <p:txBody>
          <a:bodyPr wrap="square" lIns="0" tIns="0" rIns="0" bIns="0" rtlCol="0">
            <a:spAutoFit/>
          </a:bodyPr>
          <a:lstStyle/>
          <a:p>
            <a:pPr algn="ctr"/>
            <a:r>
              <a:rPr lang="en-US" sz="600" dirty="0">
                <a:latin typeface="Arial" panose="020B0604020202020204" pitchFamily="34" charset="0"/>
                <a:cs typeface="Arial" panose="020B0604020202020204" pitchFamily="34" charset="0"/>
              </a:rPr>
              <a:t>Pralidoxime 650mg IV at rate of 10.5mg/</a:t>
            </a:r>
            <a:r>
              <a:rPr lang="en-US" sz="600" dirty="0" err="1">
                <a:latin typeface="Arial" panose="020B0604020202020204" pitchFamily="34" charset="0"/>
                <a:cs typeface="Arial" panose="020B0604020202020204" pitchFamily="34" charset="0"/>
              </a:rPr>
              <a:t>hr</a:t>
            </a:r>
            <a:endParaRPr lang="en-US" sz="600" dirty="0">
              <a:latin typeface="Arial" panose="020B0604020202020204" pitchFamily="34" charset="0"/>
              <a:cs typeface="Arial" panose="020B0604020202020204" pitchFamily="34" charset="0"/>
            </a:endParaRPr>
          </a:p>
          <a:p>
            <a:pPr algn="ctr"/>
            <a:r>
              <a:rPr lang="ru-RU" sz="600" dirty="0" err="1">
                <a:latin typeface="Arial" panose="020B0604020202020204" pitchFamily="34" charset="0"/>
                <a:cs typeface="Arial" panose="020B0604020202020204" pitchFamily="34" charset="0"/>
              </a:rPr>
              <a:t>Пралідоксім</a:t>
            </a:r>
            <a:r>
              <a:rPr lang="ru-RU" sz="600" dirty="0">
                <a:latin typeface="Arial" panose="020B0604020202020204" pitchFamily="34" charset="0"/>
                <a:cs typeface="Arial" panose="020B0604020202020204" pitchFamily="34" charset="0"/>
              </a:rPr>
              <a:t> 650 мг ВВ </a:t>
            </a:r>
            <a:r>
              <a:rPr lang="ru-RU" sz="600" dirty="0" err="1">
                <a:latin typeface="Arial" panose="020B0604020202020204" pitchFamily="34" charset="0"/>
                <a:cs typeface="Arial" panose="020B0604020202020204" pitchFamily="34" charset="0"/>
              </a:rPr>
              <a:t>зі</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швидкістю</a:t>
            </a:r>
            <a:r>
              <a:rPr lang="ru-RU" sz="600" dirty="0">
                <a:latin typeface="Arial" panose="020B0604020202020204" pitchFamily="34" charset="0"/>
                <a:cs typeface="Arial" panose="020B0604020202020204" pitchFamily="34" charset="0"/>
              </a:rPr>
              <a:t> 10,5 мг/год</a:t>
            </a:r>
            <a:endParaRPr lang="en-US" sz="600" dirty="0">
              <a:latin typeface="Arial" panose="020B0604020202020204" pitchFamily="34" charset="0"/>
              <a:cs typeface="Arial" panose="020B0604020202020204" pitchFamily="34" charset="0"/>
            </a:endParaRPr>
          </a:p>
          <a:p>
            <a:pPr algn="ctr"/>
            <a:endParaRPr lang="ru-UA" sz="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46D7A01-3B4B-FD4B-3759-85DC41DF697E}"/>
              </a:ext>
            </a:extLst>
          </p:cNvPr>
          <p:cNvSpPr txBox="1"/>
          <p:nvPr/>
        </p:nvSpPr>
        <p:spPr>
          <a:xfrm>
            <a:off x="10166287" y="5203965"/>
            <a:ext cx="1531620" cy="246221"/>
          </a:xfrm>
          <a:prstGeom prst="rect">
            <a:avLst/>
          </a:prstGeom>
          <a:solidFill>
            <a:srgbClr val="CFE4FF"/>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Albuterol Nebulization</a:t>
            </a:r>
          </a:p>
          <a:p>
            <a:pPr algn="ctr"/>
            <a:r>
              <a:rPr lang="ru-RU" sz="800" dirty="0" err="1">
                <a:latin typeface="Arial" panose="020B0604020202020204" pitchFamily="34" charset="0"/>
                <a:cs typeface="Arial" panose="020B0604020202020204" pitchFamily="34" charset="0"/>
              </a:rPr>
              <a:t>Небулізація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альбутеролом</a:t>
            </a:r>
            <a:endParaRPr lang="ru-UA" sz="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B35AFDD-496D-C448-3EE7-F545D71315ED}"/>
              </a:ext>
            </a:extLst>
          </p:cNvPr>
          <p:cNvSpPr txBox="1"/>
          <p:nvPr/>
        </p:nvSpPr>
        <p:spPr>
          <a:xfrm>
            <a:off x="7924800" y="2057400"/>
            <a:ext cx="4011168" cy="246221"/>
          </a:xfrm>
          <a:prstGeom prst="rect">
            <a:avLst/>
          </a:prstGeom>
          <a:solidFill>
            <a:srgbClr val="CDD4DC"/>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Severe Liquid Nerve Agent Exposure Dosing Example</a:t>
            </a:r>
          </a:p>
          <a:p>
            <a:pPr algn="ctr"/>
            <a:r>
              <a:rPr lang="ru-RU" sz="800" dirty="0">
                <a:latin typeface="Arial" panose="020B0604020202020204" pitchFamily="34" charset="0"/>
                <a:cs typeface="Arial" panose="020B0604020202020204" pitchFamily="34" charset="0"/>
              </a:rPr>
              <a:t>Приклад </a:t>
            </a:r>
            <a:r>
              <a:rPr lang="ru-RU" sz="800" dirty="0" err="1">
                <a:latin typeface="Arial" panose="020B0604020202020204" pitchFamily="34" charset="0"/>
                <a:cs typeface="Arial" panose="020B0604020202020204" pitchFamily="34" charset="0"/>
              </a:rPr>
              <a:t>дозування</a:t>
            </a:r>
            <a:r>
              <a:rPr lang="ru-RU" sz="800" dirty="0">
                <a:latin typeface="Arial" panose="020B0604020202020204" pitchFamily="34" charset="0"/>
                <a:cs typeface="Arial" panose="020B0604020202020204" pitchFamily="34" charset="0"/>
              </a:rPr>
              <a:t> за сильного </a:t>
            </a:r>
            <a:r>
              <a:rPr lang="ru-RU" sz="800" dirty="0" err="1">
                <a:latin typeface="Arial" panose="020B0604020202020204" pitchFamily="34" charset="0"/>
                <a:cs typeface="Arial" panose="020B0604020202020204" pitchFamily="34" charset="0"/>
              </a:rPr>
              <a:t>впливу</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рідкої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речовини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нервово-паралітичної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дії</a:t>
            </a:r>
            <a:endParaRPr lang="ru-UA" sz="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0BAFE92-0BB2-7206-36FE-A3F8495BD77F}"/>
              </a:ext>
            </a:extLst>
          </p:cNvPr>
          <p:cNvSpPr txBox="1"/>
          <p:nvPr/>
        </p:nvSpPr>
        <p:spPr>
          <a:xfrm>
            <a:off x="2487930" y="2763361"/>
            <a:ext cx="1531620" cy="323165"/>
          </a:xfrm>
          <a:prstGeom prst="rect">
            <a:avLst/>
          </a:prstGeom>
          <a:solidFill>
            <a:srgbClr val="F2F3F5"/>
          </a:solidFill>
        </p:spPr>
        <p:txBody>
          <a:bodyPr wrap="square" lIns="0" tIns="0" rIns="0" bIns="0" rtlCol="0">
            <a:spAutoFit/>
          </a:bodyPr>
          <a:lstStyle/>
          <a:p>
            <a:pPr algn="ctr"/>
            <a:r>
              <a:rPr lang="en-US" sz="700" dirty="0">
                <a:latin typeface="Arial" panose="020B0604020202020204" pitchFamily="34" charset="0"/>
                <a:cs typeface="Arial" panose="020B0604020202020204" pitchFamily="34" charset="0"/>
              </a:rPr>
              <a:t>Respiratory Symptoms Stabilizing</a:t>
            </a:r>
          </a:p>
          <a:p>
            <a:pPr algn="ctr"/>
            <a:r>
              <a:rPr lang="ru-RU" sz="700" dirty="0" err="1">
                <a:latin typeface="Arial" panose="020B0604020202020204" pitchFamily="34" charset="0"/>
                <a:cs typeface="Arial" panose="020B0604020202020204" pitchFamily="34" charset="0"/>
              </a:rPr>
              <a:t>Респіраторні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симптоми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стабілізуються</a:t>
            </a:r>
            <a:endParaRPr lang="ru-UA" sz="7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B143206-C60D-018E-EECD-C55E44778739}"/>
              </a:ext>
            </a:extLst>
          </p:cNvPr>
          <p:cNvSpPr txBox="1"/>
          <p:nvPr/>
        </p:nvSpPr>
        <p:spPr>
          <a:xfrm>
            <a:off x="2487930" y="4083291"/>
            <a:ext cx="1531620" cy="246221"/>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Atropine 2mg</a:t>
            </a:r>
          </a:p>
          <a:p>
            <a:pPr algn="ctr"/>
            <a:r>
              <a:rPr lang="ru-RU" sz="800" dirty="0" err="1">
                <a:latin typeface="Arial" panose="020B0604020202020204" pitchFamily="34" charset="0"/>
                <a:cs typeface="Arial" panose="020B0604020202020204" pitchFamily="34" charset="0"/>
              </a:rPr>
              <a:t>Атропін</a:t>
            </a:r>
            <a:r>
              <a:rPr lang="ru-RU" sz="800" dirty="0">
                <a:latin typeface="Arial" panose="020B0604020202020204" pitchFamily="34" charset="0"/>
                <a:cs typeface="Arial" panose="020B0604020202020204" pitchFamily="34" charset="0"/>
              </a:rPr>
              <a:t> 2 мг</a:t>
            </a:r>
            <a:endParaRPr lang="ru-UA" sz="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01AA595-8B53-EA12-9404-C5E600CCF5AD}"/>
              </a:ext>
            </a:extLst>
          </p:cNvPr>
          <p:cNvSpPr txBox="1"/>
          <p:nvPr/>
        </p:nvSpPr>
        <p:spPr>
          <a:xfrm>
            <a:off x="4491609" y="4083290"/>
            <a:ext cx="1531620" cy="246221"/>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Atropine 2mg</a:t>
            </a:r>
          </a:p>
          <a:p>
            <a:pPr algn="ctr"/>
            <a:r>
              <a:rPr lang="ru-RU" sz="800" dirty="0" err="1">
                <a:latin typeface="Arial" panose="020B0604020202020204" pitchFamily="34" charset="0"/>
                <a:cs typeface="Arial" panose="020B0604020202020204" pitchFamily="34" charset="0"/>
              </a:rPr>
              <a:t>Атропін</a:t>
            </a:r>
            <a:r>
              <a:rPr lang="ru-RU" sz="800" dirty="0">
                <a:latin typeface="Arial" panose="020B0604020202020204" pitchFamily="34" charset="0"/>
                <a:cs typeface="Arial" panose="020B0604020202020204" pitchFamily="34" charset="0"/>
              </a:rPr>
              <a:t> 2 мг</a:t>
            </a:r>
            <a:endParaRPr lang="ru-UA" sz="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B83ADC3-8F0A-5D04-4998-94C8E074B886}"/>
              </a:ext>
            </a:extLst>
          </p:cNvPr>
          <p:cNvSpPr txBox="1"/>
          <p:nvPr/>
        </p:nvSpPr>
        <p:spPr>
          <a:xfrm>
            <a:off x="6324600" y="4083290"/>
            <a:ext cx="1531620" cy="246221"/>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Atropine 2mg</a:t>
            </a:r>
          </a:p>
          <a:p>
            <a:pPr algn="ctr"/>
            <a:r>
              <a:rPr lang="ru-RU" sz="800" dirty="0" err="1">
                <a:latin typeface="Arial" panose="020B0604020202020204" pitchFamily="34" charset="0"/>
                <a:cs typeface="Arial" panose="020B0604020202020204" pitchFamily="34" charset="0"/>
              </a:rPr>
              <a:t>Атропін</a:t>
            </a:r>
            <a:r>
              <a:rPr lang="ru-RU" sz="800" dirty="0">
                <a:latin typeface="Arial" panose="020B0604020202020204" pitchFamily="34" charset="0"/>
                <a:cs typeface="Arial" panose="020B0604020202020204" pitchFamily="34" charset="0"/>
              </a:rPr>
              <a:t> 2 мг</a:t>
            </a:r>
            <a:endParaRPr lang="ru-UA" sz="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40032A3-6F41-2FF4-DB07-09B1AF242208}"/>
              </a:ext>
            </a:extLst>
          </p:cNvPr>
          <p:cNvSpPr txBox="1"/>
          <p:nvPr/>
        </p:nvSpPr>
        <p:spPr>
          <a:xfrm>
            <a:off x="8229600" y="4083290"/>
            <a:ext cx="1531620" cy="246221"/>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Atropine 2mg</a:t>
            </a:r>
          </a:p>
          <a:p>
            <a:pPr algn="ctr"/>
            <a:r>
              <a:rPr lang="ru-RU" sz="800" dirty="0" err="1">
                <a:latin typeface="Arial" panose="020B0604020202020204" pitchFamily="34" charset="0"/>
                <a:cs typeface="Arial" panose="020B0604020202020204" pitchFamily="34" charset="0"/>
              </a:rPr>
              <a:t>Атропін</a:t>
            </a:r>
            <a:r>
              <a:rPr lang="ru-RU" sz="800" dirty="0">
                <a:latin typeface="Arial" panose="020B0604020202020204" pitchFamily="34" charset="0"/>
                <a:cs typeface="Arial" panose="020B0604020202020204" pitchFamily="34" charset="0"/>
              </a:rPr>
              <a:t> 2 мг</a:t>
            </a:r>
            <a:endParaRPr lang="ru-UA" sz="8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478CEDF-CDC2-1ADA-D884-9355BDAE17F2}"/>
              </a:ext>
            </a:extLst>
          </p:cNvPr>
          <p:cNvSpPr txBox="1"/>
          <p:nvPr/>
        </p:nvSpPr>
        <p:spPr>
          <a:xfrm>
            <a:off x="10166287" y="4019328"/>
            <a:ext cx="1531620" cy="338554"/>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Atropine 1.6mg/</a:t>
            </a:r>
            <a:r>
              <a:rPr lang="en-US" sz="800" dirty="0" err="1">
                <a:latin typeface="Arial" panose="020B0604020202020204" pitchFamily="34" charset="0"/>
                <a:cs typeface="Arial" panose="020B0604020202020204" pitchFamily="34" charset="0"/>
              </a:rPr>
              <a:t>hr</a:t>
            </a:r>
            <a:r>
              <a:rPr lang="en-US" sz="800" dirty="0">
                <a:latin typeface="Arial" panose="020B0604020202020204" pitchFamily="34" charset="0"/>
                <a:cs typeface="Arial" panose="020B0604020202020204" pitchFamily="34" charset="0"/>
              </a:rPr>
              <a:t> infusion</a:t>
            </a:r>
          </a:p>
          <a:p>
            <a:pPr algn="ctr"/>
            <a:r>
              <a:rPr lang="ru-RU" sz="800" dirty="0" err="1">
                <a:latin typeface="Arial" panose="020B0604020202020204" pitchFamily="34" charset="0"/>
                <a:cs typeface="Arial" panose="020B0604020202020204" pitchFamily="34" charset="0"/>
              </a:rPr>
              <a:t>Атропін</a:t>
            </a:r>
            <a:r>
              <a:rPr lang="ru-RU" sz="800" dirty="0">
                <a:latin typeface="Arial" panose="020B0604020202020204" pitchFamily="34" charset="0"/>
                <a:cs typeface="Arial" panose="020B0604020202020204" pitchFamily="34" charset="0"/>
              </a:rPr>
              <a:t> 1,6 мг/год </a:t>
            </a:r>
            <a:r>
              <a:rPr lang="ru-RU" sz="800" dirty="0" err="1">
                <a:latin typeface="Arial" panose="020B0604020202020204" pitchFamily="34" charset="0"/>
                <a:cs typeface="Arial" panose="020B0604020202020204" pitchFamily="34" charset="0"/>
              </a:rPr>
              <a:t>інфузії</a:t>
            </a:r>
            <a:endParaRPr lang="en-US" sz="800" dirty="0">
              <a:latin typeface="Arial" panose="020B0604020202020204" pitchFamily="34" charset="0"/>
              <a:cs typeface="Arial" panose="020B0604020202020204" pitchFamily="34" charset="0"/>
            </a:endParaRPr>
          </a:p>
          <a:p>
            <a:pPr algn="ctr"/>
            <a:endParaRPr lang="ru-UA" sz="6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21870C1-1E25-4D54-959C-7F94320CC03B}"/>
              </a:ext>
            </a:extLst>
          </p:cNvPr>
          <p:cNvSpPr txBox="1"/>
          <p:nvPr/>
        </p:nvSpPr>
        <p:spPr>
          <a:xfrm>
            <a:off x="467359" y="2404892"/>
            <a:ext cx="958913" cy="246221"/>
          </a:xfrm>
          <a:prstGeom prst="rect">
            <a:avLst/>
          </a:prstGeom>
          <a:solidFill>
            <a:srgbClr val="FFF7A2"/>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Hospital</a:t>
            </a:r>
          </a:p>
          <a:p>
            <a:pPr algn="ctr"/>
            <a:r>
              <a:rPr lang="ru-RU" sz="800" dirty="0" err="1">
                <a:latin typeface="Arial" panose="020B0604020202020204" pitchFamily="34" charset="0"/>
                <a:cs typeface="Arial" panose="020B0604020202020204" pitchFamily="34" charset="0"/>
              </a:rPr>
              <a:t>Після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госпіталізації</a:t>
            </a:r>
            <a:endParaRPr lang="ru-UA" sz="8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C8DCF82-7EDE-EAE7-6B0A-00591FE481E4}"/>
              </a:ext>
            </a:extLst>
          </p:cNvPr>
          <p:cNvSpPr txBox="1"/>
          <p:nvPr/>
        </p:nvSpPr>
        <p:spPr>
          <a:xfrm>
            <a:off x="4433407" y="2777957"/>
            <a:ext cx="1438533" cy="323165"/>
          </a:xfrm>
          <a:prstGeom prst="rect">
            <a:avLst/>
          </a:prstGeom>
          <a:solidFill>
            <a:srgbClr val="F2F3F5"/>
          </a:solidFill>
        </p:spPr>
        <p:txBody>
          <a:bodyPr wrap="square" lIns="0" tIns="0" rIns="0" bIns="0" rtlCol="0">
            <a:spAutoFit/>
          </a:bodyPr>
          <a:lstStyle/>
          <a:p>
            <a:pPr algn="ctr"/>
            <a:r>
              <a:rPr lang="en-US" sz="700" dirty="0">
                <a:latin typeface="Arial" panose="020B0604020202020204" pitchFamily="34" charset="0"/>
                <a:cs typeface="Arial" panose="020B0604020202020204" pitchFamily="34" charset="0"/>
              </a:rPr>
              <a:t>Respiratory Symptoms Stabilizing</a:t>
            </a:r>
          </a:p>
          <a:p>
            <a:pPr algn="ctr"/>
            <a:r>
              <a:rPr lang="ru-RU" sz="700" dirty="0" err="1">
                <a:latin typeface="Arial" panose="020B0604020202020204" pitchFamily="34" charset="0"/>
                <a:cs typeface="Arial" panose="020B0604020202020204" pitchFamily="34" charset="0"/>
              </a:rPr>
              <a:t>Респіраторні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симптоми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стабільні</a:t>
            </a:r>
            <a:endParaRPr lang="en-US" sz="700" dirty="0">
              <a:latin typeface="Arial" panose="020B0604020202020204" pitchFamily="34" charset="0"/>
              <a:cs typeface="Arial" panose="020B0604020202020204" pitchFamily="34" charset="0"/>
            </a:endParaRPr>
          </a:p>
          <a:p>
            <a:pPr algn="ctr"/>
            <a:endParaRPr lang="en-US" sz="7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6AF7F37-1B31-FA33-2997-6AD22BA11BF4}"/>
              </a:ext>
            </a:extLst>
          </p:cNvPr>
          <p:cNvSpPr txBox="1"/>
          <p:nvPr/>
        </p:nvSpPr>
        <p:spPr>
          <a:xfrm>
            <a:off x="6320061" y="2761684"/>
            <a:ext cx="1417153" cy="323165"/>
          </a:xfrm>
          <a:prstGeom prst="rect">
            <a:avLst/>
          </a:prstGeom>
          <a:solidFill>
            <a:srgbClr val="F2F3F5"/>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Respiratory Symptoms Stabilizing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7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Респіраторні</a:t>
            </a:r>
            <a:r>
              <a:rPr kumimoji="0" lang="ru-RU" sz="7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sz="7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симптоми</a:t>
            </a:r>
            <a:r>
              <a:rPr kumimoji="0" lang="ru-RU" sz="7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sz="7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стабільні</a:t>
            </a:r>
            <a:endParaRPr kumimoji="0" lang="en-US" sz="7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6DB604A-DF6F-5DD3-DEA0-31DA7D3BF4A4}"/>
              </a:ext>
            </a:extLst>
          </p:cNvPr>
          <p:cNvSpPr txBox="1"/>
          <p:nvPr/>
        </p:nvSpPr>
        <p:spPr>
          <a:xfrm>
            <a:off x="8229600" y="2765743"/>
            <a:ext cx="1430207" cy="323165"/>
          </a:xfrm>
          <a:prstGeom prst="rect">
            <a:avLst/>
          </a:prstGeom>
          <a:solidFill>
            <a:srgbClr val="F2F3F5"/>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Respiratory Symptoms Stabilizing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7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Респіраторні</a:t>
            </a:r>
            <a:r>
              <a:rPr kumimoji="0" lang="ru-RU" sz="7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sz="7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симптоми</a:t>
            </a:r>
            <a:r>
              <a:rPr kumimoji="0" lang="ru-RU" sz="7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sz="7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стабільні</a:t>
            </a:r>
            <a:endParaRPr kumimoji="0" lang="en-US" sz="7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E822DEE-2365-1575-07FB-78AA89086F41}"/>
              </a:ext>
            </a:extLst>
          </p:cNvPr>
          <p:cNvSpPr txBox="1"/>
          <p:nvPr/>
        </p:nvSpPr>
        <p:spPr>
          <a:xfrm>
            <a:off x="10152193" y="2757747"/>
            <a:ext cx="1430207" cy="323165"/>
          </a:xfrm>
          <a:prstGeom prst="rect">
            <a:avLst/>
          </a:prstGeom>
          <a:solidFill>
            <a:srgbClr val="F2F3F5"/>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Respiratory Symptoms Stabilizing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7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Респіраторні</a:t>
            </a:r>
            <a:r>
              <a:rPr kumimoji="0" lang="ru-RU" sz="7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sz="7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симптоми</a:t>
            </a:r>
            <a:r>
              <a:rPr kumimoji="0" lang="ru-RU" sz="7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ru-RU" sz="7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стабілізуються</a:t>
            </a:r>
            <a:endParaRPr kumimoji="0" lang="ru-RU" sz="7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71D25A8-1419-1DA1-C88E-9F548C483E5F}"/>
              </a:ext>
            </a:extLst>
          </p:cNvPr>
          <p:cNvSpPr txBox="1"/>
          <p:nvPr/>
        </p:nvSpPr>
        <p:spPr>
          <a:xfrm>
            <a:off x="533400" y="5221301"/>
            <a:ext cx="1531620" cy="246221"/>
          </a:xfrm>
          <a:prstGeom prst="rect">
            <a:avLst/>
          </a:prstGeom>
          <a:solidFill>
            <a:srgbClr val="CFE4FF"/>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Albuterol Nebulization</a:t>
            </a:r>
          </a:p>
          <a:p>
            <a:pPr algn="ctr"/>
            <a:r>
              <a:rPr lang="ru-RU" sz="800" dirty="0" err="1">
                <a:latin typeface="Arial" panose="020B0604020202020204" pitchFamily="34" charset="0"/>
                <a:cs typeface="Arial" panose="020B0604020202020204" pitchFamily="34" charset="0"/>
              </a:rPr>
              <a:t>Небулізація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альбутеролом</a:t>
            </a:r>
            <a:endParaRPr lang="ru-UA" sz="8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C4DBD90-F801-8CE6-665B-97CD72C75331}"/>
              </a:ext>
            </a:extLst>
          </p:cNvPr>
          <p:cNvSpPr txBox="1"/>
          <p:nvPr/>
        </p:nvSpPr>
        <p:spPr>
          <a:xfrm>
            <a:off x="10253606" y="3653061"/>
            <a:ext cx="1430207" cy="276999"/>
          </a:xfrm>
          <a:prstGeom prst="rect">
            <a:avLst/>
          </a:prstGeom>
          <a:solidFill>
            <a:srgbClr val="F2F3F5"/>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T= 60min</a:t>
            </a:r>
          </a:p>
          <a:p>
            <a:pPr algn="ctr"/>
            <a:r>
              <a:rPr lang="ro-RO" sz="900" dirty="0">
                <a:latin typeface="Arial" panose="020B0604020202020204" pitchFamily="34" charset="0"/>
                <a:cs typeface="Arial" panose="020B0604020202020204" pitchFamily="34" charset="0"/>
              </a:rPr>
              <a:t>T= 60 </a:t>
            </a:r>
            <a:r>
              <a:rPr lang="ru-RU" sz="900" dirty="0" err="1">
                <a:latin typeface="Arial" panose="020B0604020202020204" pitchFamily="34" charset="0"/>
                <a:cs typeface="Arial" panose="020B0604020202020204" pitchFamily="34" charset="0"/>
              </a:rPr>
              <a:t>хв</a:t>
            </a:r>
            <a:r>
              <a:rPr lang="ru-RU" sz="900" dirty="0">
                <a:latin typeface="Arial" panose="020B0604020202020204" pitchFamily="34" charset="0"/>
                <a:cs typeface="Arial" panose="020B0604020202020204" pitchFamily="34" charset="0"/>
              </a:rPr>
              <a:t>.</a:t>
            </a:r>
            <a:endParaRPr lang="ru-UA" sz="9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EC20672-05B5-06FB-8105-3B5C079A0F6E}"/>
              </a:ext>
            </a:extLst>
          </p:cNvPr>
          <p:cNvSpPr txBox="1"/>
          <p:nvPr/>
        </p:nvSpPr>
        <p:spPr>
          <a:xfrm>
            <a:off x="8280306" y="3653061"/>
            <a:ext cx="1430207" cy="276999"/>
          </a:xfrm>
          <a:prstGeom prst="rect">
            <a:avLst/>
          </a:prstGeom>
          <a:solidFill>
            <a:srgbClr val="F2F3F5"/>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T= 45min</a:t>
            </a:r>
          </a:p>
          <a:p>
            <a:pPr algn="ctr"/>
            <a:r>
              <a:rPr lang="ro-RO" sz="900" dirty="0">
                <a:latin typeface="Arial" panose="020B0604020202020204" pitchFamily="34" charset="0"/>
                <a:cs typeface="Arial" panose="020B0604020202020204" pitchFamily="34" charset="0"/>
              </a:rPr>
              <a:t>T= 45 </a:t>
            </a:r>
            <a:r>
              <a:rPr lang="ru-RU" sz="900" dirty="0" err="1">
                <a:latin typeface="Arial" panose="020B0604020202020204" pitchFamily="34" charset="0"/>
                <a:cs typeface="Arial" panose="020B0604020202020204" pitchFamily="34" charset="0"/>
              </a:rPr>
              <a:t>хв</a:t>
            </a:r>
            <a:r>
              <a:rPr lang="ru-RU" sz="900" dirty="0">
                <a:latin typeface="Arial" panose="020B0604020202020204" pitchFamily="34" charset="0"/>
                <a:cs typeface="Arial" panose="020B0604020202020204" pitchFamily="34" charset="0"/>
              </a:rPr>
              <a:t>.</a:t>
            </a:r>
            <a:endParaRPr lang="ru-UA" sz="9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E99C37B-4D6A-525D-5A02-E5672788420E}"/>
              </a:ext>
            </a:extLst>
          </p:cNvPr>
          <p:cNvSpPr txBox="1"/>
          <p:nvPr/>
        </p:nvSpPr>
        <p:spPr>
          <a:xfrm>
            <a:off x="6340431" y="3637283"/>
            <a:ext cx="1430207" cy="276999"/>
          </a:xfrm>
          <a:prstGeom prst="rect">
            <a:avLst/>
          </a:prstGeom>
          <a:solidFill>
            <a:srgbClr val="F2F3F5"/>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T= 33 min</a:t>
            </a:r>
          </a:p>
          <a:p>
            <a:pPr algn="ctr"/>
            <a:r>
              <a:rPr lang="ro-RO" sz="900" dirty="0">
                <a:latin typeface="Arial" panose="020B0604020202020204" pitchFamily="34" charset="0"/>
                <a:cs typeface="Arial" panose="020B0604020202020204" pitchFamily="34" charset="0"/>
              </a:rPr>
              <a:t>T= 33 </a:t>
            </a:r>
            <a:r>
              <a:rPr lang="ru-RU" sz="900" dirty="0" err="1">
                <a:latin typeface="Arial" panose="020B0604020202020204" pitchFamily="34" charset="0"/>
                <a:cs typeface="Arial" panose="020B0604020202020204" pitchFamily="34" charset="0"/>
              </a:rPr>
              <a:t>хв</a:t>
            </a:r>
            <a:r>
              <a:rPr lang="ru-RU" sz="900" dirty="0">
                <a:latin typeface="Arial" panose="020B0604020202020204" pitchFamily="34" charset="0"/>
                <a:cs typeface="Arial" panose="020B0604020202020204" pitchFamily="34" charset="0"/>
              </a:rPr>
              <a:t>.</a:t>
            </a:r>
            <a:endParaRPr lang="ru-UA" sz="9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E7B0624-D904-DD95-9647-7C44AB6AFFC7}"/>
              </a:ext>
            </a:extLst>
          </p:cNvPr>
          <p:cNvSpPr txBox="1"/>
          <p:nvPr/>
        </p:nvSpPr>
        <p:spPr>
          <a:xfrm>
            <a:off x="4495800" y="3649521"/>
            <a:ext cx="1430207" cy="276999"/>
          </a:xfrm>
          <a:prstGeom prst="rect">
            <a:avLst/>
          </a:prstGeom>
          <a:solidFill>
            <a:srgbClr val="F2F3F5"/>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T= 21min</a:t>
            </a:r>
          </a:p>
          <a:p>
            <a:pPr algn="ctr"/>
            <a:r>
              <a:rPr lang="ro-RO" sz="900" dirty="0">
                <a:latin typeface="Arial" panose="020B0604020202020204" pitchFamily="34" charset="0"/>
                <a:cs typeface="Arial" panose="020B0604020202020204" pitchFamily="34" charset="0"/>
              </a:rPr>
              <a:t>T= 21 </a:t>
            </a:r>
            <a:r>
              <a:rPr lang="ru-RU" sz="900" dirty="0" err="1">
                <a:latin typeface="Arial" panose="020B0604020202020204" pitchFamily="34" charset="0"/>
                <a:cs typeface="Arial" panose="020B0604020202020204" pitchFamily="34" charset="0"/>
              </a:rPr>
              <a:t>хв</a:t>
            </a:r>
            <a:r>
              <a:rPr lang="ru-RU" sz="900" dirty="0">
                <a:latin typeface="Arial" panose="020B0604020202020204" pitchFamily="34" charset="0"/>
                <a:cs typeface="Arial" panose="020B0604020202020204" pitchFamily="34" charset="0"/>
              </a:rPr>
              <a:t>.</a:t>
            </a:r>
            <a:endParaRPr lang="ru-UA" sz="9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97B78C5-93D2-5F38-81F6-8D0EC7A300F7}"/>
              </a:ext>
            </a:extLst>
          </p:cNvPr>
          <p:cNvSpPr txBox="1"/>
          <p:nvPr/>
        </p:nvSpPr>
        <p:spPr>
          <a:xfrm>
            <a:off x="2580976" y="3640468"/>
            <a:ext cx="1430207" cy="276999"/>
          </a:xfrm>
          <a:prstGeom prst="rect">
            <a:avLst/>
          </a:prstGeom>
          <a:solidFill>
            <a:srgbClr val="F2F3F5"/>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T= 17min</a:t>
            </a:r>
          </a:p>
          <a:p>
            <a:pPr algn="ctr"/>
            <a:r>
              <a:rPr lang="ro-RO" sz="900" dirty="0">
                <a:latin typeface="Arial" panose="020B0604020202020204" pitchFamily="34" charset="0"/>
                <a:cs typeface="Arial" panose="020B0604020202020204" pitchFamily="34" charset="0"/>
              </a:rPr>
              <a:t>T= 17 </a:t>
            </a:r>
            <a:r>
              <a:rPr lang="ru-RU" sz="900" dirty="0" err="1">
                <a:latin typeface="Arial" panose="020B0604020202020204" pitchFamily="34" charset="0"/>
                <a:cs typeface="Arial" panose="020B0604020202020204" pitchFamily="34" charset="0"/>
              </a:rPr>
              <a:t>хв</a:t>
            </a:r>
            <a:r>
              <a:rPr lang="ru-RU" sz="900" dirty="0">
                <a:latin typeface="Arial" panose="020B0604020202020204" pitchFamily="34" charset="0"/>
                <a:cs typeface="Arial" panose="020B0604020202020204" pitchFamily="34" charset="0"/>
              </a:rPr>
              <a:t>.</a:t>
            </a:r>
            <a:endParaRPr lang="ru-UA" sz="9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CCF2948-B3A4-9035-3B27-DD12897BA098}"/>
              </a:ext>
            </a:extLst>
          </p:cNvPr>
          <p:cNvSpPr txBox="1"/>
          <p:nvPr/>
        </p:nvSpPr>
        <p:spPr>
          <a:xfrm>
            <a:off x="609600" y="3640468"/>
            <a:ext cx="1430207" cy="276999"/>
          </a:xfrm>
          <a:prstGeom prst="rect">
            <a:avLst/>
          </a:prstGeom>
          <a:solidFill>
            <a:srgbClr val="F2F3F5"/>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T= 13min</a:t>
            </a:r>
          </a:p>
          <a:p>
            <a:pPr algn="ctr"/>
            <a:r>
              <a:rPr lang="ro-RO" sz="900" dirty="0">
                <a:latin typeface="Arial" panose="020B0604020202020204" pitchFamily="34" charset="0"/>
                <a:cs typeface="Arial" panose="020B0604020202020204" pitchFamily="34" charset="0"/>
              </a:rPr>
              <a:t>T= 13 </a:t>
            </a:r>
            <a:r>
              <a:rPr lang="ru-RU" sz="900" dirty="0" err="1">
                <a:latin typeface="Arial" panose="020B0604020202020204" pitchFamily="34" charset="0"/>
                <a:cs typeface="Arial" panose="020B0604020202020204" pitchFamily="34" charset="0"/>
              </a:rPr>
              <a:t>хв</a:t>
            </a:r>
            <a:r>
              <a:rPr lang="ru-RU" sz="900" dirty="0">
                <a:latin typeface="Arial" panose="020B0604020202020204" pitchFamily="34" charset="0"/>
                <a:cs typeface="Arial" panose="020B0604020202020204" pitchFamily="34" charset="0"/>
              </a:rPr>
              <a:t>.</a:t>
            </a:r>
            <a:endParaRPr lang="ru-UA" sz="900" dirty="0">
              <a:latin typeface="Arial" panose="020B0604020202020204" pitchFamily="34" charset="0"/>
              <a:cs typeface="Arial" panose="020B060402020202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9743441" cy="1121461"/>
          </a:xfrm>
          <a:prstGeom prst="rect">
            <a:avLst/>
          </a:prstGeom>
        </p:spPr>
        <p:txBody>
          <a:bodyPr vert="horz" wrap="square" lIns="0" tIns="13335" rIns="0" bIns="0" rtlCol="0">
            <a:spAutoFit/>
          </a:bodyPr>
          <a:lstStyle/>
          <a:p>
            <a:pPr marL="12700">
              <a:lnSpc>
                <a:spcPct val="100000"/>
              </a:lnSpc>
              <a:spcBef>
                <a:spcPts val="105"/>
              </a:spcBef>
            </a:pPr>
            <a:r>
              <a:rPr sz="3600" b="1" spc="-40" dirty="0"/>
              <a:t>Illustrative</a:t>
            </a:r>
            <a:r>
              <a:rPr sz="3600" b="1" spc="-215" dirty="0"/>
              <a:t> </a:t>
            </a:r>
            <a:r>
              <a:rPr sz="3600" b="1" dirty="0"/>
              <a:t>Case-</a:t>
            </a:r>
            <a:r>
              <a:rPr sz="3600" b="1" spc="-175" dirty="0"/>
              <a:t> </a:t>
            </a:r>
            <a:r>
              <a:rPr sz="3600" b="1" spc="-10" dirty="0"/>
              <a:t>Dosing</a:t>
            </a:r>
            <a:br>
              <a:rPr lang="en-US" sz="3600" b="1" spc="-10" dirty="0"/>
            </a:br>
            <a:r>
              <a:rPr lang="ru-RU" sz="3600" b="1" spc="-10" dirty="0"/>
              <a:t>Приклад - </a:t>
            </a:r>
            <a:r>
              <a:rPr lang="ru-RU" sz="3600" b="1" spc="-10" dirty="0" err="1"/>
              <a:t>дозування</a:t>
            </a:r>
            <a:endParaRPr sz="3600" b="1" dirty="0"/>
          </a:p>
        </p:txBody>
      </p:sp>
      <p:grpSp>
        <p:nvGrpSpPr>
          <p:cNvPr id="3" name="object 3"/>
          <p:cNvGrpSpPr/>
          <p:nvPr/>
        </p:nvGrpSpPr>
        <p:grpSpPr>
          <a:xfrm>
            <a:off x="176784" y="2005545"/>
            <a:ext cx="11798300" cy="4537075"/>
            <a:chOff x="176784" y="2005545"/>
            <a:chExt cx="11798300" cy="4537075"/>
          </a:xfrm>
        </p:grpSpPr>
        <p:pic>
          <p:nvPicPr>
            <p:cNvPr id="4" name="object 4"/>
            <p:cNvPicPr/>
            <p:nvPr/>
          </p:nvPicPr>
          <p:blipFill>
            <a:blip r:embed="rId2" cstate="print"/>
            <a:stretch>
              <a:fillRect/>
            </a:stretch>
          </p:blipFill>
          <p:spPr>
            <a:xfrm>
              <a:off x="176784" y="2005545"/>
              <a:ext cx="11798020" cy="3915041"/>
            </a:xfrm>
            <a:prstGeom prst="rect">
              <a:avLst/>
            </a:prstGeom>
          </p:spPr>
        </p:pic>
        <p:pic>
          <p:nvPicPr>
            <p:cNvPr id="5" name="object 5"/>
            <p:cNvPicPr/>
            <p:nvPr/>
          </p:nvPicPr>
          <p:blipFill>
            <a:blip r:embed="rId3" cstate="print"/>
            <a:stretch>
              <a:fillRect/>
            </a:stretch>
          </p:blipFill>
          <p:spPr>
            <a:xfrm>
              <a:off x="9561576" y="5838444"/>
              <a:ext cx="2217420" cy="704088"/>
            </a:xfrm>
            <a:prstGeom prst="rect">
              <a:avLst/>
            </a:prstGeom>
          </p:spPr>
        </p:pic>
      </p:grpSp>
      <p:pic>
        <p:nvPicPr>
          <p:cNvPr id="6" name="object 6"/>
          <p:cNvPicPr/>
          <p:nvPr/>
        </p:nvPicPr>
        <p:blipFill>
          <a:blip r:embed="rId4" cstate="print"/>
          <a:stretch>
            <a:fillRect/>
          </a:stretch>
        </p:blipFill>
        <p:spPr>
          <a:xfrm>
            <a:off x="10459211" y="387095"/>
            <a:ext cx="1319783" cy="1318754"/>
          </a:xfrm>
          <a:prstGeom prst="rect">
            <a:avLst/>
          </a:prstGeom>
        </p:spPr>
      </p:pic>
      <p:sp>
        <p:nvSpPr>
          <p:cNvPr id="7" name="TextBox 6">
            <a:extLst>
              <a:ext uri="{FF2B5EF4-FFF2-40B4-BE49-F238E27FC236}">
                <a16:creationId xmlns:a16="http://schemas.microsoft.com/office/drawing/2014/main" id="{5D27ACE6-27BC-6101-7054-DEE8E711F37A}"/>
              </a:ext>
            </a:extLst>
          </p:cNvPr>
          <p:cNvSpPr txBox="1"/>
          <p:nvPr/>
        </p:nvSpPr>
        <p:spPr>
          <a:xfrm>
            <a:off x="176784" y="2057400"/>
            <a:ext cx="4011168" cy="246221"/>
          </a:xfrm>
          <a:prstGeom prst="rect">
            <a:avLst/>
          </a:prstGeom>
          <a:solidFill>
            <a:srgbClr val="CDD4DC"/>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Severe Liquid Nerve Agent Exposure Dosing Example</a:t>
            </a:r>
          </a:p>
          <a:p>
            <a:pPr algn="ctr"/>
            <a:r>
              <a:rPr lang="ru-RU" sz="800" dirty="0">
                <a:latin typeface="Arial" panose="020B0604020202020204" pitchFamily="34" charset="0"/>
                <a:cs typeface="Arial" panose="020B0604020202020204" pitchFamily="34" charset="0"/>
              </a:rPr>
              <a:t>Приклад </a:t>
            </a:r>
            <a:r>
              <a:rPr lang="ru-RU" sz="800" dirty="0" err="1">
                <a:latin typeface="Arial" panose="020B0604020202020204" pitchFamily="34" charset="0"/>
                <a:cs typeface="Arial" panose="020B0604020202020204" pitchFamily="34" charset="0"/>
              </a:rPr>
              <a:t>дозування</a:t>
            </a:r>
            <a:r>
              <a:rPr lang="ru-RU" sz="800" dirty="0">
                <a:latin typeface="Arial" panose="020B0604020202020204" pitchFamily="34" charset="0"/>
                <a:cs typeface="Arial" panose="020B0604020202020204" pitchFamily="34" charset="0"/>
              </a:rPr>
              <a:t> за сильного </a:t>
            </a:r>
            <a:r>
              <a:rPr lang="ru-RU" sz="800" dirty="0" err="1">
                <a:latin typeface="Arial" panose="020B0604020202020204" pitchFamily="34" charset="0"/>
                <a:cs typeface="Arial" panose="020B0604020202020204" pitchFamily="34" charset="0"/>
              </a:rPr>
              <a:t>впливу</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рідкої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речовини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нервово-паралітичної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дії</a:t>
            </a:r>
            <a:endParaRPr lang="ru-UA" sz="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6B3D635-B534-EA8C-4B26-27E97FE6FC4D}"/>
              </a:ext>
            </a:extLst>
          </p:cNvPr>
          <p:cNvSpPr txBox="1"/>
          <p:nvPr/>
        </p:nvSpPr>
        <p:spPr>
          <a:xfrm>
            <a:off x="370437" y="2765743"/>
            <a:ext cx="1430207" cy="323165"/>
          </a:xfrm>
          <a:prstGeom prst="rect">
            <a:avLst/>
          </a:prstGeom>
          <a:solidFill>
            <a:srgbClr val="F2F3F5"/>
          </a:solidFill>
        </p:spPr>
        <p:txBody>
          <a:bodyPr wrap="square" lIns="0" tIns="0" rIns="0" bIns="0" rtlCol="0">
            <a:spAutoFit/>
          </a:bodyPr>
          <a:lstStyle/>
          <a:p>
            <a:pPr algn="ctr"/>
            <a:r>
              <a:rPr lang="en-US" sz="700" dirty="0">
                <a:latin typeface="Arial" panose="020B0604020202020204" pitchFamily="34" charset="0"/>
                <a:cs typeface="Arial" panose="020B0604020202020204" pitchFamily="34" charset="0"/>
              </a:rPr>
              <a:t>Respiratory Symptoms Stabilizing</a:t>
            </a:r>
          </a:p>
          <a:p>
            <a:pPr algn="ctr"/>
            <a:r>
              <a:rPr lang="ru-RU" sz="700" dirty="0" err="1">
                <a:latin typeface="Arial" panose="020B0604020202020204" pitchFamily="34" charset="0"/>
                <a:cs typeface="Arial" panose="020B0604020202020204" pitchFamily="34" charset="0"/>
              </a:rPr>
              <a:t>Респіраторні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симптоми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стабілізуються</a:t>
            </a:r>
            <a:endParaRPr lang="ru-UA" sz="7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FF253FF-2F55-66D6-FAEB-9DBEDE211D1E}"/>
              </a:ext>
            </a:extLst>
          </p:cNvPr>
          <p:cNvSpPr txBox="1"/>
          <p:nvPr/>
        </p:nvSpPr>
        <p:spPr>
          <a:xfrm>
            <a:off x="393071" y="4023191"/>
            <a:ext cx="1531620" cy="369332"/>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Atropine 1.6mg/</a:t>
            </a:r>
            <a:r>
              <a:rPr lang="en-US" sz="800" dirty="0" err="1">
                <a:latin typeface="Arial" panose="020B0604020202020204" pitchFamily="34" charset="0"/>
                <a:cs typeface="Arial" panose="020B0604020202020204" pitchFamily="34" charset="0"/>
              </a:rPr>
              <a:t>hr</a:t>
            </a:r>
            <a:r>
              <a:rPr lang="en-US" sz="800" dirty="0">
                <a:latin typeface="Arial" panose="020B0604020202020204" pitchFamily="34" charset="0"/>
                <a:cs typeface="Arial" panose="020B0604020202020204" pitchFamily="34" charset="0"/>
              </a:rPr>
              <a:t> infusion</a:t>
            </a:r>
          </a:p>
          <a:p>
            <a:pPr algn="ctr"/>
            <a:r>
              <a:rPr lang="ru-RU" sz="800" dirty="0" err="1">
                <a:latin typeface="Arial" panose="020B0604020202020204" pitchFamily="34" charset="0"/>
                <a:cs typeface="Arial" panose="020B0604020202020204" pitchFamily="34" charset="0"/>
              </a:rPr>
              <a:t>Атропін</a:t>
            </a:r>
            <a:r>
              <a:rPr lang="ru-RU" sz="800" dirty="0">
                <a:latin typeface="Arial" panose="020B0604020202020204" pitchFamily="34" charset="0"/>
                <a:cs typeface="Arial" panose="020B0604020202020204" pitchFamily="34" charset="0"/>
              </a:rPr>
              <a:t> 1,6 мг/год </a:t>
            </a:r>
            <a:r>
              <a:rPr lang="ru-RU" sz="800" dirty="0" err="1">
                <a:latin typeface="Arial" panose="020B0604020202020204" pitchFamily="34" charset="0"/>
                <a:cs typeface="Arial" panose="020B0604020202020204" pitchFamily="34" charset="0"/>
              </a:rPr>
              <a:t>інфузії</a:t>
            </a:r>
            <a:endParaRPr lang="en-US" sz="800" dirty="0">
              <a:latin typeface="Arial" panose="020B0604020202020204" pitchFamily="34" charset="0"/>
              <a:cs typeface="Arial" panose="020B0604020202020204" pitchFamily="34" charset="0"/>
            </a:endParaRPr>
          </a:p>
          <a:p>
            <a:pPr algn="ctr"/>
            <a:endParaRPr lang="ru-UA" sz="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F56B203-D7C9-029B-DAE5-E1726002A09B}"/>
              </a:ext>
            </a:extLst>
          </p:cNvPr>
          <p:cNvSpPr txBox="1"/>
          <p:nvPr/>
        </p:nvSpPr>
        <p:spPr>
          <a:xfrm>
            <a:off x="9950193" y="4500941"/>
            <a:ext cx="1981851" cy="276999"/>
          </a:xfrm>
          <a:prstGeom prst="rect">
            <a:avLst/>
          </a:prstGeom>
          <a:solidFill>
            <a:srgbClr val="9390FF"/>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Pralidoxime Infusion Discontinued</a:t>
            </a:r>
          </a:p>
          <a:p>
            <a:pPr algn="ctr"/>
            <a:r>
              <a:rPr lang="ru-RU" sz="900" dirty="0" err="1">
                <a:latin typeface="Arial" panose="020B0604020202020204" pitchFamily="34" charset="0"/>
                <a:cs typeface="Arial" panose="020B0604020202020204" pitchFamily="34" charset="0"/>
              </a:rPr>
              <a:t>Інфузію</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пралідоксиму</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припинено</a:t>
            </a:r>
            <a:endParaRPr lang="ru-UA" sz="9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9770B6-AF39-358F-9D53-ACBE05C106C3}"/>
              </a:ext>
            </a:extLst>
          </p:cNvPr>
          <p:cNvSpPr txBox="1"/>
          <p:nvPr/>
        </p:nvSpPr>
        <p:spPr>
          <a:xfrm>
            <a:off x="6448043" y="2057399"/>
            <a:ext cx="4011168" cy="246221"/>
          </a:xfrm>
          <a:prstGeom prst="rect">
            <a:avLst/>
          </a:prstGeom>
          <a:solidFill>
            <a:srgbClr val="CDD4DC"/>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Severe Liquid Nerve Agent Exposure Dosing Example</a:t>
            </a:r>
          </a:p>
          <a:p>
            <a:pPr algn="ctr"/>
            <a:r>
              <a:rPr lang="ru-RU" sz="800" dirty="0">
                <a:latin typeface="Arial" panose="020B0604020202020204" pitchFamily="34" charset="0"/>
                <a:cs typeface="Arial" panose="020B0604020202020204" pitchFamily="34" charset="0"/>
              </a:rPr>
              <a:t>Приклад </a:t>
            </a:r>
            <a:r>
              <a:rPr lang="ru-RU" sz="800" dirty="0" err="1">
                <a:latin typeface="Arial" panose="020B0604020202020204" pitchFamily="34" charset="0"/>
                <a:cs typeface="Arial" panose="020B0604020202020204" pitchFamily="34" charset="0"/>
              </a:rPr>
              <a:t>дозування</a:t>
            </a:r>
            <a:r>
              <a:rPr lang="ru-RU" sz="800" dirty="0">
                <a:latin typeface="Arial" panose="020B0604020202020204" pitchFamily="34" charset="0"/>
                <a:cs typeface="Arial" panose="020B0604020202020204" pitchFamily="34" charset="0"/>
              </a:rPr>
              <a:t> за сильного </a:t>
            </a:r>
            <a:r>
              <a:rPr lang="ru-RU" sz="800" dirty="0" err="1">
                <a:latin typeface="Arial" panose="020B0604020202020204" pitchFamily="34" charset="0"/>
                <a:cs typeface="Arial" panose="020B0604020202020204" pitchFamily="34" charset="0"/>
              </a:rPr>
              <a:t>впливу</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рідкої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речовини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нервово-паралітичної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дії</a:t>
            </a:r>
            <a:endParaRPr lang="ru-UA" sz="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4BB541F-E971-E4CB-5451-C5D50D7075B8}"/>
              </a:ext>
            </a:extLst>
          </p:cNvPr>
          <p:cNvSpPr txBox="1"/>
          <p:nvPr/>
        </p:nvSpPr>
        <p:spPr>
          <a:xfrm>
            <a:off x="7130710" y="2395839"/>
            <a:ext cx="958913" cy="246221"/>
          </a:xfrm>
          <a:prstGeom prst="rect">
            <a:avLst/>
          </a:prstGeom>
          <a:solidFill>
            <a:srgbClr val="FFF7A2"/>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Hospital</a:t>
            </a:r>
          </a:p>
          <a:p>
            <a:pPr algn="ctr"/>
            <a:r>
              <a:rPr lang="ru-RU" sz="800" dirty="0" err="1">
                <a:latin typeface="Arial" panose="020B0604020202020204" pitchFamily="34" charset="0"/>
                <a:cs typeface="Arial" panose="020B0604020202020204" pitchFamily="34" charset="0"/>
              </a:rPr>
              <a:t>Після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госпіталізації</a:t>
            </a:r>
            <a:endParaRPr lang="ru-UA" sz="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9EEA429-F767-2E62-EA82-EDB16BA2A33C}"/>
              </a:ext>
            </a:extLst>
          </p:cNvPr>
          <p:cNvSpPr txBox="1"/>
          <p:nvPr/>
        </p:nvSpPr>
        <p:spPr>
          <a:xfrm>
            <a:off x="406651" y="5194141"/>
            <a:ext cx="1504460" cy="246221"/>
          </a:xfrm>
          <a:prstGeom prst="rect">
            <a:avLst/>
          </a:prstGeom>
          <a:solidFill>
            <a:srgbClr val="CFE4FF"/>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Albuterol Nebulization</a:t>
            </a:r>
          </a:p>
          <a:p>
            <a:pPr algn="ctr"/>
            <a:r>
              <a:rPr lang="ru-RU" sz="800" dirty="0" err="1">
                <a:latin typeface="Arial" panose="020B0604020202020204" pitchFamily="34" charset="0"/>
                <a:cs typeface="Arial" panose="020B0604020202020204" pitchFamily="34" charset="0"/>
              </a:rPr>
              <a:t>Небулізація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альбутеролом</a:t>
            </a:r>
            <a:endParaRPr lang="ru-UA" sz="8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FDD5F2A-A1BF-E6FF-3C9B-7164184CF384}"/>
              </a:ext>
            </a:extLst>
          </p:cNvPr>
          <p:cNvSpPr txBox="1"/>
          <p:nvPr/>
        </p:nvSpPr>
        <p:spPr>
          <a:xfrm>
            <a:off x="609601" y="3640468"/>
            <a:ext cx="1066800" cy="276999"/>
          </a:xfrm>
          <a:prstGeom prst="rect">
            <a:avLst/>
          </a:prstGeom>
          <a:solidFill>
            <a:srgbClr val="F2F3F5"/>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T= 60min</a:t>
            </a:r>
          </a:p>
          <a:p>
            <a:pPr algn="ctr"/>
            <a:r>
              <a:rPr lang="ro-RO" sz="900" dirty="0">
                <a:latin typeface="Arial" panose="020B0604020202020204" pitchFamily="34" charset="0"/>
                <a:cs typeface="Arial" panose="020B0604020202020204" pitchFamily="34" charset="0"/>
              </a:rPr>
              <a:t>T= 60 </a:t>
            </a:r>
            <a:r>
              <a:rPr lang="ru-RU" sz="900" dirty="0" err="1">
                <a:latin typeface="Arial" panose="020B0604020202020204" pitchFamily="34" charset="0"/>
                <a:cs typeface="Arial" panose="020B0604020202020204" pitchFamily="34" charset="0"/>
              </a:rPr>
              <a:t>хв</a:t>
            </a:r>
            <a:r>
              <a:rPr lang="ru-RU" sz="900" dirty="0">
                <a:latin typeface="Arial" panose="020B0604020202020204" pitchFamily="34" charset="0"/>
                <a:cs typeface="Arial" panose="020B0604020202020204" pitchFamily="34" charset="0"/>
              </a:rPr>
              <a:t>.</a:t>
            </a:r>
            <a:endParaRPr lang="ru-UA" sz="9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DC7509F-4CA9-78F3-5A69-2E197A19D12E}"/>
              </a:ext>
            </a:extLst>
          </p:cNvPr>
          <p:cNvSpPr txBox="1"/>
          <p:nvPr/>
        </p:nvSpPr>
        <p:spPr>
          <a:xfrm>
            <a:off x="2743200" y="3640468"/>
            <a:ext cx="1066800" cy="276999"/>
          </a:xfrm>
          <a:prstGeom prst="rect">
            <a:avLst/>
          </a:prstGeom>
          <a:solidFill>
            <a:srgbClr val="F2F3F5"/>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T= 65min</a:t>
            </a:r>
          </a:p>
          <a:p>
            <a:pPr algn="ctr"/>
            <a:r>
              <a:rPr lang="ro-RO" sz="900" dirty="0">
                <a:latin typeface="Arial" panose="020B0604020202020204" pitchFamily="34" charset="0"/>
                <a:cs typeface="Arial" panose="020B0604020202020204" pitchFamily="34" charset="0"/>
              </a:rPr>
              <a:t>T= 65 </a:t>
            </a:r>
            <a:r>
              <a:rPr lang="ru-RU" sz="900" dirty="0" err="1">
                <a:latin typeface="Arial" panose="020B0604020202020204" pitchFamily="34" charset="0"/>
                <a:cs typeface="Arial" panose="020B0604020202020204" pitchFamily="34" charset="0"/>
              </a:rPr>
              <a:t>хв</a:t>
            </a:r>
            <a:r>
              <a:rPr lang="ru-RU" sz="900" dirty="0">
                <a:latin typeface="Arial" panose="020B0604020202020204" pitchFamily="34" charset="0"/>
                <a:cs typeface="Arial" panose="020B0604020202020204" pitchFamily="34" charset="0"/>
              </a:rPr>
              <a:t>.</a:t>
            </a:r>
            <a:endParaRPr lang="ru-UA" sz="9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2595520-8E99-C850-DC0C-43C2E4207880}"/>
              </a:ext>
            </a:extLst>
          </p:cNvPr>
          <p:cNvSpPr txBox="1"/>
          <p:nvPr/>
        </p:nvSpPr>
        <p:spPr>
          <a:xfrm>
            <a:off x="5368417" y="3640467"/>
            <a:ext cx="1066800" cy="276999"/>
          </a:xfrm>
          <a:prstGeom prst="rect">
            <a:avLst/>
          </a:prstGeom>
          <a:solidFill>
            <a:srgbClr val="F2F3F5"/>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T= 120min</a:t>
            </a:r>
          </a:p>
          <a:p>
            <a:pPr algn="ctr"/>
            <a:r>
              <a:rPr lang="ro-RO" sz="900" dirty="0">
                <a:latin typeface="Arial" panose="020B0604020202020204" pitchFamily="34" charset="0"/>
                <a:cs typeface="Arial" panose="020B0604020202020204" pitchFamily="34" charset="0"/>
              </a:rPr>
              <a:t>T= 120 </a:t>
            </a:r>
            <a:r>
              <a:rPr lang="ru-RU" sz="900" dirty="0" err="1">
                <a:latin typeface="Arial" panose="020B0604020202020204" pitchFamily="34" charset="0"/>
                <a:cs typeface="Arial" panose="020B0604020202020204" pitchFamily="34" charset="0"/>
              </a:rPr>
              <a:t>хв</a:t>
            </a:r>
            <a:r>
              <a:rPr lang="ru-RU" sz="900" dirty="0">
                <a:latin typeface="Arial" panose="020B0604020202020204" pitchFamily="34" charset="0"/>
                <a:cs typeface="Arial" panose="020B0604020202020204" pitchFamily="34" charset="0"/>
              </a:rPr>
              <a:t>.</a:t>
            </a:r>
            <a:endParaRPr lang="ru-UA" sz="9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E9EADFB-D189-E4EA-5B8C-94D654C8AE00}"/>
              </a:ext>
            </a:extLst>
          </p:cNvPr>
          <p:cNvSpPr txBox="1"/>
          <p:nvPr/>
        </p:nvSpPr>
        <p:spPr>
          <a:xfrm>
            <a:off x="7848600" y="3640466"/>
            <a:ext cx="1066800" cy="276999"/>
          </a:xfrm>
          <a:prstGeom prst="rect">
            <a:avLst/>
          </a:prstGeom>
          <a:solidFill>
            <a:srgbClr val="F2F3F5"/>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T= 180min</a:t>
            </a:r>
          </a:p>
          <a:p>
            <a:pPr algn="ctr"/>
            <a:r>
              <a:rPr lang="ro-RO" sz="900" dirty="0">
                <a:latin typeface="Arial" panose="020B0604020202020204" pitchFamily="34" charset="0"/>
                <a:cs typeface="Arial" panose="020B0604020202020204" pitchFamily="34" charset="0"/>
              </a:rPr>
              <a:t>T= 180 </a:t>
            </a:r>
            <a:r>
              <a:rPr lang="ru-RU" sz="900" dirty="0" err="1">
                <a:latin typeface="Arial" panose="020B0604020202020204" pitchFamily="34" charset="0"/>
                <a:cs typeface="Arial" panose="020B0604020202020204" pitchFamily="34" charset="0"/>
              </a:rPr>
              <a:t>хв</a:t>
            </a:r>
            <a:r>
              <a:rPr lang="ru-RU" sz="900" dirty="0">
                <a:latin typeface="Arial" panose="020B0604020202020204" pitchFamily="34" charset="0"/>
                <a:cs typeface="Arial" panose="020B0604020202020204" pitchFamily="34" charset="0"/>
              </a:rPr>
              <a:t>.</a:t>
            </a:r>
            <a:endParaRPr lang="ru-UA" sz="9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F6DD9C6-A2B2-5923-F0FE-FF364099D529}"/>
              </a:ext>
            </a:extLst>
          </p:cNvPr>
          <p:cNvSpPr txBox="1"/>
          <p:nvPr/>
        </p:nvSpPr>
        <p:spPr>
          <a:xfrm>
            <a:off x="10354334" y="3644578"/>
            <a:ext cx="1066800" cy="276999"/>
          </a:xfrm>
          <a:prstGeom prst="rect">
            <a:avLst/>
          </a:prstGeom>
          <a:solidFill>
            <a:srgbClr val="F2F3F5"/>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T= 210min</a:t>
            </a:r>
          </a:p>
          <a:p>
            <a:pPr algn="ctr"/>
            <a:r>
              <a:rPr lang="ro-RO" sz="900" dirty="0">
                <a:latin typeface="Arial" panose="020B0604020202020204" pitchFamily="34" charset="0"/>
                <a:cs typeface="Arial" panose="020B0604020202020204" pitchFamily="34" charset="0"/>
              </a:rPr>
              <a:t>T= 210 </a:t>
            </a:r>
            <a:r>
              <a:rPr lang="ru-RU" sz="900" dirty="0" err="1">
                <a:latin typeface="Arial" panose="020B0604020202020204" pitchFamily="34" charset="0"/>
                <a:cs typeface="Arial" panose="020B0604020202020204" pitchFamily="34" charset="0"/>
              </a:rPr>
              <a:t>хв</a:t>
            </a:r>
            <a:r>
              <a:rPr lang="ru-RU" sz="900" dirty="0">
                <a:latin typeface="Arial" panose="020B0604020202020204" pitchFamily="34" charset="0"/>
                <a:cs typeface="Arial" panose="020B0604020202020204" pitchFamily="34" charset="0"/>
              </a:rPr>
              <a:t>.</a:t>
            </a:r>
            <a:endParaRPr lang="ru-UA" sz="9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E431DA3-F0E7-4C01-AAB2-5FB956DAC170}"/>
              </a:ext>
            </a:extLst>
          </p:cNvPr>
          <p:cNvSpPr txBox="1"/>
          <p:nvPr/>
        </p:nvSpPr>
        <p:spPr>
          <a:xfrm>
            <a:off x="5136007" y="4094051"/>
            <a:ext cx="1531620" cy="246221"/>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Atropine 2mg</a:t>
            </a:r>
          </a:p>
          <a:p>
            <a:pPr algn="ctr"/>
            <a:r>
              <a:rPr lang="ru-RU" sz="800" dirty="0" err="1">
                <a:latin typeface="Arial" panose="020B0604020202020204" pitchFamily="34" charset="0"/>
                <a:cs typeface="Arial" panose="020B0604020202020204" pitchFamily="34" charset="0"/>
              </a:rPr>
              <a:t>Атропін</a:t>
            </a:r>
            <a:r>
              <a:rPr lang="ru-RU" sz="800" dirty="0">
                <a:latin typeface="Arial" panose="020B0604020202020204" pitchFamily="34" charset="0"/>
                <a:cs typeface="Arial" panose="020B0604020202020204" pitchFamily="34" charset="0"/>
              </a:rPr>
              <a:t> 2 мг</a:t>
            </a:r>
            <a:endParaRPr lang="ru-UA" sz="8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1BA2324-AE29-7FD9-F81A-E3DE152C476E}"/>
              </a:ext>
            </a:extLst>
          </p:cNvPr>
          <p:cNvSpPr txBox="1"/>
          <p:nvPr/>
        </p:nvSpPr>
        <p:spPr>
          <a:xfrm>
            <a:off x="7543800" y="4092830"/>
            <a:ext cx="1752600" cy="246221"/>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Weaning Atropine Infusion</a:t>
            </a:r>
          </a:p>
          <a:p>
            <a:pPr algn="ctr"/>
            <a:r>
              <a:rPr lang="ru-RU" sz="800" dirty="0" err="1">
                <a:latin typeface="Arial" panose="020B0604020202020204" pitchFamily="34" charset="0"/>
                <a:cs typeface="Arial" panose="020B0604020202020204" pitchFamily="34" charset="0"/>
              </a:rPr>
              <a:t>Припинення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лікування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атропіном</a:t>
            </a:r>
            <a:endParaRPr lang="ru-UA" sz="8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A48CE3A-0E92-2DB1-0504-3195158E5F64}"/>
              </a:ext>
            </a:extLst>
          </p:cNvPr>
          <p:cNvSpPr txBox="1"/>
          <p:nvPr/>
        </p:nvSpPr>
        <p:spPr>
          <a:xfrm>
            <a:off x="9905348" y="4049059"/>
            <a:ext cx="1981851" cy="369332"/>
          </a:xfrm>
          <a:prstGeom prst="rect">
            <a:avLst/>
          </a:prstGeom>
          <a:solidFill>
            <a:srgbClr val="FD908D"/>
          </a:solidFill>
        </p:spPr>
        <p:txBody>
          <a:bodyPr wrap="square" lIns="0" tIns="0" rIns="0" bIns="0" rtlCol="0">
            <a:spAutoFit/>
          </a:bodyPr>
          <a:lstStyle/>
          <a:p>
            <a:pPr algn="ctr"/>
            <a:r>
              <a:rPr lang="en-US" sz="600" dirty="0">
                <a:latin typeface="Arial" panose="020B0604020202020204" pitchFamily="34" charset="0"/>
                <a:cs typeface="Arial" panose="020B0604020202020204" pitchFamily="34" charset="0"/>
              </a:rPr>
              <a:t>Atropine Infusion Discontinued Continue Atropine As Needed</a:t>
            </a:r>
          </a:p>
          <a:p>
            <a:pPr algn="ctr"/>
            <a:r>
              <a:rPr lang="ru-RU" sz="600" dirty="0" err="1">
                <a:latin typeface="Arial" panose="020B0604020202020204" pitchFamily="34" charset="0"/>
                <a:cs typeface="Arial" panose="020B0604020202020204" pitchFamily="34" charset="0"/>
              </a:rPr>
              <a:t>Атропін</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Інфузію</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припинено</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Продовжуйте</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застосування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атропіну</a:t>
            </a:r>
            <a:r>
              <a:rPr lang="ru-RU" sz="600" dirty="0">
                <a:latin typeface="Arial" panose="020B0604020202020204" pitchFamily="34" charset="0"/>
                <a:cs typeface="Arial" panose="020B0604020202020204" pitchFamily="34" charset="0"/>
              </a:rPr>
              <a:t> за потреби</a:t>
            </a:r>
            <a:endParaRPr lang="ru-UA" sz="6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EC0AE6B-FD56-E93B-B030-B67B25C84D61}"/>
              </a:ext>
            </a:extLst>
          </p:cNvPr>
          <p:cNvSpPr txBox="1"/>
          <p:nvPr/>
        </p:nvSpPr>
        <p:spPr>
          <a:xfrm>
            <a:off x="5029200" y="5194141"/>
            <a:ext cx="1638427" cy="246221"/>
          </a:xfrm>
          <a:prstGeom prst="rect">
            <a:avLst/>
          </a:prstGeom>
          <a:solidFill>
            <a:srgbClr val="CFE4FF"/>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Albuterol Nebulization</a:t>
            </a:r>
          </a:p>
          <a:p>
            <a:pPr algn="ctr"/>
            <a:r>
              <a:rPr lang="ru-RU" sz="800" dirty="0" err="1">
                <a:latin typeface="Arial" panose="020B0604020202020204" pitchFamily="34" charset="0"/>
                <a:cs typeface="Arial" panose="020B0604020202020204" pitchFamily="34" charset="0"/>
              </a:rPr>
              <a:t>Небулізація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альбутеролом</a:t>
            </a:r>
            <a:endParaRPr lang="ru-UA" sz="8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46581EA-63E1-6712-99F5-CDEF042BD269}"/>
              </a:ext>
            </a:extLst>
          </p:cNvPr>
          <p:cNvSpPr txBox="1"/>
          <p:nvPr/>
        </p:nvSpPr>
        <p:spPr>
          <a:xfrm>
            <a:off x="7391400" y="5189378"/>
            <a:ext cx="1981851" cy="369332"/>
          </a:xfrm>
          <a:prstGeom prst="rect">
            <a:avLst/>
          </a:prstGeom>
          <a:solidFill>
            <a:srgbClr val="CFE4FF"/>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Catheterized for Urinary Retention</a:t>
            </a:r>
          </a:p>
          <a:p>
            <a:pPr algn="ctr"/>
            <a:r>
              <a:rPr lang="ru-RU" sz="800" dirty="0" err="1">
                <a:latin typeface="Arial" panose="020B0604020202020204" pitchFamily="34" charset="0"/>
                <a:cs typeface="Arial" panose="020B0604020202020204" pitchFamily="34" charset="0"/>
              </a:rPr>
              <a:t>Встановлено</a:t>
            </a:r>
            <a:r>
              <a:rPr lang="ru-RU" sz="800" dirty="0">
                <a:latin typeface="Arial" panose="020B0604020202020204" pitchFamily="34" charset="0"/>
                <a:cs typeface="Arial" panose="020B0604020202020204" pitchFamily="34" charset="0"/>
              </a:rPr>
              <a:t> катетер для </a:t>
            </a:r>
            <a:r>
              <a:rPr lang="ru-RU" sz="800" dirty="0" err="1">
                <a:latin typeface="Arial" panose="020B0604020202020204" pitchFamily="34" charset="0"/>
                <a:cs typeface="Arial" panose="020B0604020202020204" pitchFamily="34" charset="0"/>
              </a:rPr>
              <a:t>вивільнення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сечі</a:t>
            </a:r>
            <a:endParaRPr lang="ru-UA" sz="8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284B196-1950-28C8-B091-80385BFDC981}"/>
              </a:ext>
            </a:extLst>
          </p:cNvPr>
          <p:cNvSpPr txBox="1"/>
          <p:nvPr/>
        </p:nvSpPr>
        <p:spPr>
          <a:xfrm>
            <a:off x="9896808" y="5203130"/>
            <a:ext cx="1981851" cy="338554"/>
          </a:xfrm>
          <a:prstGeom prst="rect">
            <a:avLst/>
          </a:prstGeom>
          <a:solidFill>
            <a:srgbClr val="CFE4FF"/>
          </a:solidFill>
        </p:spPr>
        <p:txBody>
          <a:bodyPr wrap="square" lIns="0" tIns="0" rIns="0" bIns="0" rtlCol="0">
            <a:spAutoFit/>
          </a:bodyPr>
          <a:lstStyle/>
          <a:p>
            <a:pPr algn="ctr"/>
            <a:r>
              <a:rPr lang="en-US" sz="800" dirty="0" err="1">
                <a:latin typeface="Arial" panose="020B0604020202020204" pitchFamily="34" charset="0"/>
                <a:cs typeface="Arial" panose="020B0604020202020204" pitchFamily="34" charset="0"/>
              </a:rPr>
              <a:t>Extubation</a:t>
            </a:r>
            <a:r>
              <a:rPr lang="en-US" sz="800" dirty="0">
                <a:latin typeface="Arial" panose="020B0604020202020204" pitchFamily="34" charset="0"/>
                <a:cs typeface="Arial" panose="020B0604020202020204" pitchFamily="34" charset="0"/>
              </a:rPr>
              <a:t> to Oxygen by Facemask</a:t>
            </a:r>
          </a:p>
          <a:p>
            <a:pPr algn="ctr"/>
            <a:r>
              <a:rPr lang="ru-RU" sz="800" dirty="0" err="1">
                <a:latin typeface="Arial" panose="020B0604020202020204" pitchFamily="34" charset="0"/>
                <a:cs typeface="Arial" panose="020B0604020202020204" pitchFamily="34" charset="0"/>
              </a:rPr>
              <a:t>Екстубація</a:t>
            </a:r>
            <a:r>
              <a:rPr lang="ru-RU" sz="800" dirty="0">
                <a:latin typeface="Arial" panose="020B0604020202020204" pitchFamily="34" charset="0"/>
                <a:cs typeface="Arial" panose="020B0604020202020204" pitchFamily="34" charset="0"/>
              </a:rPr>
              <a:t> до </a:t>
            </a:r>
            <a:r>
              <a:rPr lang="ru-RU" sz="800" dirty="0" err="1">
                <a:latin typeface="Arial" panose="020B0604020202020204" pitchFamily="34" charset="0"/>
                <a:cs typeface="Arial" panose="020B0604020202020204" pitchFamily="34" charset="0"/>
              </a:rPr>
              <a:t>кисню</a:t>
            </a:r>
            <a:r>
              <a:rPr lang="ru-RU" sz="800" dirty="0">
                <a:latin typeface="Arial" panose="020B0604020202020204" pitchFamily="34" charset="0"/>
                <a:cs typeface="Arial" panose="020B0604020202020204" pitchFamily="34" charset="0"/>
              </a:rPr>
              <a:t> за </a:t>
            </a:r>
            <a:r>
              <a:rPr lang="ru-RU" sz="800" dirty="0" err="1">
                <a:latin typeface="Arial" panose="020B0604020202020204" pitchFamily="34" charset="0"/>
                <a:cs typeface="Arial" panose="020B0604020202020204" pitchFamily="34" charset="0"/>
              </a:rPr>
              <a:t>допомогою</a:t>
            </a:r>
            <a:r>
              <a:rPr lang="ru-RU" sz="800" dirty="0">
                <a:latin typeface="Arial" panose="020B0604020202020204" pitchFamily="34" charset="0"/>
                <a:cs typeface="Arial" panose="020B0604020202020204" pitchFamily="34" charset="0"/>
              </a:rPr>
              <a:t> маски</a:t>
            </a:r>
            <a:endParaRPr lang="en-US" sz="800" dirty="0">
              <a:latin typeface="Arial" panose="020B0604020202020204" pitchFamily="34" charset="0"/>
              <a:cs typeface="Arial" panose="020B0604020202020204" pitchFamily="34" charset="0"/>
            </a:endParaRPr>
          </a:p>
          <a:p>
            <a:pPr algn="ctr"/>
            <a:endParaRPr lang="ru-UA" sz="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51C40D6-19F5-6A0B-827F-E80E88873D90}"/>
              </a:ext>
            </a:extLst>
          </p:cNvPr>
          <p:cNvSpPr txBox="1"/>
          <p:nvPr/>
        </p:nvSpPr>
        <p:spPr>
          <a:xfrm>
            <a:off x="4930835" y="5552388"/>
            <a:ext cx="1835155" cy="323165"/>
          </a:xfrm>
          <a:prstGeom prst="rect">
            <a:avLst/>
          </a:prstGeom>
          <a:solidFill>
            <a:srgbClr val="CFE4FF"/>
          </a:solidFill>
        </p:spPr>
        <p:txBody>
          <a:bodyPr wrap="square" lIns="0" tIns="0" rIns="0" bIns="0" rtlCol="0">
            <a:spAutoFit/>
          </a:bodyPr>
          <a:lstStyle/>
          <a:p>
            <a:pPr algn="ctr"/>
            <a:r>
              <a:rPr lang="en-US" sz="700" dirty="0">
                <a:latin typeface="Arial" panose="020B0604020202020204" pitchFamily="34" charset="0"/>
                <a:cs typeface="Arial" panose="020B0604020202020204" pitchFamily="34" charset="0"/>
              </a:rPr>
              <a:t>Nasogastric tube placed for gastric distension</a:t>
            </a:r>
          </a:p>
          <a:p>
            <a:pPr algn="ctr"/>
            <a:r>
              <a:rPr lang="ru-RU" sz="700" dirty="0" err="1">
                <a:latin typeface="Arial" panose="020B0604020202020204" pitchFamily="34" charset="0"/>
                <a:cs typeface="Arial" panose="020B0604020202020204" pitchFamily="34" charset="0"/>
              </a:rPr>
              <a:t>Назогастральний</a:t>
            </a:r>
            <a:r>
              <a:rPr lang="ru-RU" sz="700" dirty="0">
                <a:latin typeface="Arial" panose="020B0604020202020204" pitchFamily="34" charset="0"/>
                <a:cs typeface="Arial" panose="020B0604020202020204" pitchFamily="34" charset="0"/>
              </a:rPr>
              <a:t> зонд </a:t>
            </a:r>
            <a:r>
              <a:rPr lang="ru-RU" sz="700" dirty="0" err="1">
                <a:latin typeface="Arial" panose="020B0604020202020204" pitchFamily="34" charset="0"/>
                <a:cs typeface="Arial" panose="020B0604020202020204" pitchFamily="34" charset="0"/>
              </a:rPr>
              <a:t>встановлений</a:t>
            </a:r>
            <a:r>
              <a:rPr lang="ru-RU" sz="700" dirty="0">
                <a:latin typeface="Arial" panose="020B0604020202020204" pitchFamily="34" charset="0"/>
                <a:cs typeface="Arial" panose="020B0604020202020204" pitchFamily="34" charset="0"/>
              </a:rPr>
              <a:t> для </a:t>
            </a:r>
            <a:r>
              <a:rPr lang="ru-RU" sz="700" dirty="0" err="1">
                <a:latin typeface="Arial" panose="020B0604020202020204" pitchFamily="34" charset="0"/>
                <a:cs typeface="Arial" panose="020B0604020202020204" pitchFamily="34" charset="0"/>
              </a:rPr>
              <a:t>розширення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шлунка</a:t>
            </a:r>
            <a:endParaRPr lang="ru-UA" sz="7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83FA597-D604-B578-6E16-DC823ED73BAB}"/>
              </a:ext>
            </a:extLst>
          </p:cNvPr>
          <p:cNvSpPr txBox="1"/>
          <p:nvPr/>
        </p:nvSpPr>
        <p:spPr>
          <a:xfrm>
            <a:off x="406651" y="4419260"/>
            <a:ext cx="1504460" cy="369332"/>
          </a:xfrm>
          <a:prstGeom prst="rect">
            <a:avLst/>
          </a:prstGeom>
          <a:solidFill>
            <a:srgbClr val="9390FF"/>
          </a:solidFill>
        </p:spPr>
        <p:txBody>
          <a:bodyPr wrap="square" lIns="0" tIns="0" rIns="0" bIns="0" rtlCol="0">
            <a:spAutoFit/>
          </a:bodyPr>
          <a:lstStyle/>
          <a:p>
            <a:pPr algn="ctr"/>
            <a:r>
              <a:rPr lang="en-US" sz="600" dirty="0">
                <a:latin typeface="Arial" panose="020B0604020202020204" pitchFamily="34" charset="0"/>
                <a:cs typeface="Arial" panose="020B0604020202020204" pitchFamily="34" charset="0"/>
              </a:rPr>
              <a:t>Pralidoxime 650mg IV at rate of 10.5mg/</a:t>
            </a:r>
            <a:r>
              <a:rPr lang="en-US" sz="600" dirty="0" err="1">
                <a:latin typeface="Arial" panose="020B0604020202020204" pitchFamily="34" charset="0"/>
                <a:cs typeface="Arial" panose="020B0604020202020204" pitchFamily="34" charset="0"/>
              </a:rPr>
              <a:t>hr</a:t>
            </a:r>
            <a:endParaRPr lang="en-US" sz="600" dirty="0">
              <a:latin typeface="Arial" panose="020B0604020202020204" pitchFamily="34" charset="0"/>
              <a:cs typeface="Arial" panose="020B0604020202020204" pitchFamily="34" charset="0"/>
            </a:endParaRPr>
          </a:p>
          <a:p>
            <a:pPr algn="ctr"/>
            <a:r>
              <a:rPr lang="ru-RU" sz="600" dirty="0" err="1">
                <a:latin typeface="Arial" panose="020B0604020202020204" pitchFamily="34" charset="0"/>
                <a:cs typeface="Arial" panose="020B0604020202020204" pitchFamily="34" charset="0"/>
              </a:rPr>
              <a:t>Пралідоксім</a:t>
            </a:r>
            <a:r>
              <a:rPr lang="ru-RU" sz="600" dirty="0">
                <a:latin typeface="Arial" panose="020B0604020202020204" pitchFamily="34" charset="0"/>
                <a:cs typeface="Arial" panose="020B0604020202020204" pitchFamily="34" charset="0"/>
              </a:rPr>
              <a:t> 650 мг ВВ </a:t>
            </a:r>
            <a:r>
              <a:rPr lang="ru-RU" sz="600" dirty="0" err="1">
                <a:latin typeface="Arial" panose="020B0604020202020204" pitchFamily="34" charset="0"/>
                <a:cs typeface="Arial" panose="020B0604020202020204" pitchFamily="34" charset="0"/>
              </a:rPr>
              <a:t>зі</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швидкістю</a:t>
            </a:r>
            <a:r>
              <a:rPr lang="ru-RU" sz="600" dirty="0">
                <a:latin typeface="Arial" panose="020B0604020202020204" pitchFamily="34" charset="0"/>
                <a:cs typeface="Arial" panose="020B0604020202020204" pitchFamily="34" charset="0"/>
              </a:rPr>
              <a:t> 10,5 мг/год</a:t>
            </a:r>
            <a:endParaRPr lang="en-US" sz="600" dirty="0">
              <a:latin typeface="Arial" panose="020B0604020202020204" pitchFamily="34" charset="0"/>
              <a:cs typeface="Arial" panose="020B0604020202020204" pitchFamily="34" charset="0"/>
            </a:endParaRPr>
          </a:p>
          <a:p>
            <a:pPr algn="ctr"/>
            <a:endParaRPr lang="ru-UA" sz="6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51B5425B-39C6-9AA9-3D30-386C2E3C4EC4}"/>
              </a:ext>
            </a:extLst>
          </p:cNvPr>
          <p:cNvSpPr txBox="1"/>
          <p:nvPr/>
        </p:nvSpPr>
        <p:spPr>
          <a:xfrm>
            <a:off x="2286000" y="2833545"/>
            <a:ext cx="2057400" cy="415498"/>
          </a:xfrm>
          <a:prstGeom prst="rect">
            <a:avLst/>
          </a:prstGeom>
          <a:solidFill>
            <a:srgbClr val="F2F3F5"/>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Frequent Spontaneous Breaths Minimal Pulmonary Wheezing Mental Status Improving</a:t>
            </a:r>
            <a:endParaRPr lang="ru-UA" sz="9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2C63343-10A3-0BF5-071C-6DE35DB5318C}"/>
              </a:ext>
            </a:extLst>
          </p:cNvPr>
          <p:cNvSpPr txBox="1"/>
          <p:nvPr/>
        </p:nvSpPr>
        <p:spPr>
          <a:xfrm>
            <a:off x="2286000" y="2765743"/>
            <a:ext cx="2057400" cy="492443"/>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Occasional Spontaneous Breaths Minimal Pulmonary Wheezing</a:t>
            </a:r>
          </a:p>
          <a:p>
            <a:pPr algn="ctr"/>
            <a:r>
              <a:rPr lang="ru-RU" sz="800" dirty="0" err="1">
                <a:latin typeface="Arial" panose="020B0604020202020204" pitchFamily="34" charset="0"/>
                <a:cs typeface="Arial" panose="020B0604020202020204" pitchFamily="34" charset="0"/>
              </a:rPr>
              <a:t>Нечасте</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спонтанне</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дихання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Мінімальні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легеневі</a:t>
            </a:r>
            <a:r>
              <a:rPr lang="ru-RU" sz="800" dirty="0">
                <a:latin typeface="Arial" panose="020B0604020202020204" pitchFamily="34" charset="0"/>
                <a:cs typeface="Arial" panose="020B0604020202020204" pitchFamily="34" charset="0"/>
              </a:rPr>
              <a:t> хрипи</a:t>
            </a:r>
            <a:endParaRPr lang="ru-UA" sz="8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FE54D7A-08F1-E97F-5D26-D154ED2572BE}"/>
              </a:ext>
            </a:extLst>
          </p:cNvPr>
          <p:cNvSpPr txBox="1"/>
          <p:nvPr/>
        </p:nvSpPr>
        <p:spPr>
          <a:xfrm>
            <a:off x="4828756" y="2761792"/>
            <a:ext cx="2057400" cy="492443"/>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Occasional Spontaneous Breaths Diarrheal Episode</a:t>
            </a:r>
          </a:p>
          <a:p>
            <a:pPr algn="ctr"/>
            <a:r>
              <a:rPr lang="ru-RU" sz="800" dirty="0" err="1">
                <a:latin typeface="Arial" panose="020B0604020202020204" pitchFamily="34" charset="0"/>
                <a:cs typeface="Arial" panose="020B0604020202020204" pitchFamily="34" charset="0"/>
              </a:rPr>
              <a:t>Нечасте</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спонтанне</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дихання</a:t>
            </a:r>
            <a:r>
              <a:rPr lang="ru-RU" sz="800" dirty="0">
                <a:latin typeface="Arial" panose="020B0604020202020204" pitchFamily="34" charset="0"/>
                <a:cs typeface="Arial" panose="020B0604020202020204" pitchFamily="34" charset="0"/>
              </a:rPr>
              <a:t> та </a:t>
            </a:r>
            <a:r>
              <a:rPr lang="ru-RU" sz="800" dirty="0" err="1">
                <a:latin typeface="Arial" panose="020B0604020202020204" pitchFamily="34" charset="0"/>
                <a:cs typeface="Arial" panose="020B0604020202020204" pitchFamily="34" charset="0"/>
              </a:rPr>
              <a:t>епізод</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діареї</a:t>
            </a:r>
            <a:endParaRPr lang="ru-UA" sz="8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D116772-6CFA-C352-2650-3B1B58A88059}"/>
              </a:ext>
            </a:extLst>
          </p:cNvPr>
          <p:cNvSpPr txBox="1"/>
          <p:nvPr/>
        </p:nvSpPr>
        <p:spPr>
          <a:xfrm>
            <a:off x="7353300" y="2761792"/>
            <a:ext cx="2057400" cy="492443"/>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Frequent Spontaneous Breaths Minimal Pulmonary Wheezing</a:t>
            </a:r>
          </a:p>
          <a:p>
            <a:pPr algn="ctr"/>
            <a:r>
              <a:rPr lang="ru-RU" sz="800" dirty="0" err="1">
                <a:latin typeface="Arial" panose="020B0604020202020204" pitchFamily="34" charset="0"/>
                <a:cs typeface="Arial" panose="020B0604020202020204" pitchFamily="34" charset="0"/>
              </a:rPr>
              <a:t>Нечасте</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спонтанне</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дихання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Мінімальні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легеневі</a:t>
            </a:r>
            <a:r>
              <a:rPr lang="ru-RU" sz="800" dirty="0">
                <a:latin typeface="Arial" panose="020B0604020202020204" pitchFamily="34" charset="0"/>
                <a:cs typeface="Arial" panose="020B0604020202020204" pitchFamily="34" charset="0"/>
              </a:rPr>
              <a:t> хрипи</a:t>
            </a:r>
            <a:endParaRPr lang="ru-UA" sz="8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AAA61EB-A53D-6DA3-EFAA-C41D84F1A8B3}"/>
              </a:ext>
            </a:extLst>
          </p:cNvPr>
          <p:cNvSpPr txBox="1"/>
          <p:nvPr/>
        </p:nvSpPr>
        <p:spPr>
          <a:xfrm>
            <a:off x="9877844" y="2783586"/>
            <a:ext cx="2057400" cy="477054"/>
          </a:xfrm>
          <a:prstGeom prst="rect">
            <a:avLst/>
          </a:prstGeom>
          <a:solidFill>
            <a:srgbClr val="F2F3F5"/>
          </a:solidFill>
        </p:spPr>
        <p:txBody>
          <a:bodyPr wrap="square" lIns="0" tIns="0" rIns="0" bIns="0" rtlCol="0">
            <a:spAutoFit/>
          </a:bodyPr>
          <a:lstStyle/>
          <a:p>
            <a:pPr algn="ctr"/>
            <a:r>
              <a:rPr lang="en-US" sz="700" dirty="0">
                <a:latin typeface="Arial" panose="020B0604020202020204" pitchFamily="34" charset="0"/>
                <a:cs typeface="Arial" panose="020B0604020202020204" pitchFamily="34" charset="0"/>
              </a:rPr>
              <a:t>Frequent Spontaneous Breaths Minimal Pulmonary Wheezing Mental Status Improving</a:t>
            </a:r>
          </a:p>
          <a:p>
            <a:pPr algn="ctr"/>
            <a:r>
              <a:rPr lang="ru-RU" sz="700" dirty="0" err="1">
                <a:latin typeface="Arial" panose="020B0604020202020204" pitchFamily="34" charset="0"/>
                <a:cs typeface="Arial" panose="020B0604020202020204" pitchFamily="34" charset="0"/>
              </a:rPr>
              <a:t>Часті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спонтанні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вдихи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Мінімальні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легеневі</a:t>
            </a:r>
            <a:r>
              <a:rPr lang="ru-RU" sz="700" dirty="0">
                <a:latin typeface="Arial" panose="020B0604020202020204" pitchFamily="34" charset="0"/>
                <a:cs typeface="Arial" panose="020B0604020202020204" pitchFamily="34" charset="0"/>
              </a:rPr>
              <a:t> хрипи. </a:t>
            </a:r>
            <a:r>
              <a:rPr lang="ru-RU" sz="700" dirty="0" err="1">
                <a:latin typeface="Arial" panose="020B0604020202020204" pitchFamily="34" charset="0"/>
                <a:cs typeface="Arial" panose="020B0604020202020204" pitchFamily="34" charset="0"/>
              </a:rPr>
              <a:t>Психічний</a:t>
            </a:r>
            <a:r>
              <a:rPr lang="ru-RU" sz="700" dirty="0">
                <a:latin typeface="Arial" panose="020B0604020202020204" pitchFamily="34" charset="0"/>
                <a:cs typeface="Arial" panose="020B0604020202020204" pitchFamily="34" charset="0"/>
              </a:rPr>
              <a:t> стан </a:t>
            </a:r>
            <a:r>
              <a:rPr lang="ru-RU" sz="700" dirty="0" err="1">
                <a:latin typeface="Arial" panose="020B0604020202020204" pitchFamily="34" charset="0"/>
                <a:cs typeface="Arial" panose="020B0604020202020204" pitchFamily="34" charset="0"/>
              </a:rPr>
              <a:t>покращується</a:t>
            </a:r>
            <a:endParaRPr lang="en-US" sz="700" dirty="0">
              <a:latin typeface="Arial" panose="020B0604020202020204" pitchFamily="34" charset="0"/>
              <a:cs typeface="Arial" panose="020B0604020202020204" pitchFamily="34" charset="0"/>
            </a:endParaRPr>
          </a:p>
          <a:p>
            <a:pPr algn="ctr"/>
            <a:endParaRPr lang="ru-UA" sz="300" dirty="0">
              <a:latin typeface="Arial" panose="020B0604020202020204" pitchFamily="34" charset="0"/>
              <a:cs typeface="Arial" panose="020B0604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10200641" cy="1121461"/>
          </a:xfrm>
          <a:prstGeom prst="rect">
            <a:avLst/>
          </a:prstGeom>
        </p:spPr>
        <p:txBody>
          <a:bodyPr vert="horz" wrap="square" lIns="0" tIns="13335" rIns="0" bIns="0" rtlCol="0">
            <a:spAutoFit/>
          </a:bodyPr>
          <a:lstStyle/>
          <a:p>
            <a:pPr marL="12700">
              <a:lnSpc>
                <a:spcPct val="100000"/>
              </a:lnSpc>
              <a:spcBef>
                <a:spcPts val="105"/>
              </a:spcBef>
            </a:pPr>
            <a:r>
              <a:rPr sz="3600" b="1" spc="-35" dirty="0"/>
              <a:t>Scopolamine</a:t>
            </a:r>
            <a:r>
              <a:rPr sz="3600" spc="-100" dirty="0"/>
              <a:t> </a:t>
            </a:r>
            <a:r>
              <a:rPr sz="3600" spc="-20" dirty="0"/>
              <a:t>(Off-</a:t>
            </a:r>
            <a:r>
              <a:rPr sz="3600" dirty="0"/>
              <a:t>Label</a:t>
            </a:r>
            <a:r>
              <a:rPr sz="3600" spc="-60" dirty="0"/>
              <a:t> </a:t>
            </a:r>
            <a:r>
              <a:rPr sz="3600" spc="-20" dirty="0"/>
              <a:t>Use)</a:t>
            </a:r>
            <a:br>
              <a:rPr lang="en-US" sz="3600" spc="-20" dirty="0"/>
            </a:br>
            <a:r>
              <a:rPr lang="ru-RU" sz="3600" b="1" spc="-20" dirty="0" err="1"/>
              <a:t>Скополамін</a:t>
            </a:r>
            <a:r>
              <a:rPr lang="ru-RU" sz="3600" spc="-20" dirty="0"/>
              <a:t> (</a:t>
            </a:r>
            <a:r>
              <a:rPr lang="ru-RU" sz="3600" spc="-20" dirty="0" err="1"/>
              <a:t>використання</a:t>
            </a:r>
            <a:r>
              <a:rPr lang="ru-RU" sz="3600" spc="-20" dirty="0"/>
              <a:t> не за </a:t>
            </a:r>
            <a:r>
              <a:rPr lang="ru-RU" sz="3600" spc="-20" dirty="0" err="1"/>
              <a:t>призначенням</a:t>
            </a:r>
            <a:r>
              <a:rPr lang="ru-RU" sz="3600" spc="-20" dirty="0"/>
              <a:t>)</a:t>
            </a:r>
            <a:endParaRPr sz="3600" dirty="0"/>
          </a:p>
        </p:txBody>
      </p:sp>
      <p:sp>
        <p:nvSpPr>
          <p:cNvPr id="3" name="object 3"/>
          <p:cNvSpPr txBox="1"/>
          <p:nvPr/>
        </p:nvSpPr>
        <p:spPr>
          <a:xfrm>
            <a:off x="467359" y="1793493"/>
            <a:ext cx="9972041" cy="4344779"/>
          </a:xfrm>
          <a:prstGeom prst="rect">
            <a:avLst/>
          </a:prstGeom>
        </p:spPr>
        <p:txBody>
          <a:bodyPr vert="horz" wrap="square" lIns="0" tIns="60960" rIns="0" bIns="0" rtlCol="0">
            <a:spAutoFit/>
          </a:bodyPr>
          <a:lstStyle/>
          <a:p>
            <a:pPr marL="12700" marR="1174115">
              <a:lnSpc>
                <a:spcPts val="3020"/>
              </a:lnSpc>
              <a:spcBef>
                <a:spcPts val="480"/>
              </a:spcBef>
            </a:pPr>
            <a:r>
              <a:rPr sz="2000" dirty="0">
                <a:latin typeface="Calibri"/>
                <a:cs typeface="Calibri"/>
              </a:rPr>
              <a:t>In</a:t>
            </a:r>
            <a:r>
              <a:rPr sz="2000" spc="-90" dirty="0">
                <a:latin typeface="Calibri"/>
                <a:cs typeface="Calibri"/>
              </a:rPr>
              <a:t> </a:t>
            </a:r>
            <a:r>
              <a:rPr sz="2000" dirty="0">
                <a:latin typeface="Calibri"/>
                <a:cs typeface="Calibri"/>
              </a:rPr>
              <a:t>animal</a:t>
            </a:r>
            <a:r>
              <a:rPr sz="2000" spc="-80" dirty="0">
                <a:latin typeface="Calibri"/>
                <a:cs typeface="Calibri"/>
              </a:rPr>
              <a:t> </a:t>
            </a:r>
            <a:r>
              <a:rPr sz="2000" dirty="0">
                <a:latin typeface="Calibri"/>
                <a:cs typeface="Calibri"/>
              </a:rPr>
              <a:t>models</a:t>
            </a:r>
            <a:r>
              <a:rPr sz="2000" spc="-60" dirty="0">
                <a:latin typeface="Calibri"/>
                <a:cs typeface="Calibri"/>
              </a:rPr>
              <a:t> </a:t>
            </a:r>
            <a:r>
              <a:rPr sz="2000" dirty="0">
                <a:latin typeface="Calibri"/>
                <a:cs typeface="Calibri"/>
              </a:rPr>
              <a:t>of</a:t>
            </a:r>
            <a:r>
              <a:rPr sz="2000" spc="-85" dirty="0">
                <a:latin typeface="Calibri"/>
                <a:cs typeface="Calibri"/>
              </a:rPr>
              <a:t> </a:t>
            </a:r>
            <a:r>
              <a:rPr sz="2000" dirty="0">
                <a:latin typeface="Calibri"/>
                <a:cs typeface="Calibri"/>
              </a:rPr>
              <a:t>nerve</a:t>
            </a:r>
            <a:r>
              <a:rPr sz="2000" spc="-85" dirty="0">
                <a:latin typeface="Calibri"/>
                <a:cs typeface="Calibri"/>
              </a:rPr>
              <a:t> </a:t>
            </a:r>
            <a:r>
              <a:rPr sz="2000" dirty="0">
                <a:latin typeface="Calibri"/>
                <a:cs typeface="Calibri"/>
              </a:rPr>
              <a:t>agent</a:t>
            </a:r>
            <a:r>
              <a:rPr sz="2000" spc="-85" dirty="0">
                <a:latin typeface="Calibri"/>
                <a:cs typeface="Calibri"/>
              </a:rPr>
              <a:t> </a:t>
            </a:r>
            <a:r>
              <a:rPr sz="2000" spc="-10" dirty="0">
                <a:latin typeface="Calibri"/>
                <a:cs typeface="Calibri"/>
              </a:rPr>
              <a:t>exposures,</a:t>
            </a:r>
            <a:r>
              <a:rPr sz="2000" spc="-55" dirty="0">
                <a:latin typeface="Calibri"/>
                <a:cs typeface="Calibri"/>
              </a:rPr>
              <a:t> </a:t>
            </a:r>
            <a:r>
              <a:rPr sz="2000" spc="-10" dirty="0">
                <a:latin typeface="Calibri"/>
                <a:cs typeface="Calibri"/>
              </a:rPr>
              <a:t>scopolamine</a:t>
            </a:r>
            <a:r>
              <a:rPr sz="2000" spc="-55" dirty="0">
                <a:latin typeface="Calibri"/>
                <a:cs typeface="Calibri"/>
              </a:rPr>
              <a:t> </a:t>
            </a:r>
            <a:r>
              <a:rPr sz="2000" dirty="0">
                <a:latin typeface="Calibri"/>
                <a:cs typeface="Calibri"/>
              </a:rPr>
              <a:t>has</a:t>
            </a:r>
            <a:r>
              <a:rPr sz="2000" spc="-70" dirty="0">
                <a:latin typeface="Calibri"/>
                <a:cs typeface="Calibri"/>
              </a:rPr>
              <a:t> </a:t>
            </a:r>
            <a:r>
              <a:rPr sz="2000" dirty="0">
                <a:latin typeface="Calibri"/>
                <a:cs typeface="Calibri"/>
              </a:rPr>
              <a:t>shown</a:t>
            </a:r>
            <a:r>
              <a:rPr sz="2000" spc="-65" dirty="0">
                <a:latin typeface="Calibri"/>
                <a:cs typeface="Calibri"/>
              </a:rPr>
              <a:t> </a:t>
            </a:r>
            <a:r>
              <a:rPr sz="2000" spc="-50" dirty="0">
                <a:latin typeface="Calibri"/>
                <a:cs typeface="Calibri"/>
              </a:rPr>
              <a:t>a </a:t>
            </a:r>
            <a:r>
              <a:rPr sz="2000" spc="-20" dirty="0">
                <a:latin typeface="Calibri"/>
                <a:cs typeface="Calibri"/>
              </a:rPr>
              <a:t>synergistic</a:t>
            </a:r>
            <a:r>
              <a:rPr sz="2000" spc="-70" dirty="0">
                <a:latin typeface="Calibri"/>
                <a:cs typeface="Calibri"/>
              </a:rPr>
              <a:t> </a:t>
            </a:r>
            <a:r>
              <a:rPr sz="2000" spc="-10" dirty="0">
                <a:latin typeface="Calibri"/>
                <a:cs typeface="Calibri"/>
              </a:rPr>
              <a:t>effect</a:t>
            </a:r>
            <a:r>
              <a:rPr sz="2000" spc="-90" dirty="0">
                <a:latin typeface="Calibri"/>
                <a:cs typeface="Calibri"/>
              </a:rPr>
              <a:t> </a:t>
            </a:r>
            <a:r>
              <a:rPr sz="2000" dirty="0">
                <a:latin typeface="Calibri"/>
                <a:cs typeface="Calibri"/>
              </a:rPr>
              <a:t>with</a:t>
            </a:r>
            <a:r>
              <a:rPr sz="2000" spc="-85" dirty="0">
                <a:latin typeface="Calibri"/>
                <a:cs typeface="Calibri"/>
              </a:rPr>
              <a:t> </a:t>
            </a:r>
            <a:r>
              <a:rPr sz="2000" spc="-10" dirty="0">
                <a:latin typeface="Calibri"/>
                <a:cs typeface="Calibri"/>
              </a:rPr>
              <a:t>atropine.</a:t>
            </a:r>
            <a:endParaRPr sz="2000" dirty="0">
              <a:latin typeface="Calibri"/>
              <a:cs typeface="Calibri"/>
            </a:endParaRPr>
          </a:p>
          <a:p>
            <a:pPr>
              <a:lnSpc>
                <a:spcPct val="100000"/>
              </a:lnSpc>
              <a:spcBef>
                <a:spcPts val="30"/>
              </a:spcBef>
            </a:pPr>
            <a:r>
              <a:rPr lang="ru-RU" sz="2000" dirty="0">
                <a:latin typeface="Calibri"/>
                <a:cs typeface="Calibri"/>
              </a:rPr>
              <a:t>На </a:t>
            </a:r>
            <a:r>
              <a:rPr lang="ru-RU" sz="2000" dirty="0" err="1">
                <a:latin typeface="Calibri"/>
                <a:cs typeface="Calibri"/>
              </a:rPr>
              <a:t>тваринних</a:t>
            </a:r>
            <a:r>
              <a:rPr lang="ru-RU" sz="2000" dirty="0">
                <a:latin typeface="Calibri"/>
                <a:cs typeface="Calibri"/>
              </a:rPr>
              <a:t> моделях </a:t>
            </a:r>
            <a:r>
              <a:rPr lang="ru-RU" sz="2000" dirty="0" err="1">
                <a:latin typeface="Calibri"/>
                <a:cs typeface="Calibri"/>
              </a:rPr>
              <a:t>впливу</a:t>
            </a:r>
            <a:r>
              <a:rPr lang="ru-RU" sz="2000" dirty="0">
                <a:latin typeface="Calibri"/>
                <a:cs typeface="Calibri"/>
              </a:rPr>
              <a:t> </a:t>
            </a:r>
            <a:r>
              <a:rPr lang="ru-RU" sz="2000" dirty="0" err="1">
                <a:latin typeface="Calibri"/>
                <a:cs typeface="Calibri"/>
              </a:rPr>
              <a:t>нервово-паралітичних</a:t>
            </a:r>
            <a:r>
              <a:rPr lang="ru-RU" sz="2000" dirty="0">
                <a:latin typeface="Calibri"/>
                <a:cs typeface="Calibri"/>
              </a:rPr>
              <a:t> </a:t>
            </a:r>
            <a:r>
              <a:rPr lang="ru-RU" sz="2000" dirty="0" err="1">
                <a:latin typeface="Calibri"/>
                <a:cs typeface="Calibri"/>
              </a:rPr>
              <a:t>агентів</a:t>
            </a:r>
            <a:r>
              <a:rPr lang="ru-RU" sz="2000" dirty="0">
                <a:latin typeface="Calibri"/>
                <a:cs typeface="Calibri"/>
              </a:rPr>
              <a:t> </a:t>
            </a:r>
            <a:r>
              <a:rPr lang="ru-RU" sz="2000" dirty="0" err="1">
                <a:latin typeface="Calibri"/>
                <a:cs typeface="Calibri"/>
              </a:rPr>
              <a:t>скополамін</a:t>
            </a:r>
            <a:r>
              <a:rPr lang="ru-RU" sz="2000" dirty="0">
                <a:latin typeface="Calibri"/>
                <a:cs typeface="Calibri"/>
              </a:rPr>
              <a:t> </a:t>
            </a:r>
            <a:r>
              <a:rPr lang="ru-RU" sz="2000" dirty="0" err="1">
                <a:latin typeface="Calibri"/>
                <a:cs typeface="Calibri"/>
              </a:rPr>
              <a:t>продемонстрував</a:t>
            </a:r>
            <a:r>
              <a:rPr lang="ru-RU" sz="2000" dirty="0">
                <a:latin typeface="Calibri"/>
                <a:cs typeface="Calibri"/>
              </a:rPr>
              <a:t> </a:t>
            </a:r>
            <a:r>
              <a:rPr lang="ru-RU" sz="2000" dirty="0" err="1">
                <a:latin typeface="Calibri"/>
                <a:cs typeface="Calibri"/>
              </a:rPr>
              <a:t>синергічний</a:t>
            </a:r>
            <a:r>
              <a:rPr lang="ru-RU" sz="2000" dirty="0">
                <a:latin typeface="Calibri"/>
                <a:cs typeface="Calibri"/>
              </a:rPr>
              <a:t> </a:t>
            </a:r>
            <a:r>
              <a:rPr lang="ru-RU" sz="2000" dirty="0" err="1">
                <a:latin typeface="Calibri"/>
                <a:cs typeface="Calibri"/>
              </a:rPr>
              <a:t>ефект</a:t>
            </a:r>
            <a:r>
              <a:rPr lang="ru-RU" sz="2000" dirty="0">
                <a:latin typeface="Calibri"/>
                <a:cs typeface="Calibri"/>
              </a:rPr>
              <a:t> з </a:t>
            </a:r>
            <a:r>
              <a:rPr lang="ru-RU" sz="2000" dirty="0" err="1">
                <a:latin typeface="Calibri"/>
                <a:cs typeface="Calibri"/>
              </a:rPr>
              <a:t>атропіном</a:t>
            </a:r>
            <a:r>
              <a:rPr lang="ru-RU" sz="2000" dirty="0">
                <a:latin typeface="Calibri"/>
                <a:cs typeface="Calibri"/>
              </a:rPr>
              <a:t>.</a:t>
            </a:r>
            <a:endParaRPr sz="2000" dirty="0">
              <a:latin typeface="Calibri"/>
              <a:cs typeface="Calibri"/>
            </a:endParaRPr>
          </a:p>
          <a:p>
            <a:pPr marL="12700" marR="371475">
              <a:lnSpc>
                <a:spcPts val="3020"/>
              </a:lnSpc>
              <a:spcBef>
                <a:spcPts val="5"/>
              </a:spcBef>
            </a:pPr>
            <a:r>
              <a:rPr sz="2000" dirty="0">
                <a:latin typeface="Calibri"/>
                <a:cs typeface="Calibri"/>
              </a:rPr>
              <a:t>When</a:t>
            </a:r>
            <a:r>
              <a:rPr sz="2000" spc="-60" dirty="0">
                <a:latin typeface="Calibri"/>
                <a:cs typeface="Calibri"/>
              </a:rPr>
              <a:t> </a:t>
            </a:r>
            <a:r>
              <a:rPr sz="2000" dirty="0">
                <a:latin typeface="Calibri"/>
                <a:cs typeface="Calibri"/>
              </a:rPr>
              <a:t>given</a:t>
            </a:r>
            <a:r>
              <a:rPr sz="2000" spc="-65" dirty="0">
                <a:latin typeface="Calibri"/>
                <a:cs typeface="Calibri"/>
              </a:rPr>
              <a:t> </a:t>
            </a:r>
            <a:r>
              <a:rPr sz="2000" dirty="0">
                <a:latin typeface="Calibri"/>
                <a:cs typeface="Calibri"/>
              </a:rPr>
              <a:t>early</a:t>
            </a:r>
            <a:r>
              <a:rPr sz="2000" spc="-85" dirty="0">
                <a:latin typeface="Calibri"/>
                <a:cs typeface="Calibri"/>
              </a:rPr>
              <a:t> </a:t>
            </a:r>
            <a:r>
              <a:rPr sz="2000" dirty="0">
                <a:latin typeface="Calibri"/>
                <a:cs typeface="Calibri"/>
              </a:rPr>
              <a:t>enough,</a:t>
            </a:r>
            <a:r>
              <a:rPr sz="2000" spc="-50" dirty="0">
                <a:latin typeface="Calibri"/>
                <a:cs typeface="Calibri"/>
              </a:rPr>
              <a:t> </a:t>
            </a:r>
            <a:r>
              <a:rPr sz="2000" dirty="0">
                <a:latin typeface="Calibri"/>
                <a:cs typeface="Calibri"/>
              </a:rPr>
              <a:t>it</a:t>
            </a:r>
            <a:r>
              <a:rPr sz="2000" spc="-70" dirty="0">
                <a:latin typeface="Calibri"/>
                <a:cs typeface="Calibri"/>
              </a:rPr>
              <a:t> </a:t>
            </a:r>
            <a:r>
              <a:rPr sz="2000" dirty="0">
                <a:latin typeface="Calibri"/>
                <a:cs typeface="Calibri"/>
              </a:rPr>
              <a:t>has</a:t>
            </a:r>
            <a:r>
              <a:rPr sz="2000" spc="-65" dirty="0">
                <a:latin typeface="Calibri"/>
                <a:cs typeface="Calibri"/>
              </a:rPr>
              <a:t> </a:t>
            </a:r>
            <a:r>
              <a:rPr sz="2000" dirty="0">
                <a:latin typeface="Calibri"/>
                <a:cs typeface="Calibri"/>
              </a:rPr>
              <a:t>been</a:t>
            </a:r>
            <a:r>
              <a:rPr sz="2000" spc="-60" dirty="0">
                <a:latin typeface="Calibri"/>
                <a:cs typeface="Calibri"/>
              </a:rPr>
              <a:t> </a:t>
            </a:r>
            <a:r>
              <a:rPr sz="2000" dirty="0">
                <a:latin typeface="Calibri"/>
                <a:cs typeface="Calibri"/>
              </a:rPr>
              <a:t>able</a:t>
            </a:r>
            <a:r>
              <a:rPr sz="2000" spc="-75" dirty="0">
                <a:latin typeface="Calibri"/>
                <a:cs typeface="Calibri"/>
              </a:rPr>
              <a:t> </a:t>
            </a:r>
            <a:r>
              <a:rPr sz="2000" dirty="0">
                <a:latin typeface="Calibri"/>
                <a:cs typeface="Calibri"/>
              </a:rPr>
              <a:t>to</a:t>
            </a:r>
            <a:r>
              <a:rPr sz="2000" spc="-70" dirty="0">
                <a:latin typeface="Calibri"/>
                <a:cs typeface="Calibri"/>
              </a:rPr>
              <a:t> </a:t>
            </a:r>
            <a:r>
              <a:rPr sz="2000" spc="-10" dirty="0">
                <a:latin typeface="Calibri"/>
                <a:cs typeface="Calibri"/>
              </a:rPr>
              <a:t>prevent</a:t>
            </a:r>
            <a:r>
              <a:rPr sz="2000" spc="-65" dirty="0">
                <a:latin typeface="Calibri"/>
                <a:cs typeface="Calibri"/>
              </a:rPr>
              <a:t> </a:t>
            </a:r>
            <a:r>
              <a:rPr sz="2000" spc="-10" dirty="0">
                <a:latin typeface="Calibri"/>
                <a:cs typeface="Calibri"/>
              </a:rPr>
              <a:t>seizures</a:t>
            </a:r>
            <a:r>
              <a:rPr sz="2000" spc="-60" dirty="0">
                <a:latin typeface="Calibri"/>
                <a:cs typeface="Calibri"/>
              </a:rPr>
              <a:t> </a:t>
            </a:r>
            <a:r>
              <a:rPr sz="2000" dirty="0">
                <a:latin typeface="Calibri"/>
                <a:cs typeface="Calibri"/>
              </a:rPr>
              <a:t>and</a:t>
            </a:r>
            <a:r>
              <a:rPr sz="2000" spc="-50" dirty="0">
                <a:latin typeface="Calibri"/>
                <a:cs typeface="Calibri"/>
              </a:rPr>
              <a:t> </a:t>
            </a:r>
            <a:r>
              <a:rPr sz="2000" spc="-10" dirty="0">
                <a:latin typeface="Calibri"/>
                <a:cs typeface="Calibri"/>
              </a:rPr>
              <a:t>improve mortality.</a:t>
            </a:r>
            <a:endParaRPr sz="2000" dirty="0">
              <a:latin typeface="Calibri"/>
              <a:cs typeface="Calibri"/>
            </a:endParaRPr>
          </a:p>
          <a:p>
            <a:pPr>
              <a:lnSpc>
                <a:spcPct val="100000"/>
              </a:lnSpc>
              <a:spcBef>
                <a:spcPts val="10"/>
              </a:spcBef>
            </a:pPr>
            <a:r>
              <a:rPr lang="ru-RU" sz="2000" dirty="0">
                <a:latin typeface="Calibri"/>
                <a:cs typeface="Calibri"/>
              </a:rPr>
              <a:t>При </a:t>
            </a:r>
            <a:r>
              <a:rPr lang="ru-RU" sz="2000" dirty="0" err="1">
                <a:latin typeface="Calibri"/>
                <a:cs typeface="Calibri"/>
              </a:rPr>
              <a:t>досить</a:t>
            </a:r>
            <a:r>
              <a:rPr lang="ru-RU" sz="2000" dirty="0">
                <a:latin typeface="Calibri"/>
                <a:cs typeface="Calibri"/>
              </a:rPr>
              <a:t> </a:t>
            </a:r>
            <a:r>
              <a:rPr lang="ru-RU" sz="2000" dirty="0" err="1">
                <a:latin typeface="Calibri"/>
                <a:cs typeface="Calibri"/>
              </a:rPr>
              <a:t>ранньому</a:t>
            </a:r>
            <a:r>
              <a:rPr lang="ru-RU" sz="2000" dirty="0">
                <a:latin typeface="Calibri"/>
                <a:cs typeface="Calibri"/>
              </a:rPr>
              <a:t> </a:t>
            </a:r>
            <a:r>
              <a:rPr lang="ru-RU" sz="2000" dirty="0" err="1">
                <a:latin typeface="Calibri"/>
                <a:cs typeface="Calibri"/>
              </a:rPr>
              <a:t>застосуванні</a:t>
            </a:r>
            <a:r>
              <a:rPr lang="ru-RU" sz="2000" dirty="0">
                <a:latin typeface="Calibri"/>
                <a:cs typeface="Calibri"/>
              </a:rPr>
              <a:t> </a:t>
            </a:r>
            <a:r>
              <a:rPr lang="ru-RU" sz="2000" dirty="0" err="1">
                <a:latin typeface="Calibri"/>
                <a:cs typeface="Calibri"/>
              </a:rPr>
              <a:t>він</a:t>
            </a:r>
            <a:r>
              <a:rPr lang="ru-RU" sz="2000" dirty="0">
                <a:latin typeface="Calibri"/>
                <a:cs typeface="Calibri"/>
              </a:rPr>
              <a:t> </a:t>
            </a:r>
            <a:r>
              <a:rPr lang="ru-RU" sz="2000" dirty="0" err="1">
                <a:latin typeface="Calibri"/>
                <a:cs typeface="Calibri"/>
              </a:rPr>
              <a:t>міг</a:t>
            </a:r>
            <a:r>
              <a:rPr lang="ru-RU" sz="2000" dirty="0">
                <a:latin typeface="Calibri"/>
                <a:cs typeface="Calibri"/>
              </a:rPr>
              <a:t> </a:t>
            </a:r>
            <a:r>
              <a:rPr lang="ru-RU" sz="2000" dirty="0" err="1">
                <a:latin typeface="Calibri"/>
                <a:cs typeface="Calibri"/>
              </a:rPr>
              <a:t>запобігти</a:t>
            </a:r>
            <a:r>
              <a:rPr lang="ru-RU" sz="2000" dirty="0">
                <a:latin typeface="Calibri"/>
                <a:cs typeface="Calibri"/>
              </a:rPr>
              <a:t> </a:t>
            </a:r>
            <a:r>
              <a:rPr lang="ru-RU" sz="2000" dirty="0" err="1">
                <a:latin typeface="Calibri"/>
                <a:cs typeface="Calibri"/>
              </a:rPr>
              <a:t>нападам</a:t>
            </a:r>
            <a:r>
              <a:rPr lang="ru-RU" sz="2000" dirty="0">
                <a:latin typeface="Calibri"/>
                <a:cs typeface="Calibri"/>
              </a:rPr>
              <a:t> і </a:t>
            </a:r>
            <a:r>
              <a:rPr lang="ru-RU" sz="2000" dirty="0" err="1">
                <a:latin typeface="Calibri"/>
                <a:cs typeface="Calibri"/>
              </a:rPr>
              <a:t>знизити</a:t>
            </a:r>
            <a:r>
              <a:rPr lang="ru-RU" sz="2000" dirty="0">
                <a:latin typeface="Calibri"/>
                <a:cs typeface="Calibri"/>
              </a:rPr>
              <a:t> </a:t>
            </a:r>
            <a:r>
              <a:rPr lang="ru-RU" sz="2000" dirty="0" err="1">
                <a:latin typeface="Calibri"/>
                <a:cs typeface="Calibri"/>
              </a:rPr>
              <a:t>смертність</a:t>
            </a:r>
            <a:r>
              <a:rPr lang="ru-RU" sz="2000" dirty="0">
                <a:latin typeface="Calibri"/>
                <a:cs typeface="Calibri"/>
              </a:rPr>
              <a:t>.</a:t>
            </a:r>
            <a:endParaRPr sz="2000" dirty="0">
              <a:latin typeface="Calibri"/>
              <a:cs typeface="Calibri"/>
            </a:endParaRPr>
          </a:p>
          <a:p>
            <a:pPr marL="12700">
              <a:lnSpc>
                <a:spcPct val="100000"/>
              </a:lnSpc>
              <a:spcBef>
                <a:spcPts val="5"/>
              </a:spcBef>
            </a:pPr>
            <a:r>
              <a:rPr sz="2000" dirty="0">
                <a:latin typeface="Calibri"/>
                <a:cs typeface="Calibri"/>
              </a:rPr>
              <a:t>May</a:t>
            </a:r>
            <a:r>
              <a:rPr sz="2000" spc="-90" dirty="0">
                <a:latin typeface="Calibri"/>
                <a:cs typeface="Calibri"/>
              </a:rPr>
              <a:t> </a:t>
            </a:r>
            <a:r>
              <a:rPr sz="2000" dirty="0">
                <a:latin typeface="Calibri"/>
                <a:cs typeface="Calibri"/>
              </a:rPr>
              <a:t>reduce</a:t>
            </a:r>
            <a:r>
              <a:rPr sz="2000" spc="-70" dirty="0">
                <a:latin typeface="Calibri"/>
                <a:cs typeface="Calibri"/>
              </a:rPr>
              <a:t> </a:t>
            </a:r>
            <a:r>
              <a:rPr sz="2000" dirty="0">
                <a:latin typeface="Calibri"/>
                <a:cs typeface="Calibri"/>
              </a:rPr>
              <a:t>the</a:t>
            </a:r>
            <a:r>
              <a:rPr sz="2000" spc="-85" dirty="0">
                <a:latin typeface="Calibri"/>
                <a:cs typeface="Calibri"/>
              </a:rPr>
              <a:t> </a:t>
            </a:r>
            <a:r>
              <a:rPr sz="2000" spc="-10" dirty="0">
                <a:latin typeface="Calibri"/>
                <a:cs typeface="Calibri"/>
              </a:rPr>
              <a:t>overall</a:t>
            </a:r>
            <a:r>
              <a:rPr sz="2000" spc="-95" dirty="0">
                <a:latin typeface="Calibri"/>
                <a:cs typeface="Calibri"/>
              </a:rPr>
              <a:t> </a:t>
            </a:r>
            <a:r>
              <a:rPr sz="2000" dirty="0">
                <a:latin typeface="Calibri"/>
                <a:cs typeface="Calibri"/>
              </a:rPr>
              <a:t>amount</a:t>
            </a:r>
            <a:r>
              <a:rPr sz="2000" spc="-70" dirty="0">
                <a:latin typeface="Calibri"/>
                <a:cs typeface="Calibri"/>
              </a:rPr>
              <a:t> </a:t>
            </a:r>
            <a:r>
              <a:rPr sz="2000" dirty="0">
                <a:latin typeface="Calibri"/>
                <a:cs typeface="Calibri"/>
              </a:rPr>
              <a:t>of</a:t>
            </a:r>
            <a:r>
              <a:rPr sz="2000" spc="-90" dirty="0">
                <a:latin typeface="Calibri"/>
                <a:cs typeface="Calibri"/>
              </a:rPr>
              <a:t> </a:t>
            </a:r>
            <a:r>
              <a:rPr sz="2000" spc="-10" dirty="0">
                <a:latin typeface="Calibri"/>
                <a:cs typeface="Calibri"/>
              </a:rPr>
              <a:t>atropine</a:t>
            </a:r>
            <a:r>
              <a:rPr sz="2000" spc="-85" dirty="0">
                <a:latin typeface="Calibri"/>
                <a:cs typeface="Calibri"/>
              </a:rPr>
              <a:t> </a:t>
            </a:r>
            <a:r>
              <a:rPr sz="2000" spc="-10" dirty="0">
                <a:latin typeface="Calibri"/>
                <a:cs typeface="Calibri"/>
              </a:rPr>
              <a:t>required</a:t>
            </a:r>
            <a:r>
              <a:rPr sz="2000" spc="-60" dirty="0">
                <a:latin typeface="Calibri"/>
                <a:cs typeface="Calibri"/>
              </a:rPr>
              <a:t> </a:t>
            </a:r>
            <a:r>
              <a:rPr sz="2000" dirty="0">
                <a:latin typeface="Calibri"/>
                <a:cs typeface="Calibri"/>
              </a:rPr>
              <a:t>per</a:t>
            </a:r>
            <a:r>
              <a:rPr sz="2000" spc="-95" dirty="0">
                <a:latin typeface="Calibri"/>
                <a:cs typeface="Calibri"/>
              </a:rPr>
              <a:t> </a:t>
            </a:r>
            <a:r>
              <a:rPr sz="2000" spc="-10" dirty="0">
                <a:latin typeface="Calibri"/>
                <a:cs typeface="Calibri"/>
              </a:rPr>
              <a:t>patient:</a:t>
            </a:r>
            <a:endParaRPr sz="2000" dirty="0">
              <a:latin typeface="Calibri"/>
              <a:cs typeface="Calibri"/>
            </a:endParaRPr>
          </a:p>
          <a:p>
            <a:pPr marL="12700">
              <a:lnSpc>
                <a:spcPct val="100000"/>
              </a:lnSpc>
              <a:spcBef>
                <a:spcPts val="660"/>
              </a:spcBef>
            </a:pPr>
            <a:r>
              <a:rPr sz="2000" dirty="0">
                <a:latin typeface="Calibri"/>
                <a:cs typeface="Calibri"/>
              </a:rPr>
              <a:t>Thus</a:t>
            </a:r>
            <a:r>
              <a:rPr sz="2000" spc="-70" dirty="0">
                <a:latin typeface="Calibri"/>
                <a:cs typeface="Calibri"/>
              </a:rPr>
              <a:t> </a:t>
            </a:r>
            <a:r>
              <a:rPr sz="2000" dirty="0">
                <a:latin typeface="Calibri"/>
                <a:cs typeface="Calibri"/>
              </a:rPr>
              <a:t>it</a:t>
            </a:r>
            <a:r>
              <a:rPr sz="2000" spc="-85" dirty="0">
                <a:latin typeface="Calibri"/>
                <a:cs typeface="Calibri"/>
              </a:rPr>
              <a:t> </a:t>
            </a:r>
            <a:r>
              <a:rPr sz="2000" dirty="0">
                <a:latin typeface="Calibri"/>
                <a:cs typeface="Calibri"/>
              </a:rPr>
              <a:t>may</a:t>
            </a:r>
            <a:r>
              <a:rPr sz="2000" spc="-100" dirty="0">
                <a:latin typeface="Calibri"/>
                <a:cs typeface="Calibri"/>
              </a:rPr>
              <a:t> </a:t>
            </a:r>
            <a:r>
              <a:rPr sz="2000" dirty="0">
                <a:latin typeface="Calibri"/>
                <a:cs typeface="Calibri"/>
              </a:rPr>
              <a:t>have</a:t>
            </a:r>
            <a:r>
              <a:rPr sz="2000" spc="-80" dirty="0">
                <a:latin typeface="Calibri"/>
                <a:cs typeface="Calibri"/>
              </a:rPr>
              <a:t> </a:t>
            </a:r>
            <a:r>
              <a:rPr sz="2000" dirty="0">
                <a:latin typeface="Calibri"/>
                <a:cs typeface="Calibri"/>
              </a:rPr>
              <a:t>a</a:t>
            </a:r>
            <a:r>
              <a:rPr sz="2000" spc="-90" dirty="0">
                <a:latin typeface="Calibri"/>
                <a:cs typeface="Calibri"/>
              </a:rPr>
              <a:t> </a:t>
            </a:r>
            <a:r>
              <a:rPr sz="2000" dirty="0">
                <a:latin typeface="Calibri"/>
                <a:cs typeface="Calibri"/>
              </a:rPr>
              <a:t>role</a:t>
            </a:r>
            <a:r>
              <a:rPr sz="2000" spc="-90" dirty="0">
                <a:latin typeface="Calibri"/>
                <a:cs typeface="Calibri"/>
              </a:rPr>
              <a:t> </a:t>
            </a:r>
            <a:r>
              <a:rPr sz="2000" dirty="0">
                <a:latin typeface="Calibri"/>
                <a:cs typeface="Calibri"/>
              </a:rPr>
              <a:t>in</a:t>
            </a:r>
            <a:r>
              <a:rPr sz="2000" spc="-75" dirty="0">
                <a:latin typeface="Calibri"/>
                <a:cs typeface="Calibri"/>
              </a:rPr>
              <a:t> </a:t>
            </a:r>
            <a:r>
              <a:rPr sz="2000" spc="-10" dirty="0">
                <a:latin typeface="Calibri"/>
                <a:cs typeface="Calibri"/>
              </a:rPr>
              <a:t>conserving</a:t>
            </a:r>
            <a:r>
              <a:rPr sz="2000" spc="-75" dirty="0">
                <a:latin typeface="Calibri"/>
                <a:cs typeface="Calibri"/>
              </a:rPr>
              <a:t> </a:t>
            </a:r>
            <a:r>
              <a:rPr sz="2000" spc="-10" dirty="0">
                <a:latin typeface="Calibri"/>
                <a:cs typeface="Calibri"/>
              </a:rPr>
              <a:t>atropine</a:t>
            </a:r>
            <a:r>
              <a:rPr sz="2000" spc="-75" dirty="0">
                <a:latin typeface="Calibri"/>
                <a:cs typeface="Calibri"/>
              </a:rPr>
              <a:t> </a:t>
            </a:r>
            <a:r>
              <a:rPr sz="2000" dirty="0">
                <a:latin typeface="Calibri"/>
                <a:cs typeface="Calibri"/>
              </a:rPr>
              <a:t>during</a:t>
            </a:r>
            <a:r>
              <a:rPr sz="2000" spc="-75" dirty="0">
                <a:latin typeface="Calibri"/>
                <a:cs typeface="Calibri"/>
              </a:rPr>
              <a:t> </a:t>
            </a:r>
            <a:r>
              <a:rPr sz="2000" dirty="0">
                <a:latin typeface="Calibri"/>
                <a:cs typeface="Calibri"/>
              </a:rPr>
              <a:t>acute</a:t>
            </a:r>
            <a:r>
              <a:rPr sz="2000" spc="-85" dirty="0">
                <a:latin typeface="Calibri"/>
                <a:cs typeface="Calibri"/>
              </a:rPr>
              <a:t> </a:t>
            </a:r>
            <a:r>
              <a:rPr sz="2000" dirty="0">
                <a:latin typeface="Calibri"/>
                <a:cs typeface="Calibri"/>
              </a:rPr>
              <a:t>hospital</a:t>
            </a:r>
            <a:r>
              <a:rPr sz="2000" spc="-70" dirty="0">
                <a:latin typeface="Calibri"/>
                <a:cs typeface="Calibri"/>
              </a:rPr>
              <a:t> </a:t>
            </a:r>
            <a:r>
              <a:rPr sz="2000" spc="-10" dirty="0">
                <a:latin typeface="Calibri"/>
                <a:cs typeface="Calibri"/>
              </a:rPr>
              <a:t>shortages</a:t>
            </a:r>
            <a:endParaRPr lang="en-US" sz="2000" spc="-10" dirty="0">
              <a:latin typeface="Calibri"/>
              <a:cs typeface="Calibri"/>
            </a:endParaRPr>
          </a:p>
          <a:p>
            <a:pPr marL="12700">
              <a:lnSpc>
                <a:spcPct val="100000"/>
              </a:lnSpc>
              <a:spcBef>
                <a:spcPts val="660"/>
              </a:spcBef>
            </a:pPr>
            <a:r>
              <a:rPr lang="ru-RU" sz="2000" dirty="0" err="1">
                <a:latin typeface="Calibri"/>
                <a:cs typeface="Calibri"/>
              </a:rPr>
              <a:t>Може</a:t>
            </a:r>
            <a:r>
              <a:rPr lang="ru-RU" sz="2000" dirty="0">
                <a:latin typeface="Calibri"/>
                <a:cs typeface="Calibri"/>
              </a:rPr>
              <a:t> </a:t>
            </a:r>
            <a:r>
              <a:rPr lang="ru-RU" sz="2000" dirty="0" err="1">
                <a:latin typeface="Calibri"/>
                <a:cs typeface="Calibri"/>
              </a:rPr>
              <a:t>зменшити</a:t>
            </a:r>
            <a:r>
              <a:rPr lang="ru-RU" sz="2000" dirty="0">
                <a:latin typeface="Calibri"/>
                <a:cs typeface="Calibri"/>
              </a:rPr>
              <a:t> </a:t>
            </a:r>
            <a:r>
              <a:rPr lang="ru-RU" sz="2000" dirty="0" err="1">
                <a:latin typeface="Calibri"/>
                <a:cs typeface="Calibri"/>
              </a:rPr>
              <a:t>загальну</a:t>
            </a:r>
            <a:r>
              <a:rPr lang="ru-RU" sz="2000" dirty="0">
                <a:latin typeface="Calibri"/>
                <a:cs typeface="Calibri"/>
              </a:rPr>
              <a:t> </a:t>
            </a:r>
            <a:r>
              <a:rPr lang="ru-RU" sz="2000" dirty="0" err="1">
                <a:latin typeface="Calibri"/>
                <a:cs typeface="Calibri"/>
              </a:rPr>
              <a:t>кількість</a:t>
            </a:r>
            <a:r>
              <a:rPr lang="ru-RU" sz="2000" dirty="0">
                <a:latin typeface="Calibri"/>
                <a:cs typeface="Calibri"/>
              </a:rPr>
              <a:t> </a:t>
            </a:r>
            <a:r>
              <a:rPr lang="ru-RU" sz="2000" dirty="0" err="1">
                <a:latin typeface="Calibri"/>
                <a:cs typeface="Calibri"/>
              </a:rPr>
              <a:t>атропіну</a:t>
            </a:r>
            <a:r>
              <a:rPr lang="ru-RU" sz="2000" dirty="0">
                <a:latin typeface="Calibri"/>
                <a:cs typeface="Calibri"/>
              </a:rPr>
              <a:t>, </a:t>
            </a:r>
            <a:r>
              <a:rPr lang="ru-RU" sz="2000" dirty="0" err="1">
                <a:latin typeface="Calibri"/>
                <a:cs typeface="Calibri"/>
              </a:rPr>
              <a:t>необхідного</a:t>
            </a:r>
            <a:r>
              <a:rPr lang="ru-RU" sz="2000" dirty="0">
                <a:latin typeface="Calibri"/>
                <a:cs typeface="Calibri"/>
              </a:rPr>
              <a:t> для одного </a:t>
            </a:r>
            <a:r>
              <a:rPr lang="ru-RU" sz="2000" dirty="0" err="1">
                <a:latin typeface="Calibri"/>
                <a:cs typeface="Calibri"/>
              </a:rPr>
              <a:t>пацієнта</a:t>
            </a:r>
            <a:r>
              <a:rPr lang="ru-RU" sz="2000" dirty="0">
                <a:latin typeface="Calibri"/>
                <a:cs typeface="Calibri"/>
              </a:rPr>
              <a:t>:</a:t>
            </a:r>
          </a:p>
          <a:p>
            <a:pPr marL="12700">
              <a:lnSpc>
                <a:spcPct val="100000"/>
              </a:lnSpc>
              <a:spcBef>
                <a:spcPts val="660"/>
              </a:spcBef>
            </a:pPr>
            <a:r>
              <a:rPr lang="ru-RU" sz="2000" dirty="0">
                <a:latin typeface="Calibri"/>
                <a:cs typeface="Calibri"/>
              </a:rPr>
              <a:t>Таким чином, </a:t>
            </a:r>
            <a:r>
              <a:rPr lang="ru-RU" sz="2000" dirty="0" err="1">
                <a:latin typeface="Calibri"/>
                <a:cs typeface="Calibri"/>
              </a:rPr>
              <a:t>він</a:t>
            </a:r>
            <a:r>
              <a:rPr lang="ru-RU" sz="2000" dirty="0">
                <a:latin typeface="Calibri"/>
                <a:cs typeface="Calibri"/>
              </a:rPr>
              <a:t> </a:t>
            </a:r>
            <a:r>
              <a:rPr lang="ru-RU" sz="2000" dirty="0" err="1">
                <a:latin typeface="Calibri"/>
                <a:cs typeface="Calibri"/>
              </a:rPr>
              <a:t>може</a:t>
            </a:r>
            <a:r>
              <a:rPr lang="ru-RU" sz="2000" dirty="0">
                <a:latin typeface="Calibri"/>
                <a:cs typeface="Calibri"/>
              </a:rPr>
              <a:t> </a:t>
            </a:r>
            <a:r>
              <a:rPr lang="ru-RU" sz="2000" dirty="0" err="1">
                <a:latin typeface="Calibri"/>
                <a:cs typeface="Calibri"/>
              </a:rPr>
              <a:t>використовуватися</a:t>
            </a:r>
            <a:r>
              <a:rPr lang="ru-RU" sz="2000" dirty="0">
                <a:latin typeface="Calibri"/>
                <a:cs typeface="Calibri"/>
              </a:rPr>
              <a:t> для </a:t>
            </a:r>
            <a:r>
              <a:rPr lang="ru-RU" sz="2000" dirty="0" err="1">
                <a:latin typeface="Calibri"/>
                <a:cs typeface="Calibri"/>
              </a:rPr>
              <a:t>збереження</a:t>
            </a:r>
            <a:r>
              <a:rPr lang="ru-RU" sz="2000" dirty="0">
                <a:latin typeface="Calibri"/>
                <a:cs typeface="Calibri"/>
              </a:rPr>
              <a:t> </a:t>
            </a:r>
            <a:r>
              <a:rPr lang="ru-RU" sz="2000" dirty="0" err="1">
                <a:latin typeface="Calibri"/>
                <a:cs typeface="Calibri"/>
              </a:rPr>
              <a:t>атропіну</a:t>
            </a:r>
            <a:r>
              <a:rPr lang="ru-RU" sz="2000" dirty="0">
                <a:latin typeface="Calibri"/>
                <a:cs typeface="Calibri"/>
              </a:rPr>
              <a:t> </a:t>
            </a:r>
            <a:r>
              <a:rPr lang="ru-RU" sz="2000" dirty="0" err="1">
                <a:latin typeface="Calibri"/>
                <a:cs typeface="Calibri"/>
              </a:rPr>
              <a:t>під</a:t>
            </a:r>
            <a:r>
              <a:rPr lang="ru-RU" sz="2000" dirty="0">
                <a:latin typeface="Calibri"/>
                <a:cs typeface="Calibri"/>
              </a:rPr>
              <a:t> час </a:t>
            </a:r>
            <a:r>
              <a:rPr lang="ru-RU" sz="2000" dirty="0" err="1">
                <a:latin typeface="Calibri"/>
                <a:cs typeface="Calibri"/>
              </a:rPr>
              <a:t>гострої</a:t>
            </a:r>
            <a:r>
              <a:rPr lang="ru-RU" sz="2000" dirty="0">
                <a:latin typeface="Calibri"/>
                <a:cs typeface="Calibri"/>
              </a:rPr>
              <a:t> </a:t>
            </a:r>
            <a:r>
              <a:rPr lang="ru-RU" sz="2000" dirty="0" err="1">
                <a:latin typeface="Calibri"/>
                <a:cs typeface="Calibri"/>
              </a:rPr>
              <a:t>нестачі</a:t>
            </a:r>
            <a:r>
              <a:rPr lang="ru-RU" sz="2000" dirty="0">
                <a:latin typeface="Calibri"/>
                <a:cs typeface="Calibri"/>
              </a:rPr>
              <a:t> в </a:t>
            </a:r>
            <a:r>
              <a:rPr lang="ru-RU" sz="2000" dirty="0" err="1">
                <a:latin typeface="Calibri"/>
                <a:cs typeface="Calibri"/>
              </a:rPr>
              <a:t>лікарнях</a:t>
            </a:r>
            <a:endParaRPr lang="ru-RU" sz="2000" dirty="0">
              <a:latin typeface="Calibri"/>
              <a:cs typeface="Calibri"/>
            </a:endParaRPr>
          </a:p>
          <a:p>
            <a:pPr marL="12700">
              <a:lnSpc>
                <a:spcPct val="100000"/>
              </a:lnSpc>
              <a:spcBef>
                <a:spcPts val="660"/>
              </a:spcBef>
            </a:pPr>
            <a:endParaRPr sz="2000" dirty="0">
              <a:latin typeface="Calibri"/>
              <a:cs typeface="Calibri"/>
            </a:endParaRPr>
          </a:p>
        </p:txBody>
      </p:sp>
      <p:sp>
        <p:nvSpPr>
          <p:cNvPr id="4" name="object 4"/>
          <p:cNvSpPr txBox="1"/>
          <p:nvPr/>
        </p:nvSpPr>
        <p:spPr>
          <a:xfrm>
            <a:off x="8382000" y="366522"/>
            <a:ext cx="3422142" cy="580287"/>
          </a:xfrm>
          <a:prstGeom prst="rect">
            <a:avLst/>
          </a:prstGeom>
          <a:ln w="38100">
            <a:solidFill>
              <a:srgbClr val="000000"/>
            </a:solidFill>
          </a:ln>
        </p:spPr>
        <p:txBody>
          <a:bodyPr vert="horz" wrap="square" lIns="0" tIns="28575" rIns="0" bIns="0" rtlCol="0">
            <a:spAutoFit/>
          </a:bodyPr>
          <a:lstStyle/>
          <a:p>
            <a:pPr marL="92075">
              <a:lnSpc>
                <a:spcPct val="100000"/>
              </a:lnSpc>
              <a:spcBef>
                <a:spcPts val="225"/>
              </a:spcBef>
            </a:pPr>
            <a:r>
              <a:rPr sz="1400" dirty="0">
                <a:latin typeface="Calibri"/>
                <a:cs typeface="Calibri"/>
              </a:rPr>
              <a:t>PMID:</a:t>
            </a:r>
            <a:r>
              <a:rPr sz="1400" spc="-25" dirty="0">
                <a:latin typeface="Calibri"/>
                <a:cs typeface="Calibri"/>
              </a:rPr>
              <a:t> </a:t>
            </a:r>
            <a:r>
              <a:rPr sz="1400" spc="-10" dirty="0">
                <a:latin typeface="Calibri"/>
                <a:cs typeface="Calibri"/>
              </a:rPr>
              <a:t>21121499</a:t>
            </a:r>
            <a:endParaRPr lang="en-US" sz="1400" spc="-10" dirty="0">
              <a:latin typeface="Calibri"/>
              <a:cs typeface="Calibri"/>
            </a:endParaRPr>
          </a:p>
          <a:p>
            <a:pPr marL="92075">
              <a:lnSpc>
                <a:spcPct val="100000"/>
              </a:lnSpc>
              <a:spcBef>
                <a:spcPts val="225"/>
              </a:spcBef>
              <a:spcAft>
                <a:spcPts val="300"/>
              </a:spcAft>
            </a:pPr>
            <a:r>
              <a:rPr lang="ru-RU" sz="1400" dirty="0" err="1">
                <a:latin typeface="Calibri"/>
                <a:cs typeface="Calibri"/>
              </a:rPr>
              <a:t>Ідентифікатор</a:t>
            </a:r>
            <a:r>
              <a:rPr lang="ru-RU" sz="1400" dirty="0">
                <a:latin typeface="Calibri"/>
                <a:cs typeface="Calibri"/>
              </a:rPr>
              <a:t> у </a:t>
            </a:r>
            <a:r>
              <a:rPr lang="ru-RU" sz="1400" dirty="0" err="1">
                <a:latin typeface="Calibri"/>
                <a:cs typeface="Calibri"/>
              </a:rPr>
              <a:t>системі</a:t>
            </a:r>
            <a:r>
              <a:rPr lang="ru-RU" sz="1400" dirty="0">
                <a:latin typeface="Calibri"/>
                <a:cs typeface="Calibri"/>
              </a:rPr>
              <a:t> </a:t>
            </a:r>
            <a:r>
              <a:rPr lang="ru-RU" sz="1400" dirty="0" err="1">
                <a:latin typeface="Calibri"/>
                <a:cs typeface="Calibri"/>
              </a:rPr>
              <a:t>PubMed</a:t>
            </a:r>
            <a:r>
              <a:rPr lang="ru-RU" sz="1400" dirty="0">
                <a:latin typeface="Calibri"/>
                <a:cs typeface="Calibri"/>
              </a:rPr>
              <a:t>: 21121499</a:t>
            </a:r>
            <a:endParaRPr lang="en-US" sz="1400" dirty="0">
              <a:latin typeface="Calibri"/>
              <a:cs typeface="Calibri"/>
            </a:endParaRPr>
          </a:p>
          <a:p>
            <a:pPr marL="92075">
              <a:lnSpc>
                <a:spcPct val="100000"/>
              </a:lnSpc>
              <a:spcBef>
                <a:spcPts val="225"/>
              </a:spcBef>
              <a:spcAft>
                <a:spcPts val="300"/>
              </a:spcAft>
            </a:pPr>
            <a:endParaRPr sz="200" dirty="0">
              <a:latin typeface="Calibri"/>
              <a:cs typeface="Calibri"/>
            </a:endParaRPr>
          </a:p>
        </p:txBody>
      </p:sp>
      <p:pic>
        <p:nvPicPr>
          <p:cNvPr id="5" name="object 5"/>
          <p:cNvPicPr/>
          <p:nvPr/>
        </p:nvPicPr>
        <p:blipFill>
          <a:blip r:embed="rId2" cstate="print"/>
          <a:stretch>
            <a:fillRect/>
          </a:stretch>
        </p:blipFill>
        <p:spPr>
          <a:xfrm>
            <a:off x="9561576" y="5838444"/>
            <a:ext cx="2217420" cy="704088"/>
          </a:xfrm>
          <a:prstGeom prst="rect">
            <a:avLst/>
          </a:prstGeom>
        </p:spPr>
      </p:pic>
      <p:pic>
        <p:nvPicPr>
          <p:cNvPr id="6" name="object 6"/>
          <p:cNvPicPr/>
          <p:nvPr/>
        </p:nvPicPr>
        <p:blipFill>
          <a:blip r:embed="rId3" cstate="print"/>
          <a:stretch>
            <a:fillRect/>
          </a:stretch>
        </p:blipFill>
        <p:spPr>
          <a:xfrm>
            <a:off x="10581131" y="3770376"/>
            <a:ext cx="1319783" cy="1318754"/>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8" y="609676"/>
            <a:ext cx="9819641" cy="1121461"/>
          </a:xfrm>
          <a:prstGeom prst="rect">
            <a:avLst/>
          </a:prstGeom>
        </p:spPr>
        <p:txBody>
          <a:bodyPr vert="horz" wrap="square" lIns="0" tIns="13335" rIns="0" bIns="0" rtlCol="0">
            <a:spAutoFit/>
          </a:bodyPr>
          <a:lstStyle/>
          <a:p>
            <a:pPr marL="12700">
              <a:lnSpc>
                <a:spcPct val="100000"/>
              </a:lnSpc>
              <a:spcBef>
                <a:spcPts val="105"/>
              </a:spcBef>
            </a:pPr>
            <a:r>
              <a:rPr sz="3600" b="1" spc="-35" dirty="0"/>
              <a:t>Scopolamine</a:t>
            </a:r>
            <a:r>
              <a:rPr sz="3600" b="1" spc="-125" dirty="0"/>
              <a:t> </a:t>
            </a:r>
            <a:r>
              <a:rPr sz="3600" spc="-20" dirty="0"/>
              <a:t>(Off-</a:t>
            </a:r>
            <a:r>
              <a:rPr sz="3600" dirty="0"/>
              <a:t>Label</a:t>
            </a:r>
            <a:r>
              <a:rPr sz="3600" spc="-60" dirty="0"/>
              <a:t> </a:t>
            </a:r>
            <a:r>
              <a:rPr sz="3600" spc="-20" dirty="0"/>
              <a:t>Use)</a:t>
            </a:r>
            <a:br>
              <a:rPr lang="en-US" sz="3600" spc="-20" dirty="0"/>
            </a:br>
            <a:r>
              <a:rPr lang="ru-RU" sz="3600" b="1" spc="-20" dirty="0" err="1"/>
              <a:t>Скополамін</a:t>
            </a:r>
            <a:r>
              <a:rPr lang="ru-RU" sz="3600" b="1" spc="-20" dirty="0"/>
              <a:t> </a:t>
            </a:r>
            <a:r>
              <a:rPr lang="ru-RU" sz="3600" spc="-20" dirty="0"/>
              <a:t>(</a:t>
            </a:r>
            <a:r>
              <a:rPr lang="ru-RU" sz="3600" spc="-20" dirty="0" err="1"/>
              <a:t>використання</a:t>
            </a:r>
            <a:r>
              <a:rPr lang="ru-RU" sz="3600" spc="-20" dirty="0"/>
              <a:t> не за </a:t>
            </a:r>
            <a:r>
              <a:rPr lang="ru-RU" sz="3600" spc="-20" dirty="0" err="1"/>
              <a:t>призначенням</a:t>
            </a:r>
            <a:r>
              <a:rPr lang="ru-RU" sz="3600" spc="-20" dirty="0"/>
              <a:t>)</a:t>
            </a:r>
            <a:endParaRPr sz="3600" dirty="0"/>
          </a:p>
        </p:txBody>
      </p:sp>
      <p:sp>
        <p:nvSpPr>
          <p:cNvPr id="3" name="object 3"/>
          <p:cNvSpPr txBox="1"/>
          <p:nvPr/>
        </p:nvSpPr>
        <p:spPr>
          <a:xfrm>
            <a:off x="467359" y="1793493"/>
            <a:ext cx="10694670" cy="4188326"/>
          </a:xfrm>
          <a:prstGeom prst="rect">
            <a:avLst/>
          </a:prstGeom>
        </p:spPr>
        <p:txBody>
          <a:bodyPr vert="horz" wrap="square" lIns="0" tIns="60960" rIns="0" bIns="0" rtlCol="0">
            <a:spAutoFit/>
          </a:bodyPr>
          <a:lstStyle/>
          <a:p>
            <a:pPr marL="12700" marR="5080">
              <a:spcBef>
                <a:spcPts val="480"/>
              </a:spcBef>
            </a:pPr>
            <a:r>
              <a:rPr dirty="0">
                <a:latin typeface="Calibri"/>
                <a:cs typeface="Calibri"/>
              </a:rPr>
              <a:t>It</a:t>
            </a:r>
            <a:r>
              <a:rPr spc="-60" dirty="0">
                <a:latin typeface="Calibri"/>
                <a:cs typeface="Calibri"/>
              </a:rPr>
              <a:t> </a:t>
            </a:r>
            <a:r>
              <a:rPr dirty="0">
                <a:latin typeface="Calibri"/>
                <a:cs typeface="Calibri"/>
              </a:rPr>
              <a:t>is</a:t>
            </a:r>
            <a:r>
              <a:rPr spc="-55" dirty="0">
                <a:latin typeface="Calibri"/>
                <a:cs typeface="Calibri"/>
              </a:rPr>
              <a:t> </a:t>
            </a:r>
            <a:r>
              <a:rPr dirty="0">
                <a:latin typeface="Calibri"/>
                <a:cs typeface="Calibri"/>
              </a:rPr>
              <a:t>not</a:t>
            </a:r>
            <a:r>
              <a:rPr spc="-35" dirty="0">
                <a:latin typeface="Calibri"/>
                <a:cs typeface="Calibri"/>
              </a:rPr>
              <a:t> FDA-</a:t>
            </a:r>
            <a:r>
              <a:rPr spc="-10" dirty="0">
                <a:latin typeface="Calibri"/>
                <a:cs typeface="Calibri"/>
              </a:rPr>
              <a:t>approved </a:t>
            </a:r>
            <a:r>
              <a:rPr dirty="0">
                <a:latin typeface="Calibri"/>
                <a:cs typeface="Calibri"/>
              </a:rPr>
              <a:t>for</a:t>
            </a:r>
            <a:r>
              <a:rPr spc="-60" dirty="0">
                <a:latin typeface="Calibri"/>
                <a:cs typeface="Calibri"/>
              </a:rPr>
              <a:t> </a:t>
            </a:r>
            <a:r>
              <a:rPr spc="-10" dirty="0">
                <a:latin typeface="Calibri"/>
                <a:cs typeface="Calibri"/>
              </a:rPr>
              <a:t>treatment</a:t>
            </a:r>
            <a:r>
              <a:rPr spc="-55" dirty="0">
                <a:latin typeface="Calibri"/>
                <a:cs typeface="Calibri"/>
              </a:rPr>
              <a:t> </a:t>
            </a:r>
            <a:r>
              <a:rPr dirty="0">
                <a:latin typeface="Calibri"/>
                <a:cs typeface="Calibri"/>
              </a:rPr>
              <a:t>of</a:t>
            </a:r>
            <a:r>
              <a:rPr spc="-55" dirty="0">
                <a:latin typeface="Calibri"/>
                <a:cs typeface="Calibri"/>
              </a:rPr>
              <a:t> </a:t>
            </a:r>
            <a:r>
              <a:rPr spc="-20" dirty="0">
                <a:latin typeface="Calibri"/>
                <a:cs typeface="Calibri"/>
              </a:rPr>
              <a:t>organophosphates,</a:t>
            </a:r>
            <a:r>
              <a:rPr spc="-25" dirty="0">
                <a:latin typeface="Calibri"/>
                <a:cs typeface="Calibri"/>
              </a:rPr>
              <a:t> </a:t>
            </a:r>
            <a:r>
              <a:rPr dirty="0">
                <a:latin typeface="Calibri"/>
                <a:cs typeface="Calibri"/>
              </a:rPr>
              <a:t>and</a:t>
            </a:r>
            <a:r>
              <a:rPr spc="-35" dirty="0">
                <a:latin typeface="Calibri"/>
                <a:cs typeface="Calibri"/>
              </a:rPr>
              <a:t> </a:t>
            </a:r>
            <a:r>
              <a:rPr dirty="0">
                <a:latin typeface="Calibri"/>
                <a:cs typeface="Calibri"/>
              </a:rPr>
              <a:t>no</a:t>
            </a:r>
            <a:r>
              <a:rPr spc="-50" dirty="0">
                <a:latin typeface="Calibri"/>
                <a:cs typeface="Calibri"/>
              </a:rPr>
              <a:t> </a:t>
            </a:r>
            <a:r>
              <a:rPr spc="-10" dirty="0">
                <a:latin typeface="Calibri"/>
                <a:cs typeface="Calibri"/>
              </a:rPr>
              <a:t>human </a:t>
            </a:r>
            <a:r>
              <a:rPr dirty="0">
                <a:latin typeface="Calibri"/>
                <a:cs typeface="Calibri"/>
              </a:rPr>
              <a:t>clinical</a:t>
            </a:r>
            <a:r>
              <a:rPr spc="-95" dirty="0">
                <a:latin typeface="Calibri"/>
                <a:cs typeface="Calibri"/>
              </a:rPr>
              <a:t> </a:t>
            </a:r>
            <a:r>
              <a:rPr dirty="0">
                <a:latin typeface="Calibri"/>
                <a:cs typeface="Calibri"/>
              </a:rPr>
              <a:t>trials</a:t>
            </a:r>
            <a:r>
              <a:rPr spc="-75" dirty="0">
                <a:latin typeface="Calibri"/>
                <a:cs typeface="Calibri"/>
              </a:rPr>
              <a:t> </a:t>
            </a:r>
            <a:r>
              <a:rPr dirty="0">
                <a:latin typeface="Calibri"/>
                <a:cs typeface="Calibri"/>
              </a:rPr>
              <a:t>exist,</a:t>
            </a:r>
            <a:r>
              <a:rPr spc="-80" dirty="0">
                <a:latin typeface="Calibri"/>
                <a:cs typeface="Calibri"/>
              </a:rPr>
              <a:t> </a:t>
            </a:r>
            <a:r>
              <a:rPr dirty="0">
                <a:latin typeface="Calibri"/>
                <a:cs typeface="Calibri"/>
              </a:rPr>
              <a:t>and</a:t>
            </a:r>
            <a:r>
              <a:rPr spc="-90" dirty="0">
                <a:latin typeface="Calibri"/>
                <a:cs typeface="Calibri"/>
              </a:rPr>
              <a:t> </a:t>
            </a:r>
            <a:r>
              <a:rPr dirty="0">
                <a:latin typeface="Calibri"/>
                <a:cs typeface="Calibri"/>
              </a:rPr>
              <a:t>optimal</a:t>
            </a:r>
            <a:r>
              <a:rPr spc="-95" dirty="0">
                <a:latin typeface="Calibri"/>
                <a:cs typeface="Calibri"/>
              </a:rPr>
              <a:t> </a:t>
            </a:r>
            <a:r>
              <a:rPr dirty="0">
                <a:latin typeface="Calibri"/>
                <a:cs typeface="Calibri"/>
              </a:rPr>
              <a:t>dosing</a:t>
            </a:r>
            <a:r>
              <a:rPr spc="-75" dirty="0">
                <a:latin typeface="Calibri"/>
                <a:cs typeface="Calibri"/>
              </a:rPr>
              <a:t> </a:t>
            </a:r>
            <a:r>
              <a:rPr dirty="0">
                <a:latin typeface="Calibri"/>
                <a:cs typeface="Calibri"/>
              </a:rPr>
              <a:t>is</a:t>
            </a:r>
            <a:r>
              <a:rPr spc="-95" dirty="0">
                <a:latin typeface="Calibri"/>
                <a:cs typeface="Calibri"/>
              </a:rPr>
              <a:t> </a:t>
            </a:r>
            <a:r>
              <a:rPr spc="-10" dirty="0">
                <a:latin typeface="Calibri"/>
                <a:cs typeface="Calibri"/>
              </a:rPr>
              <a:t>unknown.</a:t>
            </a:r>
            <a:endParaRPr lang="en-US" spc="-10" dirty="0">
              <a:latin typeface="Calibri"/>
              <a:cs typeface="Calibri"/>
            </a:endParaRPr>
          </a:p>
          <a:p>
            <a:pPr marL="12700" marR="5080">
              <a:spcBef>
                <a:spcPts val="480"/>
              </a:spcBef>
            </a:pPr>
            <a:r>
              <a:rPr lang="ru-RU" dirty="0" err="1">
                <a:latin typeface="Calibri"/>
                <a:cs typeface="Calibri"/>
              </a:rPr>
              <a:t>Цей</a:t>
            </a:r>
            <a:r>
              <a:rPr lang="ru-RU" dirty="0">
                <a:latin typeface="Calibri"/>
                <a:cs typeface="Calibri"/>
              </a:rPr>
              <a:t> </a:t>
            </a:r>
            <a:r>
              <a:rPr lang="ru-RU" dirty="0" err="1">
                <a:latin typeface="Calibri"/>
                <a:cs typeface="Calibri"/>
              </a:rPr>
              <a:t>засіб</a:t>
            </a:r>
            <a:r>
              <a:rPr lang="ru-RU" dirty="0">
                <a:latin typeface="Calibri"/>
                <a:cs typeface="Calibri"/>
              </a:rPr>
              <a:t> не </a:t>
            </a:r>
            <a:r>
              <a:rPr lang="ru-RU" dirty="0" err="1">
                <a:latin typeface="Calibri"/>
                <a:cs typeface="Calibri"/>
              </a:rPr>
              <a:t>схвалений</a:t>
            </a:r>
            <a:r>
              <a:rPr lang="ru-RU" dirty="0">
                <a:latin typeface="Calibri"/>
                <a:cs typeface="Calibri"/>
              </a:rPr>
              <a:t> </a:t>
            </a:r>
            <a:r>
              <a:rPr lang="ru-RU" dirty="0" err="1">
                <a:latin typeface="Calibri"/>
                <a:cs typeface="Calibri"/>
              </a:rPr>
              <a:t>Управлінням</a:t>
            </a:r>
            <a:r>
              <a:rPr lang="ru-RU" dirty="0">
                <a:latin typeface="Calibri"/>
                <a:cs typeface="Calibri"/>
              </a:rPr>
              <a:t> </a:t>
            </a:r>
            <a:r>
              <a:rPr lang="ru-RU" dirty="0" err="1">
                <a:latin typeface="Calibri"/>
                <a:cs typeface="Calibri"/>
              </a:rPr>
              <a:t>якості</a:t>
            </a:r>
            <a:r>
              <a:rPr lang="ru-RU" dirty="0">
                <a:latin typeface="Calibri"/>
                <a:cs typeface="Calibri"/>
              </a:rPr>
              <a:t> </a:t>
            </a:r>
            <a:r>
              <a:rPr lang="ru-RU" dirty="0" err="1">
                <a:latin typeface="Calibri"/>
                <a:cs typeface="Calibri"/>
              </a:rPr>
              <a:t>харчових</a:t>
            </a:r>
            <a:r>
              <a:rPr lang="ru-RU" dirty="0">
                <a:latin typeface="Calibri"/>
                <a:cs typeface="Calibri"/>
              </a:rPr>
              <a:t> </a:t>
            </a:r>
            <a:r>
              <a:rPr lang="ru-RU" dirty="0" err="1">
                <a:latin typeface="Calibri"/>
                <a:cs typeface="Calibri"/>
              </a:rPr>
              <a:t>продуктів</a:t>
            </a:r>
            <a:r>
              <a:rPr lang="ru-RU" dirty="0">
                <a:latin typeface="Calibri"/>
                <a:cs typeface="Calibri"/>
              </a:rPr>
              <a:t> і </a:t>
            </a:r>
            <a:r>
              <a:rPr lang="ru-RU" dirty="0" err="1">
                <a:latin typeface="Calibri"/>
                <a:cs typeface="Calibri"/>
              </a:rPr>
              <a:t>лікарських</a:t>
            </a:r>
            <a:r>
              <a:rPr lang="ru-RU" dirty="0">
                <a:latin typeface="Calibri"/>
                <a:cs typeface="Calibri"/>
              </a:rPr>
              <a:t> </a:t>
            </a:r>
            <a:r>
              <a:rPr lang="ru-RU" dirty="0" err="1">
                <a:latin typeface="Calibri"/>
                <a:cs typeface="Calibri"/>
              </a:rPr>
              <a:t>засобів</a:t>
            </a:r>
            <a:r>
              <a:rPr lang="ru-RU" dirty="0">
                <a:latin typeface="Calibri"/>
                <a:cs typeface="Calibri"/>
              </a:rPr>
              <a:t> США (</a:t>
            </a:r>
            <a:r>
              <a:rPr lang="ro-RO" dirty="0">
                <a:latin typeface="Calibri"/>
                <a:cs typeface="Calibri"/>
              </a:rPr>
              <a:t>FDA) </a:t>
            </a:r>
            <a:r>
              <a:rPr lang="ru-RU" dirty="0">
                <a:latin typeface="Calibri"/>
                <a:cs typeface="Calibri"/>
              </a:rPr>
              <a:t>для </a:t>
            </a:r>
            <a:r>
              <a:rPr lang="ru-RU" dirty="0" err="1">
                <a:latin typeface="Calibri"/>
                <a:cs typeface="Calibri"/>
              </a:rPr>
              <a:t>лікування</a:t>
            </a:r>
            <a:r>
              <a:rPr lang="ru-RU" dirty="0">
                <a:latin typeface="Calibri"/>
                <a:cs typeface="Calibri"/>
              </a:rPr>
              <a:t> </a:t>
            </a:r>
            <a:r>
              <a:rPr lang="ru-RU" dirty="0" err="1">
                <a:latin typeface="Calibri"/>
                <a:cs typeface="Calibri"/>
              </a:rPr>
              <a:t>уражень</a:t>
            </a:r>
            <a:r>
              <a:rPr lang="ru-RU" dirty="0">
                <a:latin typeface="Calibri"/>
                <a:cs typeface="Calibri"/>
              </a:rPr>
              <a:t> </a:t>
            </a:r>
            <a:r>
              <a:rPr lang="ru-RU" dirty="0" err="1">
                <a:latin typeface="Calibri"/>
                <a:cs typeface="Calibri"/>
              </a:rPr>
              <a:t>органофосфатами</a:t>
            </a:r>
            <a:r>
              <a:rPr lang="ru-RU" dirty="0">
                <a:latin typeface="Calibri"/>
                <a:cs typeface="Calibri"/>
              </a:rPr>
              <a:t>, </a:t>
            </a:r>
            <a:r>
              <a:rPr lang="ru-RU" dirty="0" err="1">
                <a:latin typeface="Calibri"/>
                <a:cs typeface="Calibri"/>
              </a:rPr>
              <a:t>клінічних</a:t>
            </a:r>
            <a:r>
              <a:rPr lang="ru-RU" dirty="0">
                <a:latin typeface="Calibri"/>
                <a:cs typeface="Calibri"/>
              </a:rPr>
              <a:t> </a:t>
            </a:r>
            <a:r>
              <a:rPr lang="ru-RU" dirty="0" err="1">
                <a:latin typeface="Calibri"/>
                <a:cs typeface="Calibri"/>
              </a:rPr>
              <a:t>випробувань</a:t>
            </a:r>
            <a:r>
              <a:rPr lang="ru-RU" dirty="0">
                <a:latin typeface="Calibri"/>
                <a:cs typeface="Calibri"/>
              </a:rPr>
              <a:t> на людях не </a:t>
            </a:r>
            <a:r>
              <a:rPr lang="ru-RU" dirty="0" err="1">
                <a:latin typeface="Calibri"/>
                <a:cs typeface="Calibri"/>
              </a:rPr>
              <a:t>існує</a:t>
            </a:r>
            <a:r>
              <a:rPr lang="ru-RU" dirty="0">
                <a:latin typeface="Calibri"/>
                <a:cs typeface="Calibri"/>
              </a:rPr>
              <a:t>, </a:t>
            </a:r>
            <a:r>
              <a:rPr lang="ru-RU" dirty="0" err="1">
                <a:latin typeface="Calibri"/>
                <a:cs typeface="Calibri"/>
              </a:rPr>
              <a:t>оптимальне</a:t>
            </a:r>
            <a:r>
              <a:rPr lang="ru-RU" dirty="0">
                <a:latin typeface="Calibri"/>
                <a:cs typeface="Calibri"/>
              </a:rPr>
              <a:t> </a:t>
            </a:r>
            <a:r>
              <a:rPr lang="ru-RU" dirty="0" err="1">
                <a:latin typeface="Calibri"/>
                <a:cs typeface="Calibri"/>
              </a:rPr>
              <a:t>дозування</a:t>
            </a:r>
            <a:r>
              <a:rPr lang="ru-RU" dirty="0">
                <a:latin typeface="Calibri"/>
                <a:cs typeface="Calibri"/>
              </a:rPr>
              <a:t> </a:t>
            </a:r>
            <a:r>
              <a:rPr lang="ru-RU" dirty="0" err="1">
                <a:latin typeface="Calibri"/>
                <a:cs typeface="Calibri"/>
              </a:rPr>
              <a:t>невідоме</a:t>
            </a:r>
            <a:r>
              <a:rPr lang="ru-RU" dirty="0">
                <a:latin typeface="Calibri"/>
                <a:cs typeface="Calibri"/>
              </a:rPr>
              <a:t>.</a:t>
            </a:r>
            <a:endParaRPr dirty="0">
              <a:latin typeface="Calibri"/>
              <a:cs typeface="Calibri"/>
            </a:endParaRPr>
          </a:p>
          <a:p>
            <a:pPr>
              <a:spcBef>
                <a:spcPts val="15"/>
              </a:spcBef>
            </a:pPr>
            <a:endParaRPr sz="2800" dirty="0">
              <a:latin typeface="Calibri"/>
              <a:cs typeface="Calibri"/>
            </a:endParaRPr>
          </a:p>
          <a:p>
            <a:pPr marL="12700">
              <a:tabLst>
                <a:tab pos="2079625" algn="l"/>
              </a:tabLst>
            </a:pPr>
            <a:r>
              <a:rPr u="sng" dirty="0">
                <a:uFill>
                  <a:solidFill>
                    <a:srgbClr val="000000"/>
                  </a:solidFill>
                </a:uFill>
                <a:latin typeface="Calibri"/>
                <a:cs typeface="Calibri"/>
              </a:rPr>
              <a:t>Adult</a:t>
            </a:r>
            <a:r>
              <a:rPr u="sng" spc="-45" dirty="0">
                <a:uFill>
                  <a:solidFill>
                    <a:srgbClr val="000000"/>
                  </a:solidFill>
                </a:uFill>
                <a:latin typeface="Calibri"/>
                <a:cs typeface="Calibri"/>
              </a:rPr>
              <a:t> </a:t>
            </a:r>
            <a:r>
              <a:rPr u="sng" spc="-10" dirty="0">
                <a:uFill>
                  <a:solidFill>
                    <a:srgbClr val="000000"/>
                  </a:solidFill>
                </a:uFill>
                <a:latin typeface="Calibri"/>
                <a:cs typeface="Calibri"/>
              </a:rPr>
              <a:t>dosing</a:t>
            </a:r>
            <a:r>
              <a:rPr spc="-10" dirty="0">
                <a:latin typeface="Calibri"/>
                <a:cs typeface="Calibri"/>
              </a:rPr>
              <a:t>:</a:t>
            </a:r>
            <a:r>
              <a:rPr lang="en-US" dirty="0">
                <a:latin typeface="Calibri"/>
                <a:cs typeface="Calibri"/>
              </a:rPr>
              <a:t> </a:t>
            </a:r>
            <a:r>
              <a:rPr spc="-10" dirty="0">
                <a:latin typeface="Calibri"/>
                <a:cs typeface="Calibri"/>
              </a:rPr>
              <a:t>Scopolamine</a:t>
            </a:r>
            <a:r>
              <a:rPr spc="-25" dirty="0">
                <a:latin typeface="Calibri"/>
                <a:cs typeface="Calibri"/>
              </a:rPr>
              <a:t> </a:t>
            </a:r>
            <a:r>
              <a:rPr dirty="0">
                <a:latin typeface="Calibri"/>
                <a:cs typeface="Calibri"/>
              </a:rPr>
              <a:t>1</a:t>
            </a:r>
            <a:r>
              <a:rPr spc="-40" dirty="0">
                <a:latin typeface="Calibri"/>
                <a:cs typeface="Calibri"/>
              </a:rPr>
              <a:t> </a:t>
            </a:r>
            <a:r>
              <a:rPr dirty="0">
                <a:latin typeface="Calibri"/>
                <a:cs typeface="Calibri"/>
              </a:rPr>
              <a:t>mg</a:t>
            </a:r>
            <a:r>
              <a:rPr spc="-55" dirty="0">
                <a:latin typeface="Calibri"/>
                <a:cs typeface="Calibri"/>
              </a:rPr>
              <a:t> </a:t>
            </a:r>
            <a:r>
              <a:rPr spc="-10" dirty="0">
                <a:latin typeface="Calibri"/>
                <a:cs typeface="Calibri"/>
              </a:rPr>
              <a:t>IM/IV</a:t>
            </a:r>
            <a:endParaRPr dirty="0">
              <a:latin typeface="Calibri"/>
              <a:cs typeface="Calibri"/>
            </a:endParaRPr>
          </a:p>
          <a:p>
            <a:pPr marL="927100" marR="2553970">
              <a:spcBef>
                <a:spcPts val="235"/>
              </a:spcBef>
            </a:pPr>
            <a:r>
              <a:rPr dirty="0">
                <a:latin typeface="Calibri"/>
                <a:cs typeface="Calibri"/>
              </a:rPr>
              <a:t>Given</a:t>
            </a:r>
            <a:r>
              <a:rPr spc="-60" dirty="0">
                <a:latin typeface="Calibri"/>
                <a:cs typeface="Calibri"/>
              </a:rPr>
              <a:t> </a:t>
            </a:r>
            <a:r>
              <a:rPr dirty="0">
                <a:latin typeface="Calibri"/>
                <a:cs typeface="Calibri"/>
              </a:rPr>
              <a:t>as</a:t>
            </a:r>
            <a:r>
              <a:rPr spc="-60" dirty="0">
                <a:latin typeface="Calibri"/>
                <a:cs typeface="Calibri"/>
              </a:rPr>
              <a:t> </a:t>
            </a:r>
            <a:r>
              <a:rPr dirty="0">
                <a:latin typeface="Calibri"/>
                <a:cs typeface="Calibri"/>
              </a:rPr>
              <a:t>a</a:t>
            </a:r>
            <a:r>
              <a:rPr spc="-65" dirty="0">
                <a:latin typeface="Calibri"/>
                <a:cs typeface="Calibri"/>
              </a:rPr>
              <a:t> </a:t>
            </a:r>
            <a:r>
              <a:rPr dirty="0">
                <a:latin typeface="Calibri"/>
                <a:cs typeface="Calibri"/>
              </a:rPr>
              <a:t>single</a:t>
            </a:r>
            <a:r>
              <a:rPr spc="-55" dirty="0">
                <a:latin typeface="Calibri"/>
                <a:cs typeface="Calibri"/>
              </a:rPr>
              <a:t> </a:t>
            </a:r>
            <a:r>
              <a:rPr dirty="0">
                <a:latin typeface="Calibri"/>
                <a:cs typeface="Calibri"/>
              </a:rPr>
              <a:t>dose</a:t>
            </a:r>
            <a:r>
              <a:rPr spc="-50" dirty="0">
                <a:latin typeface="Calibri"/>
                <a:cs typeface="Calibri"/>
              </a:rPr>
              <a:t> </a:t>
            </a:r>
            <a:r>
              <a:rPr dirty="0">
                <a:latin typeface="Calibri"/>
                <a:cs typeface="Calibri"/>
              </a:rPr>
              <a:t>with</a:t>
            </a:r>
            <a:r>
              <a:rPr spc="-45" dirty="0">
                <a:latin typeface="Calibri"/>
                <a:cs typeface="Calibri"/>
              </a:rPr>
              <a:t> </a:t>
            </a:r>
            <a:r>
              <a:rPr dirty="0">
                <a:latin typeface="Calibri"/>
                <a:cs typeface="Calibri"/>
              </a:rPr>
              <a:t>initial</a:t>
            </a:r>
            <a:r>
              <a:rPr spc="-60" dirty="0">
                <a:latin typeface="Calibri"/>
                <a:cs typeface="Calibri"/>
              </a:rPr>
              <a:t> </a:t>
            </a:r>
            <a:r>
              <a:rPr dirty="0">
                <a:latin typeface="Calibri"/>
                <a:cs typeface="Calibri"/>
              </a:rPr>
              <a:t>dose</a:t>
            </a:r>
            <a:r>
              <a:rPr spc="-65" dirty="0">
                <a:latin typeface="Calibri"/>
                <a:cs typeface="Calibri"/>
              </a:rPr>
              <a:t> </a:t>
            </a:r>
            <a:r>
              <a:rPr dirty="0">
                <a:latin typeface="Calibri"/>
                <a:cs typeface="Calibri"/>
              </a:rPr>
              <a:t>of</a:t>
            </a:r>
            <a:r>
              <a:rPr spc="-50" dirty="0">
                <a:latin typeface="Calibri"/>
                <a:cs typeface="Calibri"/>
              </a:rPr>
              <a:t> </a:t>
            </a:r>
            <a:r>
              <a:rPr spc="-10" dirty="0">
                <a:latin typeface="Calibri"/>
                <a:cs typeface="Calibri"/>
              </a:rPr>
              <a:t>atropine </a:t>
            </a:r>
            <a:endParaRPr lang="en-US" spc="-10" dirty="0">
              <a:latin typeface="Calibri"/>
              <a:cs typeface="Calibri"/>
            </a:endParaRPr>
          </a:p>
          <a:p>
            <a:pPr marL="927100" marR="2553970">
              <a:spcBef>
                <a:spcPts val="235"/>
              </a:spcBef>
            </a:pPr>
            <a:r>
              <a:rPr dirty="0">
                <a:latin typeface="Calibri"/>
                <a:cs typeface="Calibri"/>
              </a:rPr>
              <a:t>May</a:t>
            </a:r>
            <a:r>
              <a:rPr spc="-55" dirty="0">
                <a:latin typeface="Calibri"/>
                <a:cs typeface="Calibri"/>
              </a:rPr>
              <a:t> </a:t>
            </a:r>
            <a:r>
              <a:rPr dirty="0">
                <a:latin typeface="Calibri"/>
                <a:cs typeface="Calibri"/>
              </a:rPr>
              <a:t>also</a:t>
            </a:r>
            <a:r>
              <a:rPr spc="-45" dirty="0">
                <a:latin typeface="Calibri"/>
                <a:cs typeface="Calibri"/>
              </a:rPr>
              <a:t> </a:t>
            </a:r>
            <a:r>
              <a:rPr dirty="0">
                <a:latin typeface="Calibri"/>
                <a:cs typeface="Calibri"/>
              </a:rPr>
              <a:t>be</a:t>
            </a:r>
            <a:r>
              <a:rPr spc="-60" dirty="0">
                <a:latin typeface="Calibri"/>
                <a:cs typeface="Calibri"/>
              </a:rPr>
              <a:t> </a:t>
            </a:r>
            <a:r>
              <a:rPr dirty="0">
                <a:latin typeface="Calibri"/>
                <a:cs typeface="Calibri"/>
              </a:rPr>
              <a:t>given</a:t>
            </a:r>
            <a:r>
              <a:rPr lang="en-US" dirty="0">
                <a:latin typeface="Calibri"/>
                <a:cs typeface="Calibri"/>
              </a:rPr>
              <a:t> </a:t>
            </a:r>
            <a:r>
              <a:rPr lang="ru-UA" spc="-45" dirty="0">
                <a:latin typeface="Calibri"/>
                <a:cs typeface="Calibri"/>
              </a:rPr>
              <a:t> </a:t>
            </a:r>
            <a:r>
              <a:rPr dirty="0">
                <a:latin typeface="Calibri"/>
                <a:cs typeface="Calibri"/>
              </a:rPr>
              <a:t>as</a:t>
            </a:r>
            <a:r>
              <a:rPr spc="-60" dirty="0">
                <a:latin typeface="Calibri"/>
                <a:cs typeface="Calibri"/>
              </a:rPr>
              <a:t> </a:t>
            </a:r>
            <a:r>
              <a:rPr dirty="0">
                <a:latin typeface="Calibri"/>
                <a:cs typeface="Calibri"/>
              </a:rPr>
              <a:t>an</a:t>
            </a:r>
            <a:r>
              <a:rPr spc="-55" dirty="0">
                <a:latin typeface="Calibri"/>
                <a:cs typeface="Calibri"/>
              </a:rPr>
              <a:t> </a:t>
            </a:r>
            <a:r>
              <a:rPr spc="-10" dirty="0">
                <a:latin typeface="Calibri"/>
                <a:cs typeface="Calibri"/>
              </a:rPr>
              <a:t>inhalation</a:t>
            </a:r>
            <a:endParaRPr dirty="0">
              <a:latin typeface="Calibri"/>
              <a:cs typeface="Calibri"/>
            </a:endParaRPr>
          </a:p>
          <a:p>
            <a:pPr marL="927100">
              <a:spcBef>
                <a:spcPts val="420"/>
              </a:spcBef>
            </a:pPr>
            <a:r>
              <a:rPr dirty="0">
                <a:latin typeface="Calibri"/>
                <a:cs typeface="Calibri"/>
              </a:rPr>
              <a:t>Delirium</a:t>
            </a:r>
            <a:r>
              <a:rPr spc="-60" dirty="0">
                <a:latin typeface="Calibri"/>
                <a:cs typeface="Calibri"/>
              </a:rPr>
              <a:t> </a:t>
            </a:r>
            <a:r>
              <a:rPr dirty="0">
                <a:latin typeface="Calibri"/>
                <a:cs typeface="Calibri"/>
              </a:rPr>
              <a:t>possible</a:t>
            </a:r>
            <a:r>
              <a:rPr spc="-40" dirty="0">
                <a:latin typeface="Calibri"/>
                <a:cs typeface="Calibri"/>
              </a:rPr>
              <a:t> </a:t>
            </a:r>
            <a:r>
              <a:rPr dirty="0">
                <a:latin typeface="Calibri"/>
                <a:cs typeface="Calibri"/>
              </a:rPr>
              <a:t>with</a:t>
            </a:r>
            <a:r>
              <a:rPr spc="-75" dirty="0">
                <a:latin typeface="Calibri"/>
                <a:cs typeface="Calibri"/>
              </a:rPr>
              <a:t> </a:t>
            </a:r>
            <a:r>
              <a:rPr dirty="0">
                <a:latin typeface="Calibri"/>
                <a:cs typeface="Calibri"/>
              </a:rPr>
              <a:t>doses</a:t>
            </a:r>
            <a:r>
              <a:rPr spc="-70" dirty="0">
                <a:latin typeface="Calibri"/>
                <a:cs typeface="Calibri"/>
              </a:rPr>
              <a:t> </a:t>
            </a:r>
            <a:r>
              <a:rPr dirty="0">
                <a:latin typeface="Calibri"/>
                <a:cs typeface="Calibri"/>
              </a:rPr>
              <a:t>of</a:t>
            </a:r>
            <a:r>
              <a:rPr spc="-85" dirty="0">
                <a:latin typeface="Calibri"/>
                <a:cs typeface="Calibri"/>
              </a:rPr>
              <a:t> </a:t>
            </a:r>
            <a:r>
              <a:rPr dirty="0">
                <a:latin typeface="Calibri"/>
                <a:cs typeface="Calibri"/>
              </a:rPr>
              <a:t>1.5mg</a:t>
            </a:r>
            <a:r>
              <a:rPr spc="-50" dirty="0">
                <a:latin typeface="Calibri"/>
                <a:cs typeface="Calibri"/>
              </a:rPr>
              <a:t> </a:t>
            </a:r>
            <a:r>
              <a:rPr dirty="0">
                <a:latin typeface="Calibri"/>
                <a:cs typeface="Calibri"/>
              </a:rPr>
              <a:t>or</a:t>
            </a:r>
            <a:r>
              <a:rPr spc="-80" dirty="0">
                <a:latin typeface="Calibri"/>
                <a:cs typeface="Calibri"/>
              </a:rPr>
              <a:t> </a:t>
            </a:r>
            <a:r>
              <a:rPr spc="-10" dirty="0">
                <a:latin typeface="Calibri"/>
                <a:cs typeface="Calibri"/>
              </a:rPr>
              <a:t>higher</a:t>
            </a:r>
            <a:endParaRPr lang="en-US" spc="-10" dirty="0">
              <a:latin typeface="Calibri"/>
              <a:cs typeface="Calibri"/>
            </a:endParaRPr>
          </a:p>
          <a:p>
            <a:pPr>
              <a:spcBef>
                <a:spcPts val="420"/>
              </a:spcBef>
            </a:pPr>
            <a:r>
              <a:rPr lang="ru-RU" u="sng" dirty="0" err="1">
                <a:latin typeface="Calibri"/>
                <a:cs typeface="Calibri"/>
              </a:rPr>
              <a:t>Дозування</a:t>
            </a:r>
            <a:r>
              <a:rPr lang="ru-RU" u="sng" dirty="0">
                <a:latin typeface="Calibri"/>
                <a:cs typeface="Calibri"/>
              </a:rPr>
              <a:t> для </a:t>
            </a:r>
            <a:r>
              <a:rPr lang="ru-RU" u="sng" dirty="0" err="1">
                <a:latin typeface="Calibri"/>
                <a:cs typeface="Calibri"/>
              </a:rPr>
              <a:t>дорослих</a:t>
            </a:r>
            <a:r>
              <a:rPr lang="ru-RU" u="sng" dirty="0">
                <a:latin typeface="Calibri"/>
                <a:cs typeface="Calibri"/>
              </a:rPr>
              <a:t>:</a:t>
            </a:r>
            <a:r>
              <a:rPr lang="ru-RU" dirty="0">
                <a:latin typeface="Calibri"/>
                <a:cs typeface="Calibri"/>
              </a:rPr>
              <a:t> </a:t>
            </a:r>
            <a:r>
              <a:rPr lang="ru-RU" dirty="0" err="1">
                <a:latin typeface="Calibri"/>
                <a:cs typeface="Calibri"/>
              </a:rPr>
              <a:t>Скополамін</a:t>
            </a:r>
            <a:r>
              <a:rPr lang="ru-RU" dirty="0">
                <a:latin typeface="Calibri"/>
                <a:cs typeface="Calibri"/>
              </a:rPr>
              <a:t> 1 мг ВМ/ВВ</a:t>
            </a:r>
          </a:p>
          <a:p>
            <a:pPr marL="927100">
              <a:spcBef>
                <a:spcPts val="420"/>
              </a:spcBef>
            </a:pPr>
            <a:r>
              <a:rPr lang="ru-RU" dirty="0" err="1">
                <a:latin typeface="Calibri"/>
                <a:cs typeface="Calibri"/>
              </a:rPr>
              <a:t>Призначається</a:t>
            </a:r>
            <a:r>
              <a:rPr lang="ru-RU" dirty="0">
                <a:latin typeface="Calibri"/>
                <a:cs typeface="Calibri"/>
              </a:rPr>
              <a:t> одноразово з початковою дозою </a:t>
            </a:r>
            <a:r>
              <a:rPr lang="ru-RU" dirty="0" err="1">
                <a:latin typeface="Calibri"/>
                <a:cs typeface="Calibri"/>
              </a:rPr>
              <a:t>атропіну</a:t>
            </a:r>
            <a:endParaRPr lang="ru-RU" dirty="0">
              <a:latin typeface="Calibri"/>
              <a:cs typeface="Calibri"/>
            </a:endParaRPr>
          </a:p>
          <a:p>
            <a:pPr marL="927100">
              <a:spcBef>
                <a:spcPts val="420"/>
              </a:spcBef>
            </a:pPr>
            <a:r>
              <a:rPr lang="ru-RU" dirty="0" err="1">
                <a:latin typeface="Calibri"/>
                <a:cs typeface="Calibri"/>
              </a:rPr>
              <a:t>Також</a:t>
            </a:r>
            <a:r>
              <a:rPr lang="ru-RU" dirty="0">
                <a:latin typeface="Calibri"/>
                <a:cs typeface="Calibri"/>
              </a:rPr>
              <a:t> </a:t>
            </a:r>
            <a:r>
              <a:rPr lang="ru-RU" dirty="0" err="1">
                <a:latin typeface="Calibri"/>
                <a:cs typeface="Calibri"/>
              </a:rPr>
              <a:t>можна</a:t>
            </a:r>
            <a:r>
              <a:rPr lang="ru-RU" dirty="0">
                <a:latin typeface="Calibri"/>
                <a:cs typeface="Calibri"/>
              </a:rPr>
              <a:t> </a:t>
            </a:r>
            <a:r>
              <a:rPr lang="ru-RU" dirty="0" err="1">
                <a:latin typeface="Calibri"/>
                <a:cs typeface="Calibri"/>
              </a:rPr>
              <a:t>застосовувати</a:t>
            </a:r>
            <a:r>
              <a:rPr lang="ru-RU" dirty="0">
                <a:latin typeface="Calibri"/>
                <a:cs typeface="Calibri"/>
              </a:rPr>
              <a:t> у </a:t>
            </a:r>
            <a:r>
              <a:rPr lang="ru-RU" dirty="0" err="1">
                <a:latin typeface="Calibri"/>
                <a:cs typeface="Calibri"/>
              </a:rPr>
              <a:t>вигляді</a:t>
            </a:r>
            <a:r>
              <a:rPr lang="ru-RU" dirty="0">
                <a:latin typeface="Calibri"/>
                <a:cs typeface="Calibri"/>
              </a:rPr>
              <a:t> </a:t>
            </a:r>
            <a:r>
              <a:rPr lang="ru-RU" dirty="0" err="1">
                <a:latin typeface="Calibri"/>
                <a:cs typeface="Calibri"/>
              </a:rPr>
              <a:t>інгаляцій</a:t>
            </a:r>
            <a:endParaRPr lang="ru-RU" dirty="0">
              <a:latin typeface="Calibri"/>
              <a:cs typeface="Calibri"/>
            </a:endParaRPr>
          </a:p>
          <a:p>
            <a:pPr marL="927100">
              <a:spcBef>
                <a:spcPts val="420"/>
              </a:spcBef>
            </a:pPr>
            <a:r>
              <a:rPr lang="ru-RU" dirty="0" err="1">
                <a:latin typeface="Calibri"/>
                <a:cs typeface="Calibri"/>
              </a:rPr>
              <a:t>Делірій</a:t>
            </a:r>
            <a:r>
              <a:rPr lang="ru-RU" dirty="0">
                <a:latin typeface="Calibri"/>
                <a:cs typeface="Calibri"/>
              </a:rPr>
              <a:t> </a:t>
            </a:r>
            <a:r>
              <a:rPr lang="ru-RU" dirty="0" err="1">
                <a:latin typeface="Calibri"/>
                <a:cs typeface="Calibri"/>
              </a:rPr>
              <a:t>можливий</a:t>
            </a:r>
            <a:r>
              <a:rPr lang="ru-RU" dirty="0">
                <a:latin typeface="Calibri"/>
                <a:cs typeface="Calibri"/>
              </a:rPr>
              <a:t> при дозах 1,5 мг </a:t>
            </a:r>
            <a:r>
              <a:rPr lang="ru-RU" dirty="0" err="1">
                <a:latin typeface="Calibri"/>
                <a:cs typeface="Calibri"/>
              </a:rPr>
              <a:t>або</a:t>
            </a:r>
            <a:r>
              <a:rPr lang="ru-RU" dirty="0">
                <a:latin typeface="Calibri"/>
                <a:cs typeface="Calibri"/>
              </a:rPr>
              <a:t> </a:t>
            </a:r>
            <a:r>
              <a:rPr lang="ru-RU" dirty="0" err="1">
                <a:latin typeface="Calibri"/>
                <a:cs typeface="Calibri"/>
              </a:rPr>
              <a:t>вище</a:t>
            </a:r>
            <a:endParaRPr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pic>
        <p:nvPicPr>
          <p:cNvPr id="5" name="object 5"/>
          <p:cNvPicPr/>
          <p:nvPr/>
        </p:nvPicPr>
        <p:blipFill>
          <a:blip r:embed="rId3" cstate="print"/>
          <a:stretch>
            <a:fillRect/>
          </a:stretch>
        </p:blipFill>
        <p:spPr>
          <a:xfrm>
            <a:off x="10459211" y="387095"/>
            <a:ext cx="1319783" cy="1318754"/>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8" y="609676"/>
            <a:ext cx="9667241" cy="1121461"/>
          </a:xfrm>
          <a:prstGeom prst="rect">
            <a:avLst/>
          </a:prstGeom>
        </p:spPr>
        <p:txBody>
          <a:bodyPr vert="horz" wrap="square" lIns="0" tIns="13335" rIns="0" bIns="0" rtlCol="0">
            <a:spAutoFit/>
          </a:bodyPr>
          <a:lstStyle/>
          <a:p>
            <a:pPr marL="12700">
              <a:lnSpc>
                <a:spcPct val="100000"/>
              </a:lnSpc>
              <a:spcBef>
                <a:spcPts val="105"/>
              </a:spcBef>
            </a:pPr>
            <a:r>
              <a:rPr sz="3600" b="1" spc="-35" dirty="0"/>
              <a:t>Scopolamine</a:t>
            </a:r>
            <a:r>
              <a:rPr sz="3600" spc="-125" dirty="0"/>
              <a:t> </a:t>
            </a:r>
            <a:r>
              <a:rPr sz="3600" spc="-20" dirty="0"/>
              <a:t>(Off-</a:t>
            </a:r>
            <a:r>
              <a:rPr sz="3600" dirty="0"/>
              <a:t>Label</a:t>
            </a:r>
            <a:r>
              <a:rPr sz="3600" spc="-60" dirty="0"/>
              <a:t> </a:t>
            </a:r>
            <a:r>
              <a:rPr sz="3600" spc="-20" dirty="0"/>
              <a:t>Use)</a:t>
            </a:r>
            <a:br>
              <a:rPr lang="en-US" sz="3600" spc="-20" dirty="0"/>
            </a:br>
            <a:r>
              <a:rPr lang="ru-RU" sz="3600" b="1" spc="-20" dirty="0" err="1"/>
              <a:t>Скополамін</a:t>
            </a:r>
            <a:r>
              <a:rPr lang="ru-RU" sz="3600" b="1" spc="-20" dirty="0"/>
              <a:t> </a:t>
            </a:r>
            <a:r>
              <a:rPr lang="ru-RU" sz="3600" spc="-20" dirty="0"/>
              <a:t>(</a:t>
            </a:r>
            <a:r>
              <a:rPr lang="ru-RU" sz="3600" spc="-20" dirty="0" err="1"/>
              <a:t>використання</a:t>
            </a:r>
            <a:r>
              <a:rPr lang="ru-RU" sz="3600" spc="-20" dirty="0"/>
              <a:t> не за </a:t>
            </a:r>
            <a:r>
              <a:rPr lang="ru-RU" sz="3600" spc="-20" dirty="0" err="1"/>
              <a:t>призначенням</a:t>
            </a:r>
            <a:r>
              <a:rPr lang="ru-RU" sz="3600" spc="-20" dirty="0"/>
              <a:t>)</a:t>
            </a:r>
            <a:endParaRPr sz="3600" dirty="0"/>
          </a:p>
        </p:txBody>
      </p:sp>
      <p:sp>
        <p:nvSpPr>
          <p:cNvPr id="3" name="object 3"/>
          <p:cNvSpPr txBox="1"/>
          <p:nvPr/>
        </p:nvSpPr>
        <p:spPr>
          <a:xfrm>
            <a:off x="467359" y="1759966"/>
            <a:ext cx="10694670" cy="4883388"/>
          </a:xfrm>
          <a:prstGeom prst="rect">
            <a:avLst/>
          </a:prstGeom>
        </p:spPr>
        <p:txBody>
          <a:bodyPr vert="horz" wrap="square" lIns="0" tIns="93980" rIns="0" bIns="0" rtlCol="0">
            <a:spAutoFit/>
          </a:bodyPr>
          <a:lstStyle/>
          <a:p>
            <a:pPr marL="12700" marR="5080"/>
            <a:r>
              <a:rPr sz="1600" dirty="0">
                <a:latin typeface="Calibri"/>
                <a:cs typeface="Calibri"/>
              </a:rPr>
              <a:t>It</a:t>
            </a:r>
            <a:r>
              <a:rPr sz="1600" spc="-60" dirty="0">
                <a:latin typeface="Calibri"/>
                <a:cs typeface="Calibri"/>
              </a:rPr>
              <a:t> </a:t>
            </a:r>
            <a:r>
              <a:rPr sz="1600" dirty="0">
                <a:latin typeface="Calibri"/>
                <a:cs typeface="Calibri"/>
              </a:rPr>
              <a:t>is</a:t>
            </a:r>
            <a:r>
              <a:rPr sz="1600" spc="-55" dirty="0">
                <a:latin typeface="Calibri"/>
                <a:cs typeface="Calibri"/>
              </a:rPr>
              <a:t> </a:t>
            </a:r>
            <a:r>
              <a:rPr sz="1600" dirty="0">
                <a:latin typeface="Calibri"/>
                <a:cs typeface="Calibri"/>
              </a:rPr>
              <a:t>not</a:t>
            </a:r>
            <a:r>
              <a:rPr sz="1600" spc="-35" dirty="0">
                <a:latin typeface="Calibri"/>
                <a:cs typeface="Calibri"/>
              </a:rPr>
              <a:t> FDA-</a:t>
            </a:r>
            <a:r>
              <a:rPr sz="1600" spc="-10" dirty="0">
                <a:latin typeface="Calibri"/>
                <a:cs typeface="Calibri"/>
              </a:rPr>
              <a:t>approved </a:t>
            </a:r>
            <a:r>
              <a:rPr sz="1600" dirty="0">
                <a:latin typeface="Calibri"/>
                <a:cs typeface="Calibri"/>
              </a:rPr>
              <a:t>for</a:t>
            </a:r>
            <a:r>
              <a:rPr sz="1600" spc="-60" dirty="0">
                <a:latin typeface="Calibri"/>
                <a:cs typeface="Calibri"/>
              </a:rPr>
              <a:t> </a:t>
            </a:r>
            <a:r>
              <a:rPr sz="1600" spc="-10" dirty="0">
                <a:latin typeface="Calibri"/>
                <a:cs typeface="Calibri"/>
              </a:rPr>
              <a:t>treatment</a:t>
            </a:r>
            <a:r>
              <a:rPr sz="1600" spc="-55" dirty="0">
                <a:latin typeface="Calibri"/>
                <a:cs typeface="Calibri"/>
              </a:rPr>
              <a:t> </a:t>
            </a:r>
            <a:r>
              <a:rPr sz="1600" dirty="0">
                <a:latin typeface="Calibri"/>
                <a:cs typeface="Calibri"/>
              </a:rPr>
              <a:t>of</a:t>
            </a:r>
            <a:r>
              <a:rPr sz="1600" spc="-55" dirty="0">
                <a:latin typeface="Calibri"/>
                <a:cs typeface="Calibri"/>
              </a:rPr>
              <a:t> </a:t>
            </a:r>
            <a:r>
              <a:rPr sz="1600" spc="-20" dirty="0">
                <a:latin typeface="Calibri"/>
                <a:cs typeface="Calibri"/>
              </a:rPr>
              <a:t>organophosphates,</a:t>
            </a:r>
            <a:r>
              <a:rPr sz="1600" spc="-25" dirty="0">
                <a:latin typeface="Calibri"/>
                <a:cs typeface="Calibri"/>
              </a:rPr>
              <a:t> </a:t>
            </a:r>
            <a:r>
              <a:rPr sz="1600" dirty="0">
                <a:latin typeface="Calibri"/>
                <a:cs typeface="Calibri"/>
              </a:rPr>
              <a:t>and</a:t>
            </a:r>
            <a:r>
              <a:rPr sz="1600" spc="-35" dirty="0">
                <a:latin typeface="Calibri"/>
                <a:cs typeface="Calibri"/>
              </a:rPr>
              <a:t> </a:t>
            </a:r>
            <a:r>
              <a:rPr sz="1600" dirty="0">
                <a:latin typeface="Calibri"/>
                <a:cs typeface="Calibri"/>
              </a:rPr>
              <a:t>no</a:t>
            </a:r>
            <a:r>
              <a:rPr sz="1600" spc="-50" dirty="0">
                <a:latin typeface="Calibri"/>
                <a:cs typeface="Calibri"/>
              </a:rPr>
              <a:t> </a:t>
            </a:r>
            <a:r>
              <a:rPr sz="1600" spc="-10" dirty="0">
                <a:latin typeface="Calibri"/>
                <a:cs typeface="Calibri"/>
              </a:rPr>
              <a:t>human </a:t>
            </a:r>
            <a:r>
              <a:rPr sz="1600" dirty="0">
                <a:latin typeface="Calibri"/>
                <a:cs typeface="Calibri"/>
              </a:rPr>
              <a:t>clinical</a:t>
            </a:r>
            <a:r>
              <a:rPr sz="1600" spc="-95" dirty="0">
                <a:latin typeface="Calibri"/>
                <a:cs typeface="Calibri"/>
              </a:rPr>
              <a:t> </a:t>
            </a:r>
            <a:r>
              <a:rPr sz="1600" dirty="0">
                <a:latin typeface="Calibri"/>
                <a:cs typeface="Calibri"/>
              </a:rPr>
              <a:t>trials</a:t>
            </a:r>
            <a:r>
              <a:rPr sz="1600" spc="-75" dirty="0">
                <a:latin typeface="Calibri"/>
                <a:cs typeface="Calibri"/>
              </a:rPr>
              <a:t> </a:t>
            </a:r>
            <a:r>
              <a:rPr sz="1600" dirty="0">
                <a:latin typeface="Calibri"/>
                <a:cs typeface="Calibri"/>
              </a:rPr>
              <a:t>exist,</a:t>
            </a:r>
            <a:r>
              <a:rPr sz="1600" spc="-80" dirty="0">
                <a:latin typeface="Calibri"/>
                <a:cs typeface="Calibri"/>
              </a:rPr>
              <a:t> </a:t>
            </a:r>
            <a:r>
              <a:rPr sz="1600" dirty="0">
                <a:latin typeface="Calibri"/>
                <a:cs typeface="Calibri"/>
              </a:rPr>
              <a:t>and</a:t>
            </a:r>
            <a:r>
              <a:rPr sz="1600" spc="-90" dirty="0">
                <a:latin typeface="Calibri"/>
                <a:cs typeface="Calibri"/>
              </a:rPr>
              <a:t> </a:t>
            </a:r>
            <a:r>
              <a:rPr sz="1600" dirty="0">
                <a:latin typeface="Calibri"/>
                <a:cs typeface="Calibri"/>
              </a:rPr>
              <a:t>optimal</a:t>
            </a:r>
            <a:r>
              <a:rPr sz="1600" spc="-95" dirty="0">
                <a:latin typeface="Calibri"/>
                <a:cs typeface="Calibri"/>
              </a:rPr>
              <a:t> </a:t>
            </a:r>
            <a:r>
              <a:rPr sz="1600" dirty="0">
                <a:latin typeface="Calibri"/>
                <a:cs typeface="Calibri"/>
              </a:rPr>
              <a:t>dosing</a:t>
            </a:r>
            <a:r>
              <a:rPr sz="1600" spc="-75" dirty="0">
                <a:latin typeface="Calibri"/>
                <a:cs typeface="Calibri"/>
              </a:rPr>
              <a:t> </a:t>
            </a:r>
            <a:r>
              <a:rPr sz="1600" dirty="0">
                <a:latin typeface="Calibri"/>
                <a:cs typeface="Calibri"/>
              </a:rPr>
              <a:t>is</a:t>
            </a:r>
            <a:r>
              <a:rPr sz="1600" spc="-95" dirty="0">
                <a:latin typeface="Calibri"/>
                <a:cs typeface="Calibri"/>
              </a:rPr>
              <a:t> </a:t>
            </a:r>
            <a:r>
              <a:rPr sz="1600" spc="-10" dirty="0">
                <a:latin typeface="Calibri"/>
                <a:cs typeface="Calibri"/>
              </a:rPr>
              <a:t>unknown.</a:t>
            </a:r>
            <a:endParaRPr lang="en-US" sz="1600" spc="-10" dirty="0">
              <a:latin typeface="Calibri"/>
              <a:cs typeface="Calibri"/>
            </a:endParaRPr>
          </a:p>
          <a:p>
            <a:pPr marL="12700" marR="5080"/>
            <a:r>
              <a:rPr lang="ru-RU" sz="1600" dirty="0" err="1">
                <a:latin typeface="Calibri"/>
                <a:cs typeface="Calibri"/>
              </a:rPr>
              <a:t>Цей</a:t>
            </a:r>
            <a:r>
              <a:rPr lang="ru-RU" sz="1600" dirty="0">
                <a:latin typeface="Calibri"/>
                <a:cs typeface="Calibri"/>
              </a:rPr>
              <a:t> </a:t>
            </a:r>
            <a:r>
              <a:rPr lang="ru-RU" sz="1600" dirty="0" err="1">
                <a:latin typeface="Calibri"/>
                <a:cs typeface="Calibri"/>
              </a:rPr>
              <a:t>засіб</a:t>
            </a:r>
            <a:r>
              <a:rPr lang="ru-RU" sz="1600" dirty="0">
                <a:latin typeface="Calibri"/>
                <a:cs typeface="Calibri"/>
              </a:rPr>
              <a:t> не </a:t>
            </a:r>
            <a:r>
              <a:rPr lang="ru-RU" sz="1600" dirty="0" err="1">
                <a:latin typeface="Calibri"/>
                <a:cs typeface="Calibri"/>
              </a:rPr>
              <a:t>схвалений</a:t>
            </a:r>
            <a:r>
              <a:rPr lang="ru-RU" sz="1600" dirty="0">
                <a:latin typeface="Calibri"/>
                <a:cs typeface="Calibri"/>
              </a:rPr>
              <a:t> </a:t>
            </a:r>
            <a:r>
              <a:rPr lang="ru-RU" sz="1600" dirty="0" err="1">
                <a:latin typeface="Calibri"/>
                <a:cs typeface="Calibri"/>
              </a:rPr>
              <a:t>Управлінням</a:t>
            </a:r>
            <a:r>
              <a:rPr lang="ru-RU" sz="1600" dirty="0">
                <a:latin typeface="Calibri"/>
                <a:cs typeface="Calibri"/>
              </a:rPr>
              <a:t> </a:t>
            </a:r>
            <a:r>
              <a:rPr lang="ru-RU" sz="1600" dirty="0" err="1">
                <a:latin typeface="Calibri"/>
                <a:cs typeface="Calibri"/>
              </a:rPr>
              <a:t>якості</a:t>
            </a:r>
            <a:r>
              <a:rPr lang="ru-RU" sz="1600" dirty="0">
                <a:latin typeface="Calibri"/>
                <a:cs typeface="Calibri"/>
              </a:rPr>
              <a:t> </a:t>
            </a:r>
            <a:r>
              <a:rPr lang="ru-RU" sz="1600" dirty="0" err="1">
                <a:latin typeface="Calibri"/>
                <a:cs typeface="Calibri"/>
              </a:rPr>
              <a:t>харчових</a:t>
            </a:r>
            <a:r>
              <a:rPr lang="ru-RU" sz="1600" dirty="0">
                <a:latin typeface="Calibri"/>
                <a:cs typeface="Calibri"/>
              </a:rPr>
              <a:t> </a:t>
            </a:r>
            <a:r>
              <a:rPr lang="ru-RU" sz="1600" dirty="0" err="1">
                <a:latin typeface="Calibri"/>
                <a:cs typeface="Calibri"/>
              </a:rPr>
              <a:t>продуктів</a:t>
            </a:r>
            <a:r>
              <a:rPr lang="ru-RU" sz="1600" dirty="0">
                <a:latin typeface="Calibri"/>
                <a:cs typeface="Calibri"/>
              </a:rPr>
              <a:t> і </a:t>
            </a:r>
            <a:r>
              <a:rPr lang="ru-RU" sz="1600" dirty="0" err="1">
                <a:latin typeface="Calibri"/>
                <a:cs typeface="Calibri"/>
              </a:rPr>
              <a:t>лікарських</a:t>
            </a:r>
            <a:r>
              <a:rPr lang="ru-RU" sz="1600" dirty="0">
                <a:latin typeface="Calibri"/>
                <a:cs typeface="Calibri"/>
              </a:rPr>
              <a:t> </a:t>
            </a:r>
            <a:r>
              <a:rPr lang="ru-RU" sz="1600" dirty="0" err="1">
                <a:latin typeface="Calibri"/>
                <a:cs typeface="Calibri"/>
              </a:rPr>
              <a:t>засобів</a:t>
            </a:r>
            <a:r>
              <a:rPr lang="ru-RU" sz="1600" dirty="0">
                <a:latin typeface="Calibri"/>
                <a:cs typeface="Calibri"/>
              </a:rPr>
              <a:t> США (</a:t>
            </a:r>
            <a:r>
              <a:rPr lang="ro-RO" sz="1600" dirty="0">
                <a:latin typeface="Calibri"/>
                <a:cs typeface="Calibri"/>
              </a:rPr>
              <a:t>FDA) </a:t>
            </a:r>
            <a:r>
              <a:rPr lang="ru-RU" sz="1600" dirty="0">
                <a:latin typeface="Calibri"/>
                <a:cs typeface="Calibri"/>
              </a:rPr>
              <a:t>для </a:t>
            </a:r>
            <a:r>
              <a:rPr lang="ru-RU" sz="1600" dirty="0" err="1">
                <a:latin typeface="Calibri"/>
                <a:cs typeface="Calibri"/>
              </a:rPr>
              <a:t>лікування</a:t>
            </a:r>
            <a:r>
              <a:rPr lang="ru-RU" sz="1600" dirty="0">
                <a:latin typeface="Calibri"/>
                <a:cs typeface="Calibri"/>
              </a:rPr>
              <a:t> </a:t>
            </a:r>
            <a:r>
              <a:rPr lang="ru-RU" sz="1600" dirty="0" err="1">
                <a:latin typeface="Calibri"/>
                <a:cs typeface="Calibri"/>
              </a:rPr>
              <a:t>уражень</a:t>
            </a:r>
            <a:r>
              <a:rPr lang="ru-RU" sz="1600" dirty="0">
                <a:latin typeface="Calibri"/>
                <a:cs typeface="Calibri"/>
              </a:rPr>
              <a:t> </a:t>
            </a:r>
            <a:r>
              <a:rPr lang="ru-RU" sz="1600" dirty="0" err="1">
                <a:latin typeface="Calibri"/>
                <a:cs typeface="Calibri"/>
              </a:rPr>
              <a:t>органофосфатами</a:t>
            </a:r>
            <a:r>
              <a:rPr lang="ru-RU" sz="1600" dirty="0">
                <a:latin typeface="Calibri"/>
                <a:cs typeface="Calibri"/>
              </a:rPr>
              <a:t>, </a:t>
            </a:r>
            <a:r>
              <a:rPr lang="ru-RU" sz="1600" dirty="0" err="1">
                <a:latin typeface="Calibri"/>
                <a:cs typeface="Calibri"/>
              </a:rPr>
              <a:t>клінічних</a:t>
            </a:r>
            <a:r>
              <a:rPr lang="ru-RU" sz="1600" dirty="0">
                <a:latin typeface="Calibri"/>
                <a:cs typeface="Calibri"/>
              </a:rPr>
              <a:t> </a:t>
            </a:r>
            <a:r>
              <a:rPr lang="ru-RU" sz="1600" dirty="0" err="1">
                <a:latin typeface="Calibri"/>
                <a:cs typeface="Calibri"/>
              </a:rPr>
              <a:t>випробувань</a:t>
            </a:r>
            <a:r>
              <a:rPr lang="ru-RU" sz="1600" dirty="0">
                <a:latin typeface="Calibri"/>
                <a:cs typeface="Calibri"/>
              </a:rPr>
              <a:t> на людях не </a:t>
            </a:r>
            <a:r>
              <a:rPr lang="ru-RU" sz="1600" dirty="0" err="1">
                <a:latin typeface="Calibri"/>
                <a:cs typeface="Calibri"/>
              </a:rPr>
              <a:t>існує</a:t>
            </a:r>
            <a:r>
              <a:rPr lang="ru-RU" sz="1600" dirty="0">
                <a:latin typeface="Calibri"/>
                <a:cs typeface="Calibri"/>
              </a:rPr>
              <a:t>, </a:t>
            </a:r>
            <a:r>
              <a:rPr lang="ru-RU" sz="1600" dirty="0" err="1">
                <a:latin typeface="Calibri"/>
                <a:cs typeface="Calibri"/>
              </a:rPr>
              <a:t>оптимальне</a:t>
            </a:r>
            <a:r>
              <a:rPr lang="ru-RU" sz="1600" dirty="0">
                <a:latin typeface="Calibri"/>
                <a:cs typeface="Calibri"/>
              </a:rPr>
              <a:t> </a:t>
            </a:r>
            <a:r>
              <a:rPr lang="ru-RU" sz="1600" dirty="0" err="1">
                <a:latin typeface="Calibri"/>
                <a:cs typeface="Calibri"/>
              </a:rPr>
              <a:t>дозування</a:t>
            </a:r>
            <a:r>
              <a:rPr lang="ru-RU" sz="1600" dirty="0">
                <a:latin typeface="Calibri"/>
                <a:cs typeface="Calibri"/>
              </a:rPr>
              <a:t> </a:t>
            </a:r>
            <a:r>
              <a:rPr lang="ru-RU" sz="1600" dirty="0" err="1">
                <a:latin typeface="Calibri"/>
                <a:cs typeface="Calibri"/>
              </a:rPr>
              <a:t>невідоме</a:t>
            </a:r>
            <a:r>
              <a:rPr lang="ru-RU" sz="1600" dirty="0">
                <a:latin typeface="Calibri"/>
                <a:cs typeface="Calibri"/>
              </a:rPr>
              <a:t>.</a:t>
            </a:r>
            <a:endParaRPr sz="1600" dirty="0">
              <a:latin typeface="Calibri"/>
              <a:cs typeface="Calibri"/>
            </a:endParaRPr>
          </a:p>
          <a:p>
            <a:pPr>
              <a:lnSpc>
                <a:spcPct val="100000"/>
              </a:lnSpc>
              <a:spcBef>
                <a:spcPts val="15"/>
              </a:spcBef>
            </a:pPr>
            <a:endParaRPr sz="2000" dirty="0">
              <a:latin typeface="Calibri"/>
              <a:cs typeface="Calibri"/>
            </a:endParaRPr>
          </a:p>
          <a:p>
            <a:pPr marL="12700">
              <a:lnSpc>
                <a:spcPct val="100000"/>
              </a:lnSpc>
            </a:pPr>
            <a:r>
              <a:rPr sz="1600" u="sng" spc="-10" dirty="0">
                <a:uFill>
                  <a:solidFill>
                    <a:srgbClr val="000000"/>
                  </a:solidFill>
                </a:uFill>
                <a:latin typeface="Calibri"/>
                <a:cs typeface="Calibri"/>
              </a:rPr>
              <a:t>Pediatric</a:t>
            </a:r>
            <a:r>
              <a:rPr sz="1600" u="sng" spc="-95" dirty="0">
                <a:uFill>
                  <a:solidFill>
                    <a:srgbClr val="000000"/>
                  </a:solidFill>
                </a:uFill>
                <a:latin typeface="Calibri"/>
                <a:cs typeface="Calibri"/>
              </a:rPr>
              <a:t> </a:t>
            </a:r>
            <a:r>
              <a:rPr sz="1600" u="sng" spc="-10" dirty="0">
                <a:uFill>
                  <a:solidFill>
                    <a:srgbClr val="000000"/>
                  </a:solidFill>
                </a:uFill>
                <a:latin typeface="Calibri"/>
                <a:cs typeface="Calibri"/>
              </a:rPr>
              <a:t>dosing:</a:t>
            </a:r>
            <a:endParaRPr lang="en-US" sz="1600" u="sng" spc="-10" dirty="0">
              <a:uFill>
                <a:solidFill>
                  <a:srgbClr val="000000"/>
                </a:solidFill>
              </a:uFill>
              <a:latin typeface="Calibri"/>
              <a:cs typeface="Calibri"/>
            </a:endParaRPr>
          </a:p>
          <a:p>
            <a:pPr marL="12700" marR="4395470">
              <a:spcBef>
                <a:spcPts val="175"/>
              </a:spcBef>
            </a:pPr>
            <a:r>
              <a:rPr sz="1600" dirty="0">
                <a:latin typeface="Calibri"/>
                <a:cs typeface="Calibri"/>
              </a:rPr>
              <a:t>6</a:t>
            </a:r>
            <a:r>
              <a:rPr sz="1600" spc="-50" dirty="0">
                <a:latin typeface="Calibri"/>
                <a:cs typeface="Calibri"/>
              </a:rPr>
              <a:t> </a:t>
            </a:r>
            <a:r>
              <a:rPr sz="1600" dirty="0">
                <a:latin typeface="Calibri"/>
                <a:cs typeface="Calibri"/>
              </a:rPr>
              <a:t>months-</a:t>
            </a:r>
            <a:r>
              <a:rPr sz="1600" spc="-20" dirty="0">
                <a:latin typeface="Calibri"/>
                <a:cs typeface="Calibri"/>
              </a:rPr>
              <a:t> </a:t>
            </a:r>
            <a:r>
              <a:rPr sz="1600" dirty="0">
                <a:latin typeface="Calibri"/>
                <a:cs typeface="Calibri"/>
              </a:rPr>
              <a:t>3</a:t>
            </a:r>
            <a:r>
              <a:rPr sz="1600" spc="-45" dirty="0">
                <a:latin typeface="Calibri"/>
                <a:cs typeface="Calibri"/>
              </a:rPr>
              <a:t> </a:t>
            </a:r>
            <a:r>
              <a:rPr sz="1600" dirty="0">
                <a:latin typeface="Calibri"/>
                <a:cs typeface="Calibri"/>
              </a:rPr>
              <a:t>yr:</a:t>
            </a:r>
            <a:r>
              <a:rPr sz="1600" spc="-55" dirty="0">
                <a:latin typeface="Calibri"/>
                <a:cs typeface="Calibri"/>
              </a:rPr>
              <a:t> </a:t>
            </a:r>
            <a:r>
              <a:rPr sz="1600" spc="-10" dirty="0">
                <a:latin typeface="Calibri"/>
                <a:cs typeface="Calibri"/>
              </a:rPr>
              <a:t>Scopolamine</a:t>
            </a:r>
            <a:r>
              <a:rPr sz="1600" spc="-40" dirty="0">
                <a:latin typeface="Calibri"/>
                <a:cs typeface="Calibri"/>
              </a:rPr>
              <a:t> </a:t>
            </a:r>
            <a:r>
              <a:rPr sz="1600" dirty="0">
                <a:latin typeface="Calibri"/>
                <a:cs typeface="Calibri"/>
              </a:rPr>
              <a:t>0.15</a:t>
            </a:r>
            <a:r>
              <a:rPr sz="1600" spc="-30" dirty="0">
                <a:latin typeface="Calibri"/>
                <a:cs typeface="Calibri"/>
              </a:rPr>
              <a:t> </a:t>
            </a:r>
            <a:r>
              <a:rPr sz="1600" dirty="0">
                <a:latin typeface="Calibri"/>
                <a:cs typeface="Calibri"/>
              </a:rPr>
              <a:t>mg</a:t>
            </a:r>
            <a:r>
              <a:rPr sz="1600" spc="-60" dirty="0">
                <a:latin typeface="Calibri"/>
                <a:cs typeface="Calibri"/>
              </a:rPr>
              <a:t> </a:t>
            </a:r>
            <a:r>
              <a:rPr sz="1600" spc="-10" dirty="0">
                <a:latin typeface="Calibri"/>
                <a:cs typeface="Calibri"/>
              </a:rPr>
              <a:t>IM/IV </a:t>
            </a:r>
            <a:endParaRPr lang="en-US" sz="1600" spc="-10" dirty="0">
              <a:latin typeface="Calibri"/>
              <a:cs typeface="Calibri"/>
            </a:endParaRPr>
          </a:p>
          <a:p>
            <a:pPr marL="12700" marR="4395470">
              <a:spcBef>
                <a:spcPts val="175"/>
              </a:spcBef>
            </a:pPr>
            <a:r>
              <a:rPr sz="1600" spc="-10" dirty="0">
                <a:latin typeface="Calibri"/>
                <a:cs typeface="Calibri"/>
              </a:rPr>
              <a:t>3years-</a:t>
            </a:r>
            <a:r>
              <a:rPr sz="1600" spc="-40" dirty="0">
                <a:latin typeface="Calibri"/>
                <a:cs typeface="Calibri"/>
              </a:rPr>
              <a:t> </a:t>
            </a:r>
            <a:r>
              <a:rPr sz="1600" dirty="0">
                <a:latin typeface="Calibri"/>
                <a:cs typeface="Calibri"/>
              </a:rPr>
              <a:t>6</a:t>
            </a:r>
            <a:r>
              <a:rPr sz="1600" spc="-50" dirty="0">
                <a:latin typeface="Calibri"/>
                <a:cs typeface="Calibri"/>
              </a:rPr>
              <a:t> </a:t>
            </a:r>
            <a:r>
              <a:rPr sz="1600" dirty="0">
                <a:latin typeface="Calibri"/>
                <a:cs typeface="Calibri"/>
              </a:rPr>
              <a:t>yr:</a:t>
            </a:r>
            <a:r>
              <a:rPr sz="1600" spc="-50" dirty="0">
                <a:latin typeface="Calibri"/>
                <a:cs typeface="Calibri"/>
              </a:rPr>
              <a:t> </a:t>
            </a:r>
            <a:r>
              <a:rPr sz="1600" spc="-10" dirty="0">
                <a:latin typeface="Calibri"/>
                <a:cs typeface="Calibri"/>
              </a:rPr>
              <a:t>Scopolamine</a:t>
            </a:r>
            <a:r>
              <a:rPr sz="1600" spc="-25" dirty="0">
                <a:latin typeface="Calibri"/>
                <a:cs typeface="Calibri"/>
              </a:rPr>
              <a:t> </a:t>
            </a:r>
            <a:r>
              <a:rPr sz="1600" dirty="0">
                <a:latin typeface="Calibri"/>
                <a:cs typeface="Calibri"/>
              </a:rPr>
              <a:t>0.3</a:t>
            </a:r>
            <a:r>
              <a:rPr sz="1600" spc="-35" dirty="0">
                <a:latin typeface="Calibri"/>
                <a:cs typeface="Calibri"/>
              </a:rPr>
              <a:t> </a:t>
            </a:r>
            <a:r>
              <a:rPr sz="1600" dirty="0">
                <a:latin typeface="Calibri"/>
                <a:cs typeface="Calibri"/>
              </a:rPr>
              <a:t>mg</a:t>
            </a:r>
            <a:r>
              <a:rPr sz="1600" spc="-55" dirty="0">
                <a:latin typeface="Calibri"/>
                <a:cs typeface="Calibri"/>
              </a:rPr>
              <a:t> </a:t>
            </a:r>
            <a:r>
              <a:rPr sz="1600" spc="-10" dirty="0">
                <a:latin typeface="Calibri"/>
                <a:cs typeface="Calibri"/>
              </a:rPr>
              <a:t>IM/IV</a:t>
            </a:r>
            <a:endParaRPr sz="1600" dirty="0">
              <a:latin typeface="Calibri"/>
              <a:cs typeface="Calibri"/>
            </a:endParaRPr>
          </a:p>
          <a:p>
            <a:pPr marL="12700">
              <a:spcBef>
                <a:spcPts val="155"/>
              </a:spcBef>
            </a:pPr>
            <a:r>
              <a:rPr sz="1600" dirty="0">
                <a:latin typeface="Calibri"/>
                <a:cs typeface="Calibri"/>
              </a:rPr>
              <a:t>&gt;6</a:t>
            </a:r>
            <a:r>
              <a:rPr sz="1600" spc="-70" dirty="0">
                <a:latin typeface="Calibri"/>
                <a:cs typeface="Calibri"/>
              </a:rPr>
              <a:t> </a:t>
            </a:r>
            <a:r>
              <a:rPr sz="1600" dirty="0">
                <a:latin typeface="Calibri"/>
                <a:cs typeface="Calibri"/>
              </a:rPr>
              <a:t>years-</a:t>
            </a:r>
            <a:r>
              <a:rPr sz="1600" spc="-75" dirty="0">
                <a:latin typeface="Calibri"/>
                <a:cs typeface="Calibri"/>
              </a:rPr>
              <a:t> </a:t>
            </a:r>
            <a:r>
              <a:rPr sz="1600" dirty="0">
                <a:latin typeface="Calibri"/>
                <a:cs typeface="Calibri"/>
              </a:rPr>
              <a:t>puberty:</a:t>
            </a:r>
            <a:r>
              <a:rPr sz="1600" spc="-45" dirty="0">
                <a:latin typeface="Calibri"/>
                <a:cs typeface="Calibri"/>
              </a:rPr>
              <a:t> </a:t>
            </a:r>
            <a:r>
              <a:rPr sz="1600" spc="-10" dirty="0">
                <a:latin typeface="Calibri"/>
                <a:cs typeface="Calibri"/>
              </a:rPr>
              <a:t>Scopolamine</a:t>
            </a:r>
            <a:r>
              <a:rPr sz="1600" spc="-75" dirty="0">
                <a:latin typeface="Calibri"/>
                <a:cs typeface="Calibri"/>
              </a:rPr>
              <a:t> </a:t>
            </a:r>
            <a:r>
              <a:rPr sz="1600" dirty="0">
                <a:latin typeface="Calibri"/>
                <a:cs typeface="Calibri"/>
              </a:rPr>
              <a:t>0.6</a:t>
            </a:r>
            <a:r>
              <a:rPr sz="1600" spc="-50" dirty="0">
                <a:latin typeface="Calibri"/>
                <a:cs typeface="Calibri"/>
              </a:rPr>
              <a:t> </a:t>
            </a:r>
            <a:r>
              <a:rPr sz="1600" dirty="0">
                <a:latin typeface="Calibri"/>
                <a:cs typeface="Calibri"/>
              </a:rPr>
              <a:t>mg</a:t>
            </a:r>
            <a:r>
              <a:rPr sz="1600" spc="-85" dirty="0">
                <a:latin typeface="Calibri"/>
                <a:cs typeface="Calibri"/>
              </a:rPr>
              <a:t> </a:t>
            </a:r>
            <a:r>
              <a:rPr sz="1600" spc="-10" dirty="0">
                <a:latin typeface="Calibri"/>
                <a:cs typeface="Calibri"/>
              </a:rPr>
              <a:t>IM/IV</a:t>
            </a:r>
            <a:endParaRPr sz="1600" dirty="0">
              <a:latin typeface="Calibri"/>
              <a:cs typeface="Calibri"/>
            </a:endParaRPr>
          </a:p>
          <a:p>
            <a:pPr marL="927100" marR="2553970">
              <a:spcBef>
                <a:spcPts val="90"/>
              </a:spcBef>
            </a:pPr>
            <a:r>
              <a:rPr sz="1600" dirty="0">
                <a:latin typeface="Calibri"/>
                <a:cs typeface="Calibri"/>
              </a:rPr>
              <a:t>Given</a:t>
            </a:r>
            <a:r>
              <a:rPr sz="1600" spc="-60" dirty="0">
                <a:latin typeface="Calibri"/>
                <a:cs typeface="Calibri"/>
              </a:rPr>
              <a:t> </a:t>
            </a:r>
            <a:r>
              <a:rPr sz="1600" dirty="0">
                <a:latin typeface="Calibri"/>
                <a:cs typeface="Calibri"/>
              </a:rPr>
              <a:t>as</a:t>
            </a:r>
            <a:r>
              <a:rPr sz="1600" spc="-65" dirty="0">
                <a:latin typeface="Calibri"/>
                <a:cs typeface="Calibri"/>
              </a:rPr>
              <a:t> </a:t>
            </a:r>
            <a:r>
              <a:rPr sz="1600" dirty="0">
                <a:latin typeface="Calibri"/>
                <a:cs typeface="Calibri"/>
              </a:rPr>
              <a:t>a</a:t>
            </a:r>
            <a:r>
              <a:rPr sz="1600" spc="-65" dirty="0">
                <a:latin typeface="Calibri"/>
                <a:cs typeface="Calibri"/>
              </a:rPr>
              <a:t> </a:t>
            </a:r>
            <a:r>
              <a:rPr sz="1600" dirty="0">
                <a:latin typeface="Calibri"/>
                <a:cs typeface="Calibri"/>
              </a:rPr>
              <a:t>single</a:t>
            </a:r>
            <a:r>
              <a:rPr sz="1600" spc="-50" dirty="0">
                <a:latin typeface="Calibri"/>
                <a:cs typeface="Calibri"/>
              </a:rPr>
              <a:t> </a:t>
            </a:r>
            <a:r>
              <a:rPr sz="1600" dirty="0">
                <a:latin typeface="Calibri"/>
                <a:cs typeface="Calibri"/>
              </a:rPr>
              <a:t>dose</a:t>
            </a:r>
            <a:r>
              <a:rPr sz="1600" spc="-55" dirty="0">
                <a:latin typeface="Calibri"/>
                <a:cs typeface="Calibri"/>
              </a:rPr>
              <a:t> </a:t>
            </a:r>
            <a:r>
              <a:rPr sz="1600" dirty="0">
                <a:latin typeface="Calibri"/>
                <a:cs typeface="Calibri"/>
              </a:rPr>
              <a:t>with</a:t>
            </a:r>
            <a:r>
              <a:rPr sz="1600" spc="-60" dirty="0">
                <a:latin typeface="Calibri"/>
                <a:cs typeface="Calibri"/>
              </a:rPr>
              <a:t> </a:t>
            </a:r>
            <a:r>
              <a:rPr sz="1600" dirty="0">
                <a:latin typeface="Calibri"/>
                <a:cs typeface="Calibri"/>
              </a:rPr>
              <a:t>initial</a:t>
            </a:r>
            <a:r>
              <a:rPr sz="1600" spc="-60" dirty="0">
                <a:latin typeface="Calibri"/>
                <a:cs typeface="Calibri"/>
              </a:rPr>
              <a:t> </a:t>
            </a:r>
            <a:r>
              <a:rPr sz="1600" dirty="0">
                <a:latin typeface="Calibri"/>
                <a:cs typeface="Calibri"/>
              </a:rPr>
              <a:t>dose</a:t>
            </a:r>
            <a:r>
              <a:rPr sz="1600" spc="-65" dirty="0">
                <a:latin typeface="Calibri"/>
                <a:cs typeface="Calibri"/>
              </a:rPr>
              <a:t> </a:t>
            </a:r>
            <a:r>
              <a:rPr sz="1600" dirty="0">
                <a:latin typeface="Calibri"/>
                <a:cs typeface="Calibri"/>
              </a:rPr>
              <a:t>of</a:t>
            </a:r>
            <a:r>
              <a:rPr sz="1600" spc="-30" dirty="0">
                <a:latin typeface="Calibri"/>
                <a:cs typeface="Calibri"/>
              </a:rPr>
              <a:t> </a:t>
            </a:r>
            <a:r>
              <a:rPr sz="1600" spc="-10" dirty="0">
                <a:latin typeface="Calibri"/>
                <a:cs typeface="Calibri"/>
              </a:rPr>
              <a:t>atropine </a:t>
            </a:r>
            <a:endParaRPr lang="en-US" sz="1600" spc="-10" dirty="0">
              <a:latin typeface="Calibri"/>
              <a:cs typeface="Calibri"/>
            </a:endParaRPr>
          </a:p>
          <a:p>
            <a:pPr marL="927100" marR="2553970">
              <a:spcBef>
                <a:spcPts val="90"/>
              </a:spcBef>
            </a:pPr>
            <a:r>
              <a:rPr sz="1600" dirty="0">
                <a:latin typeface="Calibri"/>
                <a:cs typeface="Calibri"/>
              </a:rPr>
              <a:t>May</a:t>
            </a:r>
            <a:r>
              <a:rPr sz="1600" spc="-55" dirty="0">
                <a:latin typeface="Calibri"/>
                <a:cs typeface="Calibri"/>
              </a:rPr>
              <a:t> </a:t>
            </a:r>
            <a:r>
              <a:rPr sz="1600" dirty="0">
                <a:latin typeface="Calibri"/>
                <a:cs typeface="Calibri"/>
              </a:rPr>
              <a:t>also</a:t>
            </a:r>
            <a:r>
              <a:rPr sz="1600" spc="-45" dirty="0">
                <a:latin typeface="Calibri"/>
                <a:cs typeface="Calibri"/>
              </a:rPr>
              <a:t> </a:t>
            </a:r>
            <a:r>
              <a:rPr sz="1600" dirty="0">
                <a:latin typeface="Calibri"/>
                <a:cs typeface="Calibri"/>
              </a:rPr>
              <a:t>be</a:t>
            </a:r>
            <a:r>
              <a:rPr sz="1600" spc="-60" dirty="0">
                <a:latin typeface="Calibri"/>
                <a:cs typeface="Calibri"/>
              </a:rPr>
              <a:t> </a:t>
            </a:r>
            <a:r>
              <a:rPr sz="1600" dirty="0">
                <a:latin typeface="Calibri"/>
                <a:cs typeface="Calibri"/>
              </a:rPr>
              <a:t>given</a:t>
            </a:r>
            <a:r>
              <a:rPr sz="1600" spc="-45" dirty="0">
                <a:latin typeface="Calibri"/>
                <a:cs typeface="Calibri"/>
              </a:rPr>
              <a:t> </a:t>
            </a:r>
            <a:r>
              <a:rPr sz="1600" dirty="0">
                <a:latin typeface="Calibri"/>
                <a:cs typeface="Calibri"/>
              </a:rPr>
              <a:t>as</a:t>
            </a:r>
            <a:r>
              <a:rPr sz="1600" spc="-60" dirty="0">
                <a:latin typeface="Calibri"/>
                <a:cs typeface="Calibri"/>
              </a:rPr>
              <a:t> </a:t>
            </a:r>
            <a:r>
              <a:rPr sz="1600" dirty="0">
                <a:latin typeface="Calibri"/>
                <a:cs typeface="Calibri"/>
              </a:rPr>
              <a:t>an</a:t>
            </a:r>
            <a:r>
              <a:rPr sz="1600" spc="-55" dirty="0">
                <a:latin typeface="Calibri"/>
                <a:cs typeface="Calibri"/>
              </a:rPr>
              <a:t> </a:t>
            </a:r>
            <a:r>
              <a:rPr sz="1600" spc="-10" dirty="0">
                <a:latin typeface="Calibri"/>
                <a:cs typeface="Calibri"/>
              </a:rPr>
              <a:t>inhalation</a:t>
            </a:r>
            <a:endParaRPr lang="en-US" sz="1600" spc="-10" dirty="0">
              <a:latin typeface="Calibri"/>
              <a:cs typeface="Calibri"/>
            </a:endParaRPr>
          </a:p>
          <a:p>
            <a:pPr marL="927100" marR="2553970">
              <a:spcBef>
                <a:spcPts val="90"/>
              </a:spcBef>
            </a:pPr>
            <a:endParaRPr lang="en-US" sz="1600" u="sng" dirty="0">
              <a:latin typeface="Calibri"/>
              <a:cs typeface="Calibri"/>
            </a:endParaRPr>
          </a:p>
          <a:p>
            <a:pPr marR="2553970">
              <a:spcBef>
                <a:spcPts val="90"/>
              </a:spcBef>
            </a:pPr>
            <a:r>
              <a:rPr lang="ru-RU" sz="1600" u="sng" dirty="0" err="1">
                <a:latin typeface="Calibri"/>
                <a:cs typeface="Calibri"/>
              </a:rPr>
              <a:t>Дозування</a:t>
            </a:r>
            <a:r>
              <a:rPr lang="ru-RU" sz="1600" u="sng" dirty="0">
                <a:latin typeface="Calibri"/>
                <a:cs typeface="Calibri"/>
              </a:rPr>
              <a:t> для </a:t>
            </a:r>
            <a:r>
              <a:rPr lang="ru-RU" sz="1600" u="sng" dirty="0" err="1">
                <a:latin typeface="Calibri"/>
                <a:cs typeface="Calibri"/>
              </a:rPr>
              <a:t>дітей</a:t>
            </a:r>
            <a:r>
              <a:rPr lang="en-US" sz="1600" u="sng" dirty="0">
                <a:latin typeface="Calibri"/>
                <a:cs typeface="Calibri"/>
              </a:rPr>
              <a:t>:</a:t>
            </a:r>
            <a:endParaRPr lang="ru-RU" sz="1600" u="sng" dirty="0">
              <a:latin typeface="Calibri"/>
              <a:cs typeface="Calibri"/>
            </a:endParaRPr>
          </a:p>
          <a:p>
            <a:pPr marR="2553970">
              <a:spcBef>
                <a:spcPts val="90"/>
              </a:spcBef>
            </a:pPr>
            <a:r>
              <a:rPr lang="ru-RU" sz="1600" dirty="0">
                <a:latin typeface="Calibri"/>
                <a:cs typeface="Calibri"/>
              </a:rPr>
              <a:t>6 </a:t>
            </a:r>
            <a:r>
              <a:rPr lang="ru-RU" sz="1600" dirty="0" err="1">
                <a:latin typeface="Calibri"/>
                <a:cs typeface="Calibri"/>
              </a:rPr>
              <a:t>місяців</a:t>
            </a:r>
            <a:r>
              <a:rPr lang="ru-RU" sz="1600" dirty="0">
                <a:latin typeface="Calibri"/>
                <a:cs typeface="Calibri"/>
              </a:rPr>
              <a:t> - 3 роки: </a:t>
            </a:r>
            <a:r>
              <a:rPr lang="ru-RU" sz="1600" dirty="0" err="1">
                <a:latin typeface="Calibri"/>
                <a:cs typeface="Calibri"/>
              </a:rPr>
              <a:t>Скополамін</a:t>
            </a:r>
            <a:r>
              <a:rPr lang="ru-RU" sz="1600" dirty="0">
                <a:latin typeface="Calibri"/>
                <a:cs typeface="Calibri"/>
              </a:rPr>
              <a:t> 0,15 мг ВМ/ВВ</a:t>
            </a:r>
          </a:p>
          <a:p>
            <a:pPr marR="2553970">
              <a:spcBef>
                <a:spcPts val="90"/>
              </a:spcBef>
            </a:pPr>
            <a:r>
              <a:rPr lang="ru-RU" sz="1600" dirty="0">
                <a:latin typeface="Calibri"/>
                <a:cs typeface="Calibri"/>
              </a:rPr>
              <a:t>3 роки - 6 </a:t>
            </a:r>
            <a:r>
              <a:rPr lang="ru-RU" sz="1600" dirty="0" err="1">
                <a:latin typeface="Calibri"/>
                <a:cs typeface="Calibri"/>
              </a:rPr>
              <a:t>років</a:t>
            </a:r>
            <a:r>
              <a:rPr lang="ru-RU" sz="1600" dirty="0">
                <a:latin typeface="Calibri"/>
                <a:cs typeface="Calibri"/>
              </a:rPr>
              <a:t>: </a:t>
            </a:r>
            <a:r>
              <a:rPr lang="ru-RU" sz="1600" dirty="0" err="1">
                <a:latin typeface="Calibri"/>
                <a:cs typeface="Calibri"/>
              </a:rPr>
              <a:t>Скополамін</a:t>
            </a:r>
            <a:r>
              <a:rPr lang="ru-RU" sz="1600" dirty="0">
                <a:latin typeface="Calibri"/>
                <a:cs typeface="Calibri"/>
              </a:rPr>
              <a:t> 0,3 мг ВМ/ВВ</a:t>
            </a:r>
          </a:p>
          <a:p>
            <a:pPr marR="2553970">
              <a:spcBef>
                <a:spcPts val="90"/>
              </a:spcBef>
            </a:pPr>
            <a:r>
              <a:rPr lang="ru-RU" sz="1600" dirty="0">
                <a:latin typeface="Calibri"/>
                <a:cs typeface="Calibri"/>
              </a:rPr>
              <a:t>&gt; 6 </a:t>
            </a:r>
            <a:r>
              <a:rPr lang="ru-RU" sz="1600" dirty="0" err="1">
                <a:latin typeface="Calibri"/>
                <a:cs typeface="Calibri"/>
              </a:rPr>
              <a:t>років</a:t>
            </a:r>
            <a:r>
              <a:rPr lang="ru-RU" sz="1600" dirty="0">
                <a:latin typeface="Calibri"/>
                <a:cs typeface="Calibri"/>
              </a:rPr>
              <a:t> - </a:t>
            </a:r>
            <a:r>
              <a:rPr lang="ru-RU" sz="1600" dirty="0" err="1">
                <a:latin typeface="Calibri"/>
                <a:cs typeface="Calibri"/>
              </a:rPr>
              <a:t>підлітковий</a:t>
            </a:r>
            <a:r>
              <a:rPr lang="ru-RU" sz="1600" dirty="0">
                <a:latin typeface="Calibri"/>
                <a:cs typeface="Calibri"/>
              </a:rPr>
              <a:t> </a:t>
            </a:r>
            <a:r>
              <a:rPr lang="ru-RU" sz="1600" dirty="0" err="1">
                <a:latin typeface="Calibri"/>
                <a:cs typeface="Calibri"/>
              </a:rPr>
              <a:t>вік</a:t>
            </a:r>
            <a:r>
              <a:rPr lang="ru-RU" sz="1600" dirty="0">
                <a:latin typeface="Calibri"/>
                <a:cs typeface="Calibri"/>
              </a:rPr>
              <a:t>: </a:t>
            </a:r>
            <a:r>
              <a:rPr lang="ru-RU" sz="1600" dirty="0" err="1">
                <a:latin typeface="Calibri"/>
                <a:cs typeface="Calibri"/>
              </a:rPr>
              <a:t>Скополамін</a:t>
            </a:r>
            <a:r>
              <a:rPr lang="ru-RU" sz="1600" dirty="0">
                <a:latin typeface="Calibri"/>
                <a:cs typeface="Calibri"/>
              </a:rPr>
              <a:t> 0,6 мг ВМ/ВВ</a:t>
            </a:r>
          </a:p>
          <a:p>
            <a:pPr marR="2553970">
              <a:spcBef>
                <a:spcPts val="90"/>
              </a:spcBef>
            </a:pPr>
            <a:r>
              <a:rPr lang="ru-RU" sz="1600" dirty="0" err="1">
                <a:latin typeface="Calibri"/>
                <a:cs typeface="Calibri"/>
              </a:rPr>
              <a:t>Призначається</a:t>
            </a:r>
            <a:r>
              <a:rPr lang="ru-RU" sz="1600" dirty="0">
                <a:latin typeface="Calibri"/>
                <a:cs typeface="Calibri"/>
              </a:rPr>
              <a:t> одноразово з початковою дозою </a:t>
            </a:r>
            <a:r>
              <a:rPr lang="ru-RU" sz="1600" dirty="0" err="1">
                <a:latin typeface="Calibri"/>
                <a:cs typeface="Calibri"/>
              </a:rPr>
              <a:t>атропіну</a:t>
            </a:r>
            <a:endParaRPr lang="ru-RU" sz="1600" dirty="0">
              <a:latin typeface="Calibri"/>
              <a:cs typeface="Calibri"/>
            </a:endParaRPr>
          </a:p>
          <a:p>
            <a:pPr marL="927100" marR="2553970">
              <a:spcBef>
                <a:spcPts val="90"/>
              </a:spcBef>
            </a:pPr>
            <a:r>
              <a:rPr lang="ru-RU" sz="1600" dirty="0" err="1">
                <a:latin typeface="Calibri"/>
                <a:cs typeface="Calibri"/>
              </a:rPr>
              <a:t>Також</a:t>
            </a:r>
            <a:r>
              <a:rPr lang="ru-RU" sz="1600" dirty="0">
                <a:latin typeface="Calibri"/>
                <a:cs typeface="Calibri"/>
              </a:rPr>
              <a:t> </a:t>
            </a:r>
            <a:r>
              <a:rPr lang="ru-RU" sz="1600" dirty="0" err="1">
                <a:latin typeface="Calibri"/>
                <a:cs typeface="Calibri"/>
              </a:rPr>
              <a:t>можна</a:t>
            </a:r>
            <a:r>
              <a:rPr lang="ru-RU" sz="1600" dirty="0">
                <a:latin typeface="Calibri"/>
                <a:cs typeface="Calibri"/>
              </a:rPr>
              <a:t> </a:t>
            </a:r>
            <a:r>
              <a:rPr lang="ru-RU" sz="1600" dirty="0" err="1">
                <a:latin typeface="Calibri"/>
                <a:cs typeface="Calibri"/>
              </a:rPr>
              <a:t>застосовувати</a:t>
            </a:r>
            <a:r>
              <a:rPr lang="ru-RU" sz="1600" dirty="0">
                <a:latin typeface="Calibri"/>
                <a:cs typeface="Calibri"/>
              </a:rPr>
              <a:t> у </a:t>
            </a:r>
            <a:r>
              <a:rPr lang="ru-RU" sz="1600" dirty="0" err="1">
                <a:latin typeface="Calibri"/>
                <a:cs typeface="Calibri"/>
              </a:rPr>
              <a:t>вигляді</a:t>
            </a:r>
            <a:r>
              <a:rPr lang="ru-RU" sz="1600" dirty="0">
                <a:latin typeface="Calibri"/>
                <a:cs typeface="Calibri"/>
              </a:rPr>
              <a:t> </a:t>
            </a:r>
            <a:r>
              <a:rPr lang="ru-RU" sz="1600" dirty="0" err="1">
                <a:latin typeface="Calibri"/>
                <a:cs typeface="Calibri"/>
              </a:rPr>
              <a:t>інгаляцій</a:t>
            </a:r>
            <a:endParaRPr lang="ru-RU" sz="1600" dirty="0">
              <a:latin typeface="Calibri"/>
              <a:cs typeface="Calibri"/>
            </a:endParaRPr>
          </a:p>
          <a:p>
            <a:pPr marL="927100" marR="2553970">
              <a:spcBef>
                <a:spcPts val="90"/>
              </a:spcBef>
            </a:pPr>
            <a:endParaRPr sz="1600"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pic>
        <p:nvPicPr>
          <p:cNvPr id="5" name="object 5"/>
          <p:cNvPicPr/>
          <p:nvPr/>
        </p:nvPicPr>
        <p:blipFill>
          <a:blip r:embed="rId3" cstate="print"/>
          <a:stretch>
            <a:fillRect/>
          </a:stretch>
        </p:blipFill>
        <p:spPr>
          <a:xfrm>
            <a:off x="10459211" y="387095"/>
            <a:ext cx="1319783" cy="1318754"/>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9400540" cy="1121461"/>
          </a:xfrm>
          <a:prstGeom prst="rect">
            <a:avLst/>
          </a:prstGeom>
        </p:spPr>
        <p:txBody>
          <a:bodyPr vert="horz" wrap="square" lIns="0" tIns="13335" rIns="0" bIns="0" rtlCol="0">
            <a:spAutoFit/>
          </a:bodyPr>
          <a:lstStyle/>
          <a:p>
            <a:pPr marL="12700">
              <a:lnSpc>
                <a:spcPct val="100000"/>
              </a:lnSpc>
              <a:spcBef>
                <a:spcPts val="105"/>
              </a:spcBef>
            </a:pPr>
            <a:r>
              <a:rPr sz="3600" b="1" spc="-35" dirty="0"/>
              <a:t>Scopolamine</a:t>
            </a:r>
            <a:r>
              <a:rPr sz="3600" spc="-120" dirty="0"/>
              <a:t> </a:t>
            </a:r>
            <a:r>
              <a:rPr sz="3600" spc="-20" dirty="0"/>
              <a:t>(Off-</a:t>
            </a:r>
            <a:r>
              <a:rPr sz="3600" dirty="0"/>
              <a:t>Label</a:t>
            </a:r>
            <a:r>
              <a:rPr sz="3600" spc="-50" dirty="0"/>
              <a:t> </a:t>
            </a:r>
            <a:r>
              <a:rPr sz="3600" spc="-20" dirty="0"/>
              <a:t>Use)</a:t>
            </a:r>
            <a:br>
              <a:rPr lang="en-US" sz="3600" spc="-20" dirty="0"/>
            </a:br>
            <a:r>
              <a:rPr lang="ru-RU" sz="3600" b="1" spc="-20" dirty="0" err="1"/>
              <a:t>Скополамін</a:t>
            </a:r>
            <a:r>
              <a:rPr lang="ru-RU" sz="3600" spc="-20" dirty="0"/>
              <a:t> (</a:t>
            </a:r>
            <a:r>
              <a:rPr lang="ru-RU" sz="3600" spc="-20" dirty="0" err="1"/>
              <a:t>використання</a:t>
            </a:r>
            <a:r>
              <a:rPr lang="ru-RU" sz="3600" spc="-20" dirty="0"/>
              <a:t> не за </a:t>
            </a:r>
            <a:r>
              <a:rPr lang="ru-RU" sz="3600" spc="-20" dirty="0" err="1"/>
              <a:t>призначенням</a:t>
            </a:r>
            <a:r>
              <a:rPr lang="ru-RU" sz="3600" spc="-20" dirty="0"/>
              <a:t>)</a:t>
            </a:r>
            <a:endParaRPr sz="3600" dirty="0"/>
          </a:p>
        </p:txBody>
      </p:sp>
      <p:grpSp>
        <p:nvGrpSpPr>
          <p:cNvPr id="3" name="object 3"/>
          <p:cNvGrpSpPr/>
          <p:nvPr/>
        </p:nvGrpSpPr>
        <p:grpSpPr>
          <a:xfrm>
            <a:off x="1173326" y="2194313"/>
            <a:ext cx="10605770" cy="4322445"/>
            <a:chOff x="1173326" y="2194313"/>
            <a:chExt cx="10605770" cy="4322445"/>
          </a:xfrm>
        </p:grpSpPr>
        <p:pic>
          <p:nvPicPr>
            <p:cNvPr id="4" name="object 4"/>
            <p:cNvPicPr/>
            <p:nvPr/>
          </p:nvPicPr>
          <p:blipFill>
            <a:blip r:embed="rId2" cstate="print"/>
            <a:stretch>
              <a:fillRect/>
            </a:stretch>
          </p:blipFill>
          <p:spPr>
            <a:xfrm>
              <a:off x="1173326" y="2194313"/>
              <a:ext cx="9144153" cy="3897800"/>
            </a:xfrm>
            <a:prstGeom prst="rect">
              <a:avLst/>
            </a:prstGeom>
          </p:spPr>
        </p:pic>
        <p:pic>
          <p:nvPicPr>
            <p:cNvPr id="5" name="object 5"/>
            <p:cNvPicPr/>
            <p:nvPr/>
          </p:nvPicPr>
          <p:blipFill>
            <a:blip r:embed="rId3" cstate="print"/>
            <a:stretch>
              <a:fillRect/>
            </a:stretch>
          </p:blipFill>
          <p:spPr>
            <a:xfrm>
              <a:off x="9561576" y="5812535"/>
              <a:ext cx="2217420" cy="704088"/>
            </a:xfrm>
            <a:prstGeom prst="rect">
              <a:avLst/>
            </a:prstGeom>
          </p:spPr>
        </p:pic>
      </p:grpSp>
      <p:pic>
        <p:nvPicPr>
          <p:cNvPr id="6" name="object 6"/>
          <p:cNvPicPr/>
          <p:nvPr/>
        </p:nvPicPr>
        <p:blipFill>
          <a:blip r:embed="rId4" cstate="print"/>
          <a:stretch>
            <a:fillRect/>
          </a:stretch>
        </p:blipFill>
        <p:spPr>
          <a:xfrm>
            <a:off x="10459211" y="387095"/>
            <a:ext cx="1319783" cy="1318754"/>
          </a:xfrm>
          <a:prstGeom prst="rect">
            <a:avLst/>
          </a:prstGeom>
        </p:spPr>
      </p:pic>
      <p:sp>
        <p:nvSpPr>
          <p:cNvPr id="7" name="TextBox 6">
            <a:extLst>
              <a:ext uri="{FF2B5EF4-FFF2-40B4-BE49-F238E27FC236}">
                <a16:creationId xmlns:a16="http://schemas.microsoft.com/office/drawing/2014/main" id="{9FEAE3A1-3F8C-FC37-E453-C0F2AAD72BFF}"/>
              </a:ext>
            </a:extLst>
          </p:cNvPr>
          <p:cNvSpPr txBox="1"/>
          <p:nvPr/>
        </p:nvSpPr>
        <p:spPr>
          <a:xfrm>
            <a:off x="3276600" y="2255838"/>
            <a:ext cx="4011168" cy="246221"/>
          </a:xfrm>
          <a:prstGeom prst="rect">
            <a:avLst/>
          </a:prstGeom>
          <a:solidFill>
            <a:srgbClr val="CDD4DC"/>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Severe Liquid Nerve Agent Exposure Dosing Example</a:t>
            </a:r>
          </a:p>
          <a:p>
            <a:pPr algn="ctr"/>
            <a:r>
              <a:rPr lang="ru-RU" sz="800" dirty="0">
                <a:latin typeface="Arial" panose="020B0604020202020204" pitchFamily="34" charset="0"/>
                <a:cs typeface="Arial" panose="020B0604020202020204" pitchFamily="34" charset="0"/>
              </a:rPr>
              <a:t>Приклад </a:t>
            </a:r>
            <a:r>
              <a:rPr lang="ru-RU" sz="800" dirty="0" err="1">
                <a:latin typeface="Arial" panose="020B0604020202020204" pitchFamily="34" charset="0"/>
                <a:cs typeface="Arial" panose="020B0604020202020204" pitchFamily="34" charset="0"/>
              </a:rPr>
              <a:t>дозування</a:t>
            </a:r>
            <a:r>
              <a:rPr lang="ru-RU" sz="800" dirty="0">
                <a:latin typeface="Arial" panose="020B0604020202020204" pitchFamily="34" charset="0"/>
                <a:cs typeface="Arial" panose="020B0604020202020204" pitchFamily="34" charset="0"/>
              </a:rPr>
              <a:t> за сильного </a:t>
            </a:r>
            <a:r>
              <a:rPr lang="ru-RU" sz="800" dirty="0" err="1">
                <a:latin typeface="Arial" panose="020B0604020202020204" pitchFamily="34" charset="0"/>
                <a:cs typeface="Arial" panose="020B0604020202020204" pitchFamily="34" charset="0"/>
              </a:rPr>
              <a:t>впливу</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рідкої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речовини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нервово-паралітичної</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дії</a:t>
            </a:r>
            <a:endParaRPr lang="ru-UA" sz="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169D90C-1C73-8F42-7D5E-B261E15BEA54}"/>
              </a:ext>
            </a:extLst>
          </p:cNvPr>
          <p:cNvSpPr txBox="1"/>
          <p:nvPr/>
        </p:nvSpPr>
        <p:spPr>
          <a:xfrm>
            <a:off x="3492075" y="3043149"/>
            <a:ext cx="1549784" cy="369332"/>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Respiratory Symptoms Begin</a:t>
            </a:r>
          </a:p>
          <a:p>
            <a:pPr algn="ctr"/>
            <a:r>
              <a:rPr lang="ru-RU" sz="800" dirty="0" err="1">
                <a:latin typeface="Arial" panose="020B0604020202020204" pitchFamily="34" charset="0"/>
                <a:cs typeface="Arial" panose="020B0604020202020204" pitchFamily="34" charset="0"/>
              </a:rPr>
              <a:t>Респіраторні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симптоми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починаються</a:t>
            </a:r>
            <a:endParaRPr lang="ru-UA" sz="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80DB3E7-A0CD-9507-B92F-C61B0028B4EB}"/>
              </a:ext>
            </a:extLst>
          </p:cNvPr>
          <p:cNvSpPr txBox="1"/>
          <p:nvPr/>
        </p:nvSpPr>
        <p:spPr>
          <a:xfrm>
            <a:off x="1279140" y="4432109"/>
            <a:ext cx="1531620" cy="338554"/>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Atropine 2mg X 3</a:t>
            </a:r>
          </a:p>
          <a:p>
            <a:pPr algn="ctr"/>
            <a:r>
              <a:rPr lang="ru-RU" sz="800" dirty="0" err="1">
                <a:latin typeface="Arial" panose="020B0604020202020204" pitchFamily="34" charset="0"/>
                <a:cs typeface="Arial" panose="020B0604020202020204" pitchFamily="34" charset="0"/>
              </a:rPr>
              <a:t>Атропін</a:t>
            </a:r>
            <a:r>
              <a:rPr lang="ru-RU" sz="800" dirty="0">
                <a:latin typeface="Arial" panose="020B0604020202020204" pitchFamily="34" charset="0"/>
                <a:cs typeface="Arial" panose="020B0604020202020204" pitchFamily="34" charset="0"/>
              </a:rPr>
              <a:t> 2 мг X 3</a:t>
            </a:r>
            <a:endParaRPr lang="en-US" sz="800" dirty="0">
              <a:latin typeface="Arial" panose="020B0604020202020204" pitchFamily="34" charset="0"/>
              <a:cs typeface="Arial" panose="020B0604020202020204" pitchFamily="34" charset="0"/>
            </a:endParaRPr>
          </a:p>
          <a:p>
            <a:pPr algn="ctr"/>
            <a:endParaRPr lang="ru-UA" sz="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C6CE5C9-0808-5111-D2A5-4F2689551EAA}"/>
              </a:ext>
            </a:extLst>
          </p:cNvPr>
          <p:cNvSpPr txBox="1"/>
          <p:nvPr/>
        </p:nvSpPr>
        <p:spPr>
          <a:xfrm>
            <a:off x="9358566" y="2649379"/>
            <a:ext cx="958913" cy="246221"/>
          </a:xfrm>
          <a:prstGeom prst="rect">
            <a:avLst/>
          </a:prstGeom>
          <a:solidFill>
            <a:srgbClr val="FFF7A2"/>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Hospital</a:t>
            </a:r>
          </a:p>
          <a:p>
            <a:pPr algn="ctr"/>
            <a:r>
              <a:rPr lang="ru-RU" sz="800" dirty="0" err="1">
                <a:latin typeface="Arial" panose="020B0604020202020204" pitchFamily="34" charset="0"/>
                <a:cs typeface="Arial" panose="020B0604020202020204" pitchFamily="34" charset="0"/>
              </a:rPr>
              <a:t>Після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госпіталізації</a:t>
            </a:r>
            <a:endParaRPr lang="ru-UA" sz="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8077EDB-8EA5-9760-F801-F6B678C21152}"/>
              </a:ext>
            </a:extLst>
          </p:cNvPr>
          <p:cNvSpPr txBox="1"/>
          <p:nvPr/>
        </p:nvSpPr>
        <p:spPr>
          <a:xfrm>
            <a:off x="3519235" y="5650615"/>
            <a:ext cx="1504460" cy="369332"/>
          </a:xfrm>
          <a:prstGeom prst="rect">
            <a:avLst/>
          </a:prstGeom>
          <a:solidFill>
            <a:srgbClr val="CFE4FF"/>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Oxygen by Facemask</a:t>
            </a:r>
          </a:p>
          <a:p>
            <a:pPr algn="ctr"/>
            <a:r>
              <a:rPr lang="ru-RU" sz="800" dirty="0">
                <a:latin typeface="Arial" panose="020B0604020202020204" pitchFamily="34" charset="0"/>
                <a:cs typeface="Arial" panose="020B0604020202020204" pitchFamily="34" charset="0"/>
              </a:rPr>
              <a:t>Подача </a:t>
            </a:r>
            <a:r>
              <a:rPr lang="ru-RU" sz="800" dirty="0" err="1">
                <a:latin typeface="Arial" panose="020B0604020202020204" pitchFamily="34" charset="0"/>
                <a:cs typeface="Arial" panose="020B0604020202020204" pitchFamily="34" charset="0"/>
              </a:rPr>
              <a:t>кисню</a:t>
            </a:r>
            <a:r>
              <a:rPr lang="ru-RU" sz="800" dirty="0">
                <a:latin typeface="Arial" panose="020B0604020202020204" pitchFamily="34" charset="0"/>
                <a:cs typeface="Arial" panose="020B0604020202020204" pitchFamily="34" charset="0"/>
              </a:rPr>
              <a:t> через </a:t>
            </a:r>
            <a:r>
              <a:rPr lang="ru-RU" sz="800" dirty="0" err="1">
                <a:latin typeface="Arial" panose="020B0604020202020204" pitchFamily="34" charset="0"/>
                <a:cs typeface="Arial" panose="020B0604020202020204" pitchFamily="34" charset="0"/>
              </a:rPr>
              <a:t>накладену</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лицьову</a:t>
            </a:r>
            <a:r>
              <a:rPr lang="ru-RU" sz="800" dirty="0">
                <a:latin typeface="Arial" panose="020B0604020202020204" pitchFamily="34" charset="0"/>
                <a:cs typeface="Arial" panose="020B0604020202020204" pitchFamily="34" charset="0"/>
              </a:rPr>
              <a:t> маску</a:t>
            </a:r>
            <a:endParaRPr lang="ru-UA" sz="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588FE95-6FB8-12E3-2A68-569C50AF4F6E}"/>
              </a:ext>
            </a:extLst>
          </p:cNvPr>
          <p:cNvSpPr txBox="1"/>
          <p:nvPr/>
        </p:nvSpPr>
        <p:spPr>
          <a:xfrm>
            <a:off x="1277630" y="4894529"/>
            <a:ext cx="1633209" cy="246221"/>
          </a:xfrm>
          <a:prstGeom prst="rect">
            <a:avLst/>
          </a:prstGeom>
          <a:solidFill>
            <a:srgbClr val="9390FF"/>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Pralidoxime 600mg X 3</a:t>
            </a:r>
          </a:p>
          <a:p>
            <a:pPr algn="ctr"/>
            <a:r>
              <a:rPr lang="ru-RU" sz="800" dirty="0" err="1">
                <a:latin typeface="Arial" panose="020B0604020202020204" pitchFamily="34" charset="0"/>
                <a:cs typeface="Arial" panose="020B0604020202020204" pitchFamily="34" charset="0"/>
              </a:rPr>
              <a:t>Пралідоксім</a:t>
            </a:r>
            <a:r>
              <a:rPr lang="ru-RU" sz="800" dirty="0">
                <a:latin typeface="Arial" panose="020B0604020202020204" pitchFamily="34" charset="0"/>
                <a:cs typeface="Arial" panose="020B0604020202020204" pitchFamily="34" charset="0"/>
              </a:rPr>
              <a:t> 600 мг </a:t>
            </a:r>
            <a:r>
              <a:rPr lang="ro-RO" sz="800" dirty="0">
                <a:latin typeface="Arial" panose="020B0604020202020204" pitchFamily="34" charset="0"/>
                <a:cs typeface="Arial" panose="020B0604020202020204" pitchFamily="34" charset="0"/>
              </a:rPr>
              <a:t>X 3</a:t>
            </a:r>
            <a:endParaRPr lang="ru-UA" sz="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C9E3E3D-A8D7-210D-415B-3578CEA4BFE3}"/>
              </a:ext>
            </a:extLst>
          </p:cNvPr>
          <p:cNvSpPr txBox="1"/>
          <p:nvPr/>
        </p:nvSpPr>
        <p:spPr>
          <a:xfrm>
            <a:off x="5596084" y="3022779"/>
            <a:ext cx="1691684" cy="369332"/>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Respiratory Symptoms Worsening</a:t>
            </a:r>
          </a:p>
          <a:p>
            <a:pPr algn="ctr"/>
            <a:r>
              <a:rPr lang="ru-RU" sz="800" dirty="0" err="1">
                <a:latin typeface="Arial" panose="020B0604020202020204" pitchFamily="34" charset="0"/>
                <a:cs typeface="Arial" panose="020B0604020202020204" pitchFamily="34" charset="0"/>
              </a:rPr>
              <a:t>Респіраторні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симптоми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погіршуються</a:t>
            </a:r>
            <a:endParaRPr lang="ru-UA" sz="8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9D813E2-4412-CF04-D503-7930089E834A}"/>
              </a:ext>
            </a:extLst>
          </p:cNvPr>
          <p:cNvSpPr txBox="1"/>
          <p:nvPr/>
        </p:nvSpPr>
        <p:spPr>
          <a:xfrm>
            <a:off x="3506467" y="2636371"/>
            <a:ext cx="1729695" cy="246221"/>
          </a:xfrm>
          <a:prstGeom prst="rect">
            <a:avLst/>
          </a:prstGeom>
          <a:solidFill>
            <a:srgbClr val="C3F7C7"/>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Pre-Hospital</a:t>
            </a:r>
          </a:p>
          <a:p>
            <a:pPr algn="ctr"/>
            <a:r>
              <a:rPr lang="ru-RU" sz="800" dirty="0">
                <a:latin typeface="Arial" panose="020B0604020202020204" pitchFamily="34" charset="0"/>
                <a:cs typeface="Arial" panose="020B0604020202020204" pitchFamily="34" charset="0"/>
              </a:rPr>
              <a:t>Перед </a:t>
            </a:r>
            <a:r>
              <a:rPr lang="ru-RU" sz="800" dirty="0" err="1">
                <a:latin typeface="Arial" panose="020B0604020202020204" pitchFamily="34" charset="0"/>
                <a:cs typeface="Arial" panose="020B0604020202020204" pitchFamily="34" charset="0"/>
              </a:rPr>
              <a:t>госпіталізацією</a:t>
            </a:r>
            <a:endParaRPr lang="ru-UA" sz="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0300A0F-E7F1-8512-452E-A99AD1984429}"/>
              </a:ext>
            </a:extLst>
          </p:cNvPr>
          <p:cNvSpPr txBox="1"/>
          <p:nvPr/>
        </p:nvSpPr>
        <p:spPr>
          <a:xfrm>
            <a:off x="1277630" y="5297160"/>
            <a:ext cx="1617969" cy="246221"/>
          </a:xfrm>
          <a:prstGeom prst="rect">
            <a:avLst/>
          </a:prstGeom>
          <a:solidFill>
            <a:srgbClr val="FC943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Diazepam 10mg X 1</a:t>
            </a:r>
          </a:p>
          <a:p>
            <a:pPr algn="ctr"/>
            <a:r>
              <a:rPr lang="ru-RU" sz="800" dirty="0" err="1">
                <a:latin typeface="Arial" panose="020B0604020202020204" pitchFamily="34" charset="0"/>
                <a:cs typeface="Arial" panose="020B0604020202020204" pitchFamily="34" charset="0"/>
              </a:rPr>
              <a:t>Діазепам</a:t>
            </a:r>
            <a:r>
              <a:rPr lang="ru-RU" sz="800" dirty="0">
                <a:latin typeface="Arial" panose="020B0604020202020204" pitchFamily="34" charset="0"/>
                <a:cs typeface="Arial" panose="020B0604020202020204" pitchFamily="34" charset="0"/>
              </a:rPr>
              <a:t> 10 мг X 1</a:t>
            </a:r>
            <a:endParaRPr lang="ru-UA" sz="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65A91BC-E5C3-B3F0-F713-1F8896A9CCFC}"/>
              </a:ext>
            </a:extLst>
          </p:cNvPr>
          <p:cNvSpPr txBox="1"/>
          <p:nvPr/>
        </p:nvSpPr>
        <p:spPr>
          <a:xfrm>
            <a:off x="1363979" y="3022779"/>
            <a:ext cx="1531620" cy="723275"/>
          </a:xfrm>
          <a:prstGeom prst="rect">
            <a:avLst/>
          </a:prstGeom>
          <a:solidFill>
            <a:srgbClr val="F2F3F5"/>
          </a:solid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Rhinorrhea and Salivation Severe Exposure Suspected</a:t>
            </a:r>
          </a:p>
          <a:p>
            <a:pPr algn="ctr"/>
            <a:r>
              <a:rPr lang="ru-RU" sz="900" dirty="0">
                <a:latin typeface="Arial" panose="020B0604020202020204" pitchFamily="34" charset="0"/>
                <a:cs typeface="Arial" panose="020B0604020202020204" pitchFamily="34" charset="0"/>
              </a:rPr>
              <a:t>Ринорея та </a:t>
            </a:r>
            <a:r>
              <a:rPr lang="ru-RU" sz="900" dirty="0" err="1">
                <a:latin typeface="Arial" panose="020B0604020202020204" pitchFamily="34" charset="0"/>
                <a:cs typeface="Arial" panose="020B0604020202020204" pitchFamily="34" charset="0"/>
              </a:rPr>
              <a:t>слиновиділення</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підозра</a:t>
            </a:r>
            <a:r>
              <a:rPr lang="ru-RU" sz="900" dirty="0">
                <a:latin typeface="Arial" panose="020B0604020202020204" pitchFamily="34" charset="0"/>
                <a:cs typeface="Arial" panose="020B0604020202020204" pitchFamily="34" charset="0"/>
              </a:rPr>
              <a:t> на </a:t>
            </a:r>
            <a:r>
              <a:rPr lang="ru-RU" sz="900" dirty="0" err="1">
                <a:latin typeface="Arial" panose="020B0604020202020204" pitchFamily="34" charset="0"/>
                <a:cs typeface="Arial" panose="020B0604020202020204" pitchFamily="34" charset="0"/>
              </a:rPr>
              <a:t>серйозне</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ураження</a:t>
            </a:r>
            <a:endParaRPr lang="en-US" sz="900" dirty="0">
              <a:latin typeface="Arial" panose="020B0604020202020204" pitchFamily="34" charset="0"/>
              <a:cs typeface="Arial" panose="020B0604020202020204" pitchFamily="34" charset="0"/>
            </a:endParaRPr>
          </a:p>
          <a:p>
            <a:pPr algn="ctr"/>
            <a:endParaRPr lang="ru-UA" sz="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CEF0E92-AFB6-ED7B-A392-18541AB38687}"/>
              </a:ext>
            </a:extLst>
          </p:cNvPr>
          <p:cNvSpPr txBox="1"/>
          <p:nvPr/>
        </p:nvSpPr>
        <p:spPr>
          <a:xfrm>
            <a:off x="7826946" y="3083172"/>
            <a:ext cx="1531620" cy="246221"/>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Convulsion</a:t>
            </a:r>
          </a:p>
          <a:p>
            <a:pPr algn="ctr"/>
            <a:r>
              <a:rPr lang="ru-RU" sz="800" dirty="0" err="1">
                <a:latin typeface="Arial" panose="020B0604020202020204" pitchFamily="34" charset="0"/>
                <a:cs typeface="Arial" panose="020B0604020202020204" pitchFamily="34" charset="0"/>
              </a:rPr>
              <a:t>Судоми</a:t>
            </a:r>
            <a:endParaRPr lang="ru-UA" sz="8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256A49E-B3FB-1347-FEED-FD9F1CCB53DE}"/>
              </a:ext>
            </a:extLst>
          </p:cNvPr>
          <p:cNvSpPr txBox="1"/>
          <p:nvPr/>
        </p:nvSpPr>
        <p:spPr>
          <a:xfrm>
            <a:off x="10054557" y="3022779"/>
            <a:ext cx="262922" cy="246221"/>
          </a:xfrm>
          <a:prstGeom prst="rect">
            <a:avLst/>
          </a:prstGeom>
          <a:solidFill>
            <a:srgbClr val="F2F3F5"/>
          </a:solidFill>
        </p:spPr>
        <p:txBody>
          <a:bodyPr wrap="square" lIns="0" tIns="0" rIns="0" bIns="0" rtlCol="0">
            <a:spAutoFit/>
          </a:bodyPr>
          <a:lstStyle/>
          <a:p>
            <a:pPr algn="ctr"/>
            <a:endParaRPr lang="ru-UA" sz="8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6693FEE-4456-D47D-3A88-43129FAA3891}"/>
              </a:ext>
            </a:extLst>
          </p:cNvPr>
          <p:cNvSpPr txBox="1"/>
          <p:nvPr/>
        </p:nvSpPr>
        <p:spPr>
          <a:xfrm>
            <a:off x="7848600" y="4030738"/>
            <a:ext cx="1531620" cy="246221"/>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T= 9min</a:t>
            </a:r>
          </a:p>
          <a:p>
            <a:pPr algn="ctr"/>
            <a:r>
              <a:rPr lang="ro-RO" sz="800" dirty="0">
                <a:latin typeface="Arial" panose="020B0604020202020204" pitchFamily="34" charset="0"/>
                <a:cs typeface="Arial" panose="020B0604020202020204" pitchFamily="34" charset="0"/>
              </a:rPr>
              <a:t>T= 9 </a:t>
            </a:r>
            <a:r>
              <a:rPr lang="ru-RU" sz="800" dirty="0" err="1">
                <a:latin typeface="Arial" panose="020B0604020202020204" pitchFamily="34" charset="0"/>
                <a:cs typeface="Arial" panose="020B0604020202020204" pitchFamily="34" charset="0"/>
              </a:rPr>
              <a:t>хв</a:t>
            </a:r>
            <a:r>
              <a:rPr lang="ru-RU" sz="800" dirty="0">
                <a:latin typeface="Arial" panose="020B0604020202020204" pitchFamily="34" charset="0"/>
                <a:cs typeface="Arial" panose="020B0604020202020204" pitchFamily="34" charset="0"/>
              </a:rPr>
              <a:t>.</a:t>
            </a:r>
            <a:endParaRPr lang="ru-UA" sz="8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C36A28B-E62C-B239-AC3A-7625AAB91982}"/>
              </a:ext>
            </a:extLst>
          </p:cNvPr>
          <p:cNvSpPr txBox="1"/>
          <p:nvPr/>
        </p:nvSpPr>
        <p:spPr>
          <a:xfrm>
            <a:off x="5676116" y="4027797"/>
            <a:ext cx="1531620" cy="246221"/>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T= 6min</a:t>
            </a:r>
          </a:p>
          <a:p>
            <a:pPr algn="ctr"/>
            <a:r>
              <a:rPr lang="ro-RO" sz="800" dirty="0">
                <a:latin typeface="Arial" panose="020B0604020202020204" pitchFamily="34" charset="0"/>
                <a:cs typeface="Arial" panose="020B0604020202020204" pitchFamily="34" charset="0"/>
              </a:rPr>
              <a:t>T= 6 </a:t>
            </a:r>
            <a:r>
              <a:rPr lang="ru-RU" sz="800" dirty="0" err="1">
                <a:latin typeface="Arial" panose="020B0604020202020204" pitchFamily="34" charset="0"/>
                <a:cs typeface="Arial" panose="020B0604020202020204" pitchFamily="34" charset="0"/>
              </a:rPr>
              <a:t>хв</a:t>
            </a:r>
            <a:r>
              <a:rPr lang="ru-RU" sz="800" dirty="0">
                <a:latin typeface="Arial" panose="020B0604020202020204" pitchFamily="34" charset="0"/>
                <a:cs typeface="Arial" panose="020B0604020202020204" pitchFamily="34" charset="0"/>
              </a:rPr>
              <a:t>.</a:t>
            </a:r>
            <a:endParaRPr lang="ru-UA" sz="8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7C23697-6815-0604-FE06-65D284D88F66}"/>
              </a:ext>
            </a:extLst>
          </p:cNvPr>
          <p:cNvSpPr txBox="1"/>
          <p:nvPr/>
        </p:nvSpPr>
        <p:spPr>
          <a:xfrm>
            <a:off x="3492075" y="4020102"/>
            <a:ext cx="1531620" cy="246221"/>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T= 3min</a:t>
            </a:r>
          </a:p>
          <a:p>
            <a:pPr algn="ctr"/>
            <a:r>
              <a:rPr lang="ro-RO" sz="800" dirty="0">
                <a:latin typeface="Arial" panose="020B0604020202020204" pitchFamily="34" charset="0"/>
                <a:cs typeface="Arial" panose="020B0604020202020204" pitchFamily="34" charset="0"/>
              </a:rPr>
              <a:t>T= 3 </a:t>
            </a:r>
            <a:r>
              <a:rPr lang="ru-RU" sz="800" dirty="0" err="1">
                <a:latin typeface="Arial" panose="020B0604020202020204" pitchFamily="34" charset="0"/>
                <a:cs typeface="Arial" panose="020B0604020202020204" pitchFamily="34" charset="0"/>
              </a:rPr>
              <a:t>хв</a:t>
            </a:r>
            <a:r>
              <a:rPr lang="ru-RU" sz="800" dirty="0">
                <a:latin typeface="Arial" panose="020B0604020202020204" pitchFamily="34" charset="0"/>
                <a:cs typeface="Arial" panose="020B0604020202020204" pitchFamily="34" charset="0"/>
              </a:rPr>
              <a:t>.</a:t>
            </a:r>
            <a:endParaRPr lang="ru-UA" sz="8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4ACE97C-1A27-8E25-9ABE-F17617E577C4}"/>
              </a:ext>
            </a:extLst>
          </p:cNvPr>
          <p:cNvSpPr txBox="1"/>
          <p:nvPr/>
        </p:nvSpPr>
        <p:spPr>
          <a:xfrm>
            <a:off x="1277630" y="4025575"/>
            <a:ext cx="1531620" cy="246221"/>
          </a:xfrm>
          <a:prstGeom prst="rect">
            <a:avLst/>
          </a:prstGeom>
          <a:solidFill>
            <a:srgbClr val="F2F3F5"/>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T= 0min</a:t>
            </a:r>
          </a:p>
          <a:p>
            <a:pPr algn="ctr"/>
            <a:r>
              <a:rPr lang="ro-RO" sz="800" dirty="0">
                <a:latin typeface="Arial" panose="020B0604020202020204" pitchFamily="34" charset="0"/>
                <a:cs typeface="Arial" panose="020B0604020202020204" pitchFamily="34" charset="0"/>
              </a:rPr>
              <a:t>T= 0 </a:t>
            </a:r>
            <a:r>
              <a:rPr lang="ru-RU" sz="800" dirty="0" err="1">
                <a:latin typeface="Arial" panose="020B0604020202020204" pitchFamily="34" charset="0"/>
                <a:cs typeface="Arial" panose="020B0604020202020204" pitchFamily="34" charset="0"/>
              </a:rPr>
              <a:t>хв</a:t>
            </a:r>
            <a:r>
              <a:rPr lang="ru-RU" sz="800" dirty="0">
                <a:latin typeface="Arial" panose="020B0604020202020204" pitchFamily="34" charset="0"/>
                <a:cs typeface="Arial" panose="020B0604020202020204" pitchFamily="34" charset="0"/>
              </a:rPr>
              <a:t>.</a:t>
            </a:r>
            <a:endParaRPr lang="ru-UA" sz="8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6CDF378-3FED-04D9-9238-1A7E851D2536}"/>
              </a:ext>
            </a:extLst>
          </p:cNvPr>
          <p:cNvSpPr txBox="1"/>
          <p:nvPr/>
        </p:nvSpPr>
        <p:spPr>
          <a:xfrm>
            <a:off x="3504775" y="4432109"/>
            <a:ext cx="1531620" cy="323165"/>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Atropine 2mg</a:t>
            </a:r>
          </a:p>
          <a:p>
            <a:pPr algn="ctr"/>
            <a:r>
              <a:rPr lang="ru-RU" sz="800" dirty="0" err="1">
                <a:latin typeface="Arial" panose="020B0604020202020204" pitchFamily="34" charset="0"/>
                <a:cs typeface="Arial" panose="020B0604020202020204" pitchFamily="34" charset="0"/>
              </a:rPr>
              <a:t>Атропін</a:t>
            </a:r>
            <a:r>
              <a:rPr lang="ru-RU" sz="800" dirty="0">
                <a:latin typeface="Arial" panose="020B0604020202020204" pitchFamily="34" charset="0"/>
                <a:cs typeface="Arial" panose="020B0604020202020204" pitchFamily="34" charset="0"/>
              </a:rPr>
              <a:t> 2 мг</a:t>
            </a:r>
            <a:endParaRPr lang="en-US" sz="800" dirty="0">
              <a:latin typeface="Arial" panose="020B0604020202020204" pitchFamily="34" charset="0"/>
              <a:cs typeface="Arial" panose="020B0604020202020204" pitchFamily="34" charset="0"/>
            </a:endParaRPr>
          </a:p>
          <a:p>
            <a:pPr algn="ctr"/>
            <a:endParaRPr lang="ru-UA" sz="5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82FE64E-F17E-6A1C-AB1D-F429B2A6C234}"/>
              </a:ext>
            </a:extLst>
          </p:cNvPr>
          <p:cNvSpPr txBox="1"/>
          <p:nvPr/>
        </p:nvSpPr>
        <p:spPr>
          <a:xfrm>
            <a:off x="5662930" y="4432109"/>
            <a:ext cx="1531620" cy="323165"/>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Atropine 2mg </a:t>
            </a:r>
          </a:p>
          <a:p>
            <a:pPr algn="ctr"/>
            <a:r>
              <a:rPr lang="ru-RU" sz="800" dirty="0" err="1">
                <a:latin typeface="Arial" panose="020B0604020202020204" pitchFamily="34" charset="0"/>
                <a:cs typeface="Arial" panose="020B0604020202020204" pitchFamily="34" charset="0"/>
              </a:rPr>
              <a:t>Атропін</a:t>
            </a:r>
            <a:r>
              <a:rPr lang="ru-RU" sz="800" dirty="0">
                <a:latin typeface="Arial" panose="020B0604020202020204" pitchFamily="34" charset="0"/>
                <a:cs typeface="Arial" panose="020B0604020202020204" pitchFamily="34" charset="0"/>
              </a:rPr>
              <a:t> 2 мг</a:t>
            </a:r>
            <a:endParaRPr lang="en-US" sz="800" dirty="0">
              <a:latin typeface="Arial" panose="020B0604020202020204" pitchFamily="34" charset="0"/>
              <a:cs typeface="Arial" panose="020B0604020202020204" pitchFamily="34" charset="0"/>
            </a:endParaRPr>
          </a:p>
          <a:p>
            <a:pPr algn="ctr"/>
            <a:endParaRPr lang="ru-UA" sz="5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497CD86-2AB2-519F-D26A-63878BF409DF}"/>
              </a:ext>
            </a:extLst>
          </p:cNvPr>
          <p:cNvSpPr txBox="1"/>
          <p:nvPr/>
        </p:nvSpPr>
        <p:spPr>
          <a:xfrm>
            <a:off x="7848600" y="4439803"/>
            <a:ext cx="1531620" cy="323165"/>
          </a:xfrm>
          <a:prstGeom prst="rect">
            <a:avLst/>
          </a:prstGeom>
          <a:solidFill>
            <a:srgbClr val="FD908D"/>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Atropine 2mg</a:t>
            </a:r>
          </a:p>
          <a:p>
            <a:pPr algn="ctr"/>
            <a:r>
              <a:rPr lang="ru-RU" sz="800" dirty="0" err="1">
                <a:latin typeface="Arial" panose="020B0604020202020204" pitchFamily="34" charset="0"/>
                <a:cs typeface="Arial" panose="020B0604020202020204" pitchFamily="34" charset="0"/>
              </a:rPr>
              <a:t>Атропін</a:t>
            </a:r>
            <a:r>
              <a:rPr lang="ru-RU" sz="800" dirty="0">
                <a:latin typeface="Arial" panose="020B0604020202020204" pitchFamily="34" charset="0"/>
                <a:cs typeface="Arial" panose="020B0604020202020204" pitchFamily="34" charset="0"/>
              </a:rPr>
              <a:t> 2 мг</a:t>
            </a:r>
            <a:endParaRPr lang="en-US" sz="800" dirty="0">
              <a:latin typeface="Arial" panose="020B0604020202020204" pitchFamily="34" charset="0"/>
              <a:cs typeface="Arial" panose="020B0604020202020204" pitchFamily="34" charset="0"/>
            </a:endParaRPr>
          </a:p>
          <a:p>
            <a:pPr algn="ctr"/>
            <a:endParaRPr lang="ru-UA" sz="5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65061F2-A564-CCBC-850E-04D5B3C594FE}"/>
              </a:ext>
            </a:extLst>
          </p:cNvPr>
          <p:cNvSpPr txBox="1"/>
          <p:nvPr/>
        </p:nvSpPr>
        <p:spPr>
          <a:xfrm>
            <a:off x="7830831" y="5316379"/>
            <a:ext cx="1617969" cy="246221"/>
          </a:xfrm>
          <a:prstGeom prst="rect">
            <a:avLst/>
          </a:prstGeom>
          <a:solidFill>
            <a:srgbClr val="FC9431"/>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Diazepam 10mg X 1</a:t>
            </a:r>
          </a:p>
          <a:p>
            <a:pPr algn="ctr"/>
            <a:r>
              <a:rPr lang="ru-RU" sz="800" dirty="0" err="1">
                <a:latin typeface="Arial" panose="020B0604020202020204" pitchFamily="34" charset="0"/>
                <a:cs typeface="Arial" panose="020B0604020202020204" pitchFamily="34" charset="0"/>
              </a:rPr>
              <a:t>Діазепам</a:t>
            </a:r>
            <a:r>
              <a:rPr lang="ru-RU" sz="800" dirty="0">
                <a:latin typeface="Arial" panose="020B0604020202020204" pitchFamily="34" charset="0"/>
                <a:cs typeface="Arial" panose="020B0604020202020204" pitchFamily="34" charset="0"/>
              </a:rPr>
              <a:t> 10 мг X 1</a:t>
            </a:r>
            <a:endParaRPr lang="ru-UA" sz="8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FC6F518-0A30-AE1E-87D0-270CA6160D2B}"/>
              </a:ext>
            </a:extLst>
          </p:cNvPr>
          <p:cNvSpPr txBox="1"/>
          <p:nvPr/>
        </p:nvSpPr>
        <p:spPr>
          <a:xfrm>
            <a:off x="1233091" y="5712171"/>
            <a:ext cx="1707046" cy="246221"/>
          </a:xfrm>
          <a:prstGeom prst="rect">
            <a:avLst/>
          </a:prstGeom>
          <a:solidFill>
            <a:srgbClr val="FDE440"/>
          </a:solidFill>
        </p:spPr>
        <p:txBody>
          <a:bodyPr wrap="square" lIns="0" tIns="0" rIns="0" bIns="0" rtlCol="0">
            <a:spAutoFit/>
          </a:bodyPr>
          <a:lstStyle/>
          <a:p>
            <a:pPr algn="ctr"/>
            <a:r>
              <a:rPr lang="it-IT" sz="800" dirty="0">
                <a:latin typeface="Arial" panose="020B0604020202020204" pitchFamily="34" charset="0"/>
                <a:cs typeface="Arial" panose="020B0604020202020204" pitchFamily="34" charset="0"/>
              </a:rPr>
              <a:t>Scopolamine 1mg IM X 1</a:t>
            </a:r>
            <a:endParaRPr lang="en-US" sz="800" dirty="0">
              <a:latin typeface="Arial" panose="020B0604020202020204" pitchFamily="34" charset="0"/>
              <a:cs typeface="Arial" panose="020B0604020202020204" pitchFamily="34" charset="0"/>
            </a:endParaRPr>
          </a:p>
          <a:p>
            <a:pPr algn="ctr"/>
            <a:r>
              <a:rPr lang="ru-RU" sz="800" dirty="0" err="1">
                <a:latin typeface="Arial" panose="020B0604020202020204" pitchFamily="34" charset="0"/>
                <a:cs typeface="Arial" panose="020B0604020202020204" pitchFamily="34" charset="0"/>
              </a:rPr>
              <a:t>Скополамін</a:t>
            </a:r>
            <a:r>
              <a:rPr lang="ru-RU" sz="800" dirty="0">
                <a:latin typeface="Arial" panose="020B0604020202020204" pitchFamily="34" charset="0"/>
                <a:cs typeface="Arial" panose="020B0604020202020204" pitchFamily="34" charset="0"/>
              </a:rPr>
              <a:t> 1 мг ВМ X 1</a:t>
            </a:r>
            <a:endParaRPr lang="ru-UA" sz="8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5A25E82-8968-FE87-B4EF-EF23D2702D44}"/>
              </a:ext>
            </a:extLst>
          </p:cNvPr>
          <p:cNvSpPr txBox="1"/>
          <p:nvPr/>
        </p:nvSpPr>
        <p:spPr>
          <a:xfrm>
            <a:off x="7944340" y="5719343"/>
            <a:ext cx="1504460" cy="246221"/>
          </a:xfrm>
          <a:prstGeom prst="rect">
            <a:avLst/>
          </a:prstGeom>
          <a:solidFill>
            <a:srgbClr val="CFE4FF"/>
          </a:solidFill>
        </p:spPr>
        <p:txBody>
          <a:bodyPr wrap="square" lIns="0" tIns="0" rIns="0" bIns="0" rtlCol="0">
            <a:spAutoFit/>
          </a:bodyPr>
          <a:lstStyle/>
          <a:p>
            <a:pPr algn="ctr"/>
            <a:r>
              <a:rPr lang="en-US" sz="800" dirty="0">
                <a:latin typeface="Arial" panose="020B0604020202020204" pitchFamily="34" charset="0"/>
                <a:cs typeface="Arial" panose="020B0604020202020204" pitchFamily="34" charset="0"/>
              </a:rPr>
              <a:t>Intubate</a:t>
            </a:r>
          </a:p>
          <a:p>
            <a:pPr algn="ctr"/>
            <a:r>
              <a:rPr lang="ru-RU" sz="800" dirty="0" err="1">
                <a:latin typeface="Arial" panose="020B0604020202020204" pitchFamily="34" charset="0"/>
                <a:cs typeface="Arial" panose="020B0604020202020204" pitchFamily="34" charset="0"/>
              </a:rPr>
              <a:t>Інтубація</a:t>
            </a:r>
            <a:endParaRPr lang="ru-UA" sz="8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F0A513D-4FA4-92D7-53DE-0BF0AEBAAB76}"/>
              </a:ext>
            </a:extLst>
          </p:cNvPr>
          <p:cNvSpPr txBox="1"/>
          <p:nvPr/>
        </p:nvSpPr>
        <p:spPr>
          <a:xfrm>
            <a:off x="10057615" y="5761826"/>
            <a:ext cx="259864" cy="161253"/>
          </a:xfrm>
          <a:prstGeom prst="rect">
            <a:avLst/>
          </a:prstGeom>
          <a:solidFill>
            <a:srgbClr val="CFE4FF"/>
          </a:solidFill>
        </p:spPr>
        <p:txBody>
          <a:bodyPr wrap="square" lIns="0" tIns="0" rIns="0" bIns="0" rtlCol="0">
            <a:spAutoFit/>
          </a:bodyPr>
          <a:lstStyle/>
          <a:p>
            <a:pPr algn="ctr"/>
            <a:endParaRPr lang="ru-UA" sz="800" dirty="0">
              <a:latin typeface="Arial" panose="020B0604020202020204" pitchFamily="34" charset="0"/>
              <a:cs typeface="Arial" panose="020B060402020202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8392" y="1665554"/>
            <a:ext cx="8391742" cy="3451586"/>
          </a:xfrm>
          <a:prstGeom prst="rect">
            <a:avLst/>
          </a:prstGeom>
        </p:spPr>
        <p:txBody>
          <a:bodyPr vert="horz" wrap="square" lIns="0" tIns="116205" rIns="0" bIns="0" rtlCol="0">
            <a:spAutoFit/>
          </a:bodyPr>
          <a:lstStyle/>
          <a:p>
            <a:pPr marR="5080" indent="12700" algn="ctr">
              <a:lnSpc>
                <a:spcPts val="6480"/>
              </a:lnSpc>
              <a:spcBef>
                <a:spcPts val="915"/>
              </a:spcBef>
            </a:pPr>
            <a:r>
              <a:rPr sz="6000" b="1" spc="-25" dirty="0"/>
              <a:t>Hospital</a:t>
            </a:r>
            <a:r>
              <a:rPr sz="6000" b="1" spc="-270" dirty="0"/>
              <a:t> </a:t>
            </a:r>
            <a:r>
              <a:rPr sz="6000" b="1" spc="-90" dirty="0"/>
              <a:t>Systems </a:t>
            </a:r>
            <a:r>
              <a:rPr sz="6000" b="1" spc="-10" dirty="0"/>
              <a:t>Preparedness</a:t>
            </a:r>
            <a:br>
              <a:rPr lang="en-US" sz="6000" b="1" spc="-10" dirty="0"/>
            </a:br>
            <a:r>
              <a:rPr lang="ru-RU" sz="6000" b="1" spc="-10" dirty="0" err="1"/>
              <a:t>Готовність</a:t>
            </a:r>
            <a:r>
              <a:rPr lang="ru-RU" sz="6000" b="1" spc="-10" dirty="0"/>
              <a:t> </a:t>
            </a:r>
            <a:r>
              <a:rPr lang="ru-RU" sz="6000" b="1" spc="-10" dirty="0" err="1"/>
              <a:t>лікарняних</a:t>
            </a:r>
            <a:r>
              <a:rPr lang="ru-RU" sz="6000" b="1" spc="-10" dirty="0"/>
              <a:t> систем</a:t>
            </a:r>
            <a:endParaRPr sz="6000" b="1" dirty="0"/>
          </a:p>
        </p:txBody>
      </p:sp>
      <p:grpSp>
        <p:nvGrpSpPr>
          <p:cNvPr id="3" name="object 3"/>
          <p:cNvGrpSpPr/>
          <p:nvPr/>
        </p:nvGrpSpPr>
        <p:grpSpPr>
          <a:xfrm>
            <a:off x="1991867" y="5818632"/>
            <a:ext cx="7062470" cy="744220"/>
            <a:chOff x="1991867" y="5818632"/>
            <a:chExt cx="7062470" cy="744220"/>
          </a:xfrm>
        </p:grpSpPr>
        <p:pic>
          <p:nvPicPr>
            <p:cNvPr id="4" name="object 4"/>
            <p:cNvPicPr/>
            <p:nvPr/>
          </p:nvPicPr>
          <p:blipFill>
            <a:blip r:embed="rId2" cstate="print"/>
            <a:stretch>
              <a:fillRect/>
            </a:stretch>
          </p:blipFill>
          <p:spPr>
            <a:xfrm>
              <a:off x="7018020" y="5844540"/>
              <a:ext cx="2036076" cy="693419"/>
            </a:xfrm>
            <a:prstGeom prst="rect">
              <a:avLst/>
            </a:prstGeom>
          </p:spPr>
        </p:pic>
        <p:pic>
          <p:nvPicPr>
            <p:cNvPr id="5" name="object 5"/>
            <p:cNvPicPr/>
            <p:nvPr/>
          </p:nvPicPr>
          <p:blipFill>
            <a:blip r:embed="rId3" cstate="print"/>
            <a:stretch>
              <a:fillRect/>
            </a:stretch>
          </p:blipFill>
          <p:spPr>
            <a:xfrm>
              <a:off x="1991867" y="5818632"/>
              <a:ext cx="5701283" cy="743712"/>
            </a:xfrm>
            <a:prstGeom prst="rect">
              <a:avLst/>
            </a:prstGeom>
          </p:spPr>
        </p:pic>
      </p:grpSp>
      <p:pic>
        <p:nvPicPr>
          <p:cNvPr id="6" name="object 6"/>
          <p:cNvPicPr/>
          <p:nvPr/>
        </p:nvPicPr>
        <p:blipFill>
          <a:blip r:embed="rId4" cstate="print"/>
          <a:stretch>
            <a:fillRect/>
          </a:stretch>
        </p:blipFill>
        <p:spPr>
          <a:xfrm>
            <a:off x="650197" y="5921827"/>
            <a:ext cx="1158194" cy="718553"/>
          </a:xfrm>
          <a:prstGeom prst="rect">
            <a:avLst/>
          </a:prstGeom>
        </p:spPr>
      </p:pic>
      <p:pic>
        <p:nvPicPr>
          <p:cNvPr id="7" name="object 7"/>
          <p:cNvPicPr/>
          <p:nvPr/>
        </p:nvPicPr>
        <p:blipFill>
          <a:blip r:embed="rId5" cstate="print"/>
          <a:stretch>
            <a:fillRect/>
          </a:stretch>
        </p:blipFill>
        <p:spPr>
          <a:xfrm>
            <a:off x="9560052" y="5838444"/>
            <a:ext cx="2215896" cy="704088"/>
          </a:xfrm>
          <a:prstGeom prst="rect">
            <a:avLst/>
          </a:prstGeom>
        </p:spPr>
      </p:pic>
      <p:pic>
        <p:nvPicPr>
          <p:cNvPr id="8" name="object 8"/>
          <p:cNvPicPr/>
          <p:nvPr/>
        </p:nvPicPr>
        <p:blipFill>
          <a:blip r:embed="rId6" cstate="print"/>
          <a:stretch>
            <a:fillRect/>
          </a:stretch>
        </p:blipFill>
        <p:spPr>
          <a:xfrm>
            <a:off x="169163" y="176784"/>
            <a:ext cx="1900427" cy="1897519"/>
          </a:xfrm>
          <a:prstGeom prst="rect">
            <a:avLst/>
          </a:prstGeom>
        </p:spPr>
      </p:pic>
      <p:sp>
        <p:nvSpPr>
          <p:cNvPr id="9" name="object 2">
            <a:extLst>
              <a:ext uri="{FF2B5EF4-FFF2-40B4-BE49-F238E27FC236}">
                <a16:creationId xmlns:a16="http://schemas.microsoft.com/office/drawing/2014/main" id="{55BB07CB-DC00-76FE-3791-217736CFD5C9}"/>
              </a:ext>
            </a:extLst>
          </p:cNvPr>
          <p:cNvSpPr txBox="1">
            <a:spLocks/>
          </p:cNvSpPr>
          <p:nvPr/>
        </p:nvSpPr>
        <p:spPr>
          <a:xfrm>
            <a:off x="3556695" y="6099002"/>
            <a:ext cx="3277849" cy="364202"/>
          </a:xfrm>
          <a:prstGeom prst="rect">
            <a:avLst/>
          </a:prstGeom>
          <a:solidFill>
            <a:schemeClr val="bg1"/>
          </a:solidFill>
        </p:spPr>
        <p:txBody>
          <a:bodyPr vert="horz" wrap="square" lIns="0" tIns="12700" rIns="0" bIns="0" rtlCol="0">
            <a:spAutoFit/>
          </a:bodyPr>
          <a:lstStyle>
            <a:lvl1pPr>
              <a:defRPr sz="5400" b="0" i="0">
                <a:solidFill>
                  <a:schemeClr val="tx1"/>
                </a:solidFill>
                <a:latin typeface="Calibri Light"/>
                <a:ea typeface="+mj-ea"/>
                <a:cs typeface="Calibri Light"/>
              </a:defRPr>
            </a:lvl1pPr>
          </a:lstStyle>
          <a:p>
            <a:pPr marL="12700" algn="l">
              <a:spcBef>
                <a:spcPts val="100"/>
              </a:spcBef>
            </a:pPr>
            <a:r>
              <a:rPr lang="en-US" sz="1100" b="1" spc="-20" dirty="0">
                <a:latin typeface="Times New Roman" panose="02020603050405020304" pitchFamily="18" charset="0"/>
                <a:cs typeface="Times New Roman" panose="02020603050405020304" pitchFamily="18" charset="0"/>
              </a:rPr>
              <a:t>Ukrainian Medical Association of North America</a:t>
            </a:r>
          </a:p>
          <a:p>
            <a:pPr marL="12700" algn="l">
              <a:spcBef>
                <a:spcPts val="100"/>
              </a:spcBef>
            </a:pPr>
            <a:r>
              <a:rPr lang="ru-RU" sz="1100" b="1" spc="-20" dirty="0" err="1">
                <a:latin typeface="Times New Roman" panose="02020603050405020304" pitchFamily="18" charset="0"/>
                <a:cs typeface="Times New Roman" panose="02020603050405020304" pitchFamily="18" charset="0"/>
              </a:rPr>
              <a:t>Українська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медична</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асоціація</a:t>
            </a:r>
            <a:r>
              <a:rPr lang="ru-RU" sz="1100" b="1" spc="-20" dirty="0">
                <a:latin typeface="Times New Roman" panose="02020603050405020304" pitchFamily="18" charset="0"/>
                <a:cs typeface="Times New Roman" panose="02020603050405020304" pitchFamily="18" charset="0"/>
              </a:rPr>
              <a:t> </a:t>
            </a:r>
            <a:r>
              <a:rPr lang="ru-RU" sz="1100" b="1" spc="-20" dirty="0" err="1">
                <a:latin typeface="Times New Roman" panose="02020603050405020304" pitchFamily="18" charset="0"/>
                <a:cs typeface="Times New Roman" panose="02020603050405020304" pitchFamily="18" charset="0"/>
              </a:rPr>
              <a:t>Північної</a:t>
            </a:r>
            <a:r>
              <a:rPr lang="ru-RU" sz="1100" b="1" spc="-20" dirty="0">
                <a:latin typeface="Times New Roman" panose="02020603050405020304" pitchFamily="18" charset="0"/>
                <a:cs typeface="Times New Roman" panose="02020603050405020304" pitchFamily="18" charset="0"/>
              </a:rPr>
              <a:t> Америки</a:t>
            </a:r>
            <a:endParaRPr lang="ru-RU" sz="11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4888" y="609676"/>
            <a:ext cx="5133340" cy="1121461"/>
          </a:xfrm>
          <a:prstGeom prst="rect">
            <a:avLst/>
          </a:prstGeom>
        </p:spPr>
        <p:txBody>
          <a:bodyPr vert="horz" wrap="square" lIns="0" tIns="13335" rIns="0" bIns="0" rtlCol="0">
            <a:spAutoFit/>
          </a:bodyPr>
          <a:lstStyle/>
          <a:p>
            <a:pPr marL="12700">
              <a:lnSpc>
                <a:spcPct val="100000"/>
              </a:lnSpc>
            </a:pPr>
            <a:r>
              <a:rPr sz="3600" b="1" spc="-20" dirty="0"/>
              <a:t>Syrian</a:t>
            </a:r>
            <a:r>
              <a:rPr sz="3600" b="1" spc="-195" dirty="0"/>
              <a:t> </a:t>
            </a:r>
            <a:r>
              <a:rPr sz="3600" b="1" spc="-25" dirty="0"/>
              <a:t>Experience</a:t>
            </a:r>
            <a:br>
              <a:rPr lang="en-US" sz="3600" b="1" spc="-25" dirty="0"/>
            </a:br>
            <a:r>
              <a:rPr lang="ru-RU" sz="3600" b="1" spc="-25" dirty="0" err="1"/>
              <a:t>Сирійський</a:t>
            </a:r>
            <a:r>
              <a:rPr lang="ru-RU" sz="3600" b="1" spc="-25" dirty="0"/>
              <a:t> </a:t>
            </a:r>
            <a:r>
              <a:rPr lang="ru-RU" sz="3600" b="1" spc="-25" dirty="0" err="1"/>
              <a:t>досвід</a:t>
            </a:r>
            <a:endParaRPr sz="3600" b="1" dirty="0"/>
          </a:p>
        </p:txBody>
      </p:sp>
      <p:pic>
        <p:nvPicPr>
          <p:cNvPr id="3" name="object 3"/>
          <p:cNvPicPr/>
          <p:nvPr/>
        </p:nvPicPr>
        <p:blipFill>
          <a:blip r:embed="rId2" cstate="print"/>
          <a:stretch>
            <a:fillRect/>
          </a:stretch>
        </p:blipFill>
        <p:spPr>
          <a:xfrm>
            <a:off x="6474967" y="1336891"/>
            <a:ext cx="4736592" cy="4331146"/>
          </a:xfrm>
          <a:prstGeom prst="rect">
            <a:avLst/>
          </a:prstGeom>
        </p:spPr>
      </p:pic>
      <p:sp>
        <p:nvSpPr>
          <p:cNvPr id="4" name="object 4"/>
          <p:cNvSpPr txBox="1"/>
          <p:nvPr/>
        </p:nvSpPr>
        <p:spPr>
          <a:xfrm>
            <a:off x="354888" y="1700860"/>
            <a:ext cx="5133340" cy="5362365"/>
          </a:xfrm>
          <a:prstGeom prst="rect">
            <a:avLst/>
          </a:prstGeom>
        </p:spPr>
        <p:txBody>
          <a:bodyPr vert="horz" wrap="square" lIns="0" tIns="12065" rIns="0" bIns="0" rtlCol="0">
            <a:spAutoFit/>
          </a:bodyPr>
          <a:lstStyle/>
          <a:p>
            <a:pPr marR="144780" algn="ctr">
              <a:lnSpc>
                <a:spcPct val="100000"/>
              </a:lnSpc>
              <a:spcBef>
                <a:spcPts val="95"/>
              </a:spcBef>
            </a:pPr>
            <a:endParaRPr lang="en-US" sz="400" b="1" dirty="0">
              <a:latin typeface="Calibri"/>
              <a:cs typeface="Calibri"/>
            </a:endParaRPr>
          </a:p>
          <a:p>
            <a:pPr marR="144780" algn="ctr">
              <a:lnSpc>
                <a:spcPct val="100000"/>
              </a:lnSpc>
              <a:spcBef>
                <a:spcPts val="95"/>
              </a:spcBef>
            </a:pPr>
            <a:r>
              <a:rPr sz="2000" b="1" dirty="0">
                <a:latin typeface="Calibri"/>
                <a:cs typeface="Calibri"/>
              </a:rPr>
              <a:t>Syrian</a:t>
            </a:r>
            <a:r>
              <a:rPr sz="2000" b="1" spc="-110" dirty="0">
                <a:latin typeface="Calibri"/>
                <a:cs typeface="Calibri"/>
              </a:rPr>
              <a:t> </a:t>
            </a:r>
            <a:r>
              <a:rPr sz="2000" b="1" dirty="0">
                <a:latin typeface="Calibri"/>
                <a:cs typeface="Calibri"/>
              </a:rPr>
              <a:t>Chemical</a:t>
            </a:r>
            <a:r>
              <a:rPr sz="2000" b="1" spc="-110" dirty="0">
                <a:latin typeface="Calibri"/>
                <a:cs typeface="Calibri"/>
              </a:rPr>
              <a:t> </a:t>
            </a:r>
            <a:r>
              <a:rPr sz="2000" b="1" spc="-20" dirty="0">
                <a:latin typeface="Calibri"/>
                <a:cs typeface="Calibri"/>
              </a:rPr>
              <a:t>Weapons</a:t>
            </a:r>
            <a:r>
              <a:rPr sz="2000" b="1" spc="-120" dirty="0">
                <a:latin typeface="Calibri"/>
                <a:cs typeface="Calibri"/>
              </a:rPr>
              <a:t> </a:t>
            </a:r>
            <a:r>
              <a:rPr sz="2000" b="1" spc="-10" dirty="0">
                <a:latin typeface="Calibri"/>
                <a:cs typeface="Calibri"/>
              </a:rPr>
              <a:t>Attacks</a:t>
            </a:r>
            <a:endParaRPr lang="en-US" sz="2000" b="1" spc="-10" dirty="0">
              <a:latin typeface="Calibri"/>
              <a:cs typeface="Calibri"/>
            </a:endParaRPr>
          </a:p>
          <a:p>
            <a:pPr marR="144780" algn="ctr">
              <a:lnSpc>
                <a:spcPct val="100000"/>
              </a:lnSpc>
              <a:spcBef>
                <a:spcPts val="95"/>
              </a:spcBef>
            </a:pPr>
            <a:r>
              <a:rPr lang="ru-RU" sz="2000" b="1" dirty="0">
                <a:latin typeface="Calibri"/>
                <a:cs typeface="Calibri"/>
              </a:rPr>
              <a:t>Атаки з </a:t>
            </a:r>
            <a:r>
              <a:rPr lang="ru-RU" sz="2000" b="1" dirty="0" err="1">
                <a:latin typeface="Calibri"/>
                <a:cs typeface="Calibri"/>
              </a:rPr>
              <a:t>використанням</a:t>
            </a:r>
            <a:r>
              <a:rPr lang="ru-RU" sz="2000" b="1" dirty="0">
                <a:latin typeface="Calibri"/>
                <a:cs typeface="Calibri"/>
              </a:rPr>
              <a:t> </a:t>
            </a:r>
            <a:r>
              <a:rPr lang="ru-RU" sz="2000" b="1" dirty="0" err="1">
                <a:latin typeface="Calibri"/>
                <a:cs typeface="Calibri"/>
              </a:rPr>
              <a:t>хімічної</a:t>
            </a:r>
            <a:r>
              <a:rPr lang="ru-RU" sz="2000" b="1" dirty="0">
                <a:latin typeface="Calibri"/>
                <a:cs typeface="Calibri"/>
              </a:rPr>
              <a:t> </a:t>
            </a:r>
            <a:r>
              <a:rPr lang="ru-RU" sz="2000" b="1" dirty="0" err="1">
                <a:latin typeface="Calibri"/>
                <a:cs typeface="Calibri"/>
              </a:rPr>
              <a:t>зброї</a:t>
            </a:r>
            <a:r>
              <a:rPr lang="ru-RU" sz="2000" b="1" dirty="0">
                <a:latin typeface="Calibri"/>
                <a:cs typeface="Calibri"/>
              </a:rPr>
              <a:t> в </a:t>
            </a:r>
            <a:r>
              <a:rPr lang="ru-RU" sz="2000" b="1" dirty="0" err="1">
                <a:latin typeface="Calibri"/>
                <a:cs typeface="Calibri"/>
              </a:rPr>
              <a:t>Сирії</a:t>
            </a:r>
            <a:endParaRPr sz="2000" b="1" dirty="0">
              <a:latin typeface="Calibri"/>
              <a:cs typeface="Calibri"/>
            </a:endParaRPr>
          </a:p>
          <a:p>
            <a:pPr marL="193040" algn="ctr">
              <a:lnSpc>
                <a:spcPct val="100000"/>
              </a:lnSpc>
              <a:spcBef>
                <a:spcPts val="5"/>
              </a:spcBef>
            </a:pPr>
            <a:r>
              <a:rPr sz="2000" dirty="0">
                <a:latin typeface="Calibri"/>
                <a:cs typeface="Calibri"/>
              </a:rPr>
              <a:t>161</a:t>
            </a:r>
            <a:r>
              <a:rPr sz="2000" spc="-80" dirty="0">
                <a:latin typeface="Calibri"/>
                <a:cs typeface="Calibri"/>
              </a:rPr>
              <a:t> </a:t>
            </a:r>
            <a:r>
              <a:rPr sz="2000" dirty="0">
                <a:latin typeface="Calibri"/>
                <a:cs typeface="Calibri"/>
              </a:rPr>
              <a:t>Chemical</a:t>
            </a:r>
            <a:r>
              <a:rPr sz="2000" spc="-80" dirty="0">
                <a:latin typeface="Calibri"/>
                <a:cs typeface="Calibri"/>
              </a:rPr>
              <a:t> </a:t>
            </a:r>
            <a:r>
              <a:rPr sz="2000" spc="-20" dirty="0">
                <a:latin typeface="Calibri"/>
                <a:cs typeface="Calibri"/>
              </a:rPr>
              <a:t>Attacks</a:t>
            </a:r>
            <a:r>
              <a:rPr sz="2000" spc="-85" dirty="0">
                <a:latin typeface="Calibri"/>
                <a:cs typeface="Calibri"/>
              </a:rPr>
              <a:t> </a:t>
            </a:r>
            <a:r>
              <a:rPr sz="2000" spc="-20" dirty="0">
                <a:latin typeface="Calibri"/>
                <a:cs typeface="Calibri"/>
              </a:rPr>
              <a:t>(2012-</a:t>
            </a:r>
            <a:r>
              <a:rPr sz="2000" spc="-10" dirty="0">
                <a:latin typeface="Calibri"/>
                <a:cs typeface="Calibri"/>
              </a:rPr>
              <a:t>2015)</a:t>
            </a:r>
            <a:endParaRPr lang="en-US" sz="2000" spc="-10" dirty="0">
              <a:latin typeface="Calibri"/>
              <a:cs typeface="Calibri"/>
            </a:endParaRPr>
          </a:p>
          <a:p>
            <a:pPr marL="193040" algn="ctr">
              <a:lnSpc>
                <a:spcPct val="100000"/>
              </a:lnSpc>
              <a:spcBef>
                <a:spcPts val="5"/>
              </a:spcBef>
            </a:pPr>
            <a:r>
              <a:rPr lang="ru-RU" sz="2000" dirty="0">
                <a:latin typeface="Calibri"/>
                <a:cs typeface="Calibri"/>
              </a:rPr>
              <a:t>161 </a:t>
            </a:r>
            <a:r>
              <a:rPr lang="ru-RU" sz="2000" dirty="0" err="1">
                <a:latin typeface="Calibri"/>
                <a:cs typeface="Calibri"/>
              </a:rPr>
              <a:t>хімічна</a:t>
            </a:r>
            <a:r>
              <a:rPr lang="ru-RU" sz="2000" dirty="0">
                <a:latin typeface="Calibri"/>
                <a:cs typeface="Calibri"/>
              </a:rPr>
              <a:t> атака (2012-2015 </a:t>
            </a:r>
            <a:r>
              <a:rPr lang="ru-RU" sz="2000" dirty="0" err="1">
                <a:latin typeface="Calibri"/>
                <a:cs typeface="Calibri"/>
              </a:rPr>
              <a:t>рр</a:t>
            </a:r>
            <a:r>
              <a:rPr lang="ru-RU" sz="2000" dirty="0">
                <a:latin typeface="Calibri"/>
                <a:cs typeface="Calibri"/>
              </a:rPr>
              <a:t>.)</a:t>
            </a:r>
            <a:endParaRPr sz="2000" dirty="0">
              <a:latin typeface="Calibri"/>
              <a:cs typeface="Calibri"/>
            </a:endParaRPr>
          </a:p>
          <a:p>
            <a:pPr marL="196850" algn="ctr">
              <a:lnSpc>
                <a:spcPct val="100000"/>
              </a:lnSpc>
            </a:pPr>
            <a:r>
              <a:rPr sz="2000" dirty="0">
                <a:latin typeface="Calibri"/>
                <a:cs typeface="Calibri"/>
              </a:rPr>
              <a:t>14,581</a:t>
            </a:r>
            <a:r>
              <a:rPr sz="2000" spc="-25" dirty="0">
                <a:latin typeface="Calibri"/>
                <a:cs typeface="Calibri"/>
              </a:rPr>
              <a:t> </a:t>
            </a:r>
            <a:r>
              <a:rPr sz="2000" spc="-10" dirty="0">
                <a:latin typeface="Calibri"/>
                <a:cs typeface="Calibri"/>
              </a:rPr>
              <a:t>Victims</a:t>
            </a:r>
            <a:endParaRPr lang="en-US" sz="2000" spc="-10" dirty="0">
              <a:latin typeface="Calibri"/>
              <a:cs typeface="Calibri"/>
            </a:endParaRPr>
          </a:p>
          <a:p>
            <a:pPr marL="196850" algn="ctr">
              <a:lnSpc>
                <a:spcPct val="100000"/>
              </a:lnSpc>
            </a:pPr>
            <a:r>
              <a:rPr lang="ru-RU" sz="2000" dirty="0">
                <a:latin typeface="Calibri"/>
                <a:cs typeface="Calibri"/>
              </a:rPr>
              <a:t>14581 жертв</a:t>
            </a:r>
            <a:endParaRPr sz="2000" dirty="0">
              <a:latin typeface="Calibri"/>
              <a:cs typeface="Calibri"/>
            </a:endParaRPr>
          </a:p>
          <a:p>
            <a:pPr marL="195580" algn="ctr">
              <a:lnSpc>
                <a:spcPct val="100000"/>
              </a:lnSpc>
            </a:pPr>
            <a:r>
              <a:rPr sz="2000" dirty="0">
                <a:latin typeface="Calibri"/>
                <a:cs typeface="Calibri"/>
              </a:rPr>
              <a:t>1,491</a:t>
            </a:r>
            <a:r>
              <a:rPr sz="2000" spc="-25" dirty="0">
                <a:latin typeface="Calibri"/>
                <a:cs typeface="Calibri"/>
              </a:rPr>
              <a:t> </a:t>
            </a:r>
            <a:r>
              <a:rPr sz="2000" spc="-10" dirty="0">
                <a:latin typeface="Calibri"/>
                <a:cs typeface="Calibri"/>
              </a:rPr>
              <a:t>Deaths</a:t>
            </a:r>
            <a:endParaRPr lang="en-US" sz="2000" spc="-10" dirty="0">
              <a:latin typeface="Calibri"/>
              <a:cs typeface="Calibri"/>
            </a:endParaRPr>
          </a:p>
          <a:p>
            <a:pPr marL="195580" algn="ctr">
              <a:lnSpc>
                <a:spcPct val="100000"/>
              </a:lnSpc>
            </a:pPr>
            <a:r>
              <a:rPr lang="ru-RU" sz="2000" dirty="0">
                <a:latin typeface="Calibri"/>
                <a:cs typeface="Calibri"/>
              </a:rPr>
              <a:t>1491 </a:t>
            </a:r>
            <a:r>
              <a:rPr lang="ru-RU" sz="2000" dirty="0" err="1">
                <a:latin typeface="Calibri"/>
                <a:cs typeface="Calibri"/>
              </a:rPr>
              <a:t>смертельних</a:t>
            </a:r>
            <a:r>
              <a:rPr lang="ru-RU" sz="2000" dirty="0">
                <a:latin typeface="Calibri"/>
                <a:cs typeface="Calibri"/>
              </a:rPr>
              <a:t> </a:t>
            </a:r>
            <a:r>
              <a:rPr lang="ru-RU" sz="2000" dirty="0" err="1">
                <a:latin typeface="Calibri"/>
                <a:cs typeface="Calibri"/>
              </a:rPr>
              <a:t>випадків</a:t>
            </a:r>
            <a:endParaRPr sz="2000" dirty="0">
              <a:latin typeface="Calibri"/>
              <a:cs typeface="Calibri"/>
            </a:endParaRPr>
          </a:p>
          <a:p>
            <a:pPr marL="194310" algn="ctr">
              <a:lnSpc>
                <a:spcPct val="100000"/>
              </a:lnSpc>
            </a:pPr>
            <a:r>
              <a:rPr sz="2000" b="1" dirty="0">
                <a:latin typeface="Calibri"/>
                <a:cs typeface="Calibri"/>
              </a:rPr>
              <a:t>10.2%</a:t>
            </a:r>
            <a:r>
              <a:rPr sz="2000" b="1" spc="-85" dirty="0">
                <a:latin typeface="Calibri"/>
                <a:cs typeface="Calibri"/>
              </a:rPr>
              <a:t> </a:t>
            </a:r>
            <a:r>
              <a:rPr sz="2000" b="1" dirty="0">
                <a:latin typeface="Calibri"/>
                <a:cs typeface="Calibri"/>
              </a:rPr>
              <a:t>Mortality</a:t>
            </a:r>
            <a:r>
              <a:rPr sz="2000" b="1" spc="-95" dirty="0">
                <a:latin typeface="Calibri"/>
                <a:cs typeface="Calibri"/>
              </a:rPr>
              <a:t> </a:t>
            </a:r>
            <a:r>
              <a:rPr sz="2000" b="1" spc="-20" dirty="0">
                <a:latin typeface="Calibri"/>
                <a:cs typeface="Calibri"/>
              </a:rPr>
              <a:t>Rate</a:t>
            </a:r>
            <a:r>
              <a:rPr lang="en-US" sz="2000" b="1" spc="-20" dirty="0">
                <a:latin typeface="Calibri"/>
                <a:cs typeface="Calibri"/>
              </a:rPr>
              <a:t> </a:t>
            </a:r>
          </a:p>
          <a:p>
            <a:pPr marL="194310" algn="ctr">
              <a:lnSpc>
                <a:spcPct val="100000"/>
              </a:lnSpc>
            </a:pPr>
            <a:r>
              <a:rPr lang="ru-RU" sz="2000" b="1" dirty="0" err="1">
                <a:latin typeface="Calibri"/>
                <a:cs typeface="Calibri"/>
              </a:rPr>
              <a:t>Рівень</a:t>
            </a:r>
            <a:r>
              <a:rPr lang="ru-RU" sz="2000" b="1" dirty="0">
                <a:latin typeface="Calibri"/>
                <a:cs typeface="Calibri"/>
              </a:rPr>
              <a:t> </a:t>
            </a:r>
            <a:r>
              <a:rPr lang="ru-RU" sz="2000" b="1" dirty="0" err="1">
                <a:latin typeface="Calibri"/>
                <a:cs typeface="Calibri"/>
              </a:rPr>
              <a:t>смертності</a:t>
            </a:r>
            <a:r>
              <a:rPr lang="ru-RU" sz="2000" b="1" dirty="0">
                <a:latin typeface="Calibri"/>
                <a:cs typeface="Calibri"/>
              </a:rPr>
              <a:t> 10,2%</a:t>
            </a:r>
            <a:endParaRPr lang="en-US" sz="2000" b="1" dirty="0">
              <a:latin typeface="Calibri"/>
              <a:cs typeface="Calibri"/>
            </a:endParaRPr>
          </a:p>
          <a:p>
            <a:pPr marL="194310" algn="ctr">
              <a:lnSpc>
                <a:spcPct val="100000"/>
              </a:lnSpc>
            </a:pPr>
            <a:endParaRPr sz="2000" b="1" dirty="0">
              <a:latin typeface="Calibri"/>
              <a:cs typeface="Calibri"/>
            </a:endParaRPr>
          </a:p>
          <a:p>
            <a:pPr marL="12700" marR="109855">
              <a:lnSpc>
                <a:spcPct val="100000"/>
              </a:lnSpc>
              <a:spcBef>
                <a:spcPts val="5"/>
              </a:spcBef>
            </a:pPr>
            <a:r>
              <a:rPr sz="2000" u="sng" spc="-25" dirty="0">
                <a:uFill>
                  <a:solidFill>
                    <a:srgbClr val="000000"/>
                  </a:solidFill>
                </a:uFill>
                <a:latin typeface="Calibri"/>
                <a:cs typeface="Calibri"/>
              </a:rPr>
              <a:t>21-August-</a:t>
            </a:r>
            <a:r>
              <a:rPr sz="2000" u="sng" dirty="0">
                <a:uFill>
                  <a:solidFill>
                    <a:srgbClr val="000000"/>
                  </a:solidFill>
                </a:uFill>
                <a:latin typeface="Calibri"/>
                <a:cs typeface="Calibri"/>
              </a:rPr>
              <a:t>2013:</a:t>
            </a:r>
            <a:r>
              <a:rPr sz="2000" u="sng" spc="5" dirty="0">
                <a:uFill>
                  <a:solidFill>
                    <a:srgbClr val="000000"/>
                  </a:solidFill>
                </a:uFill>
                <a:latin typeface="Calibri"/>
                <a:cs typeface="Calibri"/>
              </a:rPr>
              <a:t> </a:t>
            </a:r>
            <a:r>
              <a:rPr sz="2000" u="sng" dirty="0">
                <a:uFill>
                  <a:solidFill>
                    <a:srgbClr val="000000"/>
                  </a:solidFill>
                </a:uFill>
                <a:latin typeface="Calibri"/>
                <a:cs typeface="Calibri"/>
              </a:rPr>
              <a:t>Rural</a:t>
            </a:r>
            <a:r>
              <a:rPr sz="2000" u="sng" spc="-35" dirty="0">
                <a:uFill>
                  <a:solidFill>
                    <a:srgbClr val="000000"/>
                  </a:solidFill>
                </a:uFill>
                <a:latin typeface="Calibri"/>
                <a:cs typeface="Calibri"/>
              </a:rPr>
              <a:t> </a:t>
            </a:r>
            <a:r>
              <a:rPr sz="2000" u="sng" spc="-10" dirty="0">
                <a:uFill>
                  <a:solidFill>
                    <a:srgbClr val="000000"/>
                  </a:solidFill>
                </a:uFill>
                <a:latin typeface="Calibri"/>
                <a:cs typeface="Calibri"/>
              </a:rPr>
              <a:t>Damascus</a:t>
            </a:r>
            <a:r>
              <a:rPr sz="2000" spc="700" dirty="0">
                <a:latin typeface="Calibri"/>
                <a:cs typeface="Calibri"/>
              </a:rPr>
              <a:t> </a:t>
            </a:r>
            <a:r>
              <a:rPr sz="2000" dirty="0">
                <a:latin typeface="Calibri"/>
                <a:cs typeface="Calibri"/>
              </a:rPr>
              <a:t>A</a:t>
            </a:r>
            <a:r>
              <a:rPr sz="2000" spc="-60" dirty="0">
                <a:latin typeface="Calibri"/>
                <a:cs typeface="Calibri"/>
              </a:rPr>
              <a:t> </a:t>
            </a:r>
            <a:r>
              <a:rPr sz="2000" dirty="0">
                <a:latin typeface="Calibri"/>
                <a:cs typeface="Calibri"/>
              </a:rPr>
              <a:t>single</a:t>
            </a:r>
            <a:r>
              <a:rPr sz="2000" spc="-70" dirty="0">
                <a:latin typeface="Calibri"/>
                <a:cs typeface="Calibri"/>
              </a:rPr>
              <a:t> </a:t>
            </a:r>
            <a:r>
              <a:rPr sz="2000" dirty="0">
                <a:latin typeface="Calibri"/>
                <a:cs typeface="Calibri"/>
              </a:rPr>
              <a:t>sarin</a:t>
            </a:r>
            <a:r>
              <a:rPr sz="2000" spc="-60" dirty="0">
                <a:latin typeface="Calibri"/>
                <a:cs typeface="Calibri"/>
              </a:rPr>
              <a:t> </a:t>
            </a:r>
            <a:r>
              <a:rPr sz="2000" spc="-10" dirty="0">
                <a:latin typeface="Calibri"/>
                <a:cs typeface="Calibri"/>
              </a:rPr>
              <a:t>attack</a:t>
            </a:r>
            <a:r>
              <a:rPr sz="2000" spc="-70" dirty="0">
                <a:latin typeface="Calibri"/>
                <a:cs typeface="Calibri"/>
              </a:rPr>
              <a:t> </a:t>
            </a:r>
            <a:r>
              <a:rPr sz="2000" dirty="0">
                <a:latin typeface="Calibri"/>
                <a:cs typeface="Calibri"/>
              </a:rPr>
              <a:t>kills</a:t>
            </a:r>
            <a:r>
              <a:rPr sz="2000" spc="-50" dirty="0">
                <a:latin typeface="Calibri"/>
                <a:cs typeface="Calibri"/>
              </a:rPr>
              <a:t> </a:t>
            </a:r>
            <a:r>
              <a:rPr sz="2000" dirty="0">
                <a:latin typeface="Calibri"/>
                <a:cs typeface="Calibri"/>
              </a:rPr>
              <a:t>1,300</a:t>
            </a:r>
            <a:r>
              <a:rPr sz="2000" spc="-45" dirty="0">
                <a:latin typeface="Calibri"/>
                <a:cs typeface="Calibri"/>
              </a:rPr>
              <a:t> </a:t>
            </a:r>
            <a:r>
              <a:rPr sz="2000" spc="-25" dirty="0">
                <a:latin typeface="Calibri"/>
                <a:cs typeface="Calibri"/>
              </a:rPr>
              <a:t>and </a:t>
            </a:r>
            <a:r>
              <a:rPr sz="2000" dirty="0">
                <a:latin typeface="Calibri"/>
                <a:cs typeface="Calibri"/>
              </a:rPr>
              <a:t>injures</a:t>
            </a:r>
            <a:r>
              <a:rPr sz="2000" spc="-85" dirty="0">
                <a:latin typeface="Calibri"/>
                <a:cs typeface="Calibri"/>
              </a:rPr>
              <a:t> </a:t>
            </a:r>
            <a:r>
              <a:rPr sz="2000" dirty="0">
                <a:latin typeface="Calibri"/>
                <a:cs typeface="Calibri"/>
              </a:rPr>
              <a:t>over</a:t>
            </a:r>
            <a:r>
              <a:rPr sz="2000" spc="-110" dirty="0">
                <a:latin typeface="Calibri"/>
                <a:cs typeface="Calibri"/>
              </a:rPr>
              <a:t> </a:t>
            </a:r>
            <a:r>
              <a:rPr sz="2000" spc="-10" dirty="0">
                <a:latin typeface="Calibri"/>
                <a:cs typeface="Calibri"/>
              </a:rPr>
              <a:t>10,000.</a:t>
            </a:r>
            <a:endParaRPr lang="en-US" sz="2000" spc="-10" dirty="0">
              <a:latin typeface="Calibri"/>
              <a:cs typeface="Calibri"/>
            </a:endParaRPr>
          </a:p>
          <a:p>
            <a:pPr marL="12700" marR="109855">
              <a:lnSpc>
                <a:spcPct val="100000"/>
              </a:lnSpc>
              <a:spcBef>
                <a:spcPts val="5"/>
              </a:spcBef>
            </a:pPr>
            <a:r>
              <a:rPr lang="ru-RU" sz="2000" u="sng" dirty="0">
                <a:latin typeface="Calibri"/>
                <a:cs typeface="Calibri"/>
              </a:rPr>
              <a:t>21 </a:t>
            </a:r>
            <a:r>
              <a:rPr lang="ru-RU" sz="2000" u="sng" dirty="0" err="1">
                <a:latin typeface="Calibri"/>
                <a:cs typeface="Calibri"/>
              </a:rPr>
              <a:t>серпня</a:t>
            </a:r>
            <a:r>
              <a:rPr lang="ru-RU" sz="2000" u="sng" dirty="0">
                <a:latin typeface="Calibri"/>
                <a:cs typeface="Calibri"/>
              </a:rPr>
              <a:t> 2013 р.: </a:t>
            </a:r>
            <a:r>
              <a:rPr lang="ru-RU" sz="2000" u="sng" dirty="0" err="1">
                <a:latin typeface="Calibri"/>
                <a:cs typeface="Calibri"/>
              </a:rPr>
              <a:t>Передмістя</a:t>
            </a:r>
            <a:r>
              <a:rPr lang="ru-RU" sz="2000" u="sng" dirty="0">
                <a:latin typeface="Calibri"/>
                <a:cs typeface="Calibri"/>
              </a:rPr>
              <a:t> Дамаска</a:t>
            </a:r>
          </a:p>
          <a:p>
            <a:pPr marL="12700" marR="109855">
              <a:lnSpc>
                <a:spcPct val="100000"/>
              </a:lnSpc>
              <a:spcBef>
                <a:spcPts val="5"/>
              </a:spcBef>
            </a:pPr>
            <a:r>
              <a:rPr lang="ru-RU" sz="2000" dirty="0">
                <a:latin typeface="Calibri"/>
                <a:cs typeface="Calibri"/>
              </a:rPr>
              <a:t>Одна атака зарином: 1300 </a:t>
            </a:r>
            <a:r>
              <a:rPr lang="ru-RU" sz="2000" dirty="0" err="1">
                <a:latin typeface="Calibri"/>
                <a:cs typeface="Calibri"/>
              </a:rPr>
              <a:t>вбитих</a:t>
            </a:r>
            <a:r>
              <a:rPr lang="ru-RU" sz="2000" dirty="0">
                <a:latin typeface="Calibri"/>
                <a:cs typeface="Calibri"/>
              </a:rPr>
              <a:t> і </a:t>
            </a:r>
            <a:r>
              <a:rPr lang="ru-RU" sz="2000" dirty="0" err="1">
                <a:latin typeface="Calibri"/>
                <a:cs typeface="Calibri"/>
              </a:rPr>
              <a:t>понад</a:t>
            </a:r>
            <a:r>
              <a:rPr lang="ru-RU" sz="2000" dirty="0">
                <a:latin typeface="Calibri"/>
                <a:cs typeface="Calibri"/>
              </a:rPr>
              <a:t> 10000 </a:t>
            </a:r>
            <a:r>
              <a:rPr lang="ru-RU" sz="2000" dirty="0" err="1">
                <a:latin typeface="Calibri"/>
                <a:cs typeface="Calibri"/>
              </a:rPr>
              <a:t>поранених</a:t>
            </a:r>
            <a:r>
              <a:rPr lang="ru-RU" sz="2000" dirty="0">
                <a:latin typeface="Calibri"/>
                <a:cs typeface="Calibri"/>
              </a:rPr>
              <a:t>.</a:t>
            </a:r>
          </a:p>
          <a:p>
            <a:pPr marL="12700" marR="109855">
              <a:lnSpc>
                <a:spcPct val="100000"/>
              </a:lnSpc>
              <a:spcBef>
                <a:spcPts val="5"/>
              </a:spcBef>
            </a:pPr>
            <a:endParaRPr sz="2000" dirty="0">
              <a:latin typeface="Calibri"/>
              <a:cs typeface="Calibri"/>
            </a:endParaRPr>
          </a:p>
        </p:txBody>
      </p:sp>
      <p:pic>
        <p:nvPicPr>
          <p:cNvPr id="5" name="object 5"/>
          <p:cNvPicPr/>
          <p:nvPr/>
        </p:nvPicPr>
        <p:blipFill>
          <a:blip r:embed="rId3" cstate="print"/>
          <a:stretch>
            <a:fillRect/>
          </a:stretch>
        </p:blipFill>
        <p:spPr>
          <a:xfrm>
            <a:off x="9561576" y="5838444"/>
            <a:ext cx="2217420" cy="704088"/>
          </a:xfrm>
          <a:prstGeom prst="rect">
            <a:avLst/>
          </a:prstGeom>
        </p:spPr>
      </p:pic>
      <p:sp>
        <p:nvSpPr>
          <p:cNvPr id="6" name="TextBox 5">
            <a:extLst>
              <a:ext uri="{FF2B5EF4-FFF2-40B4-BE49-F238E27FC236}">
                <a16:creationId xmlns:a16="http://schemas.microsoft.com/office/drawing/2014/main" id="{3B39AA48-C444-DA9F-2F1A-3AAD55C47507}"/>
              </a:ext>
            </a:extLst>
          </p:cNvPr>
          <p:cNvSpPr txBox="1"/>
          <p:nvPr/>
        </p:nvSpPr>
        <p:spPr>
          <a:xfrm>
            <a:off x="6105144" y="1084806"/>
            <a:ext cx="2514600" cy="646331"/>
          </a:xfrm>
          <a:prstGeom prst="rect">
            <a:avLst/>
          </a:prstGeom>
          <a:solidFill>
            <a:schemeClr val="bg1"/>
          </a:solidFill>
        </p:spPr>
        <p:txBody>
          <a:bodyPr wrap="square" rtlCol="0">
            <a:spAutoFit/>
          </a:bodyPr>
          <a:lstStyle/>
          <a:p>
            <a:r>
              <a:rPr lang="ro-RO" b="1" dirty="0"/>
              <a:t>Chemical Agent</a:t>
            </a:r>
            <a:endParaRPr lang="en-US" b="1" dirty="0"/>
          </a:p>
          <a:p>
            <a:r>
              <a:rPr lang="ru-RU" b="1" dirty="0" err="1"/>
              <a:t>Хімічна</a:t>
            </a:r>
            <a:r>
              <a:rPr lang="ru-RU" b="1" dirty="0"/>
              <a:t> </a:t>
            </a:r>
            <a:r>
              <a:rPr lang="ru-RU" b="1" dirty="0" err="1"/>
              <a:t>речовина</a:t>
            </a:r>
            <a:endParaRPr lang="ru-UA" b="1" dirty="0"/>
          </a:p>
        </p:txBody>
      </p:sp>
      <p:sp>
        <p:nvSpPr>
          <p:cNvPr id="7" name="TextBox 6">
            <a:extLst>
              <a:ext uri="{FF2B5EF4-FFF2-40B4-BE49-F238E27FC236}">
                <a16:creationId xmlns:a16="http://schemas.microsoft.com/office/drawing/2014/main" id="{79D3F10B-9540-3BAE-9301-4C9204AAC282}"/>
              </a:ext>
            </a:extLst>
          </p:cNvPr>
          <p:cNvSpPr txBox="1"/>
          <p:nvPr/>
        </p:nvSpPr>
        <p:spPr>
          <a:xfrm>
            <a:off x="5717034" y="5106909"/>
            <a:ext cx="1645410" cy="523220"/>
          </a:xfrm>
          <a:prstGeom prst="rect">
            <a:avLst/>
          </a:prstGeom>
          <a:solidFill>
            <a:schemeClr val="bg1"/>
          </a:solidFill>
        </p:spPr>
        <p:txBody>
          <a:bodyPr wrap="square" rtlCol="0">
            <a:spAutoFit/>
          </a:bodyPr>
          <a:lstStyle/>
          <a:p>
            <a:pPr algn="r"/>
            <a:r>
              <a:rPr lang="ro-RO" sz="1400" dirty="0"/>
              <a:t>Chlorine</a:t>
            </a:r>
            <a:r>
              <a:rPr lang="en-US" sz="1400" dirty="0"/>
              <a:t> </a:t>
            </a:r>
          </a:p>
          <a:p>
            <a:pPr algn="r"/>
            <a:r>
              <a:rPr lang="ru-RU" sz="1400" dirty="0"/>
              <a:t>Хлор</a:t>
            </a:r>
            <a:r>
              <a:rPr lang="en-US" sz="1400" dirty="0"/>
              <a:t> </a:t>
            </a:r>
            <a:r>
              <a:rPr lang="ru-RU" sz="1400" b="1" dirty="0">
                <a:solidFill>
                  <a:srgbClr val="6588A6"/>
                </a:solidFill>
              </a:rPr>
              <a:t>64,6%</a:t>
            </a:r>
          </a:p>
        </p:txBody>
      </p:sp>
      <p:sp>
        <p:nvSpPr>
          <p:cNvPr id="8" name="TextBox 7">
            <a:extLst>
              <a:ext uri="{FF2B5EF4-FFF2-40B4-BE49-F238E27FC236}">
                <a16:creationId xmlns:a16="http://schemas.microsoft.com/office/drawing/2014/main" id="{6CB44C1F-DC72-E671-E084-D7FE99295131}"/>
              </a:ext>
            </a:extLst>
          </p:cNvPr>
          <p:cNvSpPr txBox="1"/>
          <p:nvPr/>
        </p:nvSpPr>
        <p:spPr>
          <a:xfrm>
            <a:off x="10098785" y="5192113"/>
            <a:ext cx="1858391" cy="523220"/>
          </a:xfrm>
          <a:prstGeom prst="rect">
            <a:avLst/>
          </a:prstGeom>
          <a:solidFill>
            <a:schemeClr val="bg1"/>
          </a:solidFill>
        </p:spPr>
        <p:txBody>
          <a:bodyPr wrap="square" rtlCol="0">
            <a:spAutoFit/>
          </a:bodyPr>
          <a:lstStyle/>
          <a:p>
            <a:pPr algn="l"/>
            <a:r>
              <a:rPr lang="en-US" sz="1400" dirty="0"/>
              <a:t>Mustard gas </a:t>
            </a:r>
          </a:p>
          <a:p>
            <a:pPr algn="l"/>
            <a:r>
              <a:rPr lang="ru-RU" sz="1400" dirty="0" err="1"/>
              <a:t>Гірчичний</a:t>
            </a:r>
            <a:r>
              <a:rPr lang="ru-RU" sz="1400" dirty="0"/>
              <a:t> газ</a:t>
            </a:r>
            <a:r>
              <a:rPr lang="en-US" sz="1400" dirty="0"/>
              <a:t> </a:t>
            </a:r>
            <a:r>
              <a:rPr lang="ru-RU" sz="1400" b="1" dirty="0">
                <a:solidFill>
                  <a:srgbClr val="6588A6"/>
                </a:solidFill>
              </a:rPr>
              <a:t>0,6%</a:t>
            </a:r>
          </a:p>
        </p:txBody>
      </p:sp>
      <p:sp>
        <p:nvSpPr>
          <p:cNvPr id="9" name="TextBox 8">
            <a:extLst>
              <a:ext uri="{FF2B5EF4-FFF2-40B4-BE49-F238E27FC236}">
                <a16:creationId xmlns:a16="http://schemas.microsoft.com/office/drawing/2014/main" id="{09C9AAAE-BAB3-628D-C823-F87299301A51}"/>
              </a:ext>
            </a:extLst>
          </p:cNvPr>
          <p:cNvSpPr txBox="1"/>
          <p:nvPr/>
        </p:nvSpPr>
        <p:spPr>
          <a:xfrm>
            <a:off x="10213720" y="4632317"/>
            <a:ext cx="1559814" cy="523220"/>
          </a:xfrm>
          <a:prstGeom prst="rect">
            <a:avLst/>
          </a:prstGeom>
          <a:solidFill>
            <a:schemeClr val="bg1"/>
          </a:solidFill>
        </p:spPr>
        <p:txBody>
          <a:bodyPr wrap="square" rtlCol="0">
            <a:spAutoFit/>
          </a:bodyPr>
          <a:lstStyle/>
          <a:p>
            <a:pPr algn="l"/>
            <a:r>
              <a:rPr lang="en-US" sz="1400" dirty="0"/>
              <a:t>Sarin</a:t>
            </a:r>
          </a:p>
          <a:p>
            <a:pPr algn="l"/>
            <a:r>
              <a:rPr lang="ru-RU" sz="1400" dirty="0"/>
              <a:t>Зарин </a:t>
            </a:r>
            <a:r>
              <a:rPr lang="ru-RU" sz="1400" b="1" dirty="0">
                <a:solidFill>
                  <a:srgbClr val="6588A6"/>
                </a:solidFill>
              </a:rPr>
              <a:t>19%</a:t>
            </a:r>
          </a:p>
        </p:txBody>
      </p:sp>
      <p:sp>
        <p:nvSpPr>
          <p:cNvPr id="12" name="TextBox 11">
            <a:extLst>
              <a:ext uri="{FF2B5EF4-FFF2-40B4-BE49-F238E27FC236}">
                <a16:creationId xmlns:a16="http://schemas.microsoft.com/office/drawing/2014/main" id="{FADB5E95-47A5-8B78-F3F2-140E524C0280}"/>
              </a:ext>
            </a:extLst>
          </p:cNvPr>
          <p:cNvSpPr txBox="1"/>
          <p:nvPr/>
        </p:nvSpPr>
        <p:spPr>
          <a:xfrm>
            <a:off x="9890378" y="1386837"/>
            <a:ext cx="1858391" cy="954107"/>
          </a:xfrm>
          <a:prstGeom prst="rect">
            <a:avLst/>
          </a:prstGeom>
          <a:solidFill>
            <a:schemeClr val="bg1"/>
          </a:solidFill>
        </p:spPr>
        <p:txBody>
          <a:bodyPr wrap="square" rtlCol="0">
            <a:spAutoFit/>
          </a:bodyPr>
          <a:lstStyle/>
          <a:p>
            <a:pPr algn="l"/>
            <a:r>
              <a:rPr lang="en-US" sz="1400" dirty="0"/>
              <a:t>Unconfirmed poisonous gas </a:t>
            </a:r>
          </a:p>
          <a:p>
            <a:pPr algn="l"/>
            <a:r>
              <a:rPr lang="ru-RU" sz="1400" dirty="0" err="1"/>
              <a:t>Невстановлений</a:t>
            </a:r>
            <a:r>
              <a:rPr lang="ru-RU" sz="1400" dirty="0"/>
              <a:t> </a:t>
            </a:r>
            <a:r>
              <a:rPr lang="ru-RU" sz="1400" dirty="0" err="1"/>
              <a:t>отруйний</a:t>
            </a:r>
            <a:r>
              <a:rPr lang="ru-RU" sz="1400" dirty="0"/>
              <a:t> газ </a:t>
            </a:r>
            <a:r>
              <a:rPr lang="ru-RU" sz="1400" b="1" dirty="0">
                <a:solidFill>
                  <a:srgbClr val="6588A6"/>
                </a:solidFill>
              </a:rPr>
              <a:t>32,9%</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10353041" cy="1121461"/>
          </a:xfrm>
          <a:prstGeom prst="rect">
            <a:avLst/>
          </a:prstGeom>
        </p:spPr>
        <p:txBody>
          <a:bodyPr vert="horz" wrap="square" lIns="0" tIns="13335" rIns="0" bIns="0" rtlCol="0">
            <a:spAutoFit/>
          </a:bodyPr>
          <a:lstStyle/>
          <a:p>
            <a:pPr marL="12700">
              <a:lnSpc>
                <a:spcPct val="100000"/>
              </a:lnSpc>
              <a:spcBef>
                <a:spcPts val="105"/>
              </a:spcBef>
            </a:pPr>
            <a:r>
              <a:rPr sz="3600" b="1" spc="-25" dirty="0"/>
              <a:t>Hospital</a:t>
            </a:r>
            <a:r>
              <a:rPr sz="3600" b="1" spc="-200" dirty="0"/>
              <a:t> </a:t>
            </a:r>
            <a:r>
              <a:rPr sz="3600" b="1" spc="-45" dirty="0"/>
              <a:t>Systems</a:t>
            </a:r>
            <a:r>
              <a:rPr sz="3600" b="1" spc="-195" dirty="0"/>
              <a:t> </a:t>
            </a:r>
            <a:r>
              <a:rPr sz="3600" b="1" spc="-40" dirty="0"/>
              <a:t>Preparedness</a:t>
            </a:r>
            <a:br>
              <a:rPr lang="en-US" sz="3600" b="1" spc="-40" dirty="0"/>
            </a:br>
            <a:r>
              <a:rPr lang="ru-RU" sz="3600" b="1" spc="-40" dirty="0" err="1"/>
              <a:t>Підготовленість</a:t>
            </a:r>
            <a:r>
              <a:rPr lang="ru-RU" sz="3600" b="1" spc="-40" dirty="0"/>
              <a:t> систем </a:t>
            </a:r>
            <a:r>
              <a:rPr lang="ru-RU" sz="3600" b="1" spc="-40" dirty="0" err="1"/>
              <a:t>лікарень</a:t>
            </a:r>
            <a:endParaRPr sz="3600" b="1" dirty="0"/>
          </a:p>
        </p:txBody>
      </p:sp>
      <p:sp>
        <p:nvSpPr>
          <p:cNvPr id="3" name="object 3"/>
          <p:cNvSpPr txBox="1"/>
          <p:nvPr/>
        </p:nvSpPr>
        <p:spPr>
          <a:xfrm>
            <a:off x="467359" y="1759966"/>
            <a:ext cx="11205845" cy="4253087"/>
          </a:xfrm>
          <a:prstGeom prst="rect">
            <a:avLst/>
          </a:prstGeom>
        </p:spPr>
        <p:txBody>
          <a:bodyPr vert="horz" wrap="square" lIns="0" tIns="97155" rIns="0" bIns="0" rtlCol="0">
            <a:spAutoFit/>
          </a:bodyPr>
          <a:lstStyle/>
          <a:p>
            <a:pPr marL="241300" marR="5080" indent="-228600" algn="just">
              <a:buFont typeface="Arial"/>
              <a:buChar char="•"/>
              <a:tabLst>
                <a:tab pos="241300" algn="l"/>
              </a:tabLst>
            </a:pPr>
            <a:r>
              <a:rPr dirty="0">
                <a:latin typeface="Calibri"/>
                <a:cs typeface="Calibri"/>
              </a:rPr>
              <a:t>As</a:t>
            </a:r>
            <a:r>
              <a:rPr spc="-60" dirty="0">
                <a:latin typeface="Calibri"/>
                <a:cs typeface="Calibri"/>
              </a:rPr>
              <a:t> </a:t>
            </a:r>
            <a:r>
              <a:rPr dirty="0">
                <a:latin typeface="Calibri"/>
                <a:cs typeface="Calibri"/>
              </a:rPr>
              <a:t>the</a:t>
            </a:r>
            <a:r>
              <a:rPr spc="-70" dirty="0">
                <a:latin typeface="Calibri"/>
                <a:cs typeface="Calibri"/>
              </a:rPr>
              <a:t> </a:t>
            </a:r>
            <a:r>
              <a:rPr dirty="0">
                <a:latin typeface="Calibri"/>
                <a:cs typeface="Calibri"/>
              </a:rPr>
              <a:t>concern</a:t>
            </a:r>
            <a:r>
              <a:rPr spc="-60" dirty="0">
                <a:latin typeface="Calibri"/>
                <a:cs typeface="Calibri"/>
              </a:rPr>
              <a:t> </a:t>
            </a:r>
            <a:r>
              <a:rPr dirty="0">
                <a:latin typeface="Calibri"/>
                <a:cs typeface="Calibri"/>
              </a:rPr>
              <a:t>for</a:t>
            </a:r>
            <a:r>
              <a:rPr spc="-75" dirty="0">
                <a:latin typeface="Calibri"/>
                <a:cs typeface="Calibri"/>
              </a:rPr>
              <a:t> </a:t>
            </a:r>
            <a:r>
              <a:rPr dirty="0">
                <a:latin typeface="Calibri"/>
                <a:cs typeface="Calibri"/>
              </a:rPr>
              <a:t>CBRNE</a:t>
            </a:r>
            <a:r>
              <a:rPr spc="-65" dirty="0">
                <a:latin typeface="Calibri"/>
                <a:cs typeface="Calibri"/>
              </a:rPr>
              <a:t> </a:t>
            </a:r>
            <a:r>
              <a:rPr dirty="0">
                <a:latin typeface="Calibri"/>
                <a:cs typeface="Calibri"/>
              </a:rPr>
              <a:t>rises,</a:t>
            </a:r>
            <a:r>
              <a:rPr spc="-60" dirty="0">
                <a:latin typeface="Calibri"/>
                <a:cs typeface="Calibri"/>
              </a:rPr>
              <a:t> </a:t>
            </a:r>
            <a:r>
              <a:rPr spc="-25" dirty="0">
                <a:latin typeface="Calibri"/>
                <a:cs typeface="Calibri"/>
              </a:rPr>
              <a:t>pre-</a:t>
            </a:r>
            <a:r>
              <a:rPr spc="-10" dirty="0">
                <a:latin typeface="Calibri"/>
                <a:cs typeface="Calibri"/>
              </a:rPr>
              <a:t>meditation</a:t>
            </a:r>
            <a:r>
              <a:rPr spc="-50" dirty="0">
                <a:latin typeface="Calibri"/>
                <a:cs typeface="Calibri"/>
              </a:rPr>
              <a:t> </a:t>
            </a:r>
            <a:r>
              <a:rPr dirty="0">
                <a:latin typeface="Calibri"/>
                <a:cs typeface="Calibri"/>
              </a:rPr>
              <a:t>of</a:t>
            </a:r>
            <a:r>
              <a:rPr spc="-75" dirty="0">
                <a:latin typeface="Calibri"/>
                <a:cs typeface="Calibri"/>
              </a:rPr>
              <a:t> </a:t>
            </a:r>
            <a:r>
              <a:rPr dirty="0">
                <a:latin typeface="Calibri"/>
                <a:cs typeface="Calibri"/>
              </a:rPr>
              <a:t>action</a:t>
            </a:r>
            <a:r>
              <a:rPr spc="-70" dirty="0">
                <a:latin typeface="Calibri"/>
                <a:cs typeface="Calibri"/>
              </a:rPr>
              <a:t> </a:t>
            </a:r>
            <a:r>
              <a:rPr dirty="0">
                <a:latin typeface="Calibri"/>
                <a:cs typeface="Calibri"/>
              </a:rPr>
              <a:t>plans</a:t>
            </a:r>
            <a:r>
              <a:rPr spc="-55" dirty="0">
                <a:latin typeface="Calibri"/>
                <a:cs typeface="Calibri"/>
              </a:rPr>
              <a:t> </a:t>
            </a:r>
            <a:r>
              <a:rPr dirty="0">
                <a:latin typeface="Calibri"/>
                <a:cs typeface="Calibri"/>
              </a:rPr>
              <a:t>helps</a:t>
            </a:r>
            <a:r>
              <a:rPr spc="-55" dirty="0">
                <a:latin typeface="Calibri"/>
                <a:cs typeface="Calibri"/>
              </a:rPr>
              <a:t> </a:t>
            </a:r>
            <a:r>
              <a:rPr dirty="0">
                <a:latin typeface="Calibri"/>
                <a:cs typeface="Calibri"/>
              </a:rPr>
              <a:t>to</a:t>
            </a:r>
            <a:r>
              <a:rPr spc="-75" dirty="0">
                <a:latin typeface="Calibri"/>
                <a:cs typeface="Calibri"/>
              </a:rPr>
              <a:t> </a:t>
            </a:r>
            <a:r>
              <a:rPr spc="-10" dirty="0">
                <a:latin typeface="Calibri"/>
                <a:cs typeface="Calibri"/>
              </a:rPr>
              <a:t>limit </a:t>
            </a:r>
            <a:r>
              <a:rPr dirty="0">
                <a:latin typeface="Calibri"/>
                <a:cs typeface="Calibri"/>
              </a:rPr>
              <a:t>the</a:t>
            </a:r>
            <a:r>
              <a:rPr spc="-85" dirty="0">
                <a:latin typeface="Calibri"/>
                <a:cs typeface="Calibri"/>
              </a:rPr>
              <a:t> </a:t>
            </a:r>
            <a:r>
              <a:rPr dirty="0">
                <a:latin typeface="Calibri"/>
                <a:cs typeface="Calibri"/>
              </a:rPr>
              <a:t>impact</a:t>
            </a:r>
            <a:r>
              <a:rPr spc="-65" dirty="0">
                <a:latin typeface="Calibri"/>
                <a:cs typeface="Calibri"/>
              </a:rPr>
              <a:t> </a:t>
            </a:r>
            <a:r>
              <a:rPr dirty="0">
                <a:latin typeface="Calibri"/>
                <a:cs typeface="Calibri"/>
              </a:rPr>
              <a:t>of</a:t>
            </a:r>
            <a:r>
              <a:rPr spc="-85" dirty="0">
                <a:latin typeface="Calibri"/>
                <a:cs typeface="Calibri"/>
              </a:rPr>
              <a:t> </a:t>
            </a:r>
            <a:r>
              <a:rPr dirty="0">
                <a:latin typeface="Calibri"/>
                <a:cs typeface="Calibri"/>
              </a:rPr>
              <a:t>acute</a:t>
            </a:r>
            <a:r>
              <a:rPr spc="-80" dirty="0">
                <a:latin typeface="Calibri"/>
                <a:cs typeface="Calibri"/>
              </a:rPr>
              <a:t> </a:t>
            </a:r>
            <a:r>
              <a:rPr spc="-10" dirty="0">
                <a:latin typeface="Calibri"/>
                <a:cs typeface="Calibri"/>
              </a:rPr>
              <a:t>stresses</a:t>
            </a:r>
            <a:r>
              <a:rPr spc="-65" dirty="0">
                <a:latin typeface="Calibri"/>
                <a:cs typeface="Calibri"/>
              </a:rPr>
              <a:t> </a:t>
            </a:r>
            <a:r>
              <a:rPr dirty="0">
                <a:latin typeface="Calibri"/>
                <a:cs typeface="Calibri"/>
              </a:rPr>
              <a:t>on</a:t>
            </a:r>
            <a:r>
              <a:rPr spc="-75" dirty="0">
                <a:latin typeface="Calibri"/>
                <a:cs typeface="Calibri"/>
              </a:rPr>
              <a:t> </a:t>
            </a:r>
            <a:r>
              <a:rPr dirty="0">
                <a:latin typeface="Calibri"/>
                <a:cs typeface="Calibri"/>
              </a:rPr>
              <a:t>the</a:t>
            </a:r>
            <a:r>
              <a:rPr spc="-80" dirty="0">
                <a:latin typeface="Calibri"/>
                <a:cs typeface="Calibri"/>
              </a:rPr>
              <a:t> </a:t>
            </a:r>
            <a:r>
              <a:rPr dirty="0">
                <a:latin typeface="Calibri"/>
                <a:cs typeface="Calibri"/>
              </a:rPr>
              <a:t>hospital</a:t>
            </a:r>
            <a:r>
              <a:rPr spc="-55" dirty="0">
                <a:latin typeface="Calibri"/>
                <a:cs typeface="Calibri"/>
              </a:rPr>
              <a:t> </a:t>
            </a:r>
            <a:r>
              <a:rPr spc="-20" dirty="0">
                <a:latin typeface="Calibri"/>
                <a:cs typeface="Calibri"/>
              </a:rPr>
              <a:t>system</a:t>
            </a:r>
            <a:r>
              <a:rPr spc="-70" dirty="0">
                <a:latin typeface="Calibri"/>
                <a:cs typeface="Calibri"/>
              </a:rPr>
              <a:t> </a:t>
            </a:r>
            <a:r>
              <a:rPr dirty="0">
                <a:latin typeface="Calibri"/>
                <a:cs typeface="Calibri"/>
              </a:rPr>
              <a:t>and</a:t>
            </a:r>
            <a:r>
              <a:rPr spc="-75" dirty="0">
                <a:latin typeface="Calibri"/>
                <a:cs typeface="Calibri"/>
              </a:rPr>
              <a:t> </a:t>
            </a:r>
            <a:r>
              <a:rPr dirty="0">
                <a:latin typeface="Calibri"/>
                <a:cs typeface="Calibri"/>
              </a:rPr>
              <a:t>reduce</a:t>
            </a:r>
            <a:r>
              <a:rPr spc="-55" dirty="0">
                <a:latin typeface="Calibri"/>
                <a:cs typeface="Calibri"/>
              </a:rPr>
              <a:t> </a:t>
            </a:r>
            <a:r>
              <a:rPr spc="-10" dirty="0">
                <a:latin typeface="Calibri"/>
                <a:cs typeface="Calibri"/>
              </a:rPr>
              <a:t>preventable mortality.</a:t>
            </a:r>
            <a:endParaRPr dirty="0">
              <a:latin typeface="Calibri"/>
              <a:cs typeface="Calibri"/>
            </a:endParaRPr>
          </a:p>
          <a:p>
            <a:pPr marL="241300" marR="234315" indent="-228600">
              <a:buFont typeface="Arial"/>
              <a:buChar char="•"/>
              <a:tabLst>
                <a:tab pos="241300" algn="l"/>
              </a:tabLst>
            </a:pPr>
            <a:r>
              <a:rPr dirty="0">
                <a:latin typeface="Calibri"/>
                <a:cs typeface="Calibri"/>
              </a:rPr>
              <a:t>These</a:t>
            </a:r>
            <a:r>
              <a:rPr spc="-100" dirty="0">
                <a:latin typeface="Calibri"/>
                <a:cs typeface="Calibri"/>
              </a:rPr>
              <a:t> </a:t>
            </a:r>
            <a:r>
              <a:rPr dirty="0">
                <a:latin typeface="Calibri"/>
                <a:cs typeface="Calibri"/>
              </a:rPr>
              <a:t>are</a:t>
            </a:r>
            <a:r>
              <a:rPr spc="-75" dirty="0">
                <a:latin typeface="Calibri"/>
                <a:cs typeface="Calibri"/>
              </a:rPr>
              <a:t> </a:t>
            </a:r>
            <a:r>
              <a:rPr u="sng" spc="-25" dirty="0">
                <a:uFill>
                  <a:solidFill>
                    <a:srgbClr val="000000"/>
                  </a:solidFill>
                </a:uFill>
                <a:latin typeface="Calibri"/>
                <a:cs typeface="Calibri"/>
              </a:rPr>
              <a:t>no-</a:t>
            </a:r>
            <a:r>
              <a:rPr u="sng" dirty="0">
                <a:uFill>
                  <a:solidFill>
                    <a:srgbClr val="000000"/>
                  </a:solidFill>
                </a:uFill>
                <a:latin typeface="Calibri"/>
                <a:cs typeface="Calibri"/>
              </a:rPr>
              <a:t>notice</a:t>
            </a:r>
            <a:r>
              <a:rPr spc="-55" dirty="0">
                <a:latin typeface="Calibri"/>
                <a:cs typeface="Calibri"/>
              </a:rPr>
              <a:t> </a:t>
            </a:r>
            <a:r>
              <a:rPr dirty="0">
                <a:latin typeface="Calibri"/>
                <a:cs typeface="Calibri"/>
              </a:rPr>
              <a:t>mass</a:t>
            </a:r>
            <a:r>
              <a:rPr spc="-65" dirty="0">
                <a:latin typeface="Calibri"/>
                <a:cs typeface="Calibri"/>
              </a:rPr>
              <a:t> </a:t>
            </a:r>
            <a:r>
              <a:rPr dirty="0">
                <a:latin typeface="Calibri"/>
                <a:cs typeface="Calibri"/>
              </a:rPr>
              <a:t>casualty</a:t>
            </a:r>
            <a:r>
              <a:rPr spc="-85" dirty="0">
                <a:latin typeface="Calibri"/>
                <a:cs typeface="Calibri"/>
              </a:rPr>
              <a:t> </a:t>
            </a:r>
            <a:r>
              <a:rPr dirty="0">
                <a:latin typeface="Calibri"/>
                <a:cs typeface="Calibri"/>
              </a:rPr>
              <a:t>events</a:t>
            </a:r>
            <a:r>
              <a:rPr spc="-75" dirty="0">
                <a:latin typeface="Calibri"/>
                <a:cs typeface="Calibri"/>
              </a:rPr>
              <a:t> </a:t>
            </a:r>
            <a:r>
              <a:rPr dirty="0">
                <a:latin typeface="Calibri"/>
                <a:cs typeface="Calibri"/>
              </a:rPr>
              <a:t>that</a:t>
            </a:r>
            <a:r>
              <a:rPr spc="-90" dirty="0">
                <a:latin typeface="Calibri"/>
                <a:cs typeface="Calibri"/>
              </a:rPr>
              <a:t> </a:t>
            </a:r>
            <a:r>
              <a:rPr dirty="0">
                <a:latin typeface="Calibri"/>
                <a:cs typeface="Calibri"/>
              </a:rPr>
              <a:t>can</a:t>
            </a:r>
            <a:r>
              <a:rPr spc="-75" dirty="0">
                <a:latin typeface="Calibri"/>
                <a:cs typeface="Calibri"/>
              </a:rPr>
              <a:t> </a:t>
            </a:r>
            <a:r>
              <a:rPr spc="-10" dirty="0">
                <a:latin typeface="Calibri"/>
                <a:cs typeface="Calibri"/>
              </a:rPr>
              <a:t>overwhelm</a:t>
            </a:r>
            <a:r>
              <a:rPr spc="-75" dirty="0">
                <a:latin typeface="Calibri"/>
                <a:cs typeface="Calibri"/>
              </a:rPr>
              <a:t> </a:t>
            </a:r>
            <a:r>
              <a:rPr dirty="0">
                <a:latin typeface="Calibri"/>
                <a:cs typeface="Calibri"/>
              </a:rPr>
              <a:t>even</a:t>
            </a:r>
            <a:r>
              <a:rPr spc="-85" dirty="0">
                <a:latin typeface="Calibri"/>
                <a:cs typeface="Calibri"/>
              </a:rPr>
              <a:t> </a:t>
            </a:r>
            <a:r>
              <a:rPr spc="-10" dirty="0">
                <a:latin typeface="Calibri"/>
                <a:cs typeface="Calibri"/>
              </a:rPr>
              <a:t>robust </a:t>
            </a:r>
            <a:r>
              <a:rPr dirty="0">
                <a:latin typeface="Calibri"/>
                <a:cs typeface="Calibri"/>
              </a:rPr>
              <a:t>hospitals</a:t>
            </a:r>
            <a:r>
              <a:rPr spc="-65" dirty="0">
                <a:latin typeface="Calibri"/>
                <a:cs typeface="Calibri"/>
              </a:rPr>
              <a:t> </a:t>
            </a:r>
            <a:r>
              <a:rPr dirty="0">
                <a:latin typeface="Calibri"/>
                <a:cs typeface="Calibri"/>
              </a:rPr>
              <a:t>due</a:t>
            </a:r>
            <a:r>
              <a:rPr spc="-75" dirty="0">
                <a:latin typeface="Calibri"/>
                <a:cs typeface="Calibri"/>
              </a:rPr>
              <a:t> </a:t>
            </a:r>
            <a:r>
              <a:rPr dirty="0">
                <a:latin typeface="Calibri"/>
                <a:cs typeface="Calibri"/>
              </a:rPr>
              <a:t>to</a:t>
            </a:r>
            <a:r>
              <a:rPr spc="-95" dirty="0">
                <a:latin typeface="Calibri"/>
                <a:cs typeface="Calibri"/>
              </a:rPr>
              <a:t> </a:t>
            </a:r>
            <a:r>
              <a:rPr dirty="0">
                <a:latin typeface="Calibri"/>
                <a:cs typeface="Calibri"/>
              </a:rPr>
              <a:t>a</a:t>
            </a:r>
            <a:r>
              <a:rPr spc="-95" dirty="0">
                <a:latin typeface="Calibri"/>
                <a:cs typeface="Calibri"/>
              </a:rPr>
              <a:t> </a:t>
            </a:r>
            <a:r>
              <a:rPr dirty="0">
                <a:latin typeface="Calibri"/>
                <a:cs typeface="Calibri"/>
              </a:rPr>
              <a:t>sudden,</a:t>
            </a:r>
            <a:r>
              <a:rPr spc="-40" dirty="0">
                <a:latin typeface="Calibri"/>
                <a:cs typeface="Calibri"/>
              </a:rPr>
              <a:t> </a:t>
            </a:r>
            <a:r>
              <a:rPr dirty="0">
                <a:latin typeface="Calibri"/>
                <a:cs typeface="Calibri"/>
              </a:rPr>
              <a:t>large</a:t>
            </a:r>
            <a:r>
              <a:rPr spc="-100" dirty="0">
                <a:latin typeface="Calibri"/>
                <a:cs typeface="Calibri"/>
              </a:rPr>
              <a:t> </a:t>
            </a:r>
            <a:r>
              <a:rPr dirty="0">
                <a:latin typeface="Calibri"/>
                <a:cs typeface="Calibri"/>
              </a:rPr>
              <a:t>influx</a:t>
            </a:r>
            <a:r>
              <a:rPr spc="-85" dirty="0">
                <a:latin typeface="Calibri"/>
                <a:cs typeface="Calibri"/>
              </a:rPr>
              <a:t> </a:t>
            </a:r>
            <a:r>
              <a:rPr dirty="0">
                <a:latin typeface="Calibri"/>
                <a:cs typeface="Calibri"/>
              </a:rPr>
              <a:t>of</a:t>
            </a:r>
            <a:r>
              <a:rPr spc="-95" dirty="0">
                <a:latin typeface="Calibri"/>
                <a:cs typeface="Calibri"/>
              </a:rPr>
              <a:t> </a:t>
            </a:r>
            <a:r>
              <a:rPr dirty="0">
                <a:latin typeface="Calibri"/>
                <a:cs typeface="Calibri"/>
              </a:rPr>
              <a:t>patients</a:t>
            </a:r>
            <a:r>
              <a:rPr spc="-75" dirty="0">
                <a:latin typeface="Calibri"/>
                <a:cs typeface="Calibri"/>
              </a:rPr>
              <a:t> </a:t>
            </a:r>
            <a:r>
              <a:rPr dirty="0">
                <a:latin typeface="Calibri"/>
                <a:cs typeface="Calibri"/>
              </a:rPr>
              <a:t>who</a:t>
            </a:r>
            <a:r>
              <a:rPr spc="-90" dirty="0">
                <a:latin typeface="Calibri"/>
                <a:cs typeface="Calibri"/>
              </a:rPr>
              <a:t> </a:t>
            </a:r>
            <a:r>
              <a:rPr spc="-10" dirty="0">
                <a:latin typeface="Calibri"/>
                <a:cs typeface="Calibri"/>
              </a:rPr>
              <a:t>exhaust</a:t>
            </a:r>
            <a:r>
              <a:rPr spc="-60" dirty="0">
                <a:latin typeface="Calibri"/>
                <a:cs typeface="Calibri"/>
              </a:rPr>
              <a:t> </a:t>
            </a:r>
            <a:r>
              <a:rPr dirty="0">
                <a:latin typeface="Calibri"/>
                <a:cs typeface="Calibri"/>
              </a:rPr>
              <a:t>the</a:t>
            </a:r>
            <a:r>
              <a:rPr spc="-95" dirty="0">
                <a:latin typeface="Calibri"/>
                <a:cs typeface="Calibri"/>
              </a:rPr>
              <a:t> </a:t>
            </a:r>
            <a:r>
              <a:rPr spc="-20" dirty="0">
                <a:latin typeface="Calibri"/>
                <a:cs typeface="Calibri"/>
              </a:rPr>
              <a:t>same </a:t>
            </a:r>
            <a:r>
              <a:rPr spc="-10" dirty="0">
                <a:latin typeface="Calibri"/>
                <a:cs typeface="Calibri"/>
              </a:rPr>
              <a:t>resource,</a:t>
            </a:r>
            <a:r>
              <a:rPr spc="-85" dirty="0">
                <a:latin typeface="Calibri"/>
                <a:cs typeface="Calibri"/>
              </a:rPr>
              <a:t> </a:t>
            </a:r>
            <a:r>
              <a:rPr dirty="0">
                <a:latin typeface="Calibri"/>
                <a:cs typeface="Calibri"/>
              </a:rPr>
              <a:t>namely</a:t>
            </a:r>
            <a:r>
              <a:rPr spc="-85" dirty="0">
                <a:latin typeface="Calibri"/>
                <a:cs typeface="Calibri"/>
              </a:rPr>
              <a:t> </a:t>
            </a:r>
            <a:r>
              <a:rPr spc="-20" dirty="0">
                <a:latin typeface="Calibri"/>
                <a:cs typeface="Calibri"/>
              </a:rPr>
              <a:t>respiratory</a:t>
            </a:r>
            <a:r>
              <a:rPr spc="-70" dirty="0">
                <a:latin typeface="Calibri"/>
                <a:cs typeface="Calibri"/>
              </a:rPr>
              <a:t> </a:t>
            </a:r>
            <a:r>
              <a:rPr dirty="0">
                <a:latin typeface="Calibri"/>
                <a:cs typeface="Calibri"/>
              </a:rPr>
              <a:t>support</a:t>
            </a:r>
            <a:r>
              <a:rPr spc="-55" dirty="0">
                <a:latin typeface="Calibri"/>
                <a:cs typeface="Calibri"/>
              </a:rPr>
              <a:t> </a:t>
            </a:r>
            <a:r>
              <a:rPr dirty="0">
                <a:latin typeface="Calibri"/>
                <a:cs typeface="Calibri"/>
              </a:rPr>
              <a:t>and</a:t>
            </a:r>
            <a:r>
              <a:rPr spc="-80" dirty="0">
                <a:latin typeface="Calibri"/>
                <a:cs typeface="Calibri"/>
              </a:rPr>
              <a:t> </a:t>
            </a:r>
            <a:r>
              <a:rPr spc="-10" dirty="0">
                <a:latin typeface="Calibri"/>
                <a:cs typeface="Calibri"/>
              </a:rPr>
              <a:t>atropine.</a:t>
            </a:r>
            <a:endParaRPr dirty="0">
              <a:latin typeface="Calibri"/>
              <a:cs typeface="Calibri"/>
            </a:endParaRPr>
          </a:p>
          <a:p>
            <a:pPr marL="241300" indent="-228600">
              <a:buFont typeface="Arial"/>
              <a:buChar char="•"/>
              <a:tabLst>
                <a:tab pos="241300" algn="l"/>
              </a:tabLst>
            </a:pPr>
            <a:r>
              <a:rPr spc="-10" dirty="0">
                <a:latin typeface="Calibri"/>
                <a:cs typeface="Calibri"/>
              </a:rPr>
              <a:t>Experience</a:t>
            </a:r>
            <a:r>
              <a:rPr spc="-80" dirty="0">
                <a:latin typeface="Calibri"/>
                <a:cs typeface="Calibri"/>
              </a:rPr>
              <a:t> </a:t>
            </a:r>
            <a:r>
              <a:rPr dirty="0">
                <a:latin typeface="Calibri"/>
                <a:cs typeface="Calibri"/>
              </a:rPr>
              <a:t>has</a:t>
            </a:r>
            <a:r>
              <a:rPr spc="-80" dirty="0">
                <a:latin typeface="Calibri"/>
                <a:cs typeface="Calibri"/>
              </a:rPr>
              <a:t> </a:t>
            </a:r>
            <a:r>
              <a:rPr spc="-10" dirty="0">
                <a:latin typeface="Calibri"/>
                <a:cs typeface="Calibri"/>
              </a:rPr>
              <a:t>repeatedly</a:t>
            </a:r>
            <a:r>
              <a:rPr spc="-85" dirty="0">
                <a:latin typeface="Calibri"/>
                <a:cs typeface="Calibri"/>
              </a:rPr>
              <a:t> </a:t>
            </a:r>
            <a:r>
              <a:rPr dirty="0">
                <a:latin typeface="Calibri"/>
                <a:cs typeface="Calibri"/>
              </a:rPr>
              <a:t>shown</a:t>
            </a:r>
            <a:r>
              <a:rPr spc="-65" dirty="0">
                <a:latin typeface="Calibri"/>
                <a:cs typeface="Calibri"/>
              </a:rPr>
              <a:t> </a:t>
            </a:r>
            <a:r>
              <a:rPr dirty="0">
                <a:latin typeface="Calibri"/>
                <a:cs typeface="Calibri"/>
              </a:rPr>
              <a:t>benefit</a:t>
            </a:r>
            <a:r>
              <a:rPr spc="-70" dirty="0">
                <a:latin typeface="Calibri"/>
                <a:cs typeface="Calibri"/>
              </a:rPr>
              <a:t> </a:t>
            </a:r>
            <a:r>
              <a:rPr dirty="0">
                <a:latin typeface="Calibri"/>
                <a:cs typeface="Calibri"/>
              </a:rPr>
              <a:t>of</a:t>
            </a:r>
            <a:r>
              <a:rPr spc="-85" dirty="0">
                <a:latin typeface="Calibri"/>
                <a:cs typeface="Calibri"/>
              </a:rPr>
              <a:t> </a:t>
            </a:r>
            <a:r>
              <a:rPr dirty="0">
                <a:latin typeface="Calibri"/>
                <a:cs typeface="Calibri"/>
              </a:rPr>
              <a:t>a</a:t>
            </a:r>
            <a:r>
              <a:rPr spc="-65" dirty="0">
                <a:latin typeface="Calibri"/>
                <a:cs typeface="Calibri"/>
              </a:rPr>
              <a:t> </a:t>
            </a:r>
            <a:r>
              <a:rPr b="1" u="sng" dirty="0">
                <a:uFill>
                  <a:solidFill>
                    <a:srgbClr val="000000"/>
                  </a:solidFill>
                </a:uFill>
                <a:latin typeface="Calibri"/>
                <a:cs typeface="Calibri"/>
              </a:rPr>
              <a:t>“whole</a:t>
            </a:r>
            <a:r>
              <a:rPr b="1" u="sng" spc="-80" dirty="0">
                <a:uFill>
                  <a:solidFill>
                    <a:srgbClr val="000000"/>
                  </a:solidFill>
                </a:uFill>
                <a:latin typeface="Calibri"/>
                <a:cs typeface="Calibri"/>
              </a:rPr>
              <a:t> </a:t>
            </a:r>
            <a:r>
              <a:rPr b="1" u="sng" spc="-10" dirty="0">
                <a:uFill>
                  <a:solidFill>
                    <a:srgbClr val="000000"/>
                  </a:solidFill>
                </a:uFill>
                <a:latin typeface="Calibri"/>
                <a:cs typeface="Calibri"/>
              </a:rPr>
              <a:t>community”</a:t>
            </a:r>
            <a:endParaRPr dirty="0">
              <a:latin typeface="Calibri"/>
              <a:cs typeface="Calibri"/>
            </a:endParaRPr>
          </a:p>
          <a:p>
            <a:pPr marL="241300"/>
            <a:r>
              <a:rPr dirty="0">
                <a:latin typeface="Calibri"/>
                <a:cs typeface="Calibri"/>
              </a:rPr>
              <a:t>response</a:t>
            </a:r>
            <a:r>
              <a:rPr spc="-65" dirty="0">
                <a:latin typeface="Calibri"/>
                <a:cs typeface="Calibri"/>
              </a:rPr>
              <a:t> </a:t>
            </a:r>
            <a:r>
              <a:rPr spc="-20" dirty="0">
                <a:latin typeface="Calibri"/>
                <a:cs typeface="Calibri"/>
              </a:rPr>
              <a:t>system</a:t>
            </a:r>
            <a:r>
              <a:rPr spc="-70" dirty="0">
                <a:latin typeface="Calibri"/>
                <a:cs typeface="Calibri"/>
              </a:rPr>
              <a:t> </a:t>
            </a:r>
            <a:r>
              <a:rPr dirty="0">
                <a:latin typeface="Calibri"/>
                <a:cs typeface="Calibri"/>
              </a:rPr>
              <a:t>over</a:t>
            </a:r>
            <a:r>
              <a:rPr spc="-85" dirty="0">
                <a:latin typeface="Calibri"/>
                <a:cs typeface="Calibri"/>
              </a:rPr>
              <a:t> </a:t>
            </a:r>
            <a:r>
              <a:rPr dirty="0">
                <a:latin typeface="Calibri"/>
                <a:cs typeface="Calibri"/>
              </a:rPr>
              <a:t>a</a:t>
            </a:r>
            <a:r>
              <a:rPr spc="-85" dirty="0">
                <a:latin typeface="Calibri"/>
                <a:cs typeface="Calibri"/>
              </a:rPr>
              <a:t> </a:t>
            </a:r>
            <a:r>
              <a:rPr spc="-30" dirty="0">
                <a:latin typeface="Calibri"/>
                <a:cs typeface="Calibri"/>
              </a:rPr>
              <a:t>government-</a:t>
            </a:r>
            <a:r>
              <a:rPr dirty="0">
                <a:latin typeface="Calibri"/>
                <a:cs typeface="Calibri"/>
              </a:rPr>
              <a:t>centric</a:t>
            </a:r>
            <a:r>
              <a:rPr spc="-35" dirty="0">
                <a:latin typeface="Calibri"/>
                <a:cs typeface="Calibri"/>
              </a:rPr>
              <a:t> </a:t>
            </a:r>
            <a:r>
              <a:rPr spc="-10" dirty="0">
                <a:latin typeface="Calibri"/>
                <a:cs typeface="Calibri"/>
              </a:rPr>
              <a:t>response.</a:t>
            </a:r>
            <a:endParaRPr lang="en-US" spc="-10" dirty="0">
              <a:latin typeface="Calibri"/>
              <a:cs typeface="Calibri"/>
            </a:endParaRPr>
          </a:p>
          <a:p>
            <a:pPr marL="241300"/>
            <a:endParaRPr lang="en-US" dirty="0">
              <a:latin typeface="Calibri"/>
              <a:cs typeface="Calibri"/>
            </a:endParaRPr>
          </a:p>
          <a:p>
            <a:pPr marL="271463" lvl="0" indent="-271463">
              <a:buClr>
                <a:srgbClr val="000000"/>
              </a:buClr>
              <a:buSzPts val="2800"/>
              <a:tabLst>
                <a:tab pos="271463" algn="l"/>
              </a:tabLs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Зі</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зростанням</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занепокоєння</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щодо</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можливості</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застосування</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хімічних</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біологічних</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радіоактивних</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ядерних</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та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вибухонебезпечних</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речовин</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CBRNE</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попереднє</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обмірковування</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планів</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дій</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допомагає</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обмежити</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вплив</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гострих</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стресів</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на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лікарняну</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систему та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зменшити</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смертність</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якої</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можна</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запобігти</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ru-UA" sz="2000"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271463" lvl="0" indent="-271463">
              <a:buClr>
                <a:srgbClr val="000000"/>
              </a:buClr>
              <a:buSzPts val="2800"/>
              <a:tabLst>
                <a:tab pos="271463" algn="l"/>
              </a:tabLst>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Йдеться</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про </a:t>
            </a:r>
            <a:r>
              <a:rPr lang="ru-UA" sz="1800" u="sng"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масові</a:t>
            </a:r>
            <a:r>
              <a:rPr lang="ru-UA" sz="1800" u="sng"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sng"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інциденти</a:t>
            </a:r>
            <a:r>
              <a:rPr lang="ru-UA" sz="1800" u="sng"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без </a:t>
            </a:r>
            <a:r>
              <a:rPr lang="ru-UA" sz="1800" u="sng"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попередження</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можуть</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переповнити</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навіть</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підготовлені</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лікарні</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через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раптовий</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великий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наплив</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пацієнтів</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вичерпують</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той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самий</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ресурс, а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саме</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респіраторну</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підтримку</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та </a:t>
            </a:r>
            <a:r>
              <a:rPr lang="ru-UA" sz="1800"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атропін</a:t>
            </a:r>
            <a:r>
              <a:rPr lang="ru-UA" sz="180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ru-UA" sz="2000" u="none" strike="noStrike" spc="0" dirty="0">
              <a:effectLst/>
              <a:latin typeface="Arial" panose="020B0604020202020204" pitchFamily="34" charset="0"/>
              <a:ea typeface="Times New Roman" panose="02020603050405020304" pitchFamily="18" charset="0"/>
              <a:cs typeface="Arial" panose="020B0604020202020204" pitchFamily="34" charset="0"/>
            </a:endParaRPr>
          </a:p>
          <a:p>
            <a:pPr marL="271463" indent="-271463">
              <a:tabLst>
                <a:tab pos="271463" algn="l"/>
              </a:tabLst>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Досвід неодноразово показував перевагу </a:t>
            </a:r>
            <a:r>
              <a:rPr lang="uk-UA"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системи реагування із залученням усієї спільноти</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над реагуванням, орієнтованим на уряд.</a:t>
            </a:r>
            <a:endParaRPr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7988934" cy="752129"/>
          </a:xfrm>
          <a:prstGeom prst="rect">
            <a:avLst/>
          </a:prstGeom>
        </p:spPr>
        <p:txBody>
          <a:bodyPr vert="horz" wrap="square" lIns="0" tIns="13335" rIns="0" bIns="0" rtlCol="0">
            <a:spAutoFit/>
          </a:bodyPr>
          <a:lstStyle/>
          <a:p>
            <a:pPr marL="12700">
              <a:lnSpc>
                <a:spcPct val="100000"/>
              </a:lnSpc>
              <a:spcBef>
                <a:spcPts val="105"/>
              </a:spcBef>
            </a:pPr>
            <a:r>
              <a:rPr sz="2400" b="1" spc="-45" dirty="0"/>
              <a:t>Variability</a:t>
            </a:r>
            <a:r>
              <a:rPr sz="2400" b="1" spc="-155" dirty="0"/>
              <a:t> </a:t>
            </a:r>
            <a:r>
              <a:rPr sz="2400" b="1" dirty="0"/>
              <a:t>in</a:t>
            </a:r>
            <a:r>
              <a:rPr sz="2400" b="1" spc="-140" dirty="0"/>
              <a:t> </a:t>
            </a:r>
            <a:r>
              <a:rPr sz="2400" b="1" spc="-60" dirty="0"/>
              <a:t>COVID-</a:t>
            </a:r>
            <a:r>
              <a:rPr sz="2400" b="1" spc="-10" dirty="0"/>
              <a:t>ARDS</a:t>
            </a:r>
            <a:r>
              <a:rPr sz="2400" b="1" spc="-150" dirty="0"/>
              <a:t> </a:t>
            </a:r>
            <a:r>
              <a:rPr sz="2400" b="1" spc="-30" dirty="0"/>
              <a:t>Outcomes</a:t>
            </a:r>
            <a:br>
              <a:rPr lang="en-US" sz="2400" b="1" spc="-30" dirty="0"/>
            </a:br>
            <a:r>
              <a:rPr lang="ru-RU" sz="2400" b="1" spc="-30" dirty="0" err="1"/>
              <a:t>Варіабельність</a:t>
            </a:r>
            <a:r>
              <a:rPr lang="ru-RU" sz="2400" b="1" spc="-30" dirty="0"/>
              <a:t> </a:t>
            </a:r>
            <a:r>
              <a:rPr lang="ru-RU" sz="2400" b="1" spc="-30" dirty="0" err="1"/>
              <a:t>результатів</a:t>
            </a:r>
            <a:r>
              <a:rPr lang="ru-RU" sz="2400" b="1" spc="-30" dirty="0"/>
              <a:t> </a:t>
            </a:r>
            <a:r>
              <a:rPr lang="en-US" sz="2400" b="1" spc="-30" dirty="0"/>
              <a:t>COVID-ARDS</a:t>
            </a:r>
            <a:endParaRPr sz="2400" b="1" dirty="0"/>
          </a:p>
        </p:txBody>
      </p:sp>
      <p:pic>
        <p:nvPicPr>
          <p:cNvPr id="3" name="object 3"/>
          <p:cNvPicPr/>
          <p:nvPr/>
        </p:nvPicPr>
        <p:blipFill>
          <a:blip r:embed="rId2" cstate="print"/>
          <a:stretch>
            <a:fillRect/>
          </a:stretch>
        </p:blipFill>
        <p:spPr>
          <a:xfrm>
            <a:off x="461772" y="1292349"/>
            <a:ext cx="9323832" cy="5487924"/>
          </a:xfrm>
          <a:prstGeom prst="rect">
            <a:avLst/>
          </a:prstGeom>
        </p:spPr>
      </p:pic>
      <p:sp>
        <p:nvSpPr>
          <p:cNvPr id="4" name="object 4"/>
          <p:cNvSpPr txBox="1"/>
          <p:nvPr/>
        </p:nvSpPr>
        <p:spPr>
          <a:xfrm>
            <a:off x="7924800" y="645413"/>
            <a:ext cx="3430015" cy="604010"/>
          </a:xfrm>
          <a:prstGeom prst="rect">
            <a:avLst/>
          </a:prstGeom>
          <a:ln w="38100">
            <a:solidFill>
              <a:srgbClr val="000000"/>
            </a:solidFill>
          </a:ln>
        </p:spPr>
        <p:txBody>
          <a:bodyPr vert="horz" wrap="square" lIns="0" tIns="29209" rIns="0" bIns="0" rtlCol="0">
            <a:spAutoFit/>
          </a:bodyPr>
          <a:lstStyle/>
          <a:p>
            <a:pPr marL="92075">
              <a:lnSpc>
                <a:spcPct val="100000"/>
              </a:lnSpc>
              <a:spcBef>
                <a:spcPts val="229"/>
              </a:spcBef>
            </a:pPr>
            <a:r>
              <a:rPr sz="1400" dirty="0">
                <a:latin typeface="Calibri"/>
                <a:cs typeface="Calibri"/>
              </a:rPr>
              <a:t>PMID:</a:t>
            </a:r>
            <a:r>
              <a:rPr sz="1400" spc="-25" dirty="0">
                <a:latin typeface="Calibri"/>
                <a:cs typeface="Calibri"/>
              </a:rPr>
              <a:t> </a:t>
            </a:r>
            <a:r>
              <a:rPr sz="1400" spc="-10" dirty="0">
                <a:latin typeface="Calibri"/>
                <a:cs typeface="Calibri"/>
              </a:rPr>
              <a:t>33891529</a:t>
            </a:r>
            <a:endParaRPr lang="en-US" sz="1400" spc="-10" dirty="0">
              <a:latin typeface="Calibri"/>
              <a:cs typeface="Calibri"/>
            </a:endParaRPr>
          </a:p>
          <a:p>
            <a:pPr marL="92075">
              <a:lnSpc>
                <a:spcPct val="100000"/>
              </a:lnSpc>
              <a:spcBef>
                <a:spcPts val="229"/>
              </a:spcBef>
            </a:pPr>
            <a:r>
              <a:rPr lang="ru-RU" sz="1400" dirty="0" err="1">
                <a:latin typeface="Calibri"/>
                <a:cs typeface="Calibri"/>
              </a:rPr>
              <a:t>Ідентифікатор</a:t>
            </a:r>
            <a:r>
              <a:rPr lang="ru-RU" sz="1400" dirty="0">
                <a:latin typeface="Calibri"/>
                <a:cs typeface="Calibri"/>
              </a:rPr>
              <a:t> у </a:t>
            </a:r>
            <a:r>
              <a:rPr lang="ru-RU" sz="1400" dirty="0" err="1">
                <a:latin typeface="Calibri"/>
                <a:cs typeface="Calibri"/>
              </a:rPr>
              <a:t>системі</a:t>
            </a:r>
            <a:r>
              <a:rPr lang="ru-RU" sz="1400" dirty="0">
                <a:latin typeface="Calibri"/>
                <a:cs typeface="Calibri"/>
              </a:rPr>
              <a:t> </a:t>
            </a:r>
            <a:r>
              <a:rPr lang="ru-RU" sz="1400" dirty="0" err="1">
                <a:latin typeface="Calibri"/>
                <a:cs typeface="Calibri"/>
              </a:rPr>
              <a:t>PubMed</a:t>
            </a:r>
            <a:r>
              <a:rPr lang="ru-RU" sz="1400" dirty="0">
                <a:latin typeface="Calibri"/>
                <a:cs typeface="Calibri"/>
              </a:rPr>
              <a:t>: 33891529</a:t>
            </a:r>
            <a:endParaRPr lang="en-US" sz="1400" dirty="0">
              <a:latin typeface="Calibri"/>
              <a:cs typeface="Calibri"/>
            </a:endParaRPr>
          </a:p>
          <a:p>
            <a:pPr marL="92075">
              <a:lnSpc>
                <a:spcPct val="100000"/>
              </a:lnSpc>
              <a:spcBef>
                <a:spcPts val="229"/>
              </a:spcBef>
            </a:pPr>
            <a:endParaRPr sz="500" dirty="0">
              <a:latin typeface="Calibri"/>
              <a:cs typeface="Calibri"/>
            </a:endParaRPr>
          </a:p>
        </p:txBody>
      </p:sp>
      <p:sp>
        <p:nvSpPr>
          <p:cNvPr id="8" name="TextBox 7">
            <a:extLst>
              <a:ext uri="{FF2B5EF4-FFF2-40B4-BE49-F238E27FC236}">
                <a16:creationId xmlns:a16="http://schemas.microsoft.com/office/drawing/2014/main" id="{76EADAD6-998A-E62C-DDA6-DC477C922811}"/>
              </a:ext>
            </a:extLst>
          </p:cNvPr>
          <p:cNvSpPr txBox="1"/>
          <p:nvPr/>
        </p:nvSpPr>
        <p:spPr>
          <a:xfrm>
            <a:off x="4953000" y="1371600"/>
            <a:ext cx="1371600" cy="215444"/>
          </a:xfrm>
          <a:prstGeom prst="rect">
            <a:avLst/>
          </a:prstGeom>
          <a:solidFill>
            <a:schemeClr val="bg1"/>
          </a:solidFill>
        </p:spPr>
        <p:txBody>
          <a:bodyPr wrap="square" lIns="0" tIns="0" rIns="0" bIns="0" rtlCol="0">
            <a:spAutoFit/>
          </a:bodyPr>
          <a:lstStyle/>
          <a:p>
            <a:pPr algn="ctr"/>
            <a:r>
              <a:rPr lang="ro-RO" sz="600" dirty="0">
                <a:latin typeface="Arial" panose="020B0604020202020204" pitchFamily="34" charset="0"/>
                <a:cs typeface="Arial" panose="020B0604020202020204" pitchFamily="34" charset="0"/>
              </a:rPr>
              <a:t>Sequential Adjustment</a:t>
            </a:r>
            <a:endParaRPr lang="en-US" sz="600" dirty="0">
              <a:latin typeface="Arial" panose="020B0604020202020204" pitchFamily="34" charset="0"/>
              <a:cs typeface="Arial" panose="020B0604020202020204" pitchFamily="34" charset="0"/>
            </a:endParaRPr>
          </a:p>
          <a:p>
            <a:pPr algn="ctr"/>
            <a:r>
              <a:rPr lang="ru-RU" sz="600" dirty="0" err="1">
                <a:latin typeface="Arial" panose="020B0604020202020204" pitchFamily="34" charset="0"/>
                <a:cs typeface="Arial" panose="020B0604020202020204" pitchFamily="34" charset="0"/>
              </a:rPr>
              <a:t>Послідовне</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пристосування</a:t>
            </a:r>
            <a:endParaRPr lang="en-US" sz="600" dirty="0">
              <a:latin typeface="Arial" panose="020B0604020202020204" pitchFamily="34" charset="0"/>
              <a:cs typeface="Arial" panose="020B0604020202020204" pitchFamily="34" charset="0"/>
            </a:endParaRPr>
          </a:p>
          <a:p>
            <a:pPr algn="ctr"/>
            <a:endParaRPr lang="ru-UA" sz="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491006F-DD08-C297-4E41-321869AFB1BE}"/>
              </a:ext>
            </a:extLst>
          </p:cNvPr>
          <p:cNvSpPr txBox="1"/>
          <p:nvPr/>
        </p:nvSpPr>
        <p:spPr>
          <a:xfrm>
            <a:off x="1143000" y="1494562"/>
            <a:ext cx="1143000" cy="215444"/>
          </a:xfrm>
          <a:prstGeom prst="rect">
            <a:avLst/>
          </a:prstGeom>
          <a:solidFill>
            <a:schemeClr val="bg1"/>
          </a:solidFill>
        </p:spPr>
        <p:txBody>
          <a:bodyPr wrap="square" lIns="0" tIns="0" rIns="0" bIns="0" rtlCol="0">
            <a:spAutoFit/>
          </a:bodyPr>
          <a:lstStyle/>
          <a:p>
            <a:pPr algn="ctr"/>
            <a:r>
              <a:rPr lang="en-US" sz="600" dirty="0">
                <a:latin typeface="Arial" panose="020B0604020202020204" pitchFamily="34" charset="0"/>
                <a:cs typeface="Arial" panose="020B0604020202020204" pitchFamily="34" charset="0"/>
              </a:rPr>
              <a:t>Unadjusted</a:t>
            </a:r>
          </a:p>
          <a:p>
            <a:pPr algn="ctr"/>
            <a:r>
              <a:rPr lang="ru-RU" sz="600" dirty="0" err="1">
                <a:latin typeface="Arial" panose="020B0604020202020204" pitchFamily="34" charset="0"/>
                <a:cs typeface="Arial" panose="020B0604020202020204" pitchFamily="34" charset="0"/>
              </a:rPr>
              <a:t>Непристосований</a:t>
            </a:r>
            <a:endParaRPr lang="en-US" sz="600" dirty="0">
              <a:latin typeface="Arial" panose="020B0604020202020204" pitchFamily="34" charset="0"/>
              <a:cs typeface="Arial" panose="020B0604020202020204" pitchFamily="34" charset="0"/>
            </a:endParaRPr>
          </a:p>
          <a:p>
            <a:pPr algn="ctr"/>
            <a:endParaRPr lang="ru-UA" sz="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A3E36B1-C0A3-37BF-DF80-2145E4F7E8F3}"/>
              </a:ext>
            </a:extLst>
          </p:cNvPr>
          <p:cNvSpPr txBox="1"/>
          <p:nvPr/>
        </p:nvSpPr>
        <p:spPr>
          <a:xfrm>
            <a:off x="8420100" y="1494562"/>
            <a:ext cx="1143000" cy="230832"/>
          </a:xfrm>
          <a:prstGeom prst="rect">
            <a:avLst/>
          </a:prstGeom>
          <a:solidFill>
            <a:schemeClr val="bg1"/>
          </a:solidFill>
        </p:spPr>
        <p:txBody>
          <a:bodyPr wrap="square" lIns="0" tIns="0" rIns="0" bIns="0" rtlCol="0">
            <a:spAutoFit/>
          </a:bodyPr>
          <a:lstStyle/>
          <a:p>
            <a:pPr algn="ctr"/>
            <a:r>
              <a:rPr lang="en-US" sz="600" dirty="0">
                <a:latin typeface="Arial" panose="020B0604020202020204" pitchFamily="34" charset="0"/>
                <a:cs typeface="Arial" panose="020B0604020202020204" pitchFamily="34" charset="0"/>
              </a:rPr>
              <a:t>Fully Adjusted</a:t>
            </a:r>
          </a:p>
          <a:p>
            <a:pPr algn="ctr"/>
            <a:r>
              <a:rPr lang="ru-RU" sz="600" dirty="0" err="1">
                <a:latin typeface="Arial" panose="020B0604020202020204" pitchFamily="34" charset="0"/>
                <a:cs typeface="Arial" panose="020B0604020202020204" pitchFamily="34" charset="0"/>
              </a:rPr>
              <a:t>Повністю</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пристосований</a:t>
            </a:r>
            <a:endParaRPr lang="en-US" sz="600" dirty="0">
              <a:latin typeface="Arial" panose="020B0604020202020204" pitchFamily="34" charset="0"/>
              <a:cs typeface="Arial" panose="020B0604020202020204" pitchFamily="34" charset="0"/>
            </a:endParaRPr>
          </a:p>
          <a:p>
            <a:pPr algn="ctr"/>
            <a:endParaRPr lang="ru-UA" sz="3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D6E8BEE-C630-5D6C-09DD-14772ED36877}"/>
              </a:ext>
            </a:extLst>
          </p:cNvPr>
          <p:cNvSpPr txBox="1"/>
          <p:nvPr/>
        </p:nvSpPr>
        <p:spPr>
          <a:xfrm rot="16200000">
            <a:off x="-219482" y="3450966"/>
            <a:ext cx="2057400" cy="184666"/>
          </a:xfrm>
          <a:prstGeom prst="rect">
            <a:avLst/>
          </a:prstGeom>
          <a:solidFill>
            <a:schemeClr val="bg1"/>
          </a:solidFill>
        </p:spPr>
        <p:txBody>
          <a:bodyPr wrap="square" lIns="0" tIns="0" rIns="0" bIns="0" rtlCol="0">
            <a:spAutoFit/>
          </a:bodyPr>
          <a:lstStyle/>
          <a:p>
            <a:pPr algn="ctr"/>
            <a:r>
              <a:rPr lang="en-US" sz="600" dirty="0">
                <a:latin typeface="Arial" panose="020B0604020202020204" pitchFamily="34" charset="0"/>
                <a:cs typeface="Arial" panose="020B0604020202020204" pitchFamily="34" charset="0"/>
              </a:rPr>
              <a:t>Mean Probability of 28-Day Mortality</a:t>
            </a:r>
          </a:p>
          <a:p>
            <a:pPr algn="ctr"/>
            <a:r>
              <a:rPr lang="ru-RU" sz="600" dirty="0" err="1">
                <a:latin typeface="Arial" panose="020B0604020202020204" pitchFamily="34" charset="0"/>
                <a:cs typeface="Arial" panose="020B0604020202020204" pitchFamily="34" charset="0"/>
              </a:rPr>
              <a:t>Середня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ймовірність</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настання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смерті</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протягом</a:t>
            </a:r>
            <a:r>
              <a:rPr lang="ru-RU" sz="600" dirty="0">
                <a:latin typeface="Arial" panose="020B0604020202020204" pitchFamily="34" charset="0"/>
                <a:cs typeface="Arial" panose="020B0604020202020204" pitchFamily="34" charset="0"/>
              </a:rPr>
              <a:t> 28 </a:t>
            </a:r>
            <a:r>
              <a:rPr lang="ru-RU" sz="600" dirty="0" err="1">
                <a:latin typeface="Arial" panose="020B0604020202020204" pitchFamily="34" charset="0"/>
                <a:cs typeface="Arial" panose="020B0604020202020204" pitchFamily="34" charset="0"/>
              </a:rPr>
              <a:t>днів</a:t>
            </a:r>
            <a:endParaRPr lang="ru-UA" sz="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821787B-EFC9-B282-7770-FEEFE06BE103}"/>
              </a:ext>
            </a:extLst>
          </p:cNvPr>
          <p:cNvSpPr txBox="1"/>
          <p:nvPr/>
        </p:nvSpPr>
        <p:spPr>
          <a:xfrm>
            <a:off x="4835206" y="5240476"/>
            <a:ext cx="1143000" cy="184666"/>
          </a:xfrm>
          <a:prstGeom prst="rect">
            <a:avLst/>
          </a:prstGeom>
          <a:solidFill>
            <a:schemeClr val="bg1"/>
          </a:solidFill>
        </p:spPr>
        <p:txBody>
          <a:bodyPr wrap="square" lIns="0" tIns="0" rIns="0" bIns="0" rtlCol="0">
            <a:spAutoFit/>
          </a:bodyPr>
          <a:lstStyle/>
          <a:p>
            <a:pPr algn="ctr"/>
            <a:r>
              <a:rPr lang="en-US" sz="600" dirty="0">
                <a:latin typeface="Arial" panose="020B0604020202020204" pitchFamily="34" charset="0"/>
                <a:cs typeface="Arial" panose="020B0604020202020204" pitchFamily="34" charset="0"/>
              </a:rPr>
              <a:t>Hospital</a:t>
            </a:r>
          </a:p>
          <a:p>
            <a:pPr algn="ctr"/>
            <a:r>
              <a:rPr lang="ru-RU" sz="600" dirty="0" err="1">
                <a:latin typeface="Arial" panose="020B0604020202020204" pitchFamily="34" charset="0"/>
                <a:cs typeface="Arial" panose="020B0604020202020204" pitchFamily="34" charset="0"/>
              </a:rPr>
              <a:t>Після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госпіталізації</a:t>
            </a:r>
            <a:endParaRPr lang="ru-UA" sz="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F3161A0-BA68-5ADE-8FFA-EF62AE679695}"/>
              </a:ext>
            </a:extLst>
          </p:cNvPr>
          <p:cNvSpPr txBox="1"/>
          <p:nvPr/>
        </p:nvSpPr>
        <p:spPr>
          <a:xfrm>
            <a:off x="771117" y="5437588"/>
            <a:ext cx="8984007" cy="1184940"/>
          </a:xfrm>
          <a:prstGeom prst="rect">
            <a:avLst/>
          </a:prstGeom>
          <a:solidFill>
            <a:schemeClr val="bg1"/>
          </a:solidFill>
        </p:spPr>
        <p:txBody>
          <a:bodyPr wrap="square" lIns="0" tIns="0" rIns="0" bIns="0" rtlCol="0">
            <a:spAutoFit/>
          </a:bodyPr>
          <a:lstStyle/>
          <a:p>
            <a:pPr algn="just"/>
            <a:r>
              <a:rPr lang="en-US" sz="700" b="1" dirty="0">
                <a:latin typeface="Arial" panose="020B0604020202020204" pitchFamily="34" charset="0"/>
                <a:cs typeface="Arial" panose="020B0604020202020204" pitchFamily="34" charset="0"/>
              </a:rPr>
              <a:t>Figure 1. </a:t>
            </a:r>
            <a:r>
              <a:rPr lang="en-US" sz="700" dirty="0">
                <a:latin typeface="Arial" panose="020B0604020202020204" pitchFamily="34" charset="0"/>
                <a:cs typeface="Arial" panose="020B0604020202020204" pitchFamily="34" charset="0"/>
              </a:rPr>
              <a:t>Case mix-adjusted probabilities of 28-day mortality. The graphs illustrate the change in interhospital variation in death as each domain is added to the unadjusted mixed-effect model (leftmost panel) and end with the fully adjusted model (rightmost panel), which shows that most of the variation in mortality across hospitals can be explained by the domains included. The x-axis is hospital ranked by increasing probability of death in 28 days, and the y-axis shows the case mix-adjusted probability of death in the mixed-effect regression model, with the red dots denoting the point estimates and the whiskers denoting the 95% confidence intervals. The median OR and range in mortality are presented for each model.</a:t>
            </a:r>
          </a:p>
          <a:p>
            <a:pPr algn="just"/>
            <a:r>
              <a:rPr lang="en-US" sz="700" dirty="0">
                <a:latin typeface="Arial" panose="020B0604020202020204" pitchFamily="34" charset="0"/>
                <a:cs typeface="Arial" panose="020B0604020202020204" pitchFamily="34" charset="0"/>
              </a:rPr>
              <a:t>Demo = demographics; OR = odds ratio; SES = socioeconomic status.</a:t>
            </a:r>
          </a:p>
          <a:p>
            <a:pPr algn="just"/>
            <a:r>
              <a:rPr lang="ru-RU" sz="700" b="1" dirty="0">
                <a:latin typeface="Arial" panose="020B0604020202020204" pitchFamily="34" charset="0"/>
                <a:cs typeface="Arial" panose="020B0604020202020204" pitchFamily="34" charset="0"/>
              </a:rPr>
              <a:t>Рисунок 1. </a:t>
            </a:r>
            <a:r>
              <a:rPr lang="ru-RU" sz="700" dirty="0" err="1">
                <a:latin typeface="Arial" panose="020B0604020202020204" pitchFamily="34" charset="0"/>
                <a:cs typeface="Arial" panose="020B0604020202020204" pitchFamily="34" charset="0"/>
              </a:rPr>
              <a:t>Ймовірність</a:t>
            </a:r>
            <a:r>
              <a:rPr lang="ru-RU" sz="700" dirty="0">
                <a:latin typeface="Arial" panose="020B0604020202020204" pitchFamily="34" charset="0"/>
                <a:cs typeface="Arial" panose="020B0604020202020204" pitchFamily="34" charset="0"/>
              </a:rPr>
              <a:t> 28-денної </a:t>
            </a:r>
            <a:r>
              <a:rPr lang="ru-RU" sz="700" dirty="0" err="1">
                <a:latin typeface="Arial" panose="020B0604020202020204" pitchFamily="34" charset="0"/>
                <a:cs typeface="Arial" panose="020B0604020202020204" pitchFamily="34" charset="0"/>
              </a:rPr>
              <a:t>смертності</a:t>
            </a:r>
            <a:r>
              <a:rPr lang="ru-RU" sz="700" dirty="0">
                <a:latin typeface="Arial" panose="020B0604020202020204" pitchFamily="34" charset="0"/>
                <a:cs typeface="Arial" panose="020B0604020202020204" pitchFamily="34" charset="0"/>
              </a:rPr>
              <a:t> з </a:t>
            </a:r>
            <a:r>
              <a:rPr lang="ru-RU" sz="700" dirty="0" err="1">
                <a:latin typeface="Arial" panose="020B0604020202020204" pitchFamily="34" charset="0"/>
                <a:cs typeface="Arial" panose="020B0604020202020204" pitchFamily="34" charset="0"/>
              </a:rPr>
              <a:t>поправкою</a:t>
            </a:r>
            <a:r>
              <a:rPr lang="ru-RU" sz="700" dirty="0">
                <a:latin typeface="Arial" panose="020B0604020202020204" pitchFamily="34" charset="0"/>
                <a:cs typeface="Arial" panose="020B0604020202020204" pitchFamily="34" charset="0"/>
              </a:rPr>
              <a:t> на </a:t>
            </a:r>
            <a:r>
              <a:rPr lang="ru-RU" sz="700" dirty="0" err="1">
                <a:latin typeface="Arial" panose="020B0604020202020204" pitchFamily="34" charset="0"/>
                <a:cs typeface="Arial" panose="020B0604020202020204" pitchFamily="34" charset="0"/>
              </a:rPr>
              <a:t>комбінацію</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випадків</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Графіки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ілюструють</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зміну</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міжлікарняної</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варіації</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смертності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оскільки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кожен</a:t>
            </a:r>
            <a:r>
              <a:rPr lang="ru-RU" sz="700" dirty="0">
                <a:latin typeface="Arial" panose="020B0604020202020204" pitchFamily="34" charset="0"/>
                <a:cs typeface="Arial" panose="020B0604020202020204" pitchFamily="34" charset="0"/>
              </a:rPr>
              <a:t> домен </a:t>
            </a:r>
            <a:r>
              <a:rPr lang="ru-RU" sz="700" dirty="0" err="1">
                <a:latin typeface="Arial" panose="020B0604020202020204" pitchFamily="34" charset="0"/>
                <a:cs typeface="Arial" panose="020B0604020202020204" pitchFamily="34" charset="0"/>
              </a:rPr>
              <a:t>додається</a:t>
            </a:r>
            <a:r>
              <a:rPr lang="ru-RU" sz="700" dirty="0">
                <a:latin typeface="Arial" panose="020B0604020202020204" pitchFamily="34" charset="0"/>
                <a:cs typeface="Arial" panose="020B0604020202020204" pitchFamily="34" charset="0"/>
              </a:rPr>
              <a:t> до </a:t>
            </a:r>
            <a:r>
              <a:rPr lang="ru-RU" sz="700" dirty="0" err="1">
                <a:latin typeface="Arial" panose="020B0604020202020204" pitchFamily="34" charset="0"/>
                <a:cs typeface="Arial" panose="020B0604020202020204" pitchFamily="34" charset="0"/>
              </a:rPr>
              <a:t>неналагодженої</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моделі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змішаного</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ефекту</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крайня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ліва</a:t>
            </a:r>
            <a:r>
              <a:rPr lang="ru-RU" sz="700" dirty="0">
                <a:latin typeface="Arial" panose="020B0604020202020204" pitchFamily="34" charset="0"/>
                <a:cs typeface="Arial" panose="020B0604020202020204" pitchFamily="34" charset="0"/>
              </a:rPr>
              <a:t> панель) і </a:t>
            </a:r>
            <a:r>
              <a:rPr lang="ru-RU" sz="700" dirty="0" err="1">
                <a:latin typeface="Arial" panose="020B0604020202020204" pitchFamily="34" charset="0"/>
                <a:cs typeface="Arial" panose="020B0604020202020204" pitchFamily="34" charset="0"/>
              </a:rPr>
              <a:t>закінчується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повністю</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скоригованою</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моделлю</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крайня</a:t>
            </a:r>
            <a:r>
              <a:rPr lang="ru-RU" sz="700" dirty="0">
                <a:latin typeface="Arial" panose="020B0604020202020204" pitchFamily="34" charset="0"/>
                <a:cs typeface="Arial" panose="020B0604020202020204" pitchFamily="34" charset="0"/>
              </a:rPr>
              <a:t> права панель), яка </a:t>
            </a:r>
            <a:r>
              <a:rPr lang="ru-RU" sz="700" dirty="0" err="1">
                <a:latin typeface="Arial" panose="020B0604020202020204" pitchFamily="34" charset="0"/>
                <a:cs typeface="Arial" panose="020B0604020202020204" pitchFamily="34" charset="0"/>
              </a:rPr>
              <a:t>показує</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що</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більшість</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варіацій</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смертності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між</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лікарнями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можуть</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пояснюються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включеними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доменами.Вісь</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абсцис</a:t>
            </a:r>
            <a:r>
              <a:rPr lang="ru-RU" sz="700" dirty="0">
                <a:latin typeface="Arial" panose="020B0604020202020204" pitchFamily="34" charset="0"/>
                <a:cs typeface="Arial" panose="020B0604020202020204" pitchFamily="34" charset="0"/>
              </a:rPr>
              <a:t> – </a:t>
            </a:r>
            <a:r>
              <a:rPr lang="ru-RU" sz="700" dirty="0" err="1">
                <a:latin typeface="Arial" panose="020B0604020202020204" pitchFamily="34" charset="0"/>
                <a:cs typeface="Arial" panose="020B0604020202020204" pitchFamily="34" charset="0"/>
              </a:rPr>
              <a:t>лікарня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ранжована</a:t>
            </a:r>
            <a:r>
              <a:rPr lang="ru-RU" sz="700" dirty="0">
                <a:latin typeface="Arial" panose="020B0604020202020204" pitchFamily="34" charset="0"/>
                <a:cs typeface="Arial" panose="020B0604020202020204" pitchFamily="34" charset="0"/>
              </a:rPr>
              <a:t> за </a:t>
            </a:r>
            <a:r>
              <a:rPr lang="ru-RU" sz="700" dirty="0" err="1">
                <a:latin typeface="Arial" panose="020B0604020202020204" pitchFamily="34" charset="0"/>
                <a:cs typeface="Arial" panose="020B0604020202020204" pitchFamily="34" charset="0"/>
              </a:rPr>
              <a:t>збільшенням</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ймовірності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смерті</a:t>
            </a:r>
            <a:r>
              <a:rPr lang="ru-RU" sz="700" dirty="0">
                <a:latin typeface="Arial" panose="020B0604020202020204" pitchFamily="34" charset="0"/>
                <a:cs typeface="Arial" panose="020B0604020202020204" pitchFamily="34" charset="0"/>
              </a:rPr>
              <a:t> за 28 </a:t>
            </a:r>
            <a:r>
              <a:rPr lang="ru-RU" sz="700" dirty="0" err="1">
                <a:latin typeface="Arial" panose="020B0604020202020204" pitchFamily="34" charset="0"/>
                <a:cs typeface="Arial" panose="020B0604020202020204" pitchFamily="34" charset="0"/>
              </a:rPr>
              <a:t>днів</a:t>
            </a:r>
            <a:r>
              <a:rPr lang="ru-RU" sz="700" dirty="0">
                <a:latin typeface="Arial" panose="020B0604020202020204" pitchFamily="34" charset="0"/>
                <a:cs typeface="Arial" panose="020B0604020202020204" pitchFamily="34" charset="0"/>
              </a:rPr>
              <a:t>, а </a:t>
            </a:r>
            <a:r>
              <a:rPr lang="ru-RU" sz="700" dirty="0" err="1">
                <a:latin typeface="Arial" panose="020B0604020202020204" pitchFamily="34" charset="0"/>
                <a:cs typeface="Arial" panose="020B0604020202020204" pitchFamily="34" charset="0"/>
              </a:rPr>
              <a:t>вісь</a:t>
            </a:r>
            <a:r>
              <a:rPr lang="ru-RU" sz="700" dirty="0">
                <a:latin typeface="Arial" panose="020B0604020202020204" pitchFamily="34" charset="0"/>
                <a:cs typeface="Arial" panose="020B0604020202020204" pitchFamily="34" charset="0"/>
              </a:rPr>
              <a:t> у – </a:t>
            </a:r>
            <a:r>
              <a:rPr lang="ru-RU" sz="700" dirty="0" err="1">
                <a:latin typeface="Arial" panose="020B0604020202020204" pitchFamily="34" charset="0"/>
                <a:cs typeface="Arial" panose="020B0604020202020204" pitchFamily="34" charset="0"/>
              </a:rPr>
              <a:t>відкоригована</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ймовірність</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смерті</a:t>
            </a:r>
            <a:r>
              <a:rPr lang="ru-RU" sz="700" dirty="0">
                <a:latin typeface="Arial" panose="020B0604020202020204" pitchFamily="34" charset="0"/>
                <a:cs typeface="Arial" panose="020B0604020202020204" pitchFamily="34" charset="0"/>
              </a:rPr>
              <a:t> в </a:t>
            </a:r>
            <a:r>
              <a:rPr lang="ru-RU" sz="700" dirty="0" err="1">
                <a:latin typeface="Arial" panose="020B0604020202020204" pitchFamily="34" charset="0"/>
                <a:cs typeface="Arial" panose="020B0604020202020204" pitchFamily="34" charset="0"/>
              </a:rPr>
              <a:t>регресійній</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моделі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зі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змішаним</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ефектом</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причому</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червоні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крапки</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позначають</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точкові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оцінки</a:t>
            </a:r>
            <a:r>
              <a:rPr lang="ru-RU" sz="700" dirty="0">
                <a:latin typeface="Arial" panose="020B0604020202020204" pitchFamily="34" charset="0"/>
                <a:cs typeface="Arial" panose="020B0604020202020204" pitchFamily="34" charset="0"/>
              </a:rPr>
              <a:t>, а </a:t>
            </a:r>
            <a:r>
              <a:rPr lang="ru-RU" sz="700" dirty="0" err="1">
                <a:latin typeface="Arial" panose="020B0604020202020204" pitchFamily="34" charset="0"/>
                <a:cs typeface="Arial" panose="020B0604020202020204" pitchFamily="34" charset="0"/>
              </a:rPr>
              <a:t>вусики</a:t>
            </a:r>
            <a:r>
              <a:rPr lang="ru-RU" sz="700" dirty="0">
                <a:latin typeface="Arial" panose="020B0604020202020204" pitchFamily="34" charset="0"/>
                <a:cs typeface="Arial" panose="020B0604020202020204" pitchFamily="34" charset="0"/>
              </a:rPr>
              <a:t> – 95% </a:t>
            </a:r>
            <a:r>
              <a:rPr lang="ru-RU" sz="700" dirty="0" err="1">
                <a:latin typeface="Arial" panose="020B0604020202020204" pitchFamily="34" charset="0"/>
                <a:cs typeface="Arial" panose="020B0604020202020204" pitchFamily="34" charset="0"/>
              </a:rPr>
              <a:t>довірчі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інтервали.Медіана</a:t>
            </a:r>
            <a:r>
              <a:rPr lang="ru-RU" sz="700" dirty="0">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rPr>
              <a:t>OR </a:t>
            </a:r>
            <a:r>
              <a:rPr lang="ru-RU" sz="700" dirty="0">
                <a:latin typeface="Arial" panose="020B0604020202020204" pitchFamily="34" charset="0"/>
                <a:cs typeface="Arial" panose="020B0604020202020204" pitchFamily="34" charset="0"/>
              </a:rPr>
              <a:t>і </a:t>
            </a:r>
            <a:r>
              <a:rPr lang="ru-RU" sz="700" dirty="0" err="1">
                <a:latin typeface="Arial" panose="020B0604020202020204" pitchFamily="34" charset="0"/>
                <a:cs typeface="Arial" panose="020B0604020202020204" pitchFamily="34" charset="0"/>
              </a:rPr>
              <a:t>діапазон</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смертності</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представлені</a:t>
            </a:r>
            <a:r>
              <a:rPr lang="ru-RU" sz="700" dirty="0">
                <a:latin typeface="Arial" panose="020B0604020202020204" pitchFamily="34" charset="0"/>
                <a:cs typeface="Arial" panose="020B0604020202020204" pitchFamily="34" charset="0"/>
              </a:rPr>
              <a:t> для </a:t>
            </a:r>
            <a:r>
              <a:rPr lang="ru-RU" sz="700" dirty="0" err="1">
                <a:latin typeface="Arial" panose="020B0604020202020204" pitchFamily="34" charset="0"/>
                <a:cs typeface="Arial" panose="020B0604020202020204" pitchFamily="34" charset="0"/>
              </a:rPr>
              <a:t>кожної</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моделі</a:t>
            </a:r>
            <a:r>
              <a:rPr lang="ru-RU" sz="700" dirty="0">
                <a:latin typeface="Arial" panose="020B0604020202020204" pitchFamily="34" charset="0"/>
                <a:cs typeface="Arial" panose="020B0604020202020204" pitchFamily="34" charset="0"/>
              </a:rPr>
              <a:t>.</a:t>
            </a:r>
          </a:p>
          <a:p>
            <a:pPr algn="just"/>
            <a:r>
              <a:rPr lang="ru-RU" sz="700" dirty="0" err="1">
                <a:latin typeface="Arial" panose="020B0604020202020204" pitchFamily="34" charset="0"/>
                <a:cs typeface="Arial" panose="020B0604020202020204" pitchFamily="34" charset="0"/>
              </a:rPr>
              <a:t>Демографія</a:t>
            </a:r>
            <a:r>
              <a:rPr lang="ru-RU" sz="700" dirty="0">
                <a:latin typeface="Arial" panose="020B0604020202020204" pitchFamily="34" charset="0"/>
                <a:cs typeface="Arial" panose="020B0604020202020204" pitchFamily="34" charset="0"/>
              </a:rPr>
              <a:t> = </a:t>
            </a:r>
            <a:r>
              <a:rPr lang="ru-RU" sz="700" dirty="0" err="1">
                <a:latin typeface="Arial" panose="020B0604020202020204" pitchFamily="34" charset="0"/>
                <a:cs typeface="Arial" panose="020B0604020202020204" pitchFamily="34" charset="0"/>
              </a:rPr>
              <a:t>демографія</a:t>
            </a:r>
            <a:r>
              <a:rPr lang="ru-RU" sz="700" dirty="0">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rPr>
              <a:t>OR = </a:t>
            </a:r>
            <a:r>
              <a:rPr lang="ru-RU" sz="700" dirty="0" err="1">
                <a:latin typeface="Arial" panose="020B0604020202020204" pitchFamily="34" charset="0"/>
                <a:cs typeface="Arial" panose="020B0604020202020204" pitchFamily="34" charset="0"/>
              </a:rPr>
              <a:t>співвідношення</a:t>
            </a:r>
            <a:r>
              <a:rPr lang="ru-RU" sz="700" dirty="0">
                <a:latin typeface="Arial" panose="020B0604020202020204" pitchFamily="34" charset="0"/>
                <a:cs typeface="Arial" panose="020B0604020202020204" pitchFamily="34" charset="0"/>
              </a:rPr>
              <a:t> </a:t>
            </a:r>
            <a:r>
              <a:rPr lang="ru-RU" sz="700" dirty="0" err="1">
                <a:latin typeface="Arial" panose="020B0604020202020204" pitchFamily="34" charset="0"/>
                <a:cs typeface="Arial" panose="020B0604020202020204" pitchFamily="34" charset="0"/>
              </a:rPr>
              <a:t>ризиків</a:t>
            </a:r>
            <a:r>
              <a:rPr lang="ru-RU" sz="700" dirty="0">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rPr>
              <a:t>SES = </a:t>
            </a:r>
            <a:r>
              <a:rPr lang="ru-RU" sz="700" dirty="0" err="1">
                <a:latin typeface="Arial" panose="020B0604020202020204" pitchFamily="34" charset="0"/>
                <a:cs typeface="Arial" panose="020B0604020202020204" pitchFamily="34" charset="0"/>
              </a:rPr>
              <a:t>соціально-економічний</a:t>
            </a:r>
            <a:r>
              <a:rPr lang="ru-RU" sz="700" dirty="0">
                <a:latin typeface="Arial" panose="020B0604020202020204" pitchFamily="34" charset="0"/>
                <a:cs typeface="Arial" panose="020B0604020202020204" pitchFamily="34" charset="0"/>
              </a:rPr>
              <a:t> статус.</a:t>
            </a:r>
          </a:p>
          <a:p>
            <a:pPr algn="just"/>
            <a:endParaRPr lang="en-US" sz="7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C8BB659-5BF6-08C2-66B1-CEA2969BAD3D}"/>
              </a:ext>
            </a:extLst>
          </p:cNvPr>
          <p:cNvSpPr txBox="1"/>
          <p:nvPr/>
        </p:nvSpPr>
        <p:spPr>
          <a:xfrm>
            <a:off x="2726436" y="1768320"/>
            <a:ext cx="1537270" cy="92333"/>
          </a:xfrm>
          <a:prstGeom prst="rect">
            <a:avLst/>
          </a:prstGeom>
          <a:solidFill>
            <a:srgbClr val="C7C8CA"/>
          </a:solidFill>
        </p:spPr>
        <p:txBody>
          <a:bodyPr wrap="square" lIns="0" tIns="0" rIns="0" bIns="0" rtlCol="0">
            <a:spAutoFit/>
          </a:bodyPr>
          <a:lstStyle/>
          <a:p>
            <a:pPr algn="ctr"/>
            <a:r>
              <a:rPr lang="en-US" sz="600" dirty="0">
                <a:latin typeface="Arial" panose="020B0604020202020204" pitchFamily="34" charset="0"/>
                <a:cs typeface="Arial" panose="020B0604020202020204" pitchFamily="34" charset="0"/>
              </a:rPr>
              <a:t>Patient Level</a:t>
            </a:r>
            <a:endParaRPr lang="ru-UA" sz="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D132200-C8F6-F5C9-4A0E-8C1B43826E9D}"/>
              </a:ext>
            </a:extLst>
          </p:cNvPr>
          <p:cNvSpPr txBox="1"/>
          <p:nvPr/>
        </p:nvSpPr>
        <p:spPr>
          <a:xfrm>
            <a:off x="6324600" y="1779049"/>
            <a:ext cx="1676400" cy="92333"/>
          </a:xfrm>
          <a:prstGeom prst="rect">
            <a:avLst/>
          </a:prstGeom>
          <a:solidFill>
            <a:srgbClr val="C7C8CA"/>
          </a:solidFill>
        </p:spPr>
        <p:txBody>
          <a:bodyPr wrap="square" lIns="0" tIns="0" rIns="0" bIns="0" rtlCol="0">
            <a:spAutoFit/>
          </a:bodyPr>
          <a:lstStyle/>
          <a:p>
            <a:pPr algn="ctr"/>
            <a:r>
              <a:rPr lang="en-US" sz="600" dirty="0">
                <a:latin typeface="Arial" panose="020B0604020202020204" pitchFamily="34" charset="0"/>
                <a:cs typeface="Arial" panose="020B0604020202020204" pitchFamily="34" charset="0"/>
              </a:rPr>
              <a:t>Hospital Level</a:t>
            </a:r>
            <a:endParaRPr lang="ru-UA" sz="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F0EA06E-5CCE-900D-0C1A-4F6975C27A30}"/>
              </a:ext>
            </a:extLst>
          </p:cNvPr>
          <p:cNvSpPr txBox="1"/>
          <p:nvPr/>
        </p:nvSpPr>
        <p:spPr>
          <a:xfrm>
            <a:off x="4263706" y="1768320"/>
            <a:ext cx="1143000" cy="92333"/>
          </a:xfrm>
          <a:prstGeom prst="rect">
            <a:avLst/>
          </a:prstGeom>
          <a:solidFill>
            <a:srgbClr val="C7C8CA"/>
          </a:solidFill>
        </p:spPr>
        <p:txBody>
          <a:bodyPr wrap="square" lIns="0" tIns="0" rIns="0" bIns="0" rtlCol="0">
            <a:spAutoFit/>
          </a:bodyPr>
          <a:lstStyle/>
          <a:p>
            <a:pPr algn="ctr"/>
            <a:r>
              <a:rPr lang="ru-RU" sz="600">
                <a:latin typeface="Arial" panose="020B0604020202020204" pitchFamily="34" charset="0"/>
                <a:cs typeface="Arial" panose="020B0604020202020204" pitchFamily="34" charset="0"/>
              </a:rPr>
              <a:t>Рівень пацієнта</a:t>
            </a:r>
            <a:endParaRPr lang="ru-UA" sz="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EFE4824-97F7-27F5-C785-9885321A5070}"/>
              </a:ext>
            </a:extLst>
          </p:cNvPr>
          <p:cNvSpPr txBox="1"/>
          <p:nvPr/>
        </p:nvSpPr>
        <p:spPr>
          <a:xfrm>
            <a:off x="7924800" y="1779049"/>
            <a:ext cx="1371600" cy="92333"/>
          </a:xfrm>
          <a:prstGeom prst="rect">
            <a:avLst/>
          </a:prstGeom>
          <a:solidFill>
            <a:srgbClr val="C7C8CA"/>
          </a:solidFill>
        </p:spPr>
        <p:txBody>
          <a:bodyPr wrap="square" lIns="0" tIns="0" rIns="0" bIns="0" rtlCol="0">
            <a:spAutoFit/>
          </a:bodyPr>
          <a:lstStyle/>
          <a:p>
            <a:pPr algn="ctr"/>
            <a:r>
              <a:rPr lang="ru-RU" sz="600" dirty="0" err="1">
                <a:latin typeface="Arial" panose="020B0604020202020204" pitchFamily="34" charset="0"/>
                <a:cs typeface="Arial" panose="020B0604020202020204" pitchFamily="34" charset="0"/>
              </a:rPr>
              <a:t>Рівень</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лікарні</a:t>
            </a:r>
            <a:endParaRPr lang="ru-UA" sz="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78CAF40-D3EF-58F2-FEB7-30DB32F44EA2}"/>
              </a:ext>
            </a:extLst>
          </p:cNvPr>
          <p:cNvSpPr txBox="1"/>
          <p:nvPr/>
        </p:nvSpPr>
        <p:spPr>
          <a:xfrm>
            <a:off x="1130300" y="1975187"/>
            <a:ext cx="1143000" cy="92333"/>
          </a:xfrm>
          <a:prstGeom prst="rect">
            <a:avLst/>
          </a:prstGeom>
          <a:solidFill>
            <a:srgbClr val="DCDDDF"/>
          </a:solidFill>
        </p:spPr>
        <p:txBody>
          <a:bodyPr wrap="square" lIns="0" tIns="0" rIns="0" bIns="0" rtlCol="0">
            <a:spAutoFit/>
          </a:bodyPr>
          <a:lstStyle/>
          <a:p>
            <a:pPr algn="ctr"/>
            <a:r>
              <a:rPr lang="en-US" sz="300" dirty="0">
                <a:latin typeface="Arial" panose="020B0604020202020204" pitchFamily="34" charset="0"/>
                <a:cs typeface="Arial" panose="020B0604020202020204" pitchFamily="34" charset="0"/>
              </a:rPr>
              <a:t>Hospital Random Effect</a:t>
            </a:r>
          </a:p>
          <a:p>
            <a:pPr algn="ctr"/>
            <a:r>
              <a:rPr lang="ru-RU" sz="300" dirty="0" err="1">
                <a:latin typeface="Arial" panose="020B0604020202020204" pitchFamily="34" charset="0"/>
                <a:cs typeface="Arial" panose="020B0604020202020204" pitchFamily="34" charset="0"/>
              </a:rPr>
              <a:t>Випадковий</a:t>
            </a:r>
            <a:r>
              <a:rPr lang="ru-RU" sz="300" dirty="0">
                <a:latin typeface="Arial" panose="020B0604020202020204" pitchFamily="34" charset="0"/>
                <a:cs typeface="Arial" panose="020B0604020202020204" pitchFamily="34" charset="0"/>
              </a:rPr>
              <a:t> </a:t>
            </a:r>
            <a:r>
              <a:rPr lang="ru-RU" sz="300" dirty="0" err="1">
                <a:latin typeface="Arial" panose="020B0604020202020204" pitchFamily="34" charset="0"/>
                <a:cs typeface="Arial" panose="020B0604020202020204" pitchFamily="34" charset="0"/>
              </a:rPr>
              <a:t>вплив</a:t>
            </a:r>
            <a:r>
              <a:rPr lang="ru-RU" sz="300" dirty="0">
                <a:latin typeface="Arial" panose="020B0604020202020204" pitchFamily="34" charset="0"/>
                <a:cs typeface="Arial" panose="020B0604020202020204" pitchFamily="34" charset="0"/>
              </a:rPr>
              <a:t> </a:t>
            </a:r>
            <a:r>
              <a:rPr lang="ru-RU" sz="300" dirty="0" err="1">
                <a:latin typeface="Arial" panose="020B0604020202020204" pitchFamily="34" charset="0"/>
                <a:cs typeface="Arial" panose="020B0604020202020204" pitchFamily="34" charset="0"/>
              </a:rPr>
              <a:t>лікарні</a:t>
            </a:r>
            <a:endParaRPr lang="ru-UA" sz="3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73B7EB6-1E72-23D7-FD9C-B16FE1CC1AFF}"/>
              </a:ext>
            </a:extLst>
          </p:cNvPr>
          <p:cNvSpPr txBox="1"/>
          <p:nvPr/>
        </p:nvSpPr>
        <p:spPr>
          <a:xfrm>
            <a:off x="2370328" y="1975187"/>
            <a:ext cx="1143000" cy="92333"/>
          </a:xfrm>
          <a:prstGeom prst="rect">
            <a:avLst/>
          </a:prstGeom>
          <a:solidFill>
            <a:srgbClr val="DCDDDF"/>
          </a:solidFill>
        </p:spPr>
        <p:txBody>
          <a:bodyPr wrap="square" lIns="0" tIns="0" rIns="0" bIns="0" rtlCol="0">
            <a:spAutoFit/>
          </a:bodyPr>
          <a:lstStyle/>
          <a:p>
            <a:pPr algn="ctr"/>
            <a:r>
              <a:rPr lang="en-US" sz="300" dirty="0">
                <a:latin typeface="Arial" panose="020B0604020202020204" pitchFamily="34" charset="0"/>
                <a:cs typeface="Arial" panose="020B0604020202020204" pitchFamily="34" charset="0"/>
              </a:rPr>
              <a:t>+ Physiology</a:t>
            </a:r>
          </a:p>
          <a:p>
            <a:pPr algn="ctr"/>
            <a:r>
              <a:rPr lang="ru-RU" sz="300" dirty="0">
                <a:latin typeface="Arial" panose="020B0604020202020204" pitchFamily="34" charset="0"/>
                <a:cs typeface="Arial" panose="020B0604020202020204" pitchFamily="34" charset="0"/>
              </a:rPr>
              <a:t>+ </a:t>
            </a:r>
            <a:r>
              <a:rPr lang="ru-RU" sz="300" dirty="0" err="1">
                <a:latin typeface="Arial" panose="020B0604020202020204" pitchFamily="34" charset="0"/>
                <a:cs typeface="Arial" panose="020B0604020202020204" pitchFamily="34" charset="0"/>
              </a:rPr>
              <a:t>Фізіологія</a:t>
            </a:r>
            <a:endParaRPr lang="ru-UA" sz="3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2596470-219C-08B2-52AB-124921590A3C}"/>
              </a:ext>
            </a:extLst>
          </p:cNvPr>
          <p:cNvSpPr txBox="1"/>
          <p:nvPr/>
        </p:nvSpPr>
        <p:spPr>
          <a:xfrm>
            <a:off x="3581400" y="1975186"/>
            <a:ext cx="1143000" cy="92333"/>
          </a:xfrm>
          <a:prstGeom prst="rect">
            <a:avLst/>
          </a:prstGeom>
          <a:solidFill>
            <a:srgbClr val="DCDDDF"/>
          </a:solidFill>
        </p:spPr>
        <p:txBody>
          <a:bodyPr wrap="square" lIns="0" tIns="0" rIns="0" bIns="0" rtlCol="0">
            <a:spAutoFit/>
          </a:bodyPr>
          <a:lstStyle/>
          <a:p>
            <a:pPr algn="ctr"/>
            <a:r>
              <a:rPr lang="en-US" sz="300" dirty="0">
                <a:latin typeface="Arial" panose="020B0604020202020204" pitchFamily="34" charset="0"/>
                <a:cs typeface="Arial" panose="020B0604020202020204" pitchFamily="34" charset="0"/>
              </a:rPr>
              <a:t>+ Demo and Comorbidities</a:t>
            </a:r>
          </a:p>
          <a:p>
            <a:pPr algn="ctr"/>
            <a:r>
              <a:rPr lang="ru-RU" sz="300" dirty="0">
                <a:latin typeface="Arial" panose="020B0604020202020204" pitchFamily="34" charset="0"/>
                <a:cs typeface="Arial" panose="020B0604020202020204" pitchFamily="34" charset="0"/>
              </a:rPr>
              <a:t>+ </a:t>
            </a:r>
            <a:r>
              <a:rPr lang="ru-RU" sz="300" dirty="0" err="1">
                <a:latin typeface="Arial" panose="020B0604020202020204" pitchFamily="34" charset="0"/>
                <a:cs typeface="Arial" panose="020B0604020202020204" pitchFamily="34" charset="0"/>
              </a:rPr>
              <a:t>Демографія</a:t>
            </a:r>
            <a:r>
              <a:rPr lang="ru-RU" sz="300" dirty="0">
                <a:latin typeface="Arial" panose="020B0604020202020204" pitchFamily="34" charset="0"/>
                <a:cs typeface="Arial" panose="020B0604020202020204" pitchFamily="34" charset="0"/>
              </a:rPr>
              <a:t> та </a:t>
            </a:r>
            <a:r>
              <a:rPr lang="ru-RU" sz="300" dirty="0" err="1">
                <a:latin typeface="Arial" panose="020B0604020202020204" pitchFamily="34" charset="0"/>
                <a:cs typeface="Arial" panose="020B0604020202020204" pitchFamily="34" charset="0"/>
              </a:rPr>
              <a:t>супутні</a:t>
            </a:r>
            <a:r>
              <a:rPr lang="ru-RU" sz="300" dirty="0">
                <a:latin typeface="Arial" panose="020B0604020202020204" pitchFamily="34" charset="0"/>
                <a:cs typeface="Arial" panose="020B0604020202020204" pitchFamily="34" charset="0"/>
              </a:rPr>
              <a:t> </a:t>
            </a:r>
            <a:r>
              <a:rPr lang="ru-RU" sz="300" dirty="0" err="1">
                <a:latin typeface="Arial" panose="020B0604020202020204" pitchFamily="34" charset="0"/>
                <a:cs typeface="Arial" panose="020B0604020202020204" pitchFamily="34" charset="0"/>
              </a:rPr>
              <a:t>хвороби</a:t>
            </a:r>
            <a:endParaRPr lang="ru-UA" sz="3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77A1028-30C0-29E5-D092-AC5A8C2051E5}"/>
              </a:ext>
            </a:extLst>
          </p:cNvPr>
          <p:cNvSpPr txBox="1"/>
          <p:nvPr/>
        </p:nvSpPr>
        <p:spPr>
          <a:xfrm>
            <a:off x="4821428" y="1975186"/>
            <a:ext cx="1143000" cy="92333"/>
          </a:xfrm>
          <a:prstGeom prst="rect">
            <a:avLst/>
          </a:prstGeom>
          <a:solidFill>
            <a:srgbClr val="DCDDDF"/>
          </a:solidFill>
        </p:spPr>
        <p:txBody>
          <a:bodyPr wrap="square" lIns="0" tIns="0" rIns="0" bIns="0" rtlCol="0">
            <a:spAutoFit/>
          </a:bodyPr>
          <a:lstStyle/>
          <a:p>
            <a:pPr algn="ctr"/>
            <a:r>
              <a:rPr lang="en-US" sz="300" dirty="0">
                <a:latin typeface="Arial" panose="020B0604020202020204" pitchFamily="34" charset="0"/>
                <a:cs typeface="Arial" panose="020B0604020202020204" pitchFamily="34" charset="0"/>
              </a:rPr>
              <a:t>+ Treatment</a:t>
            </a:r>
          </a:p>
          <a:p>
            <a:pPr algn="ctr"/>
            <a:r>
              <a:rPr lang="ru-RU" sz="300" dirty="0">
                <a:latin typeface="Arial" panose="020B0604020202020204" pitchFamily="34" charset="0"/>
                <a:cs typeface="Arial" panose="020B0604020202020204" pitchFamily="34" charset="0"/>
              </a:rPr>
              <a:t>+ </a:t>
            </a:r>
            <a:r>
              <a:rPr lang="ru-RU" sz="300" dirty="0" err="1">
                <a:latin typeface="Arial" panose="020B0604020202020204" pitchFamily="34" charset="0"/>
                <a:cs typeface="Arial" panose="020B0604020202020204" pitchFamily="34" charset="0"/>
              </a:rPr>
              <a:t>Лікування</a:t>
            </a:r>
            <a:r>
              <a:rPr lang="ru-RU" sz="300" dirty="0">
                <a:latin typeface="Arial" panose="020B0604020202020204" pitchFamily="34" charset="0"/>
                <a:cs typeface="Arial" panose="020B0604020202020204" pitchFamily="34" charset="0"/>
              </a:rPr>
              <a:t>:</a:t>
            </a:r>
            <a:endParaRPr lang="ru-UA" sz="3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D1C8802-9301-11DF-A6F8-08B206050C5A}"/>
              </a:ext>
            </a:extLst>
          </p:cNvPr>
          <p:cNvSpPr txBox="1"/>
          <p:nvPr/>
        </p:nvSpPr>
        <p:spPr>
          <a:xfrm>
            <a:off x="7272528" y="1971054"/>
            <a:ext cx="1143000" cy="92333"/>
          </a:xfrm>
          <a:prstGeom prst="rect">
            <a:avLst/>
          </a:prstGeom>
          <a:solidFill>
            <a:srgbClr val="DCDDDF"/>
          </a:solidFill>
        </p:spPr>
        <p:txBody>
          <a:bodyPr wrap="square" lIns="0" tIns="0" rIns="0" bIns="0" rtlCol="0">
            <a:spAutoFit/>
          </a:bodyPr>
          <a:lstStyle/>
          <a:p>
            <a:pPr algn="ctr"/>
            <a:r>
              <a:rPr lang="en-US" sz="300" dirty="0">
                <a:latin typeface="Arial" panose="020B0604020202020204" pitchFamily="34" charset="0"/>
                <a:cs typeface="Arial" panose="020B0604020202020204" pitchFamily="34" charset="0"/>
              </a:rPr>
              <a:t>+ Strain</a:t>
            </a:r>
          </a:p>
          <a:p>
            <a:pPr algn="ctr"/>
            <a:r>
              <a:rPr lang="ru-RU" sz="300" dirty="0">
                <a:latin typeface="Arial" panose="020B0604020202020204" pitchFamily="34" charset="0"/>
                <a:cs typeface="Arial" panose="020B0604020202020204" pitchFamily="34" charset="0"/>
              </a:rPr>
              <a:t>+ </a:t>
            </a:r>
            <a:r>
              <a:rPr lang="ru-RU" sz="300" dirty="0" err="1">
                <a:latin typeface="Arial" panose="020B0604020202020204" pitchFamily="34" charset="0"/>
                <a:cs typeface="Arial" panose="020B0604020202020204" pitchFamily="34" charset="0"/>
              </a:rPr>
              <a:t>Лінія</a:t>
            </a:r>
            <a:endParaRPr lang="ru-UA" sz="3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6A38B05-2060-8B8C-08C1-710E3DA6A24E}"/>
              </a:ext>
            </a:extLst>
          </p:cNvPr>
          <p:cNvSpPr txBox="1"/>
          <p:nvPr/>
        </p:nvSpPr>
        <p:spPr>
          <a:xfrm>
            <a:off x="8490966" y="1970691"/>
            <a:ext cx="1143000" cy="92333"/>
          </a:xfrm>
          <a:prstGeom prst="rect">
            <a:avLst/>
          </a:prstGeom>
          <a:solidFill>
            <a:srgbClr val="DCDDDF"/>
          </a:solidFill>
        </p:spPr>
        <p:txBody>
          <a:bodyPr wrap="square" lIns="0" tIns="0" rIns="0" bIns="0" rtlCol="0">
            <a:spAutoFit/>
          </a:bodyPr>
          <a:lstStyle/>
          <a:p>
            <a:pPr algn="ctr"/>
            <a:r>
              <a:rPr lang="en-US" sz="300" dirty="0">
                <a:latin typeface="Arial" panose="020B0604020202020204" pitchFamily="34" charset="0"/>
                <a:cs typeface="Arial" panose="020B0604020202020204" pitchFamily="34" charset="0"/>
              </a:rPr>
              <a:t>+ Quality</a:t>
            </a:r>
          </a:p>
          <a:p>
            <a:pPr algn="ctr"/>
            <a:r>
              <a:rPr lang="ru-RU" sz="300" dirty="0">
                <a:latin typeface="Arial" panose="020B0604020202020204" pitchFamily="34" charset="0"/>
                <a:cs typeface="Arial" panose="020B0604020202020204" pitchFamily="34" charset="0"/>
              </a:rPr>
              <a:t>+ </a:t>
            </a:r>
            <a:r>
              <a:rPr lang="ru-RU" sz="300" dirty="0" err="1">
                <a:latin typeface="Arial" panose="020B0604020202020204" pitchFamily="34" charset="0"/>
                <a:cs typeface="Arial" panose="020B0604020202020204" pitchFamily="34" charset="0"/>
              </a:rPr>
              <a:t>Якість</a:t>
            </a:r>
            <a:endParaRPr lang="ru-UA" sz="3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D2816ED-0FFF-1E5B-64D3-AEC538E51945}"/>
              </a:ext>
            </a:extLst>
          </p:cNvPr>
          <p:cNvSpPr txBox="1"/>
          <p:nvPr/>
        </p:nvSpPr>
        <p:spPr>
          <a:xfrm>
            <a:off x="8490966" y="2165927"/>
            <a:ext cx="1143000" cy="461665"/>
          </a:xfrm>
          <a:prstGeom prst="rect">
            <a:avLst/>
          </a:prstGeom>
          <a:solidFill>
            <a:schemeClr val="bg1"/>
          </a:solidFill>
        </p:spPr>
        <p:txBody>
          <a:bodyPr wrap="square" lIns="0" tIns="0" rIns="0" bIns="0" rtlCol="0">
            <a:spAutoFit/>
          </a:bodyPr>
          <a:lstStyle/>
          <a:p>
            <a:pPr algn="ctr"/>
            <a:r>
              <a:rPr lang="en-US" sz="500" dirty="0">
                <a:latin typeface="Arial" panose="020B0604020202020204" pitchFamily="34" charset="0"/>
                <a:cs typeface="Arial" panose="020B0604020202020204" pitchFamily="34" charset="0"/>
              </a:rPr>
              <a:t>Median OR: 1.22 (1.00-1.38)</a:t>
            </a:r>
          </a:p>
          <a:p>
            <a:pPr algn="ctr"/>
            <a:r>
              <a:rPr lang="en-US" sz="500" dirty="0">
                <a:latin typeface="Arial" panose="020B0604020202020204" pitchFamily="34" charset="0"/>
                <a:cs typeface="Arial" panose="020B0604020202020204" pitchFamily="34" charset="0"/>
              </a:rPr>
              <a:t>Mortality Range: 0.32-0.44</a:t>
            </a:r>
          </a:p>
          <a:p>
            <a:pPr algn="ctr"/>
            <a:r>
              <a:rPr lang="ru-RU" sz="500" dirty="0" err="1">
                <a:latin typeface="Arial" panose="020B0604020202020204" pitchFamily="34" charset="0"/>
                <a:cs typeface="Arial" panose="020B0604020202020204" pitchFamily="34" charset="0"/>
              </a:rPr>
              <a:t>Медіанне</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співвідношення</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ризиків</a:t>
            </a:r>
            <a:r>
              <a:rPr lang="ru-RU" sz="500" dirty="0">
                <a:latin typeface="Arial" panose="020B0604020202020204" pitchFamily="34" charset="0"/>
                <a:cs typeface="Arial" panose="020B0604020202020204" pitchFamily="34" charset="0"/>
              </a:rPr>
              <a:t>: 1,22 (1,00-1,38)</a:t>
            </a:r>
          </a:p>
          <a:p>
            <a:pPr algn="ctr"/>
            <a:r>
              <a:rPr lang="ru-RU" sz="500" dirty="0" err="1">
                <a:latin typeface="Arial" panose="020B0604020202020204" pitchFamily="34" charset="0"/>
                <a:cs typeface="Arial" panose="020B0604020202020204" pitchFamily="34" charset="0"/>
              </a:rPr>
              <a:t>Ступінь</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смертності</a:t>
            </a:r>
            <a:r>
              <a:rPr lang="ru-RU" sz="500" dirty="0">
                <a:latin typeface="Arial" panose="020B0604020202020204" pitchFamily="34" charset="0"/>
                <a:cs typeface="Arial" panose="020B0604020202020204" pitchFamily="34" charset="0"/>
              </a:rPr>
              <a:t>: 0,32-0,44</a:t>
            </a:r>
          </a:p>
          <a:p>
            <a:pPr algn="ctr"/>
            <a:endParaRPr lang="en-US" sz="5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9CA82B0-0712-A605-B5E7-4EFD8ACFE154}"/>
              </a:ext>
            </a:extLst>
          </p:cNvPr>
          <p:cNvSpPr txBox="1"/>
          <p:nvPr/>
        </p:nvSpPr>
        <p:spPr>
          <a:xfrm>
            <a:off x="7272528" y="2165927"/>
            <a:ext cx="1143000" cy="461665"/>
          </a:xfrm>
          <a:prstGeom prst="rect">
            <a:avLst/>
          </a:prstGeom>
          <a:solidFill>
            <a:schemeClr val="bg1"/>
          </a:solidFill>
        </p:spPr>
        <p:txBody>
          <a:bodyPr wrap="square" lIns="0" tIns="0" rIns="0" bIns="0" rtlCol="0">
            <a:spAutoFit/>
          </a:bodyPr>
          <a:lstStyle/>
          <a:p>
            <a:pPr algn="ctr"/>
            <a:r>
              <a:rPr lang="en-US" sz="500" dirty="0">
                <a:latin typeface="Arial" panose="020B0604020202020204" pitchFamily="34" charset="0"/>
                <a:cs typeface="Arial" panose="020B0604020202020204" pitchFamily="34" charset="0"/>
              </a:rPr>
              <a:t>Median OR: 1.41 (1.15-1.59)</a:t>
            </a:r>
          </a:p>
          <a:p>
            <a:pPr algn="ctr"/>
            <a:r>
              <a:rPr lang="en-US" sz="500" dirty="0">
                <a:latin typeface="Arial" panose="020B0604020202020204" pitchFamily="34" charset="0"/>
                <a:cs typeface="Arial" panose="020B0604020202020204" pitchFamily="34" charset="0"/>
              </a:rPr>
              <a:t>Mortality Range: 0.24-0.50</a:t>
            </a:r>
          </a:p>
          <a:p>
            <a:pPr algn="ctr"/>
            <a:r>
              <a:rPr lang="ru-RU" sz="500" dirty="0" err="1">
                <a:latin typeface="Arial" panose="020B0604020202020204" pitchFamily="34" charset="0"/>
                <a:cs typeface="Arial" panose="020B0604020202020204" pitchFamily="34" charset="0"/>
              </a:rPr>
              <a:t>Медіанне</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співвідношення</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ризиків</a:t>
            </a:r>
            <a:r>
              <a:rPr lang="ru-RU" sz="500" dirty="0">
                <a:latin typeface="Arial" panose="020B0604020202020204" pitchFamily="34" charset="0"/>
                <a:cs typeface="Arial" panose="020B0604020202020204" pitchFamily="34" charset="0"/>
              </a:rPr>
              <a:t>: 1,41 (1,15-1,59)</a:t>
            </a:r>
          </a:p>
          <a:p>
            <a:pPr algn="ctr"/>
            <a:r>
              <a:rPr lang="ru-RU" sz="500" dirty="0" err="1">
                <a:latin typeface="Arial" panose="020B0604020202020204" pitchFamily="34" charset="0"/>
                <a:cs typeface="Arial" panose="020B0604020202020204" pitchFamily="34" charset="0"/>
              </a:rPr>
              <a:t>Ступінь</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смертності</a:t>
            </a:r>
            <a:r>
              <a:rPr lang="ru-RU" sz="500" dirty="0">
                <a:latin typeface="Arial" panose="020B0604020202020204" pitchFamily="34" charset="0"/>
                <a:cs typeface="Arial" panose="020B0604020202020204" pitchFamily="34" charset="0"/>
              </a:rPr>
              <a:t>: 0,24-0,50</a:t>
            </a:r>
          </a:p>
          <a:p>
            <a:pPr algn="ctr"/>
            <a:endParaRPr lang="en-US" sz="5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637E69AF-16E9-7ADC-1CF7-2E55787D8FE1}"/>
              </a:ext>
            </a:extLst>
          </p:cNvPr>
          <p:cNvSpPr txBox="1"/>
          <p:nvPr/>
        </p:nvSpPr>
        <p:spPr>
          <a:xfrm>
            <a:off x="6044565" y="2168736"/>
            <a:ext cx="1143000" cy="461665"/>
          </a:xfrm>
          <a:prstGeom prst="rect">
            <a:avLst/>
          </a:prstGeom>
          <a:solidFill>
            <a:schemeClr val="bg1"/>
          </a:solidFill>
        </p:spPr>
        <p:txBody>
          <a:bodyPr wrap="square" lIns="0" tIns="0" rIns="0" bIns="0" rtlCol="0">
            <a:spAutoFit/>
          </a:bodyPr>
          <a:lstStyle/>
          <a:p>
            <a:pPr algn="ctr"/>
            <a:r>
              <a:rPr lang="en-US" sz="500" dirty="0">
                <a:latin typeface="Arial" panose="020B0604020202020204" pitchFamily="34" charset="0"/>
                <a:cs typeface="Arial" panose="020B0604020202020204" pitchFamily="34" charset="0"/>
              </a:rPr>
              <a:t>Median OR: 1.64 (1.38-1.86)</a:t>
            </a:r>
          </a:p>
          <a:p>
            <a:pPr algn="ctr"/>
            <a:r>
              <a:rPr lang="en-US" sz="500" dirty="0">
                <a:latin typeface="Arial" panose="020B0604020202020204" pitchFamily="34" charset="0"/>
                <a:cs typeface="Arial" panose="020B0604020202020204" pitchFamily="34" charset="0"/>
              </a:rPr>
              <a:t>Mortality Range: 0.18-0.65</a:t>
            </a:r>
          </a:p>
          <a:p>
            <a:pPr algn="ctr"/>
            <a:r>
              <a:rPr lang="ru-RU" sz="500" dirty="0" err="1">
                <a:latin typeface="Arial" panose="020B0604020202020204" pitchFamily="34" charset="0"/>
                <a:cs typeface="Arial" panose="020B0604020202020204" pitchFamily="34" charset="0"/>
              </a:rPr>
              <a:t>Медіанне</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співвідношення</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ризиків</a:t>
            </a:r>
            <a:r>
              <a:rPr lang="ru-RU" sz="500" dirty="0">
                <a:latin typeface="Arial" panose="020B0604020202020204" pitchFamily="34" charset="0"/>
                <a:cs typeface="Arial" panose="020B0604020202020204" pitchFamily="34" charset="0"/>
              </a:rPr>
              <a:t>: 1,64 (1,38-1,86)</a:t>
            </a:r>
          </a:p>
          <a:p>
            <a:pPr algn="ctr"/>
            <a:r>
              <a:rPr lang="ru-RU" sz="500" dirty="0" err="1">
                <a:latin typeface="Arial" panose="020B0604020202020204" pitchFamily="34" charset="0"/>
                <a:cs typeface="Arial" panose="020B0604020202020204" pitchFamily="34" charset="0"/>
              </a:rPr>
              <a:t>Ступінь</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смертності</a:t>
            </a:r>
            <a:r>
              <a:rPr lang="ru-RU" sz="500" dirty="0">
                <a:latin typeface="Arial" panose="020B0604020202020204" pitchFamily="34" charset="0"/>
                <a:cs typeface="Arial" panose="020B0604020202020204" pitchFamily="34" charset="0"/>
              </a:rPr>
              <a:t>: 0,18-0,65</a:t>
            </a:r>
          </a:p>
          <a:p>
            <a:pPr algn="ctr"/>
            <a:endParaRPr lang="en-US" sz="5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89D09EA-D5FD-FE40-B9F6-566ADC4637A8}"/>
              </a:ext>
            </a:extLst>
          </p:cNvPr>
          <p:cNvSpPr txBox="1"/>
          <p:nvPr/>
        </p:nvSpPr>
        <p:spPr>
          <a:xfrm>
            <a:off x="4816602" y="2162386"/>
            <a:ext cx="1143000" cy="461665"/>
          </a:xfrm>
          <a:prstGeom prst="rect">
            <a:avLst/>
          </a:prstGeom>
          <a:solidFill>
            <a:schemeClr val="bg1"/>
          </a:solidFill>
        </p:spPr>
        <p:txBody>
          <a:bodyPr wrap="square" lIns="0" tIns="0" rIns="0" bIns="0" rtlCol="0">
            <a:spAutoFit/>
          </a:bodyPr>
          <a:lstStyle/>
          <a:p>
            <a:pPr algn="ctr"/>
            <a:r>
              <a:rPr lang="en-US" sz="500" dirty="0">
                <a:latin typeface="Arial" panose="020B0604020202020204" pitchFamily="34" charset="0"/>
                <a:cs typeface="Arial" panose="020B0604020202020204" pitchFamily="34" charset="0"/>
              </a:rPr>
              <a:t>Median OR: 2.04 (1.69-2.36)</a:t>
            </a:r>
          </a:p>
          <a:p>
            <a:pPr algn="ctr"/>
            <a:r>
              <a:rPr lang="en-US" sz="500" dirty="0">
                <a:latin typeface="Arial" panose="020B0604020202020204" pitchFamily="34" charset="0"/>
                <a:cs typeface="Arial" panose="020B0604020202020204" pitchFamily="34" charset="0"/>
              </a:rPr>
              <a:t>Mortality Range: 0.15-0.71</a:t>
            </a:r>
          </a:p>
          <a:p>
            <a:pPr algn="ctr"/>
            <a:r>
              <a:rPr lang="ru-RU" sz="500" dirty="0" err="1">
                <a:latin typeface="Arial" panose="020B0604020202020204" pitchFamily="34" charset="0"/>
                <a:cs typeface="Arial" panose="020B0604020202020204" pitchFamily="34" charset="0"/>
              </a:rPr>
              <a:t>Медіанне</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співвідношення</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ризиків</a:t>
            </a:r>
            <a:r>
              <a:rPr lang="ru-RU" sz="500" dirty="0">
                <a:latin typeface="Arial" panose="020B0604020202020204" pitchFamily="34" charset="0"/>
                <a:cs typeface="Arial" panose="020B0604020202020204" pitchFamily="34" charset="0"/>
              </a:rPr>
              <a:t>: 2,04 (1,69-2,36)</a:t>
            </a:r>
          </a:p>
          <a:p>
            <a:pPr algn="ctr"/>
            <a:r>
              <a:rPr lang="ru-RU" sz="500" dirty="0" err="1">
                <a:latin typeface="Arial" panose="020B0604020202020204" pitchFamily="34" charset="0"/>
                <a:cs typeface="Arial" panose="020B0604020202020204" pitchFamily="34" charset="0"/>
              </a:rPr>
              <a:t>Ступінь</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смертності</a:t>
            </a:r>
            <a:r>
              <a:rPr lang="ru-RU" sz="500" dirty="0">
                <a:latin typeface="Arial" panose="020B0604020202020204" pitchFamily="34" charset="0"/>
                <a:cs typeface="Arial" panose="020B0604020202020204" pitchFamily="34" charset="0"/>
              </a:rPr>
              <a:t>: 0,15-0,71</a:t>
            </a:r>
          </a:p>
          <a:p>
            <a:pPr algn="ctr"/>
            <a:endParaRPr lang="en-US" sz="5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1BACFF7-ADAF-EEED-9082-66C3359E215A}"/>
              </a:ext>
            </a:extLst>
          </p:cNvPr>
          <p:cNvSpPr txBox="1"/>
          <p:nvPr/>
        </p:nvSpPr>
        <p:spPr>
          <a:xfrm>
            <a:off x="3581400" y="2162386"/>
            <a:ext cx="1143000" cy="538609"/>
          </a:xfrm>
          <a:prstGeom prst="rect">
            <a:avLst/>
          </a:prstGeom>
          <a:solidFill>
            <a:schemeClr val="bg1"/>
          </a:solidFill>
        </p:spPr>
        <p:txBody>
          <a:bodyPr wrap="square" lIns="0" tIns="0" rIns="0" bIns="0" rtlCol="0">
            <a:spAutoFit/>
          </a:bodyPr>
          <a:lstStyle/>
          <a:p>
            <a:pPr algn="ctr"/>
            <a:r>
              <a:rPr lang="en-US" sz="500" dirty="0">
                <a:latin typeface="Arial" panose="020B0604020202020204" pitchFamily="34" charset="0"/>
                <a:cs typeface="Arial" panose="020B0604020202020204" pitchFamily="34" charset="0"/>
              </a:rPr>
              <a:t>Median OR: 1.98 (1.66-2.29)</a:t>
            </a:r>
          </a:p>
          <a:p>
            <a:pPr algn="ctr"/>
            <a:r>
              <a:rPr lang="en-US" sz="500" dirty="0">
                <a:latin typeface="Arial" panose="020B0604020202020204" pitchFamily="34" charset="0"/>
                <a:cs typeface="Arial" panose="020B0604020202020204" pitchFamily="34" charset="0"/>
              </a:rPr>
              <a:t>Mortality Range: 0.15-0.70</a:t>
            </a:r>
          </a:p>
          <a:p>
            <a:pPr algn="ctr"/>
            <a:r>
              <a:rPr lang="ru-RU" sz="500" dirty="0" err="1">
                <a:latin typeface="Arial" panose="020B0604020202020204" pitchFamily="34" charset="0"/>
                <a:cs typeface="Arial" panose="020B0604020202020204" pitchFamily="34" charset="0"/>
              </a:rPr>
              <a:t>Медіанне</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співвідношення</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ризиків</a:t>
            </a:r>
            <a:r>
              <a:rPr lang="ru-RU" sz="500" dirty="0">
                <a:latin typeface="Arial" panose="020B0604020202020204" pitchFamily="34" charset="0"/>
                <a:cs typeface="Arial" panose="020B0604020202020204" pitchFamily="34" charset="0"/>
              </a:rPr>
              <a:t>: 1,98 (1,66-2,29)</a:t>
            </a:r>
          </a:p>
          <a:p>
            <a:pPr algn="ctr"/>
            <a:r>
              <a:rPr lang="ru-RU" sz="500" dirty="0" err="1">
                <a:latin typeface="Arial" panose="020B0604020202020204" pitchFamily="34" charset="0"/>
                <a:cs typeface="Arial" panose="020B0604020202020204" pitchFamily="34" charset="0"/>
              </a:rPr>
              <a:t>Ступінь</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смертності</a:t>
            </a:r>
            <a:r>
              <a:rPr lang="ru-RU" sz="500" dirty="0">
                <a:latin typeface="Arial" panose="020B0604020202020204" pitchFamily="34" charset="0"/>
                <a:cs typeface="Arial" panose="020B0604020202020204" pitchFamily="34" charset="0"/>
              </a:rPr>
              <a:t>: 0,15-0,70</a:t>
            </a:r>
          </a:p>
          <a:p>
            <a:pPr algn="ctr"/>
            <a:endParaRPr lang="en-US" sz="500" dirty="0">
              <a:latin typeface="Arial" panose="020B0604020202020204" pitchFamily="34" charset="0"/>
              <a:cs typeface="Arial" panose="020B0604020202020204" pitchFamily="34" charset="0"/>
            </a:endParaRPr>
          </a:p>
          <a:p>
            <a:pPr algn="ctr"/>
            <a:endParaRPr lang="en-US" sz="5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50FE36A-D6BA-194F-9388-D70A3F58CA34}"/>
              </a:ext>
            </a:extLst>
          </p:cNvPr>
          <p:cNvSpPr txBox="1"/>
          <p:nvPr/>
        </p:nvSpPr>
        <p:spPr>
          <a:xfrm>
            <a:off x="2360676" y="2162386"/>
            <a:ext cx="1135761" cy="461665"/>
          </a:xfrm>
          <a:prstGeom prst="rect">
            <a:avLst/>
          </a:prstGeom>
          <a:solidFill>
            <a:schemeClr val="bg1"/>
          </a:solidFill>
        </p:spPr>
        <p:txBody>
          <a:bodyPr wrap="square" lIns="0" tIns="0" rIns="0" bIns="0" rtlCol="0">
            <a:spAutoFit/>
          </a:bodyPr>
          <a:lstStyle/>
          <a:p>
            <a:pPr algn="ctr"/>
            <a:r>
              <a:rPr lang="en-US" sz="500" dirty="0">
                <a:latin typeface="Arial" panose="020B0604020202020204" pitchFamily="34" charset="0"/>
                <a:cs typeface="Arial" panose="020B0604020202020204" pitchFamily="34" charset="0"/>
              </a:rPr>
              <a:t>Median OR: 1.80 (1.53-2.05)</a:t>
            </a:r>
          </a:p>
          <a:p>
            <a:pPr algn="ctr"/>
            <a:r>
              <a:rPr lang="en-US" sz="500" dirty="0">
                <a:latin typeface="Arial" panose="020B0604020202020204" pitchFamily="34" charset="0"/>
                <a:cs typeface="Arial" panose="020B0604020202020204" pitchFamily="34" charset="0"/>
              </a:rPr>
              <a:t>Mortality Range: 0.16-0.65</a:t>
            </a:r>
          </a:p>
          <a:p>
            <a:pPr algn="ctr"/>
            <a:r>
              <a:rPr lang="ru-RU" sz="500" dirty="0" err="1">
                <a:latin typeface="Arial" panose="020B0604020202020204" pitchFamily="34" charset="0"/>
                <a:cs typeface="Arial" panose="020B0604020202020204" pitchFamily="34" charset="0"/>
              </a:rPr>
              <a:t>Медіанне</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співвідношення</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ризиків</a:t>
            </a:r>
            <a:r>
              <a:rPr lang="ru-RU" sz="500" dirty="0">
                <a:latin typeface="Arial" panose="020B0604020202020204" pitchFamily="34" charset="0"/>
                <a:cs typeface="Arial" panose="020B0604020202020204" pitchFamily="34" charset="0"/>
              </a:rPr>
              <a:t>: 1,80 (1,53-2,05)</a:t>
            </a:r>
          </a:p>
          <a:p>
            <a:pPr algn="ctr"/>
            <a:r>
              <a:rPr lang="ru-RU" sz="500" dirty="0" err="1">
                <a:latin typeface="Arial" panose="020B0604020202020204" pitchFamily="34" charset="0"/>
                <a:cs typeface="Arial" panose="020B0604020202020204" pitchFamily="34" charset="0"/>
              </a:rPr>
              <a:t>Ступінь</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смертності</a:t>
            </a:r>
            <a:r>
              <a:rPr lang="ru-RU" sz="500" dirty="0">
                <a:latin typeface="Arial" panose="020B0604020202020204" pitchFamily="34" charset="0"/>
                <a:cs typeface="Arial" panose="020B0604020202020204" pitchFamily="34" charset="0"/>
              </a:rPr>
              <a:t>: 0,16-0,65</a:t>
            </a:r>
            <a:endParaRPr lang="en-US" sz="500" dirty="0">
              <a:latin typeface="Arial" panose="020B0604020202020204" pitchFamily="34" charset="0"/>
              <a:cs typeface="Arial" panose="020B0604020202020204" pitchFamily="34" charset="0"/>
            </a:endParaRPr>
          </a:p>
          <a:p>
            <a:pPr algn="ctr"/>
            <a:endParaRPr lang="en-US" sz="5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AD9C2B5-847B-40F8-528D-04A6C329003E}"/>
              </a:ext>
            </a:extLst>
          </p:cNvPr>
          <p:cNvSpPr txBox="1"/>
          <p:nvPr/>
        </p:nvSpPr>
        <p:spPr>
          <a:xfrm>
            <a:off x="1129095" y="2168736"/>
            <a:ext cx="1048956" cy="461665"/>
          </a:xfrm>
          <a:prstGeom prst="rect">
            <a:avLst/>
          </a:prstGeom>
          <a:solidFill>
            <a:schemeClr val="bg1"/>
          </a:solidFill>
        </p:spPr>
        <p:txBody>
          <a:bodyPr wrap="square" lIns="0" tIns="0" rIns="0" bIns="0" rtlCol="0">
            <a:spAutoFit/>
          </a:bodyPr>
          <a:lstStyle/>
          <a:p>
            <a:pPr algn="ctr"/>
            <a:r>
              <a:rPr lang="en-US" sz="500" dirty="0">
                <a:latin typeface="Arial" panose="020B0604020202020204" pitchFamily="34" charset="0"/>
                <a:cs typeface="Arial" panose="020B0604020202020204" pitchFamily="34" charset="0"/>
              </a:rPr>
              <a:t>Median OR: 2.06 (1.73-2.37)</a:t>
            </a:r>
          </a:p>
          <a:p>
            <a:pPr algn="ctr"/>
            <a:r>
              <a:rPr lang="en-US" sz="500" dirty="0">
                <a:latin typeface="Arial" panose="020B0604020202020204" pitchFamily="34" charset="0"/>
                <a:cs typeface="Arial" panose="020B0604020202020204" pitchFamily="34" charset="0"/>
              </a:rPr>
              <a:t>Mortality Range: 0.12-0.91</a:t>
            </a:r>
          </a:p>
          <a:p>
            <a:pPr algn="ctr"/>
            <a:r>
              <a:rPr lang="ru-RU" sz="500" dirty="0" err="1">
                <a:latin typeface="Arial" panose="020B0604020202020204" pitchFamily="34" charset="0"/>
                <a:cs typeface="Arial" panose="020B0604020202020204" pitchFamily="34" charset="0"/>
              </a:rPr>
              <a:t>Медіанне</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співвідношення</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ризиків</a:t>
            </a:r>
            <a:r>
              <a:rPr lang="ru-RU" sz="500" dirty="0">
                <a:latin typeface="Arial" panose="020B0604020202020204" pitchFamily="34" charset="0"/>
                <a:cs typeface="Arial" panose="020B0604020202020204" pitchFamily="34" charset="0"/>
              </a:rPr>
              <a:t>: 2,06 (1,73-2,37)</a:t>
            </a:r>
          </a:p>
          <a:p>
            <a:pPr algn="ctr"/>
            <a:r>
              <a:rPr lang="ru-RU" sz="500" dirty="0" err="1">
                <a:latin typeface="Arial" panose="020B0604020202020204" pitchFamily="34" charset="0"/>
                <a:cs typeface="Arial" panose="020B0604020202020204" pitchFamily="34" charset="0"/>
              </a:rPr>
              <a:t>Ступінь</a:t>
            </a:r>
            <a:r>
              <a:rPr lang="ru-RU" sz="500" dirty="0">
                <a:latin typeface="Arial" panose="020B0604020202020204" pitchFamily="34" charset="0"/>
                <a:cs typeface="Arial" panose="020B0604020202020204" pitchFamily="34" charset="0"/>
              </a:rPr>
              <a:t> </a:t>
            </a:r>
            <a:r>
              <a:rPr lang="ru-RU" sz="500" dirty="0" err="1">
                <a:latin typeface="Arial" panose="020B0604020202020204" pitchFamily="34" charset="0"/>
                <a:cs typeface="Arial" panose="020B0604020202020204" pitchFamily="34" charset="0"/>
              </a:rPr>
              <a:t>смертності</a:t>
            </a:r>
            <a:r>
              <a:rPr lang="ru-RU" sz="500" dirty="0">
                <a:latin typeface="Arial" panose="020B0604020202020204" pitchFamily="34" charset="0"/>
                <a:cs typeface="Arial" panose="020B0604020202020204" pitchFamily="34" charset="0"/>
              </a:rPr>
              <a:t>: 0,12-0,91</a:t>
            </a:r>
          </a:p>
          <a:p>
            <a:pPr algn="ctr"/>
            <a:endParaRPr lang="en-US" sz="5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A76CAE4-DCD2-23CB-1A87-BFD5B30E5DC7}"/>
              </a:ext>
            </a:extLst>
          </p:cNvPr>
          <p:cNvSpPr txBox="1"/>
          <p:nvPr/>
        </p:nvSpPr>
        <p:spPr>
          <a:xfrm>
            <a:off x="2145537" y="2103175"/>
            <a:ext cx="82551" cy="153888"/>
          </a:xfrm>
          <a:prstGeom prst="rect">
            <a:avLst/>
          </a:prstGeom>
          <a:solidFill>
            <a:schemeClr val="bg1"/>
          </a:solidFill>
        </p:spPr>
        <p:txBody>
          <a:bodyPr wrap="square" lIns="0" tIns="0" rIns="0" bIns="0" rtlCol="0">
            <a:spAutoFit/>
          </a:bodyPr>
          <a:lstStyle/>
          <a:p>
            <a:pPr algn="ctr"/>
            <a:endParaRPr lang="en-US" sz="500" dirty="0">
              <a:latin typeface="Arial" panose="020B0604020202020204" pitchFamily="34" charset="0"/>
              <a:cs typeface="Arial" panose="020B0604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7988934" cy="1121461"/>
          </a:xfrm>
          <a:prstGeom prst="rect">
            <a:avLst/>
          </a:prstGeom>
        </p:spPr>
        <p:txBody>
          <a:bodyPr vert="horz" wrap="square" lIns="0" tIns="13335" rIns="0" bIns="0" rtlCol="0">
            <a:spAutoFit/>
          </a:bodyPr>
          <a:lstStyle/>
          <a:p>
            <a:pPr marL="12700">
              <a:lnSpc>
                <a:spcPct val="100000"/>
              </a:lnSpc>
              <a:spcBef>
                <a:spcPts val="105"/>
              </a:spcBef>
            </a:pPr>
            <a:r>
              <a:rPr sz="3600" b="1" spc="-45" dirty="0"/>
              <a:t>Variability</a:t>
            </a:r>
            <a:r>
              <a:rPr sz="3600" b="1" spc="-155" dirty="0"/>
              <a:t> </a:t>
            </a:r>
            <a:r>
              <a:rPr sz="3600" b="1" dirty="0"/>
              <a:t>in</a:t>
            </a:r>
            <a:r>
              <a:rPr sz="3600" b="1" spc="-140" dirty="0"/>
              <a:t> </a:t>
            </a:r>
            <a:r>
              <a:rPr sz="3600" b="1" spc="-60" dirty="0"/>
              <a:t>COVID-</a:t>
            </a:r>
            <a:r>
              <a:rPr sz="3600" b="1" spc="-10" dirty="0"/>
              <a:t>ARDS</a:t>
            </a:r>
            <a:r>
              <a:rPr sz="3600" b="1" spc="-150" dirty="0"/>
              <a:t> </a:t>
            </a:r>
            <a:r>
              <a:rPr sz="3600" b="1" spc="-30" dirty="0"/>
              <a:t>Outcomes</a:t>
            </a:r>
            <a:br>
              <a:rPr lang="en-US" sz="3600" b="1" spc="-30" dirty="0"/>
            </a:br>
            <a:r>
              <a:rPr lang="ru-RU" sz="3600" b="1" spc="-30" dirty="0" err="1"/>
              <a:t>Варіабельність</a:t>
            </a:r>
            <a:r>
              <a:rPr lang="ru-RU" sz="3600" b="1" spc="-30" dirty="0"/>
              <a:t> </a:t>
            </a:r>
            <a:r>
              <a:rPr lang="ru-RU" sz="3600" b="1" spc="-30" dirty="0" err="1"/>
              <a:t>результатів</a:t>
            </a:r>
            <a:r>
              <a:rPr lang="ru-RU" sz="3600" b="1" spc="-30" dirty="0"/>
              <a:t> </a:t>
            </a:r>
            <a:r>
              <a:rPr lang="en-US" sz="3600" b="1" spc="-30" dirty="0"/>
              <a:t>COVID-ARDS</a:t>
            </a:r>
            <a:endParaRPr sz="3600" b="1" dirty="0"/>
          </a:p>
        </p:txBody>
      </p:sp>
      <p:pic>
        <p:nvPicPr>
          <p:cNvPr id="3" name="object 3"/>
          <p:cNvPicPr/>
          <p:nvPr/>
        </p:nvPicPr>
        <p:blipFill>
          <a:blip r:embed="rId2" cstate="print"/>
          <a:stretch>
            <a:fillRect/>
          </a:stretch>
        </p:blipFill>
        <p:spPr>
          <a:xfrm>
            <a:off x="1006219" y="1967689"/>
            <a:ext cx="5851451" cy="4499640"/>
          </a:xfrm>
          <a:prstGeom prst="rect">
            <a:avLst/>
          </a:prstGeom>
        </p:spPr>
      </p:pic>
      <p:sp>
        <p:nvSpPr>
          <p:cNvPr id="4" name="object 4"/>
          <p:cNvSpPr txBox="1"/>
          <p:nvPr/>
        </p:nvSpPr>
        <p:spPr>
          <a:xfrm>
            <a:off x="7924800" y="645413"/>
            <a:ext cx="3430015" cy="573233"/>
          </a:xfrm>
          <a:prstGeom prst="rect">
            <a:avLst/>
          </a:prstGeom>
          <a:ln w="38100">
            <a:solidFill>
              <a:srgbClr val="000000"/>
            </a:solidFill>
          </a:ln>
        </p:spPr>
        <p:txBody>
          <a:bodyPr vert="horz" wrap="square" lIns="0" tIns="29209" rIns="0" bIns="0" rtlCol="0">
            <a:spAutoFit/>
          </a:bodyPr>
          <a:lstStyle/>
          <a:p>
            <a:pPr marL="92075">
              <a:lnSpc>
                <a:spcPct val="100000"/>
              </a:lnSpc>
              <a:spcBef>
                <a:spcPts val="229"/>
              </a:spcBef>
            </a:pPr>
            <a:r>
              <a:rPr sz="1400" dirty="0">
                <a:latin typeface="Calibri"/>
                <a:cs typeface="Calibri"/>
              </a:rPr>
              <a:t>PMID:</a:t>
            </a:r>
            <a:r>
              <a:rPr sz="1400" spc="-25" dirty="0">
                <a:latin typeface="Calibri"/>
                <a:cs typeface="Calibri"/>
              </a:rPr>
              <a:t> </a:t>
            </a:r>
            <a:r>
              <a:rPr sz="1400" spc="-10" dirty="0">
                <a:latin typeface="Calibri"/>
                <a:cs typeface="Calibri"/>
              </a:rPr>
              <a:t>33891529</a:t>
            </a:r>
            <a:endParaRPr lang="en-US" sz="1400" spc="-10" dirty="0">
              <a:latin typeface="Calibri"/>
              <a:cs typeface="Calibri"/>
            </a:endParaRPr>
          </a:p>
          <a:p>
            <a:pPr marL="92075">
              <a:lnSpc>
                <a:spcPct val="100000"/>
              </a:lnSpc>
              <a:spcBef>
                <a:spcPts val="229"/>
              </a:spcBef>
            </a:pPr>
            <a:r>
              <a:rPr lang="ru-RU" sz="1400" dirty="0" err="1">
                <a:latin typeface="Calibri"/>
                <a:cs typeface="Calibri"/>
              </a:rPr>
              <a:t>Ідентифікатор</a:t>
            </a:r>
            <a:r>
              <a:rPr lang="ru-RU" sz="1400" dirty="0">
                <a:latin typeface="Calibri"/>
                <a:cs typeface="Calibri"/>
              </a:rPr>
              <a:t> у </a:t>
            </a:r>
            <a:r>
              <a:rPr lang="ru-RU" sz="1400" dirty="0" err="1">
                <a:latin typeface="Calibri"/>
                <a:cs typeface="Calibri"/>
              </a:rPr>
              <a:t>системі</a:t>
            </a:r>
            <a:r>
              <a:rPr lang="ru-RU" sz="1400" dirty="0">
                <a:latin typeface="Calibri"/>
                <a:cs typeface="Calibri"/>
              </a:rPr>
              <a:t> </a:t>
            </a:r>
            <a:r>
              <a:rPr lang="ru-RU" sz="1400" dirty="0" err="1">
                <a:latin typeface="Calibri"/>
                <a:cs typeface="Calibri"/>
              </a:rPr>
              <a:t>PubMed</a:t>
            </a:r>
            <a:r>
              <a:rPr lang="ru-RU" sz="1400" dirty="0">
                <a:latin typeface="Calibri"/>
                <a:cs typeface="Calibri"/>
              </a:rPr>
              <a:t>: 33891529</a:t>
            </a:r>
            <a:endParaRPr lang="en-US" sz="1400" dirty="0">
              <a:latin typeface="Calibri"/>
              <a:cs typeface="Calibri"/>
            </a:endParaRPr>
          </a:p>
          <a:p>
            <a:pPr marL="92075">
              <a:lnSpc>
                <a:spcPct val="100000"/>
              </a:lnSpc>
              <a:spcBef>
                <a:spcPts val="229"/>
              </a:spcBef>
            </a:pPr>
            <a:endParaRPr sz="400" dirty="0">
              <a:latin typeface="Calibri"/>
              <a:cs typeface="Calibri"/>
            </a:endParaRPr>
          </a:p>
        </p:txBody>
      </p:sp>
      <p:sp>
        <p:nvSpPr>
          <p:cNvPr id="5" name="object 5"/>
          <p:cNvSpPr txBox="1"/>
          <p:nvPr/>
        </p:nvSpPr>
        <p:spPr>
          <a:xfrm>
            <a:off x="7479030" y="2067814"/>
            <a:ext cx="3533140" cy="3298339"/>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48%</a:t>
            </a:r>
            <a:r>
              <a:rPr sz="1800" spc="-30"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morality</a:t>
            </a:r>
            <a:r>
              <a:rPr sz="1800" spc="-25" dirty="0">
                <a:latin typeface="Calibri"/>
                <a:cs typeface="Calibri"/>
              </a:rPr>
              <a:t> </a:t>
            </a:r>
            <a:r>
              <a:rPr sz="1800" dirty="0">
                <a:latin typeface="Calibri"/>
                <a:cs typeface="Calibri"/>
              </a:rPr>
              <a:t>variation</a:t>
            </a:r>
            <a:r>
              <a:rPr sz="1800" spc="-35" dirty="0">
                <a:latin typeface="Calibri"/>
                <a:cs typeface="Calibri"/>
              </a:rPr>
              <a:t> </a:t>
            </a:r>
            <a:r>
              <a:rPr sz="1800" spc="-10" dirty="0">
                <a:latin typeface="Calibri"/>
                <a:cs typeface="Calibri"/>
              </a:rPr>
              <a:t>between </a:t>
            </a:r>
            <a:r>
              <a:rPr sz="1800" dirty="0">
                <a:latin typeface="Calibri"/>
                <a:cs typeface="Calibri"/>
              </a:rPr>
              <a:t>these</a:t>
            </a:r>
            <a:r>
              <a:rPr sz="1800" spc="-15" dirty="0">
                <a:latin typeface="Calibri"/>
                <a:cs typeface="Calibri"/>
              </a:rPr>
              <a:t> </a:t>
            </a:r>
            <a:r>
              <a:rPr sz="1800" dirty="0">
                <a:latin typeface="Calibri"/>
                <a:cs typeface="Calibri"/>
              </a:rPr>
              <a:t>hospitals</a:t>
            </a:r>
            <a:r>
              <a:rPr sz="1800" spc="-20" dirty="0">
                <a:latin typeface="Calibri"/>
                <a:cs typeface="Calibri"/>
              </a:rPr>
              <a:t> </a:t>
            </a:r>
            <a:r>
              <a:rPr sz="1800" dirty="0">
                <a:latin typeface="Calibri"/>
                <a:cs typeface="Calibri"/>
              </a:rPr>
              <a:t>was</a:t>
            </a:r>
            <a:r>
              <a:rPr sz="1800" spc="-5" dirty="0">
                <a:latin typeface="Calibri"/>
                <a:cs typeface="Calibri"/>
              </a:rPr>
              <a:t> </a:t>
            </a:r>
            <a:r>
              <a:rPr sz="1800" dirty="0">
                <a:latin typeface="Calibri"/>
                <a:cs typeface="Calibri"/>
              </a:rPr>
              <a:t>actually</a:t>
            </a:r>
            <a:r>
              <a:rPr sz="1800" spc="10" dirty="0">
                <a:latin typeface="Calibri"/>
                <a:cs typeface="Calibri"/>
              </a:rPr>
              <a:t> </a:t>
            </a:r>
            <a:r>
              <a:rPr sz="1800" dirty="0">
                <a:latin typeface="Calibri"/>
                <a:cs typeface="Calibri"/>
              </a:rPr>
              <a:t>due</a:t>
            </a:r>
            <a:r>
              <a:rPr sz="1800" spc="-15" dirty="0">
                <a:latin typeface="Calibri"/>
                <a:cs typeface="Calibri"/>
              </a:rPr>
              <a:t> </a:t>
            </a:r>
            <a:r>
              <a:rPr sz="1800" spc="-35" dirty="0">
                <a:latin typeface="Calibri"/>
                <a:cs typeface="Calibri"/>
              </a:rPr>
              <a:t>to </a:t>
            </a:r>
            <a:r>
              <a:rPr sz="1800" dirty="0">
                <a:latin typeface="Calibri"/>
                <a:cs typeface="Calibri"/>
              </a:rPr>
              <a:t>physiologic</a:t>
            </a:r>
            <a:r>
              <a:rPr sz="1800" spc="-55" dirty="0">
                <a:latin typeface="Calibri"/>
                <a:cs typeface="Calibri"/>
              </a:rPr>
              <a:t> </a:t>
            </a:r>
            <a:r>
              <a:rPr sz="1800" dirty="0">
                <a:latin typeface="Calibri"/>
                <a:cs typeface="Calibri"/>
              </a:rPr>
              <a:t>differences</a:t>
            </a:r>
            <a:r>
              <a:rPr sz="1800" spc="-35" dirty="0">
                <a:latin typeface="Calibri"/>
                <a:cs typeface="Calibri"/>
              </a:rPr>
              <a:t> </a:t>
            </a:r>
            <a:r>
              <a:rPr sz="1800" dirty="0">
                <a:latin typeface="Calibri"/>
                <a:cs typeface="Calibri"/>
              </a:rPr>
              <a:t>in</a:t>
            </a:r>
            <a:r>
              <a:rPr sz="1800" spc="-40" dirty="0">
                <a:latin typeface="Calibri"/>
                <a:cs typeface="Calibri"/>
              </a:rPr>
              <a:t> </a:t>
            </a:r>
            <a:r>
              <a:rPr sz="1800" dirty="0">
                <a:latin typeface="Calibri"/>
                <a:cs typeface="Calibri"/>
              </a:rPr>
              <a:t>the</a:t>
            </a:r>
            <a:r>
              <a:rPr sz="1800" spc="-50" dirty="0">
                <a:latin typeface="Calibri"/>
                <a:cs typeface="Calibri"/>
              </a:rPr>
              <a:t> </a:t>
            </a:r>
            <a:r>
              <a:rPr sz="1800" spc="-10" dirty="0">
                <a:latin typeface="Calibri"/>
                <a:cs typeface="Calibri"/>
              </a:rPr>
              <a:t>patients</a:t>
            </a:r>
            <a:endParaRPr sz="1800" dirty="0">
              <a:latin typeface="Calibri"/>
              <a:cs typeface="Calibri"/>
            </a:endParaRPr>
          </a:p>
          <a:p>
            <a:pPr>
              <a:lnSpc>
                <a:spcPct val="100000"/>
              </a:lnSpc>
              <a:spcBef>
                <a:spcPts val="25"/>
              </a:spcBef>
            </a:pPr>
            <a:r>
              <a:rPr lang="ru-RU" sz="1750" dirty="0">
                <a:latin typeface="Calibri"/>
                <a:cs typeface="Calibri"/>
              </a:rPr>
              <a:t>48% </a:t>
            </a:r>
            <a:r>
              <a:rPr lang="ru-RU" sz="1750" dirty="0" err="1">
                <a:latin typeface="Calibri"/>
                <a:cs typeface="Calibri"/>
              </a:rPr>
              <a:t>різниці</a:t>
            </a:r>
            <a:r>
              <a:rPr lang="ru-RU" sz="1750" dirty="0">
                <a:latin typeface="Calibri"/>
                <a:cs typeface="Calibri"/>
              </a:rPr>
              <a:t> </a:t>
            </a:r>
            <a:r>
              <a:rPr lang="ru-RU" sz="1750" dirty="0" err="1">
                <a:latin typeface="Calibri"/>
                <a:cs typeface="Calibri"/>
              </a:rPr>
              <a:t>смертності</a:t>
            </a:r>
            <a:r>
              <a:rPr lang="ru-RU" sz="1750" dirty="0">
                <a:latin typeface="Calibri"/>
                <a:cs typeface="Calibri"/>
              </a:rPr>
              <a:t> </a:t>
            </a:r>
            <a:r>
              <a:rPr lang="ru-RU" sz="1750" dirty="0" err="1">
                <a:latin typeface="Calibri"/>
                <a:cs typeface="Calibri"/>
              </a:rPr>
              <a:t>між</a:t>
            </a:r>
            <a:r>
              <a:rPr lang="ru-RU" sz="1750" dirty="0">
                <a:latin typeface="Calibri"/>
                <a:cs typeface="Calibri"/>
              </a:rPr>
              <a:t> </a:t>
            </a:r>
            <a:r>
              <a:rPr lang="ru-RU" sz="1750" dirty="0" err="1">
                <a:latin typeface="Calibri"/>
                <a:cs typeface="Calibri"/>
              </a:rPr>
              <a:t>цими</a:t>
            </a:r>
            <a:r>
              <a:rPr lang="ru-RU" sz="1750" dirty="0">
                <a:latin typeface="Calibri"/>
                <a:cs typeface="Calibri"/>
              </a:rPr>
              <a:t> </a:t>
            </a:r>
            <a:r>
              <a:rPr lang="ru-RU" sz="1750" dirty="0" err="1">
                <a:latin typeface="Calibri"/>
                <a:cs typeface="Calibri"/>
              </a:rPr>
              <a:t>лікарнями</a:t>
            </a:r>
            <a:r>
              <a:rPr lang="ru-RU" sz="1750" dirty="0">
                <a:latin typeface="Calibri"/>
                <a:cs typeface="Calibri"/>
              </a:rPr>
              <a:t> </a:t>
            </a:r>
            <a:r>
              <a:rPr lang="ru-RU" sz="1750" dirty="0" err="1">
                <a:latin typeface="Calibri"/>
                <a:cs typeface="Calibri"/>
              </a:rPr>
              <a:t>насправді</a:t>
            </a:r>
            <a:r>
              <a:rPr lang="ru-RU" sz="1750" dirty="0">
                <a:latin typeface="Calibri"/>
                <a:cs typeface="Calibri"/>
              </a:rPr>
              <a:t> </a:t>
            </a:r>
            <a:r>
              <a:rPr lang="ru-RU" sz="1750" dirty="0" err="1">
                <a:latin typeface="Calibri"/>
                <a:cs typeface="Calibri"/>
              </a:rPr>
              <a:t>були</a:t>
            </a:r>
            <a:r>
              <a:rPr lang="ru-RU" sz="1750" dirty="0">
                <a:latin typeface="Calibri"/>
                <a:cs typeface="Calibri"/>
              </a:rPr>
              <a:t> </a:t>
            </a:r>
            <a:r>
              <a:rPr lang="ru-RU" sz="1750" dirty="0" err="1">
                <a:latin typeface="Calibri"/>
                <a:cs typeface="Calibri"/>
              </a:rPr>
              <a:t>пов’язані</a:t>
            </a:r>
            <a:r>
              <a:rPr lang="ru-RU" sz="1750" dirty="0">
                <a:latin typeface="Calibri"/>
                <a:cs typeface="Calibri"/>
              </a:rPr>
              <a:t> з </a:t>
            </a:r>
            <a:r>
              <a:rPr lang="ru-RU" sz="1750" dirty="0" err="1">
                <a:latin typeface="Calibri"/>
                <a:cs typeface="Calibri"/>
              </a:rPr>
              <a:t>фізіологічними</a:t>
            </a:r>
            <a:r>
              <a:rPr lang="ru-RU" sz="1750" dirty="0">
                <a:latin typeface="Calibri"/>
                <a:cs typeface="Calibri"/>
              </a:rPr>
              <a:t> </a:t>
            </a:r>
            <a:r>
              <a:rPr lang="ru-RU" sz="1750" dirty="0" err="1">
                <a:latin typeface="Calibri"/>
                <a:cs typeface="Calibri"/>
              </a:rPr>
              <a:t>відмінностями</a:t>
            </a:r>
            <a:r>
              <a:rPr lang="ru-RU" sz="1750" dirty="0">
                <a:latin typeface="Calibri"/>
                <a:cs typeface="Calibri"/>
              </a:rPr>
              <a:t> </a:t>
            </a:r>
            <a:r>
              <a:rPr lang="ru-RU" sz="1750" dirty="0" err="1">
                <a:latin typeface="Calibri"/>
                <a:cs typeface="Calibri"/>
              </a:rPr>
              <a:t>пацієнтів</a:t>
            </a:r>
            <a:endParaRPr lang="ru-RU" sz="1750" dirty="0">
              <a:latin typeface="Calibri"/>
              <a:cs typeface="Calibri"/>
            </a:endParaRPr>
          </a:p>
          <a:p>
            <a:pPr>
              <a:lnSpc>
                <a:spcPct val="100000"/>
              </a:lnSpc>
              <a:spcBef>
                <a:spcPts val="25"/>
              </a:spcBef>
            </a:pPr>
            <a:endParaRPr sz="1750" dirty="0">
              <a:latin typeface="Calibri"/>
              <a:cs typeface="Calibri"/>
            </a:endParaRPr>
          </a:p>
          <a:p>
            <a:pPr marL="12700" marR="38100">
              <a:lnSpc>
                <a:spcPct val="100000"/>
              </a:lnSpc>
            </a:pPr>
            <a:r>
              <a:rPr sz="1800" dirty="0">
                <a:latin typeface="Calibri"/>
                <a:cs typeface="Calibri"/>
              </a:rPr>
              <a:t>Only</a:t>
            </a:r>
            <a:r>
              <a:rPr sz="1800" spc="-35" dirty="0">
                <a:latin typeface="Calibri"/>
                <a:cs typeface="Calibri"/>
              </a:rPr>
              <a:t> </a:t>
            </a:r>
            <a:r>
              <a:rPr sz="1800" dirty="0">
                <a:latin typeface="Calibri"/>
                <a:cs typeface="Calibri"/>
              </a:rPr>
              <a:t>3%</a:t>
            </a:r>
            <a:r>
              <a:rPr sz="1800" spc="-35"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morality</a:t>
            </a:r>
            <a:r>
              <a:rPr sz="1800" spc="-35" dirty="0">
                <a:latin typeface="Calibri"/>
                <a:cs typeface="Calibri"/>
              </a:rPr>
              <a:t> </a:t>
            </a:r>
            <a:r>
              <a:rPr sz="1800" dirty="0">
                <a:latin typeface="Calibri"/>
                <a:cs typeface="Calibri"/>
              </a:rPr>
              <a:t>was</a:t>
            </a:r>
            <a:r>
              <a:rPr sz="1800" spc="-25" dirty="0">
                <a:latin typeface="Calibri"/>
                <a:cs typeface="Calibri"/>
              </a:rPr>
              <a:t> </a:t>
            </a:r>
            <a:r>
              <a:rPr sz="1800" dirty="0">
                <a:latin typeface="Calibri"/>
                <a:cs typeface="Calibri"/>
              </a:rPr>
              <a:t>attributed</a:t>
            </a:r>
            <a:r>
              <a:rPr sz="1800" spc="-15" dirty="0">
                <a:latin typeface="Calibri"/>
                <a:cs typeface="Calibri"/>
              </a:rPr>
              <a:t> </a:t>
            </a:r>
            <a:r>
              <a:rPr sz="1800" spc="-25" dirty="0">
                <a:latin typeface="Calibri"/>
                <a:cs typeface="Calibri"/>
              </a:rPr>
              <a:t>to </a:t>
            </a:r>
            <a:r>
              <a:rPr sz="1800" dirty="0">
                <a:latin typeface="Calibri"/>
                <a:cs typeface="Calibri"/>
              </a:rPr>
              <a:t>differences</a:t>
            </a:r>
            <a:r>
              <a:rPr sz="1800" spc="-45" dirty="0">
                <a:latin typeface="Calibri"/>
                <a:cs typeface="Calibri"/>
              </a:rPr>
              <a:t> </a:t>
            </a:r>
            <a:r>
              <a:rPr sz="1800" dirty="0">
                <a:latin typeface="Calibri"/>
                <a:cs typeface="Calibri"/>
              </a:rPr>
              <a:t>in</a:t>
            </a:r>
            <a:r>
              <a:rPr sz="1800" spc="-55" dirty="0">
                <a:latin typeface="Calibri"/>
                <a:cs typeface="Calibri"/>
              </a:rPr>
              <a:t> </a:t>
            </a:r>
            <a:r>
              <a:rPr sz="1800" spc="-10" dirty="0">
                <a:latin typeface="Calibri"/>
                <a:cs typeface="Calibri"/>
              </a:rPr>
              <a:t>treatments</a:t>
            </a:r>
            <a:endParaRPr lang="en-US" sz="1800" spc="-10" dirty="0">
              <a:latin typeface="Calibri"/>
              <a:cs typeface="Calibri"/>
            </a:endParaRPr>
          </a:p>
          <a:p>
            <a:pPr marL="12700" marR="38100">
              <a:lnSpc>
                <a:spcPct val="100000"/>
              </a:lnSpc>
            </a:pPr>
            <a:r>
              <a:rPr lang="ru-RU" sz="1800" dirty="0" err="1">
                <a:latin typeface="Calibri"/>
                <a:cs typeface="Calibri"/>
              </a:rPr>
              <a:t>Тільки</a:t>
            </a:r>
            <a:r>
              <a:rPr lang="ru-RU" sz="1800" dirty="0">
                <a:latin typeface="Calibri"/>
                <a:cs typeface="Calibri"/>
              </a:rPr>
              <a:t> 3% </a:t>
            </a:r>
            <a:r>
              <a:rPr lang="ru-RU" sz="1800" dirty="0" err="1">
                <a:latin typeface="Calibri"/>
                <a:cs typeface="Calibri"/>
              </a:rPr>
              <a:t>смертності</a:t>
            </a:r>
            <a:r>
              <a:rPr lang="ru-RU" sz="1800" dirty="0">
                <a:latin typeface="Calibri"/>
                <a:cs typeface="Calibri"/>
              </a:rPr>
              <a:t> </a:t>
            </a:r>
            <a:r>
              <a:rPr lang="ru-RU" sz="1800" dirty="0" err="1">
                <a:latin typeface="Calibri"/>
                <a:cs typeface="Calibri"/>
              </a:rPr>
              <a:t>пояснювали</a:t>
            </a:r>
            <a:r>
              <a:rPr lang="ru-RU" sz="1800" dirty="0">
                <a:latin typeface="Calibri"/>
                <a:cs typeface="Calibri"/>
              </a:rPr>
              <a:t> </a:t>
            </a:r>
            <a:r>
              <a:rPr lang="ru-RU" sz="1800" dirty="0" err="1">
                <a:latin typeface="Calibri"/>
                <a:cs typeface="Calibri"/>
              </a:rPr>
              <a:t>різницею</a:t>
            </a:r>
            <a:r>
              <a:rPr lang="ru-RU" sz="1800" dirty="0">
                <a:latin typeface="Calibri"/>
                <a:cs typeface="Calibri"/>
              </a:rPr>
              <a:t> в </a:t>
            </a:r>
            <a:r>
              <a:rPr lang="ru-RU" sz="1800" dirty="0" err="1">
                <a:latin typeface="Calibri"/>
                <a:cs typeface="Calibri"/>
              </a:rPr>
              <a:t>лікуванні</a:t>
            </a:r>
            <a:endParaRPr lang="ru-RU" sz="1800" dirty="0">
              <a:latin typeface="Calibri"/>
              <a:cs typeface="Calibri"/>
            </a:endParaRPr>
          </a:p>
        </p:txBody>
      </p:sp>
      <p:pic>
        <p:nvPicPr>
          <p:cNvPr id="6" name="object 6"/>
          <p:cNvPicPr/>
          <p:nvPr/>
        </p:nvPicPr>
        <p:blipFill>
          <a:blip r:embed="rId3" cstate="print"/>
          <a:stretch>
            <a:fillRect/>
          </a:stretch>
        </p:blipFill>
        <p:spPr>
          <a:xfrm>
            <a:off x="9561576" y="5838444"/>
            <a:ext cx="2217420" cy="704088"/>
          </a:xfrm>
          <a:prstGeom prst="rect">
            <a:avLst/>
          </a:prstGeom>
        </p:spPr>
      </p:pic>
      <p:sp>
        <p:nvSpPr>
          <p:cNvPr id="8" name="TextBox 7">
            <a:extLst>
              <a:ext uri="{FF2B5EF4-FFF2-40B4-BE49-F238E27FC236}">
                <a16:creationId xmlns:a16="http://schemas.microsoft.com/office/drawing/2014/main" id="{98814635-8972-0241-3622-100DAD68344E}"/>
              </a:ext>
            </a:extLst>
          </p:cNvPr>
          <p:cNvSpPr txBox="1"/>
          <p:nvPr/>
        </p:nvSpPr>
        <p:spPr>
          <a:xfrm>
            <a:off x="980568" y="5549719"/>
            <a:ext cx="6097508" cy="954107"/>
          </a:xfrm>
          <a:prstGeom prst="rect">
            <a:avLst/>
          </a:prstGeom>
          <a:solidFill>
            <a:schemeClr val="bg1"/>
          </a:solidFill>
        </p:spPr>
        <p:txBody>
          <a:bodyPr wrap="square">
            <a:spAutoFit/>
          </a:bodyPr>
          <a:lstStyle/>
          <a:p>
            <a:r>
              <a:rPr lang="en-US" sz="700" dirty="0"/>
              <a:t>Figure 2. Contributions to 28-day mortality risk based on Shapley values. The figure illustrates the relative contribution of all variables in each domain based on Shapley values calculated from the </a:t>
            </a:r>
            <a:r>
              <a:rPr lang="en-US" sz="700" dirty="0" err="1"/>
              <a:t>XGBoost</a:t>
            </a:r>
            <a:r>
              <a:rPr lang="en-US" sz="700" dirty="0"/>
              <a:t> machine learning model (red bars; left y-axis). The cumulative contribution of the domains, moving from left to right in the figure, is shown with the line plot (right y-axis).</a:t>
            </a:r>
          </a:p>
          <a:p>
            <a:r>
              <a:rPr lang="en-US" sz="700" dirty="0"/>
              <a:t>Demo = demographics; SES = socioeconomic status.</a:t>
            </a:r>
          </a:p>
          <a:p>
            <a:r>
              <a:rPr lang="ru-RU" sz="700" dirty="0"/>
              <a:t>Рисунок 2. </a:t>
            </a:r>
            <a:r>
              <a:rPr lang="ru-RU" sz="700" dirty="0" err="1"/>
              <a:t>Внесок</a:t>
            </a:r>
            <a:r>
              <a:rPr lang="ru-RU" sz="700" dirty="0"/>
              <a:t> у 28-денний </a:t>
            </a:r>
            <a:r>
              <a:rPr lang="ru-RU" sz="700" dirty="0" err="1"/>
              <a:t>ризик</a:t>
            </a:r>
            <a:r>
              <a:rPr lang="ru-RU" sz="700" dirty="0"/>
              <a:t> </a:t>
            </a:r>
            <a:r>
              <a:rPr lang="ru-RU" sz="700" dirty="0" err="1"/>
              <a:t>настання</a:t>
            </a:r>
            <a:r>
              <a:rPr lang="ru-RU" sz="700" dirty="0"/>
              <a:t> </a:t>
            </a:r>
            <a:r>
              <a:rPr lang="ru-RU" sz="700" dirty="0" err="1"/>
              <a:t>смерті</a:t>
            </a:r>
            <a:r>
              <a:rPr lang="ru-RU" sz="700" dirty="0"/>
              <a:t> на </a:t>
            </a:r>
            <a:r>
              <a:rPr lang="ru-RU" sz="700" dirty="0" err="1"/>
              <a:t>основі</a:t>
            </a:r>
            <a:r>
              <a:rPr lang="ru-RU" sz="700" dirty="0"/>
              <a:t> </a:t>
            </a:r>
            <a:r>
              <a:rPr lang="ru-RU" sz="700" dirty="0" err="1"/>
              <a:t>векторів</a:t>
            </a:r>
            <a:r>
              <a:rPr lang="ru-RU" sz="700" dirty="0"/>
              <a:t> </a:t>
            </a:r>
            <a:r>
              <a:rPr lang="ru-RU" sz="700" dirty="0" err="1"/>
              <a:t>Шеплі</a:t>
            </a:r>
            <a:r>
              <a:rPr lang="ru-RU" sz="700" dirty="0"/>
              <a:t>. На рисунку показано </a:t>
            </a:r>
            <a:r>
              <a:rPr lang="ru-RU" sz="700" dirty="0" err="1"/>
              <a:t>відносний</a:t>
            </a:r>
            <a:r>
              <a:rPr lang="ru-RU" sz="700" dirty="0"/>
              <a:t> </a:t>
            </a:r>
            <a:r>
              <a:rPr lang="ru-RU" sz="700" dirty="0" err="1"/>
              <a:t>внесок</a:t>
            </a:r>
            <a:r>
              <a:rPr lang="ru-RU" sz="700" dirty="0"/>
              <a:t> </a:t>
            </a:r>
            <a:r>
              <a:rPr lang="ru-RU" sz="700" dirty="0" err="1"/>
              <a:t>усіх</a:t>
            </a:r>
            <a:r>
              <a:rPr lang="ru-RU" sz="700" dirty="0"/>
              <a:t> </a:t>
            </a:r>
            <a:r>
              <a:rPr lang="ru-RU" sz="700" dirty="0" err="1"/>
              <a:t>змінних</a:t>
            </a:r>
            <a:r>
              <a:rPr lang="ru-RU" sz="700" dirty="0"/>
              <a:t> у кожному </a:t>
            </a:r>
            <a:r>
              <a:rPr lang="ru-RU" sz="700" dirty="0" err="1"/>
              <a:t>домені</a:t>
            </a:r>
            <a:r>
              <a:rPr lang="ru-RU" sz="700" dirty="0"/>
              <a:t> на </a:t>
            </a:r>
            <a:r>
              <a:rPr lang="ru-RU" sz="700" dirty="0" err="1"/>
              <a:t>основі</a:t>
            </a:r>
            <a:r>
              <a:rPr lang="ru-RU" sz="700" dirty="0"/>
              <a:t> </a:t>
            </a:r>
            <a:r>
              <a:rPr lang="ru-RU" sz="700" dirty="0" err="1"/>
              <a:t>векторів</a:t>
            </a:r>
            <a:r>
              <a:rPr lang="ru-RU" sz="700" dirty="0"/>
              <a:t> </a:t>
            </a:r>
            <a:r>
              <a:rPr lang="ru-RU" sz="700" dirty="0" err="1"/>
              <a:t>Шеплі</a:t>
            </a:r>
            <a:r>
              <a:rPr lang="ru-RU" sz="700" dirty="0"/>
              <a:t>, </a:t>
            </a:r>
            <a:r>
              <a:rPr lang="ru-RU" sz="700" dirty="0" err="1"/>
              <a:t>розрахованих</a:t>
            </a:r>
            <a:r>
              <a:rPr lang="ru-RU" sz="700" dirty="0"/>
              <a:t> за </a:t>
            </a:r>
            <a:r>
              <a:rPr lang="ru-RU" sz="700" dirty="0" err="1"/>
              <a:t>моделлю</a:t>
            </a:r>
            <a:r>
              <a:rPr lang="ru-RU" sz="700" dirty="0"/>
              <a:t> машинного </a:t>
            </a:r>
            <a:r>
              <a:rPr lang="ru-RU" sz="700" dirty="0" err="1"/>
              <a:t>навчання</a:t>
            </a:r>
            <a:r>
              <a:rPr lang="ru-RU" sz="700" dirty="0"/>
              <a:t> </a:t>
            </a:r>
            <a:r>
              <a:rPr lang="en-US" sz="700" dirty="0" err="1"/>
              <a:t>XGBoost</a:t>
            </a:r>
            <a:r>
              <a:rPr lang="en-US" sz="700" dirty="0"/>
              <a:t> (</a:t>
            </a:r>
            <a:r>
              <a:rPr lang="ru-RU" sz="700" dirty="0" err="1"/>
              <a:t>червоні</a:t>
            </a:r>
            <a:r>
              <a:rPr lang="ru-RU" sz="700" dirty="0"/>
              <a:t> </a:t>
            </a:r>
            <a:r>
              <a:rPr lang="ru-RU" sz="700" dirty="0" err="1"/>
              <a:t>смуги</a:t>
            </a:r>
            <a:r>
              <a:rPr lang="ru-RU" sz="700" dirty="0"/>
              <a:t>; </a:t>
            </a:r>
            <a:r>
              <a:rPr lang="ru-RU" sz="700" dirty="0" err="1"/>
              <a:t>ліва</a:t>
            </a:r>
            <a:r>
              <a:rPr lang="ru-RU" sz="700" dirty="0"/>
              <a:t> </a:t>
            </a:r>
            <a:r>
              <a:rPr lang="ru-RU" sz="700" dirty="0" err="1"/>
              <a:t>вісь</a:t>
            </a:r>
            <a:r>
              <a:rPr lang="ru-RU" sz="700" dirty="0"/>
              <a:t> </a:t>
            </a:r>
            <a:r>
              <a:rPr lang="en-US" sz="700" dirty="0"/>
              <a:t>y).</a:t>
            </a:r>
            <a:r>
              <a:rPr lang="ru-RU" sz="700" dirty="0" err="1"/>
              <a:t>Кумулятивний</a:t>
            </a:r>
            <a:r>
              <a:rPr lang="ru-RU" sz="700" dirty="0"/>
              <a:t> </a:t>
            </a:r>
            <a:r>
              <a:rPr lang="ru-RU" sz="700" dirty="0" err="1"/>
              <a:t>внесок</a:t>
            </a:r>
            <a:r>
              <a:rPr lang="ru-RU" sz="700" dirty="0"/>
              <a:t> </a:t>
            </a:r>
            <a:r>
              <a:rPr lang="ru-RU" sz="700" dirty="0" err="1"/>
              <a:t>доменів</a:t>
            </a:r>
            <a:r>
              <a:rPr lang="ru-RU" sz="700" dirty="0"/>
              <a:t>, </a:t>
            </a:r>
            <a:r>
              <a:rPr lang="ru-RU" sz="700" dirty="0" err="1"/>
              <a:t>що</a:t>
            </a:r>
            <a:r>
              <a:rPr lang="ru-RU" sz="700" dirty="0"/>
              <a:t> </a:t>
            </a:r>
            <a:r>
              <a:rPr lang="ru-RU" sz="700" dirty="0" err="1"/>
              <a:t>рухаються</a:t>
            </a:r>
            <a:r>
              <a:rPr lang="ru-RU" sz="700" dirty="0"/>
              <a:t> </a:t>
            </a:r>
            <a:r>
              <a:rPr lang="ru-RU" sz="700" dirty="0" err="1"/>
              <a:t>зліва</a:t>
            </a:r>
            <a:r>
              <a:rPr lang="ru-RU" sz="700" dirty="0"/>
              <a:t> направо на рисунку, показано на </a:t>
            </a:r>
            <a:r>
              <a:rPr lang="ru-RU" sz="700" dirty="0" err="1"/>
              <a:t>лінійному</a:t>
            </a:r>
            <a:r>
              <a:rPr lang="ru-RU" sz="700" dirty="0"/>
              <a:t> </a:t>
            </a:r>
            <a:r>
              <a:rPr lang="ru-RU" sz="700" dirty="0" err="1"/>
              <a:t>графіку</a:t>
            </a:r>
            <a:r>
              <a:rPr lang="ru-RU" sz="700" dirty="0"/>
              <a:t> (права </a:t>
            </a:r>
            <a:r>
              <a:rPr lang="ru-RU" sz="700" dirty="0" err="1"/>
              <a:t>вісь</a:t>
            </a:r>
            <a:r>
              <a:rPr lang="ru-RU" sz="700" dirty="0"/>
              <a:t> </a:t>
            </a:r>
            <a:r>
              <a:rPr lang="en-US" sz="700" dirty="0"/>
              <a:t>y).</a:t>
            </a:r>
          </a:p>
          <a:p>
            <a:r>
              <a:rPr lang="ru-RU" sz="700" dirty="0" err="1"/>
              <a:t>Демографія</a:t>
            </a:r>
            <a:r>
              <a:rPr lang="ru-RU" sz="700" dirty="0"/>
              <a:t> = </a:t>
            </a:r>
            <a:r>
              <a:rPr lang="ru-RU" sz="700" dirty="0" err="1"/>
              <a:t>демографія</a:t>
            </a:r>
            <a:r>
              <a:rPr lang="ru-RU" sz="700" dirty="0"/>
              <a:t>; </a:t>
            </a:r>
            <a:r>
              <a:rPr lang="en-US" sz="700" dirty="0"/>
              <a:t>SES = </a:t>
            </a:r>
            <a:r>
              <a:rPr lang="ru-RU" sz="700" dirty="0" err="1"/>
              <a:t>соціально-економічний</a:t>
            </a:r>
            <a:r>
              <a:rPr lang="ru-RU" sz="700" dirty="0"/>
              <a:t> статус.</a:t>
            </a:r>
            <a:endParaRPr lang="en-US" sz="700" dirty="0"/>
          </a:p>
        </p:txBody>
      </p:sp>
      <p:sp>
        <p:nvSpPr>
          <p:cNvPr id="10" name="TextBox 9">
            <a:extLst>
              <a:ext uri="{FF2B5EF4-FFF2-40B4-BE49-F238E27FC236}">
                <a16:creationId xmlns:a16="http://schemas.microsoft.com/office/drawing/2014/main" id="{59F592C8-EBD5-4AA8-D566-DB646C2F84DE}"/>
              </a:ext>
            </a:extLst>
          </p:cNvPr>
          <p:cNvSpPr txBox="1"/>
          <p:nvPr/>
        </p:nvSpPr>
        <p:spPr>
          <a:xfrm rot="16200000">
            <a:off x="-459072" y="3422772"/>
            <a:ext cx="3031583" cy="246221"/>
          </a:xfrm>
          <a:prstGeom prst="rect">
            <a:avLst/>
          </a:prstGeom>
          <a:solidFill>
            <a:schemeClr val="bg1"/>
          </a:solidFill>
        </p:spPr>
        <p:txBody>
          <a:bodyPr wrap="square">
            <a:spAutoFit/>
          </a:bodyPr>
          <a:lstStyle/>
          <a:p>
            <a:r>
              <a:rPr lang="en-US" sz="1000" b="1" dirty="0"/>
              <a:t>%Contribution to 28-Day Mortality Predictions</a:t>
            </a:r>
            <a:endParaRPr lang="ru-UA" sz="1000" b="1" dirty="0"/>
          </a:p>
        </p:txBody>
      </p:sp>
      <p:sp>
        <p:nvSpPr>
          <p:cNvPr id="13" name="TextBox 12">
            <a:extLst>
              <a:ext uri="{FF2B5EF4-FFF2-40B4-BE49-F238E27FC236}">
                <a16:creationId xmlns:a16="http://schemas.microsoft.com/office/drawing/2014/main" id="{57E1203D-44E9-5163-5339-9C6734DBA97B}"/>
              </a:ext>
            </a:extLst>
          </p:cNvPr>
          <p:cNvSpPr txBox="1"/>
          <p:nvPr/>
        </p:nvSpPr>
        <p:spPr>
          <a:xfrm rot="16200000">
            <a:off x="5230701" y="3495507"/>
            <a:ext cx="3031583" cy="246221"/>
          </a:xfrm>
          <a:prstGeom prst="rect">
            <a:avLst/>
          </a:prstGeom>
          <a:solidFill>
            <a:schemeClr val="bg1"/>
          </a:solidFill>
        </p:spPr>
        <p:txBody>
          <a:bodyPr wrap="square">
            <a:spAutoFit/>
          </a:bodyPr>
          <a:lstStyle/>
          <a:p>
            <a:r>
              <a:rPr lang="en-US" sz="1000" b="1" dirty="0"/>
              <a:t>%Contribution to 28-Day Mortality Predictions</a:t>
            </a:r>
            <a:endParaRPr lang="ru-UA" sz="1000" b="1" dirty="0"/>
          </a:p>
        </p:txBody>
      </p:sp>
      <p:sp>
        <p:nvSpPr>
          <p:cNvPr id="7" name="TextBox 6">
            <a:extLst>
              <a:ext uri="{FF2B5EF4-FFF2-40B4-BE49-F238E27FC236}">
                <a16:creationId xmlns:a16="http://schemas.microsoft.com/office/drawing/2014/main" id="{B4C7C4E7-BD18-8680-0E0A-523C44723072}"/>
              </a:ext>
            </a:extLst>
          </p:cNvPr>
          <p:cNvSpPr txBox="1"/>
          <p:nvPr/>
        </p:nvSpPr>
        <p:spPr>
          <a:xfrm>
            <a:off x="956468" y="5599177"/>
            <a:ext cx="6129655" cy="984885"/>
          </a:xfrm>
          <a:prstGeom prst="rect">
            <a:avLst/>
          </a:prstGeom>
          <a:solidFill>
            <a:schemeClr val="bg1"/>
          </a:solidFill>
        </p:spPr>
        <p:txBody>
          <a:bodyPr wrap="square" lIns="0" tIns="0" rIns="0" bIns="0" rtlCol="0">
            <a:spAutoFit/>
          </a:bodyPr>
          <a:lstStyle/>
          <a:p>
            <a:pPr algn="l"/>
            <a:r>
              <a:rPr lang="en-US" sz="800" b="1" dirty="0">
                <a:latin typeface="Arial" panose="020B0604020202020204" pitchFamily="34" charset="0"/>
                <a:cs typeface="Arial" panose="020B0604020202020204" pitchFamily="34" charset="0"/>
              </a:rPr>
              <a:t>Figure 2. </a:t>
            </a:r>
            <a:r>
              <a:rPr lang="en-US" sz="800" dirty="0">
                <a:latin typeface="Arial" panose="020B0604020202020204" pitchFamily="34" charset="0"/>
                <a:cs typeface="Arial" panose="020B0604020202020204" pitchFamily="34" charset="0"/>
              </a:rPr>
              <a:t>Contributions to 28-day mortality risk based on Shapley values. The figure illustrates the relative contribution of all variables in each domain based on Shapley values calculated from the </a:t>
            </a:r>
            <a:r>
              <a:rPr lang="en-US" sz="800" dirty="0" err="1">
                <a:latin typeface="Arial" panose="020B0604020202020204" pitchFamily="34" charset="0"/>
                <a:cs typeface="Arial" panose="020B0604020202020204" pitchFamily="34" charset="0"/>
              </a:rPr>
              <a:t>XGBoost</a:t>
            </a:r>
            <a:r>
              <a:rPr lang="en-US" sz="800" dirty="0">
                <a:latin typeface="Arial" panose="020B0604020202020204" pitchFamily="34" charset="0"/>
                <a:cs typeface="Arial" panose="020B0604020202020204" pitchFamily="34" charset="0"/>
              </a:rPr>
              <a:t> machine learning model (red bars; left y-axis). The cumulative contribution of the domains, moving from left to right in the figure, is shown with the line plot (right y-axis).</a:t>
            </a:r>
          </a:p>
          <a:p>
            <a:pPr algn="l"/>
            <a:r>
              <a:rPr lang="en-US" sz="800" dirty="0">
                <a:latin typeface="Arial" panose="020B0604020202020204" pitchFamily="34" charset="0"/>
                <a:cs typeface="Arial" panose="020B0604020202020204" pitchFamily="34" charset="0"/>
              </a:rPr>
              <a:t>Demo = demographics; SES = socioeconomic status.</a:t>
            </a:r>
          </a:p>
          <a:p>
            <a:pPr algn="l"/>
            <a:r>
              <a:rPr lang="ru-RU" sz="800" b="1" dirty="0">
                <a:latin typeface="Arial" panose="020B0604020202020204" pitchFamily="34" charset="0"/>
                <a:cs typeface="Arial" panose="020B0604020202020204" pitchFamily="34" charset="0"/>
              </a:rPr>
              <a:t>Рисунок 2. </a:t>
            </a:r>
            <a:r>
              <a:rPr lang="ru-RU" sz="800" dirty="0" err="1">
                <a:latin typeface="Arial" panose="020B0604020202020204" pitchFamily="34" charset="0"/>
                <a:cs typeface="Arial" panose="020B0604020202020204" pitchFamily="34" charset="0"/>
              </a:rPr>
              <a:t>Внесок</a:t>
            </a:r>
            <a:r>
              <a:rPr lang="ru-RU" sz="800" dirty="0">
                <a:latin typeface="Arial" panose="020B0604020202020204" pitchFamily="34" charset="0"/>
                <a:cs typeface="Arial" panose="020B0604020202020204" pitchFamily="34" charset="0"/>
              </a:rPr>
              <a:t> у 28-денний </a:t>
            </a:r>
            <a:r>
              <a:rPr lang="ru-RU" sz="800" dirty="0" err="1">
                <a:latin typeface="Arial" panose="020B0604020202020204" pitchFamily="34" charset="0"/>
                <a:cs typeface="Arial" panose="020B0604020202020204" pitchFamily="34" charset="0"/>
              </a:rPr>
              <a:t>ризик</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настання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смерті</a:t>
            </a:r>
            <a:r>
              <a:rPr lang="ru-RU" sz="800" dirty="0">
                <a:latin typeface="Arial" panose="020B0604020202020204" pitchFamily="34" charset="0"/>
                <a:cs typeface="Arial" panose="020B0604020202020204" pitchFamily="34" charset="0"/>
              </a:rPr>
              <a:t> на </a:t>
            </a:r>
            <a:r>
              <a:rPr lang="ru-RU" sz="800" dirty="0" err="1">
                <a:latin typeface="Arial" panose="020B0604020202020204" pitchFamily="34" charset="0"/>
                <a:cs typeface="Arial" panose="020B0604020202020204" pitchFamily="34" charset="0"/>
              </a:rPr>
              <a:t>основі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векторів</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Шеплі</a:t>
            </a:r>
            <a:r>
              <a:rPr lang="ru-RU" sz="800" dirty="0">
                <a:latin typeface="Arial" panose="020B0604020202020204" pitchFamily="34" charset="0"/>
                <a:cs typeface="Arial" panose="020B0604020202020204" pitchFamily="34" charset="0"/>
              </a:rPr>
              <a:t>. На рисунку показано </a:t>
            </a:r>
            <a:r>
              <a:rPr lang="ru-RU" sz="800" dirty="0" err="1">
                <a:latin typeface="Arial" panose="020B0604020202020204" pitchFamily="34" charset="0"/>
                <a:cs typeface="Arial" panose="020B0604020202020204" pitchFamily="34" charset="0"/>
              </a:rPr>
              <a:t>відносний</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внесок</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усіх</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змінних</a:t>
            </a:r>
            <a:r>
              <a:rPr lang="ru-RU" sz="800" dirty="0">
                <a:latin typeface="Arial" panose="020B0604020202020204" pitchFamily="34" charset="0"/>
                <a:cs typeface="Arial" panose="020B0604020202020204" pitchFamily="34" charset="0"/>
              </a:rPr>
              <a:t> у кожному </a:t>
            </a:r>
            <a:r>
              <a:rPr lang="ru-RU" sz="800" dirty="0" err="1">
                <a:latin typeface="Arial" panose="020B0604020202020204" pitchFamily="34" charset="0"/>
                <a:cs typeface="Arial" panose="020B0604020202020204" pitchFamily="34" charset="0"/>
              </a:rPr>
              <a:t>домені</a:t>
            </a:r>
            <a:r>
              <a:rPr lang="ru-RU" sz="800" dirty="0">
                <a:latin typeface="Arial" panose="020B0604020202020204" pitchFamily="34" charset="0"/>
                <a:cs typeface="Arial" panose="020B0604020202020204" pitchFamily="34" charset="0"/>
              </a:rPr>
              <a:t> на </a:t>
            </a:r>
            <a:r>
              <a:rPr lang="ru-RU" sz="800" dirty="0" err="1">
                <a:latin typeface="Arial" panose="020B0604020202020204" pitchFamily="34" charset="0"/>
                <a:cs typeface="Arial" panose="020B0604020202020204" pitchFamily="34" charset="0"/>
              </a:rPr>
              <a:t>основі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векторів</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Шеплі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розрахованих</a:t>
            </a:r>
            <a:r>
              <a:rPr lang="ru-RU" sz="800" dirty="0">
                <a:latin typeface="Arial" panose="020B0604020202020204" pitchFamily="34" charset="0"/>
                <a:cs typeface="Arial" panose="020B0604020202020204" pitchFamily="34" charset="0"/>
              </a:rPr>
              <a:t> за </a:t>
            </a:r>
            <a:r>
              <a:rPr lang="ru-RU" sz="800" dirty="0" err="1">
                <a:latin typeface="Arial" panose="020B0604020202020204" pitchFamily="34" charset="0"/>
                <a:cs typeface="Arial" panose="020B0604020202020204" pitchFamily="34" charset="0"/>
              </a:rPr>
              <a:t>моделлю</a:t>
            </a:r>
            <a:r>
              <a:rPr lang="ru-RU" sz="800" dirty="0">
                <a:latin typeface="Arial" panose="020B0604020202020204" pitchFamily="34" charset="0"/>
                <a:cs typeface="Arial" panose="020B0604020202020204" pitchFamily="34" charset="0"/>
              </a:rPr>
              <a:t> машинного </a:t>
            </a:r>
            <a:r>
              <a:rPr lang="ru-RU" sz="800" dirty="0" err="1">
                <a:latin typeface="Arial" panose="020B0604020202020204" pitchFamily="34" charset="0"/>
                <a:cs typeface="Arial" panose="020B0604020202020204" pitchFamily="34" charset="0"/>
              </a:rPr>
              <a:t>навчання</a:t>
            </a:r>
            <a:r>
              <a:rPr lang="ru-RU"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XGBoost</a:t>
            </a:r>
            <a:r>
              <a:rPr lang="en-US"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червоні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смуги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ліва</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вісь</a:t>
            </a:r>
            <a:r>
              <a:rPr lang="ru-RU"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y).</a:t>
            </a:r>
            <a:r>
              <a:rPr lang="ru-RU" sz="800" dirty="0" err="1">
                <a:latin typeface="Arial" panose="020B0604020202020204" pitchFamily="34" charset="0"/>
                <a:cs typeface="Arial" panose="020B0604020202020204" pitchFamily="34" charset="0"/>
              </a:rPr>
              <a:t>Кумулятивний</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внесок</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доменів</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що</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рухаються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зліва</a:t>
            </a:r>
            <a:r>
              <a:rPr lang="ru-RU" sz="800" dirty="0">
                <a:latin typeface="Arial" panose="020B0604020202020204" pitchFamily="34" charset="0"/>
                <a:cs typeface="Arial" panose="020B0604020202020204" pitchFamily="34" charset="0"/>
              </a:rPr>
              <a:t> направо на рисунку, показано на </a:t>
            </a:r>
            <a:r>
              <a:rPr lang="ru-RU" sz="800" dirty="0" err="1">
                <a:latin typeface="Arial" panose="020B0604020202020204" pitchFamily="34" charset="0"/>
                <a:cs typeface="Arial" panose="020B0604020202020204" pitchFamily="34" charset="0"/>
              </a:rPr>
              <a:t>лінійному</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графіку</a:t>
            </a:r>
            <a:r>
              <a:rPr lang="ru-RU" sz="800" dirty="0">
                <a:latin typeface="Arial" panose="020B0604020202020204" pitchFamily="34" charset="0"/>
                <a:cs typeface="Arial" panose="020B0604020202020204" pitchFamily="34" charset="0"/>
              </a:rPr>
              <a:t> (права </a:t>
            </a:r>
            <a:r>
              <a:rPr lang="ru-RU" sz="800" dirty="0" err="1">
                <a:latin typeface="Arial" panose="020B0604020202020204" pitchFamily="34" charset="0"/>
                <a:cs typeface="Arial" panose="020B0604020202020204" pitchFamily="34" charset="0"/>
              </a:rPr>
              <a:t>вісь</a:t>
            </a:r>
            <a:r>
              <a:rPr lang="ru-RU"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y).</a:t>
            </a:r>
          </a:p>
          <a:p>
            <a:pPr algn="l"/>
            <a:r>
              <a:rPr lang="ru-RU" sz="800" dirty="0" err="1">
                <a:latin typeface="Arial" panose="020B0604020202020204" pitchFamily="34" charset="0"/>
                <a:cs typeface="Arial" panose="020B0604020202020204" pitchFamily="34" charset="0"/>
              </a:rPr>
              <a:t>Демографія</a:t>
            </a:r>
            <a:r>
              <a:rPr lang="ru-RU" sz="800" dirty="0">
                <a:latin typeface="Arial" panose="020B0604020202020204" pitchFamily="34" charset="0"/>
                <a:cs typeface="Arial" panose="020B0604020202020204" pitchFamily="34" charset="0"/>
              </a:rPr>
              <a:t> = </a:t>
            </a:r>
            <a:r>
              <a:rPr lang="ru-RU" sz="800" dirty="0" err="1">
                <a:latin typeface="Arial" panose="020B0604020202020204" pitchFamily="34" charset="0"/>
                <a:cs typeface="Arial" panose="020B0604020202020204" pitchFamily="34" charset="0"/>
              </a:rPr>
              <a:t>демографія</a:t>
            </a:r>
            <a:r>
              <a:rPr lang="ru-RU"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SES = </a:t>
            </a:r>
            <a:r>
              <a:rPr lang="ru-RU" sz="800" dirty="0" err="1">
                <a:latin typeface="Arial" panose="020B0604020202020204" pitchFamily="34" charset="0"/>
                <a:cs typeface="Arial" panose="020B0604020202020204" pitchFamily="34" charset="0"/>
              </a:rPr>
              <a:t>соціально-економічний</a:t>
            </a:r>
            <a:r>
              <a:rPr lang="ru-RU" sz="800" dirty="0">
                <a:latin typeface="Arial" panose="020B0604020202020204" pitchFamily="34" charset="0"/>
                <a:cs typeface="Arial" panose="020B0604020202020204" pitchFamily="34" charset="0"/>
              </a:rPr>
              <a:t> статус.</a:t>
            </a:r>
            <a:endParaRPr lang="en-US" sz="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97F833-A129-FA32-B421-4E3F65B6B807}"/>
              </a:ext>
            </a:extLst>
          </p:cNvPr>
          <p:cNvSpPr txBox="1"/>
          <p:nvPr/>
        </p:nvSpPr>
        <p:spPr>
          <a:xfrm>
            <a:off x="1006219" y="2075434"/>
            <a:ext cx="215444" cy="2895600"/>
          </a:xfrm>
          <a:prstGeom prst="rect">
            <a:avLst/>
          </a:prstGeom>
          <a:solidFill>
            <a:schemeClr val="bg1"/>
          </a:solidFill>
        </p:spPr>
        <p:txBody>
          <a:bodyPr vert="vert270" wrap="square" lIns="0" tIns="0" rIns="0" bIns="0" rtlCol="0">
            <a:spAutoFit/>
          </a:bodyPr>
          <a:lstStyle/>
          <a:p>
            <a:pPr algn="ctr"/>
            <a:r>
              <a:rPr lang="en-US" sz="700" b="1" dirty="0">
                <a:latin typeface="Arial" panose="020B0604020202020204" pitchFamily="34" charset="0"/>
                <a:cs typeface="Arial" panose="020B0604020202020204" pitchFamily="34" charset="0"/>
              </a:rPr>
              <a:t>%Contribution to 28-Day Mortality Predictions</a:t>
            </a:r>
          </a:p>
          <a:p>
            <a:pPr algn="ct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Внесок</a:t>
            </a:r>
            <a:r>
              <a:rPr lang="ru-RU" sz="700" b="1" dirty="0">
                <a:latin typeface="Arial" panose="020B0604020202020204" pitchFamily="34" charset="0"/>
                <a:cs typeface="Arial" panose="020B0604020202020204" pitchFamily="34" charset="0"/>
              </a:rPr>
              <a:t> у </a:t>
            </a:r>
            <a:r>
              <a:rPr lang="ru-RU" sz="700" b="1" dirty="0" err="1">
                <a:latin typeface="Arial" panose="020B0604020202020204" pitchFamily="34" charset="0"/>
                <a:cs typeface="Arial" panose="020B0604020202020204" pitchFamily="34" charset="0"/>
              </a:rPr>
              <a:t>прогнозований</a:t>
            </a:r>
            <a:r>
              <a:rPr lang="ru-RU" sz="700" b="1" dirty="0">
                <a:latin typeface="Arial" panose="020B0604020202020204" pitchFamily="34" charset="0"/>
                <a:cs typeface="Arial" panose="020B0604020202020204" pitchFamily="34" charset="0"/>
              </a:rPr>
              <a:t> 28-денний </a:t>
            </a:r>
            <a:r>
              <a:rPr lang="ru-RU" sz="700" b="1" dirty="0" err="1">
                <a:latin typeface="Arial" panose="020B0604020202020204" pitchFamily="34" charset="0"/>
                <a:cs typeface="Arial" panose="020B0604020202020204" pitchFamily="34" charset="0"/>
              </a:rPr>
              <a:t>ризик</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настання</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смерті</a:t>
            </a:r>
            <a:endParaRPr lang="ru-UA" sz="7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673F8C4-28F2-60A2-C0D5-397B1FA3D7B2}"/>
              </a:ext>
            </a:extLst>
          </p:cNvPr>
          <p:cNvSpPr txBox="1"/>
          <p:nvPr/>
        </p:nvSpPr>
        <p:spPr>
          <a:xfrm>
            <a:off x="6624332" y="2127713"/>
            <a:ext cx="323165" cy="2895600"/>
          </a:xfrm>
          <a:prstGeom prst="rect">
            <a:avLst/>
          </a:prstGeom>
          <a:solidFill>
            <a:schemeClr val="bg1"/>
          </a:solidFill>
        </p:spPr>
        <p:txBody>
          <a:bodyPr vert="vert270" wrap="square" lIns="0" tIns="0" rIns="0" bIns="0" rtlCol="0">
            <a:spAutoFit/>
          </a:bodyPr>
          <a:lstStyle/>
          <a:p>
            <a:pPr algn="ctr"/>
            <a:r>
              <a:rPr lang="en-US" sz="700" b="1" dirty="0">
                <a:latin typeface="Arial" panose="020B0604020202020204" pitchFamily="34" charset="0"/>
                <a:cs typeface="Arial" panose="020B0604020202020204" pitchFamily="34" charset="0"/>
              </a:rPr>
              <a:t>Cumulative %</a:t>
            </a:r>
          </a:p>
          <a:p>
            <a:pPr algn="ctr"/>
            <a:r>
              <a:rPr lang="ru-RU" sz="700" b="1" dirty="0" err="1">
                <a:latin typeface="Arial" panose="020B0604020202020204" pitchFamily="34" charset="0"/>
                <a:cs typeface="Arial" panose="020B0604020202020204" pitchFamily="34" charset="0"/>
              </a:rPr>
              <a:t>Кумулятивний</a:t>
            </a:r>
            <a:r>
              <a:rPr lang="ru-RU" sz="700" b="1" dirty="0">
                <a:latin typeface="Arial" panose="020B0604020202020204" pitchFamily="34" charset="0"/>
                <a:cs typeface="Arial" panose="020B0604020202020204" pitchFamily="34" charset="0"/>
              </a:rPr>
              <a:t> %</a:t>
            </a:r>
            <a:endParaRPr lang="en-US" sz="700" b="1" dirty="0">
              <a:latin typeface="Arial" panose="020B0604020202020204" pitchFamily="34" charset="0"/>
              <a:cs typeface="Arial" panose="020B0604020202020204" pitchFamily="34" charset="0"/>
            </a:endParaRPr>
          </a:p>
          <a:p>
            <a:pPr algn="ctr"/>
            <a:endParaRPr lang="ru-UA" sz="7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25F0B81-7735-8F09-5B08-2845FDF5D092}"/>
              </a:ext>
            </a:extLst>
          </p:cNvPr>
          <p:cNvSpPr txBox="1"/>
          <p:nvPr/>
        </p:nvSpPr>
        <p:spPr>
          <a:xfrm>
            <a:off x="5220445" y="2346912"/>
            <a:ext cx="858887" cy="246221"/>
          </a:xfrm>
          <a:prstGeom prst="rect">
            <a:avLst/>
          </a:prstGeom>
          <a:solidFill>
            <a:schemeClr val="bg1"/>
          </a:solidFill>
        </p:spPr>
        <p:txBody>
          <a:bodyPr wrap="square" lIns="0" tIns="0" rIns="0" bIns="0">
            <a:spAutoFit/>
          </a:bodyPr>
          <a:lstStyle/>
          <a:p>
            <a:r>
              <a:rPr lang="en-US" sz="800" dirty="0">
                <a:latin typeface="Arial" panose="020B0604020202020204" pitchFamily="34" charset="0"/>
                <a:cs typeface="Arial" panose="020B0604020202020204" pitchFamily="34" charset="0"/>
              </a:rPr>
              <a:t>Frequency</a:t>
            </a:r>
          </a:p>
          <a:p>
            <a:r>
              <a:rPr lang="ru-RU" sz="800" dirty="0">
                <a:latin typeface="Arial" panose="020B0604020202020204" pitchFamily="34" charset="0"/>
                <a:cs typeface="Arial" panose="020B0604020202020204" pitchFamily="34" charset="0"/>
              </a:rPr>
              <a:t>Частота</a:t>
            </a:r>
            <a:endParaRPr lang="ru-UA" sz="8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FF1267C-9C8D-1F3A-4008-D795A3C7FFBE}"/>
              </a:ext>
            </a:extLst>
          </p:cNvPr>
          <p:cNvSpPr txBox="1"/>
          <p:nvPr/>
        </p:nvSpPr>
        <p:spPr>
          <a:xfrm>
            <a:off x="5220444" y="2593133"/>
            <a:ext cx="858887" cy="246221"/>
          </a:xfrm>
          <a:prstGeom prst="rect">
            <a:avLst/>
          </a:prstGeom>
          <a:solidFill>
            <a:schemeClr val="bg1"/>
          </a:solidFill>
        </p:spPr>
        <p:txBody>
          <a:bodyPr wrap="square" lIns="0" tIns="0" rIns="0" bIns="0">
            <a:spAutoFit/>
          </a:bodyPr>
          <a:lstStyle/>
          <a:p>
            <a:r>
              <a:rPr lang="en-US" sz="800" dirty="0">
                <a:latin typeface="Arial" panose="020B0604020202020204" pitchFamily="34" charset="0"/>
                <a:cs typeface="Arial" panose="020B0604020202020204" pitchFamily="34" charset="0"/>
              </a:rPr>
              <a:t>Cumulative %</a:t>
            </a:r>
          </a:p>
          <a:p>
            <a:r>
              <a:rPr lang="ru-RU" sz="800" dirty="0" err="1">
                <a:latin typeface="Arial" panose="020B0604020202020204" pitchFamily="34" charset="0"/>
                <a:cs typeface="Arial" panose="020B0604020202020204" pitchFamily="34" charset="0"/>
              </a:rPr>
              <a:t>Кумулятивний</a:t>
            </a:r>
            <a:r>
              <a:rPr lang="ru-RU" sz="800" dirty="0">
                <a:latin typeface="Arial" panose="020B0604020202020204" pitchFamily="34" charset="0"/>
                <a:cs typeface="Arial" panose="020B0604020202020204" pitchFamily="34" charset="0"/>
              </a:rPr>
              <a:t> %</a:t>
            </a:r>
            <a:endParaRPr lang="ru-UA" sz="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11D39CD-9E95-8480-3422-2A93B3E2E00B}"/>
              </a:ext>
            </a:extLst>
          </p:cNvPr>
          <p:cNvSpPr txBox="1"/>
          <p:nvPr/>
        </p:nvSpPr>
        <p:spPr>
          <a:xfrm>
            <a:off x="4088126" y="3029669"/>
            <a:ext cx="1991263" cy="369332"/>
          </a:xfrm>
          <a:prstGeom prst="rect">
            <a:avLst/>
          </a:prstGeom>
          <a:solidFill>
            <a:schemeClr val="bg1"/>
          </a:solidFill>
        </p:spPr>
        <p:txBody>
          <a:bodyPr wrap="square" lIns="0" tIns="0" rIns="0" bIns="0">
            <a:spAutoFit/>
          </a:bodyPr>
          <a:lstStyle/>
          <a:p>
            <a:r>
              <a:rPr lang="en-US" sz="600" dirty="0">
                <a:latin typeface="Arial" panose="020B0604020202020204" pitchFamily="34" charset="0"/>
                <a:cs typeface="Arial" panose="020B0604020202020204" pitchFamily="34" charset="0"/>
              </a:rPr>
              <a:t>%Contribution to 28-Day Mortality</a:t>
            </a:r>
          </a:p>
          <a:p>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Внесок</a:t>
            </a:r>
            <a:r>
              <a:rPr lang="ru-RU" sz="600" dirty="0">
                <a:latin typeface="Arial" panose="020B0604020202020204" pitchFamily="34" charset="0"/>
                <a:cs typeface="Arial" panose="020B0604020202020204" pitchFamily="34" charset="0"/>
              </a:rPr>
              <a:t> у 28-денний </a:t>
            </a:r>
            <a:r>
              <a:rPr lang="ru-RU" sz="600" dirty="0" err="1">
                <a:latin typeface="Arial" panose="020B0604020202020204" pitchFamily="34" charset="0"/>
                <a:cs typeface="Arial" panose="020B0604020202020204" pitchFamily="34" charset="0"/>
              </a:rPr>
              <a:t>ризик</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настання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смерті</a:t>
            </a:r>
            <a:endParaRPr lang="en-US"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Cumulative %</a:t>
            </a:r>
          </a:p>
          <a:p>
            <a:r>
              <a:rPr lang="ru-RU" sz="600" dirty="0" err="1">
                <a:latin typeface="Arial" panose="020B0604020202020204" pitchFamily="34" charset="0"/>
                <a:cs typeface="Arial" panose="020B0604020202020204" pitchFamily="34" charset="0"/>
              </a:rPr>
              <a:t>Кумулятивний</a:t>
            </a:r>
            <a:r>
              <a:rPr lang="ru-RU" sz="600" dirty="0">
                <a:latin typeface="Arial" panose="020B0604020202020204" pitchFamily="34" charset="0"/>
                <a:cs typeface="Arial" panose="020B0604020202020204" pitchFamily="34" charset="0"/>
              </a:rPr>
              <a:t> %</a:t>
            </a:r>
            <a:endParaRPr lang="ru-UA" sz="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CECE104-797B-BCDD-1E42-DA01D4F6CA89}"/>
              </a:ext>
            </a:extLst>
          </p:cNvPr>
          <p:cNvSpPr txBox="1"/>
          <p:nvPr/>
        </p:nvSpPr>
        <p:spPr>
          <a:xfrm>
            <a:off x="1543899" y="5053536"/>
            <a:ext cx="685849" cy="215444"/>
          </a:xfrm>
          <a:prstGeom prst="rect">
            <a:avLst/>
          </a:prstGeom>
          <a:solidFill>
            <a:schemeClr val="bg1"/>
          </a:solidFill>
        </p:spPr>
        <p:txBody>
          <a:bodyPr wrap="square" lIns="0" tIns="0" rIns="0" bIns="0">
            <a:spAutoFit/>
          </a:bodyPr>
          <a:lstStyle/>
          <a:p>
            <a:pPr algn="ctr"/>
            <a:r>
              <a:rPr lang="en-US" sz="700" b="1" dirty="0">
                <a:latin typeface="Arial" panose="020B0604020202020204" pitchFamily="34" charset="0"/>
                <a:cs typeface="Arial" panose="020B0604020202020204" pitchFamily="34" charset="0"/>
              </a:rPr>
              <a:t>Physiology</a:t>
            </a:r>
          </a:p>
          <a:p>
            <a:pPr algn="ctr"/>
            <a:r>
              <a:rPr lang="ru-RU" sz="700" b="1" dirty="0" err="1">
                <a:latin typeface="Arial" panose="020B0604020202020204" pitchFamily="34" charset="0"/>
                <a:cs typeface="Arial" panose="020B0604020202020204" pitchFamily="34" charset="0"/>
              </a:rPr>
              <a:t>Фізіологія</a:t>
            </a:r>
            <a:endParaRPr lang="ru-UA" sz="7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D793D30-7DA9-92A7-CFDE-5F2B4D2CEA29}"/>
              </a:ext>
            </a:extLst>
          </p:cNvPr>
          <p:cNvSpPr txBox="1"/>
          <p:nvPr/>
        </p:nvSpPr>
        <p:spPr>
          <a:xfrm>
            <a:off x="2229748" y="5053536"/>
            <a:ext cx="865126" cy="430887"/>
          </a:xfrm>
          <a:prstGeom prst="rect">
            <a:avLst/>
          </a:prstGeom>
          <a:solidFill>
            <a:schemeClr val="bg1"/>
          </a:solidFill>
        </p:spPr>
        <p:txBody>
          <a:bodyPr wrap="square" lIns="0" tIns="0" rIns="0" bIns="0">
            <a:spAutoFit/>
          </a:bodyPr>
          <a:lstStyle/>
          <a:p>
            <a:pPr algn="ctr"/>
            <a:r>
              <a:rPr lang="en-US" sz="700" b="1" dirty="0">
                <a:latin typeface="Arial" panose="020B0604020202020204" pitchFamily="34" charset="0"/>
                <a:cs typeface="Arial" panose="020B0604020202020204" pitchFamily="34" charset="0"/>
              </a:rPr>
              <a:t>Demo and Comorbidities</a:t>
            </a:r>
          </a:p>
          <a:p>
            <a:pPr algn="ctr"/>
            <a:r>
              <a:rPr lang="ru-RU" sz="700" b="1" dirty="0" err="1">
                <a:latin typeface="Arial" panose="020B0604020202020204" pitchFamily="34" charset="0"/>
                <a:cs typeface="Arial" panose="020B0604020202020204" pitchFamily="34" charset="0"/>
              </a:rPr>
              <a:t>Демографія</a:t>
            </a:r>
            <a:r>
              <a:rPr lang="ru-RU" sz="700" b="1" dirty="0">
                <a:latin typeface="Arial" panose="020B0604020202020204" pitchFamily="34" charset="0"/>
                <a:cs typeface="Arial" panose="020B0604020202020204" pitchFamily="34" charset="0"/>
              </a:rPr>
              <a:t> та </a:t>
            </a:r>
            <a:r>
              <a:rPr lang="ru-RU" sz="700" b="1" dirty="0" err="1">
                <a:latin typeface="Arial" panose="020B0604020202020204" pitchFamily="34" charset="0"/>
                <a:cs typeface="Arial" panose="020B0604020202020204" pitchFamily="34" charset="0"/>
              </a:rPr>
              <a:t>супутні</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хвороби</a:t>
            </a:r>
            <a:endParaRPr lang="ru-UA" sz="7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62F6BC4-B27D-9CBD-9AF2-4777EE530C4D}"/>
              </a:ext>
            </a:extLst>
          </p:cNvPr>
          <p:cNvSpPr txBox="1"/>
          <p:nvPr/>
        </p:nvSpPr>
        <p:spPr>
          <a:xfrm>
            <a:off x="3130350" y="5053536"/>
            <a:ext cx="673500" cy="538609"/>
          </a:xfrm>
          <a:prstGeom prst="rect">
            <a:avLst/>
          </a:prstGeom>
          <a:solidFill>
            <a:schemeClr val="bg1"/>
          </a:solidFill>
        </p:spPr>
        <p:txBody>
          <a:bodyPr wrap="square" lIns="0" tIns="0" rIns="0" bIns="0">
            <a:spAutoFit/>
          </a:bodyPr>
          <a:lstStyle/>
          <a:p>
            <a:pPr algn="ctr"/>
            <a:r>
              <a:rPr lang="en-US" sz="700" b="1" dirty="0">
                <a:latin typeface="Arial" panose="020B0604020202020204" pitchFamily="34" charset="0"/>
                <a:cs typeface="Arial" panose="020B0604020202020204" pitchFamily="34" charset="0"/>
              </a:rPr>
              <a:t>SES of Hospital Population</a:t>
            </a:r>
          </a:p>
          <a:p>
            <a:pPr algn="ctr"/>
            <a:r>
              <a:rPr lang="ru-RU" sz="700" b="1" dirty="0" err="1">
                <a:latin typeface="Arial" panose="020B0604020202020204" pitchFamily="34" charset="0"/>
                <a:cs typeface="Arial" panose="020B0604020202020204" pitchFamily="34" charset="0"/>
              </a:rPr>
              <a:t>SES</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осіб</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які</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перебувають</a:t>
            </a:r>
            <a:r>
              <a:rPr lang="ru-RU" sz="700" b="1" dirty="0">
                <a:latin typeface="Arial" panose="020B0604020202020204" pitchFamily="34" charset="0"/>
                <a:cs typeface="Arial" panose="020B0604020202020204" pitchFamily="34" charset="0"/>
              </a:rPr>
              <a:t> в </a:t>
            </a:r>
            <a:r>
              <a:rPr lang="ru-RU" sz="700" b="1" dirty="0" err="1">
                <a:latin typeface="Arial" panose="020B0604020202020204" pitchFamily="34" charset="0"/>
                <a:cs typeface="Arial" panose="020B0604020202020204" pitchFamily="34" charset="0"/>
              </a:rPr>
              <a:t>лікарні</a:t>
            </a:r>
            <a:endParaRPr lang="ru-UA" sz="7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6001D95-553A-D44B-E23F-2C03EC8A8B8D}"/>
              </a:ext>
            </a:extLst>
          </p:cNvPr>
          <p:cNvSpPr txBox="1"/>
          <p:nvPr/>
        </p:nvSpPr>
        <p:spPr>
          <a:xfrm>
            <a:off x="3897216" y="5051008"/>
            <a:ext cx="650324" cy="323165"/>
          </a:xfrm>
          <a:prstGeom prst="rect">
            <a:avLst/>
          </a:prstGeom>
          <a:solidFill>
            <a:schemeClr val="bg1"/>
          </a:solidFill>
        </p:spPr>
        <p:txBody>
          <a:bodyPr wrap="square" lIns="0" tIns="0" rIns="0" bIns="0">
            <a:spAutoFit/>
          </a:bodyPr>
          <a:lstStyle/>
          <a:p>
            <a:pPr algn="ctr"/>
            <a:r>
              <a:rPr lang="en-US" sz="700" b="1" dirty="0">
                <a:latin typeface="Arial" panose="020B0604020202020204" pitchFamily="34" charset="0"/>
                <a:cs typeface="Arial" panose="020B0604020202020204" pitchFamily="34" charset="0"/>
              </a:rPr>
              <a:t>Hospital Strain</a:t>
            </a:r>
          </a:p>
          <a:p>
            <a:pPr algn="ctr"/>
            <a:r>
              <a:rPr lang="ru-RU" sz="700" b="1" dirty="0" err="1">
                <a:latin typeface="Arial" panose="020B0604020202020204" pitchFamily="34" charset="0"/>
                <a:cs typeface="Arial" panose="020B0604020202020204" pitchFamily="34" charset="0"/>
              </a:rPr>
              <a:t>Лінія</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лікарні</a:t>
            </a:r>
            <a:endParaRPr lang="en-US" sz="700" b="1" dirty="0">
              <a:latin typeface="Arial" panose="020B0604020202020204" pitchFamily="34" charset="0"/>
              <a:cs typeface="Arial" panose="020B0604020202020204" pitchFamily="34" charset="0"/>
            </a:endParaRPr>
          </a:p>
          <a:p>
            <a:pPr algn="ctr"/>
            <a:endParaRPr lang="ru-UA" sz="7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E65D413-28B2-C0E2-2C95-4039B92C513B}"/>
              </a:ext>
            </a:extLst>
          </p:cNvPr>
          <p:cNvSpPr txBox="1"/>
          <p:nvPr/>
        </p:nvSpPr>
        <p:spPr>
          <a:xfrm>
            <a:off x="4710990" y="5053536"/>
            <a:ext cx="650324" cy="323165"/>
          </a:xfrm>
          <a:prstGeom prst="rect">
            <a:avLst/>
          </a:prstGeom>
          <a:solidFill>
            <a:schemeClr val="bg1"/>
          </a:solidFill>
        </p:spPr>
        <p:txBody>
          <a:bodyPr wrap="square" lIns="0" tIns="0" rIns="0" bIns="0">
            <a:spAutoFit/>
          </a:bodyPr>
          <a:lstStyle/>
          <a:p>
            <a:pPr algn="ctr"/>
            <a:r>
              <a:rPr lang="en-US" sz="700" b="1" dirty="0">
                <a:latin typeface="Arial" panose="020B0604020202020204" pitchFamily="34" charset="0"/>
                <a:cs typeface="Arial" panose="020B0604020202020204" pitchFamily="34" charset="0"/>
              </a:rPr>
              <a:t>Hospital Quality</a:t>
            </a:r>
          </a:p>
          <a:p>
            <a:pPr algn="ctr"/>
            <a:r>
              <a:rPr lang="ru-RU" sz="700" b="1" dirty="0" err="1">
                <a:latin typeface="Arial" panose="020B0604020202020204" pitchFamily="34" charset="0"/>
                <a:cs typeface="Arial" panose="020B0604020202020204" pitchFamily="34" charset="0"/>
              </a:rPr>
              <a:t>Якість</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лікарні</a:t>
            </a:r>
            <a:endParaRPr lang="ru-UA" sz="700"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386E97F-97D7-7A4E-732C-7B4BF026F68B}"/>
              </a:ext>
            </a:extLst>
          </p:cNvPr>
          <p:cNvSpPr txBox="1"/>
          <p:nvPr/>
        </p:nvSpPr>
        <p:spPr>
          <a:xfrm>
            <a:off x="5477856" y="5053536"/>
            <a:ext cx="650324" cy="215444"/>
          </a:xfrm>
          <a:prstGeom prst="rect">
            <a:avLst/>
          </a:prstGeom>
          <a:solidFill>
            <a:schemeClr val="bg1"/>
          </a:solidFill>
        </p:spPr>
        <p:txBody>
          <a:bodyPr wrap="square" lIns="0" tIns="0" rIns="0" bIns="0">
            <a:spAutoFit/>
          </a:bodyPr>
          <a:lstStyle/>
          <a:p>
            <a:pPr algn="ctr"/>
            <a:r>
              <a:rPr lang="en-US" sz="700" b="1" dirty="0">
                <a:latin typeface="Arial" panose="020B0604020202020204" pitchFamily="34" charset="0"/>
                <a:cs typeface="Arial" panose="020B0604020202020204" pitchFamily="34" charset="0"/>
              </a:rPr>
              <a:t>Treatments</a:t>
            </a:r>
          </a:p>
          <a:p>
            <a:pPr algn="ctr"/>
            <a:r>
              <a:rPr lang="ru-RU" sz="700" b="1" dirty="0" err="1">
                <a:latin typeface="Arial" panose="020B0604020202020204" pitchFamily="34" charset="0"/>
                <a:cs typeface="Arial" panose="020B0604020202020204" pitchFamily="34" charset="0"/>
              </a:rPr>
              <a:t>Лікування</a:t>
            </a:r>
            <a:endParaRPr lang="ru-UA" sz="700" b="1" dirty="0">
              <a:latin typeface="Arial" panose="020B0604020202020204" pitchFamily="34" charset="0"/>
              <a:cs typeface="Arial" panose="020B0604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7988934" cy="1121461"/>
          </a:xfrm>
          <a:prstGeom prst="rect">
            <a:avLst/>
          </a:prstGeom>
        </p:spPr>
        <p:txBody>
          <a:bodyPr vert="horz" wrap="square" lIns="0" tIns="13335" rIns="0" bIns="0" rtlCol="0">
            <a:spAutoFit/>
          </a:bodyPr>
          <a:lstStyle/>
          <a:p>
            <a:pPr marL="12700">
              <a:lnSpc>
                <a:spcPct val="100000"/>
              </a:lnSpc>
              <a:spcBef>
                <a:spcPts val="105"/>
              </a:spcBef>
            </a:pPr>
            <a:r>
              <a:rPr sz="3600" b="1" spc="-45" dirty="0"/>
              <a:t>Variability</a:t>
            </a:r>
            <a:r>
              <a:rPr sz="3600" b="1" spc="-155" dirty="0"/>
              <a:t> </a:t>
            </a:r>
            <a:r>
              <a:rPr sz="3600" b="1" dirty="0"/>
              <a:t>in</a:t>
            </a:r>
            <a:r>
              <a:rPr sz="3600" b="1" spc="-140" dirty="0"/>
              <a:t> </a:t>
            </a:r>
            <a:r>
              <a:rPr sz="3600" b="1" spc="-60" dirty="0"/>
              <a:t>COVID-</a:t>
            </a:r>
            <a:r>
              <a:rPr sz="3600" b="1" spc="-10" dirty="0"/>
              <a:t>ARDS</a:t>
            </a:r>
            <a:r>
              <a:rPr sz="3600" b="1" spc="-150" dirty="0"/>
              <a:t> </a:t>
            </a:r>
            <a:r>
              <a:rPr sz="3600" b="1" spc="-30" dirty="0"/>
              <a:t>Outcomes</a:t>
            </a:r>
            <a:br>
              <a:rPr lang="en-US" sz="3600" b="1" spc="-30" dirty="0"/>
            </a:br>
            <a:r>
              <a:rPr lang="ru-RU" sz="3600" b="1" spc="-30" dirty="0" err="1"/>
              <a:t>Варіабельність</a:t>
            </a:r>
            <a:r>
              <a:rPr lang="ru-RU" sz="3600" b="1" spc="-30" dirty="0"/>
              <a:t> </a:t>
            </a:r>
            <a:r>
              <a:rPr lang="ru-RU" sz="3600" b="1" spc="-30" dirty="0" err="1"/>
              <a:t>результатів</a:t>
            </a:r>
            <a:r>
              <a:rPr lang="ru-RU" sz="3600" b="1" spc="-30" dirty="0"/>
              <a:t> </a:t>
            </a:r>
            <a:r>
              <a:rPr lang="en-US" sz="3600" b="1" spc="-30" dirty="0"/>
              <a:t>COVID-ARDS</a:t>
            </a:r>
            <a:endParaRPr sz="3600" b="1" dirty="0"/>
          </a:p>
        </p:txBody>
      </p:sp>
      <p:grpSp>
        <p:nvGrpSpPr>
          <p:cNvPr id="3" name="object 3"/>
          <p:cNvGrpSpPr/>
          <p:nvPr/>
        </p:nvGrpSpPr>
        <p:grpSpPr>
          <a:xfrm>
            <a:off x="1006219" y="1967689"/>
            <a:ext cx="5851525" cy="4500245"/>
            <a:chOff x="1006219" y="1967689"/>
            <a:chExt cx="5851525" cy="4500245"/>
          </a:xfrm>
        </p:grpSpPr>
        <p:pic>
          <p:nvPicPr>
            <p:cNvPr id="4" name="object 4"/>
            <p:cNvPicPr/>
            <p:nvPr/>
          </p:nvPicPr>
          <p:blipFill>
            <a:blip r:embed="rId2" cstate="print"/>
            <a:stretch>
              <a:fillRect/>
            </a:stretch>
          </p:blipFill>
          <p:spPr>
            <a:xfrm>
              <a:off x="1006219" y="1967689"/>
              <a:ext cx="5851451" cy="4499640"/>
            </a:xfrm>
            <a:prstGeom prst="rect">
              <a:avLst/>
            </a:prstGeom>
          </p:spPr>
        </p:pic>
        <p:sp>
          <p:nvSpPr>
            <p:cNvPr id="5" name="object 5"/>
            <p:cNvSpPr/>
            <p:nvPr/>
          </p:nvSpPr>
          <p:spPr>
            <a:xfrm>
              <a:off x="3858005" y="4046982"/>
              <a:ext cx="798830" cy="1419225"/>
            </a:xfrm>
            <a:custGeom>
              <a:avLst/>
              <a:gdLst/>
              <a:ahLst/>
              <a:cxnLst/>
              <a:rect l="l" t="t" r="r" b="b"/>
              <a:pathLst>
                <a:path w="798829" h="1419225">
                  <a:moveTo>
                    <a:pt x="0" y="1418844"/>
                  </a:moveTo>
                  <a:lnTo>
                    <a:pt x="798576" y="1418844"/>
                  </a:lnTo>
                  <a:lnTo>
                    <a:pt x="798576" y="0"/>
                  </a:lnTo>
                  <a:lnTo>
                    <a:pt x="0" y="0"/>
                  </a:lnTo>
                  <a:lnTo>
                    <a:pt x="0" y="1418844"/>
                  </a:lnTo>
                  <a:close/>
                </a:path>
              </a:pathLst>
            </a:custGeom>
            <a:ln w="38100">
              <a:solidFill>
                <a:srgbClr val="41709C"/>
              </a:solidFill>
            </a:ln>
          </p:spPr>
          <p:txBody>
            <a:bodyPr wrap="square" lIns="0" tIns="0" rIns="0" bIns="0" rtlCol="0"/>
            <a:lstStyle/>
            <a:p>
              <a:endParaRPr/>
            </a:p>
          </p:txBody>
        </p:sp>
      </p:grpSp>
      <p:sp>
        <p:nvSpPr>
          <p:cNvPr id="6" name="object 6"/>
          <p:cNvSpPr txBox="1"/>
          <p:nvPr/>
        </p:nvSpPr>
        <p:spPr>
          <a:xfrm>
            <a:off x="7848600" y="645413"/>
            <a:ext cx="3506215" cy="573233"/>
          </a:xfrm>
          <a:prstGeom prst="rect">
            <a:avLst/>
          </a:prstGeom>
          <a:ln w="38100">
            <a:solidFill>
              <a:srgbClr val="000000"/>
            </a:solidFill>
          </a:ln>
        </p:spPr>
        <p:txBody>
          <a:bodyPr vert="horz" wrap="square" lIns="0" tIns="29209" rIns="0" bIns="0" rtlCol="0">
            <a:spAutoFit/>
          </a:bodyPr>
          <a:lstStyle/>
          <a:p>
            <a:pPr marL="92075">
              <a:lnSpc>
                <a:spcPct val="100000"/>
              </a:lnSpc>
              <a:spcBef>
                <a:spcPts val="229"/>
              </a:spcBef>
            </a:pPr>
            <a:r>
              <a:rPr sz="1400" dirty="0">
                <a:latin typeface="Calibri"/>
                <a:cs typeface="Calibri"/>
              </a:rPr>
              <a:t>PMID:</a:t>
            </a:r>
            <a:r>
              <a:rPr sz="1400" spc="-25" dirty="0">
                <a:latin typeface="Calibri"/>
                <a:cs typeface="Calibri"/>
              </a:rPr>
              <a:t> </a:t>
            </a:r>
            <a:r>
              <a:rPr sz="1400" spc="-10" dirty="0">
                <a:latin typeface="Calibri"/>
                <a:cs typeface="Calibri"/>
              </a:rPr>
              <a:t>33891529</a:t>
            </a:r>
            <a:endParaRPr lang="en-US" sz="1400" spc="-10" dirty="0">
              <a:latin typeface="Calibri"/>
              <a:cs typeface="Calibri"/>
            </a:endParaRPr>
          </a:p>
          <a:p>
            <a:pPr marL="92075">
              <a:lnSpc>
                <a:spcPct val="100000"/>
              </a:lnSpc>
              <a:spcBef>
                <a:spcPts val="229"/>
              </a:spcBef>
            </a:pPr>
            <a:r>
              <a:rPr lang="ru-RU" sz="1400" dirty="0" err="1">
                <a:latin typeface="Calibri"/>
                <a:cs typeface="Calibri"/>
              </a:rPr>
              <a:t>Ідентифікатор</a:t>
            </a:r>
            <a:r>
              <a:rPr lang="ru-RU" sz="1400" dirty="0">
                <a:latin typeface="Calibri"/>
                <a:cs typeface="Calibri"/>
              </a:rPr>
              <a:t> у </a:t>
            </a:r>
            <a:r>
              <a:rPr lang="ru-RU" sz="1400" dirty="0" err="1">
                <a:latin typeface="Calibri"/>
                <a:cs typeface="Calibri"/>
              </a:rPr>
              <a:t>системі</a:t>
            </a:r>
            <a:r>
              <a:rPr lang="ru-RU" sz="1400" dirty="0">
                <a:latin typeface="Calibri"/>
                <a:cs typeface="Calibri"/>
              </a:rPr>
              <a:t> </a:t>
            </a:r>
            <a:r>
              <a:rPr lang="ru-RU" sz="1400" dirty="0" err="1">
                <a:latin typeface="Calibri"/>
                <a:cs typeface="Calibri"/>
              </a:rPr>
              <a:t>PubMed</a:t>
            </a:r>
            <a:r>
              <a:rPr lang="ru-RU" sz="1400" dirty="0">
                <a:latin typeface="Calibri"/>
                <a:cs typeface="Calibri"/>
              </a:rPr>
              <a:t>: 33891529</a:t>
            </a:r>
            <a:endParaRPr lang="en-US" sz="1400" dirty="0">
              <a:latin typeface="Calibri"/>
              <a:cs typeface="Calibri"/>
            </a:endParaRPr>
          </a:p>
          <a:p>
            <a:pPr marL="92075">
              <a:lnSpc>
                <a:spcPct val="100000"/>
              </a:lnSpc>
              <a:spcBef>
                <a:spcPts val="229"/>
              </a:spcBef>
            </a:pPr>
            <a:endParaRPr sz="400" dirty="0">
              <a:latin typeface="Calibri"/>
              <a:cs typeface="Calibri"/>
            </a:endParaRPr>
          </a:p>
        </p:txBody>
      </p:sp>
      <p:sp>
        <p:nvSpPr>
          <p:cNvPr id="7" name="object 7"/>
          <p:cNvSpPr txBox="1"/>
          <p:nvPr/>
        </p:nvSpPr>
        <p:spPr>
          <a:xfrm>
            <a:off x="7479030" y="2067814"/>
            <a:ext cx="3756025" cy="3688189"/>
          </a:xfrm>
          <a:prstGeom prst="rect">
            <a:avLst/>
          </a:prstGeom>
        </p:spPr>
        <p:txBody>
          <a:bodyPr vert="horz" wrap="square" lIns="0" tIns="12700" rIns="0" bIns="0" rtlCol="0">
            <a:spAutoFit/>
          </a:bodyPr>
          <a:lstStyle/>
          <a:p>
            <a:pPr marL="12700" marR="227329">
              <a:lnSpc>
                <a:spcPct val="100000"/>
              </a:lnSpc>
              <a:spcBef>
                <a:spcPts val="100"/>
              </a:spcBef>
            </a:pPr>
            <a:r>
              <a:rPr sz="1400" dirty="0">
                <a:latin typeface="Calibri"/>
                <a:cs typeface="Calibri"/>
              </a:rPr>
              <a:t>48%</a:t>
            </a:r>
            <a:r>
              <a:rPr sz="1400" spc="-30" dirty="0">
                <a:latin typeface="Calibri"/>
                <a:cs typeface="Calibri"/>
              </a:rPr>
              <a:t> </a:t>
            </a:r>
            <a:r>
              <a:rPr sz="1400" dirty="0">
                <a:latin typeface="Calibri"/>
                <a:cs typeface="Calibri"/>
              </a:rPr>
              <a:t>of</a:t>
            </a:r>
            <a:r>
              <a:rPr sz="1400" spc="-35" dirty="0">
                <a:latin typeface="Calibri"/>
                <a:cs typeface="Calibri"/>
              </a:rPr>
              <a:t> </a:t>
            </a:r>
            <a:r>
              <a:rPr sz="1400" dirty="0">
                <a:latin typeface="Calibri"/>
                <a:cs typeface="Calibri"/>
              </a:rPr>
              <a:t>morality</a:t>
            </a:r>
            <a:r>
              <a:rPr sz="1400" spc="-25" dirty="0">
                <a:latin typeface="Calibri"/>
                <a:cs typeface="Calibri"/>
              </a:rPr>
              <a:t> </a:t>
            </a:r>
            <a:r>
              <a:rPr sz="1400" dirty="0">
                <a:latin typeface="Calibri"/>
                <a:cs typeface="Calibri"/>
              </a:rPr>
              <a:t>variation</a:t>
            </a:r>
            <a:r>
              <a:rPr sz="1400" spc="-35" dirty="0">
                <a:latin typeface="Calibri"/>
                <a:cs typeface="Calibri"/>
              </a:rPr>
              <a:t> </a:t>
            </a:r>
            <a:r>
              <a:rPr sz="1400" spc="-10" dirty="0">
                <a:latin typeface="Calibri"/>
                <a:cs typeface="Calibri"/>
              </a:rPr>
              <a:t>between </a:t>
            </a:r>
            <a:r>
              <a:rPr sz="1400" dirty="0">
                <a:latin typeface="Calibri"/>
                <a:cs typeface="Calibri"/>
              </a:rPr>
              <a:t>these</a:t>
            </a:r>
            <a:r>
              <a:rPr sz="1400" spc="-15" dirty="0">
                <a:latin typeface="Calibri"/>
                <a:cs typeface="Calibri"/>
              </a:rPr>
              <a:t> </a:t>
            </a:r>
            <a:r>
              <a:rPr sz="1400" dirty="0">
                <a:latin typeface="Calibri"/>
                <a:cs typeface="Calibri"/>
              </a:rPr>
              <a:t>hospitals</a:t>
            </a:r>
            <a:r>
              <a:rPr sz="1400" spc="-20" dirty="0">
                <a:latin typeface="Calibri"/>
                <a:cs typeface="Calibri"/>
              </a:rPr>
              <a:t> </a:t>
            </a:r>
            <a:r>
              <a:rPr sz="1400" dirty="0">
                <a:latin typeface="Calibri"/>
                <a:cs typeface="Calibri"/>
              </a:rPr>
              <a:t>was</a:t>
            </a:r>
            <a:r>
              <a:rPr sz="1400" spc="-5" dirty="0">
                <a:latin typeface="Calibri"/>
                <a:cs typeface="Calibri"/>
              </a:rPr>
              <a:t> </a:t>
            </a:r>
            <a:r>
              <a:rPr sz="1400" dirty="0">
                <a:latin typeface="Calibri"/>
                <a:cs typeface="Calibri"/>
              </a:rPr>
              <a:t>actually</a:t>
            </a:r>
            <a:r>
              <a:rPr sz="1400" spc="10" dirty="0">
                <a:latin typeface="Calibri"/>
                <a:cs typeface="Calibri"/>
              </a:rPr>
              <a:t> </a:t>
            </a:r>
            <a:r>
              <a:rPr sz="1400" dirty="0">
                <a:latin typeface="Calibri"/>
                <a:cs typeface="Calibri"/>
              </a:rPr>
              <a:t>due</a:t>
            </a:r>
            <a:r>
              <a:rPr sz="1400" spc="-15" dirty="0">
                <a:latin typeface="Calibri"/>
                <a:cs typeface="Calibri"/>
              </a:rPr>
              <a:t> </a:t>
            </a:r>
            <a:r>
              <a:rPr sz="1400" spc="-35" dirty="0">
                <a:latin typeface="Calibri"/>
                <a:cs typeface="Calibri"/>
              </a:rPr>
              <a:t>to </a:t>
            </a:r>
            <a:r>
              <a:rPr sz="1400" dirty="0">
                <a:latin typeface="Calibri"/>
                <a:cs typeface="Calibri"/>
              </a:rPr>
              <a:t>physiologic</a:t>
            </a:r>
            <a:r>
              <a:rPr sz="1400" spc="-55" dirty="0">
                <a:latin typeface="Calibri"/>
                <a:cs typeface="Calibri"/>
              </a:rPr>
              <a:t> </a:t>
            </a:r>
            <a:r>
              <a:rPr sz="1400" dirty="0">
                <a:latin typeface="Calibri"/>
                <a:cs typeface="Calibri"/>
              </a:rPr>
              <a:t>differences</a:t>
            </a:r>
            <a:r>
              <a:rPr sz="1400" spc="-35" dirty="0">
                <a:latin typeface="Calibri"/>
                <a:cs typeface="Calibri"/>
              </a:rPr>
              <a:t> </a:t>
            </a:r>
            <a:r>
              <a:rPr sz="1400" dirty="0">
                <a:latin typeface="Calibri"/>
                <a:cs typeface="Calibri"/>
              </a:rPr>
              <a:t>in</a:t>
            </a:r>
            <a:r>
              <a:rPr sz="1400" spc="-40" dirty="0">
                <a:latin typeface="Calibri"/>
                <a:cs typeface="Calibri"/>
              </a:rPr>
              <a:t> </a:t>
            </a:r>
            <a:r>
              <a:rPr sz="1400" dirty="0">
                <a:latin typeface="Calibri"/>
                <a:cs typeface="Calibri"/>
              </a:rPr>
              <a:t>the</a:t>
            </a:r>
            <a:r>
              <a:rPr sz="1400" spc="-50" dirty="0">
                <a:latin typeface="Calibri"/>
                <a:cs typeface="Calibri"/>
              </a:rPr>
              <a:t> </a:t>
            </a:r>
            <a:r>
              <a:rPr sz="1400" spc="-10" dirty="0">
                <a:latin typeface="Calibri"/>
                <a:cs typeface="Calibri"/>
              </a:rPr>
              <a:t>patients</a:t>
            </a:r>
            <a:endParaRPr lang="en-US" sz="1400" spc="-10" dirty="0">
              <a:latin typeface="Calibri"/>
              <a:cs typeface="Calibri"/>
            </a:endParaRPr>
          </a:p>
          <a:p>
            <a:pPr marL="12700" marR="227329">
              <a:lnSpc>
                <a:spcPct val="100000"/>
              </a:lnSpc>
              <a:spcBef>
                <a:spcPts val="100"/>
              </a:spcBef>
            </a:pPr>
            <a:r>
              <a:rPr lang="ru-RU" sz="1400" dirty="0">
                <a:latin typeface="Calibri"/>
                <a:cs typeface="Calibri"/>
              </a:rPr>
              <a:t>48% </a:t>
            </a:r>
            <a:r>
              <a:rPr lang="ru-RU" sz="1400" dirty="0" err="1">
                <a:latin typeface="Calibri"/>
                <a:cs typeface="Calibri"/>
              </a:rPr>
              <a:t>різниці</a:t>
            </a:r>
            <a:r>
              <a:rPr lang="ru-RU" sz="1400" dirty="0">
                <a:latin typeface="Calibri"/>
                <a:cs typeface="Calibri"/>
              </a:rPr>
              <a:t> </a:t>
            </a:r>
            <a:r>
              <a:rPr lang="ru-RU" sz="1400" dirty="0" err="1">
                <a:latin typeface="Calibri"/>
                <a:cs typeface="Calibri"/>
              </a:rPr>
              <a:t>смертності</a:t>
            </a:r>
            <a:r>
              <a:rPr lang="ru-RU" sz="1400" dirty="0">
                <a:latin typeface="Calibri"/>
                <a:cs typeface="Calibri"/>
              </a:rPr>
              <a:t> </a:t>
            </a:r>
            <a:r>
              <a:rPr lang="ru-RU" sz="1400" dirty="0" err="1">
                <a:latin typeface="Calibri"/>
                <a:cs typeface="Calibri"/>
              </a:rPr>
              <a:t>між</a:t>
            </a:r>
            <a:r>
              <a:rPr lang="ru-RU" sz="1400" dirty="0">
                <a:latin typeface="Calibri"/>
                <a:cs typeface="Calibri"/>
              </a:rPr>
              <a:t> </a:t>
            </a:r>
            <a:r>
              <a:rPr lang="ru-RU" sz="1400" dirty="0" err="1">
                <a:latin typeface="Calibri"/>
                <a:cs typeface="Calibri"/>
              </a:rPr>
              <a:t>цими</a:t>
            </a:r>
            <a:r>
              <a:rPr lang="ru-RU" sz="1400" dirty="0">
                <a:latin typeface="Calibri"/>
                <a:cs typeface="Calibri"/>
              </a:rPr>
              <a:t> </a:t>
            </a:r>
            <a:r>
              <a:rPr lang="ru-RU" sz="1400" dirty="0" err="1">
                <a:latin typeface="Calibri"/>
                <a:cs typeface="Calibri"/>
              </a:rPr>
              <a:t>лікарнями</a:t>
            </a:r>
            <a:r>
              <a:rPr lang="ru-RU" sz="1400" dirty="0">
                <a:latin typeface="Calibri"/>
                <a:cs typeface="Calibri"/>
              </a:rPr>
              <a:t> </a:t>
            </a:r>
            <a:r>
              <a:rPr lang="ru-RU" sz="1400" dirty="0" err="1">
                <a:latin typeface="Calibri"/>
                <a:cs typeface="Calibri"/>
              </a:rPr>
              <a:t>насправді</a:t>
            </a:r>
            <a:r>
              <a:rPr lang="ru-RU" sz="1400" dirty="0">
                <a:latin typeface="Calibri"/>
                <a:cs typeface="Calibri"/>
              </a:rPr>
              <a:t> </a:t>
            </a:r>
            <a:r>
              <a:rPr lang="ru-RU" sz="1400" dirty="0" err="1">
                <a:latin typeface="Calibri"/>
                <a:cs typeface="Calibri"/>
              </a:rPr>
              <a:t>були</a:t>
            </a:r>
            <a:r>
              <a:rPr lang="ru-RU" sz="1400" dirty="0">
                <a:latin typeface="Calibri"/>
                <a:cs typeface="Calibri"/>
              </a:rPr>
              <a:t> </a:t>
            </a:r>
            <a:r>
              <a:rPr lang="ru-RU" sz="1400" dirty="0" err="1">
                <a:latin typeface="Calibri"/>
                <a:cs typeface="Calibri"/>
              </a:rPr>
              <a:t>пов’язані</a:t>
            </a:r>
            <a:r>
              <a:rPr lang="ru-RU" sz="1400" dirty="0">
                <a:latin typeface="Calibri"/>
                <a:cs typeface="Calibri"/>
              </a:rPr>
              <a:t> з </a:t>
            </a:r>
            <a:r>
              <a:rPr lang="ru-RU" sz="1400" dirty="0" err="1">
                <a:latin typeface="Calibri"/>
                <a:cs typeface="Calibri"/>
              </a:rPr>
              <a:t>фізіологічними</a:t>
            </a:r>
            <a:r>
              <a:rPr lang="ru-RU" sz="1400" dirty="0">
                <a:latin typeface="Calibri"/>
                <a:cs typeface="Calibri"/>
              </a:rPr>
              <a:t> </a:t>
            </a:r>
            <a:r>
              <a:rPr lang="ru-RU" sz="1400" dirty="0" err="1">
                <a:latin typeface="Calibri"/>
                <a:cs typeface="Calibri"/>
              </a:rPr>
              <a:t>відмінностями</a:t>
            </a:r>
            <a:r>
              <a:rPr lang="ru-RU" sz="1400" dirty="0">
                <a:latin typeface="Calibri"/>
                <a:cs typeface="Calibri"/>
              </a:rPr>
              <a:t> </a:t>
            </a:r>
            <a:r>
              <a:rPr lang="ru-RU" sz="1400" dirty="0" err="1">
                <a:latin typeface="Calibri"/>
                <a:cs typeface="Calibri"/>
              </a:rPr>
              <a:t>пацієнтів</a:t>
            </a:r>
            <a:endParaRPr sz="1400" dirty="0">
              <a:latin typeface="Calibri"/>
              <a:cs typeface="Calibri"/>
            </a:endParaRPr>
          </a:p>
          <a:p>
            <a:pPr>
              <a:lnSpc>
                <a:spcPct val="100000"/>
              </a:lnSpc>
              <a:spcBef>
                <a:spcPts val="25"/>
              </a:spcBef>
            </a:pPr>
            <a:endParaRPr sz="1400" dirty="0">
              <a:latin typeface="Calibri"/>
              <a:cs typeface="Calibri"/>
            </a:endParaRPr>
          </a:p>
          <a:p>
            <a:pPr marL="12700" marR="260985">
              <a:lnSpc>
                <a:spcPct val="100000"/>
              </a:lnSpc>
            </a:pPr>
            <a:r>
              <a:rPr sz="1400" dirty="0">
                <a:latin typeface="Calibri"/>
                <a:cs typeface="Calibri"/>
              </a:rPr>
              <a:t>Only</a:t>
            </a:r>
            <a:r>
              <a:rPr sz="1400" spc="-35" dirty="0">
                <a:latin typeface="Calibri"/>
                <a:cs typeface="Calibri"/>
              </a:rPr>
              <a:t> </a:t>
            </a:r>
            <a:r>
              <a:rPr sz="1400" dirty="0">
                <a:latin typeface="Calibri"/>
                <a:cs typeface="Calibri"/>
              </a:rPr>
              <a:t>3%</a:t>
            </a:r>
            <a:r>
              <a:rPr sz="1400" spc="-35" dirty="0">
                <a:latin typeface="Calibri"/>
                <a:cs typeface="Calibri"/>
              </a:rPr>
              <a:t> </a:t>
            </a:r>
            <a:r>
              <a:rPr sz="1400" dirty="0">
                <a:latin typeface="Calibri"/>
                <a:cs typeface="Calibri"/>
              </a:rPr>
              <a:t>of</a:t>
            </a:r>
            <a:r>
              <a:rPr sz="1400" spc="-30" dirty="0">
                <a:latin typeface="Calibri"/>
                <a:cs typeface="Calibri"/>
              </a:rPr>
              <a:t> </a:t>
            </a:r>
            <a:r>
              <a:rPr sz="1400" dirty="0">
                <a:latin typeface="Calibri"/>
                <a:cs typeface="Calibri"/>
              </a:rPr>
              <a:t>morality</a:t>
            </a:r>
            <a:r>
              <a:rPr sz="1400" spc="-35" dirty="0">
                <a:latin typeface="Calibri"/>
                <a:cs typeface="Calibri"/>
              </a:rPr>
              <a:t> </a:t>
            </a:r>
            <a:r>
              <a:rPr sz="1400" dirty="0">
                <a:latin typeface="Calibri"/>
                <a:cs typeface="Calibri"/>
              </a:rPr>
              <a:t>was</a:t>
            </a:r>
            <a:r>
              <a:rPr sz="1400" spc="-25" dirty="0">
                <a:latin typeface="Calibri"/>
                <a:cs typeface="Calibri"/>
              </a:rPr>
              <a:t> </a:t>
            </a:r>
            <a:r>
              <a:rPr sz="1400" dirty="0">
                <a:latin typeface="Calibri"/>
                <a:cs typeface="Calibri"/>
              </a:rPr>
              <a:t>attributed</a:t>
            </a:r>
            <a:r>
              <a:rPr sz="1400" spc="-15" dirty="0">
                <a:latin typeface="Calibri"/>
                <a:cs typeface="Calibri"/>
              </a:rPr>
              <a:t> </a:t>
            </a:r>
            <a:r>
              <a:rPr sz="1400" spc="-25" dirty="0">
                <a:latin typeface="Calibri"/>
                <a:cs typeface="Calibri"/>
              </a:rPr>
              <a:t>to </a:t>
            </a:r>
            <a:r>
              <a:rPr sz="1400" dirty="0">
                <a:latin typeface="Calibri"/>
                <a:cs typeface="Calibri"/>
              </a:rPr>
              <a:t>differences</a:t>
            </a:r>
            <a:r>
              <a:rPr sz="1400" spc="-45" dirty="0">
                <a:latin typeface="Calibri"/>
                <a:cs typeface="Calibri"/>
              </a:rPr>
              <a:t> </a:t>
            </a:r>
            <a:r>
              <a:rPr sz="1400" dirty="0">
                <a:latin typeface="Calibri"/>
                <a:cs typeface="Calibri"/>
              </a:rPr>
              <a:t>in</a:t>
            </a:r>
            <a:r>
              <a:rPr sz="1400" spc="-55" dirty="0">
                <a:latin typeface="Calibri"/>
                <a:cs typeface="Calibri"/>
              </a:rPr>
              <a:t> </a:t>
            </a:r>
            <a:r>
              <a:rPr sz="1400" spc="-10" dirty="0">
                <a:latin typeface="Calibri"/>
                <a:cs typeface="Calibri"/>
              </a:rPr>
              <a:t>treatments</a:t>
            </a:r>
            <a:endParaRPr lang="en-US" sz="1400" spc="-10" dirty="0">
              <a:latin typeface="Calibri"/>
              <a:cs typeface="Calibri"/>
            </a:endParaRPr>
          </a:p>
          <a:p>
            <a:pPr marL="12700" marR="260985">
              <a:lnSpc>
                <a:spcPct val="100000"/>
              </a:lnSpc>
            </a:pPr>
            <a:r>
              <a:rPr lang="ru-RU" sz="1400" dirty="0" err="1">
                <a:latin typeface="Calibri"/>
                <a:cs typeface="Calibri"/>
              </a:rPr>
              <a:t>Тільки</a:t>
            </a:r>
            <a:r>
              <a:rPr lang="ru-RU" sz="1400" dirty="0">
                <a:latin typeface="Calibri"/>
                <a:cs typeface="Calibri"/>
              </a:rPr>
              <a:t> 3% </a:t>
            </a:r>
            <a:r>
              <a:rPr lang="ru-RU" sz="1400" dirty="0" err="1">
                <a:latin typeface="Calibri"/>
                <a:cs typeface="Calibri"/>
              </a:rPr>
              <a:t>смертності</a:t>
            </a:r>
            <a:r>
              <a:rPr lang="ru-RU" sz="1400" dirty="0">
                <a:latin typeface="Calibri"/>
                <a:cs typeface="Calibri"/>
              </a:rPr>
              <a:t> </a:t>
            </a:r>
            <a:r>
              <a:rPr lang="ru-RU" sz="1400" dirty="0" err="1">
                <a:latin typeface="Calibri"/>
                <a:cs typeface="Calibri"/>
              </a:rPr>
              <a:t>пояснювали</a:t>
            </a:r>
            <a:r>
              <a:rPr lang="ru-RU" sz="1400" dirty="0">
                <a:latin typeface="Calibri"/>
                <a:cs typeface="Calibri"/>
              </a:rPr>
              <a:t> </a:t>
            </a:r>
            <a:r>
              <a:rPr lang="ru-RU" sz="1400" dirty="0" err="1">
                <a:latin typeface="Calibri"/>
                <a:cs typeface="Calibri"/>
              </a:rPr>
              <a:t>різницею</a:t>
            </a:r>
            <a:r>
              <a:rPr lang="ru-RU" sz="1400" dirty="0">
                <a:latin typeface="Calibri"/>
                <a:cs typeface="Calibri"/>
              </a:rPr>
              <a:t> в </a:t>
            </a:r>
            <a:r>
              <a:rPr lang="ru-RU" sz="1400" dirty="0" err="1">
                <a:latin typeface="Calibri"/>
                <a:cs typeface="Calibri"/>
              </a:rPr>
              <a:t>лікуванні</a:t>
            </a:r>
            <a:endParaRPr sz="1400" dirty="0">
              <a:latin typeface="Calibri"/>
              <a:cs typeface="Calibri"/>
            </a:endParaRPr>
          </a:p>
          <a:p>
            <a:pPr>
              <a:lnSpc>
                <a:spcPct val="100000"/>
              </a:lnSpc>
              <a:spcBef>
                <a:spcPts val="25"/>
              </a:spcBef>
            </a:pPr>
            <a:endParaRPr sz="1400" dirty="0">
              <a:latin typeface="Calibri"/>
              <a:cs typeface="Calibri"/>
            </a:endParaRPr>
          </a:p>
          <a:p>
            <a:pPr marL="12700" marR="5080">
              <a:lnSpc>
                <a:spcPct val="100000"/>
              </a:lnSpc>
            </a:pPr>
            <a:r>
              <a:rPr sz="1400" dirty="0">
                <a:latin typeface="Calibri"/>
                <a:cs typeface="Calibri"/>
              </a:rPr>
              <a:t>~10%</a:t>
            </a:r>
            <a:r>
              <a:rPr sz="1400" spc="-45" dirty="0">
                <a:latin typeface="Calibri"/>
                <a:cs typeface="Calibri"/>
              </a:rPr>
              <a:t> </a:t>
            </a:r>
            <a:r>
              <a:rPr sz="1400" dirty="0">
                <a:latin typeface="Calibri"/>
                <a:cs typeface="Calibri"/>
              </a:rPr>
              <a:t>of</a:t>
            </a:r>
            <a:r>
              <a:rPr sz="1400" spc="-40" dirty="0">
                <a:latin typeface="Calibri"/>
                <a:cs typeface="Calibri"/>
              </a:rPr>
              <a:t> </a:t>
            </a:r>
            <a:r>
              <a:rPr sz="1400" dirty="0">
                <a:latin typeface="Calibri"/>
                <a:cs typeface="Calibri"/>
              </a:rPr>
              <a:t>mortality</a:t>
            </a:r>
            <a:r>
              <a:rPr sz="1400" spc="-35" dirty="0">
                <a:latin typeface="Calibri"/>
                <a:cs typeface="Calibri"/>
              </a:rPr>
              <a:t> </a:t>
            </a:r>
            <a:r>
              <a:rPr sz="1400" dirty="0">
                <a:latin typeface="Calibri"/>
                <a:cs typeface="Calibri"/>
              </a:rPr>
              <a:t>attributable</a:t>
            </a:r>
            <a:r>
              <a:rPr sz="1400" spc="-30" dirty="0">
                <a:latin typeface="Calibri"/>
                <a:cs typeface="Calibri"/>
              </a:rPr>
              <a:t> </a:t>
            </a:r>
            <a:r>
              <a:rPr sz="1400" spc="-25" dirty="0">
                <a:latin typeface="Calibri"/>
                <a:cs typeface="Calibri"/>
              </a:rPr>
              <a:t>to </a:t>
            </a:r>
            <a:r>
              <a:rPr sz="1400" dirty="0">
                <a:latin typeface="Calibri"/>
                <a:cs typeface="Calibri"/>
              </a:rPr>
              <a:t>hospital</a:t>
            </a:r>
            <a:r>
              <a:rPr sz="1400" spc="-25" dirty="0">
                <a:latin typeface="Calibri"/>
                <a:cs typeface="Calibri"/>
              </a:rPr>
              <a:t> </a:t>
            </a:r>
            <a:r>
              <a:rPr sz="1400" dirty="0">
                <a:latin typeface="Calibri"/>
                <a:cs typeface="Calibri"/>
              </a:rPr>
              <a:t>strain-</a:t>
            </a:r>
            <a:r>
              <a:rPr sz="1400" spc="-25" dirty="0">
                <a:latin typeface="Calibri"/>
                <a:cs typeface="Calibri"/>
              </a:rPr>
              <a:t> </a:t>
            </a:r>
            <a:r>
              <a:rPr sz="1400" dirty="0">
                <a:latin typeface="Calibri"/>
                <a:cs typeface="Calibri"/>
              </a:rPr>
              <a:t>this</a:t>
            </a:r>
            <a:r>
              <a:rPr sz="1400" spc="-10" dirty="0">
                <a:latin typeface="Calibri"/>
                <a:cs typeface="Calibri"/>
              </a:rPr>
              <a:t> </a:t>
            </a:r>
            <a:r>
              <a:rPr sz="1400" dirty="0">
                <a:latin typeface="Calibri"/>
                <a:cs typeface="Calibri"/>
              </a:rPr>
              <a:t>can</a:t>
            </a:r>
            <a:r>
              <a:rPr sz="1400" spc="-30" dirty="0">
                <a:latin typeface="Calibri"/>
                <a:cs typeface="Calibri"/>
              </a:rPr>
              <a:t> </a:t>
            </a:r>
            <a:r>
              <a:rPr sz="1400" dirty="0">
                <a:latin typeface="Calibri"/>
                <a:cs typeface="Calibri"/>
              </a:rPr>
              <a:t>be</a:t>
            </a:r>
            <a:r>
              <a:rPr sz="1400" spc="-10" dirty="0">
                <a:latin typeface="Calibri"/>
                <a:cs typeface="Calibri"/>
              </a:rPr>
              <a:t> </a:t>
            </a:r>
            <a:r>
              <a:rPr sz="1400" dirty="0">
                <a:latin typeface="Calibri"/>
                <a:cs typeface="Calibri"/>
              </a:rPr>
              <a:t>modifiable</a:t>
            </a:r>
            <a:r>
              <a:rPr sz="1400" spc="-10" dirty="0">
                <a:latin typeface="Calibri"/>
                <a:cs typeface="Calibri"/>
              </a:rPr>
              <a:t> </a:t>
            </a:r>
            <a:r>
              <a:rPr sz="1400" spc="-25" dirty="0">
                <a:latin typeface="Calibri"/>
                <a:cs typeface="Calibri"/>
              </a:rPr>
              <a:t>to </a:t>
            </a:r>
            <a:r>
              <a:rPr sz="1400" dirty="0">
                <a:latin typeface="Calibri"/>
                <a:cs typeface="Calibri"/>
              </a:rPr>
              <a:t>some</a:t>
            </a:r>
            <a:r>
              <a:rPr sz="1400" spc="-15" dirty="0">
                <a:latin typeface="Calibri"/>
                <a:cs typeface="Calibri"/>
              </a:rPr>
              <a:t> </a:t>
            </a:r>
            <a:r>
              <a:rPr sz="1400" spc="-10" dirty="0">
                <a:latin typeface="Calibri"/>
                <a:cs typeface="Calibri"/>
              </a:rPr>
              <a:t>degree.</a:t>
            </a:r>
            <a:endParaRPr lang="en-US" sz="1400" spc="-10" dirty="0">
              <a:latin typeface="Calibri"/>
              <a:cs typeface="Calibri"/>
            </a:endParaRPr>
          </a:p>
          <a:p>
            <a:pPr marL="12700" marR="5080">
              <a:lnSpc>
                <a:spcPct val="100000"/>
              </a:lnSpc>
            </a:pPr>
            <a:r>
              <a:rPr lang="ru-RU" sz="1400" dirty="0" err="1">
                <a:latin typeface="Calibri"/>
                <a:cs typeface="Calibri"/>
              </a:rPr>
              <a:t>приблизно</a:t>
            </a:r>
            <a:r>
              <a:rPr lang="ru-RU" sz="1400" dirty="0">
                <a:latin typeface="Calibri"/>
                <a:cs typeface="Calibri"/>
              </a:rPr>
              <a:t> 10% </a:t>
            </a:r>
            <a:r>
              <a:rPr lang="ru-RU" sz="1400" dirty="0" err="1">
                <a:latin typeface="Calibri"/>
                <a:cs typeface="Calibri"/>
              </a:rPr>
              <a:t>смертності</a:t>
            </a:r>
            <a:r>
              <a:rPr lang="ru-RU" sz="1400" dirty="0">
                <a:latin typeface="Calibri"/>
                <a:cs typeface="Calibri"/>
              </a:rPr>
              <a:t>, </a:t>
            </a:r>
            <a:r>
              <a:rPr lang="ru-RU" sz="1400" dirty="0" err="1">
                <a:latin typeface="Calibri"/>
                <a:cs typeface="Calibri"/>
              </a:rPr>
              <a:t>пов’язаної</a:t>
            </a:r>
            <a:r>
              <a:rPr lang="ru-RU" sz="1400" dirty="0">
                <a:latin typeface="Calibri"/>
                <a:cs typeface="Calibri"/>
              </a:rPr>
              <a:t> з </a:t>
            </a:r>
            <a:r>
              <a:rPr lang="ru-RU" sz="1400" dirty="0" err="1">
                <a:latin typeface="Calibri"/>
                <a:cs typeface="Calibri"/>
              </a:rPr>
              <a:t>лікарняним</a:t>
            </a:r>
            <a:r>
              <a:rPr lang="ru-RU" sz="1400" dirty="0">
                <a:latin typeface="Calibri"/>
                <a:cs typeface="Calibri"/>
              </a:rPr>
              <a:t> </a:t>
            </a:r>
            <a:r>
              <a:rPr lang="ru-RU" sz="1400" dirty="0" err="1">
                <a:latin typeface="Calibri"/>
                <a:cs typeface="Calibri"/>
              </a:rPr>
              <a:t>штамом</a:t>
            </a:r>
            <a:r>
              <a:rPr lang="ru-RU" sz="1400" dirty="0">
                <a:latin typeface="Calibri"/>
                <a:cs typeface="Calibri"/>
              </a:rPr>
              <a:t> – </a:t>
            </a:r>
            <a:r>
              <a:rPr lang="ru-RU" sz="1400" dirty="0" err="1">
                <a:latin typeface="Calibri"/>
                <a:cs typeface="Calibri"/>
              </a:rPr>
              <a:t>це</a:t>
            </a:r>
            <a:r>
              <a:rPr lang="ru-RU" sz="1400" dirty="0">
                <a:latin typeface="Calibri"/>
                <a:cs typeface="Calibri"/>
              </a:rPr>
              <a:t> </a:t>
            </a:r>
            <a:r>
              <a:rPr lang="ru-RU" sz="1400" dirty="0" err="1">
                <a:latin typeface="Calibri"/>
                <a:cs typeface="Calibri"/>
              </a:rPr>
              <a:t>можна</a:t>
            </a:r>
            <a:r>
              <a:rPr lang="ru-RU" sz="1400" dirty="0">
                <a:latin typeface="Calibri"/>
                <a:cs typeface="Calibri"/>
              </a:rPr>
              <a:t> </a:t>
            </a:r>
            <a:r>
              <a:rPr lang="ru-RU" sz="1400" dirty="0" err="1">
                <a:latin typeface="Calibri"/>
                <a:cs typeface="Calibri"/>
              </a:rPr>
              <a:t>певною</a:t>
            </a:r>
            <a:r>
              <a:rPr lang="ru-RU" sz="1400" dirty="0">
                <a:latin typeface="Calibri"/>
                <a:cs typeface="Calibri"/>
              </a:rPr>
              <a:t> </a:t>
            </a:r>
            <a:r>
              <a:rPr lang="ru-RU" sz="1400" dirty="0" err="1">
                <a:latin typeface="Calibri"/>
                <a:cs typeface="Calibri"/>
              </a:rPr>
              <a:t>мірою</a:t>
            </a:r>
            <a:r>
              <a:rPr lang="ru-RU" sz="1400" dirty="0">
                <a:latin typeface="Calibri"/>
                <a:cs typeface="Calibri"/>
              </a:rPr>
              <a:t> </a:t>
            </a:r>
            <a:r>
              <a:rPr lang="ru-RU" sz="1400" dirty="0" err="1">
                <a:latin typeface="Calibri"/>
                <a:cs typeface="Calibri"/>
              </a:rPr>
              <a:t>змінити</a:t>
            </a:r>
            <a:r>
              <a:rPr lang="ru-RU" sz="1400" dirty="0">
                <a:latin typeface="Calibri"/>
                <a:cs typeface="Calibri"/>
              </a:rPr>
              <a:t>.</a:t>
            </a:r>
            <a:endParaRPr sz="1400" dirty="0">
              <a:latin typeface="Calibri"/>
              <a:cs typeface="Calibri"/>
            </a:endParaRPr>
          </a:p>
        </p:txBody>
      </p:sp>
      <p:pic>
        <p:nvPicPr>
          <p:cNvPr id="8" name="object 8"/>
          <p:cNvPicPr/>
          <p:nvPr/>
        </p:nvPicPr>
        <p:blipFill>
          <a:blip r:embed="rId3" cstate="print"/>
          <a:stretch>
            <a:fillRect/>
          </a:stretch>
        </p:blipFill>
        <p:spPr>
          <a:xfrm>
            <a:off x="9561576" y="5838444"/>
            <a:ext cx="2217420" cy="704088"/>
          </a:xfrm>
          <a:prstGeom prst="rect">
            <a:avLst/>
          </a:prstGeom>
        </p:spPr>
      </p:pic>
      <p:sp>
        <p:nvSpPr>
          <p:cNvPr id="9" name="TextBox 8">
            <a:extLst>
              <a:ext uri="{FF2B5EF4-FFF2-40B4-BE49-F238E27FC236}">
                <a16:creationId xmlns:a16="http://schemas.microsoft.com/office/drawing/2014/main" id="{89408AEF-8CBE-F067-ADCD-0C5C7D257962}"/>
              </a:ext>
            </a:extLst>
          </p:cNvPr>
          <p:cNvSpPr txBox="1"/>
          <p:nvPr/>
        </p:nvSpPr>
        <p:spPr>
          <a:xfrm>
            <a:off x="956945" y="5644515"/>
            <a:ext cx="6129655" cy="984885"/>
          </a:xfrm>
          <a:prstGeom prst="rect">
            <a:avLst/>
          </a:prstGeom>
          <a:solidFill>
            <a:schemeClr val="bg1"/>
          </a:solidFill>
        </p:spPr>
        <p:txBody>
          <a:bodyPr wrap="square" lIns="0" tIns="0" rIns="0" bIns="0" rtlCol="0">
            <a:spAutoFit/>
          </a:bodyPr>
          <a:lstStyle/>
          <a:p>
            <a:pPr algn="l"/>
            <a:r>
              <a:rPr lang="en-US" sz="800" b="1" dirty="0">
                <a:latin typeface="Arial" panose="020B0604020202020204" pitchFamily="34" charset="0"/>
                <a:cs typeface="Arial" panose="020B0604020202020204" pitchFamily="34" charset="0"/>
              </a:rPr>
              <a:t>Figure 2. </a:t>
            </a:r>
            <a:r>
              <a:rPr lang="en-US" sz="800" dirty="0">
                <a:latin typeface="Arial" panose="020B0604020202020204" pitchFamily="34" charset="0"/>
                <a:cs typeface="Arial" panose="020B0604020202020204" pitchFamily="34" charset="0"/>
              </a:rPr>
              <a:t>Contributions to 28-day mortality risk based on Shapley values. The figure illustrates the relative contribution of all variables in each domain based on Shapley values calculated from the </a:t>
            </a:r>
            <a:r>
              <a:rPr lang="en-US" sz="800" dirty="0" err="1">
                <a:latin typeface="Arial" panose="020B0604020202020204" pitchFamily="34" charset="0"/>
                <a:cs typeface="Arial" panose="020B0604020202020204" pitchFamily="34" charset="0"/>
              </a:rPr>
              <a:t>XGBoost</a:t>
            </a:r>
            <a:r>
              <a:rPr lang="en-US" sz="800" dirty="0">
                <a:latin typeface="Arial" panose="020B0604020202020204" pitchFamily="34" charset="0"/>
                <a:cs typeface="Arial" panose="020B0604020202020204" pitchFamily="34" charset="0"/>
              </a:rPr>
              <a:t> machine learning model (red bars; left y-axis). The cumulative contribution of the domains, moving from left to right in the figure, is shown with the line plot (right y-axis).</a:t>
            </a:r>
          </a:p>
          <a:p>
            <a:pPr algn="l"/>
            <a:r>
              <a:rPr lang="en-US" sz="800" dirty="0">
                <a:latin typeface="Arial" panose="020B0604020202020204" pitchFamily="34" charset="0"/>
                <a:cs typeface="Arial" panose="020B0604020202020204" pitchFamily="34" charset="0"/>
              </a:rPr>
              <a:t>Demo = demographics; SES = socioeconomic status.</a:t>
            </a:r>
          </a:p>
          <a:p>
            <a:pPr algn="l"/>
            <a:r>
              <a:rPr lang="ru-RU" sz="800" b="1" dirty="0">
                <a:latin typeface="Arial" panose="020B0604020202020204" pitchFamily="34" charset="0"/>
                <a:cs typeface="Arial" panose="020B0604020202020204" pitchFamily="34" charset="0"/>
              </a:rPr>
              <a:t>Рисунок 2. </a:t>
            </a:r>
            <a:r>
              <a:rPr lang="ru-RU" sz="800" dirty="0" err="1">
                <a:latin typeface="Arial" panose="020B0604020202020204" pitchFamily="34" charset="0"/>
                <a:cs typeface="Arial" panose="020B0604020202020204" pitchFamily="34" charset="0"/>
              </a:rPr>
              <a:t>Внесок</a:t>
            </a:r>
            <a:r>
              <a:rPr lang="ru-RU" sz="800" dirty="0">
                <a:latin typeface="Arial" panose="020B0604020202020204" pitchFamily="34" charset="0"/>
                <a:cs typeface="Arial" panose="020B0604020202020204" pitchFamily="34" charset="0"/>
              </a:rPr>
              <a:t> у 28-денний </a:t>
            </a:r>
            <a:r>
              <a:rPr lang="ru-RU" sz="800" dirty="0" err="1">
                <a:latin typeface="Arial" panose="020B0604020202020204" pitchFamily="34" charset="0"/>
                <a:cs typeface="Arial" panose="020B0604020202020204" pitchFamily="34" charset="0"/>
              </a:rPr>
              <a:t>ризик</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настання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смерті</a:t>
            </a:r>
            <a:r>
              <a:rPr lang="ru-RU" sz="800" dirty="0">
                <a:latin typeface="Arial" panose="020B0604020202020204" pitchFamily="34" charset="0"/>
                <a:cs typeface="Arial" panose="020B0604020202020204" pitchFamily="34" charset="0"/>
              </a:rPr>
              <a:t> на </a:t>
            </a:r>
            <a:r>
              <a:rPr lang="ru-RU" sz="800" dirty="0" err="1">
                <a:latin typeface="Arial" panose="020B0604020202020204" pitchFamily="34" charset="0"/>
                <a:cs typeface="Arial" panose="020B0604020202020204" pitchFamily="34" charset="0"/>
              </a:rPr>
              <a:t>основі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векторів</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Шеплі</a:t>
            </a:r>
            <a:r>
              <a:rPr lang="ru-RU" sz="800" dirty="0">
                <a:latin typeface="Arial" panose="020B0604020202020204" pitchFamily="34" charset="0"/>
                <a:cs typeface="Arial" panose="020B0604020202020204" pitchFamily="34" charset="0"/>
              </a:rPr>
              <a:t>. На рисунку показано </a:t>
            </a:r>
            <a:r>
              <a:rPr lang="ru-RU" sz="800" dirty="0" err="1">
                <a:latin typeface="Arial" panose="020B0604020202020204" pitchFamily="34" charset="0"/>
                <a:cs typeface="Arial" panose="020B0604020202020204" pitchFamily="34" charset="0"/>
              </a:rPr>
              <a:t>відносний</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внесок</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усіх</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змінних</a:t>
            </a:r>
            <a:r>
              <a:rPr lang="ru-RU" sz="800" dirty="0">
                <a:latin typeface="Arial" panose="020B0604020202020204" pitchFamily="34" charset="0"/>
                <a:cs typeface="Arial" panose="020B0604020202020204" pitchFamily="34" charset="0"/>
              </a:rPr>
              <a:t> у кожному </a:t>
            </a:r>
            <a:r>
              <a:rPr lang="ru-RU" sz="800" dirty="0" err="1">
                <a:latin typeface="Arial" panose="020B0604020202020204" pitchFamily="34" charset="0"/>
                <a:cs typeface="Arial" panose="020B0604020202020204" pitchFamily="34" charset="0"/>
              </a:rPr>
              <a:t>домені</a:t>
            </a:r>
            <a:r>
              <a:rPr lang="ru-RU" sz="800" dirty="0">
                <a:latin typeface="Arial" panose="020B0604020202020204" pitchFamily="34" charset="0"/>
                <a:cs typeface="Arial" panose="020B0604020202020204" pitchFamily="34" charset="0"/>
              </a:rPr>
              <a:t> на </a:t>
            </a:r>
            <a:r>
              <a:rPr lang="ru-RU" sz="800" dirty="0" err="1">
                <a:latin typeface="Arial" panose="020B0604020202020204" pitchFamily="34" charset="0"/>
                <a:cs typeface="Arial" panose="020B0604020202020204" pitchFamily="34" charset="0"/>
              </a:rPr>
              <a:t>основі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векторів</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Шеплі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розрахованих</a:t>
            </a:r>
            <a:r>
              <a:rPr lang="ru-RU" sz="800" dirty="0">
                <a:latin typeface="Arial" panose="020B0604020202020204" pitchFamily="34" charset="0"/>
                <a:cs typeface="Arial" panose="020B0604020202020204" pitchFamily="34" charset="0"/>
              </a:rPr>
              <a:t> за </a:t>
            </a:r>
            <a:r>
              <a:rPr lang="ru-RU" sz="800" dirty="0" err="1">
                <a:latin typeface="Arial" panose="020B0604020202020204" pitchFamily="34" charset="0"/>
                <a:cs typeface="Arial" panose="020B0604020202020204" pitchFamily="34" charset="0"/>
              </a:rPr>
              <a:t>моделлю</a:t>
            </a:r>
            <a:r>
              <a:rPr lang="ru-RU" sz="800" dirty="0">
                <a:latin typeface="Arial" panose="020B0604020202020204" pitchFamily="34" charset="0"/>
                <a:cs typeface="Arial" panose="020B0604020202020204" pitchFamily="34" charset="0"/>
              </a:rPr>
              <a:t> машинного </a:t>
            </a:r>
            <a:r>
              <a:rPr lang="ru-RU" sz="800" dirty="0" err="1">
                <a:latin typeface="Arial" panose="020B0604020202020204" pitchFamily="34" charset="0"/>
                <a:cs typeface="Arial" panose="020B0604020202020204" pitchFamily="34" charset="0"/>
              </a:rPr>
              <a:t>навчання</a:t>
            </a:r>
            <a:r>
              <a:rPr lang="ru-RU" sz="800" dirty="0">
                <a:latin typeface="Arial" panose="020B0604020202020204" pitchFamily="34" charset="0"/>
                <a:cs typeface="Arial" panose="020B0604020202020204" pitchFamily="34" charset="0"/>
              </a:rPr>
              <a:t> </a:t>
            </a:r>
            <a:r>
              <a:rPr lang="ro-RO" sz="800" dirty="0">
                <a:latin typeface="Arial" panose="020B0604020202020204" pitchFamily="34" charset="0"/>
                <a:cs typeface="Arial" panose="020B0604020202020204" pitchFamily="34" charset="0"/>
              </a:rPr>
              <a:t>XGBoost (</a:t>
            </a:r>
            <a:r>
              <a:rPr lang="ru-RU" sz="800" dirty="0" err="1">
                <a:latin typeface="Arial" panose="020B0604020202020204" pitchFamily="34" charset="0"/>
                <a:cs typeface="Arial" panose="020B0604020202020204" pitchFamily="34" charset="0"/>
              </a:rPr>
              <a:t>червоні</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смуги</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ліва</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вісь</a:t>
            </a:r>
            <a:r>
              <a:rPr lang="ru-RU" sz="800" dirty="0">
                <a:latin typeface="Arial" panose="020B0604020202020204" pitchFamily="34" charset="0"/>
                <a:cs typeface="Arial" panose="020B0604020202020204" pitchFamily="34" charset="0"/>
              </a:rPr>
              <a:t> </a:t>
            </a:r>
            <a:r>
              <a:rPr lang="ro-RO" sz="800" dirty="0">
                <a:latin typeface="Arial" panose="020B0604020202020204" pitchFamily="34" charset="0"/>
                <a:cs typeface="Arial" panose="020B0604020202020204" pitchFamily="34" charset="0"/>
              </a:rPr>
              <a:t>y).</a:t>
            </a:r>
            <a:r>
              <a:rPr lang="ru-RU" sz="800" dirty="0" err="1">
                <a:latin typeface="Arial" panose="020B0604020202020204" pitchFamily="34" charset="0"/>
                <a:cs typeface="Arial" panose="020B0604020202020204" pitchFamily="34" charset="0"/>
              </a:rPr>
              <a:t>Кумулятивний</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внесок</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доменів</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що</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рухаються</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зліва</a:t>
            </a:r>
            <a:r>
              <a:rPr lang="ru-RU" sz="800" dirty="0">
                <a:latin typeface="Arial" panose="020B0604020202020204" pitchFamily="34" charset="0"/>
                <a:cs typeface="Arial" panose="020B0604020202020204" pitchFamily="34" charset="0"/>
              </a:rPr>
              <a:t> направо на рисунку, показано на </a:t>
            </a:r>
            <a:r>
              <a:rPr lang="ru-RU" sz="800" dirty="0" err="1">
                <a:latin typeface="Arial" panose="020B0604020202020204" pitchFamily="34" charset="0"/>
                <a:cs typeface="Arial" panose="020B0604020202020204" pitchFamily="34" charset="0"/>
              </a:rPr>
              <a:t>лінійному</a:t>
            </a:r>
            <a:r>
              <a:rPr lang="ru-RU" sz="800" dirty="0">
                <a:latin typeface="Arial" panose="020B0604020202020204" pitchFamily="34" charset="0"/>
                <a:cs typeface="Arial" panose="020B0604020202020204" pitchFamily="34" charset="0"/>
              </a:rPr>
              <a:t> </a:t>
            </a:r>
            <a:r>
              <a:rPr lang="ru-RU" sz="800" dirty="0" err="1">
                <a:latin typeface="Arial" panose="020B0604020202020204" pitchFamily="34" charset="0"/>
                <a:cs typeface="Arial" panose="020B0604020202020204" pitchFamily="34" charset="0"/>
              </a:rPr>
              <a:t>графіку</a:t>
            </a:r>
            <a:r>
              <a:rPr lang="ru-RU" sz="800" dirty="0">
                <a:latin typeface="Arial" panose="020B0604020202020204" pitchFamily="34" charset="0"/>
                <a:cs typeface="Arial" panose="020B0604020202020204" pitchFamily="34" charset="0"/>
              </a:rPr>
              <a:t> (права </a:t>
            </a:r>
            <a:r>
              <a:rPr lang="ru-RU" sz="800" dirty="0" err="1">
                <a:latin typeface="Arial" panose="020B0604020202020204" pitchFamily="34" charset="0"/>
                <a:cs typeface="Arial" panose="020B0604020202020204" pitchFamily="34" charset="0"/>
              </a:rPr>
              <a:t>вісь</a:t>
            </a:r>
            <a:r>
              <a:rPr lang="ru-RU" sz="800" dirty="0">
                <a:latin typeface="Arial" panose="020B0604020202020204" pitchFamily="34" charset="0"/>
                <a:cs typeface="Arial" panose="020B0604020202020204" pitchFamily="34" charset="0"/>
              </a:rPr>
              <a:t> </a:t>
            </a:r>
            <a:r>
              <a:rPr lang="ro-RO" sz="800" dirty="0">
                <a:latin typeface="Arial" panose="020B0604020202020204" pitchFamily="34" charset="0"/>
                <a:cs typeface="Arial" panose="020B0604020202020204" pitchFamily="34" charset="0"/>
              </a:rPr>
              <a:t>y).</a:t>
            </a:r>
          </a:p>
          <a:p>
            <a:pPr algn="l"/>
            <a:r>
              <a:rPr lang="ru-RU" sz="800" dirty="0" err="1">
                <a:latin typeface="Arial" panose="020B0604020202020204" pitchFamily="34" charset="0"/>
                <a:cs typeface="Arial" panose="020B0604020202020204" pitchFamily="34" charset="0"/>
              </a:rPr>
              <a:t>Демографія</a:t>
            </a:r>
            <a:r>
              <a:rPr lang="ru-RU" sz="800" dirty="0">
                <a:latin typeface="Arial" panose="020B0604020202020204" pitchFamily="34" charset="0"/>
                <a:cs typeface="Arial" panose="020B0604020202020204" pitchFamily="34" charset="0"/>
              </a:rPr>
              <a:t> = </a:t>
            </a:r>
            <a:r>
              <a:rPr lang="ru-RU" sz="800" dirty="0" err="1">
                <a:latin typeface="Arial" panose="020B0604020202020204" pitchFamily="34" charset="0"/>
                <a:cs typeface="Arial" panose="020B0604020202020204" pitchFamily="34" charset="0"/>
              </a:rPr>
              <a:t>демографія</a:t>
            </a:r>
            <a:r>
              <a:rPr lang="ru-RU" sz="800" dirty="0">
                <a:latin typeface="Arial" panose="020B0604020202020204" pitchFamily="34" charset="0"/>
                <a:cs typeface="Arial" panose="020B0604020202020204" pitchFamily="34" charset="0"/>
              </a:rPr>
              <a:t>; </a:t>
            </a:r>
            <a:r>
              <a:rPr lang="ro-RO" sz="800" dirty="0">
                <a:latin typeface="Arial" panose="020B0604020202020204" pitchFamily="34" charset="0"/>
                <a:cs typeface="Arial" panose="020B0604020202020204" pitchFamily="34" charset="0"/>
              </a:rPr>
              <a:t>SES = </a:t>
            </a:r>
            <a:r>
              <a:rPr lang="ru-RU" sz="800" dirty="0" err="1">
                <a:latin typeface="Arial" panose="020B0604020202020204" pitchFamily="34" charset="0"/>
                <a:cs typeface="Arial" panose="020B0604020202020204" pitchFamily="34" charset="0"/>
              </a:rPr>
              <a:t>соціально-економічний</a:t>
            </a:r>
            <a:r>
              <a:rPr lang="ru-RU" sz="800" dirty="0">
                <a:latin typeface="Arial" panose="020B0604020202020204" pitchFamily="34" charset="0"/>
                <a:cs typeface="Arial" panose="020B0604020202020204" pitchFamily="34" charset="0"/>
              </a:rPr>
              <a:t> статус.</a:t>
            </a:r>
          </a:p>
        </p:txBody>
      </p:sp>
      <p:sp>
        <p:nvSpPr>
          <p:cNvPr id="10" name="TextBox 9">
            <a:extLst>
              <a:ext uri="{FF2B5EF4-FFF2-40B4-BE49-F238E27FC236}">
                <a16:creationId xmlns:a16="http://schemas.microsoft.com/office/drawing/2014/main" id="{96B1980D-D40E-B043-40B9-73918A6DFFB4}"/>
              </a:ext>
            </a:extLst>
          </p:cNvPr>
          <p:cNvSpPr txBox="1"/>
          <p:nvPr/>
        </p:nvSpPr>
        <p:spPr>
          <a:xfrm>
            <a:off x="1006219" y="2075434"/>
            <a:ext cx="215444" cy="2895600"/>
          </a:xfrm>
          <a:prstGeom prst="rect">
            <a:avLst/>
          </a:prstGeom>
          <a:solidFill>
            <a:schemeClr val="bg1"/>
          </a:solidFill>
        </p:spPr>
        <p:txBody>
          <a:bodyPr vert="vert270" wrap="square" lIns="0" tIns="0" rIns="0" bIns="0" rtlCol="0">
            <a:spAutoFit/>
          </a:bodyPr>
          <a:lstStyle/>
          <a:p>
            <a:pPr algn="ctr"/>
            <a:r>
              <a:rPr lang="en-US" sz="700" b="1" dirty="0">
                <a:latin typeface="Arial" panose="020B0604020202020204" pitchFamily="34" charset="0"/>
                <a:cs typeface="Arial" panose="020B0604020202020204" pitchFamily="34" charset="0"/>
              </a:rPr>
              <a:t>%Contribution to 28-Day Mortality Predictions</a:t>
            </a:r>
          </a:p>
          <a:p>
            <a:pPr algn="ct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Внесок</a:t>
            </a:r>
            <a:r>
              <a:rPr lang="ru-RU" sz="700" b="1" dirty="0">
                <a:latin typeface="Arial" panose="020B0604020202020204" pitchFamily="34" charset="0"/>
                <a:cs typeface="Arial" panose="020B0604020202020204" pitchFamily="34" charset="0"/>
              </a:rPr>
              <a:t> у </a:t>
            </a:r>
            <a:r>
              <a:rPr lang="ru-RU" sz="700" b="1" dirty="0" err="1">
                <a:latin typeface="Arial" panose="020B0604020202020204" pitchFamily="34" charset="0"/>
                <a:cs typeface="Arial" panose="020B0604020202020204" pitchFamily="34" charset="0"/>
              </a:rPr>
              <a:t>прогнозований</a:t>
            </a:r>
            <a:r>
              <a:rPr lang="ru-RU" sz="700" b="1" dirty="0">
                <a:latin typeface="Arial" panose="020B0604020202020204" pitchFamily="34" charset="0"/>
                <a:cs typeface="Arial" panose="020B0604020202020204" pitchFamily="34" charset="0"/>
              </a:rPr>
              <a:t> 28-денний </a:t>
            </a:r>
            <a:r>
              <a:rPr lang="ru-RU" sz="700" b="1" dirty="0" err="1">
                <a:latin typeface="Arial" panose="020B0604020202020204" pitchFamily="34" charset="0"/>
                <a:cs typeface="Arial" panose="020B0604020202020204" pitchFamily="34" charset="0"/>
              </a:rPr>
              <a:t>ризик</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настання</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смерті</a:t>
            </a:r>
            <a:endParaRPr lang="ru-UA" sz="7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36AA09F-B82C-820D-0073-8FACA16D1191}"/>
              </a:ext>
            </a:extLst>
          </p:cNvPr>
          <p:cNvSpPr txBox="1"/>
          <p:nvPr/>
        </p:nvSpPr>
        <p:spPr>
          <a:xfrm>
            <a:off x="6624332" y="2127713"/>
            <a:ext cx="323165" cy="2895600"/>
          </a:xfrm>
          <a:prstGeom prst="rect">
            <a:avLst/>
          </a:prstGeom>
          <a:solidFill>
            <a:schemeClr val="bg1"/>
          </a:solidFill>
        </p:spPr>
        <p:txBody>
          <a:bodyPr vert="vert270" wrap="square" lIns="0" tIns="0" rIns="0" bIns="0" rtlCol="0">
            <a:spAutoFit/>
          </a:bodyPr>
          <a:lstStyle/>
          <a:p>
            <a:pPr algn="ctr"/>
            <a:r>
              <a:rPr lang="en-US" sz="700" b="1" dirty="0">
                <a:latin typeface="Arial" panose="020B0604020202020204" pitchFamily="34" charset="0"/>
                <a:cs typeface="Arial" panose="020B0604020202020204" pitchFamily="34" charset="0"/>
              </a:rPr>
              <a:t>Cumulative %</a:t>
            </a:r>
          </a:p>
          <a:p>
            <a:pPr algn="ctr"/>
            <a:r>
              <a:rPr lang="ru-RU" sz="700" b="1" dirty="0" err="1">
                <a:latin typeface="Arial" panose="020B0604020202020204" pitchFamily="34" charset="0"/>
                <a:cs typeface="Arial" panose="020B0604020202020204" pitchFamily="34" charset="0"/>
              </a:rPr>
              <a:t>Кумулятивний</a:t>
            </a:r>
            <a:r>
              <a:rPr lang="ru-RU" sz="700" b="1" dirty="0">
                <a:latin typeface="Arial" panose="020B0604020202020204" pitchFamily="34" charset="0"/>
                <a:cs typeface="Arial" panose="020B0604020202020204" pitchFamily="34" charset="0"/>
              </a:rPr>
              <a:t> %</a:t>
            </a:r>
            <a:endParaRPr lang="en-US" sz="700" b="1" dirty="0">
              <a:latin typeface="Arial" panose="020B0604020202020204" pitchFamily="34" charset="0"/>
              <a:cs typeface="Arial" panose="020B0604020202020204" pitchFamily="34" charset="0"/>
            </a:endParaRPr>
          </a:p>
          <a:p>
            <a:pPr algn="ctr"/>
            <a:endParaRPr lang="ru-UA" sz="7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490BDA6-5706-E19A-9223-0D2715359203}"/>
              </a:ext>
            </a:extLst>
          </p:cNvPr>
          <p:cNvSpPr txBox="1"/>
          <p:nvPr/>
        </p:nvSpPr>
        <p:spPr>
          <a:xfrm>
            <a:off x="5220445" y="2346912"/>
            <a:ext cx="858887" cy="246221"/>
          </a:xfrm>
          <a:prstGeom prst="rect">
            <a:avLst/>
          </a:prstGeom>
          <a:solidFill>
            <a:schemeClr val="bg1"/>
          </a:solidFill>
        </p:spPr>
        <p:txBody>
          <a:bodyPr wrap="square" lIns="0" tIns="0" rIns="0" bIns="0">
            <a:spAutoFit/>
          </a:bodyPr>
          <a:lstStyle/>
          <a:p>
            <a:r>
              <a:rPr lang="en-US" sz="800" dirty="0">
                <a:latin typeface="Arial" panose="020B0604020202020204" pitchFamily="34" charset="0"/>
                <a:cs typeface="Arial" panose="020B0604020202020204" pitchFamily="34" charset="0"/>
              </a:rPr>
              <a:t>Frequency</a:t>
            </a:r>
          </a:p>
          <a:p>
            <a:r>
              <a:rPr lang="ru-RU" sz="800" dirty="0">
                <a:latin typeface="Arial" panose="020B0604020202020204" pitchFamily="34" charset="0"/>
                <a:cs typeface="Arial" panose="020B0604020202020204" pitchFamily="34" charset="0"/>
              </a:rPr>
              <a:t>Частота</a:t>
            </a:r>
            <a:endParaRPr lang="ru-UA" sz="8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C4F0D10-93FE-1F77-6C33-317BAE75972F}"/>
              </a:ext>
            </a:extLst>
          </p:cNvPr>
          <p:cNvSpPr txBox="1"/>
          <p:nvPr/>
        </p:nvSpPr>
        <p:spPr>
          <a:xfrm>
            <a:off x="5220444" y="2593133"/>
            <a:ext cx="858887" cy="246221"/>
          </a:xfrm>
          <a:prstGeom prst="rect">
            <a:avLst/>
          </a:prstGeom>
          <a:solidFill>
            <a:schemeClr val="bg1"/>
          </a:solidFill>
        </p:spPr>
        <p:txBody>
          <a:bodyPr wrap="square" lIns="0" tIns="0" rIns="0" bIns="0">
            <a:spAutoFit/>
          </a:bodyPr>
          <a:lstStyle/>
          <a:p>
            <a:r>
              <a:rPr lang="en-US" sz="800" dirty="0">
                <a:latin typeface="Arial" panose="020B0604020202020204" pitchFamily="34" charset="0"/>
                <a:cs typeface="Arial" panose="020B0604020202020204" pitchFamily="34" charset="0"/>
              </a:rPr>
              <a:t>Cumulative %</a:t>
            </a:r>
          </a:p>
          <a:p>
            <a:r>
              <a:rPr lang="ru-RU" sz="800" dirty="0" err="1">
                <a:latin typeface="Arial" panose="020B0604020202020204" pitchFamily="34" charset="0"/>
                <a:cs typeface="Arial" panose="020B0604020202020204" pitchFamily="34" charset="0"/>
              </a:rPr>
              <a:t>Кумулятивний</a:t>
            </a:r>
            <a:r>
              <a:rPr lang="ru-RU" sz="800" dirty="0">
                <a:latin typeface="Arial" panose="020B0604020202020204" pitchFamily="34" charset="0"/>
                <a:cs typeface="Arial" panose="020B0604020202020204" pitchFamily="34" charset="0"/>
              </a:rPr>
              <a:t> %</a:t>
            </a:r>
            <a:endParaRPr lang="ru-UA" sz="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B8FA34A-9DAA-F72D-FF40-D2D07310DD87}"/>
              </a:ext>
            </a:extLst>
          </p:cNvPr>
          <p:cNvSpPr txBox="1"/>
          <p:nvPr/>
        </p:nvSpPr>
        <p:spPr>
          <a:xfrm>
            <a:off x="4088126" y="3029669"/>
            <a:ext cx="1991263" cy="369332"/>
          </a:xfrm>
          <a:prstGeom prst="rect">
            <a:avLst/>
          </a:prstGeom>
          <a:solidFill>
            <a:schemeClr val="bg1"/>
          </a:solidFill>
        </p:spPr>
        <p:txBody>
          <a:bodyPr wrap="square" lIns="0" tIns="0" rIns="0" bIns="0">
            <a:spAutoFit/>
          </a:bodyPr>
          <a:lstStyle/>
          <a:p>
            <a:r>
              <a:rPr lang="en-US" sz="600" dirty="0">
                <a:latin typeface="Arial" panose="020B0604020202020204" pitchFamily="34" charset="0"/>
                <a:cs typeface="Arial" panose="020B0604020202020204" pitchFamily="34" charset="0"/>
              </a:rPr>
              <a:t>%Contribution to 28-Day Mortality</a:t>
            </a:r>
          </a:p>
          <a:p>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Внесок</a:t>
            </a:r>
            <a:r>
              <a:rPr lang="ru-RU" sz="600" dirty="0">
                <a:latin typeface="Arial" panose="020B0604020202020204" pitchFamily="34" charset="0"/>
                <a:cs typeface="Arial" panose="020B0604020202020204" pitchFamily="34" charset="0"/>
              </a:rPr>
              <a:t> у 28-денний </a:t>
            </a:r>
            <a:r>
              <a:rPr lang="ru-RU" sz="600" dirty="0" err="1">
                <a:latin typeface="Arial" panose="020B0604020202020204" pitchFamily="34" charset="0"/>
                <a:cs typeface="Arial" panose="020B0604020202020204" pitchFamily="34" charset="0"/>
              </a:rPr>
              <a:t>ризик</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настання</a:t>
            </a:r>
            <a:r>
              <a:rPr lang="ru-RU" sz="600" dirty="0">
                <a:latin typeface="Arial" panose="020B0604020202020204" pitchFamily="34" charset="0"/>
                <a:cs typeface="Arial" panose="020B0604020202020204" pitchFamily="34" charset="0"/>
              </a:rPr>
              <a:t> </a:t>
            </a:r>
            <a:r>
              <a:rPr lang="ru-RU" sz="600" dirty="0" err="1">
                <a:latin typeface="Arial" panose="020B0604020202020204" pitchFamily="34" charset="0"/>
                <a:cs typeface="Arial" panose="020B0604020202020204" pitchFamily="34" charset="0"/>
              </a:rPr>
              <a:t>смерті</a:t>
            </a:r>
            <a:endParaRPr lang="en-US"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Cumulative %</a:t>
            </a:r>
          </a:p>
          <a:p>
            <a:r>
              <a:rPr lang="ru-RU" sz="600" dirty="0" err="1">
                <a:latin typeface="Arial" panose="020B0604020202020204" pitchFamily="34" charset="0"/>
                <a:cs typeface="Arial" panose="020B0604020202020204" pitchFamily="34" charset="0"/>
              </a:rPr>
              <a:t>Кумулятивний</a:t>
            </a:r>
            <a:r>
              <a:rPr lang="ru-RU" sz="600" dirty="0">
                <a:latin typeface="Arial" panose="020B0604020202020204" pitchFamily="34" charset="0"/>
                <a:cs typeface="Arial" panose="020B0604020202020204" pitchFamily="34" charset="0"/>
              </a:rPr>
              <a:t> %</a:t>
            </a:r>
            <a:endParaRPr lang="ru-UA" sz="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CA439B6-BFDE-3FAC-9F75-CA189C628265}"/>
              </a:ext>
            </a:extLst>
          </p:cNvPr>
          <p:cNvSpPr txBox="1"/>
          <p:nvPr/>
        </p:nvSpPr>
        <p:spPr>
          <a:xfrm>
            <a:off x="1543899" y="5053536"/>
            <a:ext cx="685849" cy="215444"/>
          </a:xfrm>
          <a:prstGeom prst="rect">
            <a:avLst/>
          </a:prstGeom>
          <a:solidFill>
            <a:schemeClr val="bg1"/>
          </a:solidFill>
        </p:spPr>
        <p:txBody>
          <a:bodyPr wrap="square" lIns="0" tIns="0" rIns="0" bIns="0">
            <a:spAutoFit/>
          </a:bodyPr>
          <a:lstStyle/>
          <a:p>
            <a:pPr algn="ctr"/>
            <a:r>
              <a:rPr lang="en-US" sz="700" b="1" dirty="0">
                <a:latin typeface="Arial" panose="020B0604020202020204" pitchFamily="34" charset="0"/>
                <a:cs typeface="Arial" panose="020B0604020202020204" pitchFamily="34" charset="0"/>
              </a:rPr>
              <a:t>Physiology</a:t>
            </a:r>
          </a:p>
          <a:p>
            <a:pPr algn="ctr"/>
            <a:r>
              <a:rPr lang="ru-RU" sz="700" b="1" dirty="0" err="1">
                <a:latin typeface="Arial" panose="020B0604020202020204" pitchFamily="34" charset="0"/>
                <a:cs typeface="Arial" panose="020B0604020202020204" pitchFamily="34" charset="0"/>
              </a:rPr>
              <a:t>Фізіологія</a:t>
            </a:r>
            <a:endParaRPr lang="ru-UA" sz="7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5A82BD6-744B-669A-40AF-FFE176509050}"/>
              </a:ext>
            </a:extLst>
          </p:cNvPr>
          <p:cNvSpPr txBox="1"/>
          <p:nvPr/>
        </p:nvSpPr>
        <p:spPr>
          <a:xfrm>
            <a:off x="2229748" y="5053536"/>
            <a:ext cx="865126" cy="430887"/>
          </a:xfrm>
          <a:prstGeom prst="rect">
            <a:avLst/>
          </a:prstGeom>
          <a:solidFill>
            <a:schemeClr val="bg1"/>
          </a:solidFill>
        </p:spPr>
        <p:txBody>
          <a:bodyPr wrap="square" lIns="0" tIns="0" rIns="0" bIns="0">
            <a:spAutoFit/>
          </a:bodyPr>
          <a:lstStyle/>
          <a:p>
            <a:pPr algn="ctr"/>
            <a:r>
              <a:rPr lang="en-US" sz="700" b="1" dirty="0">
                <a:latin typeface="Arial" panose="020B0604020202020204" pitchFamily="34" charset="0"/>
                <a:cs typeface="Arial" panose="020B0604020202020204" pitchFamily="34" charset="0"/>
              </a:rPr>
              <a:t>Demo and Comorbidities</a:t>
            </a:r>
          </a:p>
          <a:p>
            <a:pPr algn="ctr"/>
            <a:r>
              <a:rPr lang="ru-RU" sz="700" b="1" dirty="0" err="1">
                <a:latin typeface="Arial" panose="020B0604020202020204" pitchFamily="34" charset="0"/>
                <a:cs typeface="Arial" panose="020B0604020202020204" pitchFamily="34" charset="0"/>
              </a:rPr>
              <a:t>Демографія</a:t>
            </a:r>
            <a:r>
              <a:rPr lang="ru-RU" sz="700" b="1" dirty="0">
                <a:latin typeface="Arial" panose="020B0604020202020204" pitchFamily="34" charset="0"/>
                <a:cs typeface="Arial" panose="020B0604020202020204" pitchFamily="34" charset="0"/>
              </a:rPr>
              <a:t> та </a:t>
            </a:r>
            <a:r>
              <a:rPr lang="ru-RU" sz="700" b="1" dirty="0" err="1">
                <a:latin typeface="Arial" panose="020B0604020202020204" pitchFamily="34" charset="0"/>
                <a:cs typeface="Arial" panose="020B0604020202020204" pitchFamily="34" charset="0"/>
              </a:rPr>
              <a:t>супутні</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хвороби</a:t>
            </a:r>
            <a:endParaRPr lang="ru-UA" sz="7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ECF2C12-9940-615A-173D-89630DECBE46}"/>
              </a:ext>
            </a:extLst>
          </p:cNvPr>
          <p:cNvSpPr txBox="1"/>
          <p:nvPr/>
        </p:nvSpPr>
        <p:spPr>
          <a:xfrm>
            <a:off x="3130350" y="5053536"/>
            <a:ext cx="673500" cy="538609"/>
          </a:xfrm>
          <a:prstGeom prst="rect">
            <a:avLst/>
          </a:prstGeom>
          <a:solidFill>
            <a:schemeClr val="bg1"/>
          </a:solidFill>
        </p:spPr>
        <p:txBody>
          <a:bodyPr wrap="square" lIns="0" tIns="0" rIns="0" bIns="0">
            <a:spAutoFit/>
          </a:bodyPr>
          <a:lstStyle/>
          <a:p>
            <a:pPr algn="ctr"/>
            <a:r>
              <a:rPr lang="en-US" sz="700" b="1" dirty="0">
                <a:latin typeface="Arial" panose="020B0604020202020204" pitchFamily="34" charset="0"/>
                <a:cs typeface="Arial" panose="020B0604020202020204" pitchFamily="34" charset="0"/>
              </a:rPr>
              <a:t>SES of Hospital Population</a:t>
            </a:r>
          </a:p>
          <a:p>
            <a:pPr algn="ctr"/>
            <a:r>
              <a:rPr lang="ru-RU" sz="700" b="1" dirty="0" err="1">
                <a:latin typeface="Arial" panose="020B0604020202020204" pitchFamily="34" charset="0"/>
                <a:cs typeface="Arial" panose="020B0604020202020204" pitchFamily="34" charset="0"/>
              </a:rPr>
              <a:t>SES</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осіб</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які</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перебувають</a:t>
            </a:r>
            <a:r>
              <a:rPr lang="ru-RU" sz="700" b="1" dirty="0">
                <a:latin typeface="Arial" panose="020B0604020202020204" pitchFamily="34" charset="0"/>
                <a:cs typeface="Arial" panose="020B0604020202020204" pitchFamily="34" charset="0"/>
              </a:rPr>
              <a:t> в </a:t>
            </a:r>
            <a:r>
              <a:rPr lang="ru-RU" sz="700" b="1" dirty="0" err="1">
                <a:latin typeface="Arial" panose="020B0604020202020204" pitchFamily="34" charset="0"/>
                <a:cs typeface="Arial" panose="020B0604020202020204" pitchFamily="34" charset="0"/>
              </a:rPr>
              <a:t>лікарні</a:t>
            </a:r>
            <a:endParaRPr lang="ru-UA" sz="7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08952D4-93EC-4712-9B13-736C277FBDBC}"/>
              </a:ext>
            </a:extLst>
          </p:cNvPr>
          <p:cNvSpPr txBox="1"/>
          <p:nvPr/>
        </p:nvSpPr>
        <p:spPr>
          <a:xfrm>
            <a:off x="3897216" y="5051008"/>
            <a:ext cx="650324" cy="323165"/>
          </a:xfrm>
          <a:prstGeom prst="rect">
            <a:avLst/>
          </a:prstGeom>
          <a:solidFill>
            <a:schemeClr val="bg1"/>
          </a:solidFill>
        </p:spPr>
        <p:txBody>
          <a:bodyPr wrap="square" lIns="0" tIns="0" rIns="0" bIns="0">
            <a:spAutoFit/>
          </a:bodyPr>
          <a:lstStyle/>
          <a:p>
            <a:pPr algn="ctr"/>
            <a:r>
              <a:rPr lang="en-US" sz="700" b="1" dirty="0">
                <a:latin typeface="Arial" panose="020B0604020202020204" pitchFamily="34" charset="0"/>
                <a:cs typeface="Arial" panose="020B0604020202020204" pitchFamily="34" charset="0"/>
              </a:rPr>
              <a:t>Hospital Strain</a:t>
            </a:r>
          </a:p>
          <a:p>
            <a:pPr algn="ctr"/>
            <a:r>
              <a:rPr lang="ru-RU" sz="700" b="1" dirty="0" err="1">
                <a:latin typeface="Arial" panose="020B0604020202020204" pitchFamily="34" charset="0"/>
                <a:cs typeface="Arial" panose="020B0604020202020204" pitchFamily="34" charset="0"/>
              </a:rPr>
              <a:t>Лінія</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лікарні</a:t>
            </a:r>
            <a:endParaRPr lang="en-US" sz="700" b="1" dirty="0">
              <a:latin typeface="Arial" panose="020B0604020202020204" pitchFamily="34" charset="0"/>
              <a:cs typeface="Arial" panose="020B0604020202020204" pitchFamily="34" charset="0"/>
            </a:endParaRPr>
          </a:p>
          <a:p>
            <a:pPr algn="ctr"/>
            <a:endParaRPr lang="ru-UA" sz="7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617B795-4820-074E-62ED-F06837D59AD0}"/>
              </a:ext>
            </a:extLst>
          </p:cNvPr>
          <p:cNvSpPr txBox="1"/>
          <p:nvPr/>
        </p:nvSpPr>
        <p:spPr>
          <a:xfrm>
            <a:off x="4710990" y="5053536"/>
            <a:ext cx="650324" cy="323165"/>
          </a:xfrm>
          <a:prstGeom prst="rect">
            <a:avLst/>
          </a:prstGeom>
          <a:solidFill>
            <a:schemeClr val="bg1"/>
          </a:solidFill>
        </p:spPr>
        <p:txBody>
          <a:bodyPr wrap="square" lIns="0" tIns="0" rIns="0" bIns="0">
            <a:spAutoFit/>
          </a:bodyPr>
          <a:lstStyle/>
          <a:p>
            <a:pPr algn="ctr"/>
            <a:r>
              <a:rPr lang="en-US" sz="700" b="1" dirty="0">
                <a:latin typeface="Arial" panose="020B0604020202020204" pitchFamily="34" charset="0"/>
                <a:cs typeface="Arial" panose="020B0604020202020204" pitchFamily="34" charset="0"/>
              </a:rPr>
              <a:t>Hospital Quality</a:t>
            </a:r>
          </a:p>
          <a:p>
            <a:pPr algn="ctr"/>
            <a:r>
              <a:rPr lang="ru-RU" sz="700" b="1" dirty="0" err="1">
                <a:latin typeface="Arial" panose="020B0604020202020204" pitchFamily="34" charset="0"/>
                <a:cs typeface="Arial" panose="020B0604020202020204" pitchFamily="34" charset="0"/>
              </a:rPr>
              <a:t>Якість</a:t>
            </a:r>
            <a:r>
              <a:rPr lang="ru-RU" sz="700" b="1" dirty="0">
                <a:latin typeface="Arial" panose="020B0604020202020204" pitchFamily="34" charset="0"/>
                <a:cs typeface="Arial" panose="020B0604020202020204" pitchFamily="34" charset="0"/>
              </a:rPr>
              <a:t> </a:t>
            </a:r>
            <a:r>
              <a:rPr lang="ru-RU" sz="700" b="1" dirty="0" err="1">
                <a:latin typeface="Arial" panose="020B0604020202020204" pitchFamily="34" charset="0"/>
                <a:cs typeface="Arial" panose="020B0604020202020204" pitchFamily="34" charset="0"/>
              </a:rPr>
              <a:t>лікарні</a:t>
            </a:r>
            <a:endParaRPr lang="ru-UA" sz="700"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2BD262E-AD2E-BD6E-40B6-FE51C83AA98B}"/>
              </a:ext>
            </a:extLst>
          </p:cNvPr>
          <p:cNvSpPr txBox="1"/>
          <p:nvPr/>
        </p:nvSpPr>
        <p:spPr>
          <a:xfrm>
            <a:off x="5477856" y="5053536"/>
            <a:ext cx="650324" cy="215444"/>
          </a:xfrm>
          <a:prstGeom prst="rect">
            <a:avLst/>
          </a:prstGeom>
          <a:solidFill>
            <a:schemeClr val="bg1"/>
          </a:solidFill>
        </p:spPr>
        <p:txBody>
          <a:bodyPr wrap="square" lIns="0" tIns="0" rIns="0" bIns="0">
            <a:spAutoFit/>
          </a:bodyPr>
          <a:lstStyle/>
          <a:p>
            <a:pPr algn="ctr"/>
            <a:r>
              <a:rPr lang="en-US" sz="700" b="1" dirty="0">
                <a:latin typeface="Arial" panose="020B0604020202020204" pitchFamily="34" charset="0"/>
                <a:cs typeface="Arial" panose="020B0604020202020204" pitchFamily="34" charset="0"/>
              </a:rPr>
              <a:t>Treatments</a:t>
            </a:r>
          </a:p>
          <a:p>
            <a:pPr algn="ctr"/>
            <a:r>
              <a:rPr lang="ru-RU" sz="700" b="1" dirty="0" err="1">
                <a:latin typeface="Arial" panose="020B0604020202020204" pitchFamily="34" charset="0"/>
                <a:cs typeface="Arial" panose="020B0604020202020204" pitchFamily="34" charset="0"/>
              </a:rPr>
              <a:t>Лікування</a:t>
            </a:r>
            <a:endParaRPr lang="ru-UA" sz="700" b="1" dirty="0">
              <a:latin typeface="Arial" panose="020B0604020202020204" pitchFamily="34" charset="0"/>
              <a:cs typeface="Arial" panose="020B06040202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9591041" cy="1121461"/>
          </a:xfrm>
          <a:prstGeom prst="rect">
            <a:avLst/>
          </a:prstGeom>
        </p:spPr>
        <p:txBody>
          <a:bodyPr vert="horz" wrap="square" lIns="0" tIns="13335" rIns="0" bIns="0" rtlCol="0">
            <a:spAutoFit/>
          </a:bodyPr>
          <a:lstStyle/>
          <a:p>
            <a:pPr marL="12700">
              <a:lnSpc>
                <a:spcPct val="100000"/>
              </a:lnSpc>
              <a:spcBef>
                <a:spcPts val="105"/>
              </a:spcBef>
            </a:pPr>
            <a:r>
              <a:rPr sz="3600" b="1" spc="-25" dirty="0"/>
              <a:t>Hospital</a:t>
            </a:r>
            <a:r>
              <a:rPr sz="3600" b="1" spc="-200" dirty="0"/>
              <a:t> </a:t>
            </a:r>
            <a:r>
              <a:rPr sz="3600" b="1" spc="-45" dirty="0"/>
              <a:t>Systems</a:t>
            </a:r>
            <a:r>
              <a:rPr sz="3600" b="1" spc="-195" dirty="0"/>
              <a:t> </a:t>
            </a:r>
            <a:r>
              <a:rPr sz="3600" b="1" spc="-40" dirty="0"/>
              <a:t>Preparedness</a:t>
            </a:r>
            <a:br>
              <a:rPr lang="en-US" sz="3600" b="1" spc="-40" dirty="0"/>
            </a:br>
            <a:r>
              <a:rPr lang="ru-RU" sz="3600" b="1" spc="-40" dirty="0" err="1"/>
              <a:t>Підготовленість</a:t>
            </a:r>
            <a:r>
              <a:rPr lang="ru-RU" sz="3600" b="1" spc="-40" dirty="0"/>
              <a:t> систем </a:t>
            </a:r>
            <a:r>
              <a:rPr lang="ru-RU" sz="3600" b="1" spc="-40" dirty="0" err="1"/>
              <a:t>лікарень</a:t>
            </a:r>
            <a:endParaRPr sz="3600" b="1" dirty="0"/>
          </a:p>
        </p:txBody>
      </p:sp>
      <p:sp>
        <p:nvSpPr>
          <p:cNvPr id="3" name="object 3"/>
          <p:cNvSpPr txBox="1"/>
          <p:nvPr/>
        </p:nvSpPr>
        <p:spPr>
          <a:xfrm>
            <a:off x="441959" y="1707918"/>
            <a:ext cx="11464925" cy="4982133"/>
          </a:xfrm>
          <a:prstGeom prst="rect">
            <a:avLst/>
          </a:prstGeom>
        </p:spPr>
        <p:txBody>
          <a:bodyPr vert="horz" wrap="square" lIns="0" tIns="97790" rIns="0" bIns="0" rtlCol="0">
            <a:spAutoFit/>
          </a:bodyPr>
          <a:lstStyle/>
          <a:p>
            <a:pPr marL="266700" indent="-266700">
              <a:lnSpc>
                <a:spcPct val="100000"/>
              </a:lnSpc>
              <a:spcBef>
                <a:spcPts val="770"/>
              </a:spcBef>
              <a:buFont typeface="Arial"/>
              <a:buChar char="•"/>
              <a:tabLst>
                <a:tab pos="266700" algn="l"/>
              </a:tabLst>
            </a:pPr>
            <a:r>
              <a:rPr sz="1400" spc="-10" dirty="0">
                <a:latin typeface="Calibri"/>
                <a:cs typeface="Calibri"/>
              </a:rPr>
              <a:t>Understand</a:t>
            </a:r>
            <a:r>
              <a:rPr sz="1400" spc="-80" dirty="0">
                <a:latin typeface="Calibri"/>
                <a:cs typeface="Calibri"/>
              </a:rPr>
              <a:t> </a:t>
            </a:r>
            <a:r>
              <a:rPr sz="1400" dirty="0">
                <a:latin typeface="Calibri"/>
                <a:cs typeface="Calibri"/>
              </a:rPr>
              <a:t>Incident</a:t>
            </a:r>
            <a:r>
              <a:rPr sz="1400" spc="-95" dirty="0">
                <a:latin typeface="Calibri"/>
                <a:cs typeface="Calibri"/>
              </a:rPr>
              <a:t> </a:t>
            </a:r>
            <a:r>
              <a:rPr sz="1400" dirty="0">
                <a:latin typeface="Calibri"/>
                <a:cs typeface="Calibri"/>
              </a:rPr>
              <a:t>Command</a:t>
            </a:r>
            <a:r>
              <a:rPr sz="1400" spc="-95" dirty="0">
                <a:latin typeface="Calibri"/>
                <a:cs typeface="Calibri"/>
              </a:rPr>
              <a:t> </a:t>
            </a:r>
            <a:r>
              <a:rPr sz="1400" spc="-10" dirty="0">
                <a:latin typeface="Calibri"/>
                <a:cs typeface="Calibri"/>
              </a:rPr>
              <a:t>Structure</a:t>
            </a:r>
            <a:r>
              <a:rPr sz="1400" spc="-90" dirty="0">
                <a:latin typeface="Calibri"/>
                <a:cs typeface="Calibri"/>
              </a:rPr>
              <a:t> </a:t>
            </a:r>
            <a:r>
              <a:rPr sz="1400" dirty="0">
                <a:latin typeface="Calibri"/>
                <a:cs typeface="Calibri"/>
              </a:rPr>
              <a:t>and</a:t>
            </a:r>
            <a:r>
              <a:rPr sz="1400" spc="-105" dirty="0">
                <a:latin typeface="Calibri"/>
                <a:cs typeface="Calibri"/>
              </a:rPr>
              <a:t> </a:t>
            </a:r>
            <a:r>
              <a:rPr sz="1400" spc="-10" dirty="0">
                <a:latin typeface="Calibri"/>
                <a:cs typeface="Calibri"/>
              </a:rPr>
              <a:t>Communication</a:t>
            </a:r>
            <a:endParaRPr sz="1400" dirty="0">
              <a:latin typeface="Calibri"/>
              <a:cs typeface="Calibri"/>
            </a:endParaRPr>
          </a:p>
          <a:p>
            <a:pPr marL="266700" indent="-266700">
              <a:lnSpc>
                <a:spcPct val="100000"/>
              </a:lnSpc>
              <a:spcBef>
                <a:spcPts val="670"/>
              </a:spcBef>
              <a:buFont typeface="Arial"/>
              <a:buChar char="•"/>
              <a:tabLst>
                <a:tab pos="266700" algn="l"/>
              </a:tabLst>
            </a:pPr>
            <a:r>
              <a:rPr sz="1400" spc="-35" dirty="0">
                <a:latin typeface="Calibri"/>
                <a:cs typeface="Calibri"/>
              </a:rPr>
              <a:t>Pre-</a:t>
            </a:r>
            <a:r>
              <a:rPr sz="1400" spc="-10" dirty="0">
                <a:latin typeface="Calibri"/>
                <a:cs typeface="Calibri"/>
              </a:rPr>
              <a:t>registering</a:t>
            </a:r>
            <a:r>
              <a:rPr sz="1400" spc="-85" dirty="0">
                <a:latin typeface="Calibri"/>
                <a:cs typeface="Calibri"/>
              </a:rPr>
              <a:t> </a:t>
            </a:r>
            <a:r>
              <a:rPr sz="1400" dirty="0">
                <a:latin typeface="Calibri"/>
                <a:cs typeface="Calibri"/>
              </a:rPr>
              <a:t>a</a:t>
            </a:r>
            <a:r>
              <a:rPr sz="1400" spc="-100" dirty="0">
                <a:latin typeface="Calibri"/>
                <a:cs typeface="Calibri"/>
              </a:rPr>
              <a:t> </a:t>
            </a:r>
            <a:r>
              <a:rPr sz="1400" spc="-10" dirty="0">
                <a:latin typeface="Calibri"/>
                <a:cs typeface="Calibri"/>
              </a:rPr>
              <a:t>community</a:t>
            </a:r>
            <a:r>
              <a:rPr sz="1400" spc="-65" dirty="0">
                <a:latin typeface="Calibri"/>
                <a:cs typeface="Calibri"/>
              </a:rPr>
              <a:t> </a:t>
            </a:r>
            <a:r>
              <a:rPr sz="1400" dirty="0">
                <a:latin typeface="Calibri"/>
                <a:cs typeface="Calibri"/>
              </a:rPr>
              <a:t>wide</a:t>
            </a:r>
            <a:r>
              <a:rPr sz="1400" spc="-90" dirty="0">
                <a:latin typeface="Calibri"/>
                <a:cs typeface="Calibri"/>
              </a:rPr>
              <a:t> </a:t>
            </a:r>
            <a:r>
              <a:rPr sz="1400" dirty="0">
                <a:latin typeface="Calibri"/>
                <a:cs typeface="Calibri"/>
              </a:rPr>
              <a:t>medical</a:t>
            </a:r>
            <a:r>
              <a:rPr sz="1400" spc="-95" dirty="0">
                <a:latin typeface="Calibri"/>
                <a:cs typeface="Calibri"/>
              </a:rPr>
              <a:t> </a:t>
            </a:r>
            <a:r>
              <a:rPr sz="1400" dirty="0">
                <a:latin typeface="Calibri"/>
                <a:cs typeface="Calibri"/>
              </a:rPr>
              <a:t>reserve</a:t>
            </a:r>
            <a:r>
              <a:rPr sz="1400" spc="-90" dirty="0">
                <a:latin typeface="Calibri"/>
                <a:cs typeface="Calibri"/>
              </a:rPr>
              <a:t> </a:t>
            </a:r>
            <a:r>
              <a:rPr sz="1400" dirty="0">
                <a:latin typeface="Calibri"/>
                <a:cs typeface="Calibri"/>
              </a:rPr>
              <a:t>corps</a:t>
            </a:r>
            <a:r>
              <a:rPr sz="1400" spc="-80" dirty="0">
                <a:latin typeface="Calibri"/>
                <a:cs typeface="Calibri"/>
              </a:rPr>
              <a:t> </a:t>
            </a:r>
            <a:r>
              <a:rPr sz="1400" dirty="0">
                <a:latin typeface="Calibri"/>
                <a:cs typeface="Calibri"/>
              </a:rPr>
              <a:t>for</a:t>
            </a:r>
            <a:r>
              <a:rPr sz="1400" spc="-100" dirty="0">
                <a:latin typeface="Calibri"/>
                <a:cs typeface="Calibri"/>
              </a:rPr>
              <a:t> </a:t>
            </a:r>
            <a:r>
              <a:rPr sz="1400" dirty="0">
                <a:latin typeface="Calibri"/>
                <a:cs typeface="Calibri"/>
              </a:rPr>
              <a:t>MCI</a:t>
            </a:r>
            <a:r>
              <a:rPr sz="1400" spc="-90" dirty="0">
                <a:latin typeface="Calibri"/>
                <a:cs typeface="Calibri"/>
              </a:rPr>
              <a:t> </a:t>
            </a:r>
            <a:r>
              <a:rPr sz="1400" spc="-10" dirty="0">
                <a:latin typeface="Calibri"/>
                <a:cs typeface="Calibri"/>
              </a:rPr>
              <a:t>emergencies</a:t>
            </a:r>
            <a:endParaRPr sz="1400" dirty="0">
              <a:latin typeface="Calibri"/>
              <a:cs typeface="Calibri"/>
            </a:endParaRPr>
          </a:p>
          <a:p>
            <a:pPr marL="266700" indent="-266700">
              <a:lnSpc>
                <a:spcPct val="100000"/>
              </a:lnSpc>
              <a:spcBef>
                <a:spcPts val="665"/>
              </a:spcBef>
              <a:buFont typeface="Arial"/>
              <a:buChar char="•"/>
              <a:tabLst>
                <a:tab pos="266700" algn="l"/>
              </a:tabLst>
            </a:pPr>
            <a:r>
              <a:rPr sz="1400" spc="-30" dirty="0">
                <a:latin typeface="Calibri"/>
                <a:cs typeface="Calibri"/>
              </a:rPr>
              <a:t>Pre-</a:t>
            </a:r>
            <a:r>
              <a:rPr sz="1400" dirty="0">
                <a:latin typeface="Calibri"/>
                <a:cs typeface="Calibri"/>
              </a:rPr>
              <a:t>assigned</a:t>
            </a:r>
            <a:r>
              <a:rPr sz="1400" spc="-60" dirty="0">
                <a:latin typeface="Calibri"/>
                <a:cs typeface="Calibri"/>
              </a:rPr>
              <a:t> </a:t>
            </a:r>
            <a:r>
              <a:rPr sz="1400" dirty="0">
                <a:latin typeface="Calibri"/>
                <a:cs typeface="Calibri"/>
              </a:rPr>
              <a:t>tasks</a:t>
            </a:r>
            <a:r>
              <a:rPr sz="1400" spc="-60" dirty="0">
                <a:latin typeface="Calibri"/>
                <a:cs typeface="Calibri"/>
              </a:rPr>
              <a:t> </a:t>
            </a:r>
            <a:r>
              <a:rPr sz="1400" dirty="0">
                <a:latin typeface="Calibri"/>
                <a:cs typeface="Calibri"/>
              </a:rPr>
              <a:t>and</a:t>
            </a:r>
            <a:r>
              <a:rPr sz="1400" spc="-70" dirty="0">
                <a:latin typeface="Calibri"/>
                <a:cs typeface="Calibri"/>
              </a:rPr>
              <a:t> </a:t>
            </a:r>
            <a:r>
              <a:rPr sz="1400" spc="-10" dirty="0">
                <a:latin typeface="Calibri"/>
                <a:cs typeface="Calibri"/>
              </a:rPr>
              <a:t>roles:</a:t>
            </a:r>
            <a:endParaRPr sz="1400" dirty="0">
              <a:latin typeface="Calibri"/>
              <a:cs typeface="Calibri"/>
            </a:endParaRPr>
          </a:p>
          <a:p>
            <a:pPr marL="723900" lvl="1" indent="-228600">
              <a:lnSpc>
                <a:spcPct val="100000"/>
              </a:lnSpc>
              <a:spcBef>
                <a:spcPts val="240"/>
              </a:spcBef>
              <a:buFont typeface="Arial"/>
              <a:buChar char="•"/>
              <a:tabLst>
                <a:tab pos="723900" algn="l"/>
              </a:tabLst>
            </a:pPr>
            <a:r>
              <a:rPr sz="1200" dirty="0">
                <a:latin typeface="Calibri"/>
                <a:cs typeface="Calibri"/>
              </a:rPr>
              <a:t>1</a:t>
            </a:r>
            <a:r>
              <a:rPr sz="1200" baseline="24305" dirty="0">
                <a:latin typeface="Calibri"/>
                <a:cs typeface="Calibri"/>
              </a:rPr>
              <a:t>st</a:t>
            </a:r>
            <a:r>
              <a:rPr sz="1200" spc="187" baseline="24305" dirty="0">
                <a:latin typeface="Calibri"/>
                <a:cs typeface="Calibri"/>
              </a:rPr>
              <a:t> </a:t>
            </a:r>
            <a:r>
              <a:rPr sz="1200" spc="-10" dirty="0">
                <a:latin typeface="Calibri"/>
                <a:cs typeface="Calibri"/>
              </a:rPr>
              <a:t>Triage</a:t>
            </a:r>
            <a:r>
              <a:rPr sz="1200" spc="-40" dirty="0">
                <a:latin typeface="Calibri"/>
                <a:cs typeface="Calibri"/>
              </a:rPr>
              <a:t> </a:t>
            </a:r>
            <a:r>
              <a:rPr sz="1200" dirty="0">
                <a:latin typeface="Calibri"/>
                <a:cs typeface="Calibri"/>
              </a:rPr>
              <a:t>and</a:t>
            </a:r>
            <a:r>
              <a:rPr sz="1200" spc="-45" dirty="0">
                <a:latin typeface="Calibri"/>
                <a:cs typeface="Calibri"/>
              </a:rPr>
              <a:t> </a:t>
            </a:r>
            <a:r>
              <a:rPr sz="1200" spc="-20" dirty="0">
                <a:latin typeface="Calibri"/>
                <a:cs typeface="Calibri"/>
              </a:rPr>
              <a:t>Re-</a:t>
            </a:r>
            <a:r>
              <a:rPr sz="1200" spc="-10" dirty="0">
                <a:latin typeface="Calibri"/>
                <a:cs typeface="Calibri"/>
              </a:rPr>
              <a:t>Triage</a:t>
            </a:r>
            <a:endParaRPr sz="1200" dirty="0">
              <a:latin typeface="Calibri"/>
              <a:cs typeface="Calibri"/>
            </a:endParaRPr>
          </a:p>
          <a:p>
            <a:pPr marL="723900" lvl="1" indent="-228600">
              <a:lnSpc>
                <a:spcPct val="100000"/>
              </a:lnSpc>
              <a:spcBef>
                <a:spcPts val="204"/>
              </a:spcBef>
              <a:buFont typeface="Arial"/>
              <a:buChar char="•"/>
              <a:tabLst>
                <a:tab pos="723900" algn="l"/>
              </a:tabLst>
            </a:pPr>
            <a:r>
              <a:rPr sz="1200" dirty="0">
                <a:latin typeface="Calibri"/>
                <a:cs typeface="Calibri"/>
              </a:rPr>
              <a:t>Decontamination</a:t>
            </a:r>
            <a:r>
              <a:rPr sz="1200" spc="-130" dirty="0">
                <a:latin typeface="Calibri"/>
                <a:cs typeface="Calibri"/>
              </a:rPr>
              <a:t> </a:t>
            </a:r>
            <a:r>
              <a:rPr sz="1200" spc="-20" dirty="0">
                <a:latin typeface="Calibri"/>
                <a:cs typeface="Calibri"/>
              </a:rPr>
              <a:t>Team</a:t>
            </a:r>
            <a:endParaRPr sz="1200" dirty="0">
              <a:latin typeface="Calibri"/>
              <a:cs typeface="Calibri"/>
            </a:endParaRPr>
          </a:p>
          <a:p>
            <a:pPr marL="723900" lvl="1" indent="-228600">
              <a:lnSpc>
                <a:spcPct val="100000"/>
              </a:lnSpc>
              <a:spcBef>
                <a:spcPts val="220"/>
              </a:spcBef>
              <a:buFont typeface="Arial"/>
              <a:buChar char="•"/>
              <a:tabLst>
                <a:tab pos="723900" algn="l"/>
              </a:tabLst>
            </a:pPr>
            <a:r>
              <a:rPr sz="1200" dirty="0">
                <a:latin typeface="Calibri"/>
                <a:cs typeface="Calibri"/>
              </a:rPr>
              <a:t>Intubation</a:t>
            </a:r>
            <a:r>
              <a:rPr sz="1200" spc="-35" dirty="0">
                <a:latin typeface="Calibri"/>
                <a:cs typeface="Calibri"/>
              </a:rPr>
              <a:t> </a:t>
            </a:r>
            <a:r>
              <a:rPr sz="1200" spc="-20" dirty="0">
                <a:latin typeface="Calibri"/>
                <a:cs typeface="Calibri"/>
              </a:rPr>
              <a:t>Teams,</a:t>
            </a:r>
            <a:r>
              <a:rPr sz="1200" spc="-35" dirty="0">
                <a:latin typeface="Calibri"/>
                <a:cs typeface="Calibri"/>
              </a:rPr>
              <a:t> </a:t>
            </a:r>
            <a:r>
              <a:rPr sz="1200" dirty="0">
                <a:latin typeface="Calibri"/>
                <a:cs typeface="Calibri"/>
              </a:rPr>
              <a:t>IV</a:t>
            </a:r>
            <a:r>
              <a:rPr sz="1200" spc="-35" dirty="0">
                <a:latin typeface="Calibri"/>
                <a:cs typeface="Calibri"/>
              </a:rPr>
              <a:t> </a:t>
            </a:r>
            <a:r>
              <a:rPr sz="1200" dirty="0">
                <a:latin typeface="Calibri"/>
                <a:cs typeface="Calibri"/>
              </a:rPr>
              <a:t>placement</a:t>
            </a:r>
            <a:r>
              <a:rPr sz="1200" spc="-55" dirty="0">
                <a:latin typeface="Calibri"/>
                <a:cs typeface="Calibri"/>
              </a:rPr>
              <a:t> </a:t>
            </a:r>
            <a:r>
              <a:rPr sz="1200" spc="-10" dirty="0">
                <a:latin typeface="Calibri"/>
                <a:cs typeface="Calibri"/>
              </a:rPr>
              <a:t>teams</a:t>
            </a:r>
            <a:endParaRPr sz="1200" dirty="0">
              <a:latin typeface="Calibri"/>
              <a:cs typeface="Calibri"/>
            </a:endParaRPr>
          </a:p>
          <a:p>
            <a:pPr marL="723900" lvl="1" indent="-228600">
              <a:lnSpc>
                <a:spcPct val="100000"/>
              </a:lnSpc>
              <a:spcBef>
                <a:spcPts val="215"/>
              </a:spcBef>
              <a:buFont typeface="Arial"/>
              <a:buChar char="•"/>
              <a:tabLst>
                <a:tab pos="723900" algn="l"/>
              </a:tabLst>
            </a:pPr>
            <a:r>
              <a:rPr sz="1200" dirty="0">
                <a:latin typeface="Calibri"/>
                <a:cs typeface="Calibri"/>
              </a:rPr>
              <a:t>Pharmacy</a:t>
            </a:r>
            <a:r>
              <a:rPr sz="1200" spc="-70" dirty="0">
                <a:latin typeface="Calibri"/>
                <a:cs typeface="Calibri"/>
              </a:rPr>
              <a:t> </a:t>
            </a:r>
            <a:r>
              <a:rPr sz="1200" dirty="0">
                <a:latin typeface="Calibri"/>
                <a:cs typeface="Calibri"/>
              </a:rPr>
              <a:t>activation</a:t>
            </a:r>
            <a:r>
              <a:rPr sz="1200" spc="-55" dirty="0">
                <a:latin typeface="Calibri"/>
                <a:cs typeface="Calibri"/>
              </a:rPr>
              <a:t> </a:t>
            </a:r>
            <a:r>
              <a:rPr sz="1200" dirty="0">
                <a:latin typeface="Calibri"/>
                <a:cs typeface="Calibri"/>
              </a:rPr>
              <a:t>for</a:t>
            </a:r>
            <a:r>
              <a:rPr sz="1200" spc="-50" dirty="0">
                <a:latin typeface="Calibri"/>
                <a:cs typeface="Calibri"/>
              </a:rPr>
              <a:t> </a:t>
            </a:r>
            <a:r>
              <a:rPr sz="1200" dirty="0">
                <a:latin typeface="Calibri"/>
                <a:cs typeface="Calibri"/>
              </a:rPr>
              <a:t>atropine</a:t>
            </a:r>
            <a:r>
              <a:rPr sz="1200" spc="-35" dirty="0">
                <a:latin typeface="Calibri"/>
                <a:cs typeface="Calibri"/>
              </a:rPr>
              <a:t> </a:t>
            </a:r>
            <a:r>
              <a:rPr sz="1200" spc="-10" dirty="0">
                <a:latin typeface="Calibri"/>
                <a:cs typeface="Calibri"/>
              </a:rPr>
              <a:t>availability</a:t>
            </a:r>
            <a:endParaRPr sz="1200" dirty="0">
              <a:latin typeface="Calibri"/>
              <a:cs typeface="Calibri"/>
            </a:endParaRPr>
          </a:p>
          <a:p>
            <a:pPr marL="266700" indent="-266700">
              <a:lnSpc>
                <a:spcPct val="100000"/>
              </a:lnSpc>
              <a:spcBef>
                <a:spcPts val="630"/>
              </a:spcBef>
              <a:buFont typeface="Arial"/>
              <a:buChar char="•"/>
              <a:tabLst>
                <a:tab pos="266700" algn="l"/>
              </a:tabLst>
            </a:pPr>
            <a:r>
              <a:rPr sz="1400" spc="-45" dirty="0">
                <a:latin typeface="Calibri"/>
                <a:cs typeface="Calibri"/>
              </a:rPr>
              <a:t>Task</a:t>
            </a:r>
            <a:r>
              <a:rPr sz="1400" spc="-114" dirty="0">
                <a:latin typeface="Calibri"/>
                <a:cs typeface="Calibri"/>
              </a:rPr>
              <a:t> </a:t>
            </a:r>
            <a:r>
              <a:rPr sz="1400" dirty="0">
                <a:latin typeface="Calibri"/>
                <a:cs typeface="Calibri"/>
              </a:rPr>
              <a:t>shifting</a:t>
            </a:r>
            <a:r>
              <a:rPr sz="1400" spc="-105" dirty="0">
                <a:latin typeface="Calibri"/>
                <a:cs typeface="Calibri"/>
              </a:rPr>
              <a:t> </a:t>
            </a:r>
            <a:r>
              <a:rPr sz="1400" dirty="0">
                <a:latin typeface="Calibri"/>
                <a:cs typeface="Calibri"/>
              </a:rPr>
              <a:t>to</a:t>
            </a:r>
            <a:r>
              <a:rPr sz="1400" spc="-120" dirty="0">
                <a:latin typeface="Calibri"/>
                <a:cs typeface="Calibri"/>
              </a:rPr>
              <a:t> </a:t>
            </a:r>
            <a:r>
              <a:rPr sz="1400" dirty="0">
                <a:latin typeface="Calibri"/>
                <a:cs typeface="Calibri"/>
              </a:rPr>
              <a:t>offload</a:t>
            </a:r>
            <a:r>
              <a:rPr sz="1400" spc="-114" dirty="0">
                <a:latin typeface="Calibri"/>
                <a:cs typeface="Calibri"/>
              </a:rPr>
              <a:t> </a:t>
            </a:r>
            <a:r>
              <a:rPr sz="1400" spc="-10" dirty="0">
                <a:latin typeface="Calibri"/>
                <a:cs typeface="Calibri"/>
              </a:rPr>
              <a:t>staffing</a:t>
            </a:r>
            <a:r>
              <a:rPr sz="1400" spc="-114" dirty="0">
                <a:latin typeface="Calibri"/>
                <a:cs typeface="Calibri"/>
              </a:rPr>
              <a:t> </a:t>
            </a:r>
            <a:r>
              <a:rPr sz="1400" spc="-10" dirty="0">
                <a:latin typeface="Calibri"/>
                <a:cs typeface="Calibri"/>
              </a:rPr>
              <a:t>pressure</a:t>
            </a:r>
            <a:r>
              <a:rPr sz="1400" spc="-85" dirty="0">
                <a:latin typeface="Calibri"/>
                <a:cs typeface="Calibri"/>
              </a:rPr>
              <a:t> </a:t>
            </a:r>
            <a:r>
              <a:rPr sz="1400" spc="-10" dirty="0">
                <a:latin typeface="Calibri"/>
                <a:cs typeface="Calibri"/>
              </a:rPr>
              <a:t>points</a:t>
            </a:r>
            <a:endParaRPr sz="1400" dirty="0">
              <a:latin typeface="Calibri"/>
              <a:cs typeface="Calibri"/>
            </a:endParaRPr>
          </a:p>
          <a:p>
            <a:pPr marL="723900" lvl="1" indent="-228600">
              <a:lnSpc>
                <a:spcPct val="100000"/>
              </a:lnSpc>
              <a:spcBef>
                <a:spcPts val="250"/>
              </a:spcBef>
              <a:buFont typeface="Arial"/>
              <a:buChar char="•"/>
              <a:tabLst>
                <a:tab pos="723900" algn="l"/>
              </a:tabLst>
            </a:pPr>
            <a:r>
              <a:rPr sz="1200" dirty="0">
                <a:latin typeface="Calibri"/>
                <a:cs typeface="Calibri"/>
              </a:rPr>
              <a:t>Suctioning</a:t>
            </a:r>
            <a:r>
              <a:rPr sz="1200" spc="-55" dirty="0">
                <a:latin typeface="Calibri"/>
                <a:cs typeface="Calibri"/>
              </a:rPr>
              <a:t> </a:t>
            </a:r>
            <a:r>
              <a:rPr sz="1200" dirty="0">
                <a:latin typeface="Calibri"/>
                <a:cs typeface="Calibri"/>
              </a:rPr>
              <a:t>and</a:t>
            </a:r>
            <a:r>
              <a:rPr sz="1200" spc="-35" dirty="0">
                <a:latin typeface="Calibri"/>
                <a:cs typeface="Calibri"/>
              </a:rPr>
              <a:t> </a:t>
            </a:r>
            <a:r>
              <a:rPr sz="1200" dirty="0">
                <a:latin typeface="Calibri"/>
                <a:cs typeface="Calibri"/>
              </a:rPr>
              <a:t>nebulization</a:t>
            </a:r>
            <a:r>
              <a:rPr sz="1200" spc="-30" dirty="0">
                <a:latin typeface="Calibri"/>
                <a:cs typeface="Calibri"/>
              </a:rPr>
              <a:t> </a:t>
            </a:r>
            <a:r>
              <a:rPr sz="1200" dirty="0">
                <a:latin typeface="Calibri"/>
                <a:cs typeface="Calibri"/>
              </a:rPr>
              <a:t>cannot</a:t>
            </a:r>
            <a:r>
              <a:rPr sz="1200" spc="-45" dirty="0">
                <a:latin typeface="Calibri"/>
                <a:cs typeface="Calibri"/>
              </a:rPr>
              <a:t> </a:t>
            </a:r>
            <a:r>
              <a:rPr sz="1200" dirty="0">
                <a:latin typeface="Calibri"/>
                <a:cs typeface="Calibri"/>
              </a:rPr>
              <a:t>be</a:t>
            </a:r>
            <a:r>
              <a:rPr sz="1200" spc="-30" dirty="0">
                <a:latin typeface="Calibri"/>
                <a:cs typeface="Calibri"/>
              </a:rPr>
              <a:t> </a:t>
            </a:r>
            <a:r>
              <a:rPr sz="1200" dirty="0">
                <a:latin typeface="Calibri"/>
                <a:cs typeface="Calibri"/>
              </a:rPr>
              <a:t>left</a:t>
            </a:r>
            <a:r>
              <a:rPr sz="1200" spc="-35" dirty="0">
                <a:latin typeface="Calibri"/>
                <a:cs typeface="Calibri"/>
              </a:rPr>
              <a:t> </a:t>
            </a:r>
            <a:r>
              <a:rPr sz="1200" dirty="0">
                <a:latin typeface="Calibri"/>
                <a:cs typeface="Calibri"/>
              </a:rPr>
              <a:t>on</a:t>
            </a:r>
            <a:r>
              <a:rPr sz="1200" spc="-35" dirty="0">
                <a:latin typeface="Calibri"/>
                <a:cs typeface="Calibri"/>
              </a:rPr>
              <a:t> </a:t>
            </a:r>
            <a:r>
              <a:rPr sz="1200" dirty="0">
                <a:latin typeface="Calibri"/>
                <a:cs typeface="Calibri"/>
              </a:rPr>
              <a:t>to</a:t>
            </a:r>
            <a:r>
              <a:rPr sz="1200" spc="-40" dirty="0">
                <a:latin typeface="Calibri"/>
                <a:cs typeface="Calibri"/>
              </a:rPr>
              <a:t> </a:t>
            </a:r>
            <a:r>
              <a:rPr sz="1200" dirty="0">
                <a:latin typeface="Calibri"/>
                <a:cs typeface="Calibri"/>
              </a:rPr>
              <a:t>a</a:t>
            </a:r>
            <a:r>
              <a:rPr sz="1200" spc="-35" dirty="0">
                <a:latin typeface="Calibri"/>
                <a:cs typeface="Calibri"/>
              </a:rPr>
              <a:t> </a:t>
            </a:r>
            <a:r>
              <a:rPr sz="1200" dirty="0">
                <a:latin typeface="Calibri"/>
                <a:cs typeface="Calibri"/>
              </a:rPr>
              <a:t>few</a:t>
            </a:r>
            <a:r>
              <a:rPr sz="1200" spc="-30" dirty="0">
                <a:latin typeface="Calibri"/>
                <a:cs typeface="Calibri"/>
              </a:rPr>
              <a:t> </a:t>
            </a:r>
            <a:r>
              <a:rPr sz="1200" dirty="0">
                <a:latin typeface="Calibri"/>
                <a:cs typeface="Calibri"/>
              </a:rPr>
              <a:t>respiratory</a:t>
            </a:r>
            <a:r>
              <a:rPr sz="1200" spc="-40" dirty="0">
                <a:latin typeface="Calibri"/>
                <a:cs typeface="Calibri"/>
              </a:rPr>
              <a:t> </a:t>
            </a:r>
            <a:r>
              <a:rPr sz="1200" spc="-10" dirty="0">
                <a:latin typeface="Calibri"/>
                <a:cs typeface="Calibri"/>
              </a:rPr>
              <a:t>therapists</a:t>
            </a:r>
            <a:endParaRPr lang="en-US" sz="1200" spc="-10" dirty="0">
              <a:latin typeface="Calibri"/>
              <a:cs typeface="Calibri"/>
            </a:endParaRPr>
          </a:p>
          <a:p>
            <a:pPr marL="495300" lvl="1">
              <a:lnSpc>
                <a:spcPct val="100000"/>
              </a:lnSpc>
              <a:spcBef>
                <a:spcPts val="250"/>
              </a:spcBef>
              <a:tabLst>
                <a:tab pos="723900" algn="l"/>
              </a:tabLst>
            </a:pPr>
            <a:endParaRPr lang="en-US" sz="1000" spc="-10" dirty="0">
              <a:latin typeface="Calibri"/>
              <a:cs typeface="Calibri"/>
            </a:endParaRPr>
          </a:p>
          <a:p>
            <a:pPr lvl="1">
              <a:lnSpc>
                <a:spcPct val="100000"/>
              </a:lnSpc>
              <a:spcBef>
                <a:spcPts val="250"/>
              </a:spcBef>
              <a:tabLst>
                <a:tab pos="265113" algn="l"/>
              </a:tabLst>
            </a:pPr>
            <a:r>
              <a:rPr lang="ru-RU" sz="1200" dirty="0">
                <a:latin typeface="Calibri"/>
                <a:cs typeface="Calibri"/>
              </a:rPr>
              <a:t>•</a:t>
            </a:r>
            <a:r>
              <a:rPr lang="ru-RU" sz="1400" dirty="0">
                <a:latin typeface="Calibri"/>
                <a:cs typeface="Calibri"/>
              </a:rPr>
              <a:t>	</a:t>
            </a:r>
            <a:r>
              <a:rPr lang="ru-RU" sz="1400" dirty="0" err="1">
                <a:latin typeface="Calibri"/>
                <a:cs typeface="Calibri"/>
              </a:rPr>
              <a:t>Зрозумійте</a:t>
            </a:r>
            <a:r>
              <a:rPr lang="ru-RU" sz="1400" dirty="0">
                <a:latin typeface="Calibri"/>
                <a:cs typeface="Calibri"/>
              </a:rPr>
              <a:t> </a:t>
            </a:r>
            <a:r>
              <a:rPr lang="ru-RU" sz="1400" dirty="0" err="1">
                <a:latin typeface="Calibri"/>
                <a:cs typeface="Calibri"/>
              </a:rPr>
              <a:t>командну</a:t>
            </a:r>
            <a:r>
              <a:rPr lang="ru-RU" sz="1400" dirty="0">
                <a:latin typeface="Calibri"/>
                <a:cs typeface="Calibri"/>
              </a:rPr>
              <a:t> структуру та </a:t>
            </a:r>
            <a:r>
              <a:rPr lang="ru-RU" sz="1400" dirty="0" err="1">
                <a:latin typeface="Calibri"/>
                <a:cs typeface="Calibri"/>
              </a:rPr>
              <a:t>комунікацію</a:t>
            </a:r>
            <a:r>
              <a:rPr lang="ru-RU" sz="1400" dirty="0">
                <a:latin typeface="Calibri"/>
                <a:cs typeface="Calibri"/>
              </a:rPr>
              <a:t> </a:t>
            </a:r>
            <a:r>
              <a:rPr lang="ru-RU" sz="1400" dirty="0" err="1">
                <a:latin typeface="Calibri"/>
                <a:cs typeface="Calibri"/>
              </a:rPr>
              <a:t>щодо</a:t>
            </a:r>
            <a:r>
              <a:rPr lang="ru-RU" sz="1400" dirty="0">
                <a:latin typeface="Calibri"/>
                <a:cs typeface="Calibri"/>
              </a:rPr>
              <a:t> </a:t>
            </a:r>
            <a:r>
              <a:rPr lang="ru-RU" sz="1400" dirty="0" err="1">
                <a:latin typeface="Calibri"/>
                <a:cs typeface="Calibri"/>
              </a:rPr>
              <a:t>інцидентів</a:t>
            </a:r>
            <a:endParaRPr lang="ru-RU" sz="1400" dirty="0">
              <a:latin typeface="Calibri"/>
              <a:cs typeface="Calibri"/>
            </a:endParaRPr>
          </a:p>
          <a:p>
            <a:pPr lvl="1">
              <a:lnSpc>
                <a:spcPct val="100000"/>
              </a:lnSpc>
              <a:spcBef>
                <a:spcPts val="250"/>
              </a:spcBef>
              <a:tabLst>
                <a:tab pos="265113" algn="l"/>
              </a:tabLst>
            </a:pPr>
            <a:r>
              <a:rPr lang="ru-RU" sz="1200" dirty="0">
                <a:latin typeface="Calibri"/>
                <a:cs typeface="Calibri"/>
              </a:rPr>
              <a:t>•</a:t>
            </a:r>
            <a:r>
              <a:rPr lang="ru-RU" sz="1400" dirty="0">
                <a:latin typeface="Calibri"/>
                <a:cs typeface="Calibri"/>
              </a:rPr>
              <a:t>	</a:t>
            </a:r>
            <a:r>
              <a:rPr lang="ru-RU" sz="1400" dirty="0" err="1">
                <a:latin typeface="Calibri"/>
                <a:cs typeface="Calibri"/>
              </a:rPr>
              <a:t>Попередня</a:t>
            </a:r>
            <a:r>
              <a:rPr lang="ru-RU" sz="1400" dirty="0">
                <a:latin typeface="Calibri"/>
                <a:cs typeface="Calibri"/>
              </a:rPr>
              <a:t> </a:t>
            </a:r>
            <a:r>
              <a:rPr lang="ru-RU" sz="1400" dirty="0" err="1">
                <a:latin typeface="Calibri"/>
                <a:cs typeface="Calibri"/>
              </a:rPr>
              <a:t>реєстрація</a:t>
            </a:r>
            <a:r>
              <a:rPr lang="ru-RU" sz="1400" dirty="0">
                <a:latin typeface="Calibri"/>
                <a:cs typeface="Calibri"/>
              </a:rPr>
              <a:t> </a:t>
            </a:r>
            <a:r>
              <a:rPr lang="ru-RU" sz="1400" dirty="0" err="1">
                <a:latin typeface="Calibri"/>
                <a:cs typeface="Calibri"/>
              </a:rPr>
              <a:t>загального</a:t>
            </a:r>
            <a:r>
              <a:rPr lang="ru-RU" sz="1400" dirty="0">
                <a:latin typeface="Calibri"/>
                <a:cs typeface="Calibri"/>
              </a:rPr>
              <a:t> </a:t>
            </a:r>
            <a:r>
              <a:rPr lang="ru-RU" sz="1400" dirty="0" err="1">
                <a:latin typeface="Calibri"/>
                <a:cs typeface="Calibri"/>
              </a:rPr>
              <a:t>медичного</a:t>
            </a:r>
            <a:r>
              <a:rPr lang="ru-RU" sz="1400" dirty="0">
                <a:latin typeface="Calibri"/>
                <a:cs typeface="Calibri"/>
              </a:rPr>
              <a:t> резервного корпусу для </a:t>
            </a:r>
            <a:r>
              <a:rPr lang="ru-RU" sz="1400" dirty="0" err="1">
                <a:latin typeface="Calibri"/>
                <a:cs typeface="Calibri"/>
              </a:rPr>
              <a:t>надзвичайних</a:t>
            </a:r>
            <a:r>
              <a:rPr lang="ru-RU" sz="1400" dirty="0">
                <a:latin typeface="Calibri"/>
                <a:cs typeface="Calibri"/>
              </a:rPr>
              <a:t> </a:t>
            </a:r>
            <a:r>
              <a:rPr lang="ru-RU" sz="1400" dirty="0" err="1">
                <a:latin typeface="Calibri"/>
                <a:cs typeface="Calibri"/>
              </a:rPr>
              <a:t>ситуацій</a:t>
            </a:r>
            <a:endParaRPr lang="ru-RU" sz="1400" dirty="0">
              <a:latin typeface="Calibri"/>
              <a:cs typeface="Calibri"/>
            </a:endParaRPr>
          </a:p>
          <a:p>
            <a:pPr lvl="1">
              <a:lnSpc>
                <a:spcPct val="100000"/>
              </a:lnSpc>
              <a:spcBef>
                <a:spcPts val="250"/>
              </a:spcBef>
              <a:tabLst>
                <a:tab pos="265113" algn="l"/>
              </a:tabLst>
            </a:pPr>
            <a:r>
              <a:rPr lang="ru-RU" sz="1200" dirty="0">
                <a:latin typeface="Calibri"/>
                <a:cs typeface="Calibri"/>
              </a:rPr>
              <a:t>•</a:t>
            </a:r>
            <a:r>
              <a:rPr lang="ru-RU" sz="1400" dirty="0">
                <a:latin typeface="Calibri"/>
                <a:cs typeface="Calibri"/>
              </a:rPr>
              <a:t>	</a:t>
            </a:r>
            <a:r>
              <a:rPr lang="ru-RU" sz="1400" dirty="0" err="1">
                <a:latin typeface="Calibri"/>
                <a:cs typeface="Calibri"/>
              </a:rPr>
              <a:t>Попередньо</a:t>
            </a:r>
            <a:r>
              <a:rPr lang="ru-RU" sz="1400" dirty="0">
                <a:latin typeface="Calibri"/>
                <a:cs typeface="Calibri"/>
              </a:rPr>
              <a:t> </a:t>
            </a:r>
            <a:r>
              <a:rPr lang="ru-RU" sz="1400" dirty="0" err="1">
                <a:latin typeface="Calibri"/>
                <a:cs typeface="Calibri"/>
              </a:rPr>
              <a:t>призначені</a:t>
            </a:r>
            <a:r>
              <a:rPr lang="ru-RU" sz="1400" dirty="0">
                <a:latin typeface="Calibri"/>
                <a:cs typeface="Calibri"/>
              </a:rPr>
              <a:t> </a:t>
            </a:r>
            <a:r>
              <a:rPr lang="ru-RU" sz="1400" dirty="0" err="1">
                <a:latin typeface="Calibri"/>
                <a:cs typeface="Calibri"/>
              </a:rPr>
              <a:t>завдання</a:t>
            </a:r>
            <a:r>
              <a:rPr lang="ru-RU" sz="1400" dirty="0">
                <a:latin typeface="Calibri"/>
                <a:cs typeface="Calibri"/>
              </a:rPr>
              <a:t> та </a:t>
            </a:r>
            <a:r>
              <a:rPr lang="ru-RU" sz="1400" dirty="0" err="1">
                <a:latin typeface="Calibri"/>
                <a:cs typeface="Calibri"/>
              </a:rPr>
              <a:t>ролі</a:t>
            </a:r>
            <a:r>
              <a:rPr lang="ru-RU" sz="1400" dirty="0">
                <a:latin typeface="Calibri"/>
                <a:cs typeface="Calibri"/>
              </a:rPr>
              <a:t>:</a:t>
            </a:r>
          </a:p>
          <a:p>
            <a:pPr marL="495300" lvl="1">
              <a:lnSpc>
                <a:spcPct val="100000"/>
              </a:lnSpc>
              <a:spcBef>
                <a:spcPts val="250"/>
              </a:spcBef>
              <a:tabLst>
                <a:tab pos="723900" algn="l"/>
              </a:tabLst>
            </a:pPr>
            <a:r>
              <a:rPr lang="ru-RU" sz="1100" dirty="0">
                <a:latin typeface="Calibri"/>
                <a:cs typeface="Calibri"/>
              </a:rPr>
              <a:t>•</a:t>
            </a:r>
            <a:r>
              <a:rPr lang="ru-RU" sz="1200" dirty="0">
                <a:latin typeface="Calibri"/>
                <a:cs typeface="Calibri"/>
              </a:rPr>
              <a:t>	1-Ше </a:t>
            </a:r>
            <a:r>
              <a:rPr lang="ru-RU" sz="1200" dirty="0" err="1">
                <a:latin typeface="Calibri"/>
                <a:cs typeface="Calibri"/>
              </a:rPr>
              <a:t>сортування</a:t>
            </a:r>
            <a:r>
              <a:rPr lang="ru-RU" sz="1200" dirty="0">
                <a:latin typeface="Calibri"/>
                <a:cs typeface="Calibri"/>
              </a:rPr>
              <a:t> та </a:t>
            </a:r>
            <a:r>
              <a:rPr lang="ru-RU" sz="1200" dirty="0" err="1">
                <a:latin typeface="Calibri"/>
                <a:cs typeface="Calibri"/>
              </a:rPr>
              <a:t>повторне</a:t>
            </a:r>
            <a:r>
              <a:rPr lang="ru-RU" sz="1200" dirty="0">
                <a:latin typeface="Calibri"/>
                <a:cs typeface="Calibri"/>
              </a:rPr>
              <a:t> </a:t>
            </a:r>
            <a:r>
              <a:rPr lang="ru-RU" sz="1200" dirty="0" err="1">
                <a:latin typeface="Calibri"/>
                <a:cs typeface="Calibri"/>
              </a:rPr>
              <a:t>сортування</a:t>
            </a:r>
            <a:endParaRPr lang="ru-RU" sz="1200" dirty="0">
              <a:latin typeface="Calibri"/>
              <a:cs typeface="Calibri"/>
            </a:endParaRPr>
          </a:p>
          <a:p>
            <a:pPr marL="495300" lvl="1">
              <a:lnSpc>
                <a:spcPct val="100000"/>
              </a:lnSpc>
              <a:spcBef>
                <a:spcPts val="250"/>
              </a:spcBef>
              <a:tabLst>
                <a:tab pos="723900" algn="l"/>
              </a:tabLst>
            </a:pPr>
            <a:r>
              <a:rPr lang="ru-RU" sz="1100" dirty="0">
                <a:latin typeface="Calibri"/>
                <a:cs typeface="Calibri"/>
              </a:rPr>
              <a:t>•</a:t>
            </a:r>
            <a:r>
              <a:rPr lang="ru-RU" sz="1200" dirty="0">
                <a:latin typeface="Calibri"/>
                <a:cs typeface="Calibri"/>
              </a:rPr>
              <a:t>	Команда </a:t>
            </a:r>
            <a:r>
              <a:rPr lang="ru-RU" sz="1200" dirty="0" err="1">
                <a:latin typeface="Calibri"/>
                <a:cs typeface="Calibri"/>
              </a:rPr>
              <a:t>дезактивації</a:t>
            </a:r>
            <a:endParaRPr lang="ru-RU" sz="1200" dirty="0">
              <a:latin typeface="Calibri"/>
              <a:cs typeface="Calibri"/>
            </a:endParaRPr>
          </a:p>
          <a:p>
            <a:pPr marL="495300" lvl="1">
              <a:lnSpc>
                <a:spcPct val="100000"/>
              </a:lnSpc>
              <a:spcBef>
                <a:spcPts val="250"/>
              </a:spcBef>
              <a:tabLst>
                <a:tab pos="723900" algn="l"/>
              </a:tabLst>
            </a:pPr>
            <a:r>
              <a:rPr lang="ru-RU" sz="1100" dirty="0">
                <a:latin typeface="Calibri"/>
                <a:cs typeface="Calibri"/>
              </a:rPr>
              <a:t>•</a:t>
            </a:r>
            <a:r>
              <a:rPr lang="ru-RU" sz="1200" dirty="0">
                <a:latin typeface="Calibri"/>
                <a:cs typeface="Calibri"/>
              </a:rPr>
              <a:t>	</a:t>
            </a:r>
            <a:r>
              <a:rPr lang="ru-RU" sz="1200" dirty="0" err="1">
                <a:latin typeface="Calibri"/>
                <a:cs typeface="Calibri"/>
              </a:rPr>
              <a:t>Команди</a:t>
            </a:r>
            <a:r>
              <a:rPr lang="ru-RU" sz="1200" dirty="0">
                <a:latin typeface="Calibri"/>
                <a:cs typeface="Calibri"/>
              </a:rPr>
              <a:t> </a:t>
            </a:r>
            <a:r>
              <a:rPr lang="ru-RU" sz="1200" dirty="0" err="1">
                <a:latin typeface="Calibri"/>
                <a:cs typeface="Calibri"/>
              </a:rPr>
              <a:t>інтубації</a:t>
            </a:r>
            <a:r>
              <a:rPr lang="ru-RU" sz="1200" dirty="0">
                <a:latin typeface="Calibri"/>
                <a:cs typeface="Calibri"/>
              </a:rPr>
              <a:t>, </a:t>
            </a:r>
            <a:r>
              <a:rPr lang="ru-RU" sz="1200" dirty="0" err="1">
                <a:latin typeface="Calibri"/>
                <a:cs typeface="Calibri"/>
              </a:rPr>
              <a:t>команди</a:t>
            </a:r>
            <a:r>
              <a:rPr lang="ru-RU" sz="1200" dirty="0">
                <a:latin typeface="Calibri"/>
                <a:cs typeface="Calibri"/>
              </a:rPr>
              <a:t> </a:t>
            </a:r>
            <a:r>
              <a:rPr lang="ru-RU" sz="1200" dirty="0" err="1">
                <a:latin typeface="Calibri"/>
                <a:cs typeface="Calibri"/>
              </a:rPr>
              <a:t>розміщення</a:t>
            </a:r>
            <a:r>
              <a:rPr lang="ru-RU" sz="1200" dirty="0">
                <a:latin typeface="Calibri"/>
                <a:cs typeface="Calibri"/>
              </a:rPr>
              <a:t> ВВ</a:t>
            </a:r>
          </a:p>
          <a:p>
            <a:pPr marL="495300" lvl="1">
              <a:lnSpc>
                <a:spcPct val="100000"/>
              </a:lnSpc>
              <a:spcBef>
                <a:spcPts val="250"/>
              </a:spcBef>
              <a:tabLst>
                <a:tab pos="723900" algn="l"/>
              </a:tabLst>
            </a:pPr>
            <a:r>
              <a:rPr lang="ru-RU" sz="1100" dirty="0">
                <a:latin typeface="Calibri"/>
                <a:cs typeface="Calibri"/>
              </a:rPr>
              <a:t>•</a:t>
            </a:r>
            <a:r>
              <a:rPr lang="ru-RU" sz="1200" dirty="0">
                <a:latin typeface="Calibri"/>
                <a:cs typeface="Calibri"/>
              </a:rPr>
              <a:t>	</a:t>
            </a:r>
            <a:r>
              <a:rPr lang="ru-RU" sz="1200" dirty="0" err="1">
                <a:latin typeface="Calibri"/>
                <a:cs typeface="Calibri"/>
              </a:rPr>
              <a:t>Активація</a:t>
            </a:r>
            <a:r>
              <a:rPr lang="ru-RU" sz="1200" dirty="0">
                <a:latin typeface="Calibri"/>
                <a:cs typeface="Calibri"/>
              </a:rPr>
              <a:t> аптеки на </a:t>
            </a:r>
            <a:r>
              <a:rPr lang="ru-RU" sz="1200" dirty="0" err="1">
                <a:latin typeface="Calibri"/>
                <a:cs typeface="Calibri"/>
              </a:rPr>
              <a:t>наявність</a:t>
            </a:r>
            <a:r>
              <a:rPr lang="ru-RU" sz="1200" dirty="0">
                <a:latin typeface="Calibri"/>
                <a:cs typeface="Calibri"/>
              </a:rPr>
              <a:t> </a:t>
            </a:r>
            <a:r>
              <a:rPr lang="ru-RU" sz="1200" dirty="0" err="1">
                <a:latin typeface="Calibri"/>
                <a:cs typeface="Calibri"/>
              </a:rPr>
              <a:t>атропіну</a:t>
            </a:r>
            <a:endParaRPr lang="ru-RU" sz="1200" dirty="0">
              <a:latin typeface="Calibri"/>
              <a:cs typeface="Calibri"/>
            </a:endParaRPr>
          </a:p>
          <a:p>
            <a:pPr lvl="1">
              <a:lnSpc>
                <a:spcPct val="100000"/>
              </a:lnSpc>
              <a:spcBef>
                <a:spcPts val="250"/>
              </a:spcBef>
              <a:tabLst>
                <a:tab pos="265113" algn="l"/>
              </a:tabLst>
            </a:pPr>
            <a:r>
              <a:rPr lang="ru-RU" sz="1200" dirty="0">
                <a:latin typeface="Calibri"/>
                <a:cs typeface="Calibri"/>
              </a:rPr>
              <a:t>•</a:t>
            </a:r>
            <a:r>
              <a:rPr lang="ru-RU" sz="1400" dirty="0">
                <a:latin typeface="Calibri"/>
                <a:cs typeface="Calibri"/>
              </a:rPr>
              <a:t> 	</a:t>
            </a:r>
            <a:r>
              <a:rPr lang="ru-RU" sz="1400" dirty="0" err="1">
                <a:latin typeface="Calibri"/>
                <a:cs typeface="Calibri"/>
              </a:rPr>
              <a:t>Перенесення</a:t>
            </a:r>
            <a:r>
              <a:rPr lang="ru-RU" sz="1400" dirty="0">
                <a:latin typeface="Calibri"/>
                <a:cs typeface="Calibri"/>
              </a:rPr>
              <a:t> </a:t>
            </a:r>
            <a:r>
              <a:rPr lang="ru-RU" sz="1400" dirty="0" err="1">
                <a:latin typeface="Calibri"/>
                <a:cs typeface="Calibri"/>
              </a:rPr>
              <a:t>завдань</a:t>
            </a:r>
            <a:r>
              <a:rPr lang="ru-RU" sz="1400" dirty="0">
                <a:latin typeface="Calibri"/>
                <a:cs typeface="Calibri"/>
              </a:rPr>
              <a:t>, </a:t>
            </a:r>
            <a:r>
              <a:rPr lang="ru-RU" sz="1400" dirty="0" err="1">
                <a:latin typeface="Calibri"/>
                <a:cs typeface="Calibri"/>
              </a:rPr>
              <a:t>щоб</a:t>
            </a:r>
            <a:r>
              <a:rPr lang="ru-RU" sz="1400" dirty="0">
                <a:latin typeface="Calibri"/>
                <a:cs typeface="Calibri"/>
              </a:rPr>
              <a:t> </a:t>
            </a:r>
            <a:r>
              <a:rPr lang="ru-RU" sz="1400" dirty="0" err="1">
                <a:latin typeface="Calibri"/>
                <a:cs typeface="Calibri"/>
              </a:rPr>
              <a:t>розвантажити</a:t>
            </a:r>
            <a:r>
              <a:rPr lang="ru-RU" sz="1400" dirty="0">
                <a:latin typeface="Calibri"/>
                <a:cs typeface="Calibri"/>
              </a:rPr>
              <a:t> точки </a:t>
            </a:r>
            <a:r>
              <a:rPr lang="ru-RU" sz="1400" dirty="0" err="1">
                <a:latin typeface="Calibri"/>
                <a:cs typeface="Calibri"/>
              </a:rPr>
              <a:t>тиску</a:t>
            </a:r>
            <a:r>
              <a:rPr lang="ru-RU" sz="1400" dirty="0">
                <a:latin typeface="Calibri"/>
                <a:cs typeface="Calibri"/>
              </a:rPr>
              <a:t> персоналу</a:t>
            </a:r>
          </a:p>
          <a:p>
            <a:pPr marL="495300" lvl="1">
              <a:lnSpc>
                <a:spcPct val="100000"/>
              </a:lnSpc>
              <a:spcBef>
                <a:spcPts val="250"/>
              </a:spcBef>
              <a:tabLst>
                <a:tab pos="723900" algn="l"/>
              </a:tabLst>
            </a:pPr>
            <a:r>
              <a:rPr lang="ru-RU" sz="1100" dirty="0">
                <a:latin typeface="Calibri"/>
                <a:cs typeface="Calibri"/>
              </a:rPr>
              <a:t>•</a:t>
            </a:r>
            <a:r>
              <a:rPr lang="ru-RU" sz="1200" dirty="0">
                <a:latin typeface="Calibri"/>
                <a:cs typeface="Calibri"/>
              </a:rPr>
              <a:t> 	</a:t>
            </a:r>
            <a:r>
              <a:rPr lang="ru-RU" sz="1200" dirty="0" err="1">
                <a:latin typeface="Calibri"/>
                <a:cs typeface="Calibri"/>
              </a:rPr>
              <a:t>Відсмоктування</a:t>
            </a:r>
            <a:r>
              <a:rPr lang="ru-RU" sz="1200" dirty="0">
                <a:latin typeface="Calibri"/>
                <a:cs typeface="Calibri"/>
              </a:rPr>
              <a:t> та </a:t>
            </a:r>
            <a:r>
              <a:rPr lang="ru-RU" sz="1200" dirty="0" err="1">
                <a:latin typeface="Calibri"/>
                <a:cs typeface="Calibri"/>
              </a:rPr>
              <a:t>небулізацію</a:t>
            </a:r>
            <a:r>
              <a:rPr lang="ru-RU" sz="1200" dirty="0">
                <a:latin typeface="Calibri"/>
                <a:cs typeface="Calibri"/>
              </a:rPr>
              <a:t> не </a:t>
            </a:r>
            <a:r>
              <a:rPr lang="ru-RU" sz="1200" dirty="0" err="1">
                <a:latin typeface="Calibri"/>
                <a:cs typeface="Calibri"/>
              </a:rPr>
              <a:t>можна</a:t>
            </a:r>
            <a:r>
              <a:rPr lang="ru-RU" sz="1200" dirty="0">
                <a:latin typeface="Calibri"/>
                <a:cs typeface="Calibri"/>
              </a:rPr>
              <a:t> </a:t>
            </a:r>
            <a:r>
              <a:rPr lang="ru-RU" sz="1200" dirty="0" err="1">
                <a:latin typeface="Calibri"/>
                <a:cs typeface="Calibri"/>
              </a:rPr>
              <a:t>залишати</a:t>
            </a:r>
            <a:r>
              <a:rPr lang="ru-RU" sz="1200" dirty="0">
                <a:latin typeface="Calibri"/>
                <a:cs typeface="Calibri"/>
              </a:rPr>
              <a:t> на </a:t>
            </a:r>
            <a:r>
              <a:rPr lang="ru-RU" sz="1200" dirty="0" err="1">
                <a:latin typeface="Calibri"/>
                <a:cs typeface="Calibri"/>
              </a:rPr>
              <a:t>кількох</a:t>
            </a:r>
            <a:r>
              <a:rPr lang="ru-RU" sz="1200" dirty="0">
                <a:latin typeface="Calibri"/>
                <a:cs typeface="Calibri"/>
              </a:rPr>
              <a:t> </a:t>
            </a:r>
            <a:r>
              <a:rPr lang="ru-RU" sz="1200" dirty="0" err="1">
                <a:latin typeface="Calibri"/>
                <a:cs typeface="Calibri"/>
              </a:rPr>
              <a:t>чпеціалістів</a:t>
            </a:r>
            <a:r>
              <a:rPr lang="ru-RU" sz="1200" dirty="0">
                <a:latin typeface="Calibri"/>
                <a:cs typeface="Calibri"/>
              </a:rPr>
              <a:t> з </a:t>
            </a:r>
            <a:r>
              <a:rPr lang="ru-RU" sz="1200" dirty="0" err="1">
                <a:latin typeface="Calibri"/>
                <a:cs typeface="Calibri"/>
              </a:rPr>
              <a:t>обслуговуванням</a:t>
            </a:r>
            <a:r>
              <a:rPr lang="ru-RU" sz="1200" dirty="0">
                <a:latin typeface="Calibri"/>
                <a:cs typeface="Calibri"/>
              </a:rPr>
              <a:t> </a:t>
            </a:r>
            <a:r>
              <a:rPr lang="ru-RU" sz="1200" dirty="0" err="1">
                <a:latin typeface="Calibri"/>
                <a:cs typeface="Calibri"/>
              </a:rPr>
              <a:t>апаратів</a:t>
            </a:r>
            <a:r>
              <a:rPr lang="ru-RU" sz="1200" dirty="0">
                <a:latin typeface="Calibri"/>
                <a:cs typeface="Calibri"/>
              </a:rPr>
              <a:t> </a:t>
            </a:r>
            <a:r>
              <a:rPr lang="ru-RU" sz="1200" dirty="0" err="1">
                <a:latin typeface="Calibri"/>
                <a:cs typeface="Calibri"/>
              </a:rPr>
              <a:t>ШВЛ</a:t>
            </a:r>
            <a:endParaRPr lang="ru-RU" sz="1200" dirty="0">
              <a:latin typeface="Calibri"/>
              <a:cs typeface="Calibri"/>
            </a:endParaRPr>
          </a:p>
          <a:p>
            <a:pPr marL="495300" lvl="1">
              <a:lnSpc>
                <a:spcPct val="100000"/>
              </a:lnSpc>
              <a:spcBef>
                <a:spcPts val="250"/>
              </a:spcBef>
              <a:tabLst>
                <a:tab pos="723900" algn="l"/>
              </a:tabLst>
            </a:pPr>
            <a:endParaRPr sz="1200"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10862057" cy="1121461"/>
          </a:xfrm>
          <a:prstGeom prst="rect">
            <a:avLst/>
          </a:prstGeom>
        </p:spPr>
        <p:txBody>
          <a:bodyPr vert="horz" wrap="square" lIns="0" tIns="13335" rIns="0" bIns="0" rtlCol="0">
            <a:spAutoFit/>
          </a:bodyPr>
          <a:lstStyle/>
          <a:p>
            <a:pPr marL="12700">
              <a:lnSpc>
                <a:spcPct val="100000"/>
              </a:lnSpc>
              <a:spcBef>
                <a:spcPts val="105"/>
              </a:spcBef>
            </a:pPr>
            <a:r>
              <a:rPr sz="3600" b="1" spc="-25" dirty="0"/>
              <a:t>Hospital</a:t>
            </a:r>
            <a:r>
              <a:rPr sz="3600" b="1" spc="-160" dirty="0"/>
              <a:t> </a:t>
            </a:r>
            <a:r>
              <a:rPr sz="3600" b="1" spc="-55" dirty="0"/>
              <a:t>Systems</a:t>
            </a:r>
            <a:r>
              <a:rPr sz="3600" b="1" spc="-160" dirty="0"/>
              <a:t> </a:t>
            </a:r>
            <a:r>
              <a:rPr sz="3600" b="1" spc="-45" dirty="0"/>
              <a:t>Preparedness</a:t>
            </a:r>
            <a:br>
              <a:rPr lang="en-US" sz="3600" b="1" spc="-45" dirty="0"/>
            </a:br>
            <a:r>
              <a:rPr lang="ru-RU" sz="3600" b="1" spc="-45" dirty="0" err="1"/>
              <a:t>Підготовленість</a:t>
            </a:r>
            <a:r>
              <a:rPr lang="ru-RU" sz="3600" b="1" spc="-45" dirty="0"/>
              <a:t> систем </a:t>
            </a:r>
            <a:r>
              <a:rPr lang="ru-RU" sz="3600" b="1" spc="-45" dirty="0" err="1"/>
              <a:t>лікарень</a:t>
            </a:r>
            <a:endParaRPr sz="3600" b="1" dirty="0"/>
          </a:p>
        </p:txBody>
      </p:sp>
      <p:sp>
        <p:nvSpPr>
          <p:cNvPr id="3" name="object 3"/>
          <p:cNvSpPr txBox="1"/>
          <p:nvPr/>
        </p:nvSpPr>
        <p:spPr>
          <a:xfrm>
            <a:off x="916939" y="1793493"/>
            <a:ext cx="10160000" cy="4705775"/>
          </a:xfrm>
          <a:prstGeom prst="rect">
            <a:avLst/>
          </a:prstGeom>
        </p:spPr>
        <p:txBody>
          <a:bodyPr vert="horz" wrap="square" lIns="0" tIns="12065" rIns="0" bIns="0" rtlCol="0">
            <a:spAutoFit/>
          </a:bodyPr>
          <a:lstStyle/>
          <a:p>
            <a:pPr marL="12700">
              <a:lnSpc>
                <a:spcPct val="100000"/>
              </a:lnSpc>
              <a:spcBef>
                <a:spcPts val="95"/>
              </a:spcBef>
            </a:pPr>
            <a:r>
              <a:rPr sz="1600" b="1" dirty="0">
                <a:latin typeface="Calibri"/>
                <a:cs typeface="Calibri"/>
              </a:rPr>
              <a:t>Healthcare</a:t>
            </a:r>
            <a:r>
              <a:rPr sz="1600" b="1" spc="-114" dirty="0">
                <a:latin typeface="Calibri"/>
                <a:cs typeface="Calibri"/>
              </a:rPr>
              <a:t> </a:t>
            </a:r>
            <a:r>
              <a:rPr sz="1600" b="1" dirty="0">
                <a:latin typeface="Calibri"/>
                <a:cs typeface="Calibri"/>
              </a:rPr>
              <a:t>asset</a:t>
            </a:r>
            <a:r>
              <a:rPr sz="1600" b="1" spc="-114" dirty="0">
                <a:latin typeface="Calibri"/>
                <a:cs typeface="Calibri"/>
              </a:rPr>
              <a:t> </a:t>
            </a:r>
            <a:r>
              <a:rPr sz="1600" b="1" spc="-10" dirty="0">
                <a:latin typeface="Calibri"/>
                <a:cs typeface="Calibri"/>
              </a:rPr>
              <a:t>protection</a:t>
            </a:r>
            <a:r>
              <a:rPr sz="1600" b="1" spc="-120" dirty="0">
                <a:latin typeface="Calibri"/>
                <a:cs typeface="Calibri"/>
              </a:rPr>
              <a:t> </a:t>
            </a:r>
            <a:r>
              <a:rPr sz="1600" b="1" dirty="0">
                <a:latin typeface="Calibri"/>
                <a:cs typeface="Calibri"/>
              </a:rPr>
              <a:t>against</a:t>
            </a:r>
            <a:r>
              <a:rPr sz="1600" b="1" spc="-110" dirty="0">
                <a:latin typeface="Calibri"/>
                <a:cs typeface="Calibri"/>
              </a:rPr>
              <a:t> </a:t>
            </a:r>
            <a:r>
              <a:rPr sz="1600" b="1" dirty="0">
                <a:latin typeface="Calibri"/>
                <a:cs typeface="Calibri"/>
              </a:rPr>
              <a:t>chemical</a:t>
            </a:r>
            <a:r>
              <a:rPr sz="1600" b="1" spc="-130" dirty="0">
                <a:latin typeface="Calibri"/>
                <a:cs typeface="Calibri"/>
              </a:rPr>
              <a:t> </a:t>
            </a:r>
            <a:r>
              <a:rPr sz="1600" b="1" spc="-10" dirty="0">
                <a:latin typeface="Calibri"/>
                <a:cs typeface="Calibri"/>
              </a:rPr>
              <a:t>attacks</a:t>
            </a:r>
            <a:endParaRPr lang="en-US" sz="1600" b="1" spc="-10" dirty="0">
              <a:latin typeface="Calibri"/>
              <a:cs typeface="Calibri"/>
            </a:endParaRPr>
          </a:p>
          <a:p>
            <a:pPr marL="12700">
              <a:lnSpc>
                <a:spcPct val="100000"/>
              </a:lnSpc>
              <a:spcBef>
                <a:spcPts val="95"/>
              </a:spcBef>
            </a:pPr>
            <a:r>
              <a:rPr lang="ru-RU" sz="1600" b="1" dirty="0" err="1">
                <a:latin typeface="Calibri"/>
                <a:cs typeface="Calibri"/>
              </a:rPr>
              <a:t>Захист</a:t>
            </a:r>
            <a:r>
              <a:rPr lang="ru-RU" sz="1600" b="1" dirty="0">
                <a:latin typeface="Calibri"/>
                <a:cs typeface="Calibri"/>
              </a:rPr>
              <a:t> </a:t>
            </a:r>
            <a:r>
              <a:rPr lang="ru-RU" sz="1600" b="1" dirty="0" err="1">
                <a:latin typeface="Calibri"/>
                <a:cs typeface="Calibri"/>
              </a:rPr>
              <a:t>медичних</a:t>
            </a:r>
            <a:r>
              <a:rPr lang="ru-RU" sz="1600" b="1" dirty="0">
                <a:latin typeface="Calibri"/>
                <a:cs typeface="Calibri"/>
              </a:rPr>
              <a:t> </a:t>
            </a:r>
            <a:r>
              <a:rPr lang="ru-RU" sz="1600" b="1" dirty="0" err="1">
                <a:latin typeface="Calibri"/>
                <a:cs typeface="Calibri"/>
              </a:rPr>
              <a:t>активів</a:t>
            </a:r>
            <a:r>
              <a:rPr lang="ru-RU" sz="1600" b="1" dirty="0">
                <a:latin typeface="Calibri"/>
                <a:cs typeface="Calibri"/>
              </a:rPr>
              <a:t> </a:t>
            </a:r>
            <a:r>
              <a:rPr lang="ru-RU" sz="1600" b="1" dirty="0" err="1">
                <a:latin typeface="Calibri"/>
                <a:cs typeface="Calibri"/>
              </a:rPr>
              <a:t>від</a:t>
            </a:r>
            <a:r>
              <a:rPr lang="ru-RU" sz="1600" b="1" dirty="0">
                <a:latin typeface="Calibri"/>
                <a:cs typeface="Calibri"/>
              </a:rPr>
              <a:t> </a:t>
            </a:r>
            <a:r>
              <a:rPr lang="ru-RU" sz="1600" b="1" dirty="0" err="1">
                <a:latin typeface="Calibri"/>
                <a:cs typeface="Calibri"/>
              </a:rPr>
              <a:t>хімічних</a:t>
            </a:r>
            <a:r>
              <a:rPr lang="ru-RU" sz="1600" b="1" dirty="0">
                <a:latin typeface="Calibri"/>
                <a:cs typeface="Calibri"/>
              </a:rPr>
              <a:t> атак</a:t>
            </a:r>
            <a:endParaRPr sz="1600" b="1" dirty="0">
              <a:latin typeface="Calibri"/>
              <a:cs typeface="Calibri"/>
            </a:endParaRPr>
          </a:p>
          <a:p>
            <a:pPr>
              <a:lnSpc>
                <a:spcPct val="100000"/>
              </a:lnSpc>
              <a:spcBef>
                <a:spcPts val="50"/>
              </a:spcBef>
            </a:pPr>
            <a:endParaRPr sz="2000" dirty="0">
              <a:latin typeface="Calibri"/>
              <a:cs typeface="Calibri"/>
            </a:endParaRPr>
          </a:p>
          <a:p>
            <a:pPr marL="241300" marR="5080" indent="-228600">
              <a:lnSpc>
                <a:spcPts val="3020"/>
              </a:lnSpc>
              <a:spcBef>
                <a:spcPts val="5"/>
              </a:spcBef>
              <a:buFont typeface="Arial"/>
              <a:buChar char="•"/>
              <a:tabLst>
                <a:tab pos="241300" algn="l"/>
              </a:tabLst>
            </a:pPr>
            <a:r>
              <a:rPr sz="1600" dirty="0">
                <a:latin typeface="Calibri"/>
                <a:cs typeface="Calibri"/>
              </a:rPr>
              <a:t>Chemical</a:t>
            </a:r>
            <a:r>
              <a:rPr sz="1600" spc="-85" dirty="0">
                <a:latin typeface="Calibri"/>
                <a:cs typeface="Calibri"/>
              </a:rPr>
              <a:t> </a:t>
            </a:r>
            <a:r>
              <a:rPr sz="1600" spc="-10" dirty="0">
                <a:latin typeface="Calibri"/>
                <a:cs typeface="Calibri"/>
              </a:rPr>
              <a:t>attacks</a:t>
            </a:r>
            <a:r>
              <a:rPr sz="1600" spc="-105" dirty="0">
                <a:latin typeface="Calibri"/>
                <a:cs typeface="Calibri"/>
              </a:rPr>
              <a:t> </a:t>
            </a:r>
            <a:r>
              <a:rPr sz="1600" dirty="0">
                <a:latin typeface="Calibri"/>
                <a:cs typeface="Calibri"/>
              </a:rPr>
              <a:t>via</a:t>
            </a:r>
            <a:r>
              <a:rPr sz="1600" spc="-95" dirty="0">
                <a:latin typeface="Calibri"/>
                <a:cs typeface="Calibri"/>
              </a:rPr>
              <a:t> </a:t>
            </a:r>
            <a:r>
              <a:rPr sz="1600" dirty="0">
                <a:latin typeface="Calibri"/>
                <a:cs typeface="Calibri"/>
              </a:rPr>
              <a:t>vapors</a:t>
            </a:r>
            <a:r>
              <a:rPr sz="1600" spc="-75" dirty="0">
                <a:latin typeface="Calibri"/>
                <a:cs typeface="Calibri"/>
              </a:rPr>
              <a:t> </a:t>
            </a:r>
            <a:r>
              <a:rPr sz="1600" dirty="0">
                <a:latin typeface="Calibri"/>
                <a:cs typeface="Calibri"/>
              </a:rPr>
              <a:t>with</a:t>
            </a:r>
            <a:r>
              <a:rPr sz="1600" spc="-85" dirty="0">
                <a:latin typeface="Calibri"/>
                <a:cs typeface="Calibri"/>
              </a:rPr>
              <a:t> </a:t>
            </a:r>
            <a:r>
              <a:rPr sz="1600" dirty="0">
                <a:latin typeface="Calibri"/>
                <a:cs typeface="Calibri"/>
              </a:rPr>
              <a:t>higher</a:t>
            </a:r>
            <a:r>
              <a:rPr sz="1600" spc="-80" dirty="0">
                <a:latin typeface="Calibri"/>
                <a:cs typeface="Calibri"/>
              </a:rPr>
              <a:t> </a:t>
            </a:r>
            <a:r>
              <a:rPr sz="1600" dirty="0">
                <a:latin typeface="Calibri"/>
                <a:cs typeface="Calibri"/>
              </a:rPr>
              <a:t>density</a:t>
            </a:r>
            <a:r>
              <a:rPr sz="1600" spc="-75" dirty="0">
                <a:latin typeface="Calibri"/>
                <a:cs typeface="Calibri"/>
              </a:rPr>
              <a:t> </a:t>
            </a:r>
            <a:r>
              <a:rPr sz="1600" dirty="0">
                <a:latin typeface="Calibri"/>
                <a:cs typeface="Calibri"/>
              </a:rPr>
              <a:t>than</a:t>
            </a:r>
            <a:r>
              <a:rPr sz="1600" spc="-80" dirty="0">
                <a:latin typeface="Calibri"/>
                <a:cs typeface="Calibri"/>
              </a:rPr>
              <a:t> </a:t>
            </a:r>
            <a:r>
              <a:rPr sz="1600" spc="-10" dirty="0">
                <a:latin typeface="Calibri"/>
                <a:cs typeface="Calibri"/>
              </a:rPr>
              <a:t>surrounding</a:t>
            </a:r>
            <a:r>
              <a:rPr sz="1600" spc="-40" dirty="0">
                <a:latin typeface="Calibri"/>
                <a:cs typeface="Calibri"/>
              </a:rPr>
              <a:t> </a:t>
            </a:r>
            <a:r>
              <a:rPr sz="1600" spc="-20" dirty="0">
                <a:latin typeface="Calibri"/>
                <a:cs typeface="Calibri"/>
              </a:rPr>
              <a:t>air, </a:t>
            </a:r>
            <a:r>
              <a:rPr sz="1600" dirty="0">
                <a:latin typeface="Calibri"/>
                <a:cs typeface="Calibri"/>
              </a:rPr>
              <a:t>thus</a:t>
            </a:r>
            <a:r>
              <a:rPr sz="1600" spc="-60" dirty="0">
                <a:latin typeface="Calibri"/>
                <a:cs typeface="Calibri"/>
              </a:rPr>
              <a:t> </a:t>
            </a:r>
            <a:r>
              <a:rPr sz="1600" dirty="0">
                <a:latin typeface="Calibri"/>
                <a:cs typeface="Calibri"/>
              </a:rPr>
              <a:t>vapors</a:t>
            </a:r>
            <a:r>
              <a:rPr sz="1600" spc="-70" dirty="0">
                <a:latin typeface="Calibri"/>
                <a:cs typeface="Calibri"/>
              </a:rPr>
              <a:t> </a:t>
            </a:r>
            <a:r>
              <a:rPr sz="1600" dirty="0">
                <a:latin typeface="Calibri"/>
                <a:cs typeface="Calibri"/>
              </a:rPr>
              <a:t>sink</a:t>
            </a:r>
            <a:r>
              <a:rPr sz="1600" spc="-70" dirty="0">
                <a:latin typeface="Calibri"/>
                <a:cs typeface="Calibri"/>
              </a:rPr>
              <a:t> </a:t>
            </a:r>
            <a:r>
              <a:rPr sz="1600" dirty="0">
                <a:latin typeface="Calibri"/>
                <a:cs typeface="Calibri"/>
              </a:rPr>
              <a:t>to</a:t>
            </a:r>
            <a:r>
              <a:rPr sz="1600" spc="-85" dirty="0">
                <a:latin typeface="Calibri"/>
                <a:cs typeface="Calibri"/>
              </a:rPr>
              <a:t> </a:t>
            </a:r>
            <a:r>
              <a:rPr sz="1600" dirty="0">
                <a:latin typeface="Calibri"/>
                <a:cs typeface="Calibri"/>
              </a:rPr>
              <a:t>basement</a:t>
            </a:r>
            <a:r>
              <a:rPr sz="1600" spc="-65" dirty="0">
                <a:latin typeface="Calibri"/>
                <a:cs typeface="Calibri"/>
              </a:rPr>
              <a:t> </a:t>
            </a:r>
            <a:r>
              <a:rPr sz="1600" dirty="0">
                <a:latin typeface="Calibri"/>
                <a:cs typeface="Calibri"/>
              </a:rPr>
              <a:t>and</a:t>
            </a:r>
            <a:r>
              <a:rPr sz="1600" spc="-75" dirty="0">
                <a:latin typeface="Calibri"/>
                <a:cs typeface="Calibri"/>
              </a:rPr>
              <a:t> </a:t>
            </a:r>
            <a:r>
              <a:rPr sz="1600" dirty="0">
                <a:latin typeface="Calibri"/>
                <a:cs typeface="Calibri"/>
              </a:rPr>
              <a:t>lower</a:t>
            </a:r>
            <a:r>
              <a:rPr sz="1600" spc="-85" dirty="0">
                <a:latin typeface="Calibri"/>
                <a:cs typeface="Calibri"/>
              </a:rPr>
              <a:t> </a:t>
            </a:r>
            <a:r>
              <a:rPr sz="1600" spc="-10" dirty="0">
                <a:latin typeface="Calibri"/>
                <a:cs typeface="Calibri"/>
              </a:rPr>
              <a:t>levels</a:t>
            </a:r>
            <a:endParaRPr sz="1600" dirty="0">
              <a:latin typeface="Calibri"/>
              <a:cs typeface="Calibri"/>
            </a:endParaRPr>
          </a:p>
          <a:p>
            <a:pPr marL="698500" lvl="1" indent="-229235">
              <a:lnSpc>
                <a:spcPct val="100000"/>
              </a:lnSpc>
              <a:spcBef>
                <a:spcPts val="200"/>
              </a:spcBef>
              <a:buFont typeface="Arial"/>
              <a:buChar char="•"/>
              <a:tabLst>
                <a:tab pos="699135" algn="l"/>
              </a:tabLst>
            </a:pPr>
            <a:r>
              <a:rPr sz="1400" dirty="0">
                <a:latin typeface="Calibri"/>
                <a:cs typeface="Calibri"/>
              </a:rPr>
              <a:t>Clear</a:t>
            </a:r>
            <a:r>
              <a:rPr sz="1400" spc="-60" dirty="0">
                <a:latin typeface="Calibri"/>
                <a:cs typeface="Calibri"/>
              </a:rPr>
              <a:t> </a:t>
            </a:r>
            <a:r>
              <a:rPr sz="1400" dirty="0">
                <a:latin typeface="Calibri"/>
                <a:cs typeface="Calibri"/>
              </a:rPr>
              <a:t>out</a:t>
            </a:r>
            <a:r>
              <a:rPr sz="1400" spc="-40" dirty="0">
                <a:latin typeface="Calibri"/>
                <a:cs typeface="Calibri"/>
              </a:rPr>
              <a:t> </a:t>
            </a:r>
            <a:r>
              <a:rPr sz="1400" dirty="0">
                <a:latin typeface="Calibri"/>
                <a:cs typeface="Calibri"/>
              </a:rPr>
              <a:t>bottom</a:t>
            </a:r>
            <a:r>
              <a:rPr sz="1400" spc="-35" dirty="0">
                <a:latin typeface="Calibri"/>
                <a:cs typeface="Calibri"/>
              </a:rPr>
              <a:t> </a:t>
            </a:r>
            <a:r>
              <a:rPr sz="1400" dirty="0">
                <a:latin typeface="Calibri"/>
                <a:cs typeface="Calibri"/>
              </a:rPr>
              <a:t>floors</a:t>
            </a:r>
            <a:r>
              <a:rPr sz="1400" spc="-40" dirty="0">
                <a:latin typeface="Calibri"/>
                <a:cs typeface="Calibri"/>
              </a:rPr>
              <a:t> </a:t>
            </a:r>
            <a:r>
              <a:rPr sz="1400" dirty="0">
                <a:latin typeface="Calibri"/>
                <a:cs typeface="Calibri"/>
              </a:rPr>
              <a:t>of</a:t>
            </a:r>
            <a:r>
              <a:rPr sz="1400" spc="-35" dirty="0">
                <a:latin typeface="Calibri"/>
                <a:cs typeface="Calibri"/>
              </a:rPr>
              <a:t> </a:t>
            </a:r>
            <a:r>
              <a:rPr sz="1400" dirty="0">
                <a:latin typeface="Calibri"/>
                <a:cs typeface="Calibri"/>
              </a:rPr>
              <a:t>patients</a:t>
            </a:r>
            <a:r>
              <a:rPr sz="1400" spc="-30" dirty="0">
                <a:latin typeface="Calibri"/>
                <a:cs typeface="Calibri"/>
              </a:rPr>
              <a:t> </a:t>
            </a:r>
            <a:r>
              <a:rPr sz="1400" dirty="0">
                <a:latin typeface="Calibri"/>
                <a:cs typeface="Calibri"/>
              </a:rPr>
              <a:t>and</a:t>
            </a:r>
            <a:r>
              <a:rPr sz="1400" spc="-40" dirty="0">
                <a:latin typeface="Calibri"/>
                <a:cs typeface="Calibri"/>
              </a:rPr>
              <a:t> </a:t>
            </a:r>
            <a:r>
              <a:rPr sz="1400" dirty="0">
                <a:latin typeface="Calibri"/>
                <a:cs typeface="Calibri"/>
              </a:rPr>
              <a:t>critical</a:t>
            </a:r>
            <a:r>
              <a:rPr sz="1400" spc="-65" dirty="0">
                <a:latin typeface="Calibri"/>
                <a:cs typeface="Calibri"/>
              </a:rPr>
              <a:t> </a:t>
            </a:r>
            <a:r>
              <a:rPr sz="1400" spc="-10" dirty="0">
                <a:latin typeface="Calibri"/>
                <a:cs typeface="Calibri"/>
              </a:rPr>
              <a:t>supplies</a:t>
            </a:r>
            <a:endParaRPr sz="1400" dirty="0">
              <a:latin typeface="Calibri"/>
              <a:cs typeface="Calibri"/>
            </a:endParaRPr>
          </a:p>
          <a:p>
            <a:pPr marL="698500" lvl="1" indent="-229235">
              <a:lnSpc>
                <a:spcPct val="100000"/>
              </a:lnSpc>
              <a:spcBef>
                <a:spcPts val="220"/>
              </a:spcBef>
              <a:buFont typeface="Arial"/>
              <a:buChar char="•"/>
              <a:tabLst>
                <a:tab pos="699135" algn="l"/>
              </a:tabLst>
            </a:pPr>
            <a:r>
              <a:rPr sz="1400" dirty="0">
                <a:latin typeface="Calibri"/>
                <a:cs typeface="Calibri"/>
              </a:rPr>
              <a:t>Patient</a:t>
            </a:r>
            <a:r>
              <a:rPr sz="1400" spc="-105" dirty="0">
                <a:latin typeface="Calibri"/>
                <a:cs typeface="Calibri"/>
              </a:rPr>
              <a:t> </a:t>
            </a:r>
            <a:r>
              <a:rPr sz="1400" dirty="0">
                <a:latin typeface="Calibri"/>
                <a:cs typeface="Calibri"/>
              </a:rPr>
              <a:t>movement</a:t>
            </a:r>
            <a:r>
              <a:rPr sz="1400" spc="-80" dirty="0">
                <a:latin typeface="Calibri"/>
                <a:cs typeface="Calibri"/>
              </a:rPr>
              <a:t> </a:t>
            </a:r>
            <a:r>
              <a:rPr sz="1400" spc="-10" dirty="0">
                <a:latin typeface="Calibri"/>
                <a:cs typeface="Calibri"/>
              </a:rPr>
              <a:t>plans</a:t>
            </a:r>
            <a:endParaRPr lang="en-US" sz="1400" spc="-10" dirty="0">
              <a:latin typeface="Calibri"/>
              <a:cs typeface="Calibri"/>
            </a:endParaRPr>
          </a:p>
          <a:p>
            <a:pPr marL="266700" lvl="1" indent="-266700">
              <a:lnSpc>
                <a:spcPct val="100000"/>
              </a:lnSpc>
              <a:spcBef>
                <a:spcPts val="220"/>
              </a:spcBef>
              <a:buFont typeface="Arial"/>
              <a:buChar char="•"/>
              <a:tabLst>
                <a:tab pos="180975" algn="l"/>
                <a:tab pos="2152650" algn="l"/>
              </a:tabLst>
            </a:pPr>
            <a:r>
              <a:rPr lang="ru-RU" sz="1600" dirty="0" err="1">
                <a:latin typeface="Calibri"/>
                <a:cs typeface="Calibri"/>
              </a:rPr>
              <a:t>Хімічні</a:t>
            </a:r>
            <a:r>
              <a:rPr lang="ru-RU" sz="1600" dirty="0">
                <a:latin typeface="Calibri"/>
                <a:cs typeface="Calibri"/>
              </a:rPr>
              <a:t> атаки через пари з </a:t>
            </a:r>
            <a:r>
              <a:rPr lang="ru-RU" sz="1600" dirty="0" err="1">
                <a:latin typeface="Calibri"/>
                <a:cs typeface="Calibri"/>
              </a:rPr>
              <a:t>вищою</a:t>
            </a:r>
            <a:r>
              <a:rPr lang="ru-RU" sz="1600" dirty="0">
                <a:latin typeface="Calibri"/>
                <a:cs typeface="Calibri"/>
              </a:rPr>
              <a:t> </a:t>
            </a:r>
            <a:r>
              <a:rPr lang="ru-RU" sz="1600" dirty="0" err="1">
                <a:latin typeface="Calibri"/>
                <a:cs typeface="Calibri"/>
              </a:rPr>
              <a:t>щільністю</a:t>
            </a:r>
            <a:r>
              <a:rPr lang="ru-RU" sz="1600" dirty="0">
                <a:latin typeface="Calibri"/>
                <a:cs typeface="Calibri"/>
              </a:rPr>
              <a:t>, </a:t>
            </a:r>
            <a:r>
              <a:rPr lang="ru-RU" sz="1600" dirty="0" err="1">
                <a:latin typeface="Calibri"/>
                <a:cs typeface="Calibri"/>
              </a:rPr>
              <a:t>ніж</a:t>
            </a:r>
            <a:r>
              <a:rPr lang="ru-RU" sz="1600" dirty="0">
                <a:latin typeface="Calibri"/>
                <a:cs typeface="Calibri"/>
              </a:rPr>
              <a:t> </a:t>
            </a:r>
            <a:r>
              <a:rPr lang="ru-RU" sz="1600" dirty="0" err="1">
                <a:latin typeface="Calibri"/>
                <a:cs typeface="Calibri"/>
              </a:rPr>
              <a:t>навколишнє</a:t>
            </a:r>
            <a:r>
              <a:rPr lang="ru-RU" sz="1600" dirty="0">
                <a:latin typeface="Calibri"/>
                <a:cs typeface="Calibri"/>
              </a:rPr>
              <a:t> </a:t>
            </a:r>
            <a:r>
              <a:rPr lang="ru-RU" sz="1600" dirty="0" err="1">
                <a:latin typeface="Calibri"/>
                <a:cs typeface="Calibri"/>
              </a:rPr>
              <a:t>повітря</a:t>
            </a:r>
            <a:r>
              <a:rPr lang="ru-RU" sz="1600" dirty="0">
                <a:latin typeface="Calibri"/>
                <a:cs typeface="Calibri"/>
              </a:rPr>
              <a:t>, таким чином пари </a:t>
            </a:r>
            <a:r>
              <a:rPr lang="ru-RU" sz="1600" dirty="0" err="1">
                <a:latin typeface="Calibri"/>
                <a:cs typeface="Calibri"/>
              </a:rPr>
              <a:t>опускаються</a:t>
            </a:r>
            <a:r>
              <a:rPr lang="ru-RU" sz="1600" dirty="0">
                <a:latin typeface="Calibri"/>
                <a:cs typeface="Calibri"/>
              </a:rPr>
              <a:t> до </a:t>
            </a:r>
            <a:r>
              <a:rPr lang="ru-RU" sz="1600" dirty="0" err="1">
                <a:latin typeface="Calibri"/>
                <a:cs typeface="Calibri"/>
              </a:rPr>
              <a:t>підвалу</a:t>
            </a:r>
            <a:r>
              <a:rPr lang="ru-RU" sz="1600" dirty="0">
                <a:latin typeface="Calibri"/>
                <a:cs typeface="Calibri"/>
              </a:rPr>
              <a:t> та </a:t>
            </a:r>
            <a:r>
              <a:rPr lang="ru-RU" sz="1600" dirty="0" err="1">
                <a:latin typeface="Calibri"/>
                <a:cs typeface="Calibri"/>
              </a:rPr>
              <a:t>нижчих</a:t>
            </a:r>
            <a:r>
              <a:rPr lang="ru-RU" sz="1600" dirty="0">
                <a:latin typeface="Calibri"/>
                <a:cs typeface="Calibri"/>
              </a:rPr>
              <a:t> </a:t>
            </a:r>
            <a:r>
              <a:rPr lang="ru-RU" sz="1600" dirty="0" err="1">
                <a:latin typeface="Calibri"/>
                <a:cs typeface="Calibri"/>
              </a:rPr>
              <a:t>рівнів</a:t>
            </a:r>
            <a:endParaRPr lang="ru-RU" sz="1600" dirty="0">
              <a:latin typeface="Calibri"/>
              <a:cs typeface="Calibri"/>
            </a:endParaRPr>
          </a:p>
          <a:p>
            <a:pPr marL="698500" lvl="1" indent="-229235">
              <a:lnSpc>
                <a:spcPct val="100000"/>
              </a:lnSpc>
              <a:spcBef>
                <a:spcPts val="220"/>
              </a:spcBef>
              <a:buFont typeface="Arial"/>
              <a:buChar char="•"/>
              <a:tabLst>
                <a:tab pos="699135" algn="l"/>
              </a:tabLst>
            </a:pPr>
            <a:r>
              <a:rPr lang="ru-RU" sz="1400" dirty="0">
                <a:latin typeface="Calibri"/>
                <a:cs typeface="Calibri"/>
              </a:rPr>
              <a:t>	</a:t>
            </a:r>
            <a:r>
              <a:rPr lang="ru-RU" sz="1400" dirty="0" err="1">
                <a:latin typeface="Calibri"/>
                <a:cs typeface="Calibri"/>
              </a:rPr>
              <a:t>Очистіть</a:t>
            </a:r>
            <a:r>
              <a:rPr lang="ru-RU" sz="1400" dirty="0">
                <a:latin typeface="Calibri"/>
                <a:cs typeface="Calibri"/>
              </a:rPr>
              <a:t> </a:t>
            </a:r>
            <a:r>
              <a:rPr lang="ru-RU" sz="1400" dirty="0" err="1">
                <a:latin typeface="Calibri"/>
                <a:cs typeface="Calibri"/>
              </a:rPr>
              <a:t>нижні</a:t>
            </a:r>
            <a:r>
              <a:rPr lang="ru-RU" sz="1400" dirty="0">
                <a:latin typeface="Calibri"/>
                <a:cs typeface="Calibri"/>
              </a:rPr>
              <a:t> </a:t>
            </a:r>
            <a:r>
              <a:rPr lang="ru-RU" sz="1400" dirty="0" err="1">
                <a:latin typeface="Calibri"/>
                <a:cs typeface="Calibri"/>
              </a:rPr>
              <a:t>поверхи</a:t>
            </a:r>
            <a:r>
              <a:rPr lang="ru-RU" sz="1400" dirty="0">
                <a:latin typeface="Calibri"/>
                <a:cs typeface="Calibri"/>
              </a:rPr>
              <a:t> </a:t>
            </a:r>
            <a:r>
              <a:rPr lang="ru-RU" sz="1400" dirty="0" err="1">
                <a:latin typeface="Calibri"/>
                <a:cs typeface="Calibri"/>
              </a:rPr>
              <a:t>від</a:t>
            </a:r>
            <a:r>
              <a:rPr lang="ru-RU" sz="1400" dirty="0">
                <a:latin typeface="Calibri"/>
                <a:cs typeface="Calibri"/>
              </a:rPr>
              <a:t> </a:t>
            </a:r>
            <a:r>
              <a:rPr lang="ru-RU" sz="1400" dirty="0" err="1">
                <a:latin typeface="Calibri"/>
                <a:cs typeface="Calibri"/>
              </a:rPr>
              <a:t>пацієнтів</a:t>
            </a:r>
            <a:r>
              <a:rPr lang="ru-RU" sz="1400" dirty="0">
                <a:latin typeface="Calibri"/>
                <a:cs typeface="Calibri"/>
              </a:rPr>
              <a:t> і </a:t>
            </a:r>
            <a:r>
              <a:rPr lang="ru-RU" sz="1400" dirty="0" err="1">
                <a:latin typeface="Calibri"/>
                <a:cs typeface="Calibri"/>
              </a:rPr>
              <a:t>найважливіших</a:t>
            </a:r>
            <a:r>
              <a:rPr lang="ru-RU" sz="1400" dirty="0">
                <a:latin typeface="Calibri"/>
                <a:cs typeface="Calibri"/>
              </a:rPr>
              <a:t> </a:t>
            </a:r>
            <a:r>
              <a:rPr lang="ru-RU" sz="1400" dirty="0" err="1">
                <a:latin typeface="Calibri"/>
                <a:cs typeface="Calibri"/>
              </a:rPr>
              <a:t>матеріалів</a:t>
            </a:r>
            <a:endParaRPr lang="ru-RU" sz="1400" dirty="0">
              <a:latin typeface="Calibri"/>
              <a:cs typeface="Calibri"/>
            </a:endParaRPr>
          </a:p>
          <a:p>
            <a:pPr marL="698500" lvl="1" indent="-229235">
              <a:lnSpc>
                <a:spcPct val="100000"/>
              </a:lnSpc>
              <a:spcBef>
                <a:spcPts val="220"/>
              </a:spcBef>
              <a:buFont typeface="Arial"/>
              <a:buChar char="•"/>
              <a:tabLst>
                <a:tab pos="699135" algn="l"/>
              </a:tabLst>
            </a:pPr>
            <a:r>
              <a:rPr lang="ru-RU" sz="1400" dirty="0" err="1">
                <a:latin typeface="Calibri"/>
                <a:cs typeface="Calibri"/>
              </a:rPr>
              <a:t>Плани</a:t>
            </a:r>
            <a:r>
              <a:rPr lang="ru-RU" sz="1400" dirty="0">
                <a:latin typeface="Calibri"/>
                <a:cs typeface="Calibri"/>
              </a:rPr>
              <a:t> руху хворого</a:t>
            </a:r>
          </a:p>
          <a:p>
            <a:pPr lvl="1">
              <a:lnSpc>
                <a:spcPct val="100000"/>
              </a:lnSpc>
              <a:spcBef>
                <a:spcPts val="5"/>
              </a:spcBef>
            </a:pPr>
            <a:endParaRPr dirty="0">
              <a:latin typeface="Calibri"/>
              <a:cs typeface="Calibri"/>
            </a:endParaRPr>
          </a:p>
          <a:p>
            <a:pPr marL="241300" indent="-228600">
              <a:lnSpc>
                <a:spcPct val="100000"/>
              </a:lnSpc>
              <a:buFont typeface="Arial"/>
              <a:buChar char="•"/>
              <a:tabLst>
                <a:tab pos="241300" algn="l"/>
              </a:tabLst>
            </a:pPr>
            <a:r>
              <a:rPr sz="1600" spc="-20" dirty="0">
                <a:latin typeface="Calibri"/>
                <a:cs typeface="Calibri"/>
              </a:rPr>
              <a:t>Gas-</a:t>
            </a:r>
            <a:r>
              <a:rPr sz="1600" dirty="0">
                <a:latin typeface="Calibri"/>
                <a:cs typeface="Calibri"/>
              </a:rPr>
              <a:t>mask</a:t>
            </a:r>
            <a:r>
              <a:rPr sz="1600" spc="-45" dirty="0">
                <a:latin typeface="Calibri"/>
                <a:cs typeface="Calibri"/>
              </a:rPr>
              <a:t> </a:t>
            </a:r>
            <a:r>
              <a:rPr sz="1600" spc="-10" dirty="0">
                <a:latin typeface="Calibri"/>
                <a:cs typeface="Calibri"/>
              </a:rPr>
              <a:t>protocols</a:t>
            </a:r>
            <a:r>
              <a:rPr sz="1600" spc="-55" dirty="0">
                <a:latin typeface="Calibri"/>
                <a:cs typeface="Calibri"/>
              </a:rPr>
              <a:t> </a:t>
            </a:r>
            <a:r>
              <a:rPr sz="1600" dirty="0">
                <a:latin typeface="Calibri"/>
                <a:cs typeface="Calibri"/>
              </a:rPr>
              <a:t>in</a:t>
            </a:r>
            <a:r>
              <a:rPr sz="1600" spc="-65" dirty="0">
                <a:latin typeface="Calibri"/>
                <a:cs typeface="Calibri"/>
              </a:rPr>
              <a:t> </a:t>
            </a:r>
            <a:r>
              <a:rPr sz="1600" spc="-10" dirty="0">
                <a:latin typeface="Calibri"/>
                <a:cs typeface="Calibri"/>
              </a:rPr>
              <a:t>place</a:t>
            </a:r>
            <a:endParaRPr sz="1600" dirty="0">
              <a:latin typeface="Calibri"/>
              <a:cs typeface="Calibri"/>
            </a:endParaRPr>
          </a:p>
          <a:p>
            <a:pPr marL="698500" lvl="1" indent="-229235">
              <a:lnSpc>
                <a:spcPct val="100000"/>
              </a:lnSpc>
              <a:spcBef>
                <a:spcPts val="229"/>
              </a:spcBef>
              <a:buFont typeface="Arial"/>
              <a:buChar char="•"/>
              <a:tabLst>
                <a:tab pos="699135" algn="l"/>
              </a:tabLst>
            </a:pPr>
            <a:r>
              <a:rPr sz="1400" dirty="0">
                <a:latin typeface="Calibri"/>
                <a:cs typeface="Calibri"/>
              </a:rPr>
              <a:t>Staff</a:t>
            </a:r>
            <a:r>
              <a:rPr sz="1400" spc="-70" dirty="0">
                <a:latin typeface="Calibri"/>
                <a:cs typeface="Calibri"/>
              </a:rPr>
              <a:t> </a:t>
            </a:r>
            <a:r>
              <a:rPr sz="1400" dirty="0">
                <a:latin typeface="Calibri"/>
                <a:cs typeface="Calibri"/>
              </a:rPr>
              <a:t>training</a:t>
            </a:r>
            <a:r>
              <a:rPr sz="1400" spc="-65" dirty="0">
                <a:latin typeface="Calibri"/>
                <a:cs typeface="Calibri"/>
              </a:rPr>
              <a:t> </a:t>
            </a:r>
            <a:r>
              <a:rPr sz="1400" dirty="0">
                <a:latin typeface="Calibri"/>
                <a:cs typeface="Calibri"/>
              </a:rPr>
              <a:t>for</a:t>
            </a:r>
            <a:r>
              <a:rPr sz="1400" spc="-50" dirty="0">
                <a:latin typeface="Calibri"/>
                <a:cs typeface="Calibri"/>
              </a:rPr>
              <a:t> </a:t>
            </a:r>
            <a:r>
              <a:rPr sz="1400" dirty="0">
                <a:latin typeface="Calibri"/>
                <a:cs typeface="Calibri"/>
              </a:rPr>
              <a:t>donning</a:t>
            </a:r>
            <a:r>
              <a:rPr sz="1400" spc="-45" dirty="0">
                <a:latin typeface="Calibri"/>
                <a:cs typeface="Calibri"/>
              </a:rPr>
              <a:t> </a:t>
            </a:r>
            <a:r>
              <a:rPr sz="1400" dirty="0">
                <a:latin typeface="Calibri"/>
                <a:cs typeface="Calibri"/>
              </a:rPr>
              <a:t>and</a:t>
            </a:r>
            <a:r>
              <a:rPr sz="1400" spc="-40" dirty="0">
                <a:latin typeface="Calibri"/>
                <a:cs typeface="Calibri"/>
              </a:rPr>
              <a:t> </a:t>
            </a:r>
            <a:r>
              <a:rPr sz="1400" dirty="0">
                <a:latin typeface="Calibri"/>
                <a:cs typeface="Calibri"/>
              </a:rPr>
              <a:t>doffing</a:t>
            </a:r>
            <a:r>
              <a:rPr sz="1400" spc="-45" dirty="0">
                <a:latin typeface="Calibri"/>
                <a:cs typeface="Calibri"/>
              </a:rPr>
              <a:t> </a:t>
            </a:r>
            <a:r>
              <a:rPr sz="1400" dirty="0">
                <a:latin typeface="Calibri"/>
                <a:cs typeface="Calibri"/>
              </a:rPr>
              <a:t>PPE</a:t>
            </a:r>
            <a:r>
              <a:rPr sz="1400" spc="-45" dirty="0">
                <a:latin typeface="Calibri"/>
                <a:cs typeface="Calibri"/>
              </a:rPr>
              <a:t> </a:t>
            </a:r>
            <a:r>
              <a:rPr sz="1400" spc="-20" dirty="0">
                <a:latin typeface="Calibri"/>
                <a:cs typeface="Calibri"/>
              </a:rPr>
              <a:t>gear</a:t>
            </a:r>
            <a:endParaRPr sz="1400" dirty="0">
              <a:latin typeface="Calibri"/>
              <a:cs typeface="Calibri"/>
            </a:endParaRPr>
          </a:p>
          <a:p>
            <a:pPr marL="698500" lvl="1" indent="-229235">
              <a:lnSpc>
                <a:spcPct val="100000"/>
              </a:lnSpc>
              <a:spcBef>
                <a:spcPts val="220"/>
              </a:spcBef>
              <a:buFont typeface="Arial"/>
              <a:buChar char="•"/>
              <a:tabLst>
                <a:tab pos="699135" algn="l"/>
              </a:tabLst>
            </a:pPr>
            <a:r>
              <a:rPr sz="1400" spc="-10" dirty="0">
                <a:latin typeface="Calibri"/>
                <a:cs typeface="Calibri"/>
              </a:rPr>
              <a:t>Centralized</a:t>
            </a:r>
            <a:r>
              <a:rPr sz="1400" spc="-45" dirty="0">
                <a:latin typeface="Calibri"/>
                <a:cs typeface="Calibri"/>
              </a:rPr>
              <a:t> </a:t>
            </a:r>
            <a:r>
              <a:rPr sz="1400" dirty="0">
                <a:latin typeface="Calibri"/>
                <a:cs typeface="Calibri"/>
              </a:rPr>
              <a:t>location</a:t>
            </a:r>
            <a:r>
              <a:rPr sz="1400" spc="-35" dirty="0">
                <a:latin typeface="Calibri"/>
                <a:cs typeface="Calibri"/>
              </a:rPr>
              <a:t> </a:t>
            </a:r>
            <a:r>
              <a:rPr sz="1400" dirty="0">
                <a:latin typeface="Calibri"/>
                <a:cs typeface="Calibri"/>
              </a:rPr>
              <a:t>of</a:t>
            </a:r>
            <a:r>
              <a:rPr sz="1400" spc="-35" dirty="0">
                <a:latin typeface="Calibri"/>
                <a:cs typeface="Calibri"/>
              </a:rPr>
              <a:t> </a:t>
            </a:r>
            <a:r>
              <a:rPr sz="1400" dirty="0">
                <a:latin typeface="Calibri"/>
                <a:cs typeface="Calibri"/>
              </a:rPr>
              <a:t>gas</a:t>
            </a:r>
            <a:r>
              <a:rPr sz="1400" spc="-30" dirty="0">
                <a:latin typeface="Calibri"/>
                <a:cs typeface="Calibri"/>
              </a:rPr>
              <a:t> </a:t>
            </a:r>
            <a:r>
              <a:rPr sz="1400" dirty="0">
                <a:latin typeface="Calibri"/>
                <a:cs typeface="Calibri"/>
              </a:rPr>
              <a:t>masks</a:t>
            </a:r>
            <a:r>
              <a:rPr sz="1400" spc="-45" dirty="0">
                <a:latin typeface="Calibri"/>
                <a:cs typeface="Calibri"/>
              </a:rPr>
              <a:t> </a:t>
            </a:r>
            <a:r>
              <a:rPr sz="1400" dirty="0">
                <a:latin typeface="Calibri"/>
                <a:cs typeface="Calibri"/>
              </a:rPr>
              <a:t>and</a:t>
            </a:r>
            <a:r>
              <a:rPr sz="1400" spc="-25" dirty="0">
                <a:latin typeface="Calibri"/>
                <a:cs typeface="Calibri"/>
              </a:rPr>
              <a:t> PPE</a:t>
            </a:r>
            <a:endParaRPr lang="en-US" sz="1400" spc="-25" dirty="0">
              <a:latin typeface="Calibri"/>
              <a:cs typeface="Calibri"/>
            </a:endParaRPr>
          </a:p>
          <a:p>
            <a:pPr lvl="1">
              <a:lnSpc>
                <a:spcPct val="100000"/>
              </a:lnSpc>
              <a:spcBef>
                <a:spcPts val="220"/>
              </a:spcBef>
              <a:tabLst>
                <a:tab pos="265113" algn="l"/>
              </a:tabLst>
            </a:pPr>
            <a:r>
              <a:rPr lang="ru-RU" sz="1400" dirty="0">
                <a:latin typeface="Calibri"/>
                <a:cs typeface="Calibri"/>
              </a:rPr>
              <a:t>•</a:t>
            </a:r>
            <a:r>
              <a:rPr lang="ru-RU" sz="1600" dirty="0">
                <a:latin typeface="Calibri"/>
                <a:cs typeface="Calibri"/>
              </a:rPr>
              <a:t> 	На </a:t>
            </a:r>
            <a:r>
              <a:rPr lang="ru-RU" sz="1600" dirty="0" err="1">
                <a:latin typeface="Calibri"/>
                <a:cs typeface="Calibri"/>
              </a:rPr>
              <a:t>місці</a:t>
            </a:r>
            <a:r>
              <a:rPr lang="ru-RU" sz="1600" dirty="0">
                <a:latin typeface="Calibri"/>
                <a:cs typeface="Calibri"/>
              </a:rPr>
              <a:t> </a:t>
            </a:r>
            <a:r>
              <a:rPr lang="ru-RU" sz="1600" dirty="0" err="1">
                <a:latin typeface="Calibri"/>
                <a:cs typeface="Calibri"/>
              </a:rPr>
              <a:t>протигази</a:t>
            </a:r>
            <a:endParaRPr lang="ru-RU" sz="1600" dirty="0">
              <a:latin typeface="Calibri"/>
              <a:cs typeface="Calibri"/>
            </a:endParaRPr>
          </a:p>
          <a:p>
            <a:pPr marL="469265" lvl="1">
              <a:lnSpc>
                <a:spcPct val="100000"/>
              </a:lnSpc>
              <a:spcBef>
                <a:spcPts val="220"/>
              </a:spcBef>
              <a:tabLst>
                <a:tab pos="699135" algn="l"/>
              </a:tabLst>
            </a:pPr>
            <a:r>
              <a:rPr lang="ru-RU" sz="1100" dirty="0">
                <a:latin typeface="Calibri"/>
                <a:cs typeface="Calibri"/>
              </a:rPr>
              <a:t>•</a:t>
            </a:r>
            <a:r>
              <a:rPr lang="ru-RU" sz="1400" dirty="0">
                <a:latin typeface="Calibri"/>
                <a:cs typeface="Calibri"/>
              </a:rPr>
              <a:t>	</a:t>
            </a:r>
            <a:r>
              <a:rPr lang="ru-RU" sz="1400" dirty="0" err="1">
                <a:latin typeface="Calibri"/>
                <a:cs typeface="Calibri"/>
              </a:rPr>
              <a:t>Навчання</a:t>
            </a:r>
            <a:r>
              <a:rPr lang="ru-RU" sz="1400" dirty="0">
                <a:latin typeface="Calibri"/>
                <a:cs typeface="Calibri"/>
              </a:rPr>
              <a:t> персоналу </a:t>
            </a:r>
            <a:r>
              <a:rPr lang="ru-RU" sz="1400" dirty="0" err="1">
                <a:latin typeface="Calibri"/>
                <a:cs typeface="Calibri"/>
              </a:rPr>
              <a:t>одяганню</a:t>
            </a:r>
            <a:r>
              <a:rPr lang="ru-RU" sz="1400" dirty="0">
                <a:latin typeface="Calibri"/>
                <a:cs typeface="Calibri"/>
              </a:rPr>
              <a:t> та </a:t>
            </a:r>
            <a:r>
              <a:rPr lang="ru-RU" sz="1400" dirty="0" err="1">
                <a:latin typeface="Calibri"/>
                <a:cs typeface="Calibri"/>
              </a:rPr>
              <a:t>зніманню</a:t>
            </a:r>
            <a:r>
              <a:rPr lang="ru-RU" sz="1400" dirty="0">
                <a:latin typeface="Calibri"/>
                <a:cs typeface="Calibri"/>
              </a:rPr>
              <a:t> </a:t>
            </a:r>
            <a:r>
              <a:rPr lang="ru-RU" sz="1400" dirty="0" err="1">
                <a:latin typeface="Calibri"/>
                <a:cs typeface="Calibri"/>
              </a:rPr>
              <a:t>ЗІЗ</a:t>
            </a:r>
            <a:endParaRPr lang="ru-RU" sz="1400" dirty="0">
              <a:latin typeface="Calibri"/>
              <a:cs typeface="Calibri"/>
            </a:endParaRPr>
          </a:p>
          <a:p>
            <a:pPr marL="469265" lvl="1">
              <a:lnSpc>
                <a:spcPct val="100000"/>
              </a:lnSpc>
              <a:spcBef>
                <a:spcPts val="220"/>
              </a:spcBef>
              <a:tabLst>
                <a:tab pos="699135" algn="l"/>
              </a:tabLst>
            </a:pPr>
            <a:r>
              <a:rPr lang="ru-RU" sz="1100" dirty="0">
                <a:latin typeface="Calibri"/>
                <a:cs typeface="Calibri"/>
              </a:rPr>
              <a:t>•</a:t>
            </a:r>
            <a:r>
              <a:rPr lang="ru-RU" sz="1400" dirty="0">
                <a:latin typeface="Calibri"/>
                <a:cs typeface="Calibri"/>
              </a:rPr>
              <a:t>	</a:t>
            </a:r>
            <a:r>
              <a:rPr lang="ru-RU" sz="1400" dirty="0" err="1">
                <a:latin typeface="Calibri"/>
                <a:cs typeface="Calibri"/>
              </a:rPr>
              <a:t>Централізоване</a:t>
            </a:r>
            <a:r>
              <a:rPr lang="ru-RU" sz="1400" dirty="0">
                <a:latin typeface="Calibri"/>
                <a:cs typeface="Calibri"/>
              </a:rPr>
              <a:t> </a:t>
            </a:r>
            <a:r>
              <a:rPr lang="ru-RU" sz="1400" dirty="0" err="1">
                <a:latin typeface="Calibri"/>
                <a:cs typeface="Calibri"/>
              </a:rPr>
              <a:t>розташування</a:t>
            </a:r>
            <a:r>
              <a:rPr lang="ru-RU" sz="1400" dirty="0">
                <a:latin typeface="Calibri"/>
                <a:cs typeface="Calibri"/>
              </a:rPr>
              <a:t> </a:t>
            </a:r>
            <a:r>
              <a:rPr lang="ru-RU" sz="1400" dirty="0" err="1">
                <a:latin typeface="Calibri"/>
                <a:cs typeface="Calibri"/>
              </a:rPr>
              <a:t>протигазів</a:t>
            </a:r>
            <a:r>
              <a:rPr lang="ru-RU" sz="1400" dirty="0">
                <a:latin typeface="Calibri"/>
                <a:cs typeface="Calibri"/>
              </a:rPr>
              <a:t> і </a:t>
            </a:r>
            <a:r>
              <a:rPr lang="ru-RU" sz="1400" dirty="0" err="1">
                <a:latin typeface="Calibri"/>
                <a:cs typeface="Calibri"/>
              </a:rPr>
              <a:t>ЗІЗ</a:t>
            </a:r>
            <a:endParaRPr lang="ru-RU" sz="1400" dirty="0">
              <a:latin typeface="Calibri"/>
              <a:cs typeface="Calibri"/>
            </a:endParaRPr>
          </a:p>
          <a:p>
            <a:pPr marL="469265" lvl="1">
              <a:lnSpc>
                <a:spcPct val="100000"/>
              </a:lnSpc>
              <a:spcBef>
                <a:spcPts val="220"/>
              </a:spcBef>
              <a:tabLst>
                <a:tab pos="699135" algn="l"/>
              </a:tabLst>
            </a:pPr>
            <a:endParaRPr sz="1400" dirty="0">
              <a:latin typeface="Calibri"/>
              <a:cs typeface="Calibri"/>
            </a:endParaRPr>
          </a:p>
        </p:txBody>
      </p:sp>
      <p:pic>
        <p:nvPicPr>
          <p:cNvPr id="4" name="object 4"/>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10048241" cy="1121461"/>
          </a:xfrm>
          <a:prstGeom prst="rect">
            <a:avLst/>
          </a:prstGeom>
        </p:spPr>
        <p:txBody>
          <a:bodyPr vert="horz" wrap="square" lIns="0" tIns="13335" rIns="0" bIns="0" rtlCol="0">
            <a:spAutoFit/>
          </a:bodyPr>
          <a:lstStyle/>
          <a:p>
            <a:pPr marL="12700">
              <a:lnSpc>
                <a:spcPct val="100000"/>
              </a:lnSpc>
              <a:spcBef>
                <a:spcPts val="105"/>
              </a:spcBef>
            </a:pPr>
            <a:r>
              <a:rPr sz="3600" b="1" spc="-25" dirty="0"/>
              <a:t>Hospital</a:t>
            </a:r>
            <a:r>
              <a:rPr sz="3600" b="1" spc="-200" dirty="0"/>
              <a:t> </a:t>
            </a:r>
            <a:r>
              <a:rPr sz="3600" b="1" spc="-45" dirty="0"/>
              <a:t>Systems</a:t>
            </a:r>
            <a:r>
              <a:rPr sz="3600" b="1" spc="-195" dirty="0"/>
              <a:t> </a:t>
            </a:r>
            <a:r>
              <a:rPr sz="3600" b="1" spc="-40" dirty="0"/>
              <a:t>Preparedness</a:t>
            </a:r>
            <a:br>
              <a:rPr lang="en-US" sz="3600" b="1" spc="-40" dirty="0"/>
            </a:br>
            <a:r>
              <a:rPr lang="ru-RU" sz="3600" b="1" spc="-40" dirty="0" err="1"/>
              <a:t>Підготовленість</a:t>
            </a:r>
            <a:r>
              <a:rPr lang="ru-RU" sz="3600" b="1" spc="-40" dirty="0"/>
              <a:t> систем </a:t>
            </a:r>
            <a:r>
              <a:rPr lang="ru-RU" sz="3600" b="1" spc="-40" dirty="0" err="1"/>
              <a:t>лікарень</a:t>
            </a:r>
            <a:endParaRPr sz="3600" b="1" dirty="0"/>
          </a:p>
        </p:txBody>
      </p:sp>
      <p:sp>
        <p:nvSpPr>
          <p:cNvPr id="3" name="object 3"/>
          <p:cNvSpPr txBox="1"/>
          <p:nvPr/>
        </p:nvSpPr>
        <p:spPr>
          <a:xfrm>
            <a:off x="467359" y="1793493"/>
            <a:ext cx="10799445" cy="772006"/>
          </a:xfrm>
          <a:prstGeom prst="rect">
            <a:avLst/>
          </a:prstGeom>
        </p:spPr>
        <p:txBody>
          <a:bodyPr vert="horz" wrap="square" lIns="0" tIns="60960" rIns="0" bIns="0" rtlCol="0">
            <a:spAutoFit/>
          </a:bodyPr>
          <a:lstStyle/>
          <a:p>
            <a:pPr marL="241300" marR="5080" indent="-228600">
              <a:spcBef>
                <a:spcPts val="480"/>
              </a:spcBef>
              <a:buFont typeface="Arial"/>
              <a:buChar char="•"/>
              <a:tabLst>
                <a:tab pos="241300" algn="l"/>
              </a:tabLst>
            </a:pPr>
            <a:r>
              <a:rPr sz="1400" spc="-30" dirty="0">
                <a:latin typeface="Calibri"/>
                <a:cs typeface="Calibri"/>
              </a:rPr>
              <a:t>Pre-</a:t>
            </a:r>
            <a:r>
              <a:rPr sz="1400" dirty="0">
                <a:latin typeface="Calibri"/>
                <a:cs typeface="Calibri"/>
              </a:rPr>
              <a:t>defined</a:t>
            </a:r>
            <a:r>
              <a:rPr sz="1400" spc="-70" dirty="0">
                <a:latin typeface="Calibri"/>
                <a:cs typeface="Calibri"/>
              </a:rPr>
              <a:t> </a:t>
            </a:r>
            <a:r>
              <a:rPr sz="1400" dirty="0">
                <a:latin typeface="Calibri"/>
                <a:cs typeface="Calibri"/>
              </a:rPr>
              <a:t>planning</a:t>
            </a:r>
            <a:r>
              <a:rPr sz="1400" spc="-85" dirty="0">
                <a:latin typeface="Calibri"/>
                <a:cs typeface="Calibri"/>
              </a:rPr>
              <a:t> </a:t>
            </a:r>
            <a:r>
              <a:rPr sz="1400" dirty="0">
                <a:latin typeface="Calibri"/>
                <a:cs typeface="Calibri"/>
              </a:rPr>
              <a:t>of</a:t>
            </a:r>
            <a:r>
              <a:rPr sz="1400" spc="-110" dirty="0">
                <a:latin typeface="Calibri"/>
                <a:cs typeface="Calibri"/>
              </a:rPr>
              <a:t> </a:t>
            </a:r>
            <a:r>
              <a:rPr sz="1400" dirty="0">
                <a:latin typeface="Calibri"/>
                <a:cs typeface="Calibri"/>
              </a:rPr>
              <a:t>skill</a:t>
            </a:r>
            <a:r>
              <a:rPr sz="1400" spc="-90" dirty="0">
                <a:latin typeface="Calibri"/>
                <a:cs typeface="Calibri"/>
              </a:rPr>
              <a:t> </a:t>
            </a:r>
            <a:r>
              <a:rPr sz="1400" dirty="0">
                <a:latin typeface="Calibri"/>
                <a:cs typeface="Calibri"/>
              </a:rPr>
              <a:t>and</a:t>
            </a:r>
            <a:r>
              <a:rPr sz="1400" spc="-95" dirty="0">
                <a:latin typeface="Calibri"/>
                <a:cs typeface="Calibri"/>
              </a:rPr>
              <a:t> </a:t>
            </a:r>
            <a:r>
              <a:rPr sz="1400" dirty="0">
                <a:latin typeface="Calibri"/>
                <a:cs typeface="Calibri"/>
              </a:rPr>
              <a:t>assignments</a:t>
            </a:r>
            <a:r>
              <a:rPr sz="1400" spc="-75" dirty="0">
                <a:latin typeface="Calibri"/>
                <a:cs typeface="Calibri"/>
              </a:rPr>
              <a:t> </a:t>
            </a:r>
            <a:r>
              <a:rPr sz="1400" dirty="0">
                <a:latin typeface="Calibri"/>
                <a:cs typeface="Calibri"/>
              </a:rPr>
              <a:t>may</a:t>
            </a:r>
            <a:r>
              <a:rPr sz="1400" spc="-105" dirty="0">
                <a:latin typeface="Calibri"/>
                <a:cs typeface="Calibri"/>
              </a:rPr>
              <a:t> </a:t>
            </a:r>
            <a:r>
              <a:rPr sz="1400" dirty="0">
                <a:latin typeface="Calibri"/>
                <a:cs typeface="Calibri"/>
              </a:rPr>
              <a:t>save</a:t>
            </a:r>
            <a:r>
              <a:rPr sz="1400" spc="-105" dirty="0">
                <a:latin typeface="Calibri"/>
                <a:cs typeface="Calibri"/>
              </a:rPr>
              <a:t> </a:t>
            </a:r>
            <a:r>
              <a:rPr sz="1400" dirty="0">
                <a:latin typeface="Calibri"/>
                <a:cs typeface="Calibri"/>
              </a:rPr>
              <a:t>valuable</a:t>
            </a:r>
            <a:r>
              <a:rPr sz="1400" spc="-105" dirty="0">
                <a:latin typeface="Calibri"/>
                <a:cs typeface="Calibri"/>
              </a:rPr>
              <a:t> </a:t>
            </a:r>
            <a:r>
              <a:rPr sz="1400" spc="-10" dirty="0">
                <a:latin typeface="Calibri"/>
                <a:cs typeface="Calibri"/>
              </a:rPr>
              <a:t>minutes. </a:t>
            </a:r>
            <a:r>
              <a:rPr sz="1400" dirty="0">
                <a:latin typeface="Calibri"/>
                <a:cs typeface="Calibri"/>
              </a:rPr>
              <a:t>One</a:t>
            </a:r>
            <a:r>
              <a:rPr sz="1400" spc="-75" dirty="0">
                <a:latin typeface="Calibri"/>
                <a:cs typeface="Calibri"/>
              </a:rPr>
              <a:t> </a:t>
            </a:r>
            <a:r>
              <a:rPr sz="1400" spc="-10" dirty="0">
                <a:latin typeface="Calibri"/>
                <a:cs typeface="Calibri"/>
              </a:rPr>
              <a:t>example</a:t>
            </a:r>
            <a:r>
              <a:rPr sz="1400" spc="-80" dirty="0">
                <a:latin typeface="Calibri"/>
                <a:cs typeface="Calibri"/>
              </a:rPr>
              <a:t> </a:t>
            </a:r>
            <a:r>
              <a:rPr sz="1400" dirty="0">
                <a:latin typeface="Calibri"/>
                <a:cs typeface="Calibri"/>
              </a:rPr>
              <a:t>of</a:t>
            </a:r>
            <a:r>
              <a:rPr sz="1400" spc="-85" dirty="0">
                <a:latin typeface="Calibri"/>
                <a:cs typeface="Calibri"/>
              </a:rPr>
              <a:t> </a:t>
            </a:r>
            <a:r>
              <a:rPr sz="1400" dirty="0">
                <a:latin typeface="Calibri"/>
                <a:cs typeface="Calibri"/>
              </a:rPr>
              <a:t>how</a:t>
            </a:r>
            <a:r>
              <a:rPr sz="1400" spc="-65" dirty="0">
                <a:latin typeface="Calibri"/>
                <a:cs typeface="Calibri"/>
              </a:rPr>
              <a:t> </a:t>
            </a:r>
            <a:r>
              <a:rPr sz="1400" dirty="0">
                <a:latin typeface="Calibri"/>
                <a:cs typeface="Calibri"/>
              </a:rPr>
              <a:t>to</a:t>
            </a:r>
            <a:r>
              <a:rPr sz="1400" spc="-85" dirty="0">
                <a:latin typeface="Calibri"/>
                <a:cs typeface="Calibri"/>
              </a:rPr>
              <a:t> </a:t>
            </a:r>
            <a:r>
              <a:rPr sz="1400" dirty="0">
                <a:latin typeface="Calibri"/>
                <a:cs typeface="Calibri"/>
              </a:rPr>
              <a:t>sort</a:t>
            </a:r>
            <a:r>
              <a:rPr sz="1400" spc="-75" dirty="0">
                <a:latin typeface="Calibri"/>
                <a:cs typeface="Calibri"/>
              </a:rPr>
              <a:t> </a:t>
            </a:r>
            <a:r>
              <a:rPr sz="1400" spc="-10" dirty="0">
                <a:latin typeface="Calibri"/>
                <a:cs typeface="Calibri"/>
              </a:rPr>
              <a:t>staff</a:t>
            </a:r>
            <a:r>
              <a:rPr sz="1400" spc="-85" dirty="0">
                <a:latin typeface="Calibri"/>
                <a:cs typeface="Calibri"/>
              </a:rPr>
              <a:t> </a:t>
            </a:r>
            <a:r>
              <a:rPr sz="1400" dirty="0">
                <a:latin typeface="Calibri"/>
                <a:cs typeface="Calibri"/>
              </a:rPr>
              <a:t>to</a:t>
            </a:r>
            <a:r>
              <a:rPr sz="1400" spc="-80" dirty="0">
                <a:latin typeface="Calibri"/>
                <a:cs typeface="Calibri"/>
              </a:rPr>
              <a:t> </a:t>
            </a:r>
            <a:r>
              <a:rPr sz="1400" dirty="0">
                <a:latin typeface="Calibri"/>
                <a:cs typeface="Calibri"/>
              </a:rPr>
              <a:t>their</a:t>
            </a:r>
            <a:r>
              <a:rPr sz="1400" spc="-80" dirty="0">
                <a:latin typeface="Calibri"/>
                <a:cs typeface="Calibri"/>
              </a:rPr>
              <a:t> </a:t>
            </a:r>
            <a:r>
              <a:rPr sz="1400" spc="-10" dirty="0">
                <a:latin typeface="Calibri"/>
                <a:cs typeface="Calibri"/>
              </a:rPr>
              <a:t>appropriate</a:t>
            </a:r>
            <a:r>
              <a:rPr sz="1400" spc="-60" dirty="0">
                <a:latin typeface="Calibri"/>
                <a:cs typeface="Calibri"/>
              </a:rPr>
              <a:t> </a:t>
            </a:r>
            <a:r>
              <a:rPr sz="1400" dirty="0">
                <a:latin typeface="Calibri"/>
                <a:cs typeface="Calibri"/>
              </a:rPr>
              <a:t>acuity</a:t>
            </a:r>
            <a:r>
              <a:rPr sz="1400" spc="-85" dirty="0">
                <a:latin typeface="Calibri"/>
                <a:cs typeface="Calibri"/>
              </a:rPr>
              <a:t> </a:t>
            </a:r>
            <a:r>
              <a:rPr sz="1400" spc="-10" dirty="0">
                <a:latin typeface="Calibri"/>
                <a:cs typeface="Calibri"/>
              </a:rPr>
              <a:t>level:</a:t>
            </a:r>
            <a:endParaRPr lang="en-US" sz="1400" spc="-10" dirty="0">
              <a:latin typeface="Calibri"/>
              <a:cs typeface="Calibri"/>
            </a:endParaRPr>
          </a:p>
          <a:p>
            <a:pPr marL="266700" marR="5080">
              <a:spcBef>
                <a:spcPts val="480"/>
              </a:spcBef>
              <a:tabLst>
                <a:tab pos="241300" algn="l"/>
              </a:tabLst>
            </a:pPr>
            <a:r>
              <a:rPr lang="ru-RU" sz="1400" dirty="0" err="1">
                <a:latin typeface="Calibri"/>
                <a:cs typeface="Calibri"/>
              </a:rPr>
              <a:t>Попередньо</a:t>
            </a:r>
            <a:r>
              <a:rPr lang="ru-RU" sz="1400" dirty="0">
                <a:latin typeface="Calibri"/>
                <a:cs typeface="Calibri"/>
              </a:rPr>
              <a:t> </a:t>
            </a:r>
            <a:r>
              <a:rPr lang="ru-RU" sz="1400" dirty="0" err="1">
                <a:latin typeface="Calibri"/>
                <a:cs typeface="Calibri"/>
              </a:rPr>
              <a:t>визначене</a:t>
            </a:r>
            <a:r>
              <a:rPr lang="ru-RU" sz="1400" dirty="0">
                <a:latin typeface="Calibri"/>
                <a:cs typeface="Calibri"/>
              </a:rPr>
              <a:t> </a:t>
            </a:r>
            <a:r>
              <a:rPr lang="ru-RU" sz="1400" dirty="0" err="1">
                <a:latin typeface="Calibri"/>
                <a:cs typeface="Calibri"/>
              </a:rPr>
              <a:t>планування</a:t>
            </a:r>
            <a:r>
              <a:rPr lang="ru-RU" sz="1400" dirty="0">
                <a:latin typeface="Calibri"/>
                <a:cs typeface="Calibri"/>
              </a:rPr>
              <a:t> </a:t>
            </a:r>
            <a:r>
              <a:rPr lang="ru-RU" sz="1400" dirty="0" err="1">
                <a:latin typeface="Calibri"/>
                <a:cs typeface="Calibri"/>
              </a:rPr>
              <a:t>навичок</a:t>
            </a:r>
            <a:r>
              <a:rPr lang="ru-RU" sz="1400" dirty="0">
                <a:latin typeface="Calibri"/>
                <a:cs typeface="Calibri"/>
              </a:rPr>
              <a:t> і </a:t>
            </a:r>
            <a:r>
              <a:rPr lang="ru-RU" sz="1400" dirty="0" err="1">
                <a:latin typeface="Calibri"/>
                <a:cs typeface="Calibri"/>
              </a:rPr>
              <a:t>завдань</a:t>
            </a:r>
            <a:r>
              <a:rPr lang="ru-RU" sz="1400" dirty="0">
                <a:latin typeface="Calibri"/>
                <a:cs typeface="Calibri"/>
              </a:rPr>
              <a:t> </a:t>
            </a:r>
            <a:r>
              <a:rPr lang="ru-RU" sz="1400" dirty="0" err="1">
                <a:latin typeface="Calibri"/>
                <a:cs typeface="Calibri"/>
              </a:rPr>
              <a:t>може</a:t>
            </a:r>
            <a:r>
              <a:rPr lang="ru-RU" sz="1400" dirty="0">
                <a:latin typeface="Calibri"/>
                <a:cs typeface="Calibri"/>
              </a:rPr>
              <a:t> </a:t>
            </a:r>
            <a:r>
              <a:rPr lang="ru-RU" sz="1400" dirty="0" err="1">
                <a:latin typeface="Calibri"/>
                <a:cs typeface="Calibri"/>
              </a:rPr>
              <a:t>заощадити</a:t>
            </a:r>
            <a:r>
              <a:rPr lang="ru-RU" sz="1400" dirty="0">
                <a:latin typeface="Calibri"/>
                <a:cs typeface="Calibri"/>
              </a:rPr>
              <a:t> </a:t>
            </a:r>
            <a:r>
              <a:rPr lang="ru-RU" sz="1400" dirty="0" err="1">
                <a:latin typeface="Calibri"/>
                <a:cs typeface="Calibri"/>
              </a:rPr>
              <a:t>цінні</a:t>
            </a:r>
            <a:r>
              <a:rPr lang="ru-RU" sz="1400" dirty="0">
                <a:latin typeface="Calibri"/>
                <a:cs typeface="Calibri"/>
              </a:rPr>
              <a:t> </a:t>
            </a:r>
            <a:r>
              <a:rPr lang="ru-RU" sz="1400" dirty="0" err="1">
                <a:latin typeface="Calibri"/>
                <a:cs typeface="Calibri"/>
              </a:rPr>
              <a:t>хвилини</a:t>
            </a:r>
            <a:r>
              <a:rPr lang="ru-RU" sz="1400" dirty="0">
                <a:latin typeface="Calibri"/>
                <a:cs typeface="Calibri"/>
              </a:rPr>
              <a:t>. Один </a:t>
            </a:r>
            <a:r>
              <a:rPr lang="ru-RU" sz="1400" dirty="0" err="1">
                <a:latin typeface="Calibri"/>
                <a:cs typeface="Calibri"/>
              </a:rPr>
              <a:t>із</a:t>
            </a:r>
            <a:r>
              <a:rPr lang="ru-RU" sz="1400" dirty="0">
                <a:latin typeface="Calibri"/>
                <a:cs typeface="Calibri"/>
              </a:rPr>
              <a:t> </a:t>
            </a:r>
            <a:r>
              <a:rPr lang="ru-RU" sz="1400" dirty="0" err="1">
                <a:latin typeface="Calibri"/>
                <a:cs typeface="Calibri"/>
              </a:rPr>
              <a:t>прикладів</a:t>
            </a:r>
            <a:r>
              <a:rPr lang="ru-RU" sz="1400" dirty="0">
                <a:latin typeface="Calibri"/>
                <a:cs typeface="Calibri"/>
              </a:rPr>
              <a:t> того, як </a:t>
            </a:r>
            <a:r>
              <a:rPr lang="ru-RU" sz="1400" dirty="0" err="1">
                <a:latin typeface="Calibri"/>
                <a:cs typeface="Calibri"/>
              </a:rPr>
              <a:t>відсортувати</a:t>
            </a:r>
            <a:r>
              <a:rPr lang="ru-RU" sz="1400" dirty="0">
                <a:latin typeface="Calibri"/>
                <a:cs typeface="Calibri"/>
              </a:rPr>
              <a:t> </a:t>
            </a:r>
            <a:r>
              <a:rPr lang="ru-RU" sz="1400" dirty="0" err="1">
                <a:latin typeface="Calibri"/>
                <a:cs typeface="Calibri"/>
              </a:rPr>
              <a:t>співробітників</a:t>
            </a:r>
            <a:r>
              <a:rPr lang="ru-RU" sz="1400" dirty="0">
                <a:latin typeface="Calibri"/>
                <a:cs typeface="Calibri"/>
              </a:rPr>
              <a:t> за </a:t>
            </a:r>
            <a:r>
              <a:rPr lang="ru-RU" sz="1400" dirty="0" err="1">
                <a:latin typeface="Calibri"/>
                <a:cs typeface="Calibri"/>
              </a:rPr>
              <a:t>відповідним</a:t>
            </a:r>
            <a:r>
              <a:rPr lang="ru-RU" sz="1400" dirty="0">
                <a:latin typeface="Calibri"/>
                <a:cs typeface="Calibri"/>
              </a:rPr>
              <a:t> </a:t>
            </a:r>
            <a:r>
              <a:rPr lang="ru-RU" sz="1400" dirty="0" err="1">
                <a:latin typeface="Calibri"/>
                <a:cs typeface="Calibri"/>
              </a:rPr>
              <a:t>рівнем</a:t>
            </a:r>
            <a:r>
              <a:rPr lang="ru-RU" sz="1400" dirty="0">
                <a:latin typeface="Calibri"/>
                <a:cs typeface="Calibri"/>
              </a:rPr>
              <a:t> </a:t>
            </a:r>
            <a:r>
              <a:rPr lang="ru-RU" sz="1400" dirty="0" err="1">
                <a:latin typeface="Calibri"/>
                <a:cs typeface="Calibri"/>
              </a:rPr>
              <a:t>гостроти</a:t>
            </a:r>
            <a:r>
              <a:rPr lang="ru-RU" sz="1400" dirty="0">
                <a:latin typeface="Calibri"/>
                <a:cs typeface="Calibri"/>
              </a:rPr>
              <a:t>:</a:t>
            </a:r>
            <a:endParaRPr sz="1400" dirty="0">
              <a:latin typeface="Calibri"/>
              <a:cs typeface="Calibri"/>
            </a:endParaRPr>
          </a:p>
        </p:txBody>
      </p:sp>
      <p:pic>
        <p:nvPicPr>
          <p:cNvPr id="4" name="object 4"/>
          <p:cNvPicPr/>
          <p:nvPr/>
        </p:nvPicPr>
        <p:blipFill>
          <a:blip r:embed="rId2" cstate="print"/>
          <a:stretch>
            <a:fillRect/>
          </a:stretch>
        </p:blipFill>
        <p:spPr>
          <a:xfrm>
            <a:off x="2570999" y="2697479"/>
            <a:ext cx="7065240" cy="3886402"/>
          </a:xfrm>
          <a:prstGeom prst="rect">
            <a:avLst/>
          </a:prstGeom>
        </p:spPr>
      </p:pic>
      <p:graphicFrame>
        <p:nvGraphicFramePr>
          <p:cNvPr id="8" name="Таблица 7">
            <a:extLst>
              <a:ext uri="{FF2B5EF4-FFF2-40B4-BE49-F238E27FC236}">
                <a16:creationId xmlns:a16="http://schemas.microsoft.com/office/drawing/2014/main" id="{580E4B96-8AF0-014E-DF37-42310CFDB96A}"/>
              </a:ext>
            </a:extLst>
          </p:cNvPr>
          <p:cNvGraphicFramePr>
            <a:graphicFrameLocks noGrp="1"/>
          </p:cNvGraphicFramePr>
          <p:nvPr>
            <p:extLst>
              <p:ext uri="{D42A27DB-BD31-4B8C-83A1-F6EECF244321}">
                <p14:modId xmlns:p14="http://schemas.microsoft.com/office/powerpoint/2010/main" val="531687972"/>
              </p:ext>
            </p:extLst>
          </p:nvPr>
        </p:nvGraphicFramePr>
        <p:xfrm>
          <a:off x="2667000" y="2841069"/>
          <a:ext cx="6969239" cy="3742812"/>
        </p:xfrm>
        <a:graphic>
          <a:graphicData uri="http://schemas.openxmlformats.org/drawingml/2006/table">
            <a:tbl>
              <a:tblPr>
                <a:tableStyleId>{5C22544A-7EE6-4342-B048-85BDC9FD1C3A}</a:tableStyleId>
              </a:tblPr>
              <a:tblGrid>
                <a:gridCol w="844559">
                  <a:extLst>
                    <a:ext uri="{9D8B030D-6E8A-4147-A177-3AD203B41FA5}">
                      <a16:colId xmlns:a16="http://schemas.microsoft.com/office/drawing/2014/main" val="494616735"/>
                    </a:ext>
                  </a:extLst>
                </a:gridCol>
                <a:gridCol w="6124680">
                  <a:extLst>
                    <a:ext uri="{9D8B030D-6E8A-4147-A177-3AD203B41FA5}">
                      <a16:colId xmlns:a16="http://schemas.microsoft.com/office/drawing/2014/main" val="3685013241"/>
                    </a:ext>
                  </a:extLst>
                </a:gridCol>
              </a:tblGrid>
              <a:tr h="533246">
                <a:tc>
                  <a:txBody>
                    <a:bodyPr/>
                    <a:lstStyle/>
                    <a:p>
                      <a:pPr algn="ctr">
                        <a:lnSpc>
                          <a:spcPct val="80000"/>
                        </a:lnSpc>
                      </a:pPr>
                      <a:r>
                        <a:rPr lang="ru-UA" sz="1200" b="1" dirty="0" err="1">
                          <a:effectLst/>
                        </a:rPr>
                        <a:t>Acuity</a:t>
                      </a:r>
                      <a:r>
                        <a:rPr lang="ru-UA" sz="1200" b="1" dirty="0">
                          <a:effectLst/>
                        </a:rPr>
                        <a:t> Level</a:t>
                      </a:r>
                      <a:endParaRPr lang="ru-UA" sz="2400" b="1" dirty="0">
                        <a:effectLst/>
                      </a:endParaRPr>
                    </a:p>
                    <a:p>
                      <a:pPr algn="ctr">
                        <a:lnSpc>
                          <a:spcPct val="80000"/>
                        </a:lnSpc>
                      </a:pPr>
                      <a:r>
                        <a:rPr lang="ru-UA" sz="1200" b="1" dirty="0" err="1">
                          <a:effectLst/>
                        </a:rPr>
                        <a:t>Рівень</a:t>
                      </a:r>
                      <a:r>
                        <a:rPr lang="ru-UA" sz="1200" b="1" dirty="0">
                          <a:effectLst/>
                        </a:rPr>
                        <a:t> </a:t>
                      </a:r>
                      <a:r>
                        <a:rPr lang="ru-UA" sz="1200" b="1" dirty="0" err="1">
                          <a:effectLst/>
                        </a:rPr>
                        <a:t>загрози</a:t>
                      </a:r>
                      <a:endParaRPr lang="ru-UA"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UA" sz="1200" b="1" dirty="0" err="1">
                          <a:effectLst/>
                        </a:rPr>
                        <a:t>Staffing</a:t>
                      </a:r>
                      <a:r>
                        <a:rPr lang="ru-UA" sz="1200" b="1" dirty="0">
                          <a:effectLst/>
                        </a:rPr>
                        <a:t> </a:t>
                      </a:r>
                      <a:r>
                        <a:rPr lang="ru-UA" sz="1200" b="1" dirty="0" err="1">
                          <a:effectLst/>
                        </a:rPr>
                        <a:t>Capabilities</a:t>
                      </a:r>
                      <a:endParaRPr lang="ru-UA" sz="2400" b="1" dirty="0">
                        <a:effectLst/>
                      </a:endParaRPr>
                    </a:p>
                    <a:p>
                      <a:pPr algn="ctr"/>
                      <a:r>
                        <a:rPr lang="ru-UA" sz="1200" b="1" dirty="0" err="1">
                          <a:effectLst/>
                        </a:rPr>
                        <a:t>Кадрові</a:t>
                      </a:r>
                      <a:r>
                        <a:rPr lang="ru-UA" sz="1200" b="1" dirty="0">
                          <a:effectLst/>
                        </a:rPr>
                        <a:t> </a:t>
                      </a:r>
                      <a:r>
                        <a:rPr lang="ru-UA" sz="1200" b="1" dirty="0" err="1">
                          <a:effectLst/>
                        </a:rPr>
                        <a:t>можливості</a:t>
                      </a:r>
                      <a:endParaRPr lang="ru-UA"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8090973"/>
                  </a:ext>
                </a:extLst>
              </a:tr>
              <a:tr h="1122502">
                <a:tc>
                  <a:txBody>
                    <a:bodyPr/>
                    <a:lstStyle/>
                    <a:p>
                      <a:pPr algn="ctr"/>
                      <a:r>
                        <a:rPr lang="ru-UA" sz="1200" b="1" dirty="0">
                          <a:solidFill>
                            <a:schemeClr val="bg1"/>
                          </a:solidFill>
                          <a:effectLst/>
                        </a:rPr>
                        <a:t>Red</a:t>
                      </a:r>
                      <a:endParaRPr lang="ru-UA" sz="2400" b="1" dirty="0">
                        <a:solidFill>
                          <a:schemeClr val="bg1"/>
                        </a:solidFill>
                        <a:effectLst/>
                      </a:endParaRPr>
                    </a:p>
                    <a:p>
                      <a:pPr algn="ctr"/>
                      <a:r>
                        <a:rPr lang="ru-UA" sz="1200" b="1" dirty="0" err="1">
                          <a:solidFill>
                            <a:schemeClr val="bg1"/>
                          </a:solidFill>
                          <a:effectLst/>
                        </a:rPr>
                        <a:t>Червоний</a:t>
                      </a:r>
                      <a:endParaRPr lang="ru-UA"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000"/>
                    </a:solidFill>
                  </a:tcPr>
                </a:tc>
                <a:tc>
                  <a:txBody>
                    <a:bodyPr/>
                    <a:lstStyle/>
                    <a:p>
                      <a:pPr algn="l">
                        <a:lnSpc>
                          <a:spcPct val="84000"/>
                        </a:lnSpc>
                      </a:pPr>
                      <a:r>
                        <a:rPr lang="ru-UA" sz="1200" dirty="0">
                          <a:effectLst/>
                        </a:rPr>
                        <a:t>Advanced </a:t>
                      </a:r>
                      <a:r>
                        <a:rPr lang="ru-UA" sz="1200" dirty="0" err="1">
                          <a:effectLst/>
                        </a:rPr>
                        <a:t>Cardiac</a:t>
                      </a:r>
                      <a:r>
                        <a:rPr lang="ru-UA" sz="1200" dirty="0">
                          <a:effectLst/>
                        </a:rPr>
                        <a:t> Life Support (</a:t>
                      </a:r>
                      <a:r>
                        <a:rPr lang="ru-UA" sz="1200" dirty="0" err="1">
                          <a:effectLst/>
                        </a:rPr>
                        <a:t>ACLS</a:t>
                      </a:r>
                      <a:r>
                        <a:rPr lang="ru-UA" sz="1200" dirty="0">
                          <a:effectLst/>
                        </a:rPr>
                        <a:t>)/Basic Life Support (</a:t>
                      </a:r>
                      <a:r>
                        <a:rPr lang="ru-UA" sz="1200" dirty="0" err="1">
                          <a:effectLst/>
                        </a:rPr>
                        <a:t>BLS</a:t>
                      </a:r>
                      <a:r>
                        <a:rPr lang="ru-UA" sz="1200" dirty="0">
                          <a:effectLst/>
                        </a:rPr>
                        <a:t>), </a:t>
                      </a:r>
                      <a:r>
                        <a:rPr lang="ru-UA" sz="1200" dirty="0" err="1">
                          <a:effectLst/>
                        </a:rPr>
                        <a:t>Pediatric</a:t>
                      </a:r>
                      <a:r>
                        <a:rPr lang="ru-UA" sz="1200" dirty="0">
                          <a:effectLst/>
                        </a:rPr>
                        <a:t> Advanced Life Support(</a:t>
                      </a:r>
                      <a:r>
                        <a:rPr lang="ru-UA" sz="1200" dirty="0" err="1">
                          <a:effectLst/>
                        </a:rPr>
                        <a:t>PALS</a:t>
                      </a:r>
                      <a:r>
                        <a:rPr lang="ru-UA" sz="1200" dirty="0">
                          <a:effectLst/>
                        </a:rPr>
                        <a:t>), </a:t>
                      </a:r>
                      <a:r>
                        <a:rPr lang="ru-UA" sz="1200" dirty="0" err="1">
                          <a:effectLst/>
                        </a:rPr>
                        <a:t>Trauma</a:t>
                      </a:r>
                      <a:r>
                        <a:rPr lang="ru-UA" sz="1200" dirty="0">
                          <a:effectLst/>
                        </a:rPr>
                        <a:t> </a:t>
                      </a:r>
                      <a:r>
                        <a:rPr lang="ru-UA" sz="1200" dirty="0" err="1">
                          <a:effectLst/>
                        </a:rPr>
                        <a:t>certification</a:t>
                      </a:r>
                      <a:r>
                        <a:rPr lang="ru-UA" sz="1200" dirty="0">
                          <a:effectLst/>
                        </a:rPr>
                        <a:t> </a:t>
                      </a:r>
                      <a:r>
                        <a:rPr lang="ru-UA" sz="1200" dirty="0" err="1">
                          <a:effectLst/>
                        </a:rPr>
                        <a:t>and</a:t>
                      </a:r>
                      <a:r>
                        <a:rPr lang="ru-UA" sz="1200" dirty="0">
                          <a:effectLst/>
                        </a:rPr>
                        <a:t>/</a:t>
                      </a:r>
                      <a:r>
                        <a:rPr lang="ru-UA" sz="1200" dirty="0" err="1">
                          <a:effectLst/>
                        </a:rPr>
                        <a:t>or</a:t>
                      </a:r>
                      <a:r>
                        <a:rPr lang="ru-UA" sz="1200" dirty="0">
                          <a:effectLst/>
                        </a:rPr>
                        <a:t> </a:t>
                      </a:r>
                      <a:r>
                        <a:rPr lang="ru-UA" sz="1200" dirty="0" err="1">
                          <a:effectLst/>
                        </a:rPr>
                        <a:t>ED</a:t>
                      </a:r>
                      <a:r>
                        <a:rPr lang="ru-UA" sz="1200" dirty="0">
                          <a:effectLst/>
                        </a:rPr>
                        <a:t> </a:t>
                      </a:r>
                      <a:r>
                        <a:rPr lang="ru-UA" sz="1200" dirty="0" err="1">
                          <a:effectLst/>
                        </a:rPr>
                        <a:t>experience</a:t>
                      </a:r>
                      <a:r>
                        <a:rPr lang="ru-UA" sz="1200" dirty="0">
                          <a:effectLst/>
                        </a:rPr>
                        <a:t>; </a:t>
                      </a:r>
                      <a:r>
                        <a:rPr lang="ru-UA" sz="1200" dirty="0" err="1">
                          <a:effectLst/>
                        </a:rPr>
                        <a:t>Critical</a:t>
                      </a:r>
                      <a:r>
                        <a:rPr lang="ru-UA" sz="1200" dirty="0">
                          <a:effectLst/>
                        </a:rPr>
                        <a:t> Care </a:t>
                      </a:r>
                      <a:r>
                        <a:rPr lang="ru-UA" sz="1200" dirty="0" err="1">
                          <a:effectLst/>
                        </a:rPr>
                        <a:t>Certification</a:t>
                      </a:r>
                      <a:r>
                        <a:rPr lang="ru-UA" sz="1200" dirty="0">
                          <a:effectLst/>
                        </a:rPr>
                        <a:t> </a:t>
                      </a:r>
                      <a:r>
                        <a:rPr lang="ru-UA" sz="1200" dirty="0" err="1">
                          <a:effectLst/>
                        </a:rPr>
                        <a:t>and</a:t>
                      </a:r>
                      <a:r>
                        <a:rPr lang="ru-UA" sz="1200" dirty="0">
                          <a:effectLst/>
                        </a:rPr>
                        <a:t>/</a:t>
                      </a:r>
                      <a:r>
                        <a:rPr lang="ru-UA" sz="1200" dirty="0" err="1">
                          <a:effectLst/>
                        </a:rPr>
                        <a:t>or</a:t>
                      </a:r>
                      <a:r>
                        <a:rPr lang="ru-UA" sz="1200" dirty="0">
                          <a:effectLst/>
                        </a:rPr>
                        <a:t> </a:t>
                      </a:r>
                      <a:r>
                        <a:rPr lang="ru-UA" sz="1200" dirty="0" err="1">
                          <a:effectLst/>
                        </a:rPr>
                        <a:t>experience</a:t>
                      </a:r>
                      <a:r>
                        <a:rPr lang="ru-UA" sz="1200" dirty="0">
                          <a:effectLst/>
                        </a:rPr>
                        <a:t>.</a:t>
                      </a:r>
                      <a:endParaRPr lang="ru-UA" sz="2400" dirty="0">
                        <a:effectLst/>
                      </a:endParaRPr>
                    </a:p>
                    <a:p>
                      <a:pPr algn="l">
                        <a:lnSpc>
                          <a:spcPct val="84000"/>
                        </a:lnSpc>
                      </a:pPr>
                      <a:r>
                        <a:rPr lang="ru-UA" sz="1200" dirty="0" err="1">
                          <a:effectLst/>
                        </a:rPr>
                        <a:t>Інтенсивна</a:t>
                      </a:r>
                      <a:r>
                        <a:rPr lang="ru-UA" sz="1200" dirty="0">
                          <a:effectLst/>
                        </a:rPr>
                        <a:t> </a:t>
                      </a:r>
                      <a:r>
                        <a:rPr lang="ru-UA" sz="1200" dirty="0" err="1">
                          <a:effectLst/>
                        </a:rPr>
                        <a:t>терапія</a:t>
                      </a:r>
                      <a:r>
                        <a:rPr lang="ru-UA" sz="1200" dirty="0">
                          <a:effectLst/>
                        </a:rPr>
                        <a:t> з </a:t>
                      </a:r>
                      <a:r>
                        <a:rPr lang="ru-UA" sz="1200" dirty="0" err="1">
                          <a:effectLst/>
                        </a:rPr>
                        <a:t>підтримки</a:t>
                      </a:r>
                      <a:r>
                        <a:rPr lang="ru-UA" sz="1200" dirty="0">
                          <a:effectLst/>
                        </a:rPr>
                        <a:t> </a:t>
                      </a:r>
                      <a:r>
                        <a:rPr lang="ru-UA" sz="1200" dirty="0" err="1">
                          <a:effectLst/>
                        </a:rPr>
                        <a:t>серцевої</a:t>
                      </a:r>
                      <a:r>
                        <a:rPr lang="ru-UA" sz="1200" dirty="0">
                          <a:effectLst/>
                        </a:rPr>
                        <a:t> </a:t>
                      </a:r>
                      <a:r>
                        <a:rPr lang="ru-UA" sz="1200" dirty="0" err="1">
                          <a:effectLst/>
                        </a:rPr>
                        <a:t>діяльності</a:t>
                      </a:r>
                      <a:r>
                        <a:rPr lang="ru-UA" sz="1200" dirty="0">
                          <a:effectLst/>
                        </a:rPr>
                        <a:t> на </a:t>
                      </a:r>
                      <a:r>
                        <a:rPr lang="ru-UA" sz="1200" dirty="0" err="1">
                          <a:effectLst/>
                        </a:rPr>
                        <a:t>догоспітальному</a:t>
                      </a:r>
                      <a:r>
                        <a:rPr lang="ru-UA" sz="1200" dirty="0">
                          <a:effectLst/>
                        </a:rPr>
                        <a:t> </a:t>
                      </a:r>
                      <a:r>
                        <a:rPr lang="ru-UA" sz="1200" dirty="0" err="1">
                          <a:effectLst/>
                        </a:rPr>
                        <a:t>етапі</a:t>
                      </a:r>
                      <a:r>
                        <a:rPr lang="ru-UA" sz="1200" dirty="0">
                          <a:effectLst/>
                        </a:rPr>
                        <a:t> (</a:t>
                      </a:r>
                      <a:r>
                        <a:rPr lang="ru-UA" sz="1200" dirty="0" err="1">
                          <a:effectLst/>
                        </a:rPr>
                        <a:t>ACLS</a:t>
                      </a:r>
                      <a:r>
                        <a:rPr lang="ru-UA" sz="1200" dirty="0">
                          <a:effectLst/>
                        </a:rPr>
                        <a:t>)/</a:t>
                      </a:r>
                      <a:r>
                        <a:rPr lang="ru-UA" sz="1200" dirty="0" err="1">
                          <a:effectLst/>
                        </a:rPr>
                        <a:t>первинний</a:t>
                      </a:r>
                      <a:r>
                        <a:rPr lang="ru-UA" sz="1200" dirty="0">
                          <a:effectLst/>
                        </a:rPr>
                        <a:t> </a:t>
                      </a:r>
                      <a:r>
                        <a:rPr lang="ru-UA" sz="1200" dirty="0" err="1">
                          <a:effectLst/>
                        </a:rPr>
                        <a:t>реанімаційний</a:t>
                      </a:r>
                      <a:r>
                        <a:rPr lang="ru-UA" sz="1200" dirty="0">
                          <a:effectLst/>
                        </a:rPr>
                        <a:t> комплекс (</a:t>
                      </a:r>
                      <a:r>
                        <a:rPr lang="ru-UA" sz="1200" dirty="0" err="1">
                          <a:effectLst/>
                        </a:rPr>
                        <a:t>BLS</a:t>
                      </a:r>
                      <a:r>
                        <a:rPr lang="ru-UA" sz="1200" dirty="0">
                          <a:effectLst/>
                        </a:rPr>
                        <a:t>), </a:t>
                      </a:r>
                      <a:r>
                        <a:rPr lang="ru-UA" sz="1200" dirty="0" err="1">
                          <a:effectLst/>
                        </a:rPr>
                        <a:t>розширена</a:t>
                      </a:r>
                      <a:r>
                        <a:rPr lang="ru-UA" sz="1200" dirty="0">
                          <a:effectLst/>
                        </a:rPr>
                        <a:t> </a:t>
                      </a:r>
                      <a:r>
                        <a:rPr lang="ru-UA" sz="1200" dirty="0" err="1">
                          <a:effectLst/>
                        </a:rPr>
                        <a:t>серцево-легенева</a:t>
                      </a:r>
                      <a:r>
                        <a:rPr lang="ru-UA" sz="1200" dirty="0">
                          <a:effectLst/>
                        </a:rPr>
                        <a:t> </a:t>
                      </a:r>
                      <a:r>
                        <a:rPr lang="ru-UA" sz="1200" dirty="0" err="1">
                          <a:effectLst/>
                        </a:rPr>
                        <a:t>реанімація</a:t>
                      </a:r>
                      <a:r>
                        <a:rPr lang="ru-UA" sz="1200" dirty="0">
                          <a:effectLst/>
                        </a:rPr>
                        <a:t> у </a:t>
                      </a:r>
                      <a:r>
                        <a:rPr lang="ru-UA" sz="1200" dirty="0" err="1">
                          <a:effectLst/>
                        </a:rPr>
                        <a:t>дітей</a:t>
                      </a:r>
                      <a:r>
                        <a:rPr lang="ru-UA" sz="1200" dirty="0">
                          <a:effectLst/>
                        </a:rPr>
                        <a:t> (</a:t>
                      </a:r>
                      <a:r>
                        <a:rPr lang="ru-UA" sz="1200" dirty="0" err="1">
                          <a:effectLst/>
                        </a:rPr>
                        <a:t>PALS</a:t>
                      </a:r>
                      <a:r>
                        <a:rPr lang="ru-UA" sz="1200" dirty="0">
                          <a:effectLst/>
                        </a:rPr>
                        <a:t>), </a:t>
                      </a:r>
                      <a:r>
                        <a:rPr lang="ru-UA" sz="1200" dirty="0" err="1">
                          <a:effectLst/>
                        </a:rPr>
                        <a:t>Сертифікація</a:t>
                      </a:r>
                      <a:r>
                        <a:rPr lang="ru-UA" sz="1200" dirty="0">
                          <a:effectLst/>
                        </a:rPr>
                        <a:t> </a:t>
                      </a:r>
                      <a:r>
                        <a:rPr lang="ru-UA" sz="1200" dirty="0" err="1">
                          <a:effectLst/>
                        </a:rPr>
                        <a:t>навичок</a:t>
                      </a:r>
                      <a:r>
                        <a:rPr lang="ru-UA" sz="1200" dirty="0">
                          <a:effectLst/>
                        </a:rPr>
                        <a:t> </a:t>
                      </a:r>
                      <a:r>
                        <a:rPr lang="ru-UA" sz="1200" dirty="0" err="1">
                          <a:effectLst/>
                        </a:rPr>
                        <a:t>роботи</a:t>
                      </a:r>
                      <a:r>
                        <a:rPr lang="ru-UA" sz="1200" dirty="0">
                          <a:effectLst/>
                        </a:rPr>
                        <a:t> з </a:t>
                      </a:r>
                      <a:r>
                        <a:rPr lang="ru-UA" sz="1200" dirty="0" err="1">
                          <a:effectLst/>
                        </a:rPr>
                        <a:t>постраждалими</a:t>
                      </a:r>
                      <a:r>
                        <a:rPr lang="ru-UA" sz="1200" dirty="0">
                          <a:effectLst/>
                        </a:rPr>
                        <a:t> та/</a:t>
                      </a:r>
                      <a:r>
                        <a:rPr lang="ru-UA" sz="1200" dirty="0" err="1">
                          <a:effectLst/>
                        </a:rPr>
                        <a:t>або</a:t>
                      </a:r>
                      <a:r>
                        <a:rPr lang="ru-UA" sz="1200" dirty="0">
                          <a:effectLst/>
                        </a:rPr>
                        <a:t> </a:t>
                      </a:r>
                      <a:r>
                        <a:rPr lang="ru-UA" sz="1200" dirty="0" err="1">
                          <a:effectLst/>
                        </a:rPr>
                        <a:t>досвід</a:t>
                      </a:r>
                      <a:r>
                        <a:rPr lang="ru-UA" sz="1200" dirty="0">
                          <a:effectLst/>
                        </a:rPr>
                        <a:t> </a:t>
                      </a:r>
                      <a:r>
                        <a:rPr lang="ru-UA" sz="1200" dirty="0" err="1">
                          <a:effectLst/>
                        </a:rPr>
                        <a:t>екстреної</a:t>
                      </a:r>
                      <a:r>
                        <a:rPr lang="ru-UA" sz="1200" dirty="0">
                          <a:effectLst/>
                        </a:rPr>
                        <a:t> </a:t>
                      </a:r>
                      <a:r>
                        <a:rPr lang="ru-UA" sz="1200" dirty="0" err="1">
                          <a:effectLst/>
                        </a:rPr>
                        <a:t>допомоги</a:t>
                      </a:r>
                      <a:r>
                        <a:rPr lang="ru-UA" sz="1200" dirty="0">
                          <a:effectLst/>
                        </a:rPr>
                        <a:t>; </a:t>
                      </a:r>
                      <a:r>
                        <a:rPr lang="ru-UA" sz="1200" dirty="0" err="1">
                          <a:effectLst/>
                        </a:rPr>
                        <a:t>Сертифікація</a:t>
                      </a:r>
                      <a:r>
                        <a:rPr lang="ru-UA" sz="1200" dirty="0">
                          <a:effectLst/>
                        </a:rPr>
                        <a:t> </a:t>
                      </a:r>
                      <a:r>
                        <a:rPr lang="ru-UA" sz="1200" dirty="0" err="1">
                          <a:effectLst/>
                        </a:rPr>
                        <a:t>навичок</a:t>
                      </a:r>
                      <a:r>
                        <a:rPr lang="ru-UA" sz="1200" dirty="0">
                          <a:effectLst/>
                        </a:rPr>
                        <a:t> </a:t>
                      </a:r>
                      <a:r>
                        <a:rPr lang="ru-UA" sz="1200" dirty="0" err="1">
                          <a:effectLst/>
                        </a:rPr>
                        <a:t>реанімації</a:t>
                      </a:r>
                      <a:r>
                        <a:rPr lang="ru-UA" sz="1200" dirty="0">
                          <a:effectLst/>
                        </a:rPr>
                        <a:t> та/</a:t>
                      </a:r>
                      <a:r>
                        <a:rPr lang="ru-UA" sz="1200" dirty="0" err="1">
                          <a:effectLst/>
                        </a:rPr>
                        <a:t>або</a:t>
                      </a:r>
                      <a:r>
                        <a:rPr lang="ru-UA" sz="1200" dirty="0">
                          <a:effectLst/>
                        </a:rPr>
                        <a:t> </a:t>
                      </a:r>
                      <a:r>
                        <a:rPr lang="ru-UA" sz="1200" dirty="0" err="1">
                          <a:effectLst/>
                        </a:rPr>
                        <a:t>досвід</a:t>
                      </a:r>
                      <a:r>
                        <a:rPr lang="ru-UA" sz="1200" dirty="0">
                          <a:effectLst/>
                        </a:rPr>
                        <a:t>.</a:t>
                      </a:r>
                      <a:endParaRPr lang="ru-UA"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9623762"/>
                  </a:ext>
                </a:extLst>
              </a:tr>
              <a:tr h="908554">
                <a:tc>
                  <a:txBody>
                    <a:bodyPr/>
                    <a:lstStyle/>
                    <a:p>
                      <a:pPr algn="ctr"/>
                      <a:r>
                        <a:rPr lang="ru-UA" sz="1200" b="1" dirty="0">
                          <a:effectLst/>
                        </a:rPr>
                        <a:t>Yellow</a:t>
                      </a:r>
                      <a:endParaRPr lang="ru-UA" sz="2400" b="1" dirty="0">
                        <a:effectLst/>
                      </a:endParaRPr>
                    </a:p>
                    <a:p>
                      <a:pPr algn="ctr"/>
                      <a:r>
                        <a:rPr lang="ru-UA" sz="1200" b="1" dirty="0" err="1">
                          <a:effectLst/>
                        </a:rPr>
                        <a:t>Жовтий</a:t>
                      </a:r>
                      <a:endParaRPr lang="ru-UA"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E00"/>
                    </a:solidFill>
                  </a:tcPr>
                </a:tc>
                <a:tc>
                  <a:txBody>
                    <a:bodyPr/>
                    <a:lstStyle/>
                    <a:p>
                      <a:pPr algn="l">
                        <a:lnSpc>
                          <a:spcPct val="85000"/>
                        </a:lnSpc>
                      </a:pPr>
                      <a:r>
                        <a:rPr lang="ru-UA" sz="1200" dirty="0" err="1">
                          <a:effectLst/>
                        </a:rPr>
                        <a:t>ACLS</a:t>
                      </a:r>
                      <a:r>
                        <a:rPr lang="ru-UA" sz="1200" dirty="0">
                          <a:effectLst/>
                        </a:rPr>
                        <a:t> (</a:t>
                      </a:r>
                      <a:r>
                        <a:rPr lang="ru-UA" sz="1200" dirty="0" err="1">
                          <a:effectLst/>
                        </a:rPr>
                        <a:t>preferred</a:t>
                      </a:r>
                      <a:r>
                        <a:rPr lang="ru-UA" sz="1200" dirty="0">
                          <a:effectLst/>
                        </a:rPr>
                        <a:t> </a:t>
                      </a:r>
                      <a:r>
                        <a:rPr lang="ru-UA" sz="1200" dirty="0" err="1">
                          <a:effectLst/>
                        </a:rPr>
                        <a:t>but</a:t>
                      </a:r>
                      <a:r>
                        <a:rPr lang="ru-UA" sz="1200" dirty="0">
                          <a:effectLst/>
                        </a:rPr>
                        <a:t> </a:t>
                      </a:r>
                      <a:r>
                        <a:rPr lang="ru-UA" sz="1200" dirty="0" err="1">
                          <a:effectLst/>
                        </a:rPr>
                        <a:t>not</a:t>
                      </a:r>
                      <a:r>
                        <a:rPr lang="ru-UA" sz="1200" dirty="0">
                          <a:effectLst/>
                        </a:rPr>
                        <a:t> </a:t>
                      </a:r>
                      <a:r>
                        <a:rPr lang="ru-UA" sz="1200" dirty="0" err="1">
                          <a:effectLst/>
                        </a:rPr>
                        <a:t>required</a:t>
                      </a:r>
                      <a:r>
                        <a:rPr lang="ru-UA" sz="1200" dirty="0">
                          <a:effectLst/>
                        </a:rPr>
                        <a:t>); </a:t>
                      </a:r>
                      <a:r>
                        <a:rPr lang="ru-UA" sz="1200" dirty="0" err="1">
                          <a:effectLst/>
                        </a:rPr>
                        <a:t>BLS</a:t>
                      </a:r>
                      <a:r>
                        <a:rPr lang="ru-UA" sz="1200" dirty="0">
                          <a:effectLst/>
                        </a:rPr>
                        <a:t>; </a:t>
                      </a:r>
                      <a:r>
                        <a:rPr lang="ru-UA" sz="1200" dirty="0" err="1">
                          <a:effectLst/>
                        </a:rPr>
                        <a:t>Specialty</a:t>
                      </a:r>
                      <a:r>
                        <a:rPr lang="ru-UA" sz="1200" dirty="0">
                          <a:effectLst/>
                        </a:rPr>
                        <a:t> </a:t>
                      </a:r>
                      <a:r>
                        <a:rPr lang="ru-UA" sz="1200" dirty="0" err="1">
                          <a:effectLst/>
                        </a:rPr>
                        <a:t>experience</a:t>
                      </a:r>
                      <a:r>
                        <a:rPr lang="ru-UA" sz="1200" dirty="0">
                          <a:effectLst/>
                        </a:rPr>
                        <a:t> </a:t>
                      </a:r>
                      <a:r>
                        <a:rPr lang="ru-UA" sz="1200" dirty="0" err="1">
                          <a:effectLst/>
                        </a:rPr>
                        <a:t>if</a:t>
                      </a:r>
                      <a:r>
                        <a:rPr lang="ru-UA" sz="1200" dirty="0">
                          <a:effectLst/>
                        </a:rPr>
                        <a:t> </a:t>
                      </a:r>
                      <a:r>
                        <a:rPr lang="ru-UA" sz="1200" dirty="0" err="1">
                          <a:effectLst/>
                        </a:rPr>
                        <a:t>needed</a:t>
                      </a:r>
                      <a:r>
                        <a:rPr lang="ru-UA" sz="1200" dirty="0">
                          <a:effectLst/>
                        </a:rPr>
                        <a:t> (</a:t>
                      </a:r>
                      <a:r>
                        <a:rPr lang="ru-UA" sz="1200" dirty="0" err="1">
                          <a:effectLst/>
                        </a:rPr>
                        <a:t>psych</a:t>
                      </a:r>
                      <a:r>
                        <a:rPr lang="ru-UA" sz="1200" dirty="0">
                          <a:effectLst/>
                        </a:rPr>
                        <a:t>, </a:t>
                      </a:r>
                      <a:r>
                        <a:rPr lang="ru-UA" sz="1200" dirty="0" err="1">
                          <a:effectLst/>
                        </a:rPr>
                        <a:t>peds</a:t>
                      </a:r>
                      <a:r>
                        <a:rPr lang="ru-UA" sz="1200" dirty="0">
                          <a:effectLst/>
                        </a:rPr>
                        <a:t>. </a:t>
                      </a:r>
                      <a:r>
                        <a:rPr lang="ru-UA" sz="1200" dirty="0" err="1">
                          <a:effectLst/>
                        </a:rPr>
                        <a:t>Obstetrics</a:t>
                      </a:r>
                      <a:r>
                        <a:rPr lang="ru-UA" sz="1200" dirty="0">
                          <a:effectLst/>
                        </a:rPr>
                        <a:t> (</a:t>
                      </a:r>
                      <a:r>
                        <a:rPr lang="ru-UA" sz="1200" dirty="0" err="1">
                          <a:effectLst/>
                        </a:rPr>
                        <a:t>OB</a:t>
                      </a:r>
                      <a:r>
                        <a:rPr lang="ru-UA" sz="1200" dirty="0">
                          <a:effectLst/>
                        </a:rPr>
                        <a:t>), </a:t>
                      </a:r>
                      <a:r>
                        <a:rPr lang="ru-UA" sz="1200" dirty="0" err="1">
                          <a:effectLst/>
                        </a:rPr>
                        <a:t>other</a:t>
                      </a:r>
                      <a:r>
                        <a:rPr lang="ru-UA" sz="1200" dirty="0">
                          <a:effectLst/>
                        </a:rPr>
                        <a:t>)</a:t>
                      </a:r>
                      <a:endParaRPr lang="ru-UA" sz="2400" dirty="0">
                        <a:effectLst/>
                      </a:endParaRPr>
                    </a:p>
                    <a:p>
                      <a:pPr algn="l">
                        <a:lnSpc>
                          <a:spcPct val="85000"/>
                        </a:lnSpc>
                      </a:pPr>
                      <a:r>
                        <a:rPr lang="ru-UA" sz="1200" dirty="0" err="1">
                          <a:effectLst/>
                        </a:rPr>
                        <a:t>Інтенсивна</a:t>
                      </a:r>
                      <a:r>
                        <a:rPr lang="ru-UA" sz="1200" dirty="0">
                          <a:effectLst/>
                        </a:rPr>
                        <a:t> </a:t>
                      </a:r>
                      <a:r>
                        <a:rPr lang="ru-UA" sz="1200" dirty="0" err="1">
                          <a:effectLst/>
                        </a:rPr>
                        <a:t>терапія</a:t>
                      </a:r>
                      <a:r>
                        <a:rPr lang="ru-UA" sz="1200" dirty="0">
                          <a:effectLst/>
                        </a:rPr>
                        <a:t> з </a:t>
                      </a:r>
                      <a:r>
                        <a:rPr lang="ru-UA" sz="1200" dirty="0" err="1">
                          <a:effectLst/>
                        </a:rPr>
                        <a:t>підтримки</a:t>
                      </a:r>
                      <a:r>
                        <a:rPr lang="ru-UA" sz="1200" dirty="0">
                          <a:effectLst/>
                        </a:rPr>
                        <a:t> </a:t>
                      </a:r>
                      <a:r>
                        <a:rPr lang="ru-UA" sz="1200" dirty="0" err="1">
                          <a:effectLst/>
                        </a:rPr>
                        <a:t>серцевої</a:t>
                      </a:r>
                      <a:r>
                        <a:rPr lang="ru-UA" sz="1200" dirty="0">
                          <a:effectLst/>
                        </a:rPr>
                        <a:t> </a:t>
                      </a:r>
                      <a:r>
                        <a:rPr lang="ru-UA" sz="1200" dirty="0" err="1">
                          <a:effectLst/>
                        </a:rPr>
                        <a:t>діяльності</a:t>
                      </a:r>
                      <a:r>
                        <a:rPr lang="ru-UA" sz="1200" dirty="0">
                          <a:effectLst/>
                        </a:rPr>
                        <a:t> на </a:t>
                      </a:r>
                      <a:r>
                        <a:rPr lang="ru-UA" sz="1200" dirty="0" err="1">
                          <a:effectLst/>
                        </a:rPr>
                        <a:t>догоспітальному</a:t>
                      </a:r>
                      <a:r>
                        <a:rPr lang="ru-UA" sz="1200" dirty="0">
                          <a:effectLst/>
                        </a:rPr>
                        <a:t> </a:t>
                      </a:r>
                      <a:r>
                        <a:rPr lang="ru-UA" sz="1200" dirty="0" err="1">
                          <a:effectLst/>
                        </a:rPr>
                        <a:t>етапі</a:t>
                      </a:r>
                      <a:r>
                        <a:rPr lang="ru-UA" sz="1200" dirty="0">
                          <a:effectLst/>
                        </a:rPr>
                        <a:t> (</a:t>
                      </a:r>
                      <a:r>
                        <a:rPr lang="ru-UA" sz="1200" dirty="0" err="1">
                          <a:effectLst/>
                        </a:rPr>
                        <a:t>ACLS</a:t>
                      </a:r>
                      <a:r>
                        <a:rPr lang="ru-UA" sz="1200" dirty="0">
                          <a:effectLst/>
                        </a:rPr>
                        <a:t>) (</a:t>
                      </a:r>
                      <a:r>
                        <a:rPr lang="ru-UA" sz="1200" dirty="0" err="1">
                          <a:effectLst/>
                        </a:rPr>
                        <a:t>бажано</a:t>
                      </a:r>
                      <a:r>
                        <a:rPr lang="ru-UA" sz="1200" dirty="0">
                          <a:effectLst/>
                        </a:rPr>
                        <a:t>, але не </a:t>
                      </a:r>
                      <a:r>
                        <a:rPr lang="ru-UA" sz="1200" dirty="0" err="1">
                          <a:effectLst/>
                        </a:rPr>
                        <a:t>обов’язково</a:t>
                      </a:r>
                      <a:r>
                        <a:rPr lang="ru-UA" sz="1200" dirty="0">
                          <a:effectLst/>
                        </a:rPr>
                        <a:t>); </a:t>
                      </a:r>
                      <a:r>
                        <a:rPr lang="ru-UA" sz="1200" dirty="0" err="1">
                          <a:effectLst/>
                        </a:rPr>
                        <a:t>первинний</a:t>
                      </a:r>
                      <a:r>
                        <a:rPr lang="ru-UA" sz="1200" dirty="0">
                          <a:effectLst/>
                        </a:rPr>
                        <a:t> </a:t>
                      </a:r>
                      <a:r>
                        <a:rPr lang="ru-UA" sz="1200" dirty="0" err="1">
                          <a:effectLst/>
                        </a:rPr>
                        <a:t>реанімаційний</a:t>
                      </a:r>
                      <a:r>
                        <a:rPr lang="ru-UA" sz="1200" dirty="0">
                          <a:effectLst/>
                        </a:rPr>
                        <a:t> комплекс (</a:t>
                      </a:r>
                      <a:r>
                        <a:rPr lang="ru-UA" sz="1200" dirty="0" err="1">
                          <a:effectLst/>
                        </a:rPr>
                        <a:t>BLS</a:t>
                      </a:r>
                      <a:r>
                        <a:rPr lang="ru-UA" sz="1200" dirty="0">
                          <a:effectLst/>
                        </a:rPr>
                        <a:t>); При </a:t>
                      </a:r>
                      <a:r>
                        <a:rPr lang="ru-UA" sz="1200" dirty="0" err="1">
                          <a:effectLst/>
                        </a:rPr>
                        <a:t>необхідності</a:t>
                      </a:r>
                      <a:r>
                        <a:rPr lang="ru-UA" sz="1200" dirty="0">
                          <a:effectLst/>
                        </a:rPr>
                        <a:t> </a:t>
                      </a:r>
                      <a:r>
                        <a:rPr lang="ru-UA" sz="1200" dirty="0" err="1">
                          <a:effectLst/>
                        </a:rPr>
                        <a:t>досвід</a:t>
                      </a:r>
                      <a:r>
                        <a:rPr lang="ru-UA" sz="1200" dirty="0">
                          <a:effectLst/>
                        </a:rPr>
                        <a:t> </a:t>
                      </a:r>
                      <a:r>
                        <a:rPr lang="ru-UA" sz="1200" dirty="0" err="1">
                          <a:effectLst/>
                        </a:rPr>
                        <a:t>роботи</a:t>
                      </a:r>
                      <a:r>
                        <a:rPr lang="ru-UA" sz="1200" dirty="0">
                          <a:effectLst/>
                        </a:rPr>
                        <a:t> за </a:t>
                      </a:r>
                      <a:r>
                        <a:rPr lang="ru-UA" sz="1200" dirty="0" err="1">
                          <a:effectLst/>
                        </a:rPr>
                        <a:t>спеціальністю</a:t>
                      </a:r>
                      <a:r>
                        <a:rPr lang="ru-UA" sz="1200" dirty="0">
                          <a:effectLst/>
                        </a:rPr>
                        <a:t> (</a:t>
                      </a:r>
                      <a:r>
                        <a:rPr lang="ru-UA" sz="1200" dirty="0" err="1">
                          <a:effectLst/>
                        </a:rPr>
                        <a:t>психологія</a:t>
                      </a:r>
                      <a:r>
                        <a:rPr lang="ru-UA" sz="1200" dirty="0">
                          <a:effectLst/>
                        </a:rPr>
                        <a:t>, пед. акушерство (</a:t>
                      </a:r>
                      <a:r>
                        <a:rPr lang="ru-UA" sz="1200" dirty="0" err="1">
                          <a:effectLst/>
                        </a:rPr>
                        <a:t>OB</a:t>
                      </a:r>
                      <a:r>
                        <a:rPr lang="ru-UA" sz="1200" dirty="0">
                          <a:effectLst/>
                        </a:rPr>
                        <a:t>) </a:t>
                      </a:r>
                      <a:r>
                        <a:rPr lang="ru-UA" sz="1200" dirty="0" err="1">
                          <a:effectLst/>
                        </a:rPr>
                        <a:t>тощо</a:t>
                      </a:r>
                      <a:r>
                        <a:rPr lang="ru-UA" sz="1200" dirty="0">
                          <a:effectLst/>
                        </a:rPr>
                        <a:t>)</a:t>
                      </a:r>
                      <a:endParaRPr lang="ru-UA"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336020"/>
                  </a:ext>
                </a:extLst>
              </a:tr>
              <a:tr h="645264">
                <a:tc>
                  <a:txBody>
                    <a:bodyPr/>
                    <a:lstStyle/>
                    <a:p>
                      <a:pPr algn="ctr"/>
                      <a:r>
                        <a:rPr lang="ru-UA" sz="1200" b="1" dirty="0">
                          <a:effectLst/>
                        </a:rPr>
                        <a:t>Green</a:t>
                      </a:r>
                      <a:endParaRPr lang="ru-UA" sz="2400" b="1" dirty="0">
                        <a:effectLst/>
                      </a:endParaRPr>
                    </a:p>
                    <a:p>
                      <a:pPr algn="ctr"/>
                      <a:r>
                        <a:rPr lang="ru-UA" sz="1200" b="1" dirty="0" err="1">
                          <a:effectLst/>
                        </a:rPr>
                        <a:t>Зелений</a:t>
                      </a:r>
                      <a:endParaRPr lang="ru-UA"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1"/>
                    </a:solidFill>
                  </a:tcPr>
                </a:tc>
                <a:tc>
                  <a:txBody>
                    <a:bodyPr/>
                    <a:lstStyle/>
                    <a:p>
                      <a:pPr algn="l">
                        <a:lnSpc>
                          <a:spcPct val="80000"/>
                        </a:lnSpc>
                      </a:pPr>
                      <a:r>
                        <a:rPr lang="ru-UA" sz="1200" dirty="0">
                          <a:effectLst/>
                        </a:rPr>
                        <a:t>Basic Life Support (</a:t>
                      </a:r>
                      <a:r>
                        <a:rPr lang="ru-UA" sz="1200" dirty="0" err="1">
                          <a:effectLst/>
                        </a:rPr>
                        <a:t>BLS</a:t>
                      </a:r>
                      <a:r>
                        <a:rPr lang="ru-UA" sz="1200" dirty="0">
                          <a:effectLst/>
                        </a:rPr>
                        <a:t>); </a:t>
                      </a:r>
                      <a:r>
                        <a:rPr lang="ru-UA" sz="1200" dirty="0" err="1">
                          <a:effectLst/>
                        </a:rPr>
                        <a:t>Specialty</a:t>
                      </a:r>
                      <a:r>
                        <a:rPr lang="ru-UA" sz="1200" dirty="0">
                          <a:effectLst/>
                        </a:rPr>
                        <a:t> </a:t>
                      </a:r>
                      <a:r>
                        <a:rPr lang="ru-UA" sz="1200" dirty="0" err="1">
                          <a:effectLst/>
                        </a:rPr>
                        <a:t>experience</a:t>
                      </a:r>
                      <a:r>
                        <a:rPr lang="ru-UA" sz="1200" dirty="0">
                          <a:effectLst/>
                        </a:rPr>
                        <a:t> </a:t>
                      </a:r>
                      <a:r>
                        <a:rPr lang="ru-UA" sz="1200" dirty="0" err="1">
                          <a:effectLst/>
                        </a:rPr>
                        <a:t>if</a:t>
                      </a:r>
                      <a:r>
                        <a:rPr lang="ru-UA" sz="1200" dirty="0">
                          <a:effectLst/>
                        </a:rPr>
                        <a:t> </a:t>
                      </a:r>
                      <a:r>
                        <a:rPr lang="ru-UA" sz="1200" dirty="0" err="1">
                          <a:effectLst/>
                        </a:rPr>
                        <a:t>needed</a:t>
                      </a:r>
                      <a:r>
                        <a:rPr lang="ru-UA" sz="1200" dirty="0">
                          <a:effectLst/>
                        </a:rPr>
                        <a:t> (</a:t>
                      </a:r>
                      <a:r>
                        <a:rPr lang="ru-UA" sz="1200" dirty="0" err="1">
                          <a:effectLst/>
                        </a:rPr>
                        <a:t>pediatric</a:t>
                      </a:r>
                      <a:r>
                        <a:rPr lang="ru-UA" sz="1200" dirty="0">
                          <a:effectLst/>
                        </a:rPr>
                        <a:t>, </a:t>
                      </a:r>
                      <a:r>
                        <a:rPr lang="ru-UA" sz="1200" dirty="0" err="1">
                          <a:effectLst/>
                        </a:rPr>
                        <a:t>obstetric</a:t>
                      </a:r>
                      <a:r>
                        <a:rPr lang="ru-UA" sz="1200" dirty="0">
                          <a:effectLst/>
                        </a:rPr>
                        <a:t>, </a:t>
                      </a:r>
                      <a:r>
                        <a:rPr lang="ru-UA" sz="1200" dirty="0" err="1">
                          <a:effectLst/>
                        </a:rPr>
                        <a:t>wound</a:t>
                      </a:r>
                      <a:r>
                        <a:rPr lang="ru-UA" sz="1200" dirty="0">
                          <a:effectLst/>
                        </a:rPr>
                        <a:t>, </a:t>
                      </a:r>
                      <a:r>
                        <a:rPr lang="ru-UA" sz="1200" dirty="0" err="1">
                          <a:effectLst/>
                        </a:rPr>
                        <a:t>orthopedic</a:t>
                      </a:r>
                      <a:r>
                        <a:rPr lang="ru-UA" sz="1200" dirty="0">
                          <a:effectLst/>
                        </a:rPr>
                        <a:t>, </a:t>
                      </a:r>
                      <a:r>
                        <a:rPr lang="ru-UA" sz="1200" dirty="0" err="1">
                          <a:effectLst/>
                        </a:rPr>
                        <a:t>other</a:t>
                      </a:r>
                      <a:r>
                        <a:rPr lang="ru-UA" sz="1200" dirty="0">
                          <a:effectLst/>
                        </a:rPr>
                        <a:t>)</a:t>
                      </a:r>
                      <a:endParaRPr lang="ru-UA" sz="2400" dirty="0">
                        <a:effectLst/>
                      </a:endParaRPr>
                    </a:p>
                    <a:p>
                      <a:pPr algn="l">
                        <a:lnSpc>
                          <a:spcPct val="80000"/>
                        </a:lnSpc>
                      </a:pPr>
                      <a:r>
                        <a:rPr lang="ru-UA" sz="1200" dirty="0" err="1">
                          <a:effectLst/>
                        </a:rPr>
                        <a:t>первинний</a:t>
                      </a:r>
                      <a:r>
                        <a:rPr lang="ru-UA" sz="1200" dirty="0">
                          <a:effectLst/>
                        </a:rPr>
                        <a:t> </a:t>
                      </a:r>
                      <a:r>
                        <a:rPr lang="ru-UA" sz="1200" dirty="0" err="1">
                          <a:effectLst/>
                        </a:rPr>
                        <a:t>реанімаційний</a:t>
                      </a:r>
                      <a:r>
                        <a:rPr lang="ru-UA" sz="1200" dirty="0">
                          <a:effectLst/>
                        </a:rPr>
                        <a:t> комплекс (</a:t>
                      </a:r>
                      <a:r>
                        <a:rPr lang="ru-UA" sz="1200" dirty="0" err="1">
                          <a:effectLst/>
                        </a:rPr>
                        <a:t>BLS</a:t>
                      </a:r>
                      <a:r>
                        <a:rPr lang="ru-UA" sz="1200" dirty="0">
                          <a:effectLst/>
                        </a:rPr>
                        <a:t>); </a:t>
                      </a:r>
                      <a:r>
                        <a:rPr lang="ru-UA" sz="1200" dirty="0" err="1">
                          <a:effectLst/>
                        </a:rPr>
                        <a:t>Досвід</a:t>
                      </a:r>
                      <a:r>
                        <a:rPr lang="ru-UA" sz="1200" dirty="0">
                          <a:effectLst/>
                        </a:rPr>
                        <a:t> </a:t>
                      </a:r>
                      <a:r>
                        <a:rPr lang="ru-UA" sz="1200" dirty="0" err="1">
                          <a:effectLst/>
                        </a:rPr>
                        <a:t>роботи</a:t>
                      </a:r>
                      <a:r>
                        <a:rPr lang="ru-UA" sz="1200" dirty="0">
                          <a:effectLst/>
                        </a:rPr>
                        <a:t> за </a:t>
                      </a:r>
                      <a:r>
                        <a:rPr lang="ru-UA" sz="1200" dirty="0" err="1">
                          <a:effectLst/>
                        </a:rPr>
                        <a:t>спеціальністю</a:t>
                      </a:r>
                      <a:r>
                        <a:rPr lang="ru-UA" sz="1200" dirty="0">
                          <a:effectLst/>
                        </a:rPr>
                        <a:t> при </a:t>
                      </a:r>
                      <a:r>
                        <a:rPr lang="ru-UA" sz="1200" dirty="0" err="1">
                          <a:effectLst/>
                        </a:rPr>
                        <a:t>необхідності</a:t>
                      </a:r>
                      <a:r>
                        <a:rPr lang="ru-UA" sz="1200" dirty="0">
                          <a:effectLst/>
                        </a:rPr>
                        <a:t> (</a:t>
                      </a:r>
                      <a:r>
                        <a:rPr lang="ru-UA" sz="1200" dirty="0" err="1">
                          <a:effectLst/>
                        </a:rPr>
                        <a:t>педіатр</a:t>
                      </a:r>
                      <a:r>
                        <a:rPr lang="ru-UA" sz="1200" dirty="0">
                          <a:effectLst/>
                        </a:rPr>
                        <a:t>, акушер, ран, ортопед, </a:t>
                      </a:r>
                      <a:r>
                        <a:rPr lang="ru-UA" sz="1200" dirty="0" err="1">
                          <a:effectLst/>
                        </a:rPr>
                        <a:t>інше</a:t>
                      </a:r>
                      <a:r>
                        <a:rPr lang="ru-UA" sz="1200" dirty="0">
                          <a:effectLst/>
                        </a:rPr>
                        <a:t>)</a:t>
                      </a:r>
                      <a:endParaRPr lang="ru-UA"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3475693"/>
                  </a:ext>
                </a:extLst>
              </a:tr>
              <a:tr h="533246">
                <a:tc>
                  <a:txBody>
                    <a:bodyPr/>
                    <a:lstStyle/>
                    <a:p>
                      <a:pPr indent="114300" algn="ctr"/>
                      <a:r>
                        <a:rPr lang="ru-UA" sz="1200" b="1" dirty="0" err="1">
                          <a:solidFill>
                            <a:schemeClr val="bg1"/>
                          </a:solidFill>
                          <a:effectLst/>
                        </a:rPr>
                        <a:t>Expectant</a:t>
                      </a:r>
                      <a:endParaRPr lang="ru-UA" sz="2400" b="1" dirty="0">
                        <a:solidFill>
                          <a:schemeClr val="bg1"/>
                        </a:solidFill>
                        <a:effectLst/>
                      </a:endParaRPr>
                    </a:p>
                    <a:p>
                      <a:pPr indent="114300" algn="ctr"/>
                      <a:r>
                        <a:rPr lang="ru-UA" sz="1200" b="1" dirty="0" err="1">
                          <a:solidFill>
                            <a:schemeClr val="bg1"/>
                          </a:solidFill>
                          <a:effectLst/>
                        </a:rPr>
                        <a:t>Очікувана</a:t>
                      </a:r>
                      <a:endParaRPr lang="ru-UA"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ru-UA" sz="1200" dirty="0">
                          <a:effectLst/>
                        </a:rPr>
                        <a:t>Experience </a:t>
                      </a:r>
                      <a:r>
                        <a:rPr lang="ru-UA" sz="1200" dirty="0" err="1">
                          <a:effectLst/>
                        </a:rPr>
                        <a:t>in</a:t>
                      </a:r>
                      <a:r>
                        <a:rPr lang="ru-UA" sz="1200" dirty="0">
                          <a:effectLst/>
                        </a:rPr>
                        <a:t> </a:t>
                      </a:r>
                      <a:r>
                        <a:rPr lang="ru-UA" sz="1200" dirty="0" err="1">
                          <a:effectLst/>
                        </a:rPr>
                        <a:t>Hospice</a:t>
                      </a:r>
                      <a:r>
                        <a:rPr lang="ru-UA" sz="1200" dirty="0">
                          <a:effectLst/>
                        </a:rPr>
                        <a:t>. </a:t>
                      </a:r>
                      <a:r>
                        <a:rPr lang="ru-UA" sz="1200" dirty="0" err="1">
                          <a:effectLst/>
                        </a:rPr>
                        <a:t>Oncology</a:t>
                      </a:r>
                      <a:r>
                        <a:rPr lang="ru-UA" sz="1200" dirty="0">
                          <a:effectLst/>
                        </a:rPr>
                        <a:t>. </a:t>
                      </a:r>
                      <a:r>
                        <a:rPr lang="ru-UA" sz="1200" dirty="0" err="1">
                          <a:effectLst/>
                        </a:rPr>
                        <a:t>Pain</a:t>
                      </a:r>
                      <a:r>
                        <a:rPr lang="ru-UA" sz="1200" dirty="0">
                          <a:effectLst/>
                        </a:rPr>
                        <a:t> Management.</a:t>
                      </a:r>
                      <a:endParaRPr lang="ru-UA" sz="2400" dirty="0">
                        <a:effectLst/>
                      </a:endParaRPr>
                    </a:p>
                    <a:p>
                      <a:pPr algn="l"/>
                      <a:r>
                        <a:rPr lang="ru-UA" sz="1200" dirty="0" err="1">
                          <a:effectLst/>
                        </a:rPr>
                        <a:t>Досвід</a:t>
                      </a:r>
                      <a:r>
                        <a:rPr lang="ru-UA" sz="1200" dirty="0">
                          <a:effectLst/>
                        </a:rPr>
                        <a:t> </a:t>
                      </a:r>
                      <a:r>
                        <a:rPr lang="ru-UA" sz="1200" dirty="0" err="1">
                          <a:effectLst/>
                        </a:rPr>
                        <a:t>роботи</a:t>
                      </a:r>
                      <a:r>
                        <a:rPr lang="ru-UA" sz="1200" dirty="0">
                          <a:effectLst/>
                        </a:rPr>
                        <a:t> в </a:t>
                      </a:r>
                      <a:r>
                        <a:rPr lang="ru-UA" sz="1200" dirty="0" err="1">
                          <a:effectLst/>
                        </a:rPr>
                        <a:t>хоспісі</a:t>
                      </a:r>
                      <a:r>
                        <a:rPr lang="ru-UA" sz="1200" dirty="0">
                          <a:effectLst/>
                        </a:rPr>
                        <a:t>. </a:t>
                      </a:r>
                      <a:r>
                        <a:rPr lang="ru-UA" sz="1200" dirty="0" err="1">
                          <a:effectLst/>
                        </a:rPr>
                        <a:t>Онкологія</a:t>
                      </a:r>
                      <a:r>
                        <a:rPr lang="ru-UA" sz="1200" dirty="0">
                          <a:effectLst/>
                        </a:rPr>
                        <a:t>. </a:t>
                      </a:r>
                      <a:r>
                        <a:rPr lang="ru-UA" sz="1200" dirty="0" err="1">
                          <a:effectLst/>
                        </a:rPr>
                        <a:t>Анестезія</a:t>
                      </a:r>
                      <a:r>
                        <a:rPr lang="ru-UA" sz="1200" dirty="0">
                          <a:effectLst/>
                        </a:rPr>
                        <a:t>.</a:t>
                      </a:r>
                      <a:endParaRPr lang="ru-UA"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474975"/>
                  </a:ext>
                </a:extLst>
              </a:tr>
            </a:tbl>
          </a:graphicData>
        </a:graphic>
      </p:graphicFrame>
      <p:sp>
        <p:nvSpPr>
          <p:cNvPr id="9" name="object 5">
            <a:extLst>
              <a:ext uri="{FF2B5EF4-FFF2-40B4-BE49-F238E27FC236}">
                <a16:creationId xmlns:a16="http://schemas.microsoft.com/office/drawing/2014/main" id="{8F7F5BEE-C55D-440C-6FAA-22DC418627AE}"/>
              </a:ext>
            </a:extLst>
          </p:cNvPr>
          <p:cNvSpPr txBox="1"/>
          <p:nvPr/>
        </p:nvSpPr>
        <p:spPr>
          <a:xfrm>
            <a:off x="9582785" y="3564635"/>
            <a:ext cx="2380615" cy="603369"/>
          </a:xfrm>
          <a:prstGeom prst="rect">
            <a:avLst/>
          </a:prstGeom>
          <a:solidFill>
            <a:srgbClr val="FF0000"/>
          </a:solidFill>
        </p:spPr>
        <p:txBody>
          <a:bodyPr vert="horz" wrap="square" lIns="0" tIns="48894" rIns="0" bIns="0" rtlCol="0">
            <a:spAutoFit/>
          </a:bodyPr>
          <a:lstStyle/>
          <a:p>
            <a:pPr marL="110489">
              <a:lnSpc>
                <a:spcPct val="100000"/>
              </a:lnSpc>
              <a:spcBef>
                <a:spcPts val="384"/>
              </a:spcBef>
            </a:pPr>
            <a:r>
              <a:rPr sz="1200" dirty="0">
                <a:latin typeface="Calibri"/>
                <a:cs typeface="Calibri"/>
              </a:rPr>
              <a:t>Medicine</a:t>
            </a:r>
            <a:r>
              <a:rPr sz="1200" spc="5" dirty="0">
                <a:latin typeface="Calibri"/>
                <a:cs typeface="Calibri"/>
              </a:rPr>
              <a:t> </a:t>
            </a:r>
            <a:r>
              <a:rPr sz="1200" dirty="0">
                <a:latin typeface="Calibri"/>
                <a:cs typeface="Calibri"/>
              </a:rPr>
              <a:t>and</a:t>
            </a:r>
            <a:r>
              <a:rPr sz="1200" spc="-5" dirty="0">
                <a:latin typeface="Calibri"/>
                <a:cs typeface="Calibri"/>
              </a:rPr>
              <a:t> </a:t>
            </a:r>
            <a:r>
              <a:rPr sz="1200" spc="-25" dirty="0">
                <a:latin typeface="Calibri"/>
                <a:cs typeface="Calibri"/>
              </a:rPr>
              <a:t>ICU</a:t>
            </a:r>
            <a:endParaRPr sz="1200" dirty="0">
              <a:latin typeface="Calibri"/>
              <a:cs typeface="Calibri"/>
            </a:endParaRPr>
          </a:p>
          <a:p>
            <a:pPr marL="110489">
              <a:lnSpc>
                <a:spcPct val="100000"/>
              </a:lnSpc>
            </a:pPr>
            <a:r>
              <a:rPr sz="1200" spc="-10" dirty="0">
                <a:latin typeface="Calibri"/>
                <a:cs typeface="Calibri"/>
              </a:rPr>
              <a:t>Physicians</a:t>
            </a:r>
            <a:endParaRPr lang="en-US" sz="1200" spc="-10" dirty="0">
              <a:latin typeface="Calibri"/>
              <a:cs typeface="Calibri"/>
            </a:endParaRPr>
          </a:p>
          <a:p>
            <a:pPr marL="110489">
              <a:lnSpc>
                <a:spcPct val="100000"/>
              </a:lnSpc>
            </a:pPr>
            <a:r>
              <a:rPr lang="ru-RU" sz="1200" dirty="0">
                <a:latin typeface="Calibri"/>
                <a:cs typeface="Calibri"/>
              </a:rPr>
              <a:t>Медицина та </a:t>
            </a:r>
            <a:r>
              <a:rPr lang="ru-RU" sz="1200" dirty="0" err="1">
                <a:latin typeface="Calibri"/>
                <a:cs typeface="Calibri"/>
              </a:rPr>
              <a:t>лікарі</a:t>
            </a:r>
            <a:r>
              <a:rPr lang="ru-RU" sz="1200" dirty="0">
                <a:latin typeface="Calibri"/>
                <a:cs typeface="Calibri"/>
              </a:rPr>
              <a:t> </a:t>
            </a:r>
            <a:r>
              <a:rPr lang="ru-RU" sz="1200" dirty="0" err="1">
                <a:latin typeface="Calibri"/>
                <a:cs typeface="Calibri"/>
              </a:rPr>
              <a:t>реанімації</a:t>
            </a:r>
            <a:endParaRPr sz="1200" dirty="0">
              <a:latin typeface="Calibri"/>
              <a:cs typeface="Calibri"/>
            </a:endParaRPr>
          </a:p>
        </p:txBody>
      </p:sp>
      <p:sp>
        <p:nvSpPr>
          <p:cNvPr id="10" name="object 6">
            <a:extLst>
              <a:ext uri="{FF2B5EF4-FFF2-40B4-BE49-F238E27FC236}">
                <a16:creationId xmlns:a16="http://schemas.microsoft.com/office/drawing/2014/main" id="{141CD250-88D6-C20F-29D0-F2240554FA49}"/>
              </a:ext>
            </a:extLst>
          </p:cNvPr>
          <p:cNvSpPr txBox="1"/>
          <p:nvPr/>
        </p:nvSpPr>
        <p:spPr>
          <a:xfrm>
            <a:off x="9582785" y="4248911"/>
            <a:ext cx="2380615" cy="1190711"/>
          </a:xfrm>
          <a:prstGeom prst="rect">
            <a:avLst/>
          </a:prstGeom>
          <a:solidFill>
            <a:srgbClr val="FFFF00"/>
          </a:solidFill>
        </p:spPr>
        <p:txBody>
          <a:bodyPr vert="horz" wrap="square" lIns="0" tIns="43815" rIns="0" bIns="0" rtlCol="0">
            <a:spAutoFit/>
          </a:bodyPr>
          <a:lstStyle/>
          <a:p>
            <a:pPr marL="110489" marR="106680">
              <a:lnSpc>
                <a:spcPct val="100000"/>
              </a:lnSpc>
              <a:spcBef>
                <a:spcPts val="345"/>
              </a:spcBef>
            </a:pPr>
            <a:r>
              <a:rPr sz="1200" dirty="0">
                <a:latin typeface="Calibri"/>
                <a:cs typeface="Calibri"/>
              </a:rPr>
              <a:t>Surgeons,</a:t>
            </a:r>
            <a:r>
              <a:rPr sz="1200" spc="-55" dirty="0">
                <a:latin typeface="Calibri"/>
                <a:cs typeface="Calibri"/>
              </a:rPr>
              <a:t> </a:t>
            </a:r>
            <a:r>
              <a:rPr sz="1200" spc="-20" dirty="0">
                <a:latin typeface="Calibri"/>
                <a:cs typeface="Calibri"/>
              </a:rPr>
              <a:t>Psychiatrists, </a:t>
            </a:r>
            <a:r>
              <a:rPr sz="1200" dirty="0">
                <a:latin typeface="Calibri"/>
                <a:cs typeface="Calibri"/>
              </a:rPr>
              <a:t>Dentists,</a:t>
            </a:r>
            <a:r>
              <a:rPr sz="1200" spc="-45" dirty="0">
                <a:latin typeface="Calibri"/>
                <a:cs typeface="Calibri"/>
              </a:rPr>
              <a:t> </a:t>
            </a:r>
            <a:r>
              <a:rPr sz="1200" spc="-10" dirty="0">
                <a:latin typeface="Calibri"/>
                <a:cs typeface="Calibri"/>
              </a:rPr>
              <a:t>Physician Assistants,</a:t>
            </a:r>
            <a:r>
              <a:rPr sz="1200" spc="5" dirty="0">
                <a:latin typeface="Calibri"/>
                <a:cs typeface="Calibri"/>
              </a:rPr>
              <a:t> </a:t>
            </a:r>
            <a:r>
              <a:rPr sz="1200" spc="-10" dirty="0">
                <a:latin typeface="Calibri"/>
                <a:cs typeface="Calibri"/>
              </a:rPr>
              <a:t>Outpatient Physicians</a:t>
            </a:r>
            <a:endParaRPr lang="en-US" sz="1200" spc="-10" dirty="0">
              <a:latin typeface="Calibri"/>
              <a:cs typeface="Calibri"/>
            </a:endParaRPr>
          </a:p>
          <a:p>
            <a:pPr marL="110489" marR="106680">
              <a:lnSpc>
                <a:spcPct val="100000"/>
              </a:lnSpc>
              <a:spcBef>
                <a:spcPts val="345"/>
              </a:spcBef>
            </a:pPr>
            <a:r>
              <a:rPr lang="ru-RU" sz="1200" dirty="0" err="1">
                <a:latin typeface="Calibri"/>
                <a:cs typeface="Calibri"/>
              </a:rPr>
              <a:t>Хірурги</a:t>
            </a:r>
            <a:r>
              <a:rPr lang="ru-RU" sz="1200" dirty="0">
                <a:latin typeface="Calibri"/>
                <a:cs typeface="Calibri"/>
              </a:rPr>
              <a:t>, </a:t>
            </a:r>
            <a:r>
              <a:rPr lang="ru-RU" sz="1200" dirty="0" err="1">
                <a:latin typeface="Calibri"/>
                <a:cs typeface="Calibri"/>
              </a:rPr>
              <a:t>психіатри</a:t>
            </a:r>
            <a:r>
              <a:rPr lang="ru-RU" sz="1200" dirty="0">
                <a:latin typeface="Calibri"/>
                <a:cs typeface="Calibri"/>
              </a:rPr>
              <a:t>, стоматологи, </a:t>
            </a:r>
            <a:r>
              <a:rPr lang="ru-RU" sz="1200" dirty="0" err="1">
                <a:latin typeface="Calibri"/>
                <a:cs typeface="Calibri"/>
              </a:rPr>
              <a:t>асистенти</a:t>
            </a:r>
            <a:r>
              <a:rPr lang="ru-RU" sz="1200" dirty="0">
                <a:latin typeface="Calibri"/>
                <a:cs typeface="Calibri"/>
              </a:rPr>
              <a:t> </a:t>
            </a:r>
            <a:r>
              <a:rPr lang="ru-RU" sz="1200" dirty="0" err="1">
                <a:latin typeface="Calibri"/>
                <a:cs typeface="Calibri"/>
              </a:rPr>
              <a:t>лікарів</a:t>
            </a:r>
            <a:r>
              <a:rPr lang="ru-RU" sz="1200" dirty="0">
                <a:latin typeface="Calibri"/>
                <a:cs typeface="Calibri"/>
              </a:rPr>
              <a:t>, </a:t>
            </a:r>
            <a:r>
              <a:rPr lang="ru-RU" sz="1200" dirty="0" err="1">
                <a:latin typeface="Calibri"/>
                <a:cs typeface="Calibri"/>
              </a:rPr>
              <a:t>амбулаторні</a:t>
            </a:r>
            <a:r>
              <a:rPr lang="ru-RU" sz="1200" dirty="0">
                <a:latin typeface="Calibri"/>
                <a:cs typeface="Calibri"/>
              </a:rPr>
              <a:t> </a:t>
            </a:r>
            <a:r>
              <a:rPr lang="ru-RU" sz="1200" dirty="0" err="1">
                <a:latin typeface="Calibri"/>
                <a:cs typeface="Calibri"/>
              </a:rPr>
              <a:t>лікарі</a:t>
            </a:r>
            <a:endParaRPr sz="1200" dirty="0">
              <a:latin typeface="Calibri"/>
              <a:cs typeface="Calibri"/>
            </a:endParaRPr>
          </a:p>
        </p:txBody>
      </p:sp>
      <p:sp>
        <p:nvSpPr>
          <p:cNvPr id="11" name="object 7">
            <a:extLst>
              <a:ext uri="{FF2B5EF4-FFF2-40B4-BE49-F238E27FC236}">
                <a16:creationId xmlns:a16="http://schemas.microsoft.com/office/drawing/2014/main" id="{8230790F-582F-76EE-2307-3D0915DCE656}"/>
              </a:ext>
            </a:extLst>
          </p:cNvPr>
          <p:cNvSpPr txBox="1"/>
          <p:nvPr/>
        </p:nvSpPr>
        <p:spPr>
          <a:xfrm>
            <a:off x="9582785" y="5481828"/>
            <a:ext cx="2380615" cy="977832"/>
          </a:xfrm>
          <a:prstGeom prst="rect">
            <a:avLst/>
          </a:prstGeom>
          <a:solidFill>
            <a:srgbClr val="92D050"/>
          </a:solidFill>
        </p:spPr>
        <p:txBody>
          <a:bodyPr vert="horz" wrap="square" lIns="0" tIns="28575" rIns="0" bIns="0" rtlCol="0">
            <a:spAutoFit/>
          </a:bodyPr>
          <a:lstStyle/>
          <a:p>
            <a:pPr marL="110489" marR="711835">
              <a:lnSpc>
                <a:spcPct val="100000"/>
              </a:lnSpc>
              <a:spcBef>
                <a:spcPts val="225"/>
              </a:spcBef>
            </a:pPr>
            <a:r>
              <a:rPr sz="1200" dirty="0">
                <a:latin typeface="Calibri"/>
                <a:cs typeface="Calibri"/>
              </a:rPr>
              <a:t>Hospital</a:t>
            </a:r>
            <a:r>
              <a:rPr sz="1200" spc="-40" dirty="0">
                <a:latin typeface="Calibri"/>
                <a:cs typeface="Calibri"/>
              </a:rPr>
              <a:t> </a:t>
            </a:r>
            <a:r>
              <a:rPr sz="1200" spc="-10" dirty="0">
                <a:latin typeface="Calibri"/>
                <a:cs typeface="Calibri"/>
              </a:rPr>
              <a:t>Nurses, </a:t>
            </a:r>
            <a:r>
              <a:rPr sz="1200" spc="-25" dirty="0">
                <a:latin typeface="Calibri"/>
                <a:cs typeface="Calibri"/>
              </a:rPr>
              <a:t>Paramedic/EMTs</a:t>
            </a:r>
            <a:endParaRPr lang="en-US" sz="1200" spc="-25" dirty="0">
              <a:latin typeface="Calibri"/>
              <a:cs typeface="Calibri"/>
            </a:endParaRPr>
          </a:p>
          <a:p>
            <a:pPr marL="110489" marR="711835">
              <a:lnSpc>
                <a:spcPct val="100000"/>
              </a:lnSpc>
              <a:spcBef>
                <a:spcPts val="225"/>
              </a:spcBef>
            </a:pPr>
            <a:r>
              <a:rPr lang="ru-RU" sz="1200" dirty="0" err="1">
                <a:latin typeface="Calibri"/>
                <a:cs typeface="Calibri"/>
              </a:rPr>
              <a:t>Лікарняні</a:t>
            </a:r>
            <a:r>
              <a:rPr lang="ru-RU" sz="1200" dirty="0">
                <a:latin typeface="Calibri"/>
                <a:cs typeface="Calibri"/>
              </a:rPr>
              <a:t> </a:t>
            </a:r>
            <a:r>
              <a:rPr lang="ru-RU" sz="1200" dirty="0" err="1">
                <a:latin typeface="Calibri"/>
                <a:cs typeface="Calibri"/>
              </a:rPr>
              <a:t>медсестри</a:t>
            </a:r>
            <a:r>
              <a:rPr lang="ru-RU" sz="1200" dirty="0">
                <a:latin typeface="Calibri"/>
                <a:cs typeface="Calibri"/>
              </a:rPr>
              <a:t>, фельдшери/</a:t>
            </a:r>
            <a:r>
              <a:rPr lang="ru-RU" sz="1200" dirty="0" err="1">
                <a:latin typeface="Calibri"/>
                <a:cs typeface="Calibri"/>
              </a:rPr>
              <a:t>працівники</a:t>
            </a:r>
            <a:r>
              <a:rPr lang="ru-RU" sz="1200" dirty="0">
                <a:latin typeface="Calibri"/>
                <a:cs typeface="Calibri"/>
              </a:rPr>
              <a:t> </a:t>
            </a:r>
            <a:r>
              <a:rPr lang="ru-RU" sz="1200" dirty="0" err="1">
                <a:latin typeface="Calibri"/>
                <a:cs typeface="Calibri"/>
              </a:rPr>
              <a:t>невідкладної</a:t>
            </a:r>
            <a:r>
              <a:rPr lang="ru-RU" sz="1200" dirty="0">
                <a:latin typeface="Calibri"/>
                <a:cs typeface="Calibri"/>
              </a:rPr>
              <a:t> </a:t>
            </a:r>
            <a:r>
              <a:rPr lang="ru-RU" sz="1200" dirty="0" err="1">
                <a:latin typeface="Calibri"/>
                <a:cs typeface="Calibri"/>
              </a:rPr>
              <a:t>допомоги</a:t>
            </a:r>
            <a:endParaRPr sz="1200" dirty="0">
              <a:latin typeface="Calibri"/>
              <a:cs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10276841" cy="1121461"/>
          </a:xfrm>
          <a:prstGeom prst="rect">
            <a:avLst/>
          </a:prstGeom>
        </p:spPr>
        <p:txBody>
          <a:bodyPr vert="horz" wrap="square" lIns="0" tIns="13335" rIns="0" bIns="0" rtlCol="0">
            <a:spAutoFit/>
          </a:bodyPr>
          <a:lstStyle/>
          <a:p>
            <a:pPr marL="12700">
              <a:lnSpc>
                <a:spcPct val="100000"/>
              </a:lnSpc>
              <a:spcBef>
                <a:spcPts val="105"/>
              </a:spcBef>
            </a:pPr>
            <a:r>
              <a:rPr sz="3600" b="1" spc="-25" dirty="0"/>
              <a:t>Hospital</a:t>
            </a:r>
            <a:r>
              <a:rPr sz="3600" b="1" spc="-200" dirty="0"/>
              <a:t> </a:t>
            </a:r>
            <a:r>
              <a:rPr sz="3600" b="1" spc="-45" dirty="0"/>
              <a:t>Systems</a:t>
            </a:r>
            <a:r>
              <a:rPr sz="3600" b="1" spc="-195" dirty="0"/>
              <a:t> </a:t>
            </a:r>
            <a:r>
              <a:rPr sz="3600" b="1" spc="-40" dirty="0"/>
              <a:t>Preparedness</a:t>
            </a:r>
            <a:br>
              <a:rPr lang="en-US" sz="3600" b="1" spc="-40" dirty="0"/>
            </a:br>
            <a:r>
              <a:rPr lang="ru-RU" sz="3600" b="1" spc="-40" dirty="0" err="1"/>
              <a:t>Підготовленість</a:t>
            </a:r>
            <a:r>
              <a:rPr lang="ru-RU" sz="3600" b="1" spc="-40" dirty="0"/>
              <a:t> систем </a:t>
            </a:r>
            <a:r>
              <a:rPr lang="ru-RU" sz="3600" b="1" spc="-40" dirty="0" err="1"/>
              <a:t>лікарень</a:t>
            </a:r>
            <a:endParaRPr sz="3600" b="1" dirty="0"/>
          </a:p>
        </p:txBody>
      </p:sp>
      <p:sp>
        <p:nvSpPr>
          <p:cNvPr id="3" name="object 3"/>
          <p:cNvSpPr txBox="1"/>
          <p:nvPr/>
        </p:nvSpPr>
        <p:spPr>
          <a:xfrm>
            <a:off x="467359" y="1793493"/>
            <a:ext cx="11267440" cy="859851"/>
          </a:xfrm>
          <a:prstGeom prst="rect">
            <a:avLst/>
          </a:prstGeom>
        </p:spPr>
        <p:txBody>
          <a:bodyPr vert="horz" wrap="square" lIns="0" tIns="60960" rIns="0" bIns="0" rtlCol="0">
            <a:spAutoFit/>
          </a:bodyPr>
          <a:lstStyle/>
          <a:p>
            <a:pPr marL="241300" marR="5080" indent="-228600">
              <a:lnSpc>
                <a:spcPts val="3020"/>
              </a:lnSpc>
              <a:spcBef>
                <a:spcPts val="480"/>
              </a:spcBef>
              <a:buFont typeface="Arial"/>
              <a:buChar char="•"/>
              <a:tabLst>
                <a:tab pos="241300" algn="l"/>
              </a:tabLst>
            </a:pPr>
            <a:r>
              <a:rPr spc="-10" dirty="0">
                <a:latin typeface="Calibri"/>
                <a:cs typeface="Calibri"/>
              </a:rPr>
              <a:t>Understand</a:t>
            </a:r>
            <a:r>
              <a:rPr spc="-50" dirty="0">
                <a:latin typeface="Calibri"/>
                <a:cs typeface="Calibri"/>
              </a:rPr>
              <a:t> </a:t>
            </a:r>
            <a:r>
              <a:rPr dirty="0">
                <a:latin typeface="Calibri"/>
                <a:cs typeface="Calibri"/>
              </a:rPr>
              <a:t>the</a:t>
            </a:r>
            <a:r>
              <a:rPr spc="-85" dirty="0">
                <a:latin typeface="Calibri"/>
                <a:cs typeface="Calibri"/>
              </a:rPr>
              <a:t> </a:t>
            </a:r>
            <a:r>
              <a:rPr dirty="0">
                <a:latin typeface="Calibri"/>
                <a:cs typeface="Calibri"/>
              </a:rPr>
              <a:t>triage</a:t>
            </a:r>
            <a:r>
              <a:rPr spc="-85" dirty="0">
                <a:latin typeface="Calibri"/>
                <a:cs typeface="Calibri"/>
              </a:rPr>
              <a:t> </a:t>
            </a:r>
            <a:r>
              <a:rPr spc="-20" dirty="0">
                <a:latin typeface="Calibri"/>
                <a:cs typeface="Calibri"/>
              </a:rPr>
              <a:t>system</a:t>
            </a:r>
            <a:r>
              <a:rPr spc="-70" dirty="0">
                <a:latin typeface="Calibri"/>
                <a:cs typeface="Calibri"/>
              </a:rPr>
              <a:t> </a:t>
            </a:r>
            <a:r>
              <a:rPr dirty="0">
                <a:latin typeface="Calibri"/>
                <a:cs typeface="Calibri"/>
              </a:rPr>
              <a:t>in</a:t>
            </a:r>
            <a:r>
              <a:rPr spc="-90" dirty="0">
                <a:latin typeface="Calibri"/>
                <a:cs typeface="Calibri"/>
              </a:rPr>
              <a:t> </a:t>
            </a:r>
            <a:r>
              <a:rPr dirty="0">
                <a:latin typeface="Calibri"/>
                <a:cs typeface="Calibri"/>
              </a:rPr>
              <a:t>place,</a:t>
            </a:r>
            <a:r>
              <a:rPr spc="-75" dirty="0">
                <a:latin typeface="Calibri"/>
                <a:cs typeface="Calibri"/>
              </a:rPr>
              <a:t> </a:t>
            </a:r>
            <a:r>
              <a:rPr dirty="0">
                <a:latin typeface="Calibri"/>
                <a:cs typeface="Calibri"/>
              </a:rPr>
              <a:t>the</a:t>
            </a:r>
            <a:r>
              <a:rPr spc="-95" dirty="0">
                <a:latin typeface="Calibri"/>
                <a:cs typeface="Calibri"/>
              </a:rPr>
              <a:t> </a:t>
            </a:r>
            <a:r>
              <a:rPr spc="-50" dirty="0">
                <a:latin typeface="Calibri"/>
                <a:cs typeface="Calibri"/>
              </a:rPr>
              <a:t>START</a:t>
            </a:r>
            <a:r>
              <a:rPr spc="-80" dirty="0">
                <a:latin typeface="Calibri"/>
                <a:cs typeface="Calibri"/>
              </a:rPr>
              <a:t> </a:t>
            </a:r>
            <a:r>
              <a:rPr dirty="0">
                <a:latin typeface="Calibri"/>
                <a:cs typeface="Calibri"/>
              </a:rPr>
              <a:t>method-</a:t>
            </a:r>
            <a:r>
              <a:rPr spc="-60" dirty="0">
                <a:latin typeface="Calibri"/>
                <a:cs typeface="Calibri"/>
              </a:rPr>
              <a:t> </a:t>
            </a:r>
            <a:r>
              <a:rPr dirty="0">
                <a:latin typeface="Calibri"/>
                <a:cs typeface="Calibri"/>
              </a:rPr>
              <a:t>Simple</a:t>
            </a:r>
            <a:r>
              <a:rPr spc="-65" dirty="0">
                <a:latin typeface="Calibri"/>
                <a:cs typeface="Calibri"/>
              </a:rPr>
              <a:t> </a:t>
            </a:r>
            <a:r>
              <a:rPr spc="-30" dirty="0">
                <a:latin typeface="Calibri"/>
                <a:cs typeface="Calibri"/>
              </a:rPr>
              <a:t>Triage</a:t>
            </a:r>
            <a:r>
              <a:rPr spc="-105" dirty="0">
                <a:latin typeface="Calibri"/>
                <a:cs typeface="Calibri"/>
              </a:rPr>
              <a:t> </a:t>
            </a:r>
            <a:r>
              <a:rPr spc="-25" dirty="0">
                <a:latin typeface="Calibri"/>
                <a:cs typeface="Calibri"/>
              </a:rPr>
              <a:t>and </a:t>
            </a:r>
            <a:r>
              <a:rPr dirty="0">
                <a:latin typeface="Calibri"/>
                <a:cs typeface="Calibri"/>
              </a:rPr>
              <a:t>Rapid</a:t>
            </a:r>
            <a:r>
              <a:rPr spc="-75" dirty="0">
                <a:latin typeface="Calibri"/>
                <a:cs typeface="Calibri"/>
              </a:rPr>
              <a:t> </a:t>
            </a:r>
            <a:r>
              <a:rPr spc="-35" dirty="0">
                <a:latin typeface="Calibri"/>
                <a:cs typeface="Calibri"/>
              </a:rPr>
              <a:t>Treatment</a:t>
            </a:r>
            <a:r>
              <a:rPr spc="-100" dirty="0">
                <a:latin typeface="Calibri"/>
                <a:cs typeface="Calibri"/>
              </a:rPr>
              <a:t> </a:t>
            </a:r>
            <a:r>
              <a:rPr dirty="0">
                <a:latin typeface="Calibri"/>
                <a:cs typeface="Calibri"/>
              </a:rPr>
              <a:t>for</a:t>
            </a:r>
            <a:r>
              <a:rPr spc="-85" dirty="0">
                <a:latin typeface="Calibri"/>
                <a:cs typeface="Calibri"/>
              </a:rPr>
              <a:t> </a:t>
            </a:r>
            <a:r>
              <a:rPr spc="-10" dirty="0">
                <a:latin typeface="Calibri"/>
                <a:cs typeface="Calibri"/>
              </a:rPr>
              <a:t>example:</a:t>
            </a:r>
            <a:endParaRPr lang="en-US" spc="-10" dirty="0">
              <a:latin typeface="Calibri"/>
              <a:cs typeface="Calibri"/>
            </a:endParaRPr>
          </a:p>
          <a:p>
            <a:pPr marL="266700" marR="5080">
              <a:lnSpc>
                <a:spcPts val="3020"/>
              </a:lnSpc>
              <a:spcBef>
                <a:spcPts val="480"/>
              </a:spcBef>
              <a:tabLst>
                <a:tab pos="241300" algn="l"/>
              </a:tabLst>
            </a:pPr>
            <a:r>
              <a:rPr lang="ru-RU" dirty="0" err="1">
                <a:latin typeface="Calibri"/>
                <a:cs typeface="Calibri"/>
              </a:rPr>
              <a:t>Зрозумійте</a:t>
            </a:r>
            <a:r>
              <a:rPr lang="ru-RU" dirty="0">
                <a:latin typeface="Calibri"/>
                <a:cs typeface="Calibri"/>
              </a:rPr>
              <a:t> </a:t>
            </a:r>
            <a:r>
              <a:rPr lang="ru-RU" dirty="0" err="1">
                <a:latin typeface="Calibri"/>
                <a:cs typeface="Calibri"/>
              </a:rPr>
              <a:t>існуючу</a:t>
            </a:r>
            <a:r>
              <a:rPr lang="ru-RU" dirty="0">
                <a:latin typeface="Calibri"/>
                <a:cs typeface="Calibri"/>
              </a:rPr>
              <a:t> систему </a:t>
            </a:r>
            <a:r>
              <a:rPr lang="ru-RU" dirty="0" err="1">
                <a:latin typeface="Calibri"/>
                <a:cs typeface="Calibri"/>
              </a:rPr>
              <a:t>сортування</a:t>
            </a:r>
            <a:r>
              <a:rPr lang="ru-RU" dirty="0">
                <a:latin typeface="Calibri"/>
                <a:cs typeface="Calibri"/>
              </a:rPr>
              <a:t>, метод START - </a:t>
            </a:r>
            <a:r>
              <a:rPr lang="ru-RU" dirty="0" err="1">
                <a:latin typeface="Calibri"/>
                <a:cs typeface="Calibri"/>
              </a:rPr>
              <a:t>просте</a:t>
            </a:r>
            <a:r>
              <a:rPr lang="ru-RU" dirty="0">
                <a:latin typeface="Calibri"/>
                <a:cs typeface="Calibri"/>
              </a:rPr>
              <a:t> </a:t>
            </a:r>
            <a:r>
              <a:rPr lang="ru-RU" dirty="0" err="1">
                <a:latin typeface="Calibri"/>
                <a:cs typeface="Calibri"/>
              </a:rPr>
              <a:t>сортування</a:t>
            </a:r>
            <a:r>
              <a:rPr lang="ru-RU" dirty="0">
                <a:latin typeface="Calibri"/>
                <a:cs typeface="Calibri"/>
              </a:rPr>
              <a:t> та </a:t>
            </a:r>
            <a:r>
              <a:rPr lang="ru-RU" dirty="0" err="1">
                <a:latin typeface="Calibri"/>
                <a:cs typeface="Calibri"/>
              </a:rPr>
              <a:t>швидке</a:t>
            </a:r>
            <a:r>
              <a:rPr lang="ru-RU" dirty="0">
                <a:latin typeface="Calibri"/>
                <a:cs typeface="Calibri"/>
              </a:rPr>
              <a:t> </a:t>
            </a:r>
            <a:r>
              <a:rPr lang="ru-RU" dirty="0" err="1">
                <a:latin typeface="Calibri"/>
                <a:cs typeface="Calibri"/>
              </a:rPr>
              <a:t>лікування</a:t>
            </a:r>
            <a:r>
              <a:rPr lang="ru-RU" dirty="0">
                <a:latin typeface="Calibri"/>
                <a:cs typeface="Calibri"/>
              </a:rPr>
              <a:t>, </a:t>
            </a:r>
            <a:r>
              <a:rPr lang="ru-RU" dirty="0" err="1">
                <a:latin typeface="Calibri"/>
                <a:cs typeface="Calibri"/>
              </a:rPr>
              <a:t>наприклад</a:t>
            </a:r>
            <a:r>
              <a:rPr lang="ru-RU" dirty="0">
                <a:latin typeface="Calibri"/>
                <a:cs typeface="Calibri"/>
              </a:rPr>
              <a:t>:</a:t>
            </a:r>
            <a:endParaRPr dirty="0">
              <a:latin typeface="Calibri"/>
              <a:cs typeface="Calibri"/>
            </a:endParaRPr>
          </a:p>
        </p:txBody>
      </p:sp>
      <p:graphicFrame>
        <p:nvGraphicFramePr>
          <p:cNvPr id="7" name="Таблица 6">
            <a:extLst>
              <a:ext uri="{FF2B5EF4-FFF2-40B4-BE49-F238E27FC236}">
                <a16:creationId xmlns:a16="http://schemas.microsoft.com/office/drawing/2014/main" id="{2D4B1FD7-DD94-5748-493D-E3DF3DA07E7B}"/>
              </a:ext>
            </a:extLst>
          </p:cNvPr>
          <p:cNvGraphicFramePr>
            <a:graphicFrameLocks noGrp="1"/>
          </p:cNvGraphicFramePr>
          <p:nvPr>
            <p:extLst>
              <p:ext uri="{D42A27DB-BD31-4B8C-83A1-F6EECF244321}">
                <p14:modId xmlns:p14="http://schemas.microsoft.com/office/powerpoint/2010/main" val="3525653229"/>
              </p:ext>
            </p:extLst>
          </p:nvPr>
        </p:nvGraphicFramePr>
        <p:xfrm>
          <a:off x="2302846" y="2855299"/>
          <a:ext cx="7831753" cy="2921647"/>
        </p:xfrm>
        <a:graphic>
          <a:graphicData uri="http://schemas.openxmlformats.org/drawingml/2006/table">
            <a:tbl>
              <a:tblPr>
                <a:tableStyleId>{5C22544A-7EE6-4342-B048-85BDC9FD1C3A}</a:tableStyleId>
              </a:tblPr>
              <a:tblGrid>
                <a:gridCol w="1042165">
                  <a:extLst>
                    <a:ext uri="{9D8B030D-6E8A-4147-A177-3AD203B41FA5}">
                      <a16:colId xmlns:a16="http://schemas.microsoft.com/office/drawing/2014/main" val="2614356130"/>
                    </a:ext>
                  </a:extLst>
                </a:gridCol>
                <a:gridCol w="1226311">
                  <a:extLst>
                    <a:ext uri="{9D8B030D-6E8A-4147-A177-3AD203B41FA5}">
                      <a16:colId xmlns:a16="http://schemas.microsoft.com/office/drawing/2014/main" val="1498071632"/>
                    </a:ext>
                  </a:extLst>
                </a:gridCol>
                <a:gridCol w="2252636">
                  <a:extLst>
                    <a:ext uri="{9D8B030D-6E8A-4147-A177-3AD203B41FA5}">
                      <a16:colId xmlns:a16="http://schemas.microsoft.com/office/drawing/2014/main" val="3339182937"/>
                    </a:ext>
                  </a:extLst>
                </a:gridCol>
                <a:gridCol w="3310641">
                  <a:extLst>
                    <a:ext uri="{9D8B030D-6E8A-4147-A177-3AD203B41FA5}">
                      <a16:colId xmlns:a16="http://schemas.microsoft.com/office/drawing/2014/main" val="597020734"/>
                    </a:ext>
                  </a:extLst>
                </a:gridCol>
              </a:tblGrid>
              <a:tr h="311216">
                <a:tc>
                  <a:txBody>
                    <a:bodyPr/>
                    <a:lstStyle/>
                    <a:p>
                      <a:pPr indent="0" algn="ctr">
                        <a:lnSpc>
                          <a:spcPct val="100000"/>
                        </a:lnSpc>
                      </a:pPr>
                      <a:r>
                        <a:rPr lang="en-US" sz="900" b="1" dirty="0">
                          <a:effectLst/>
                        </a:rPr>
                        <a:t>Color</a:t>
                      </a:r>
                    </a:p>
                    <a:p>
                      <a:pPr indent="0" algn="ctr">
                        <a:lnSpc>
                          <a:spcPct val="100000"/>
                        </a:lnSpc>
                      </a:pPr>
                      <a:r>
                        <a:rPr lang="uk-UA" sz="900" b="1" dirty="0">
                          <a:effectLst/>
                        </a:rPr>
                        <a:t>Колір</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pPr indent="0" algn="ctr">
                        <a:lnSpc>
                          <a:spcPct val="100000"/>
                        </a:lnSpc>
                      </a:pPr>
                      <a:r>
                        <a:rPr lang="en-US" sz="900" b="1" dirty="0">
                          <a:effectLst/>
                        </a:rPr>
                        <a:t>Acuity</a:t>
                      </a:r>
                    </a:p>
                    <a:p>
                      <a:pPr indent="0" algn="ctr">
                        <a:lnSpc>
                          <a:spcPct val="100000"/>
                        </a:lnSpc>
                      </a:pPr>
                      <a:r>
                        <a:rPr lang="uk-UA" sz="900" b="1" dirty="0">
                          <a:effectLst/>
                        </a:rPr>
                        <a:t>Гострість</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pPr indent="0" algn="ctr">
                        <a:lnSpc>
                          <a:spcPct val="100000"/>
                        </a:lnSpc>
                      </a:pPr>
                      <a:r>
                        <a:rPr lang="en-US" sz="900" b="1" dirty="0">
                          <a:effectLst/>
                        </a:rPr>
                        <a:t>Need for Treatment</a:t>
                      </a:r>
                    </a:p>
                    <a:p>
                      <a:pPr indent="0" algn="ctr">
                        <a:lnSpc>
                          <a:spcPct val="100000"/>
                        </a:lnSpc>
                      </a:pPr>
                      <a:r>
                        <a:rPr lang="uk-UA" sz="900" b="1" dirty="0">
                          <a:effectLst/>
                        </a:rPr>
                        <a:t>Потреба в лікуванні</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pPr indent="0" algn="ctr">
                        <a:lnSpc>
                          <a:spcPct val="100000"/>
                        </a:lnSpc>
                      </a:pPr>
                      <a:r>
                        <a:rPr lang="en-US" sz="900" b="1" dirty="0">
                          <a:effectLst/>
                        </a:rPr>
                        <a:t>Comments</a:t>
                      </a:r>
                    </a:p>
                    <a:p>
                      <a:pPr indent="0" algn="ctr">
                        <a:lnSpc>
                          <a:spcPct val="100000"/>
                        </a:lnSpc>
                      </a:pPr>
                      <a:r>
                        <a:rPr lang="uk-UA" sz="900" b="1" dirty="0">
                          <a:effectLst/>
                        </a:rPr>
                        <a:t>Примітки</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2880285562"/>
                  </a:ext>
                </a:extLst>
              </a:tr>
              <a:tr h="272036">
                <a:tc>
                  <a:txBody>
                    <a:bodyPr/>
                    <a:lstStyle/>
                    <a:p>
                      <a:pPr indent="88900" algn="l">
                        <a:lnSpc>
                          <a:spcPct val="100000"/>
                        </a:lnSpc>
                      </a:pPr>
                      <a:r>
                        <a:rPr lang="en-US" sz="900" b="1" dirty="0">
                          <a:solidFill>
                            <a:schemeClr val="bg1"/>
                          </a:solidFill>
                          <a:effectLst/>
                        </a:rPr>
                        <a:t>RED</a:t>
                      </a:r>
                    </a:p>
                    <a:p>
                      <a:pPr indent="88900" algn="l">
                        <a:lnSpc>
                          <a:spcPct val="100000"/>
                        </a:lnSpc>
                      </a:pPr>
                      <a:r>
                        <a:rPr lang="uk-UA" sz="900" b="1" dirty="0">
                          <a:solidFill>
                            <a:schemeClr val="bg1"/>
                          </a:solidFill>
                          <a:effectLst/>
                        </a:rPr>
                        <a:t>ЧЕРВОНИЙ</a:t>
                      </a:r>
                      <a:endParaRPr lang="ru-UA"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000"/>
                    </a:solidFill>
                  </a:tcPr>
                </a:tc>
                <a:tc>
                  <a:txBody>
                    <a:bodyPr/>
                    <a:lstStyle/>
                    <a:p>
                      <a:pPr algn="l">
                        <a:lnSpc>
                          <a:spcPct val="100000"/>
                        </a:lnSpc>
                      </a:pPr>
                      <a:r>
                        <a:rPr lang="en-US" sz="900" dirty="0">
                          <a:effectLst/>
                        </a:rPr>
                        <a:t>Emergent</a:t>
                      </a:r>
                    </a:p>
                    <a:p>
                      <a:pPr algn="l">
                        <a:lnSpc>
                          <a:spcPct val="100000"/>
                        </a:lnSpc>
                      </a:pPr>
                      <a:r>
                        <a:rPr lang="uk-UA" sz="900" dirty="0">
                          <a:effectLst/>
                        </a:rPr>
                        <a:t>Невідкладна</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900" dirty="0">
                          <a:effectLst/>
                        </a:rPr>
                        <a:t>Immediate</a:t>
                      </a:r>
                    </a:p>
                    <a:p>
                      <a:pPr algn="l">
                        <a:lnSpc>
                          <a:spcPct val="100000"/>
                        </a:lnSpc>
                      </a:pPr>
                      <a:r>
                        <a:rPr lang="uk-UA" sz="900" dirty="0">
                          <a:effectLst/>
                        </a:rPr>
                        <a:t>Безпосередня</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900" dirty="0">
                          <a:effectLst/>
                        </a:rPr>
                        <a:t>Threat to life, limb, or organ</a:t>
                      </a:r>
                    </a:p>
                    <a:p>
                      <a:pPr algn="l">
                        <a:lnSpc>
                          <a:spcPct val="100000"/>
                        </a:lnSpc>
                      </a:pPr>
                      <a:r>
                        <a:rPr lang="uk-UA" sz="900" dirty="0">
                          <a:effectLst/>
                        </a:rPr>
                        <a:t>Загроза життю, кінцівці або органу</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5960289"/>
                  </a:ext>
                </a:extLst>
              </a:tr>
              <a:tr h="440890">
                <a:tc>
                  <a:txBody>
                    <a:bodyPr/>
                    <a:lstStyle/>
                    <a:p>
                      <a:pPr indent="88900" algn="l">
                        <a:lnSpc>
                          <a:spcPct val="100000"/>
                        </a:lnSpc>
                      </a:pPr>
                      <a:r>
                        <a:rPr lang="en-US" sz="900" b="1" dirty="0">
                          <a:effectLst/>
                        </a:rPr>
                        <a:t>YELLOW</a:t>
                      </a:r>
                    </a:p>
                    <a:p>
                      <a:pPr indent="88900" algn="l">
                        <a:lnSpc>
                          <a:spcPct val="100000"/>
                        </a:lnSpc>
                      </a:pPr>
                      <a:r>
                        <a:rPr lang="uk-UA" sz="900" b="1" dirty="0">
                          <a:effectLst/>
                        </a:rPr>
                        <a:t>ЖОВТИЙ</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97"/>
                    </a:solidFill>
                  </a:tcPr>
                </a:tc>
                <a:tc>
                  <a:txBody>
                    <a:bodyPr/>
                    <a:lstStyle/>
                    <a:p>
                      <a:pPr algn="l">
                        <a:lnSpc>
                          <a:spcPct val="100000"/>
                        </a:lnSpc>
                      </a:pPr>
                      <a:r>
                        <a:rPr lang="en-US" sz="900" dirty="0">
                          <a:effectLst/>
                        </a:rPr>
                        <a:t>Urgent</a:t>
                      </a:r>
                    </a:p>
                    <a:p>
                      <a:pPr algn="l">
                        <a:lnSpc>
                          <a:spcPct val="100000"/>
                        </a:lnSpc>
                      </a:pPr>
                      <a:r>
                        <a:rPr lang="uk-UA" sz="900" dirty="0">
                          <a:effectLst/>
                        </a:rPr>
                        <a:t>Термінова</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900" dirty="0">
                          <a:effectLst/>
                        </a:rPr>
                        <a:t>Delayed</a:t>
                      </a:r>
                    </a:p>
                    <a:p>
                      <a:pPr algn="l">
                        <a:lnSpc>
                          <a:spcPct val="100000"/>
                        </a:lnSpc>
                      </a:pPr>
                      <a:r>
                        <a:rPr lang="uk-UA" sz="900" dirty="0">
                          <a:effectLst/>
                        </a:rPr>
                        <a:t>Відкладена</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900" dirty="0">
                          <a:effectLst/>
                        </a:rPr>
                        <a:t>Significant injury or illness but can tolerate a delay in care</a:t>
                      </a:r>
                    </a:p>
                    <a:p>
                      <a:pPr algn="l">
                        <a:lnSpc>
                          <a:spcPct val="100000"/>
                        </a:lnSpc>
                      </a:pPr>
                      <a:r>
                        <a:rPr lang="uk-UA" sz="900" dirty="0">
                          <a:effectLst/>
                        </a:rPr>
                        <a:t>Серйозна травма або хвороба, але може терпіти затримку надання допомоги</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2916567"/>
                  </a:ext>
                </a:extLst>
              </a:tr>
              <a:tr h="270957">
                <a:tc>
                  <a:txBody>
                    <a:bodyPr/>
                    <a:lstStyle/>
                    <a:p>
                      <a:pPr indent="88900" algn="l">
                        <a:lnSpc>
                          <a:spcPct val="100000"/>
                        </a:lnSpc>
                      </a:pPr>
                      <a:r>
                        <a:rPr lang="en-US" sz="900" b="1" dirty="0">
                          <a:effectLst/>
                        </a:rPr>
                        <a:t>GREEN</a:t>
                      </a:r>
                    </a:p>
                    <a:p>
                      <a:pPr indent="88900" algn="l">
                        <a:lnSpc>
                          <a:spcPct val="100000"/>
                        </a:lnSpc>
                      </a:pPr>
                      <a:r>
                        <a:rPr lang="uk-UA" sz="900" b="1" dirty="0">
                          <a:effectLst/>
                        </a:rPr>
                        <a:t>ЗЕЛЕНИЙ</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1"/>
                    </a:solidFill>
                  </a:tcPr>
                </a:tc>
                <a:tc>
                  <a:txBody>
                    <a:bodyPr/>
                    <a:lstStyle/>
                    <a:p>
                      <a:pPr algn="l">
                        <a:lnSpc>
                          <a:spcPct val="100000"/>
                        </a:lnSpc>
                      </a:pPr>
                      <a:r>
                        <a:rPr lang="en-US" sz="900" dirty="0">
                          <a:effectLst/>
                        </a:rPr>
                        <a:t>Non-Urgent</a:t>
                      </a:r>
                    </a:p>
                    <a:p>
                      <a:pPr algn="l">
                        <a:lnSpc>
                          <a:spcPct val="100000"/>
                        </a:lnSpc>
                      </a:pPr>
                      <a:r>
                        <a:rPr lang="uk-UA" sz="900" dirty="0">
                          <a:effectLst/>
                        </a:rPr>
                        <a:t>Нетермінова</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900" dirty="0">
                          <a:effectLst/>
                        </a:rPr>
                        <a:t>Minimal / Non-urgent</a:t>
                      </a:r>
                    </a:p>
                    <a:p>
                      <a:pPr algn="l">
                        <a:lnSpc>
                          <a:spcPct val="100000"/>
                        </a:lnSpc>
                      </a:pPr>
                      <a:r>
                        <a:rPr lang="uk-UA" sz="900" dirty="0">
                          <a:effectLst/>
                        </a:rPr>
                        <a:t>Мінімальна / Нетермінова</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900" dirty="0">
                          <a:effectLst/>
                        </a:rPr>
                        <a:t>Can safely wait for treatment</a:t>
                      </a:r>
                    </a:p>
                    <a:p>
                      <a:pPr algn="l">
                        <a:lnSpc>
                          <a:spcPct val="100000"/>
                        </a:lnSpc>
                      </a:pPr>
                      <a:r>
                        <a:rPr lang="uk-UA" sz="900" dirty="0">
                          <a:effectLst/>
                        </a:rPr>
                        <a:t>Можна спокійно чекати лікування</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735441"/>
                  </a:ext>
                </a:extLst>
              </a:tr>
              <a:tr h="1620901">
                <a:tc>
                  <a:txBody>
                    <a:bodyPr/>
                    <a:lstStyle/>
                    <a:p>
                      <a:pPr indent="88900" algn="l">
                        <a:lnSpc>
                          <a:spcPct val="100000"/>
                        </a:lnSpc>
                      </a:pPr>
                      <a:r>
                        <a:rPr lang="en-US" sz="900" b="1" dirty="0">
                          <a:solidFill>
                            <a:schemeClr val="bg1"/>
                          </a:solidFill>
                          <a:effectLst/>
                        </a:rPr>
                        <a:t>BLACK</a:t>
                      </a:r>
                    </a:p>
                    <a:p>
                      <a:pPr indent="88900" algn="l">
                        <a:lnSpc>
                          <a:spcPct val="100000"/>
                        </a:lnSpc>
                      </a:pPr>
                      <a:r>
                        <a:rPr lang="uk-UA" sz="900" b="1" dirty="0">
                          <a:solidFill>
                            <a:schemeClr val="bg1"/>
                          </a:solidFill>
                          <a:effectLst/>
                        </a:rPr>
                        <a:t>ЧОРНИЙ</a:t>
                      </a:r>
                      <a:endParaRPr lang="ru-UA"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lnSpc>
                          <a:spcPct val="100000"/>
                        </a:lnSpc>
                      </a:pPr>
                      <a:r>
                        <a:rPr lang="en-US" sz="900" dirty="0">
                          <a:effectLst/>
                        </a:rPr>
                        <a:t>Expired or Expected</a:t>
                      </a:r>
                    </a:p>
                    <a:p>
                      <a:pPr algn="l">
                        <a:lnSpc>
                          <a:spcPct val="100000"/>
                        </a:lnSpc>
                      </a:pPr>
                      <a:r>
                        <a:rPr lang="uk-UA" sz="900" dirty="0">
                          <a:effectLst/>
                        </a:rPr>
                        <a:t>Минув або очікується</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900" dirty="0">
                          <a:effectLst/>
                        </a:rPr>
                        <a:t>No treatment;</a:t>
                      </a:r>
                    </a:p>
                    <a:p>
                      <a:pPr algn="l">
                        <a:lnSpc>
                          <a:spcPct val="100000"/>
                        </a:lnSpc>
                      </a:pPr>
                      <a:r>
                        <a:rPr lang="en-US" sz="900" dirty="0">
                          <a:effectLst/>
                        </a:rPr>
                        <a:t>Expectant: Treat if resources are available</a:t>
                      </a:r>
                    </a:p>
                    <a:p>
                      <a:pPr algn="l">
                        <a:lnSpc>
                          <a:spcPct val="100000"/>
                        </a:lnSpc>
                      </a:pPr>
                      <a:endParaRPr lang="en-US" sz="900" dirty="0">
                        <a:effectLst/>
                      </a:endParaRPr>
                    </a:p>
                    <a:p>
                      <a:pPr algn="l">
                        <a:lnSpc>
                          <a:spcPct val="100000"/>
                        </a:lnSpc>
                      </a:pPr>
                      <a:r>
                        <a:rPr lang="uk-UA" sz="900" dirty="0">
                          <a:effectLst/>
                        </a:rPr>
                        <a:t>Без лікування;</a:t>
                      </a:r>
                      <a:endParaRPr lang="ru-UA" sz="1600" dirty="0">
                        <a:effectLst/>
                      </a:endParaRPr>
                    </a:p>
                    <a:p>
                      <a:pPr algn="l">
                        <a:lnSpc>
                          <a:spcPct val="100000"/>
                        </a:lnSpc>
                      </a:pPr>
                      <a:r>
                        <a:rPr lang="uk-UA" sz="900" dirty="0">
                          <a:effectLst/>
                        </a:rPr>
                        <a:t>Очікувана: Лікувати, якщо є ресурси</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en-US" sz="900" dirty="0">
                          <a:effectLst/>
                        </a:rPr>
                        <a:t>Consider transport and care for expectant patients after initial "Reds" are cleared, if resources exist and it does not delay care for Yellows.</a:t>
                      </a:r>
                    </a:p>
                    <a:p>
                      <a:pPr algn="l">
                        <a:lnSpc>
                          <a:spcPct val="100000"/>
                        </a:lnSpc>
                        <a:spcAft>
                          <a:spcPts val="2400"/>
                        </a:spcAft>
                      </a:pPr>
                      <a:r>
                        <a:rPr lang="uk-UA" sz="900" dirty="0">
                          <a:effectLst/>
                        </a:rPr>
                        <a:t>Розгляньте можливості організувати транспортування та догляд за майбутніми пацієнтами після того, як початкові Червоні пройшли роботу, якщо є ресурси, і це не затримує догляд за Жовтими.</a:t>
                      </a:r>
                      <a:endParaRPr lang="ru-UA" sz="1600" dirty="0">
                        <a:effectLst/>
                      </a:endParaRPr>
                    </a:p>
                    <a:p>
                      <a:pPr algn="l">
                        <a:lnSpc>
                          <a:spcPct val="100000"/>
                        </a:lnSpc>
                      </a:pPr>
                      <a:r>
                        <a:rPr lang="en-US" sz="900" dirty="0" err="1">
                          <a:effectLst/>
                        </a:rPr>
                        <a:t>FEMORS</a:t>
                      </a:r>
                      <a:r>
                        <a:rPr lang="en-US" sz="900" dirty="0">
                          <a:effectLst/>
                        </a:rPr>
                        <a:t> offers guidelines on palliative care.</a:t>
                      </a:r>
                    </a:p>
                    <a:p>
                      <a:pPr algn="l">
                        <a:lnSpc>
                          <a:spcPct val="100000"/>
                        </a:lnSpc>
                      </a:pPr>
                      <a:r>
                        <a:rPr lang="uk-UA" sz="900" dirty="0" err="1">
                          <a:effectLst/>
                        </a:rPr>
                        <a:t>FEMORS</a:t>
                      </a:r>
                      <a:r>
                        <a:rPr lang="uk-UA" sz="900" dirty="0">
                          <a:effectLst/>
                        </a:rPr>
                        <a:t> пропонує рекомендації щодо паліативної допомоги.</a:t>
                      </a:r>
                      <a:endParaRPr lang="ru-U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1822139"/>
                  </a:ext>
                </a:extLst>
              </a:tr>
            </a:tbl>
          </a:graphicData>
        </a:graphic>
      </p:graphicFrame>
      <p:pic>
        <p:nvPicPr>
          <p:cNvPr id="8" name="object 6">
            <a:extLst>
              <a:ext uri="{FF2B5EF4-FFF2-40B4-BE49-F238E27FC236}">
                <a16:creationId xmlns:a16="http://schemas.microsoft.com/office/drawing/2014/main" id="{8359CC3D-A2FE-1AA5-88A2-5BEBC85897F1}"/>
              </a:ext>
            </a:extLst>
          </p:cNvPr>
          <p:cNvPicPr/>
          <p:nvPr/>
        </p:nvPicPr>
        <p:blipFill>
          <a:blip r:embed="rId2" cstate="print"/>
          <a:stretch>
            <a:fillRect/>
          </a:stretch>
        </p:blipFill>
        <p:spPr>
          <a:xfrm>
            <a:off x="9561575" y="5838444"/>
            <a:ext cx="2217420" cy="704088"/>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9819641" cy="1121461"/>
          </a:xfrm>
          <a:prstGeom prst="rect">
            <a:avLst/>
          </a:prstGeom>
        </p:spPr>
        <p:txBody>
          <a:bodyPr vert="horz" wrap="square" lIns="0" tIns="13335" rIns="0" bIns="0" rtlCol="0">
            <a:spAutoFit/>
          </a:bodyPr>
          <a:lstStyle/>
          <a:p>
            <a:pPr marL="12700">
              <a:lnSpc>
                <a:spcPct val="100000"/>
              </a:lnSpc>
              <a:spcBef>
                <a:spcPts val="105"/>
              </a:spcBef>
            </a:pPr>
            <a:r>
              <a:rPr sz="3600" b="1" spc="-25" dirty="0"/>
              <a:t>Hospital</a:t>
            </a:r>
            <a:r>
              <a:rPr sz="3600" b="1" spc="-200" dirty="0"/>
              <a:t> </a:t>
            </a:r>
            <a:r>
              <a:rPr sz="3600" b="1" spc="-45" dirty="0"/>
              <a:t>Systems</a:t>
            </a:r>
            <a:r>
              <a:rPr sz="3600" b="1" spc="-195" dirty="0"/>
              <a:t> </a:t>
            </a:r>
            <a:r>
              <a:rPr sz="3600" b="1" spc="-40" dirty="0"/>
              <a:t>Preparedness</a:t>
            </a:r>
            <a:br>
              <a:rPr lang="en-US" sz="3600" b="1" spc="-40" dirty="0"/>
            </a:br>
            <a:r>
              <a:rPr lang="ru-RU" sz="3600" b="1" spc="-40" dirty="0" err="1"/>
              <a:t>Підготовленість</a:t>
            </a:r>
            <a:r>
              <a:rPr lang="ru-RU" sz="3600" b="1" spc="-40" dirty="0"/>
              <a:t> систем </a:t>
            </a:r>
            <a:r>
              <a:rPr lang="ru-RU" sz="3600" b="1" spc="-40" dirty="0" err="1"/>
              <a:t>лікарень</a:t>
            </a:r>
            <a:endParaRPr sz="3600" b="1" dirty="0"/>
          </a:p>
        </p:txBody>
      </p:sp>
      <p:sp>
        <p:nvSpPr>
          <p:cNvPr id="3" name="object 3"/>
          <p:cNvSpPr txBox="1"/>
          <p:nvPr/>
        </p:nvSpPr>
        <p:spPr>
          <a:xfrm>
            <a:off x="467359" y="1737851"/>
            <a:ext cx="10297795" cy="2292294"/>
          </a:xfrm>
          <a:prstGeom prst="rect">
            <a:avLst/>
          </a:prstGeom>
        </p:spPr>
        <p:txBody>
          <a:bodyPr vert="horz" wrap="square" lIns="0" tIns="67945" rIns="0" bIns="0" rtlCol="0">
            <a:spAutoFit/>
          </a:bodyPr>
          <a:lstStyle/>
          <a:p>
            <a:pPr marL="241300" indent="-228600">
              <a:lnSpc>
                <a:spcPct val="100000"/>
              </a:lnSpc>
              <a:spcBef>
                <a:spcPts val="535"/>
              </a:spcBef>
              <a:buFont typeface="Arial"/>
              <a:buChar char="•"/>
              <a:tabLst>
                <a:tab pos="241300" algn="l"/>
              </a:tabLst>
            </a:pPr>
            <a:r>
              <a:rPr sz="1600" dirty="0">
                <a:latin typeface="Calibri"/>
                <a:cs typeface="Calibri"/>
              </a:rPr>
              <a:t>Rapid</a:t>
            </a:r>
            <a:r>
              <a:rPr sz="1600" spc="-65" dirty="0">
                <a:latin typeface="Calibri"/>
                <a:cs typeface="Calibri"/>
              </a:rPr>
              <a:t> </a:t>
            </a:r>
            <a:r>
              <a:rPr sz="1600" spc="-10" dirty="0">
                <a:latin typeface="Calibri"/>
                <a:cs typeface="Calibri"/>
              </a:rPr>
              <a:t>screening</a:t>
            </a:r>
            <a:r>
              <a:rPr sz="1600" spc="-70" dirty="0">
                <a:latin typeface="Calibri"/>
                <a:cs typeface="Calibri"/>
              </a:rPr>
              <a:t> </a:t>
            </a:r>
            <a:r>
              <a:rPr sz="1600" dirty="0">
                <a:latin typeface="Calibri"/>
                <a:cs typeface="Calibri"/>
              </a:rPr>
              <a:t>of</a:t>
            </a:r>
            <a:r>
              <a:rPr sz="1600" spc="-80" dirty="0">
                <a:latin typeface="Calibri"/>
                <a:cs typeface="Calibri"/>
              </a:rPr>
              <a:t> </a:t>
            </a:r>
            <a:r>
              <a:rPr sz="1600" dirty="0">
                <a:latin typeface="Calibri"/>
                <a:cs typeface="Calibri"/>
              </a:rPr>
              <a:t>each</a:t>
            </a:r>
            <a:r>
              <a:rPr sz="1600" spc="-80" dirty="0">
                <a:latin typeface="Calibri"/>
                <a:cs typeface="Calibri"/>
              </a:rPr>
              <a:t> </a:t>
            </a:r>
            <a:r>
              <a:rPr sz="1600" dirty="0">
                <a:latin typeface="Calibri"/>
                <a:cs typeface="Calibri"/>
              </a:rPr>
              <a:t>person</a:t>
            </a:r>
            <a:r>
              <a:rPr sz="1600" spc="-50" dirty="0">
                <a:latin typeface="Calibri"/>
                <a:cs typeface="Calibri"/>
              </a:rPr>
              <a:t> </a:t>
            </a:r>
            <a:r>
              <a:rPr sz="1600" dirty="0">
                <a:latin typeface="Calibri"/>
                <a:cs typeface="Calibri"/>
              </a:rPr>
              <a:t>should</a:t>
            </a:r>
            <a:r>
              <a:rPr sz="1600" spc="-50" dirty="0">
                <a:latin typeface="Calibri"/>
                <a:cs typeface="Calibri"/>
              </a:rPr>
              <a:t> </a:t>
            </a:r>
            <a:r>
              <a:rPr sz="1600" dirty="0">
                <a:latin typeface="Calibri"/>
                <a:cs typeface="Calibri"/>
              </a:rPr>
              <a:t>last</a:t>
            </a:r>
            <a:r>
              <a:rPr sz="1600" spc="-70" dirty="0">
                <a:latin typeface="Calibri"/>
                <a:cs typeface="Calibri"/>
              </a:rPr>
              <a:t> </a:t>
            </a:r>
            <a:r>
              <a:rPr sz="1600" dirty="0">
                <a:latin typeface="Calibri"/>
                <a:cs typeface="Calibri"/>
              </a:rPr>
              <a:t>&lt;1</a:t>
            </a:r>
            <a:r>
              <a:rPr sz="1600" spc="-55" dirty="0">
                <a:latin typeface="Calibri"/>
                <a:cs typeface="Calibri"/>
              </a:rPr>
              <a:t> </a:t>
            </a:r>
            <a:r>
              <a:rPr sz="1600" spc="-10" dirty="0">
                <a:latin typeface="Calibri"/>
                <a:cs typeface="Calibri"/>
              </a:rPr>
              <a:t>minute:</a:t>
            </a:r>
            <a:endParaRPr sz="1600" dirty="0">
              <a:latin typeface="Calibri"/>
              <a:cs typeface="Calibri"/>
            </a:endParaRPr>
          </a:p>
          <a:p>
            <a:pPr marL="698500" lvl="1" indent="-228600">
              <a:lnSpc>
                <a:spcPct val="100000"/>
              </a:lnSpc>
              <a:spcBef>
                <a:spcPts val="320"/>
              </a:spcBef>
              <a:buFont typeface="Arial"/>
              <a:buChar char="•"/>
              <a:tabLst>
                <a:tab pos="697865" algn="l"/>
                <a:tab pos="698500" algn="l"/>
              </a:tabLst>
            </a:pPr>
            <a:r>
              <a:rPr sz="1200" dirty="0">
                <a:latin typeface="Calibri"/>
                <a:cs typeface="Calibri"/>
              </a:rPr>
              <a:t>(R)</a:t>
            </a:r>
            <a:r>
              <a:rPr sz="1200" spc="-35" dirty="0">
                <a:latin typeface="Calibri"/>
                <a:cs typeface="Calibri"/>
              </a:rPr>
              <a:t> </a:t>
            </a:r>
            <a:r>
              <a:rPr sz="1200" spc="-10" dirty="0">
                <a:latin typeface="Calibri"/>
                <a:cs typeface="Calibri"/>
              </a:rPr>
              <a:t>Respiratory</a:t>
            </a:r>
            <a:r>
              <a:rPr sz="1200" spc="-25" dirty="0">
                <a:latin typeface="Calibri"/>
                <a:cs typeface="Calibri"/>
              </a:rPr>
              <a:t> </a:t>
            </a:r>
            <a:r>
              <a:rPr sz="1200" dirty="0">
                <a:latin typeface="Calibri"/>
                <a:cs typeface="Calibri"/>
              </a:rPr>
              <a:t>Status-</a:t>
            </a:r>
            <a:r>
              <a:rPr sz="1200" spc="-25" dirty="0">
                <a:latin typeface="Calibri"/>
                <a:cs typeface="Calibri"/>
              </a:rPr>
              <a:t> </a:t>
            </a:r>
            <a:r>
              <a:rPr sz="1200" spc="-10" dirty="0">
                <a:latin typeface="Calibri"/>
                <a:cs typeface="Calibri"/>
              </a:rPr>
              <a:t>Clear-</a:t>
            </a:r>
            <a:r>
              <a:rPr sz="1200" dirty="0">
                <a:latin typeface="Calibri"/>
                <a:cs typeface="Calibri"/>
              </a:rPr>
              <a:t>Easy</a:t>
            </a:r>
            <a:r>
              <a:rPr sz="1200" spc="-30" dirty="0">
                <a:latin typeface="Calibri"/>
                <a:cs typeface="Calibri"/>
              </a:rPr>
              <a:t> </a:t>
            </a:r>
            <a:r>
              <a:rPr sz="1200" dirty="0">
                <a:latin typeface="Calibri"/>
                <a:cs typeface="Calibri"/>
              </a:rPr>
              <a:t>breathing,</a:t>
            </a:r>
            <a:r>
              <a:rPr sz="1200" spc="-40" dirty="0">
                <a:latin typeface="Calibri"/>
                <a:cs typeface="Calibri"/>
              </a:rPr>
              <a:t> </a:t>
            </a:r>
            <a:r>
              <a:rPr sz="1200" dirty="0">
                <a:latin typeface="Calibri"/>
                <a:cs typeface="Calibri"/>
              </a:rPr>
              <a:t>Gasping</a:t>
            </a:r>
            <a:r>
              <a:rPr sz="1200" spc="-35" dirty="0">
                <a:latin typeface="Calibri"/>
                <a:cs typeface="Calibri"/>
              </a:rPr>
              <a:t> </a:t>
            </a:r>
            <a:r>
              <a:rPr sz="1200" dirty="0">
                <a:latin typeface="Calibri"/>
                <a:cs typeface="Calibri"/>
              </a:rPr>
              <a:t>or</a:t>
            </a:r>
            <a:r>
              <a:rPr sz="1200" spc="-50" dirty="0">
                <a:latin typeface="Calibri"/>
                <a:cs typeface="Calibri"/>
              </a:rPr>
              <a:t> </a:t>
            </a:r>
            <a:r>
              <a:rPr sz="1200" spc="-10" dirty="0">
                <a:latin typeface="Calibri"/>
                <a:cs typeface="Calibri"/>
              </a:rPr>
              <a:t>Labored-</a:t>
            </a:r>
            <a:r>
              <a:rPr sz="1200" dirty="0">
                <a:latin typeface="Calibri"/>
                <a:cs typeface="Calibri"/>
              </a:rPr>
              <a:t>Wheezing</a:t>
            </a:r>
            <a:r>
              <a:rPr sz="1200" spc="-65" dirty="0">
                <a:latin typeface="Calibri"/>
                <a:cs typeface="Calibri"/>
              </a:rPr>
              <a:t> </a:t>
            </a:r>
            <a:r>
              <a:rPr sz="1200" dirty="0">
                <a:latin typeface="Calibri"/>
                <a:cs typeface="Calibri"/>
              </a:rPr>
              <a:t>breathing,</a:t>
            </a:r>
            <a:r>
              <a:rPr sz="1200" spc="-45" dirty="0">
                <a:latin typeface="Calibri"/>
                <a:cs typeface="Calibri"/>
              </a:rPr>
              <a:t> </a:t>
            </a:r>
            <a:r>
              <a:rPr sz="1200" spc="-10" dirty="0">
                <a:latin typeface="Calibri"/>
                <a:cs typeface="Calibri"/>
              </a:rPr>
              <a:t>Apneic</a:t>
            </a:r>
            <a:endParaRPr sz="1200" dirty="0">
              <a:latin typeface="Calibri"/>
              <a:cs typeface="Calibri"/>
            </a:endParaRPr>
          </a:p>
          <a:p>
            <a:pPr marL="698500" lvl="1" indent="-228600">
              <a:lnSpc>
                <a:spcPct val="100000"/>
              </a:lnSpc>
              <a:spcBef>
                <a:spcPts val="254"/>
              </a:spcBef>
              <a:buFont typeface="Arial"/>
              <a:buChar char="•"/>
              <a:tabLst>
                <a:tab pos="697865" algn="l"/>
                <a:tab pos="698500" algn="l"/>
              </a:tabLst>
            </a:pPr>
            <a:r>
              <a:rPr sz="1200" dirty="0">
                <a:latin typeface="Calibri"/>
                <a:cs typeface="Calibri"/>
              </a:rPr>
              <a:t>(P)</a:t>
            </a:r>
            <a:r>
              <a:rPr sz="1200" spc="-35" dirty="0">
                <a:latin typeface="Calibri"/>
                <a:cs typeface="Calibri"/>
              </a:rPr>
              <a:t> </a:t>
            </a:r>
            <a:r>
              <a:rPr sz="1200" dirty="0">
                <a:latin typeface="Calibri"/>
                <a:cs typeface="Calibri"/>
              </a:rPr>
              <a:t>Perfusion</a:t>
            </a:r>
            <a:r>
              <a:rPr sz="1200" spc="-25" dirty="0">
                <a:latin typeface="Calibri"/>
                <a:cs typeface="Calibri"/>
              </a:rPr>
              <a:t> </a:t>
            </a:r>
            <a:r>
              <a:rPr sz="1200" dirty="0">
                <a:latin typeface="Calibri"/>
                <a:cs typeface="Calibri"/>
              </a:rPr>
              <a:t>Status-</a:t>
            </a:r>
            <a:r>
              <a:rPr sz="1200" spc="-20" dirty="0">
                <a:latin typeface="Calibri"/>
                <a:cs typeface="Calibri"/>
              </a:rPr>
              <a:t> </a:t>
            </a:r>
            <a:r>
              <a:rPr sz="1200" dirty="0">
                <a:latin typeface="Calibri"/>
                <a:cs typeface="Calibri"/>
              </a:rPr>
              <a:t>Pulse,</a:t>
            </a:r>
            <a:r>
              <a:rPr sz="1200" spc="-20" dirty="0">
                <a:latin typeface="Calibri"/>
                <a:cs typeface="Calibri"/>
              </a:rPr>
              <a:t> </a:t>
            </a:r>
            <a:r>
              <a:rPr sz="1200" dirty="0">
                <a:latin typeface="Calibri"/>
                <a:cs typeface="Calibri"/>
              </a:rPr>
              <a:t>Weak</a:t>
            </a:r>
            <a:r>
              <a:rPr sz="1200" spc="-45" dirty="0">
                <a:latin typeface="Calibri"/>
                <a:cs typeface="Calibri"/>
              </a:rPr>
              <a:t> </a:t>
            </a:r>
            <a:r>
              <a:rPr sz="1200" dirty="0">
                <a:latin typeface="Calibri"/>
                <a:cs typeface="Calibri"/>
              </a:rPr>
              <a:t>Pulse,</a:t>
            </a:r>
            <a:r>
              <a:rPr sz="1200" spc="-15" dirty="0">
                <a:latin typeface="Calibri"/>
                <a:cs typeface="Calibri"/>
              </a:rPr>
              <a:t> </a:t>
            </a:r>
            <a:r>
              <a:rPr sz="1200" dirty="0">
                <a:latin typeface="Calibri"/>
                <a:cs typeface="Calibri"/>
              </a:rPr>
              <a:t>Cyanotic,</a:t>
            </a:r>
            <a:r>
              <a:rPr sz="1200" spc="-50" dirty="0">
                <a:latin typeface="Calibri"/>
                <a:cs typeface="Calibri"/>
              </a:rPr>
              <a:t> </a:t>
            </a:r>
            <a:r>
              <a:rPr sz="1200" dirty="0">
                <a:latin typeface="Calibri"/>
                <a:cs typeface="Calibri"/>
              </a:rPr>
              <a:t>or</a:t>
            </a:r>
            <a:r>
              <a:rPr sz="1200" spc="-45" dirty="0">
                <a:latin typeface="Calibri"/>
                <a:cs typeface="Calibri"/>
              </a:rPr>
              <a:t> </a:t>
            </a:r>
            <a:r>
              <a:rPr sz="1200" dirty="0">
                <a:latin typeface="Calibri"/>
                <a:cs typeface="Calibri"/>
              </a:rPr>
              <a:t>No</a:t>
            </a:r>
            <a:r>
              <a:rPr sz="1200" spc="-35" dirty="0">
                <a:latin typeface="Calibri"/>
                <a:cs typeface="Calibri"/>
              </a:rPr>
              <a:t> </a:t>
            </a:r>
            <a:r>
              <a:rPr sz="1200" spc="-10" dirty="0">
                <a:latin typeface="Calibri"/>
                <a:cs typeface="Calibri"/>
              </a:rPr>
              <a:t>Pulse</a:t>
            </a:r>
            <a:endParaRPr sz="1200" dirty="0">
              <a:latin typeface="Calibri"/>
              <a:cs typeface="Calibri"/>
            </a:endParaRPr>
          </a:p>
          <a:p>
            <a:pPr marL="698500" lvl="1" indent="-228600">
              <a:lnSpc>
                <a:spcPct val="100000"/>
              </a:lnSpc>
              <a:spcBef>
                <a:spcPts val="260"/>
              </a:spcBef>
              <a:buFont typeface="Arial"/>
              <a:buChar char="•"/>
              <a:tabLst>
                <a:tab pos="697865" algn="l"/>
                <a:tab pos="698500" algn="l"/>
              </a:tabLst>
            </a:pPr>
            <a:r>
              <a:rPr sz="1200" dirty="0">
                <a:latin typeface="Calibri"/>
                <a:cs typeface="Calibri"/>
              </a:rPr>
              <a:t>(M)</a:t>
            </a:r>
            <a:r>
              <a:rPr sz="1200" spc="-60" dirty="0">
                <a:latin typeface="Calibri"/>
                <a:cs typeface="Calibri"/>
              </a:rPr>
              <a:t> </a:t>
            </a:r>
            <a:r>
              <a:rPr sz="1200" dirty="0">
                <a:latin typeface="Calibri"/>
                <a:cs typeface="Calibri"/>
              </a:rPr>
              <a:t>Mental</a:t>
            </a:r>
            <a:r>
              <a:rPr sz="1200" spc="-30" dirty="0">
                <a:latin typeface="Calibri"/>
                <a:cs typeface="Calibri"/>
              </a:rPr>
              <a:t> </a:t>
            </a:r>
            <a:r>
              <a:rPr sz="1200" dirty="0">
                <a:latin typeface="Calibri"/>
                <a:cs typeface="Calibri"/>
              </a:rPr>
              <a:t>Status-</a:t>
            </a:r>
            <a:r>
              <a:rPr sz="1200" spc="-30" dirty="0">
                <a:latin typeface="Calibri"/>
                <a:cs typeface="Calibri"/>
              </a:rPr>
              <a:t> </a:t>
            </a:r>
            <a:r>
              <a:rPr sz="1200" dirty="0">
                <a:latin typeface="Calibri"/>
                <a:cs typeface="Calibri"/>
              </a:rPr>
              <a:t>Alert,</a:t>
            </a:r>
            <a:r>
              <a:rPr sz="1200" spc="-40" dirty="0">
                <a:latin typeface="Calibri"/>
                <a:cs typeface="Calibri"/>
              </a:rPr>
              <a:t> </a:t>
            </a:r>
            <a:r>
              <a:rPr sz="1200" dirty="0">
                <a:latin typeface="Calibri"/>
                <a:cs typeface="Calibri"/>
              </a:rPr>
              <a:t>Comatose,</a:t>
            </a:r>
            <a:r>
              <a:rPr sz="1200" spc="-45" dirty="0">
                <a:latin typeface="Calibri"/>
                <a:cs typeface="Calibri"/>
              </a:rPr>
              <a:t> </a:t>
            </a:r>
            <a:r>
              <a:rPr sz="1200" spc="-10" dirty="0">
                <a:latin typeface="Calibri"/>
                <a:cs typeface="Calibri"/>
              </a:rPr>
              <a:t>Convulsing</a:t>
            </a:r>
            <a:endParaRPr lang="en-US" sz="1200" spc="-10" dirty="0">
              <a:latin typeface="Calibri"/>
              <a:cs typeface="Calibri"/>
            </a:endParaRPr>
          </a:p>
          <a:p>
            <a:pPr marL="698500" lvl="1" indent="-228600">
              <a:lnSpc>
                <a:spcPct val="100000"/>
              </a:lnSpc>
              <a:spcBef>
                <a:spcPts val="260"/>
              </a:spcBef>
              <a:buFont typeface="Arial"/>
              <a:buChar char="•"/>
              <a:tabLst>
                <a:tab pos="697865" algn="l"/>
                <a:tab pos="698500" algn="l"/>
              </a:tabLst>
            </a:pPr>
            <a:endParaRPr lang="en-US" sz="400" spc="-10" dirty="0">
              <a:latin typeface="Calibri"/>
              <a:cs typeface="Calibri"/>
            </a:endParaRPr>
          </a:p>
          <a:p>
            <a:pPr lvl="1">
              <a:lnSpc>
                <a:spcPct val="100000"/>
              </a:lnSpc>
              <a:spcBef>
                <a:spcPts val="260"/>
              </a:spcBef>
              <a:tabLst>
                <a:tab pos="266700" algn="l"/>
                <a:tab pos="696913" algn="l"/>
                <a:tab pos="698500" algn="l"/>
              </a:tabLst>
            </a:pPr>
            <a:r>
              <a:rPr lang="ru-RU" sz="1200" dirty="0">
                <a:latin typeface="Calibri"/>
                <a:cs typeface="Calibri"/>
              </a:rPr>
              <a:t>•</a:t>
            </a:r>
            <a:r>
              <a:rPr lang="ru-RU" sz="1600" dirty="0">
                <a:latin typeface="Calibri"/>
                <a:cs typeface="Calibri"/>
              </a:rPr>
              <a:t> </a:t>
            </a:r>
            <a:r>
              <a:rPr lang="en-US" sz="1600" dirty="0">
                <a:latin typeface="Calibri"/>
                <a:cs typeface="Calibri"/>
              </a:rPr>
              <a:t>	</a:t>
            </a:r>
            <a:r>
              <a:rPr lang="ru-RU" sz="1600" dirty="0" err="1">
                <a:latin typeface="Calibri"/>
                <a:cs typeface="Calibri"/>
              </a:rPr>
              <a:t>Швидкий</a:t>
            </a:r>
            <a:r>
              <a:rPr lang="ru-RU" sz="1600" dirty="0">
                <a:latin typeface="Calibri"/>
                <a:cs typeface="Calibri"/>
              </a:rPr>
              <a:t> </a:t>
            </a:r>
            <a:r>
              <a:rPr lang="ru-RU" sz="1600" dirty="0" err="1">
                <a:latin typeface="Calibri"/>
                <a:cs typeface="Calibri"/>
              </a:rPr>
              <a:t>скринінг</a:t>
            </a:r>
            <a:r>
              <a:rPr lang="ru-RU" sz="1600" dirty="0">
                <a:latin typeface="Calibri"/>
                <a:cs typeface="Calibri"/>
              </a:rPr>
              <a:t> </a:t>
            </a:r>
            <a:r>
              <a:rPr lang="ru-RU" sz="1600" dirty="0" err="1">
                <a:latin typeface="Calibri"/>
                <a:cs typeface="Calibri"/>
              </a:rPr>
              <a:t>кожної</a:t>
            </a:r>
            <a:r>
              <a:rPr lang="ru-RU" sz="1600" dirty="0">
                <a:latin typeface="Calibri"/>
                <a:cs typeface="Calibri"/>
              </a:rPr>
              <a:t> особи </a:t>
            </a:r>
            <a:r>
              <a:rPr lang="ru-RU" sz="1600" dirty="0" err="1">
                <a:latin typeface="Calibri"/>
                <a:cs typeface="Calibri"/>
              </a:rPr>
              <a:t>має</a:t>
            </a:r>
            <a:r>
              <a:rPr lang="ru-RU" sz="1600" dirty="0">
                <a:latin typeface="Calibri"/>
                <a:cs typeface="Calibri"/>
              </a:rPr>
              <a:t> </a:t>
            </a:r>
            <a:r>
              <a:rPr lang="ru-RU" sz="1600" dirty="0" err="1">
                <a:latin typeface="Calibri"/>
                <a:cs typeface="Calibri"/>
              </a:rPr>
              <a:t>тривати</a:t>
            </a:r>
            <a:r>
              <a:rPr lang="ru-RU" sz="1600" dirty="0">
                <a:latin typeface="Calibri"/>
                <a:cs typeface="Calibri"/>
              </a:rPr>
              <a:t> </a:t>
            </a:r>
            <a:r>
              <a:rPr lang="ru-RU" sz="1600" dirty="0" err="1">
                <a:latin typeface="Calibri"/>
                <a:cs typeface="Calibri"/>
              </a:rPr>
              <a:t>менше</a:t>
            </a:r>
            <a:r>
              <a:rPr lang="ru-RU" sz="1600" dirty="0">
                <a:latin typeface="Calibri"/>
                <a:cs typeface="Calibri"/>
              </a:rPr>
              <a:t> 1 </a:t>
            </a:r>
            <a:r>
              <a:rPr lang="ru-RU" sz="1600" dirty="0" err="1">
                <a:latin typeface="Calibri"/>
                <a:cs typeface="Calibri"/>
              </a:rPr>
              <a:t>хвилини</a:t>
            </a:r>
            <a:r>
              <a:rPr lang="ru-RU" sz="1600" dirty="0">
                <a:latin typeface="Calibri"/>
                <a:cs typeface="Calibri"/>
              </a:rPr>
              <a:t>:</a:t>
            </a:r>
          </a:p>
          <a:p>
            <a:pPr marL="469900" lvl="1">
              <a:lnSpc>
                <a:spcPct val="100000"/>
              </a:lnSpc>
              <a:spcBef>
                <a:spcPts val="260"/>
              </a:spcBef>
              <a:tabLst>
                <a:tab pos="697865" algn="l"/>
                <a:tab pos="698500" algn="l"/>
              </a:tabLst>
            </a:pPr>
            <a:r>
              <a:rPr lang="ru-RU" sz="1000" dirty="0">
                <a:latin typeface="Calibri"/>
                <a:cs typeface="Calibri"/>
              </a:rPr>
              <a:t>•</a:t>
            </a:r>
            <a:r>
              <a:rPr lang="ru-RU" sz="1200" dirty="0">
                <a:latin typeface="Calibri"/>
                <a:cs typeface="Calibri"/>
              </a:rPr>
              <a:t>	(</a:t>
            </a:r>
            <a:r>
              <a:rPr lang="ro-RO" sz="1200" dirty="0">
                <a:latin typeface="Calibri"/>
                <a:cs typeface="Calibri"/>
              </a:rPr>
              <a:t>R) </a:t>
            </a:r>
            <a:r>
              <a:rPr lang="ru-RU" sz="1200" dirty="0" err="1">
                <a:latin typeface="Calibri"/>
                <a:cs typeface="Calibri"/>
              </a:rPr>
              <a:t>Респіраторний</a:t>
            </a:r>
            <a:r>
              <a:rPr lang="ru-RU" sz="1200" dirty="0">
                <a:latin typeface="Calibri"/>
                <a:cs typeface="Calibri"/>
              </a:rPr>
              <a:t> статус - </a:t>
            </a:r>
            <a:r>
              <a:rPr lang="ru-RU" sz="1200" dirty="0" err="1">
                <a:latin typeface="Calibri"/>
                <a:cs typeface="Calibri"/>
              </a:rPr>
              <a:t>чітке</a:t>
            </a:r>
            <a:r>
              <a:rPr lang="ru-RU" sz="1200" dirty="0">
                <a:latin typeface="Calibri"/>
                <a:cs typeface="Calibri"/>
              </a:rPr>
              <a:t> - </a:t>
            </a:r>
            <a:r>
              <a:rPr lang="ru-RU" sz="1200" dirty="0" err="1">
                <a:latin typeface="Calibri"/>
                <a:cs typeface="Calibri"/>
              </a:rPr>
              <a:t>легке</a:t>
            </a:r>
            <a:r>
              <a:rPr lang="ru-RU" sz="1200" dirty="0">
                <a:latin typeface="Calibri"/>
                <a:cs typeface="Calibri"/>
              </a:rPr>
              <a:t> </a:t>
            </a:r>
            <a:r>
              <a:rPr lang="ru-RU" sz="1200" dirty="0" err="1">
                <a:latin typeface="Calibri"/>
                <a:cs typeface="Calibri"/>
              </a:rPr>
              <a:t>дихання</a:t>
            </a:r>
            <a:r>
              <a:rPr lang="ru-RU" sz="1200" dirty="0">
                <a:latin typeface="Calibri"/>
                <a:cs typeface="Calibri"/>
              </a:rPr>
              <a:t>, </a:t>
            </a:r>
            <a:r>
              <a:rPr lang="ru-RU" sz="1200" dirty="0" err="1">
                <a:latin typeface="Calibri"/>
                <a:cs typeface="Calibri"/>
              </a:rPr>
              <a:t>задишка</a:t>
            </a:r>
            <a:r>
              <a:rPr lang="ru-RU" sz="1200" dirty="0">
                <a:latin typeface="Calibri"/>
                <a:cs typeface="Calibri"/>
              </a:rPr>
              <a:t> </a:t>
            </a:r>
            <a:r>
              <a:rPr lang="ru-RU" sz="1200" dirty="0" err="1">
                <a:latin typeface="Calibri"/>
                <a:cs typeface="Calibri"/>
              </a:rPr>
              <a:t>або</a:t>
            </a:r>
            <a:r>
              <a:rPr lang="ru-RU" sz="1200" dirty="0">
                <a:latin typeface="Calibri"/>
                <a:cs typeface="Calibri"/>
              </a:rPr>
              <a:t> </a:t>
            </a:r>
            <a:r>
              <a:rPr lang="ru-RU" sz="1200" dirty="0" err="1">
                <a:latin typeface="Calibri"/>
                <a:cs typeface="Calibri"/>
              </a:rPr>
              <a:t>утруднене</a:t>
            </a:r>
            <a:r>
              <a:rPr lang="ru-RU" sz="1200" dirty="0">
                <a:latin typeface="Calibri"/>
                <a:cs typeface="Calibri"/>
              </a:rPr>
              <a:t> - </a:t>
            </a:r>
            <a:r>
              <a:rPr lang="ru-RU" sz="1200" dirty="0" err="1">
                <a:latin typeface="Calibri"/>
                <a:cs typeface="Calibri"/>
              </a:rPr>
              <a:t>свистяче</a:t>
            </a:r>
            <a:r>
              <a:rPr lang="ru-RU" sz="1200" dirty="0">
                <a:latin typeface="Calibri"/>
                <a:cs typeface="Calibri"/>
              </a:rPr>
              <a:t> </a:t>
            </a:r>
            <a:r>
              <a:rPr lang="ru-RU" sz="1200" dirty="0" err="1">
                <a:latin typeface="Calibri"/>
                <a:cs typeface="Calibri"/>
              </a:rPr>
              <a:t>дихання</a:t>
            </a:r>
            <a:r>
              <a:rPr lang="ru-RU" sz="1200" dirty="0">
                <a:latin typeface="Calibri"/>
                <a:cs typeface="Calibri"/>
              </a:rPr>
              <a:t>, </a:t>
            </a:r>
            <a:r>
              <a:rPr lang="ru-RU" sz="1200" dirty="0" err="1">
                <a:latin typeface="Calibri"/>
                <a:cs typeface="Calibri"/>
              </a:rPr>
              <a:t>апное</a:t>
            </a:r>
            <a:endParaRPr lang="ru-RU" sz="1200" dirty="0">
              <a:latin typeface="Calibri"/>
              <a:cs typeface="Calibri"/>
            </a:endParaRPr>
          </a:p>
          <a:p>
            <a:pPr marL="469900" lvl="1">
              <a:lnSpc>
                <a:spcPct val="100000"/>
              </a:lnSpc>
              <a:spcBef>
                <a:spcPts val="260"/>
              </a:spcBef>
              <a:tabLst>
                <a:tab pos="697865" algn="l"/>
                <a:tab pos="698500" algn="l"/>
              </a:tabLst>
            </a:pPr>
            <a:r>
              <a:rPr lang="ru-RU" sz="1000" dirty="0">
                <a:latin typeface="Calibri"/>
                <a:cs typeface="Calibri"/>
              </a:rPr>
              <a:t>•</a:t>
            </a:r>
            <a:r>
              <a:rPr lang="ru-RU" sz="1200" dirty="0">
                <a:latin typeface="Calibri"/>
                <a:cs typeface="Calibri"/>
              </a:rPr>
              <a:t>	(</a:t>
            </a:r>
            <a:r>
              <a:rPr lang="ro-RO" sz="1200" dirty="0">
                <a:latin typeface="Calibri"/>
                <a:cs typeface="Calibri"/>
              </a:rPr>
              <a:t>P) </a:t>
            </a:r>
            <a:r>
              <a:rPr lang="ru-RU" sz="1200" dirty="0">
                <a:latin typeface="Calibri"/>
                <a:cs typeface="Calibri"/>
              </a:rPr>
              <a:t>Статус </a:t>
            </a:r>
            <a:r>
              <a:rPr lang="ru-RU" sz="1200" dirty="0" err="1">
                <a:latin typeface="Calibri"/>
                <a:cs typeface="Calibri"/>
              </a:rPr>
              <a:t>перфузії</a:t>
            </a:r>
            <a:r>
              <a:rPr lang="ru-RU" sz="1200" dirty="0">
                <a:latin typeface="Calibri"/>
                <a:cs typeface="Calibri"/>
              </a:rPr>
              <a:t> - пульс, </a:t>
            </a:r>
            <a:r>
              <a:rPr lang="ru-RU" sz="1200" dirty="0" err="1">
                <a:latin typeface="Calibri"/>
                <a:cs typeface="Calibri"/>
              </a:rPr>
              <a:t>слабкий</a:t>
            </a:r>
            <a:r>
              <a:rPr lang="ru-RU" sz="1200" dirty="0">
                <a:latin typeface="Calibri"/>
                <a:cs typeface="Calibri"/>
              </a:rPr>
              <a:t> пульс, </a:t>
            </a:r>
            <a:r>
              <a:rPr lang="ru-RU" sz="1200" dirty="0" err="1">
                <a:latin typeface="Calibri"/>
                <a:cs typeface="Calibri"/>
              </a:rPr>
              <a:t>ціанотичний</a:t>
            </a:r>
            <a:r>
              <a:rPr lang="ru-RU" sz="1200" dirty="0">
                <a:latin typeface="Calibri"/>
                <a:cs typeface="Calibri"/>
              </a:rPr>
              <a:t> </a:t>
            </a:r>
            <a:r>
              <a:rPr lang="ru-RU" sz="1200" dirty="0" err="1">
                <a:latin typeface="Calibri"/>
                <a:cs typeface="Calibri"/>
              </a:rPr>
              <a:t>або</a:t>
            </a:r>
            <a:r>
              <a:rPr lang="ru-RU" sz="1200" dirty="0">
                <a:latin typeface="Calibri"/>
                <a:cs typeface="Calibri"/>
              </a:rPr>
              <a:t> </a:t>
            </a:r>
            <a:r>
              <a:rPr lang="ru-RU" sz="1200" dirty="0" err="1">
                <a:latin typeface="Calibri"/>
                <a:cs typeface="Calibri"/>
              </a:rPr>
              <a:t>відсутній</a:t>
            </a:r>
            <a:endParaRPr lang="ru-RU" sz="1200" dirty="0">
              <a:latin typeface="Calibri"/>
              <a:cs typeface="Calibri"/>
            </a:endParaRPr>
          </a:p>
          <a:p>
            <a:pPr marL="469900" lvl="1">
              <a:lnSpc>
                <a:spcPct val="100000"/>
              </a:lnSpc>
              <a:spcBef>
                <a:spcPts val="260"/>
              </a:spcBef>
              <a:tabLst>
                <a:tab pos="697865" algn="l"/>
                <a:tab pos="698500" algn="l"/>
              </a:tabLst>
            </a:pPr>
            <a:r>
              <a:rPr lang="ru-RU" sz="1000" dirty="0">
                <a:latin typeface="Calibri"/>
                <a:cs typeface="Calibri"/>
              </a:rPr>
              <a:t>•</a:t>
            </a:r>
            <a:r>
              <a:rPr lang="ru-RU" sz="1200" dirty="0">
                <a:latin typeface="Calibri"/>
                <a:cs typeface="Calibri"/>
              </a:rPr>
              <a:t>	(</a:t>
            </a:r>
            <a:r>
              <a:rPr lang="ro-RO" sz="1200" dirty="0">
                <a:latin typeface="Calibri"/>
                <a:cs typeface="Calibri"/>
              </a:rPr>
              <a:t>M) </a:t>
            </a:r>
            <a:r>
              <a:rPr lang="ru-RU" sz="1200" dirty="0" err="1">
                <a:latin typeface="Calibri"/>
                <a:cs typeface="Calibri"/>
              </a:rPr>
              <a:t>Психічний</a:t>
            </a:r>
            <a:r>
              <a:rPr lang="ru-RU" sz="1200" dirty="0">
                <a:latin typeface="Calibri"/>
                <a:cs typeface="Calibri"/>
              </a:rPr>
              <a:t> стан - </a:t>
            </a:r>
            <a:r>
              <a:rPr lang="ru-RU" sz="1200" dirty="0" err="1">
                <a:latin typeface="Calibri"/>
                <a:cs typeface="Calibri"/>
              </a:rPr>
              <a:t>настороженість</a:t>
            </a:r>
            <a:r>
              <a:rPr lang="ru-RU" sz="1200" dirty="0">
                <a:latin typeface="Calibri"/>
                <a:cs typeface="Calibri"/>
              </a:rPr>
              <a:t>, кома, </a:t>
            </a:r>
            <a:r>
              <a:rPr lang="ru-RU" sz="1200" dirty="0" err="1">
                <a:latin typeface="Calibri"/>
                <a:cs typeface="Calibri"/>
              </a:rPr>
              <a:t>судоми</a:t>
            </a:r>
            <a:endParaRPr lang="ru-RU" sz="1200" dirty="0">
              <a:latin typeface="Calibri"/>
              <a:cs typeface="Calibri"/>
            </a:endParaRPr>
          </a:p>
          <a:p>
            <a:pPr marL="469900" lvl="1">
              <a:lnSpc>
                <a:spcPct val="100000"/>
              </a:lnSpc>
              <a:spcBef>
                <a:spcPts val="260"/>
              </a:spcBef>
              <a:tabLst>
                <a:tab pos="697865" algn="l"/>
                <a:tab pos="698500" algn="l"/>
              </a:tabLst>
            </a:pPr>
            <a:endParaRPr sz="1200" dirty="0">
              <a:latin typeface="Calibri"/>
              <a:cs typeface="Calibri"/>
            </a:endParaRPr>
          </a:p>
        </p:txBody>
      </p:sp>
      <p:sp>
        <p:nvSpPr>
          <p:cNvPr id="4" name="object 4"/>
          <p:cNvSpPr txBox="1"/>
          <p:nvPr/>
        </p:nvSpPr>
        <p:spPr>
          <a:xfrm>
            <a:off x="2255520" y="3962400"/>
            <a:ext cx="7680959" cy="1779974"/>
          </a:xfrm>
          <a:prstGeom prst="rect">
            <a:avLst/>
          </a:prstGeom>
          <a:ln w="38100">
            <a:solidFill>
              <a:srgbClr val="000000"/>
            </a:solidFill>
          </a:ln>
        </p:spPr>
        <p:txBody>
          <a:bodyPr vert="horz" wrap="square" lIns="0" tIns="30480" rIns="0" bIns="0" rtlCol="0">
            <a:spAutoFit/>
          </a:bodyPr>
          <a:lstStyle/>
          <a:p>
            <a:pPr marL="90805" marR="83185" algn="just">
              <a:lnSpc>
                <a:spcPct val="100000"/>
              </a:lnSpc>
              <a:spcBef>
                <a:spcPts val="240"/>
              </a:spcBef>
            </a:pPr>
            <a:r>
              <a:rPr sz="1400" dirty="0">
                <a:latin typeface="Calibri"/>
                <a:cs typeface="Calibri"/>
              </a:rPr>
              <a:t>The</a:t>
            </a:r>
            <a:r>
              <a:rPr sz="1400" spc="-15" dirty="0">
                <a:latin typeface="Calibri"/>
                <a:cs typeface="Calibri"/>
              </a:rPr>
              <a:t> </a:t>
            </a:r>
            <a:r>
              <a:rPr sz="1400" dirty="0">
                <a:latin typeface="Calibri"/>
                <a:cs typeface="Calibri"/>
              </a:rPr>
              <a:t>triage</a:t>
            </a:r>
            <a:r>
              <a:rPr sz="1400" spc="10" dirty="0">
                <a:latin typeface="Calibri"/>
                <a:cs typeface="Calibri"/>
              </a:rPr>
              <a:t> </a:t>
            </a:r>
            <a:r>
              <a:rPr sz="1400" dirty="0">
                <a:latin typeface="Calibri"/>
                <a:cs typeface="Calibri"/>
              </a:rPr>
              <a:t>is</a:t>
            </a:r>
            <a:r>
              <a:rPr sz="1400" spc="-5" dirty="0">
                <a:latin typeface="Calibri"/>
                <a:cs typeface="Calibri"/>
              </a:rPr>
              <a:t> </a:t>
            </a:r>
            <a:r>
              <a:rPr sz="1400" dirty="0">
                <a:latin typeface="Calibri"/>
                <a:cs typeface="Calibri"/>
              </a:rPr>
              <a:t>done</a:t>
            </a:r>
            <a:r>
              <a:rPr sz="1400" spc="5" dirty="0">
                <a:latin typeface="Calibri"/>
                <a:cs typeface="Calibri"/>
              </a:rPr>
              <a:t> </a:t>
            </a:r>
            <a:r>
              <a:rPr sz="1400" dirty="0">
                <a:latin typeface="Calibri"/>
                <a:cs typeface="Calibri"/>
              </a:rPr>
              <a:t>and</a:t>
            </a:r>
            <a:r>
              <a:rPr sz="1400" spc="10" dirty="0">
                <a:latin typeface="Calibri"/>
                <a:cs typeface="Calibri"/>
              </a:rPr>
              <a:t> </a:t>
            </a:r>
            <a:r>
              <a:rPr sz="1400" dirty="0">
                <a:latin typeface="Calibri"/>
                <a:cs typeface="Calibri"/>
              </a:rPr>
              <a:t>only the</a:t>
            </a:r>
            <a:r>
              <a:rPr sz="1400" spc="5" dirty="0">
                <a:latin typeface="Calibri"/>
                <a:cs typeface="Calibri"/>
              </a:rPr>
              <a:t> </a:t>
            </a:r>
            <a:r>
              <a:rPr sz="1400" dirty="0">
                <a:latin typeface="Calibri"/>
                <a:cs typeface="Calibri"/>
              </a:rPr>
              <a:t>simplest</a:t>
            </a:r>
            <a:r>
              <a:rPr sz="1400" spc="-5" dirty="0">
                <a:latin typeface="Calibri"/>
                <a:cs typeface="Calibri"/>
              </a:rPr>
              <a:t> </a:t>
            </a:r>
            <a:r>
              <a:rPr sz="1400" dirty="0">
                <a:latin typeface="Calibri"/>
                <a:cs typeface="Calibri"/>
              </a:rPr>
              <a:t>interventions administered here</a:t>
            </a:r>
            <a:r>
              <a:rPr sz="1400" spc="15" dirty="0">
                <a:latin typeface="Calibri"/>
                <a:cs typeface="Calibri"/>
              </a:rPr>
              <a:t> </a:t>
            </a:r>
            <a:r>
              <a:rPr sz="1400" dirty="0">
                <a:latin typeface="Calibri"/>
                <a:cs typeface="Calibri"/>
              </a:rPr>
              <a:t>such</a:t>
            </a:r>
            <a:r>
              <a:rPr sz="1400" spc="10" dirty="0">
                <a:latin typeface="Calibri"/>
                <a:cs typeface="Calibri"/>
              </a:rPr>
              <a:t> </a:t>
            </a:r>
            <a:r>
              <a:rPr sz="1400" spc="-25" dirty="0">
                <a:latin typeface="Calibri"/>
                <a:cs typeface="Calibri"/>
              </a:rPr>
              <a:t>as </a:t>
            </a:r>
            <a:r>
              <a:rPr sz="1400" dirty="0">
                <a:latin typeface="Calibri"/>
                <a:cs typeface="Calibri"/>
              </a:rPr>
              <a:t>opening</a:t>
            </a:r>
            <a:r>
              <a:rPr sz="1400" spc="385" dirty="0">
                <a:latin typeface="Calibri"/>
                <a:cs typeface="Calibri"/>
              </a:rPr>
              <a:t> </a:t>
            </a:r>
            <a:r>
              <a:rPr sz="1400" dirty="0">
                <a:latin typeface="Calibri"/>
                <a:cs typeface="Calibri"/>
              </a:rPr>
              <a:t>an</a:t>
            </a:r>
            <a:r>
              <a:rPr sz="1400" spc="375" dirty="0">
                <a:latin typeface="Calibri"/>
                <a:cs typeface="Calibri"/>
              </a:rPr>
              <a:t> </a:t>
            </a:r>
            <a:r>
              <a:rPr sz="1400" dirty="0">
                <a:latin typeface="Calibri"/>
                <a:cs typeface="Calibri"/>
              </a:rPr>
              <a:t>airway</a:t>
            </a:r>
            <a:r>
              <a:rPr sz="1400" spc="375" dirty="0">
                <a:latin typeface="Calibri"/>
                <a:cs typeface="Calibri"/>
              </a:rPr>
              <a:t> </a:t>
            </a:r>
            <a:r>
              <a:rPr sz="1400" dirty="0">
                <a:latin typeface="Calibri"/>
                <a:cs typeface="Calibri"/>
              </a:rPr>
              <a:t>or</a:t>
            </a:r>
            <a:r>
              <a:rPr sz="1400" spc="380" dirty="0">
                <a:latin typeface="Calibri"/>
                <a:cs typeface="Calibri"/>
              </a:rPr>
              <a:t> </a:t>
            </a:r>
            <a:r>
              <a:rPr sz="1400" dirty="0">
                <a:latin typeface="Calibri"/>
                <a:cs typeface="Calibri"/>
              </a:rPr>
              <a:t>directing</a:t>
            </a:r>
            <a:r>
              <a:rPr sz="1400" spc="380" dirty="0">
                <a:latin typeface="Calibri"/>
                <a:cs typeface="Calibri"/>
              </a:rPr>
              <a:t> </a:t>
            </a:r>
            <a:r>
              <a:rPr sz="1400" dirty="0">
                <a:latin typeface="Calibri"/>
                <a:cs typeface="Calibri"/>
              </a:rPr>
              <a:t>a</a:t>
            </a:r>
            <a:r>
              <a:rPr sz="1400" spc="375" dirty="0">
                <a:latin typeface="Calibri"/>
                <a:cs typeface="Calibri"/>
              </a:rPr>
              <a:t> </a:t>
            </a:r>
            <a:r>
              <a:rPr sz="1400" dirty="0">
                <a:latin typeface="Calibri"/>
                <a:cs typeface="Calibri"/>
              </a:rPr>
              <a:t>bystander</a:t>
            </a:r>
            <a:r>
              <a:rPr sz="1400" spc="385" dirty="0">
                <a:latin typeface="Calibri"/>
                <a:cs typeface="Calibri"/>
              </a:rPr>
              <a:t> </a:t>
            </a:r>
            <a:r>
              <a:rPr sz="1400" dirty="0">
                <a:latin typeface="Calibri"/>
                <a:cs typeface="Calibri"/>
              </a:rPr>
              <a:t>to</a:t>
            </a:r>
            <a:r>
              <a:rPr sz="1400" spc="370" dirty="0">
                <a:latin typeface="Calibri"/>
                <a:cs typeface="Calibri"/>
              </a:rPr>
              <a:t> </a:t>
            </a:r>
            <a:r>
              <a:rPr sz="1400" dirty="0">
                <a:latin typeface="Calibri"/>
                <a:cs typeface="Calibri"/>
              </a:rPr>
              <a:t>apply</a:t>
            </a:r>
            <a:r>
              <a:rPr sz="1400" spc="385" dirty="0">
                <a:latin typeface="Calibri"/>
                <a:cs typeface="Calibri"/>
              </a:rPr>
              <a:t> </a:t>
            </a:r>
            <a:r>
              <a:rPr sz="1400" dirty="0">
                <a:latin typeface="Calibri"/>
                <a:cs typeface="Calibri"/>
              </a:rPr>
              <a:t>pressure</a:t>
            </a:r>
            <a:r>
              <a:rPr sz="1400" spc="380" dirty="0">
                <a:latin typeface="Calibri"/>
                <a:cs typeface="Calibri"/>
              </a:rPr>
              <a:t> </a:t>
            </a:r>
            <a:r>
              <a:rPr sz="1400" dirty="0">
                <a:latin typeface="Calibri"/>
                <a:cs typeface="Calibri"/>
              </a:rPr>
              <a:t>to</a:t>
            </a:r>
            <a:r>
              <a:rPr sz="1400" spc="370" dirty="0">
                <a:latin typeface="Calibri"/>
                <a:cs typeface="Calibri"/>
              </a:rPr>
              <a:t> </a:t>
            </a:r>
            <a:r>
              <a:rPr sz="1400" dirty="0">
                <a:latin typeface="Calibri"/>
                <a:cs typeface="Calibri"/>
              </a:rPr>
              <a:t>a</a:t>
            </a:r>
            <a:r>
              <a:rPr sz="1400" spc="390" dirty="0">
                <a:latin typeface="Calibri"/>
                <a:cs typeface="Calibri"/>
              </a:rPr>
              <a:t> </a:t>
            </a:r>
            <a:r>
              <a:rPr sz="1400" spc="-10" dirty="0">
                <a:latin typeface="Calibri"/>
                <a:cs typeface="Calibri"/>
              </a:rPr>
              <a:t>bleeding </a:t>
            </a:r>
            <a:r>
              <a:rPr sz="1400" dirty="0">
                <a:latin typeface="Calibri"/>
                <a:cs typeface="Calibri"/>
              </a:rPr>
              <a:t>wound,</a:t>
            </a:r>
            <a:r>
              <a:rPr sz="1400" spc="100" dirty="0">
                <a:latin typeface="Calibri"/>
                <a:cs typeface="Calibri"/>
              </a:rPr>
              <a:t> </a:t>
            </a:r>
            <a:r>
              <a:rPr sz="1400" dirty="0">
                <a:latin typeface="Calibri"/>
                <a:cs typeface="Calibri"/>
              </a:rPr>
              <a:t>or</a:t>
            </a:r>
            <a:r>
              <a:rPr sz="1400" spc="100" dirty="0">
                <a:latin typeface="Calibri"/>
                <a:cs typeface="Calibri"/>
              </a:rPr>
              <a:t> </a:t>
            </a:r>
            <a:r>
              <a:rPr sz="1400" dirty="0">
                <a:latin typeface="Calibri"/>
                <a:cs typeface="Calibri"/>
              </a:rPr>
              <a:t>administer</a:t>
            </a:r>
            <a:r>
              <a:rPr sz="1400" spc="100" dirty="0">
                <a:latin typeface="Calibri"/>
                <a:cs typeface="Calibri"/>
              </a:rPr>
              <a:t> </a:t>
            </a:r>
            <a:r>
              <a:rPr sz="1400" dirty="0">
                <a:latin typeface="Calibri"/>
                <a:cs typeface="Calibri"/>
              </a:rPr>
              <a:t>more</a:t>
            </a:r>
            <a:r>
              <a:rPr sz="1400" spc="105" dirty="0">
                <a:latin typeface="Calibri"/>
                <a:cs typeface="Calibri"/>
              </a:rPr>
              <a:t> </a:t>
            </a:r>
            <a:r>
              <a:rPr sz="1400" dirty="0">
                <a:latin typeface="Calibri"/>
                <a:cs typeface="Calibri"/>
              </a:rPr>
              <a:t>atropine.</a:t>
            </a:r>
            <a:r>
              <a:rPr sz="1400" spc="95" dirty="0">
                <a:latin typeface="Calibri"/>
                <a:cs typeface="Calibri"/>
              </a:rPr>
              <a:t>  </a:t>
            </a:r>
            <a:r>
              <a:rPr sz="1400" dirty="0">
                <a:latin typeface="Calibri"/>
                <a:cs typeface="Calibri"/>
              </a:rPr>
              <a:t>The</a:t>
            </a:r>
            <a:r>
              <a:rPr sz="1400" spc="100" dirty="0">
                <a:latin typeface="Calibri"/>
                <a:cs typeface="Calibri"/>
              </a:rPr>
              <a:t> </a:t>
            </a:r>
            <a:r>
              <a:rPr sz="1400" dirty="0">
                <a:latin typeface="Calibri"/>
                <a:cs typeface="Calibri"/>
              </a:rPr>
              <a:t>triaging</a:t>
            </a:r>
            <a:r>
              <a:rPr sz="1400" spc="100" dirty="0">
                <a:latin typeface="Calibri"/>
                <a:cs typeface="Calibri"/>
              </a:rPr>
              <a:t> </a:t>
            </a:r>
            <a:r>
              <a:rPr sz="1400" dirty="0">
                <a:latin typeface="Calibri"/>
                <a:cs typeface="Calibri"/>
              </a:rPr>
              <a:t>provider</a:t>
            </a:r>
            <a:r>
              <a:rPr sz="1400" spc="100" dirty="0">
                <a:latin typeface="Calibri"/>
                <a:cs typeface="Calibri"/>
              </a:rPr>
              <a:t> </a:t>
            </a:r>
            <a:r>
              <a:rPr sz="1400" dirty="0">
                <a:latin typeface="Calibri"/>
                <a:cs typeface="Calibri"/>
              </a:rPr>
              <a:t>then</a:t>
            </a:r>
            <a:r>
              <a:rPr sz="1400" spc="90" dirty="0">
                <a:latin typeface="Calibri"/>
                <a:cs typeface="Calibri"/>
              </a:rPr>
              <a:t> </a:t>
            </a:r>
            <a:r>
              <a:rPr sz="1400" dirty="0">
                <a:latin typeface="Calibri"/>
                <a:cs typeface="Calibri"/>
              </a:rPr>
              <a:t>must</a:t>
            </a:r>
            <a:r>
              <a:rPr sz="1400" spc="90" dirty="0">
                <a:latin typeface="Calibri"/>
                <a:cs typeface="Calibri"/>
              </a:rPr>
              <a:t> </a:t>
            </a:r>
            <a:r>
              <a:rPr sz="1400" dirty="0">
                <a:latin typeface="Calibri"/>
                <a:cs typeface="Calibri"/>
              </a:rPr>
              <a:t>move</a:t>
            </a:r>
            <a:r>
              <a:rPr sz="1400" spc="95" dirty="0">
                <a:latin typeface="Calibri"/>
                <a:cs typeface="Calibri"/>
              </a:rPr>
              <a:t> </a:t>
            </a:r>
            <a:r>
              <a:rPr sz="1400" spc="-25" dirty="0">
                <a:latin typeface="Calibri"/>
                <a:cs typeface="Calibri"/>
              </a:rPr>
              <a:t>to </a:t>
            </a:r>
            <a:r>
              <a:rPr sz="1400" dirty="0">
                <a:latin typeface="Calibri"/>
                <a:cs typeface="Calibri"/>
              </a:rPr>
              <a:t>the</a:t>
            </a:r>
            <a:r>
              <a:rPr sz="1400" spc="114" dirty="0">
                <a:latin typeface="Calibri"/>
                <a:cs typeface="Calibri"/>
              </a:rPr>
              <a:t>  </a:t>
            </a:r>
            <a:r>
              <a:rPr sz="1400" dirty="0">
                <a:latin typeface="Calibri"/>
                <a:cs typeface="Calibri"/>
              </a:rPr>
              <a:t>next</a:t>
            </a:r>
            <a:r>
              <a:rPr sz="1400" spc="114" dirty="0">
                <a:latin typeface="Calibri"/>
                <a:cs typeface="Calibri"/>
              </a:rPr>
              <a:t>  </a:t>
            </a:r>
            <a:r>
              <a:rPr sz="1400" dirty="0">
                <a:latin typeface="Calibri"/>
                <a:cs typeface="Calibri"/>
              </a:rPr>
              <a:t>person</a:t>
            </a:r>
            <a:r>
              <a:rPr sz="1400" spc="114" dirty="0">
                <a:latin typeface="Calibri"/>
                <a:cs typeface="Calibri"/>
              </a:rPr>
              <a:t>  </a:t>
            </a:r>
            <a:r>
              <a:rPr sz="1400" dirty="0">
                <a:latin typeface="Calibri"/>
                <a:cs typeface="Calibri"/>
              </a:rPr>
              <a:t>for</a:t>
            </a:r>
            <a:r>
              <a:rPr sz="1400" spc="110" dirty="0">
                <a:latin typeface="Calibri"/>
                <a:cs typeface="Calibri"/>
              </a:rPr>
              <a:t>  </a:t>
            </a:r>
            <a:r>
              <a:rPr sz="1400" dirty="0">
                <a:latin typeface="Calibri"/>
                <a:cs typeface="Calibri"/>
              </a:rPr>
              <a:t>triage</a:t>
            </a:r>
            <a:r>
              <a:rPr sz="1400" spc="114" dirty="0">
                <a:latin typeface="Calibri"/>
                <a:cs typeface="Calibri"/>
              </a:rPr>
              <a:t>  </a:t>
            </a:r>
            <a:r>
              <a:rPr sz="1400" dirty="0">
                <a:latin typeface="Calibri"/>
                <a:cs typeface="Calibri"/>
              </a:rPr>
              <a:t>while</a:t>
            </a:r>
            <a:r>
              <a:rPr sz="1400" spc="120" dirty="0">
                <a:latin typeface="Calibri"/>
                <a:cs typeface="Calibri"/>
              </a:rPr>
              <a:t>  </a:t>
            </a:r>
            <a:r>
              <a:rPr sz="1400" dirty="0">
                <a:latin typeface="Calibri"/>
                <a:cs typeface="Calibri"/>
              </a:rPr>
              <a:t>the</a:t>
            </a:r>
            <a:r>
              <a:rPr sz="1400" spc="120" dirty="0">
                <a:latin typeface="Calibri"/>
                <a:cs typeface="Calibri"/>
              </a:rPr>
              <a:t>  </a:t>
            </a:r>
            <a:r>
              <a:rPr sz="1400" dirty="0">
                <a:latin typeface="Calibri"/>
                <a:cs typeface="Calibri"/>
              </a:rPr>
              <a:t>care</a:t>
            </a:r>
            <a:r>
              <a:rPr sz="1400" spc="114" dirty="0">
                <a:latin typeface="Calibri"/>
                <a:cs typeface="Calibri"/>
              </a:rPr>
              <a:t>  </a:t>
            </a:r>
            <a:r>
              <a:rPr sz="1400" dirty="0">
                <a:latin typeface="Calibri"/>
                <a:cs typeface="Calibri"/>
              </a:rPr>
              <a:t>team</a:t>
            </a:r>
            <a:r>
              <a:rPr sz="1400" spc="114" dirty="0">
                <a:latin typeface="Calibri"/>
                <a:cs typeface="Calibri"/>
              </a:rPr>
              <a:t>  </a:t>
            </a:r>
            <a:r>
              <a:rPr sz="1400" dirty="0">
                <a:latin typeface="Calibri"/>
                <a:cs typeface="Calibri"/>
              </a:rPr>
              <a:t>initiates</a:t>
            </a:r>
            <a:r>
              <a:rPr sz="1400" spc="114" dirty="0">
                <a:latin typeface="Calibri"/>
                <a:cs typeface="Calibri"/>
              </a:rPr>
              <a:t>  </a:t>
            </a:r>
            <a:r>
              <a:rPr sz="1400" dirty="0">
                <a:latin typeface="Calibri"/>
                <a:cs typeface="Calibri"/>
              </a:rPr>
              <a:t>the</a:t>
            </a:r>
            <a:r>
              <a:rPr sz="1400" spc="114" dirty="0">
                <a:latin typeface="Calibri"/>
                <a:cs typeface="Calibri"/>
              </a:rPr>
              <a:t>  </a:t>
            </a:r>
            <a:r>
              <a:rPr sz="1400" spc="-10" dirty="0">
                <a:latin typeface="Calibri"/>
                <a:cs typeface="Calibri"/>
              </a:rPr>
              <a:t>appropriate interventions.</a:t>
            </a:r>
            <a:endParaRPr lang="en-US" sz="1400" spc="-10" dirty="0">
              <a:latin typeface="Calibri"/>
              <a:cs typeface="Calibri"/>
            </a:endParaRPr>
          </a:p>
          <a:p>
            <a:pPr marL="90805" marR="83185" algn="just">
              <a:lnSpc>
                <a:spcPct val="100000"/>
              </a:lnSpc>
              <a:spcBef>
                <a:spcPts val="240"/>
              </a:spcBef>
            </a:pPr>
            <a:r>
              <a:rPr lang="ru-RU" sz="1400" dirty="0" err="1">
                <a:latin typeface="Calibri"/>
                <a:cs typeface="Calibri"/>
              </a:rPr>
              <a:t>Сортування</a:t>
            </a:r>
            <a:r>
              <a:rPr lang="ru-RU" sz="1400" dirty="0">
                <a:latin typeface="Calibri"/>
                <a:cs typeface="Calibri"/>
              </a:rPr>
              <a:t> </a:t>
            </a:r>
            <a:r>
              <a:rPr lang="ru-RU" sz="1400" dirty="0" err="1">
                <a:latin typeface="Calibri"/>
                <a:cs typeface="Calibri"/>
              </a:rPr>
              <a:t>виконується</a:t>
            </a:r>
            <a:r>
              <a:rPr lang="ru-RU" sz="1400" dirty="0">
                <a:latin typeface="Calibri"/>
                <a:cs typeface="Calibri"/>
              </a:rPr>
              <a:t>, і тут </a:t>
            </a:r>
            <a:r>
              <a:rPr lang="ru-RU" sz="1400" dirty="0" err="1">
                <a:latin typeface="Calibri"/>
                <a:cs typeface="Calibri"/>
              </a:rPr>
              <a:t>застосовуються</a:t>
            </a:r>
            <a:r>
              <a:rPr lang="ru-RU" sz="1400" dirty="0">
                <a:latin typeface="Calibri"/>
                <a:cs typeface="Calibri"/>
              </a:rPr>
              <a:t> </a:t>
            </a:r>
            <a:r>
              <a:rPr lang="ru-RU" sz="1400" dirty="0" err="1">
                <a:latin typeface="Calibri"/>
                <a:cs typeface="Calibri"/>
              </a:rPr>
              <a:t>лише</a:t>
            </a:r>
            <a:r>
              <a:rPr lang="ru-RU" sz="1400" dirty="0">
                <a:latin typeface="Calibri"/>
                <a:cs typeface="Calibri"/>
              </a:rPr>
              <a:t> </a:t>
            </a:r>
            <a:r>
              <a:rPr lang="ru-RU" sz="1400" dirty="0" err="1">
                <a:latin typeface="Calibri"/>
                <a:cs typeface="Calibri"/>
              </a:rPr>
              <a:t>найпростіші</a:t>
            </a:r>
            <a:r>
              <a:rPr lang="ru-RU" sz="1400" dirty="0">
                <a:latin typeface="Calibri"/>
                <a:cs typeface="Calibri"/>
              </a:rPr>
              <a:t> </a:t>
            </a:r>
            <a:r>
              <a:rPr lang="ru-RU" sz="1400" dirty="0" err="1">
                <a:latin typeface="Calibri"/>
                <a:cs typeface="Calibri"/>
              </a:rPr>
              <a:t>втручання</a:t>
            </a:r>
            <a:r>
              <a:rPr lang="ru-RU" sz="1400" dirty="0">
                <a:latin typeface="Calibri"/>
                <a:cs typeface="Calibri"/>
              </a:rPr>
              <a:t>, </a:t>
            </a:r>
            <a:r>
              <a:rPr lang="ru-RU" sz="1400" dirty="0" err="1">
                <a:latin typeface="Calibri"/>
                <a:cs typeface="Calibri"/>
              </a:rPr>
              <a:t>такі</a:t>
            </a:r>
            <a:r>
              <a:rPr lang="ru-RU" sz="1400" dirty="0">
                <a:latin typeface="Calibri"/>
                <a:cs typeface="Calibri"/>
              </a:rPr>
              <a:t> як </a:t>
            </a:r>
            <a:r>
              <a:rPr lang="ru-RU" sz="1400" dirty="0" err="1">
                <a:latin typeface="Calibri"/>
                <a:cs typeface="Calibri"/>
              </a:rPr>
              <a:t>відкриття</a:t>
            </a:r>
            <a:r>
              <a:rPr lang="ru-RU" sz="1400" dirty="0">
                <a:latin typeface="Calibri"/>
                <a:cs typeface="Calibri"/>
              </a:rPr>
              <a:t> </a:t>
            </a:r>
            <a:r>
              <a:rPr lang="ru-RU" sz="1400" dirty="0" err="1">
                <a:latin typeface="Calibri"/>
                <a:cs typeface="Calibri"/>
              </a:rPr>
              <a:t>дихальних</a:t>
            </a:r>
            <a:r>
              <a:rPr lang="ru-RU" sz="1400" dirty="0">
                <a:latin typeface="Calibri"/>
                <a:cs typeface="Calibri"/>
              </a:rPr>
              <a:t> </a:t>
            </a:r>
            <a:r>
              <a:rPr lang="ru-RU" sz="1400" dirty="0" err="1">
                <a:latin typeface="Calibri"/>
                <a:cs typeface="Calibri"/>
              </a:rPr>
              <a:t>шляхів</a:t>
            </a:r>
            <a:r>
              <a:rPr lang="ru-RU" sz="1400" dirty="0">
                <a:latin typeface="Calibri"/>
                <a:cs typeface="Calibri"/>
              </a:rPr>
              <a:t> </a:t>
            </a:r>
            <a:r>
              <a:rPr lang="ru-RU" sz="1400" dirty="0" err="1">
                <a:latin typeface="Calibri"/>
                <a:cs typeface="Calibri"/>
              </a:rPr>
              <a:t>або</a:t>
            </a:r>
            <a:r>
              <a:rPr lang="ru-RU" sz="1400" dirty="0">
                <a:latin typeface="Calibri"/>
                <a:cs typeface="Calibri"/>
              </a:rPr>
              <a:t> </a:t>
            </a:r>
            <a:r>
              <a:rPr lang="ru-RU" sz="1400" dirty="0" err="1">
                <a:latin typeface="Calibri"/>
                <a:cs typeface="Calibri"/>
              </a:rPr>
              <a:t>вказівка</a:t>
            </a:r>
            <a:r>
              <a:rPr lang="ru-RU" sz="1400" dirty="0">
                <a:latin typeface="Calibri"/>
                <a:cs typeface="Calibri"/>
              </a:rPr>
              <a:t> </a:t>
            </a:r>
            <a:r>
              <a:rPr lang="ru-RU" sz="1400" dirty="0" err="1">
                <a:latin typeface="Calibri"/>
                <a:cs typeface="Calibri"/>
              </a:rPr>
              <a:t>перехожому</a:t>
            </a:r>
            <a:r>
              <a:rPr lang="ru-RU" sz="1400" dirty="0">
                <a:latin typeface="Calibri"/>
                <a:cs typeface="Calibri"/>
              </a:rPr>
              <a:t> </a:t>
            </a:r>
            <a:r>
              <a:rPr lang="ru-RU" sz="1400" dirty="0" err="1">
                <a:latin typeface="Calibri"/>
                <a:cs typeface="Calibri"/>
              </a:rPr>
              <a:t>натиснути</a:t>
            </a:r>
            <a:r>
              <a:rPr lang="ru-RU" sz="1400" dirty="0">
                <a:latin typeface="Calibri"/>
                <a:cs typeface="Calibri"/>
              </a:rPr>
              <a:t> на рану, </a:t>
            </a:r>
            <a:r>
              <a:rPr lang="ru-RU" sz="1400" dirty="0" err="1">
                <a:latin typeface="Calibri"/>
                <a:cs typeface="Calibri"/>
              </a:rPr>
              <a:t>що</a:t>
            </a:r>
            <a:r>
              <a:rPr lang="ru-RU" sz="1400" dirty="0">
                <a:latin typeface="Calibri"/>
                <a:cs typeface="Calibri"/>
              </a:rPr>
              <a:t> кровоточить, </a:t>
            </a:r>
            <a:r>
              <a:rPr lang="ru-RU" sz="1400" dirty="0" err="1">
                <a:latin typeface="Calibri"/>
                <a:cs typeface="Calibri"/>
              </a:rPr>
              <a:t>або</a:t>
            </a:r>
            <a:r>
              <a:rPr lang="ru-RU" sz="1400" dirty="0">
                <a:latin typeface="Calibri"/>
                <a:cs typeface="Calibri"/>
              </a:rPr>
              <a:t> ввести </a:t>
            </a:r>
            <a:r>
              <a:rPr lang="ru-RU" sz="1400" dirty="0" err="1">
                <a:latin typeface="Calibri"/>
                <a:cs typeface="Calibri"/>
              </a:rPr>
              <a:t>більше</a:t>
            </a:r>
            <a:r>
              <a:rPr lang="ru-RU" sz="1400" dirty="0">
                <a:latin typeface="Calibri"/>
                <a:cs typeface="Calibri"/>
              </a:rPr>
              <a:t> </a:t>
            </a:r>
            <a:r>
              <a:rPr lang="ru-RU" sz="1400" dirty="0" err="1">
                <a:latin typeface="Calibri"/>
                <a:cs typeface="Calibri"/>
              </a:rPr>
              <a:t>атропіну</a:t>
            </a:r>
            <a:r>
              <a:rPr lang="ru-RU" sz="1400" dirty="0">
                <a:latin typeface="Calibri"/>
                <a:cs typeface="Calibri"/>
              </a:rPr>
              <a:t>. </a:t>
            </a:r>
            <a:r>
              <a:rPr lang="ru-RU" sz="1400" dirty="0" err="1">
                <a:latin typeface="Calibri"/>
                <a:cs typeface="Calibri"/>
              </a:rPr>
              <a:t>Тоді</a:t>
            </a:r>
            <a:r>
              <a:rPr lang="ru-RU" sz="1400" dirty="0">
                <a:latin typeface="Calibri"/>
                <a:cs typeface="Calibri"/>
              </a:rPr>
              <a:t> </a:t>
            </a:r>
            <a:r>
              <a:rPr lang="ru-RU" sz="1400" dirty="0" err="1">
                <a:latin typeface="Calibri"/>
                <a:cs typeface="Calibri"/>
              </a:rPr>
              <a:t>спеціаліст</a:t>
            </a:r>
            <a:r>
              <a:rPr lang="ru-RU" sz="1400" dirty="0">
                <a:latin typeface="Calibri"/>
                <a:cs typeface="Calibri"/>
              </a:rPr>
              <a:t> </a:t>
            </a:r>
            <a:r>
              <a:rPr lang="ru-RU" sz="1400" dirty="0" err="1">
                <a:latin typeface="Calibri"/>
                <a:cs typeface="Calibri"/>
              </a:rPr>
              <a:t>із</a:t>
            </a:r>
            <a:r>
              <a:rPr lang="ru-RU" sz="1400" dirty="0">
                <a:latin typeface="Calibri"/>
                <a:cs typeface="Calibri"/>
              </a:rPr>
              <a:t> </a:t>
            </a:r>
            <a:r>
              <a:rPr lang="ru-RU" sz="1400" dirty="0" err="1">
                <a:latin typeface="Calibri"/>
                <a:cs typeface="Calibri"/>
              </a:rPr>
              <a:t>сортування</a:t>
            </a:r>
            <a:r>
              <a:rPr lang="ru-RU" sz="1400" dirty="0">
                <a:latin typeface="Calibri"/>
                <a:cs typeface="Calibri"/>
              </a:rPr>
              <a:t> повинен перейти до </a:t>
            </a:r>
            <a:r>
              <a:rPr lang="ru-RU" sz="1400" dirty="0" err="1">
                <a:latin typeface="Calibri"/>
                <a:cs typeface="Calibri"/>
              </a:rPr>
              <a:t>наступної</a:t>
            </a:r>
            <a:r>
              <a:rPr lang="ru-RU" sz="1400" dirty="0">
                <a:latin typeface="Calibri"/>
                <a:cs typeface="Calibri"/>
              </a:rPr>
              <a:t> особи для </a:t>
            </a:r>
            <a:r>
              <a:rPr lang="ru-RU" sz="1400" dirty="0" err="1">
                <a:latin typeface="Calibri"/>
                <a:cs typeface="Calibri"/>
              </a:rPr>
              <a:t>сортування</a:t>
            </a:r>
            <a:r>
              <a:rPr lang="ru-RU" sz="1400" dirty="0">
                <a:latin typeface="Calibri"/>
                <a:cs typeface="Calibri"/>
              </a:rPr>
              <a:t>, </a:t>
            </a:r>
            <a:r>
              <a:rPr lang="ru-RU" sz="1400" dirty="0" err="1">
                <a:latin typeface="Calibri"/>
                <a:cs typeface="Calibri"/>
              </a:rPr>
              <a:t>поки</a:t>
            </a:r>
            <a:r>
              <a:rPr lang="ru-RU" sz="1400" dirty="0">
                <a:latin typeface="Calibri"/>
                <a:cs typeface="Calibri"/>
              </a:rPr>
              <a:t> команда догляду </a:t>
            </a:r>
            <a:r>
              <a:rPr lang="ru-RU" sz="1400" dirty="0" err="1">
                <a:latin typeface="Calibri"/>
                <a:cs typeface="Calibri"/>
              </a:rPr>
              <a:t>розпочне</a:t>
            </a:r>
            <a:r>
              <a:rPr lang="ru-RU" sz="1400" dirty="0">
                <a:latin typeface="Calibri"/>
                <a:cs typeface="Calibri"/>
              </a:rPr>
              <a:t> </a:t>
            </a:r>
            <a:r>
              <a:rPr lang="ru-RU" sz="1400" dirty="0" err="1">
                <a:latin typeface="Calibri"/>
                <a:cs typeface="Calibri"/>
              </a:rPr>
              <a:t>відповідне</a:t>
            </a:r>
            <a:r>
              <a:rPr lang="ru-RU" sz="1400" dirty="0">
                <a:latin typeface="Calibri"/>
                <a:cs typeface="Calibri"/>
              </a:rPr>
              <a:t> </a:t>
            </a:r>
            <a:r>
              <a:rPr lang="ru-RU" sz="1400" dirty="0" err="1">
                <a:latin typeface="Calibri"/>
                <a:cs typeface="Calibri"/>
              </a:rPr>
              <a:t>втручання</a:t>
            </a:r>
            <a:r>
              <a:rPr lang="ru-RU" sz="1400" dirty="0">
                <a:latin typeface="Calibri"/>
                <a:cs typeface="Calibri"/>
              </a:rPr>
              <a:t>.</a:t>
            </a:r>
            <a:endParaRPr sz="1400" dirty="0">
              <a:latin typeface="Calibri"/>
              <a:cs typeface="Calibri"/>
            </a:endParaRPr>
          </a:p>
        </p:txBody>
      </p:sp>
      <p:pic>
        <p:nvPicPr>
          <p:cNvPr id="5" name="object 5"/>
          <p:cNvPicPr/>
          <p:nvPr/>
        </p:nvPicPr>
        <p:blipFill>
          <a:blip r:embed="rId2" cstate="print"/>
          <a:stretch>
            <a:fillRect/>
          </a:stretch>
        </p:blipFill>
        <p:spPr>
          <a:xfrm>
            <a:off x="9561576" y="5838444"/>
            <a:ext cx="2217420" cy="704088"/>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9" y="609676"/>
            <a:ext cx="10285194" cy="1121461"/>
          </a:xfrm>
          <a:prstGeom prst="rect">
            <a:avLst/>
          </a:prstGeom>
        </p:spPr>
        <p:txBody>
          <a:bodyPr vert="horz" wrap="square" lIns="0" tIns="13335" rIns="0" bIns="0" rtlCol="0">
            <a:spAutoFit/>
          </a:bodyPr>
          <a:lstStyle/>
          <a:p>
            <a:pPr marL="12700">
              <a:lnSpc>
                <a:spcPct val="100000"/>
              </a:lnSpc>
              <a:spcBef>
                <a:spcPts val="105"/>
              </a:spcBef>
            </a:pPr>
            <a:r>
              <a:rPr sz="3600" b="1" spc="-25" dirty="0"/>
              <a:t>Hospital</a:t>
            </a:r>
            <a:r>
              <a:rPr sz="3600" b="1" spc="-200" dirty="0"/>
              <a:t> </a:t>
            </a:r>
            <a:r>
              <a:rPr sz="3600" b="1" spc="-45" dirty="0"/>
              <a:t>Systems</a:t>
            </a:r>
            <a:r>
              <a:rPr sz="3600" b="1" spc="-195" dirty="0"/>
              <a:t> </a:t>
            </a:r>
            <a:r>
              <a:rPr sz="3600" b="1" spc="-40" dirty="0"/>
              <a:t>Preparedness</a:t>
            </a:r>
            <a:br>
              <a:rPr lang="en-US" sz="3600" b="1" spc="-40" dirty="0"/>
            </a:br>
            <a:r>
              <a:rPr lang="ru-RU" sz="3600" b="1" spc="-40" dirty="0" err="1"/>
              <a:t>Підготовленість</a:t>
            </a:r>
            <a:r>
              <a:rPr lang="ru-RU" sz="3600" b="1" spc="-40" dirty="0"/>
              <a:t> систем </a:t>
            </a:r>
            <a:r>
              <a:rPr lang="ru-RU" sz="3600" b="1" spc="-40" dirty="0" err="1"/>
              <a:t>лікарень</a:t>
            </a:r>
            <a:endParaRPr sz="3600" b="1" dirty="0"/>
          </a:p>
        </p:txBody>
      </p:sp>
      <p:grpSp>
        <p:nvGrpSpPr>
          <p:cNvPr id="3" name="object 3"/>
          <p:cNvGrpSpPr/>
          <p:nvPr/>
        </p:nvGrpSpPr>
        <p:grpSpPr>
          <a:xfrm>
            <a:off x="313671" y="1700503"/>
            <a:ext cx="11562080" cy="3734435"/>
            <a:chOff x="313671" y="1700503"/>
            <a:chExt cx="11562080" cy="3734435"/>
          </a:xfrm>
        </p:grpSpPr>
        <p:sp>
          <p:nvSpPr>
            <p:cNvPr id="4" name="object 4"/>
            <p:cNvSpPr/>
            <p:nvPr/>
          </p:nvSpPr>
          <p:spPr>
            <a:xfrm>
              <a:off x="313671" y="1700503"/>
              <a:ext cx="11562080" cy="208915"/>
            </a:xfrm>
            <a:custGeom>
              <a:avLst/>
              <a:gdLst/>
              <a:ahLst/>
              <a:cxnLst/>
              <a:rect l="l" t="t" r="r" b="b"/>
              <a:pathLst>
                <a:path w="11562080" h="208914">
                  <a:moveTo>
                    <a:pt x="11561763" y="0"/>
                  </a:moveTo>
                  <a:lnTo>
                    <a:pt x="0" y="0"/>
                  </a:lnTo>
                  <a:lnTo>
                    <a:pt x="0" y="208692"/>
                  </a:lnTo>
                  <a:lnTo>
                    <a:pt x="10985352" y="208692"/>
                  </a:lnTo>
                  <a:lnTo>
                    <a:pt x="11561763" y="0"/>
                  </a:lnTo>
                  <a:close/>
                </a:path>
              </a:pathLst>
            </a:custGeom>
            <a:solidFill>
              <a:srgbClr val="BEBEBE"/>
            </a:solidFill>
          </p:spPr>
          <p:txBody>
            <a:bodyPr wrap="square" lIns="0" tIns="0" rIns="0" bIns="0" rtlCol="0"/>
            <a:lstStyle/>
            <a:p>
              <a:endParaRPr/>
            </a:p>
          </p:txBody>
        </p:sp>
        <p:sp>
          <p:nvSpPr>
            <p:cNvPr id="5" name="object 5"/>
            <p:cNvSpPr/>
            <p:nvPr/>
          </p:nvSpPr>
          <p:spPr>
            <a:xfrm>
              <a:off x="1562151" y="1898730"/>
              <a:ext cx="2559685" cy="219075"/>
            </a:xfrm>
            <a:custGeom>
              <a:avLst/>
              <a:gdLst/>
              <a:ahLst/>
              <a:cxnLst/>
              <a:rect l="l" t="t" r="r" b="b"/>
              <a:pathLst>
                <a:path w="2559685" h="219075">
                  <a:moveTo>
                    <a:pt x="2559608" y="0"/>
                  </a:moveTo>
                  <a:lnTo>
                    <a:pt x="0" y="0"/>
                  </a:lnTo>
                  <a:lnTo>
                    <a:pt x="0" y="218675"/>
                  </a:lnTo>
                  <a:lnTo>
                    <a:pt x="2559608" y="218675"/>
                  </a:lnTo>
                  <a:lnTo>
                    <a:pt x="2559608" y="0"/>
                  </a:lnTo>
                  <a:close/>
                </a:path>
              </a:pathLst>
            </a:custGeom>
            <a:solidFill>
              <a:srgbClr val="C5DFB4"/>
            </a:solidFill>
          </p:spPr>
          <p:txBody>
            <a:bodyPr wrap="square" lIns="0" tIns="0" rIns="0" bIns="0" rtlCol="0"/>
            <a:lstStyle/>
            <a:p>
              <a:endParaRPr/>
            </a:p>
          </p:txBody>
        </p:sp>
        <p:sp>
          <p:nvSpPr>
            <p:cNvPr id="6" name="object 6"/>
            <p:cNvSpPr/>
            <p:nvPr/>
          </p:nvSpPr>
          <p:spPr>
            <a:xfrm>
              <a:off x="4111433" y="1898730"/>
              <a:ext cx="2997200" cy="219075"/>
            </a:xfrm>
            <a:custGeom>
              <a:avLst/>
              <a:gdLst/>
              <a:ahLst/>
              <a:cxnLst/>
              <a:rect l="l" t="t" r="r" b="b"/>
              <a:pathLst>
                <a:path w="2997200" h="219075">
                  <a:moveTo>
                    <a:pt x="2996628" y="0"/>
                  </a:moveTo>
                  <a:lnTo>
                    <a:pt x="0" y="0"/>
                  </a:lnTo>
                  <a:lnTo>
                    <a:pt x="0" y="218675"/>
                  </a:lnTo>
                  <a:lnTo>
                    <a:pt x="2996628" y="218675"/>
                  </a:lnTo>
                  <a:lnTo>
                    <a:pt x="2996628" y="0"/>
                  </a:lnTo>
                  <a:close/>
                </a:path>
              </a:pathLst>
            </a:custGeom>
            <a:solidFill>
              <a:srgbClr val="FFFFA2"/>
            </a:solidFill>
          </p:spPr>
          <p:txBody>
            <a:bodyPr wrap="square" lIns="0" tIns="0" rIns="0" bIns="0" rtlCol="0"/>
            <a:lstStyle/>
            <a:p>
              <a:endParaRPr/>
            </a:p>
          </p:txBody>
        </p:sp>
        <p:sp>
          <p:nvSpPr>
            <p:cNvPr id="7" name="object 7"/>
            <p:cNvSpPr/>
            <p:nvPr/>
          </p:nvSpPr>
          <p:spPr>
            <a:xfrm>
              <a:off x="7097667" y="1898730"/>
              <a:ext cx="2892425" cy="219075"/>
            </a:xfrm>
            <a:custGeom>
              <a:avLst/>
              <a:gdLst/>
              <a:ahLst/>
              <a:cxnLst/>
              <a:rect l="l" t="t" r="r" b="b"/>
              <a:pathLst>
                <a:path w="2892425" h="219075">
                  <a:moveTo>
                    <a:pt x="2892259" y="0"/>
                  </a:moveTo>
                  <a:lnTo>
                    <a:pt x="0" y="0"/>
                  </a:lnTo>
                  <a:lnTo>
                    <a:pt x="0" y="218675"/>
                  </a:lnTo>
                  <a:lnTo>
                    <a:pt x="2892259" y="218675"/>
                  </a:lnTo>
                  <a:lnTo>
                    <a:pt x="2892259" y="0"/>
                  </a:lnTo>
                  <a:close/>
                </a:path>
              </a:pathLst>
            </a:custGeom>
            <a:solidFill>
              <a:srgbClr val="F9958E"/>
            </a:solidFill>
          </p:spPr>
          <p:txBody>
            <a:bodyPr wrap="square" lIns="0" tIns="0" rIns="0" bIns="0" rtlCol="0"/>
            <a:lstStyle/>
            <a:p>
              <a:endParaRPr/>
            </a:p>
          </p:txBody>
        </p:sp>
        <p:sp>
          <p:nvSpPr>
            <p:cNvPr id="8" name="object 8"/>
            <p:cNvSpPr/>
            <p:nvPr/>
          </p:nvSpPr>
          <p:spPr>
            <a:xfrm>
              <a:off x="9979669" y="1898730"/>
              <a:ext cx="1348740" cy="219075"/>
            </a:xfrm>
            <a:custGeom>
              <a:avLst/>
              <a:gdLst/>
              <a:ahLst/>
              <a:cxnLst/>
              <a:rect l="l" t="t" r="r" b="b"/>
              <a:pathLst>
                <a:path w="1348740" h="219075">
                  <a:moveTo>
                    <a:pt x="1348260" y="0"/>
                  </a:moveTo>
                  <a:lnTo>
                    <a:pt x="0" y="0"/>
                  </a:lnTo>
                  <a:lnTo>
                    <a:pt x="0" y="218675"/>
                  </a:lnTo>
                  <a:lnTo>
                    <a:pt x="744277" y="218675"/>
                  </a:lnTo>
                  <a:lnTo>
                    <a:pt x="1348260" y="0"/>
                  </a:lnTo>
                  <a:close/>
                </a:path>
              </a:pathLst>
            </a:custGeom>
            <a:solidFill>
              <a:srgbClr val="D9D9D9"/>
            </a:solidFill>
          </p:spPr>
          <p:txBody>
            <a:bodyPr wrap="square" lIns="0" tIns="0" rIns="0" bIns="0" rtlCol="0"/>
            <a:lstStyle/>
            <a:p>
              <a:endParaRPr/>
            </a:p>
          </p:txBody>
        </p:sp>
        <p:sp>
          <p:nvSpPr>
            <p:cNvPr id="9" name="object 9"/>
            <p:cNvSpPr/>
            <p:nvPr/>
          </p:nvSpPr>
          <p:spPr>
            <a:xfrm>
              <a:off x="1562151" y="2107078"/>
              <a:ext cx="2559685" cy="438150"/>
            </a:xfrm>
            <a:custGeom>
              <a:avLst/>
              <a:gdLst/>
              <a:ahLst/>
              <a:cxnLst/>
              <a:rect l="l" t="t" r="r" b="b"/>
              <a:pathLst>
                <a:path w="2559685" h="438150">
                  <a:moveTo>
                    <a:pt x="2559608" y="0"/>
                  </a:moveTo>
                  <a:lnTo>
                    <a:pt x="0" y="0"/>
                  </a:lnTo>
                  <a:lnTo>
                    <a:pt x="0" y="437696"/>
                  </a:lnTo>
                  <a:lnTo>
                    <a:pt x="2559608" y="437696"/>
                  </a:lnTo>
                  <a:lnTo>
                    <a:pt x="2559608" y="0"/>
                  </a:lnTo>
                  <a:close/>
                </a:path>
              </a:pathLst>
            </a:custGeom>
            <a:solidFill>
              <a:srgbClr val="C5DFB4"/>
            </a:solidFill>
          </p:spPr>
          <p:txBody>
            <a:bodyPr wrap="square" lIns="0" tIns="0" rIns="0" bIns="0" rtlCol="0"/>
            <a:lstStyle/>
            <a:p>
              <a:endParaRPr/>
            </a:p>
          </p:txBody>
        </p:sp>
        <p:sp>
          <p:nvSpPr>
            <p:cNvPr id="10" name="object 10"/>
            <p:cNvSpPr/>
            <p:nvPr/>
          </p:nvSpPr>
          <p:spPr>
            <a:xfrm>
              <a:off x="4111433" y="2107078"/>
              <a:ext cx="2997200" cy="438150"/>
            </a:xfrm>
            <a:custGeom>
              <a:avLst/>
              <a:gdLst/>
              <a:ahLst/>
              <a:cxnLst/>
              <a:rect l="l" t="t" r="r" b="b"/>
              <a:pathLst>
                <a:path w="2997200" h="438150">
                  <a:moveTo>
                    <a:pt x="2996628" y="0"/>
                  </a:moveTo>
                  <a:lnTo>
                    <a:pt x="0" y="0"/>
                  </a:lnTo>
                  <a:lnTo>
                    <a:pt x="0" y="437696"/>
                  </a:lnTo>
                  <a:lnTo>
                    <a:pt x="2996628" y="437696"/>
                  </a:lnTo>
                  <a:lnTo>
                    <a:pt x="2996628" y="0"/>
                  </a:lnTo>
                  <a:close/>
                </a:path>
              </a:pathLst>
            </a:custGeom>
            <a:solidFill>
              <a:srgbClr val="FFFFA2"/>
            </a:solidFill>
          </p:spPr>
          <p:txBody>
            <a:bodyPr wrap="square" lIns="0" tIns="0" rIns="0" bIns="0" rtlCol="0"/>
            <a:lstStyle/>
            <a:p>
              <a:endParaRPr/>
            </a:p>
          </p:txBody>
        </p:sp>
        <p:sp>
          <p:nvSpPr>
            <p:cNvPr id="11" name="object 11"/>
            <p:cNvSpPr/>
            <p:nvPr/>
          </p:nvSpPr>
          <p:spPr>
            <a:xfrm>
              <a:off x="7097667" y="2107078"/>
              <a:ext cx="2892425" cy="438150"/>
            </a:xfrm>
            <a:custGeom>
              <a:avLst/>
              <a:gdLst/>
              <a:ahLst/>
              <a:cxnLst/>
              <a:rect l="l" t="t" r="r" b="b"/>
              <a:pathLst>
                <a:path w="2892425" h="438150">
                  <a:moveTo>
                    <a:pt x="2892259" y="0"/>
                  </a:moveTo>
                  <a:lnTo>
                    <a:pt x="0" y="0"/>
                  </a:lnTo>
                  <a:lnTo>
                    <a:pt x="0" y="437696"/>
                  </a:lnTo>
                  <a:lnTo>
                    <a:pt x="2445880" y="437696"/>
                  </a:lnTo>
                  <a:lnTo>
                    <a:pt x="2892259" y="276083"/>
                  </a:lnTo>
                  <a:lnTo>
                    <a:pt x="2892259" y="0"/>
                  </a:lnTo>
                  <a:close/>
                </a:path>
              </a:pathLst>
            </a:custGeom>
            <a:solidFill>
              <a:srgbClr val="F9958E"/>
            </a:solidFill>
          </p:spPr>
          <p:txBody>
            <a:bodyPr wrap="square" lIns="0" tIns="0" rIns="0" bIns="0" rtlCol="0"/>
            <a:lstStyle/>
            <a:p>
              <a:endParaRPr/>
            </a:p>
          </p:txBody>
        </p:sp>
        <p:sp>
          <p:nvSpPr>
            <p:cNvPr id="12" name="object 12"/>
            <p:cNvSpPr/>
            <p:nvPr/>
          </p:nvSpPr>
          <p:spPr>
            <a:xfrm>
              <a:off x="9979669" y="2107078"/>
              <a:ext cx="773430" cy="280035"/>
            </a:xfrm>
            <a:custGeom>
              <a:avLst/>
              <a:gdLst/>
              <a:ahLst/>
              <a:cxnLst/>
              <a:rect l="l" t="t" r="r" b="b"/>
              <a:pathLst>
                <a:path w="773429" h="280035">
                  <a:moveTo>
                    <a:pt x="772801" y="0"/>
                  </a:moveTo>
                  <a:lnTo>
                    <a:pt x="0" y="0"/>
                  </a:lnTo>
                  <a:lnTo>
                    <a:pt x="0" y="279796"/>
                  </a:lnTo>
                  <a:lnTo>
                    <a:pt x="772801" y="0"/>
                  </a:lnTo>
                  <a:close/>
                </a:path>
              </a:pathLst>
            </a:custGeom>
            <a:solidFill>
              <a:srgbClr val="D9D9D9"/>
            </a:solidFill>
          </p:spPr>
          <p:txBody>
            <a:bodyPr wrap="square" lIns="0" tIns="0" rIns="0" bIns="0" rtlCol="0"/>
            <a:lstStyle/>
            <a:p>
              <a:endParaRPr/>
            </a:p>
          </p:txBody>
        </p:sp>
        <p:sp>
          <p:nvSpPr>
            <p:cNvPr id="13" name="object 13"/>
            <p:cNvSpPr/>
            <p:nvPr/>
          </p:nvSpPr>
          <p:spPr>
            <a:xfrm>
              <a:off x="1562151" y="2534308"/>
              <a:ext cx="2559685" cy="636270"/>
            </a:xfrm>
            <a:custGeom>
              <a:avLst/>
              <a:gdLst/>
              <a:ahLst/>
              <a:cxnLst/>
              <a:rect l="l" t="t" r="r" b="b"/>
              <a:pathLst>
                <a:path w="2559685" h="636269">
                  <a:moveTo>
                    <a:pt x="2559608" y="0"/>
                  </a:moveTo>
                  <a:lnTo>
                    <a:pt x="0" y="0"/>
                  </a:lnTo>
                  <a:lnTo>
                    <a:pt x="0" y="635924"/>
                  </a:lnTo>
                  <a:lnTo>
                    <a:pt x="2559608" y="635924"/>
                  </a:lnTo>
                  <a:lnTo>
                    <a:pt x="2559608" y="0"/>
                  </a:lnTo>
                  <a:close/>
                </a:path>
              </a:pathLst>
            </a:custGeom>
            <a:solidFill>
              <a:srgbClr val="C5DFB4"/>
            </a:solidFill>
          </p:spPr>
          <p:txBody>
            <a:bodyPr wrap="square" lIns="0" tIns="0" rIns="0" bIns="0" rtlCol="0"/>
            <a:lstStyle/>
            <a:p>
              <a:endParaRPr/>
            </a:p>
          </p:txBody>
        </p:sp>
        <p:sp>
          <p:nvSpPr>
            <p:cNvPr id="14" name="object 14"/>
            <p:cNvSpPr/>
            <p:nvPr/>
          </p:nvSpPr>
          <p:spPr>
            <a:xfrm>
              <a:off x="4111433" y="2534308"/>
              <a:ext cx="2997200" cy="636270"/>
            </a:xfrm>
            <a:custGeom>
              <a:avLst/>
              <a:gdLst/>
              <a:ahLst/>
              <a:cxnLst/>
              <a:rect l="l" t="t" r="r" b="b"/>
              <a:pathLst>
                <a:path w="2997200" h="636269">
                  <a:moveTo>
                    <a:pt x="2996628" y="0"/>
                  </a:moveTo>
                  <a:lnTo>
                    <a:pt x="0" y="0"/>
                  </a:lnTo>
                  <a:lnTo>
                    <a:pt x="0" y="635924"/>
                  </a:lnTo>
                  <a:lnTo>
                    <a:pt x="2996628" y="635924"/>
                  </a:lnTo>
                  <a:lnTo>
                    <a:pt x="2996628" y="0"/>
                  </a:lnTo>
                  <a:close/>
                </a:path>
              </a:pathLst>
            </a:custGeom>
            <a:solidFill>
              <a:srgbClr val="FFFFA2"/>
            </a:solidFill>
          </p:spPr>
          <p:txBody>
            <a:bodyPr wrap="square" lIns="0" tIns="0" rIns="0" bIns="0" rtlCol="0"/>
            <a:lstStyle/>
            <a:p>
              <a:endParaRPr/>
            </a:p>
          </p:txBody>
        </p:sp>
        <p:sp>
          <p:nvSpPr>
            <p:cNvPr id="15" name="object 15"/>
            <p:cNvSpPr/>
            <p:nvPr/>
          </p:nvSpPr>
          <p:spPr>
            <a:xfrm>
              <a:off x="7097667" y="2534308"/>
              <a:ext cx="2475230" cy="636270"/>
            </a:xfrm>
            <a:custGeom>
              <a:avLst/>
              <a:gdLst/>
              <a:ahLst/>
              <a:cxnLst/>
              <a:rect l="l" t="t" r="r" b="b"/>
              <a:pathLst>
                <a:path w="2475229" h="636269">
                  <a:moveTo>
                    <a:pt x="2474787" y="0"/>
                  </a:moveTo>
                  <a:lnTo>
                    <a:pt x="0" y="0"/>
                  </a:lnTo>
                  <a:lnTo>
                    <a:pt x="0" y="635924"/>
                  </a:lnTo>
                  <a:lnTo>
                    <a:pt x="718355" y="635924"/>
                  </a:lnTo>
                  <a:lnTo>
                    <a:pt x="2474787" y="0"/>
                  </a:lnTo>
                  <a:close/>
                </a:path>
              </a:pathLst>
            </a:custGeom>
            <a:solidFill>
              <a:srgbClr val="F9958E"/>
            </a:solidFill>
          </p:spPr>
          <p:txBody>
            <a:bodyPr wrap="square" lIns="0" tIns="0" rIns="0" bIns="0" rtlCol="0"/>
            <a:lstStyle/>
            <a:p>
              <a:endParaRPr/>
            </a:p>
          </p:txBody>
        </p:sp>
        <p:sp>
          <p:nvSpPr>
            <p:cNvPr id="16" name="object 16"/>
            <p:cNvSpPr/>
            <p:nvPr/>
          </p:nvSpPr>
          <p:spPr>
            <a:xfrm>
              <a:off x="1562151" y="3159906"/>
              <a:ext cx="2559685" cy="427355"/>
            </a:xfrm>
            <a:custGeom>
              <a:avLst/>
              <a:gdLst/>
              <a:ahLst/>
              <a:cxnLst/>
              <a:rect l="l" t="t" r="r" b="b"/>
              <a:pathLst>
                <a:path w="2559685" h="427354">
                  <a:moveTo>
                    <a:pt x="2559608" y="0"/>
                  </a:moveTo>
                  <a:lnTo>
                    <a:pt x="0" y="0"/>
                  </a:lnTo>
                  <a:lnTo>
                    <a:pt x="0" y="427299"/>
                  </a:lnTo>
                  <a:lnTo>
                    <a:pt x="2559608" y="427300"/>
                  </a:lnTo>
                  <a:lnTo>
                    <a:pt x="2559608" y="0"/>
                  </a:lnTo>
                  <a:close/>
                </a:path>
              </a:pathLst>
            </a:custGeom>
            <a:solidFill>
              <a:srgbClr val="C5DFB4"/>
            </a:solidFill>
          </p:spPr>
          <p:txBody>
            <a:bodyPr wrap="square" lIns="0" tIns="0" rIns="0" bIns="0" rtlCol="0"/>
            <a:lstStyle/>
            <a:p>
              <a:endParaRPr/>
            </a:p>
          </p:txBody>
        </p:sp>
        <p:sp>
          <p:nvSpPr>
            <p:cNvPr id="17" name="object 17"/>
            <p:cNvSpPr/>
            <p:nvPr/>
          </p:nvSpPr>
          <p:spPr>
            <a:xfrm>
              <a:off x="4111433" y="3159906"/>
              <a:ext cx="2997200" cy="427355"/>
            </a:xfrm>
            <a:custGeom>
              <a:avLst/>
              <a:gdLst/>
              <a:ahLst/>
              <a:cxnLst/>
              <a:rect l="l" t="t" r="r" b="b"/>
              <a:pathLst>
                <a:path w="2997200" h="427354">
                  <a:moveTo>
                    <a:pt x="2996628" y="0"/>
                  </a:moveTo>
                  <a:lnTo>
                    <a:pt x="0" y="0"/>
                  </a:lnTo>
                  <a:lnTo>
                    <a:pt x="0" y="427299"/>
                  </a:lnTo>
                  <a:lnTo>
                    <a:pt x="2552904" y="427300"/>
                  </a:lnTo>
                  <a:lnTo>
                    <a:pt x="2996628" y="266647"/>
                  </a:lnTo>
                  <a:lnTo>
                    <a:pt x="2996628" y="0"/>
                  </a:lnTo>
                  <a:close/>
                </a:path>
              </a:pathLst>
            </a:custGeom>
            <a:solidFill>
              <a:srgbClr val="FFFFA2"/>
            </a:solidFill>
          </p:spPr>
          <p:txBody>
            <a:bodyPr wrap="square" lIns="0" tIns="0" rIns="0" bIns="0" rtlCol="0"/>
            <a:lstStyle/>
            <a:p>
              <a:endParaRPr/>
            </a:p>
          </p:txBody>
        </p:sp>
        <p:sp>
          <p:nvSpPr>
            <p:cNvPr id="18" name="object 18"/>
            <p:cNvSpPr/>
            <p:nvPr/>
          </p:nvSpPr>
          <p:spPr>
            <a:xfrm>
              <a:off x="7097667" y="3159906"/>
              <a:ext cx="747395" cy="270510"/>
            </a:xfrm>
            <a:custGeom>
              <a:avLst/>
              <a:gdLst/>
              <a:ahLst/>
              <a:cxnLst/>
              <a:rect l="l" t="t" r="r" b="b"/>
              <a:pathLst>
                <a:path w="747395" h="270510">
                  <a:moveTo>
                    <a:pt x="746879" y="0"/>
                  </a:moveTo>
                  <a:lnTo>
                    <a:pt x="0" y="0"/>
                  </a:lnTo>
                  <a:lnTo>
                    <a:pt x="0" y="270411"/>
                  </a:lnTo>
                  <a:lnTo>
                    <a:pt x="746879" y="0"/>
                  </a:lnTo>
                  <a:close/>
                </a:path>
              </a:pathLst>
            </a:custGeom>
            <a:solidFill>
              <a:srgbClr val="F9958E"/>
            </a:solidFill>
          </p:spPr>
          <p:txBody>
            <a:bodyPr wrap="square" lIns="0" tIns="0" rIns="0" bIns="0" rtlCol="0"/>
            <a:lstStyle/>
            <a:p>
              <a:endParaRPr/>
            </a:p>
          </p:txBody>
        </p:sp>
        <p:sp>
          <p:nvSpPr>
            <p:cNvPr id="19" name="object 19"/>
            <p:cNvSpPr/>
            <p:nvPr/>
          </p:nvSpPr>
          <p:spPr>
            <a:xfrm>
              <a:off x="1562151" y="3576740"/>
              <a:ext cx="2559685" cy="219075"/>
            </a:xfrm>
            <a:custGeom>
              <a:avLst/>
              <a:gdLst/>
              <a:ahLst/>
              <a:cxnLst/>
              <a:rect l="l" t="t" r="r" b="b"/>
              <a:pathLst>
                <a:path w="2559685" h="219075">
                  <a:moveTo>
                    <a:pt x="2559608" y="0"/>
                  </a:moveTo>
                  <a:lnTo>
                    <a:pt x="0" y="0"/>
                  </a:lnTo>
                  <a:lnTo>
                    <a:pt x="0" y="218675"/>
                  </a:lnTo>
                  <a:lnTo>
                    <a:pt x="2559608" y="218675"/>
                  </a:lnTo>
                  <a:lnTo>
                    <a:pt x="2559608" y="0"/>
                  </a:lnTo>
                  <a:close/>
                </a:path>
              </a:pathLst>
            </a:custGeom>
            <a:solidFill>
              <a:srgbClr val="C5DFB4"/>
            </a:solidFill>
          </p:spPr>
          <p:txBody>
            <a:bodyPr wrap="square" lIns="0" tIns="0" rIns="0" bIns="0" rtlCol="0"/>
            <a:lstStyle/>
            <a:p>
              <a:endParaRPr/>
            </a:p>
          </p:txBody>
        </p:sp>
        <p:sp>
          <p:nvSpPr>
            <p:cNvPr id="20" name="object 20"/>
            <p:cNvSpPr/>
            <p:nvPr/>
          </p:nvSpPr>
          <p:spPr>
            <a:xfrm>
              <a:off x="4111433" y="3576740"/>
              <a:ext cx="2581910" cy="219075"/>
            </a:xfrm>
            <a:custGeom>
              <a:avLst/>
              <a:gdLst/>
              <a:ahLst/>
              <a:cxnLst/>
              <a:rect l="l" t="t" r="r" b="b"/>
              <a:pathLst>
                <a:path w="2581909" h="219075">
                  <a:moveTo>
                    <a:pt x="2581811" y="0"/>
                  </a:moveTo>
                  <a:lnTo>
                    <a:pt x="0" y="0"/>
                  </a:lnTo>
                  <a:lnTo>
                    <a:pt x="0" y="218675"/>
                  </a:lnTo>
                  <a:lnTo>
                    <a:pt x="1977828" y="218675"/>
                  </a:lnTo>
                  <a:lnTo>
                    <a:pt x="2581811" y="0"/>
                  </a:lnTo>
                  <a:close/>
                </a:path>
              </a:pathLst>
            </a:custGeom>
            <a:solidFill>
              <a:srgbClr val="FFFFA2"/>
            </a:solidFill>
          </p:spPr>
          <p:txBody>
            <a:bodyPr wrap="square" lIns="0" tIns="0" rIns="0" bIns="0" rtlCol="0"/>
            <a:lstStyle/>
            <a:p>
              <a:endParaRPr/>
            </a:p>
          </p:txBody>
        </p:sp>
        <p:sp>
          <p:nvSpPr>
            <p:cNvPr id="21" name="object 21"/>
            <p:cNvSpPr/>
            <p:nvPr/>
          </p:nvSpPr>
          <p:spPr>
            <a:xfrm>
              <a:off x="1562151" y="3785088"/>
              <a:ext cx="2559685" cy="427355"/>
            </a:xfrm>
            <a:custGeom>
              <a:avLst/>
              <a:gdLst/>
              <a:ahLst/>
              <a:cxnLst/>
              <a:rect l="l" t="t" r="r" b="b"/>
              <a:pathLst>
                <a:path w="2559685" h="427354">
                  <a:moveTo>
                    <a:pt x="2559608" y="0"/>
                  </a:moveTo>
                  <a:lnTo>
                    <a:pt x="0" y="0"/>
                  </a:lnTo>
                  <a:lnTo>
                    <a:pt x="0" y="427299"/>
                  </a:lnTo>
                  <a:lnTo>
                    <a:pt x="2559608" y="427300"/>
                  </a:lnTo>
                  <a:lnTo>
                    <a:pt x="2559608" y="0"/>
                  </a:lnTo>
                  <a:close/>
                </a:path>
              </a:pathLst>
            </a:custGeom>
            <a:solidFill>
              <a:srgbClr val="C5DFB4"/>
            </a:solidFill>
          </p:spPr>
          <p:txBody>
            <a:bodyPr wrap="square" lIns="0" tIns="0" rIns="0" bIns="0" rtlCol="0"/>
            <a:lstStyle/>
            <a:p>
              <a:endParaRPr/>
            </a:p>
          </p:txBody>
        </p:sp>
        <p:sp>
          <p:nvSpPr>
            <p:cNvPr id="22" name="object 22"/>
            <p:cNvSpPr/>
            <p:nvPr/>
          </p:nvSpPr>
          <p:spPr>
            <a:xfrm>
              <a:off x="4111433" y="3785088"/>
              <a:ext cx="2006600" cy="427355"/>
            </a:xfrm>
            <a:custGeom>
              <a:avLst/>
              <a:gdLst/>
              <a:ahLst/>
              <a:cxnLst/>
              <a:rect l="l" t="t" r="r" b="b"/>
              <a:pathLst>
                <a:path w="2006600" h="427354">
                  <a:moveTo>
                    <a:pt x="2006352" y="0"/>
                  </a:moveTo>
                  <a:lnTo>
                    <a:pt x="0" y="0"/>
                  </a:lnTo>
                  <a:lnTo>
                    <a:pt x="0" y="427299"/>
                  </a:lnTo>
                  <a:lnTo>
                    <a:pt x="826144" y="427300"/>
                  </a:lnTo>
                  <a:lnTo>
                    <a:pt x="2006352" y="0"/>
                  </a:lnTo>
                  <a:close/>
                </a:path>
              </a:pathLst>
            </a:custGeom>
            <a:solidFill>
              <a:srgbClr val="FFFFA2"/>
            </a:solidFill>
          </p:spPr>
          <p:txBody>
            <a:bodyPr wrap="square" lIns="0" tIns="0" rIns="0" bIns="0" rtlCol="0"/>
            <a:lstStyle/>
            <a:p>
              <a:endParaRPr/>
            </a:p>
          </p:txBody>
        </p:sp>
        <p:sp>
          <p:nvSpPr>
            <p:cNvPr id="23" name="object 23"/>
            <p:cNvSpPr/>
            <p:nvPr/>
          </p:nvSpPr>
          <p:spPr>
            <a:xfrm>
              <a:off x="1562151" y="4201922"/>
              <a:ext cx="2559685" cy="844550"/>
            </a:xfrm>
            <a:custGeom>
              <a:avLst/>
              <a:gdLst/>
              <a:ahLst/>
              <a:cxnLst/>
              <a:rect l="l" t="t" r="r" b="b"/>
              <a:pathLst>
                <a:path w="2559685" h="844550">
                  <a:moveTo>
                    <a:pt x="2559608" y="0"/>
                  </a:moveTo>
                  <a:lnTo>
                    <a:pt x="0" y="0"/>
                  </a:lnTo>
                  <a:lnTo>
                    <a:pt x="0" y="844203"/>
                  </a:lnTo>
                  <a:lnTo>
                    <a:pt x="1072633" y="844203"/>
                  </a:lnTo>
                  <a:lnTo>
                    <a:pt x="2559608" y="305836"/>
                  </a:lnTo>
                  <a:lnTo>
                    <a:pt x="2559608" y="0"/>
                  </a:lnTo>
                  <a:close/>
                </a:path>
              </a:pathLst>
            </a:custGeom>
            <a:solidFill>
              <a:srgbClr val="C5DFB4"/>
            </a:solidFill>
          </p:spPr>
          <p:txBody>
            <a:bodyPr wrap="square" lIns="0" tIns="0" rIns="0" bIns="0" rtlCol="0"/>
            <a:lstStyle/>
            <a:p>
              <a:endParaRPr/>
            </a:p>
          </p:txBody>
        </p:sp>
        <p:sp>
          <p:nvSpPr>
            <p:cNvPr id="24" name="object 24"/>
            <p:cNvSpPr/>
            <p:nvPr/>
          </p:nvSpPr>
          <p:spPr>
            <a:xfrm>
              <a:off x="4111433" y="4201922"/>
              <a:ext cx="855344" cy="309880"/>
            </a:xfrm>
            <a:custGeom>
              <a:avLst/>
              <a:gdLst/>
              <a:ahLst/>
              <a:cxnLst/>
              <a:rect l="l" t="t" r="r" b="b"/>
              <a:pathLst>
                <a:path w="855345" h="309879">
                  <a:moveTo>
                    <a:pt x="855051" y="0"/>
                  </a:moveTo>
                  <a:lnTo>
                    <a:pt x="0" y="0"/>
                  </a:lnTo>
                  <a:lnTo>
                    <a:pt x="0" y="309575"/>
                  </a:lnTo>
                  <a:lnTo>
                    <a:pt x="855051" y="0"/>
                  </a:lnTo>
                  <a:close/>
                </a:path>
              </a:pathLst>
            </a:custGeom>
            <a:solidFill>
              <a:srgbClr val="FFFFA2"/>
            </a:solidFill>
          </p:spPr>
          <p:txBody>
            <a:bodyPr wrap="square" lIns="0" tIns="0" rIns="0" bIns="0" rtlCol="0"/>
            <a:lstStyle/>
            <a:p>
              <a:endParaRPr/>
            </a:p>
          </p:txBody>
        </p:sp>
        <p:sp>
          <p:nvSpPr>
            <p:cNvPr id="25" name="object 25"/>
            <p:cNvSpPr/>
            <p:nvPr/>
          </p:nvSpPr>
          <p:spPr>
            <a:xfrm>
              <a:off x="1562150" y="5035740"/>
              <a:ext cx="1101725" cy="398780"/>
            </a:xfrm>
            <a:custGeom>
              <a:avLst/>
              <a:gdLst/>
              <a:ahLst/>
              <a:cxnLst/>
              <a:rect l="l" t="t" r="r" b="b"/>
              <a:pathLst>
                <a:path w="1101725" h="398779">
                  <a:moveTo>
                    <a:pt x="1101344" y="0"/>
                  </a:moveTo>
                  <a:lnTo>
                    <a:pt x="0" y="0"/>
                  </a:lnTo>
                  <a:lnTo>
                    <a:pt x="0" y="208622"/>
                  </a:lnTo>
                  <a:lnTo>
                    <a:pt x="0" y="219011"/>
                  </a:lnTo>
                  <a:lnTo>
                    <a:pt x="0" y="398741"/>
                  </a:lnTo>
                  <a:lnTo>
                    <a:pt x="525119" y="208622"/>
                  </a:lnTo>
                  <a:lnTo>
                    <a:pt x="1101344" y="0"/>
                  </a:lnTo>
                  <a:close/>
                </a:path>
              </a:pathLst>
            </a:custGeom>
            <a:solidFill>
              <a:srgbClr val="C5DFB4"/>
            </a:solidFill>
          </p:spPr>
          <p:txBody>
            <a:bodyPr wrap="square" lIns="0" tIns="0" rIns="0" bIns="0" rtlCol="0"/>
            <a:lstStyle/>
            <a:p>
              <a:endParaRPr/>
            </a:p>
          </p:txBody>
        </p:sp>
      </p:grpSp>
      <p:sp>
        <p:nvSpPr>
          <p:cNvPr id="26" name="object 26"/>
          <p:cNvSpPr txBox="1"/>
          <p:nvPr/>
        </p:nvSpPr>
        <p:spPr>
          <a:xfrm>
            <a:off x="2558838" y="1896427"/>
            <a:ext cx="562610" cy="213360"/>
          </a:xfrm>
          <a:prstGeom prst="rect">
            <a:avLst/>
          </a:prstGeom>
        </p:spPr>
        <p:txBody>
          <a:bodyPr vert="horz" wrap="square" lIns="0" tIns="16510" rIns="0" bIns="0" rtlCol="0">
            <a:spAutoFit/>
          </a:bodyPr>
          <a:lstStyle/>
          <a:p>
            <a:pPr marL="12700">
              <a:lnSpc>
                <a:spcPct val="100000"/>
              </a:lnSpc>
              <a:spcBef>
                <a:spcPts val="130"/>
              </a:spcBef>
            </a:pPr>
            <a:r>
              <a:rPr sz="1200" b="1" spc="-10" dirty="0">
                <a:latin typeface="Calibri"/>
                <a:cs typeface="Calibri"/>
              </a:rPr>
              <a:t>Minimal</a:t>
            </a:r>
            <a:endParaRPr sz="1200">
              <a:latin typeface="Calibri"/>
              <a:cs typeface="Calibri"/>
            </a:endParaRPr>
          </a:p>
        </p:txBody>
      </p:sp>
      <p:sp>
        <p:nvSpPr>
          <p:cNvPr id="27" name="object 27"/>
          <p:cNvSpPr txBox="1"/>
          <p:nvPr/>
        </p:nvSpPr>
        <p:spPr>
          <a:xfrm>
            <a:off x="5336887" y="1896427"/>
            <a:ext cx="556260" cy="213360"/>
          </a:xfrm>
          <a:prstGeom prst="rect">
            <a:avLst/>
          </a:prstGeom>
        </p:spPr>
        <p:txBody>
          <a:bodyPr vert="horz" wrap="square" lIns="0" tIns="16510" rIns="0" bIns="0" rtlCol="0">
            <a:spAutoFit/>
          </a:bodyPr>
          <a:lstStyle/>
          <a:p>
            <a:pPr marL="12700">
              <a:lnSpc>
                <a:spcPct val="100000"/>
              </a:lnSpc>
              <a:spcBef>
                <a:spcPts val="130"/>
              </a:spcBef>
            </a:pPr>
            <a:r>
              <a:rPr sz="1200" b="1" spc="-10" dirty="0">
                <a:latin typeface="Calibri"/>
                <a:cs typeface="Calibri"/>
              </a:rPr>
              <a:t>Delayed</a:t>
            </a:r>
            <a:endParaRPr sz="1200">
              <a:latin typeface="Calibri"/>
              <a:cs typeface="Calibri"/>
            </a:endParaRPr>
          </a:p>
        </p:txBody>
      </p:sp>
      <p:sp>
        <p:nvSpPr>
          <p:cNvPr id="28" name="object 28"/>
          <p:cNvSpPr txBox="1"/>
          <p:nvPr/>
        </p:nvSpPr>
        <p:spPr>
          <a:xfrm>
            <a:off x="8177448" y="1896427"/>
            <a:ext cx="727710" cy="213360"/>
          </a:xfrm>
          <a:prstGeom prst="rect">
            <a:avLst/>
          </a:prstGeom>
        </p:spPr>
        <p:txBody>
          <a:bodyPr vert="horz" wrap="square" lIns="0" tIns="16510" rIns="0" bIns="0" rtlCol="0">
            <a:spAutoFit/>
          </a:bodyPr>
          <a:lstStyle/>
          <a:p>
            <a:pPr marL="12700">
              <a:lnSpc>
                <a:spcPct val="100000"/>
              </a:lnSpc>
              <a:spcBef>
                <a:spcPts val="130"/>
              </a:spcBef>
            </a:pPr>
            <a:r>
              <a:rPr sz="1200" b="1" spc="-10" dirty="0">
                <a:latin typeface="Calibri"/>
                <a:cs typeface="Calibri"/>
              </a:rPr>
              <a:t>Immediate</a:t>
            </a:r>
            <a:endParaRPr sz="1200">
              <a:latin typeface="Calibri"/>
              <a:cs typeface="Calibri"/>
            </a:endParaRPr>
          </a:p>
        </p:txBody>
      </p:sp>
      <p:sp>
        <p:nvSpPr>
          <p:cNvPr id="29" name="object 29"/>
          <p:cNvSpPr txBox="1"/>
          <p:nvPr/>
        </p:nvSpPr>
        <p:spPr>
          <a:xfrm>
            <a:off x="10612173" y="1896427"/>
            <a:ext cx="402590" cy="213360"/>
          </a:xfrm>
          <a:prstGeom prst="rect">
            <a:avLst/>
          </a:prstGeom>
        </p:spPr>
        <p:txBody>
          <a:bodyPr vert="horz" wrap="square" lIns="0" tIns="16510" rIns="0" bIns="0" rtlCol="0">
            <a:spAutoFit/>
          </a:bodyPr>
          <a:lstStyle/>
          <a:p>
            <a:pPr marL="12700">
              <a:lnSpc>
                <a:spcPct val="100000"/>
              </a:lnSpc>
              <a:spcBef>
                <a:spcPts val="130"/>
              </a:spcBef>
            </a:pPr>
            <a:r>
              <a:rPr sz="1200" b="1" spc="-10" dirty="0">
                <a:latin typeface="Calibri"/>
                <a:cs typeface="Calibri"/>
              </a:rPr>
              <a:t>Expec</a:t>
            </a:r>
            <a:endParaRPr sz="1200">
              <a:latin typeface="Calibri"/>
              <a:cs typeface="Calibri"/>
            </a:endParaRPr>
          </a:p>
        </p:txBody>
      </p:sp>
      <p:sp>
        <p:nvSpPr>
          <p:cNvPr id="30" name="object 30"/>
          <p:cNvSpPr txBox="1"/>
          <p:nvPr/>
        </p:nvSpPr>
        <p:spPr>
          <a:xfrm>
            <a:off x="321761" y="2323796"/>
            <a:ext cx="598170" cy="213360"/>
          </a:xfrm>
          <a:prstGeom prst="rect">
            <a:avLst/>
          </a:prstGeom>
        </p:spPr>
        <p:txBody>
          <a:bodyPr vert="horz" wrap="square" lIns="0" tIns="16510" rIns="0" bIns="0" rtlCol="0">
            <a:spAutoFit/>
          </a:bodyPr>
          <a:lstStyle/>
          <a:p>
            <a:pPr marL="12700">
              <a:lnSpc>
                <a:spcPct val="100000"/>
              </a:lnSpc>
              <a:spcBef>
                <a:spcPts val="130"/>
              </a:spcBef>
            </a:pPr>
            <a:r>
              <a:rPr sz="1200" b="1" spc="-10" dirty="0">
                <a:latin typeface="Calibri"/>
                <a:cs typeface="Calibri"/>
              </a:rPr>
              <a:t>Meaning</a:t>
            </a:r>
            <a:endParaRPr sz="1200">
              <a:latin typeface="Calibri"/>
              <a:cs typeface="Calibri"/>
            </a:endParaRPr>
          </a:p>
        </p:txBody>
      </p:sp>
      <p:sp>
        <p:nvSpPr>
          <p:cNvPr id="31" name="object 31"/>
          <p:cNvSpPr txBox="1"/>
          <p:nvPr/>
        </p:nvSpPr>
        <p:spPr>
          <a:xfrm>
            <a:off x="1934425" y="2094101"/>
            <a:ext cx="1811655" cy="443230"/>
          </a:xfrm>
          <a:prstGeom prst="rect">
            <a:avLst/>
          </a:prstGeom>
        </p:spPr>
        <p:txBody>
          <a:bodyPr vert="horz" wrap="square" lIns="0" tIns="11430" rIns="0" bIns="0" rtlCol="0">
            <a:spAutoFit/>
          </a:bodyPr>
          <a:lstStyle/>
          <a:p>
            <a:pPr marL="501650" marR="5080" indent="-489584">
              <a:lnSpc>
                <a:spcPct val="114100"/>
              </a:lnSpc>
              <a:spcBef>
                <a:spcPts val="90"/>
              </a:spcBef>
            </a:pPr>
            <a:r>
              <a:rPr sz="1200" dirty="0">
                <a:latin typeface="Calibri"/>
                <a:cs typeface="Calibri"/>
              </a:rPr>
              <a:t>Survival</a:t>
            </a:r>
            <a:r>
              <a:rPr sz="1200" spc="185" dirty="0">
                <a:latin typeface="Calibri"/>
                <a:cs typeface="Calibri"/>
              </a:rPr>
              <a:t> </a:t>
            </a:r>
            <a:r>
              <a:rPr sz="1200" dirty="0">
                <a:latin typeface="Calibri"/>
                <a:cs typeface="Calibri"/>
              </a:rPr>
              <a:t>likely</a:t>
            </a:r>
            <a:r>
              <a:rPr sz="1200" spc="145" dirty="0">
                <a:latin typeface="Calibri"/>
                <a:cs typeface="Calibri"/>
              </a:rPr>
              <a:t> </a:t>
            </a:r>
            <a:r>
              <a:rPr sz="1200" dirty="0">
                <a:latin typeface="Calibri"/>
                <a:cs typeface="Calibri"/>
              </a:rPr>
              <a:t>even</a:t>
            </a:r>
            <a:r>
              <a:rPr sz="1200" spc="130" dirty="0">
                <a:latin typeface="Calibri"/>
                <a:cs typeface="Calibri"/>
              </a:rPr>
              <a:t> </a:t>
            </a:r>
            <a:r>
              <a:rPr sz="1200" spc="-10" dirty="0">
                <a:latin typeface="Calibri"/>
                <a:cs typeface="Calibri"/>
              </a:rPr>
              <a:t>without intervention</a:t>
            </a:r>
            <a:endParaRPr sz="1200" dirty="0">
              <a:latin typeface="Calibri"/>
              <a:cs typeface="Calibri"/>
            </a:endParaRPr>
          </a:p>
        </p:txBody>
      </p:sp>
      <p:sp>
        <p:nvSpPr>
          <p:cNvPr id="32" name="object 32"/>
          <p:cNvSpPr txBox="1"/>
          <p:nvPr/>
        </p:nvSpPr>
        <p:spPr>
          <a:xfrm>
            <a:off x="4202687" y="2094101"/>
            <a:ext cx="2808605" cy="443230"/>
          </a:xfrm>
          <a:prstGeom prst="rect">
            <a:avLst/>
          </a:prstGeom>
        </p:spPr>
        <p:txBody>
          <a:bodyPr vert="horz" wrap="square" lIns="0" tIns="11430" rIns="0" bIns="0" rtlCol="0">
            <a:spAutoFit/>
          </a:bodyPr>
          <a:lstStyle/>
          <a:p>
            <a:pPr marL="22860" marR="5080" indent="-10795">
              <a:lnSpc>
                <a:spcPct val="114100"/>
              </a:lnSpc>
              <a:spcBef>
                <a:spcPts val="90"/>
              </a:spcBef>
            </a:pPr>
            <a:r>
              <a:rPr sz="1200" dirty="0">
                <a:latin typeface="Calibri"/>
                <a:cs typeface="Calibri"/>
              </a:rPr>
              <a:t>Intervention</a:t>
            </a:r>
            <a:r>
              <a:rPr sz="1200" spc="75" dirty="0">
                <a:latin typeface="Calibri"/>
                <a:cs typeface="Calibri"/>
              </a:rPr>
              <a:t> </a:t>
            </a:r>
            <a:r>
              <a:rPr sz="1200" dirty="0">
                <a:latin typeface="Calibri"/>
                <a:cs typeface="Calibri"/>
              </a:rPr>
              <a:t>required</a:t>
            </a:r>
            <a:r>
              <a:rPr sz="1200" spc="75" dirty="0">
                <a:latin typeface="Calibri"/>
                <a:cs typeface="Calibri"/>
              </a:rPr>
              <a:t> </a:t>
            </a:r>
            <a:r>
              <a:rPr sz="1200" dirty="0">
                <a:latin typeface="Calibri"/>
                <a:cs typeface="Calibri"/>
              </a:rPr>
              <a:t>but</a:t>
            </a:r>
            <a:r>
              <a:rPr sz="1200" spc="60" dirty="0">
                <a:latin typeface="Calibri"/>
                <a:cs typeface="Calibri"/>
              </a:rPr>
              <a:t> </a:t>
            </a:r>
            <a:r>
              <a:rPr sz="1200" dirty="0">
                <a:latin typeface="Calibri"/>
                <a:cs typeface="Calibri"/>
              </a:rPr>
              <a:t>can</a:t>
            </a:r>
            <a:r>
              <a:rPr sz="1200" spc="75" dirty="0">
                <a:latin typeface="Calibri"/>
                <a:cs typeface="Calibri"/>
              </a:rPr>
              <a:t> </a:t>
            </a:r>
            <a:r>
              <a:rPr sz="1200" dirty="0">
                <a:latin typeface="Calibri"/>
                <a:cs typeface="Calibri"/>
              </a:rPr>
              <a:t>be</a:t>
            </a:r>
            <a:r>
              <a:rPr sz="1200" spc="125" dirty="0">
                <a:latin typeface="Calibri"/>
                <a:cs typeface="Calibri"/>
              </a:rPr>
              <a:t> </a:t>
            </a:r>
            <a:r>
              <a:rPr sz="1200" spc="-10" dirty="0">
                <a:latin typeface="Calibri"/>
                <a:cs typeface="Calibri"/>
              </a:rPr>
              <a:t>treatment </a:t>
            </a:r>
            <a:r>
              <a:rPr sz="1200" dirty="0">
                <a:latin typeface="Calibri"/>
                <a:cs typeface="Calibri"/>
              </a:rPr>
              <a:t>can</a:t>
            </a:r>
            <a:r>
              <a:rPr sz="1200" spc="55" dirty="0">
                <a:latin typeface="Calibri"/>
                <a:cs typeface="Calibri"/>
              </a:rPr>
              <a:t> </a:t>
            </a:r>
            <a:r>
              <a:rPr sz="1200" dirty="0">
                <a:latin typeface="Calibri"/>
                <a:cs typeface="Calibri"/>
              </a:rPr>
              <a:t>be</a:t>
            </a:r>
            <a:r>
              <a:rPr sz="1200" spc="100" dirty="0">
                <a:latin typeface="Calibri"/>
                <a:cs typeface="Calibri"/>
              </a:rPr>
              <a:t> </a:t>
            </a:r>
            <a:r>
              <a:rPr sz="1200" dirty="0">
                <a:latin typeface="Calibri"/>
                <a:cs typeface="Calibri"/>
              </a:rPr>
              <a:t>delayed</a:t>
            </a:r>
            <a:r>
              <a:rPr sz="1200" spc="60" dirty="0">
                <a:latin typeface="Calibri"/>
                <a:cs typeface="Calibri"/>
              </a:rPr>
              <a:t> </a:t>
            </a:r>
            <a:r>
              <a:rPr sz="1200" dirty="0">
                <a:latin typeface="Calibri"/>
                <a:cs typeface="Calibri"/>
              </a:rPr>
              <a:t>by</a:t>
            </a:r>
            <a:r>
              <a:rPr sz="1200" spc="70" dirty="0">
                <a:latin typeface="Calibri"/>
                <a:cs typeface="Calibri"/>
              </a:rPr>
              <a:t> </a:t>
            </a:r>
            <a:r>
              <a:rPr sz="1200" dirty="0">
                <a:latin typeface="Calibri"/>
                <a:cs typeface="Calibri"/>
              </a:rPr>
              <a:t>several</a:t>
            </a:r>
            <a:r>
              <a:rPr sz="1200" spc="100" dirty="0">
                <a:latin typeface="Calibri"/>
                <a:cs typeface="Calibri"/>
              </a:rPr>
              <a:t> </a:t>
            </a:r>
            <a:r>
              <a:rPr sz="1200" dirty="0">
                <a:latin typeface="Calibri"/>
                <a:cs typeface="Calibri"/>
              </a:rPr>
              <a:t>minutes</a:t>
            </a:r>
            <a:r>
              <a:rPr sz="1200" spc="55" dirty="0">
                <a:latin typeface="Calibri"/>
                <a:cs typeface="Calibri"/>
              </a:rPr>
              <a:t> </a:t>
            </a:r>
            <a:r>
              <a:rPr sz="1200" dirty="0">
                <a:latin typeface="Calibri"/>
                <a:cs typeface="Calibri"/>
              </a:rPr>
              <a:t>or</a:t>
            </a:r>
            <a:r>
              <a:rPr sz="1200" spc="25" dirty="0">
                <a:latin typeface="Calibri"/>
                <a:cs typeface="Calibri"/>
              </a:rPr>
              <a:t> </a:t>
            </a:r>
            <a:r>
              <a:rPr sz="1200" spc="-20" dirty="0">
                <a:latin typeface="Calibri"/>
                <a:cs typeface="Calibri"/>
              </a:rPr>
              <a:t>hours</a:t>
            </a:r>
            <a:endParaRPr sz="1200" dirty="0">
              <a:latin typeface="Calibri"/>
              <a:cs typeface="Calibri"/>
            </a:endParaRPr>
          </a:p>
        </p:txBody>
      </p:sp>
      <p:sp>
        <p:nvSpPr>
          <p:cNvPr id="33" name="object 33"/>
          <p:cNvSpPr txBox="1"/>
          <p:nvPr/>
        </p:nvSpPr>
        <p:spPr>
          <a:xfrm>
            <a:off x="7251293" y="2323796"/>
            <a:ext cx="2567305" cy="213360"/>
          </a:xfrm>
          <a:prstGeom prst="rect">
            <a:avLst/>
          </a:prstGeom>
        </p:spPr>
        <p:txBody>
          <a:bodyPr vert="horz" wrap="square" lIns="0" tIns="16510" rIns="0" bIns="0" rtlCol="0">
            <a:spAutoFit/>
          </a:bodyPr>
          <a:lstStyle/>
          <a:p>
            <a:pPr marL="12700">
              <a:lnSpc>
                <a:spcPct val="100000"/>
              </a:lnSpc>
              <a:spcBef>
                <a:spcPts val="130"/>
              </a:spcBef>
            </a:pPr>
            <a:r>
              <a:rPr sz="1200" dirty="0">
                <a:latin typeface="Calibri"/>
                <a:cs typeface="Calibri"/>
              </a:rPr>
              <a:t>Intervention</a:t>
            </a:r>
            <a:r>
              <a:rPr sz="1200" spc="140" dirty="0">
                <a:latin typeface="Calibri"/>
                <a:cs typeface="Calibri"/>
              </a:rPr>
              <a:t> </a:t>
            </a:r>
            <a:r>
              <a:rPr sz="1200" dirty="0">
                <a:latin typeface="Calibri"/>
                <a:cs typeface="Calibri"/>
              </a:rPr>
              <a:t>is</a:t>
            </a:r>
            <a:r>
              <a:rPr sz="1200" spc="140" dirty="0">
                <a:latin typeface="Calibri"/>
                <a:cs typeface="Calibri"/>
              </a:rPr>
              <a:t> </a:t>
            </a:r>
            <a:r>
              <a:rPr sz="1200" dirty="0">
                <a:latin typeface="Calibri"/>
                <a:cs typeface="Calibri"/>
              </a:rPr>
              <a:t>required</a:t>
            </a:r>
            <a:r>
              <a:rPr sz="1200" spc="140" dirty="0">
                <a:latin typeface="Calibri"/>
                <a:cs typeface="Calibri"/>
              </a:rPr>
              <a:t> </a:t>
            </a:r>
            <a:r>
              <a:rPr sz="1200" dirty="0">
                <a:latin typeface="Calibri"/>
                <a:cs typeface="Calibri"/>
              </a:rPr>
              <a:t>within</a:t>
            </a:r>
            <a:r>
              <a:rPr sz="1200" spc="145" dirty="0">
                <a:latin typeface="Calibri"/>
                <a:cs typeface="Calibri"/>
              </a:rPr>
              <a:t> </a:t>
            </a:r>
            <a:r>
              <a:rPr sz="1200" spc="-10" dirty="0">
                <a:latin typeface="Calibri"/>
                <a:cs typeface="Calibri"/>
              </a:rPr>
              <a:t>minutes</a:t>
            </a:r>
            <a:endParaRPr sz="1200">
              <a:latin typeface="Calibri"/>
              <a:cs typeface="Calibri"/>
            </a:endParaRPr>
          </a:p>
        </p:txBody>
      </p:sp>
      <p:sp>
        <p:nvSpPr>
          <p:cNvPr id="34" name="object 34"/>
          <p:cNvSpPr txBox="1"/>
          <p:nvPr/>
        </p:nvSpPr>
        <p:spPr>
          <a:xfrm>
            <a:off x="10060805" y="2115171"/>
            <a:ext cx="341630" cy="213360"/>
          </a:xfrm>
          <a:prstGeom prst="rect">
            <a:avLst/>
          </a:prstGeom>
        </p:spPr>
        <p:txBody>
          <a:bodyPr vert="horz" wrap="square" lIns="0" tIns="16510" rIns="0" bIns="0" rtlCol="0">
            <a:spAutoFit/>
          </a:bodyPr>
          <a:lstStyle/>
          <a:p>
            <a:pPr marL="12700">
              <a:lnSpc>
                <a:spcPct val="100000"/>
              </a:lnSpc>
              <a:spcBef>
                <a:spcPts val="130"/>
              </a:spcBef>
            </a:pPr>
            <a:r>
              <a:rPr sz="1200" spc="-10" dirty="0">
                <a:latin typeface="Calibri"/>
                <a:cs typeface="Calibri"/>
              </a:rPr>
              <a:t>Survi</a:t>
            </a:r>
            <a:endParaRPr sz="1200">
              <a:latin typeface="Calibri"/>
              <a:cs typeface="Calibri"/>
            </a:endParaRPr>
          </a:p>
        </p:txBody>
      </p:sp>
      <p:sp>
        <p:nvSpPr>
          <p:cNvPr id="35" name="object 35"/>
          <p:cNvSpPr txBox="1"/>
          <p:nvPr/>
        </p:nvSpPr>
        <p:spPr>
          <a:xfrm>
            <a:off x="321761" y="2948978"/>
            <a:ext cx="638810" cy="213360"/>
          </a:xfrm>
          <a:prstGeom prst="rect">
            <a:avLst/>
          </a:prstGeom>
        </p:spPr>
        <p:txBody>
          <a:bodyPr vert="horz" wrap="square" lIns="0" tIns="16510" rIns="0" bIns="0" rtlCol="0">
            <a:spAutoFit/>
          </a:bodyPr>
          <a:lstStyle/>
          <a:p>
            <a:pPr marL="12700">
              <a:lnSpc>
                <a:spcPct val="100000"/>
              </a:lnSpc>
              <a:spcBef>
                <a:spcPts val="130"/>
              </a:spcBef>
            </a:pPr>
            <a:r>
              <a:rPr sz="1200" b="1" spc="-10" dirty="0">
                <a:latin typeface="Calibri"/>
                <a:cs typeface="Calibri"/>
              </a:rPr>
              <a:t>Examples</a:t>
            </a:r>
            <a:endParaRPr sz="1200">
              <a:latin typeface="Calibri"/>
              <a:cs typeface="Calibri"/>
            </a:endParaRPr>
          </a:p>
        </p:txBody>
      </p:sp>
      <p:sp>
        <p:nvSpPr>
          <p:cNvPr id="36" name="object 36"/>
          <p:cNvSpPr txBox="1"/>
          <p:nvPr/>
        </p:nvSpPr>
        <p:spPr>
          <a:xfrm>
            <a:off x="1632960" y="2719837"/>
            <a:ext cx="2402205" cy="442595"/>
          </a:xfrm>
          <a:prstGeom prst="rect">
            <a:avLst/>
          </a:prstGeom>
        </p:spPr>
        <p:txBody>
          <a:bodyPr vert="horz" wrap="square" lIns="0" tIns="12065" rIns="0" bIns="0" rtlCol="0">
            <a:spAutoFit/>
          </a:bodyPr>
          <a:lstStyle/>
          <a:p>
            <a:pPr marL="532765" marR="5080" indent="-520700">
              <a:lnSpc>
                <a:spcPct val="113900"/>
              </a:lnSpc>
              <a:spcBef>
                <a:spcPts val="95"/>
              </a:spcBef>
            </a:pPr>
            <a:r>
              <a:rPr sz="1200" dirty="0">
                <a:latin typeface="Calibri"/>
                <a:cs typeface="Calibri"/>
              </a:rPr>
              <a:t>Local</a:t>
            </a:r>
            <a:r>
              <a:rPr sz="1200" spc="120" dirty="0">
                <a:latin typeface="Calibri"/>
                <a:cs typeface="Calibri"/>
              </a:rPr>
              <a:t> </a:t>
            </a:r>
            <a:r>
              <a:rPr sz="1200" dirty="0">
                <a:latin typeface="Calibri"/>
                <a:cs typeface="Calibri"/>
              </a:rPr>
              <a:t>effects</a:t>
            </a:r>
            <a:r>
              <a:rPr sz="1200" spc="70" dirty="0">
                <a:latin typeface="Calibri"/>
                <a:cs typeface="Calibri"/>
              </a:rPr>
              <a:t> </a:t>
            </a:r>
            <a:r>
              <a:rPr sz="1200" dirty="0">
                <a:latin typeface="Calibri"/>
                <a:cs typeface="Calibri"/>
              </a:rPr>
              <a:t>only</a:t>
            </a:r>
            <a:r>
              <a:rPr sz="1200" spc="90" dirty="0">
                <a:latin typeface="Calibri"/>
                <a:cs typeface="Calibri"/>
              </a:rPr>
              <a:t> </a:t>
            </a:r>
            <a:r>
              <a:rPr sz="1200" dirty="0">
                <a:latin typeface="Calibri"/>
                <a:cs typeface="Calibri"/>
              </a:rPr>
              <a:t>or</a:t>
            </a:r>
            <a:r>
              <a:rPr sz="1200" spc="35" dirty="0">
                <a:latin typeface="Calibri"/>
                <a:cs typeface="Calibri"/>
              </a:rPr>
              <a:t> </a:t>
            </a:r>
            <a:r>
              <a:rPr sz="1200" dirty="0">
                <a:latin typeface="Calibri"/>
                <a:cs typeface="Calibri"/>
              </a:rPr>
              <a:t>resolving</a:t>
            </a:r>
            <a:r>
              <a:rPr sz="1200" spc="55" dirty="0">
                <a:latin typeface="Calibri"/>
                <a:cs typeface="Calibri"/>
              </a:rPr>
              <a:t> </a:t>
            </a:r>
            <a:r>
              <a:rPr sz="1200" spc="-10" dirty="0">
                <a:latin typeface="Calibri"/>
                <a:cs typeface="Calibri"/>
              </a:rPr>
              <a:t>effects </a:t>
            </a:r>
            <a:r>
              <a:rPr sz="1200" dirty="0">
                <a:latin typeface="Calibri"/>
                <a:cs typeface="Calibri"/>
              </a:rPr>
              <a:t>from</a:t>
            </a:r>
            <a:r>
              <a:rPr sz="1200" spc="25" dirty="0">
                <a:latin typeface="Calibri"/>
                <a:cs typeface="Calibri"/>
              </a:rPr>
              <a:t> </a:t>
            </a:r>
            <a:r>
              <a:rPr sz="1200" dirty="0">
                <a:latin typeface="Calibri"/>
                <a:cs typeface="Calibri"/>
              </a:rPr>
              <a:t>vapor</a:t>
            </a:r>
            <a:r>
              <a:rPr sz="1200" spc="10" dirty="0">
                <a:latin typeface="Calibri"/>
                <a:cs typeface="Calibri"/>
              </a:rPr>
              <a:t> </a:t>
            </a:r>
            <a:r>
              <a:rPr sz="1200" spc="-10" dirty="0">
                <a:latin typeface="Calibri"/>
                <a:cs typeface="Calibri"/>
              </a:rPr>
              <a:t>exposure</a:t>
            </a:r>
            <a:endParaRPr sz="1200" dirty="0">
              <a:latin typeface="Calibri"/>
              <a:cs typeface="Calibri"/>
            </a:endParaRPr>
          </a:p>
        </p:txBody>
      </p:sp>
      <p:sp>
        <p:nvSpPr>
          <p:cNvPr id="37" name="object 37"/>
          <p:cNvSpPr txBox="1"/>
          <p:nvPr/>
        </p:nvSpPr>
        <p:spPr>
          <a:xfrm>
            <a:off x="4192292" y="2510935"/>
            <a:ext cx="2830195" cy="651510"/>
          </a:xfrm>
          <a:prstGeom prst="rect">
            <a:avLst/>
          </a:prstGeom>
        </p:spPr>
        <p:txBody>
          <a:bodyPr vert="horz" wrap="square" lIns="0" tIns="12065" rIns="0" bIns="0" rtlCol="0">
            <a:spAutoFit/>
          </a:bodyPr>
          <a:lstStyle/>
          <a:p>
            <a:pPr marL="12700" marR="5080" indent="10795" algn="ctr">
              <a:lnSpc>
                <a:spcPct val="113999"/>
              </a:lnSpc>
              <a:spcBef>
                <a:spcPts val="95"/>
              </a:spcBef>
            </a:pPr>
            <a:r>
              <a:rPr sz="1200" dirty="0">
                <a:latin typeface="Calibri"/>
                <a:cs typeface="Calibri"/>
              </a:rPr>
              <a:t>Significant</a:t>
            </a:r>
            <a:r>
              <a:rPr sz="1200" spc="135" dirty="0">
                <a:latin typeface="Calibri"/>
                <a:cs typeface="Calibri"/>
              </a:rPr>
              <a:t> </a:t>
            </a:r>
            <a:r>
              <a:rPr sz="1200" dirty="0">
                <a:latin typeface="Calibri"/>
                <a:cs typeface="Calibri"/>
              </a:rPr>
              <a:t>but</a:t>
            </a:r>
            <a:r>
              <a:rPr sz="1200" spc="140" dirty="0">
                <a:latin typeface="Calibri"/>
                <a:cs typeface="Calibri"/>
              </a:rPr>
              <a:t> </a:t>
            </a:r>
            <a:r>
              <a:rPr sz="1200" dirty="0">
                <a:latin typeface="Calibri"/>
                <a:cs typeface="Calibri"/>
              </a:rPr>
              <a:t>not</a:t>
            </a:r>
            <a:r>
              <a:rPr sz="1200" spc="140" dirty="0">
                <a:latin typeface="Calibri"/>
                <a:cs typeface="Calibri"/>
              </a:rPr>
              <a:t> </a:t>
            </a:r>
            <a:r>
              <a:rPr sz="1200" dirty="0">
                <a:latin typeface="Calibri"/>
                <a:cs typeface="Calibri"/>
              </a:rPr>
              <a:t>life-</a:t>
            </a:r>
            <a:r>
              <a:rPr sz="1200" spc="-10" dirty="0">
                <a:latin typeface="Calibri"/>
                <a:cs typeface="Calibri"/>
              </a:rPr>
              <a:t>threatening </a:t>
            </a:r>
            <a:r>
              <a:rPr sz="1200" dirty="0">
                <a:latin typeface="Calibri"/>
                <a:cs typeface="Calibri"/>
              </a:rPr>
              <a:t>respiratory</a:t>
            </a:r>
            <a:r>
              <a:rPr sz="1200" spc="270" dirty="0">
                <a:latin typeface="Calibri"/>
                <a:cs typeface="Calibri"/>
              </a:rPr>
              <a:t> </a:t>
            </a:r>
            <a:r>
              <a:rPr sz="1200" dirty="0">
                <a:latin typeface="Calibri"/>
                <a:cs typeface="Calibri"/>
              </a:rPr>
              <a:t>symptoms,</a:t>
            </a:r>
            <a:r>
              <a:rPr sz="1200" spc="270" dirty="0">
                <a:latin typeface="Calibri"/>
                <a:cs typeface="Calibri"/>
              </a:rPr>
              <a:t> </a:t>
            </a:r>
            <a:r>
              <a:rPr sz="1200" dirty="0">
                <a:latin typeface="Calibri"/>
                <a:cs typeface="Calibri"/>
              </a:rPr>
              <a:t>non-life-</a:t>
            </a:r>
            <a:r>
              <a:rPr sz="1200" spc="-10" dirty="0">
                <a:latin typeface="Calibri"/>
                <a:cs typeface="Calibri"/>
              </a:rPr>
              <a:t>threatening </a:t>
            </a:r>
            <a:r>
              <a:rPr sz="1200" dirty="0">
                <a:latin typeface="Calibri"/>
                <a:cs typeface="Calibri"/>
              </a:rPr>
              <a:t>systemic</a:t>
            </a:r>
            <a:r>
              <a:rPr sz="1200" spc="125" dirty="0">
                <a:latin typeface="Calibri"/>
                <a:cs typeface="Calibri"/>
              </a:rPr>
              <a:t> </a:t>
            </a:r>
            <a:r>
              <a:rPr sz="1200" spc="-10" dirty="0">
                <a:latin typeface="Calibri"/>
                <a:cs typeface="Calibri"/>
              </a:rPr>
              <a:t>symptoms</a:t>
            </a:r>
            <a:endParaRPr sz="1200" dirty="0">
              <a:latin typeface="Calibri"/>
              <a:cs typeface="Calibri"/>
            </a:endParaRPr>
          </a:p>
        </p:txBody>
      </p:sp>
      <p:sp>
        <p:nvSpPr>
          <p:cNvPr id="38" name="object 38"/>
          <p:cNvSpPr txBox="1"/>
          <p:nvPr/>
        </p:nvSpPr>
        <p:spPr>
          <a:xfrm>
            <a:off x="7126548" y="2719837"/>
            <a:ext cx="1624330" cy="442595"/>
          </a:xfrm>
          <a:prstGeom prst="rect">
            <a:avLst/>
          </a:prstGeom>
        </p:spPr>
        <p:txBody>
          <a:bodyPr vert="horz" wrap="square" lIns="0" tIns="12065" rIns="0" bIns="0" rtlCol="0">
            <a:spAutoFit/>
          </a:bodyPr>
          <a:lstStyle/>
          <a:p>
            <a:pPr marL="438784" marR="5080" indent="-426720">
              <a:lnSpc>
                <a:spcPct val="113900"/>
              </a:lnSpc>
              <a:spcBef>
                <a:spcPts val="95"/>
              </a:spcBef>
            </a:pPr>
            <a:r>
              <a:rPr sz="1200" dirty="0">
                <a:latin typeface="Calibri"/>
                <a:cs typeface="Calibri"/>
              </a:rPr>
              <a:t>Any</a:t>
            </a:r>
            <a:r>
              <a:rPr sz="1200" spc="120" dirty="0">
                <a:latin typeface="Calibri"/>
                <a:cs typeface="Calibri"/>
              </a:rPr>
              <a:t> </a:t>
            </a:r>
            <a:r>
              <a:rPr sz="1200" dirty="0">
                <a:latin typeface="Calibri"/>
                <a:cs typeface="Calibri"/>
              </a:rPr>
              <a:t>severe</a:t>
            </a:r>
            <a:r>
              <a:rPr sz="1200" spc="165" dirty="0">
                <a:latin typeface="Calibri"/>
                <a:cs typeface="Calibri"/>
              </a:rPr>
              <a:t> </a:t>
            </a:r>
            <a:r>
              <a:rPr sz="1200" dirty="0">
                <a:latin typeface="Calibri"/>
                <a:cs typeface="Calibri"/>
              </a:rPr>
              <a:t>systemic</a:t>
            </a:r>
            <a:r>
              <a:rPr sz="1200" spc="55" dirty="0">
                <a:latin typeface="Calibri"/>
                <a:cs typeface="Calibri"/>
              </a:rPr>
              <a:t> </a:t>
            </a:r>
            <a:r>
              <a:rPr sz="1200" spc="-25" dirty="0">
                <a:latin typeface="Calibri"/>
                <a:cs typeface="Calibri"/>
              </a:rPr>
              <a:t>sym </a:t>
            </a:r>
            <a:r>
              <a:rPr sz="1200" spc="-10" dirty="0">
                <a:latin typeface="Calibri"/>
                <a:cs typeface="Calibri"/>
              </a:rPr>
              <a:t>impendi</a:t>
            </a:r>
            <a:endParaRPr sz="1200" dirty="0">
              <a:latin typeface="Calibri"/>
              <a:cs typeface="Calibri"/>
            </a:endParaRPr>
          </a:p>
        </p:txBody>
      </p:sp>
      <p:sp>
        <p:nvSpPr>
          <p:cNvPr id="39" name="object 39"/>
          <p:cNvSpPr txBox="1"/>
          <p:nvPr/>
        </p:nvSpPr>
        <p:spPr>
          <a:xfrm>
            <a:off x="321761" y="3365812"/>
            <a:ext cx="919480" cy="213360"/>
          </a:xfrm>
          <a:prstGeom prst="rect">
            <a:avLst/>
          </a:prstGeom>
        </p:spPr>
        <p:txBody>
          <a:bodyPr vert="horz" wrap="square" lIns="0" tIns="16510" rIns="0" bIns="0" rtlCol="0">
            <a:spAutoFit/>
          </a:bodyPr>
          <a:lstStyle/>
          <a:p>
            <a:pPr marL="12700">
              <a:lnSpc>
                <a:spcPct val="100000"/>
              </a:lnSpc>
              <a:spcBef>
                <a:spcPts val="130"/>
              </a:spcBef>
            </a:pPr>
            <a:r>
              <a:rPr sz="1200" b="1" dirty="0">
                <a:latin typeface="Calibri"/>
                <a:cs typeface="Calibri"/>
              </a:rPr>
              <a:t>Mental</a:t>
            </a:r>
            <a:r>
              <a:rPr sz="1200" b="1" spc="15" dirty="0">
                <a:latin typeface="Calibri"/>
                <a:cs typeface="Calibri"/>
              </a:rPr>
              <a:t> </a:t>
            </a:r>
            <a:r>
              <a:rPr sz="1200" b="1" spc="-10" dirty="0">
                <a:latin typeface="Calibri"/>
                <a:cs typeface="Calibri"/>
              </a:rPr>
              <a:t>Status</a:t>
            </a:r>
            <a:endParaRPr sz="1200">
              <a:latin typeface="Calibri"/>
              <a:cs typeface="Calibri"/>
            </a:endParaRPr>
          </a:p>
        </p:txBody>
      </p:sp>
      <p:sp>
        <p:nvSpPr>
          <p:cNvPr id="40" name="object 40"/>
          <p:cNvSpPr txBox="1"/>
          <p:nvPr/>
        </p:nvSpPr>
        <p:spPr>
          <a:xfrm>
            <a:off x="1612169" y="3365812"/>
            <a:ext cx="2453640" cy="213360"/>
          </a:xfrm>
          <a:prstGeom prst="rect">
            <a:avLst/>
          </a:prstGeom>
        </p:spPr>
        <p:txBody>
          <a:bodyPr vert="horz" wrap="square" lIns="0" tIns="16510" rIns="0" bIns="0" rtlCol="0">
            <a:spAutoFit/>
          </a:bodyPr>
          <a:lstStyle/>
          <a:p>
            <a:pPr marL="12700">
              <a:lnSpc>
                <a:spcPct val="100000"/>
              </a:lnSpc>
              <a:spcBef>
                <a:spcPts val="130"/>
              </a:spcBef>
            </a:pPr>
            <a:r>
              <a:rPr sz="1200" dirty="0">
                <a:latin typeface="Calibri"/>
                <a:cs typeface="Calibri"/>
              </a:rPr>
              <a:t>Alert,</a:t>
            </a:r>
            <a:r>
              <a:rPr sz="1200" spc="185" dirty="0">
                <a:latin typeface="Calibri"/>
                <a:cs typeface="Calibri"/>
              </a:rPr>
              <a:t> </a:t>
            </a:r>
            <a:r>
              <a:rPr sz="1200" dirty="0">
                <a:latin typeface="Calibri"/>
                <a:cs typeface="Calibri"/>
              </a:rPr>
              <a:t>Oriented,</a:t>
            </a:r>
            <a:r>
              <a:rPr sz="1200" spc="185" dirty="0">
                <a:latin typeface="Calibri"/>
                <a:cs typeface="Calibri"/>
              </a:rPr>
              <a:t> </a:t>
            </a:r>
            <a:r>
              <a:rPr sz="1200" dirty="0">
                <a:latin typeface="Calibri"/>
                <a:cs typeface="Calibri"/>
              </a:rPr>
              <a:t>Following</a:t>
            </a:r>
            <a:r>
              <a:rPr sz="1200" spc="145" dirty="0">
                <a:latin typeface="Calibri"/>
                <a:cs typeface="Calibri"/>
              </a:rPr>
              <a:t> </a:t>
            </a:r>
            <a:r>
              <a:rPr sz="1200" spc="-10" dirty="0">
                <a:latin typeface="Calibri"/>
                <a:cs typeface="Calibri"/>
              </a:rPr>
              <a:t>Commands</a:t>
            </a:r>
            <a:endParaRPr sz="1200">
              <a:latin typeface="Calibri"/>
              <a:cs typeface="Calibri"/>
            </a:endParaRPr>
          </a:p>
        </p:txBody>
      </p:sp>
      <p:sp>
        <p:nvSpPr>
          <p:cNvPr id="41" name="object 41"/>
          <p:cNvSpPr txBox="1"/>
          <p:nvPr/>
        </p:nvSpPr>
        <p:spPr>
          <a:xfrm>
            <a:off x="4296522" y="3365812"/>
            <a:ext cx="2619375" cy="213360"/>
          </a:xfrm>
          <a:prstGeom prst="rect">
            <a:avLst/>
          </a:prstGeom>
        </p:spPr>
        <p:txBody>
          <a:bodyPr vert="horz" wrap="square" lIns="0" tIns="16510" rIns="0" bIns="0" rtlCol="0">
            <a:spAutoFit/>
          </a:bodyPr>
          <a:lstStyle/>
          <a:p>
            <a:pPr marL="12700">
              <a:lnSpc>
                <a:spcPct val="100000"/>
              </a:lnSpc>
              <a:spcBef>
                <a:spcPts val="130"/>
              </a:spcBef>
            </a:pPr>
            <a:r>
              <a:rPr sz="1200" dirty="0">
                <a:latin typeface="Calibri"/>
                <a:cs typeface="Calibri"/>
              </a:rPr>
              <a:t>Irritability,</a:t>
            </a:r>
            <a:r>
              <a:rPr sz="1200" spc="140" dirty="0">
                <a:latin typeface="Calibri"/>
                <a:cs typeface="Calibri"/>
              </a:rPr>
              <a:t> </a:t>
            </a:r>
            <a:r>
              <a:rPr sz="1200" dirty="0">
                <a:latin typeface="Calibri"/>
                <a:cs typeface="Calibri"/>
              </a:rPr>
              <a:t>Confusion,</a:t>
            </a:r>
            <a:r>
              <a:rPr sz="1200" spc="145" dirty="0">
                <a:latin typeface="Calibri"/>
                <a:cs typeface="Calibri"/>
              </a:rPr>
              <a:t> </a:t>
            </a:r>
            <a:r>
              <a:rPr sz="1200" dirty="0">
                <a:latin typeface="Calibri"/>
                <a:cs typeface="Calibri"/>
              </a:rPr>
              <a:t>or</a:t>
            </a:r>
            <a:r>
              <a:rPr sz="1200" spc="90" dirty="0">
                <a:latin typeface="Calibri"/>
                <a:cs typeface="Calibri"/>
              </a:rPr>
              <a:t> </a:t>
            </a:r>
            <a:r>
              <a:rPr sz="1200" spc="-10" dirty="0">
                <a:latin typeface="Calibri"/>
                <a:cs typeface="Calibri"/>
              </a:rPr>
              <a:t>Combativeness</a:t>
            </a:r>
            <a:endParaRPr sz="1200">
              <a:latin typeface="Calibri"/>
              <a:cs typeface="Calibri"/>
            </a:endParaRPr>
          </a:p>
        </p:txBody>
      </p:sp>
      <p:sp>
        <p:nvSpPr>
          <p:cNvPr id="42" name="object 42"/>
          <p:cNvSpPr txBox="1"/>
          <p:nvPr/>
        </p:nvSpPr>
        <p:spPr>
          <a:xfrm>
            <a:off x="7334871" y="3157603"/>
            <a:ext cx="201295" cy="213360"/>
          </a:xfrm>
          <a:prstGeom prst="rect">
            <a:avLst/>
          </a:prstGeom>
        </p:spPr>
        <p:txBody>
          <a:bodyPr vert="horz" wrap="square" lIns="0" tIns="16510" rIns="0" bIns="0" rtlCol="0">
            <a:spAutoFit/>
          </a:bodyPr>
          <a:lstStyle/>
          <a:p>
            <a:pPr marL="12700">
              <a:lnSpc>
                <a:spcPct val="100000"/>
              </a:lnSpc>
              <a:spcBef>
                <a:spcPts val="130"/>
              </a:spcBef>
            </a:pPr>
            <a:r>
              <a:rPr sz="1200" spc="-25" dirty="0">
                <a:latin typeface="Calibri"/>
                <a:cs typeface="Calibri"/>
              </a:rPr>
              <a:t>Un</a:t>
            </a:r>
            <a:endParaRPr sz="1200">
              <a:latin typeface="Calibri"/>
              <a:cs typeface="Calibri"/>
            </a:endParaRPr>
          </a:p>
        </p:txBody>
      </p:sp>
      <p:sp>
        <p:nvSpPr>
          <p:cNvPr id="43" name="object 43"/>
          <p:cNvSpPr txBox="1"/>
          <p:nvPr/>
        </p:nvSpPr>
        <p:spPr>
          <a:xfrm>
            <a:off x="321761" y="3574437"/>
            <a:ext cx="774700" cy="213360"/>
          </a:xfrm>
          <a:prstGeom prst="rect">
            <a:avLst/>
          </a:prstGeom>
        </p:spPr>
        <p:txBody>
          <a:bodyPr vert="horz" wrap="square" lIns="0" tIns="16510" rIns="0" bIns="0" rtlCol="0">
            <a:spAutoFit/>
          </a:bodyPr>
          <a:lstStyle/>
          <a:p>
            <a:pPr marL="12700">
              <a:lnSpc>
                <a:spcPct val="100000"/>
              </a:lnSpc>
              <a:spcBef>
                <a:spcPts val="130"/>
              </a:spcBef>
            </a:pPr>
            <a:r>
              <a:rPr sz="1200" b="1" spc="-10" dirty="0">
                <a:latin typeface="Calibri"/>
                <a:cs typeface="Calibri"/>
              </a:rPr>
              <a:t>Lacrimation</a:t>
            </a:r>
            <a:endParaRPr sz="1200">
              <a:latin typeface="Calibri"/>
              <a:cs typeface="Calibri"/>
            </a:endParaRPr>
          </a:p>
        </p:txBody>
      </p:sp>
      <p:sp>
        <p:nvSpPr>
          <p:cNvPr id="44" name="object 44"/>
          <p:cNvSpPr txBox="1"/>
          <p:nvPr/>
        </p:nvSpPr>
        <p:spPr>
          <a:xfrm>
            <a:off x="2142747" y="3574437"/>
            <a:ext cx="1405890" cy="213360"/>
          </a:xfrm>
          <a:prstGeom prst="rect">
            <a:avLst/>
          </a:prstGeom>
        </p:spPr>
        <p:txBody>
          <a:bodyPr vert="horz" wrap="square" lIns="0" tIns="16510" rIns="0" bIns="0" rtlCol="0">
            <a:spAutoFit/>
          </a:bodyPr>
          <a:lstStyle/>
          <a:p>
            <a:pPr marL="12700">
              <a:lnSpc>
                <a:spcPct val="100000"/>
              </a:lnSpc>
              <a:spcBef>
                <a:spcPts val="130"/>
              </a:spcBef>
            </a:pPr>
            <a:r>
              <a:rPr sz="1200" dirty="0">
                <a:latin typeface="Calibri"/>
                <a:cs typeface="Calibri"/>
              </a:rPr>
              <a:t>Resolving</a:t>
            </a:r>
            <a:r>
              <a:rPr sz="1200" spc="185" dirty="0">
                <a:latin typeface="Calibri"/>
                <a:cs typeface="Calibri"/>
              </a:rPr>
              <a:t> </a:t>
            </a:r>
            <a:r>
              <a:rPr sz="1200" spc="-10" dirty="0">
                <a:latin typeface="Calibri"/>
                <a:cs typeface="Calibri"/>
              </a:rPr>
              <a:t>lacrimation</a:t>
            </a:r>
            <a:endParaRPr sz="1200">
              <a:latin typeface="Calibri"/>
              <a:cs typeface="Calibri"/>
            </a:endParaRPr>
          </a:p>
        </p:txBody>
      </p:sp>
      <p:sp>
        <p:nvSpPr>
          <p:cNvPr id="45" name="object 45"/>
          <p:cNvSpPr txBox="1"/>
          <p:nvPr/>
        </p:nvSpPr>
        <p:spPr>
          <a:xfrm>
            <a:off x="4608382" y="3574437"/>
            <a:ext cx="1751964" cy="213360"/>
          </a:xfrm>
          <a:prstGeom prst="rect">
            <a:avLst/>
          </a:prstGeom>
        </p:spPr>
        <p:txBody>
          <a:bodyPr vert="horz" wrap="square" lIns="0" tIns="16510" rIns="0" bIns="0" rtlCol="0">
            <a:spAutoFit/>
          </a:bodyPr>
          <a:lstStyle/>
          <a:p>
            <a:pPr marL="12700">
              <a:lnSpc>
                <a:spcPct val="100000"/>
              </a:lnSpc>
              <a:spcBef>
                <a:spcPts val="130"/>
              </a:spcBef>
            </a:pPr>
            <a:r>
              <a:rPr sz="1200" dirty="0">
                <a:latin typeface="Calibri"/>
                <a:cs typeface="Calibri"/>
              </a:rPr>
              <a:t>Mild</a:t>
            </a:r>
            <a:r>
              <a:rPr sz="1200" spc="75" dirty="0">
                <a:latin typeface="Calibri"/>
                <a:cs typeface="Calibri"/>
              </a:rPr>
              <a:t> </a:t>
            </a:r>
            <a:r>
              <a:rPr sz="1200" dirty="0">
                <a:latin typeface="Calibri"/>
                <a:cs typeface="Calibri"/>
              </a:rPr>
              <a:t>but</a:t>
            </a:r>
            <a:r>
              <a:rPr sz="1200" spc="60" dirty="0">
                <a:latin typeface="Calibri"/>
                <a:cs typeface="Calibri"/>
              </a:rPr>
              <a:t> </a:t>
            </a:r>
            <a:r>
              <a:rPr sz="1200" dirty="0">
                <a:latin typeface="Calibri"/>
                <a:cs typeface="Calibri"/>
              </a:rPr>
              <a:t>improving</a:t>
            </a:r>
            <a:r>
              <a:rPr sz="1200" spc="55" dirty="0">
                <a:latin typeface="Calibri"/>
                <a:cs typeface="Calibri"/>
              </a:rPr>
              <a:t> </a:t>
            </a:r>
            <a:r>
              <a:rPr sz="1200" spc="-10" dirty="0">
                <a:latin typeface="Calibri"/>
                <a:cs typeface="Calibri"/>
              </a:rPr>
              <a:t>lacrima</a:t>
            </a:r>
            <a:endParaRPr sz="1200">
              <a:latin typeface="Calibri"/>
              <a:cs typeface="Calibri"/>
            </a:endParaRPr>
          </a:p>
        </p:txBody>
      </p:sp>
      <p:sp>
        <p:nvSpPr>
          <p:cNvPr id="46" name="object 46"/>
          <p:cNvSpPr txBox="1"/>
          <p:nvPr/>
        </p:nvSpPr>
        <p:spPr>
          <a:xfrm>
            <a:off x="321761" y="3991410"/>
            <a:ext cx="979169" cy="213360"/>
          </a:xfrm>
          <a:prstGeom prst="rect">
            <a:avLst/>
          </a:prstGeom>
        </p:spPr>
        <p:txBody>
          <a:bodyPr vert="horz" wrap="square" lIns="0" tIns="16510" rIns="0" bIns="0" rtlCol="0">
            <a:spAutoFit/>
          </a:bodyPr>
          <a:lstStyle/>
          <a:p>
            <a:pPr marL="12700">
              <a:lnSpc>
                <a:spcPct val="100000"/>
              </a:lnSpc>
              <a:spcBef>
                <a:spcPts val="130"/>
              </a:spcBef>
            </a:pPr>
            <a:r>
              <a:rPr sz="1200" b="1" spc="-10" dirty="0">
                <a:latin typeface="Calibri"/>
                <a:cs typeface="Calibri"/>
              </a:rPr>
              <a:t>Oropharyngeal</a:t>
            </a:r>
            <a:endParaRPr sz="1200">
              <a:latin typeface="Calibri"/>
              <a:cs typeface="Calibri"/>
            </a:endParaRPr>
          </a:p>
        </p:txBody>
      </p:sp>
      <p:sp>
        <p:nvSpPr>
          <p:cNvPr id="47" name="object 47"/>
          <p:cNvSpPr txBox="1"/>
          <p:nvPr/>
        </p:nvSpPr>
        <p:spPr>
          <a:xfrm>
            <a:off x="1820076" y="3991410"/>
            <a:ext cx="2049145" cy="213360"/>
          </a:xfrm>
          <a:prstGeom prst="rect">
            <a:avLst/>
          </a:prstGeom>
        </p:spPr>
        <p:txBody>
          <a:bodyPr vert="horz" wrap="square" lIns="0" tIns="16510" rIns="0" bIns="0" rtlCol="0">
            <a:spAutoFit/>
          </a:bodyPr>
          <a:lstStyle/>
          <a:p>
            <a:pPr marL="12700">
              <a:lnSpc>
                <a:spcPct val="100000"/>
              </a:lnSpc>
              <a:spcBef>
                <a:spcPts val="130"/>
              </a:spcBef>
            </a:pPr>
            <a:r>
              <a:rPr sz="1200" dirty="0">
                <a:latin typeface="Calibri"/>
                <a:cs typeface="Calibri"/>
              </a:rPr>
              <a:t>Resolving</a:t>
            </a:r>
            <a:r>
              <a:rPr sz="1200" spc="185" dirty="0">
                <a:latin typeface="Calibri"/>
                <a:cs typeface="Calibri"/>
              </a:rPr>
              <a:t> </a:t>
            </a:r>
            <a:r>
              <a:rPr sz="1200" spc="-10" dirty="0">
                <a:latin typeface="Calibri"/>
                <a:cs typeface="Calibri"/>
              </a:rPr>
              <a:t>rhinorrhea/salivation</a:t>
            </a:r>
            <a:endParaRPr sz="1200">
              <a:latin typeface="Calibri"/>
              <a:cs typeface="Calibri"/>
            </a:endParaRPr>
          </a:p>
        </p:txBody>
      </p:sp>
      <p:sp>
        <p:nvSpPr>
          <p:cNvPr id="48" name="object 48"/>
          <p:cNvSpPr txBox="1"/>
          <p:nvPr/>
        </p:nvSpPr>
        <p:spPr>
          <a:xfrm>
            <a:off x="4286127" y="3991410"/>
            <a:ext cx="929005" cy="213360"/>
          </a:xfrm>
          <a:prstGeom prst="rect">
            <a:avLst/>
          </a:prstGeom>
        </p:spPr>
        <p:txBody>
          <a:bodyPr vert="horz" wrap="square" lIns="0" tIns="16510" rIns="0" bIns="0" rtlCol="0">
            <a:spAutoFit/>
          </a:bodyPr>
          <a:lstStyle/>
          <a:p>
            <a:pPr marL="12700">
              <a:lnSpc>
                <a:spcPct val="100000"/>
              </a:lnSpc>
              <a:spcBef>
                <a:spcPts val="130"/>
              </a:spcBef>
            </a:pPr>
            <a:r>
              <a:rPr sz="1200" dirty="0">
                <a:latin typeface="Calibri"/>
                <a:cs typeface="Calibri"/>
              </a:rPr>
              <a:t>Persistent</a:t>
            </a:r>
            <a:r>
              <a:rPr sz="1200" spc="190" dirty="0">
                <a:latin typeface="Calibri"/>
                <a:cs typeface="Calibri"/>
              </a:rPr>
              <a:t> </a:t>
            </a:r>
            <a:r>
              <a:rPr sz="1200" spc="-25" dirty="0">
                <a:latin typeface="Calibri"/>
                <a:cs typeface="Calibri"/>
              </a:rPr>
              <a:t>but</a:t>
            </a:r>
            <a:endParaRPr sz="1200">
              <a:latin typeface="Calibri"/>
              <a:cs typeface="Calibri"/>
            </a:endParaRPr>
          </a:p>
        </p:txBody>
      </p:sp>
      <p:sp>
        <p:nvSpPr>
          <p:cNvPr id="49" name="object 49"/>
          <p:cNvSpPr txBox="1"/>
          <p:nvPr/>
        </p:nvSpPr>
        <p:spPr>
          <a:xfrm>
            <a:off x="321761" y="4825147"/>
            <a:ext cx="723265" cy="213360"/>
          </a:xfrm>
          <a:prstGeom prst="rect">
            <a:avLst/>
          </a:prstGeom>
        </p:spPr>
        <p:txBody>
          <a:bodyPr vert="horz" wrap="square" lIns="0" tIns="16510" rIns="0" bIns="0" rtlCol="0">
            <a:spAutoFit/>
          </a:bodyPr>
          <a:lstStyle/>
          <a:p>
            <a:pPr marL="12700">
              <a:lnSpc>
                <a:spcPct val="100000"/>
              </a:lnSpc>
              <a:spcBef>
                <a:spcPts val="130"/>
              </a:spcBef>
            </a:pPr>
            <a:r>
              <a:rPr sz="1200" b="1" spc="-10" dirty="0">
                <a:latin typeface="Calibri"/>
                <a:cs typeface="Calibri"/>
              </a:rPr>
              <a:t>Pulmonary</a:t>
            </a:r>
            <a:endParaRPr sz="1200">
              <a:latin typeface="Calibri"/>
              <a:cs typeface="Calibri"/>
            </a:endParaRPr>
          </a:p>
        </p:txBody>
      </p:sp>
      <p:sp>
        <p:nvSpPr>
          <p:cNvPr id="50" name="object 50"/>
          <p:cNvSpPr txBox="1"/>
          <p:nvPr/>
        </p:nvSpPr>
        <p:spPr>
          <a:xfrm>
            <a:off x="2236305" y="4825147"/>
            <a:ext cx="648970" cy="213360"/>
          </a:xfrm>
          <a:prstGeom prst="rect">
            <a:avLst/>
          </a:prstGeom>
        </p:spPr>
        <p:txBody>
          <a:bodyPr vert="horz" wrap="square" lIns="0" tIns="16510" rIns="0" bIns="0" rtlCol="0">
            <a:spAutoFit/>
          </a:bodyPr>
          <a:lstStyle/>
          <a:p>
            <a:pPr marL="12700">
              <a:lnSpc>
                <a:spcPct val="100000"/>
              </a:lnSpc>
              <a:spcBef>
                <a:spcPts val="130"/>
              </a:spcBef>
            </a:pPr>
            <a:r>
              <a:rPr sz="1200" spc="-10" dirty="0">
                <a:latin typeface="Calibri"/>
                <a:cs typeface="Calibri"/>
              </a:rPr>
              <a:t>Resolving</a:t>
            </a:r>
            <a:endParaRPr sz="1200" dirty="0">
              <a:latin typeface="Calibri"/>
              <a:cs typeface="Calibri"/>
            </a:endParaRPr>
          </a:p>
        </p:txBody>
      </p:sp>
      <p:sp>
        <p:nvSpPr>
          <p:cNvPr id="51" name="object 51"/>
          <p:cNvSpPr txBox="1"/>
          <p:nvPr/>
        </p:nvSpPr>
        <p:spPr>
          <a:xfrm>
            <a:off x="321761" y="5033426"/>
            <a:ext cx="175895" cy="213360"/>
          </a:xfrm>
          <a:prstGeom prst="rect">
            <a:avLst/>
          </a:prstGeom>
        </p:spPr>
        <p:txBody>
          <a:bodyPr vert="horz" wrap="square" lIns="0" tIns="16510" rIns="0" bIns="0" rtlCol="0">
            <a:spAutoFit/>
          </a:bodyPr>
          <a:lstStyle/>
          <a:p>
            <a:pPr marL="12700">
              <a:lnSpc>
                <a:spcPct val="100000"/>
              </a:lnSpc>
              <a:spcBef>
                <a:spcPts val="130"/>
              </a:spcBef>
            </a:pPr>
            <a:r>
              <a:rPr sz="1200" b="1" spc="-25" dirty="0">
                <a:latin typeface="Calibri"/>
                <a:cs typeface="Calibri"/>
              </a:rPr>
              <a:t>GI</a:t>
            </a:r>
            <a:endParaRPr sz="1200">
              <a:latin typeface="Calibri"/>
              <a:cs typeface="Calibri"/>
            </a:endParaRPr>
          </a:p>
        </p:txBody>
      </p:sp>
      <p:sp>
        <p:nvSpPr>
          <p:cNvPr id="52" name="object 52"/>
          <p:cNvSpPr txBox="1"/>
          <p:nvPr/>
        </p:nvSpPr>
        <p:spPr>
          <a:xfrm>
            <a:off x="1664146" y="5033426"/>
            <a:ext cx="716280" cy="213360"/>
          </a:xfrm>
          <a:prstGeom prst="rect">
            <a:avLst/>
          </a:prstGeom>
        </p:spPr>
        <p:txBody>
          <a:bodyPr vert="horz" wrap="square" lIns="0" tIns="16510" rIns="0" bIns="0" rtlCol="0">
            <a:spAutoFit/>
          </a:bodyPr>
          <a:lstStyle/>
          <a:p>
            <a:pPr marL="12700">
              <a:lnSpc>
                <a:spcPct val="100000"/>
              </a:lnSpc>
              <a:spcBef>
                <a:spcPts val="130"/>
              </a:spcBef>
            </a:pPr>
            <a:r>
              <a:rPr sz="1200" dirty="0">
                <a:latin typeface="Calibri"/>
                <a:cs typeface="Calibri"/>
              </a:rPr>
              <a:t>Minimal</a:t>
            </a:r>
            <a:r>
              <a:rPr sz="1200" spc="85" dirty="0">
                <a:latin typeface="Calibri"/>
                <a:cs typeface="Calibri"/>
              </a:rPr>
              <a:t> </a:t>
            </a:r>
            <a:r>
              <a:rPr sz="1200" spc="-25" dirty="0">
                <a:latin typeface="Calibri"/>
                <a:cs typeface="Calibri"/>
              </a:rPr>
              <a:t>re</a:t>
            </a:r>
            <a:endParaRPr sz="1200">
              <a:latin typeface="Calibri"/>
              <a:cs typeface="Calibri"/>
            </a:endParaRPr>
          </a:p>
        </p:txBody>
      </p:sp>
      <p:sp>
        <p:nvSpPr>
          <p:cNvPr id="53" name="object 53"/>
          <p:cNvSpPr txBox="1"/>
          <p:nvPr/>
        </p:nvSpPr>
        <p:spPr>
          <a:xfrm>
            <a:off x="300971" y="5429257"/>
            <a:ext cx="935355" cy="443230"/>
          </a:xfrm>
          <a:prstGeom prst="rect">
            <a:avLst/>
          </a:prstGeom>
        </p:spPr>
        <p:txBody>
          <a:bodyPr vert="horz" wrap="square" lIns="0" tIns="11430" rIns="0" bIns="0" rtlCol="0">
            <a:spAutoFit/>
          </a:bodyPr>
          <a:lstStyle/>
          <a:p>
            <a:pPr marL="33020" marR="5080" indent="-20955">
              <a:lnSpc>
                <a:spcPct val="114100"/>
              </a:lnSpc>
              <a:spcBef>
                <a:spcPts val="90"/>
              </a:spcBef>
            </a:pPr>
            <a:r>
              <a:rPr sz="1200" b="1" u="sng" spc="-110" dirty="0">
                <a:uFill>
                  <a:solidFill>
                    <a:srgbClr val="000000"/>
                  </a:solidFill>
                </a:uFill>
                <a:latin typeface="Calibri"/>
                <a:cs typeface="Calibri"/>
              </a:rPr>
              <a:t> </a:t>
            </a:r>
            <a:r>
              <a:rPr sz="1200" b="1" u="sng" spc="-10" dirty="0">
                <a:uFill>
                  <a:solidFill>
                    <a:srgbClr val="000000"/>
                  </a:solidFill>
                </a:uFill>
                <a:latin typeface="Calibri"/>
                <a:cs typeface="Calibri"/>
              </a:rPr>
              <a:t>Musculos</a:t>
            </a:r>
            <a:r>
              <a:rPr sz="1200" b="1" spc="-10" dirty="0">
                <a:latin typeface="Calibri"/>
                <a:cs typeface="Calibri"/>
              </a:rPr>
              <a:t>kele </a:t>
            </a:r>
            <a:r>
              <a:rPr sz="1200" b="1" spc="-20" dirty="0">
                <a:latin typeface="Calibri"/>
                <a:cs typeface="Calibri"/>
              </a:rPr>
              <a:t>Skin</a:t>
            </a:r>
            <a:endParaRPr sz="1200">
              <a:latin typeface="Calibri"/>
              <a:cs typeface="Calibri"/>
            </a:endParaRPr>
          </a:p>
        </p:txBody>
      </p:sp>
      <p:sp>
        <p:nvSpPr>
          <p:cNvPr id="54" name="object 54"/>
          <p:cNvSpPr txBox="1"/>
          <p:nvPr/>
        </p:nvSpPr>
        <p:spPr>
          <a:xfrm>
            <a:off x="5264120" y="1687802"/>
            <a:ext cx="1684020" cy="213360"/>
          </a:xfrm>
          <a:prstGeom prst="rect">
            <a:avLst/>
          </a:prstGeom>
        </p:spPr>
        <p:txBody>
          <a:bodyPr vert="horz" wrap="square" lIns="0" tIns="16510" rIns="0" bIns="0" rtlCol="0">
            <a:spAutoFit/>
          </a:bodyPr>
          <a:lstStyle/>
          <a:p>
            <a:pPr marL="12700">
              <a:lnSpc>
                <a:spcPct val="100000"/>
              </a:lnSpc>
              <a:spcBef>
                <a:spcPts val="130"/>
              </a:spcBef>
            </a:pPr>
            <a:r>
              <a:rPr sz="1200" b="1" dirty="0">
                <a:latin typeface="Calibri"/>
                <a:cs typeface="Calibri"/>
              </a:rPr>
              <a:t>Nerve</a:t>
            </a:r>
            <a:r>
              <a:rPr sz="1200" b="1" spc="30" dirty="0">
                <a:latin typeface="Calibri"/>
                <a:cs typeface="Calibri"/>
              </a:rPr>
              <a:t> </a:t>
            </a:r>
            <a:r>
              <a:rPr sz="1200" b="1" dirty="0">
                <a:latin typeface="Calibri"/>
                <a:cs typeface="Calibri"/>
              </a:rPr>
              <a:t>Agent</a:t>
            </a:r>
            <a:r>
              <a:rPr sz="1200" b="1" spc="-20" dirty="0">
                <a:latin typeface="Calibri"/>
                <a:cs typeface="Calibri"/>
              </a:rPr>
              <a:t> </a:t>
            </a:r>
            <a:r>
              <a:rPr sz="1200" b="1" dirty="0">
                <a:latin typeface="Calibri"/>
                <a:cs typeface="Calibri"/>
              </a:rPr>
              <a:t>Triage</a:t>
            </a:r>
            <a:r>
              <a:rPr sz="1200" b="1" spc="35" dirty="0">
                <a:latin typeface="Calibri"/>
                <a:cs typeface="Calibri"/>
              </a:rPr>
              <a:t> </a:t>
            </a:r>
            <a:r>
              <a:rPr sz="1200" b="1" spc="-20" dirty="0">
                <a:latin typeface="Calibri"/>
                <a:cs typeface="Calibri"/>
              </a:rPr>
              <a:t>Guide</a:t>
            </a:r>
            <a:endParaRPr sz="1200" dirty="0">
              <a:latin typeface="Calibri"/>
              <a:cs typeface="Calibri"/>
            </a:endParaRPr>
          </a:p>
        </p:txBody>
      </p:sp>
      <p:graphicFrame>
        <p:nvGraphicFramePr>
          <p:cNvPr id="84" name="Таблица 83">
            <a:extLst>
              <a:ext uri="{FF2B5EF4-FFF2-40B4-BE49-F238E27FC236}">
                <a16:creationId xmlns:a16="http://schemas.microsoft.com/office/drawing/2014/main" id="{386F2AC1-5ECA-3599-F695-3EBEDAD039F8}"/>
              </a:ext>
            </a:extLst>
          </p:cNvPr>
          <p:cNvGraphicFramePr>
            <a:graphicFrameLocks noGrp="1"/>
          </p:cNvGraphicFramePr>
          <p:nvPr>
            <p:extLst>
              <p:ext uri="{D42A27DB-BD31-4B8C-83A1-F6EECF244321}">
                <p14:modId xmlns:p14="http://schemas.microsoft.com/office/powerpoint/2010/main" val="3588280696"/>
              </p:ext>
            </p:extLst>
          </p:nvPr>
        </p:nvGraphicFramePr>
        <p:xfrm>
          <a:off x="300971" y="1709730"/>
          <a:ext cx="11738879" cy="4129095"/>
        </p:xfrm>
        <a:graphic>
          <a:graphicData uri="http://schemas.openxmlformats.org/drawingml/2006/table">
            <a:tbl>
              <a:tblPr>
                <a:tableStyleId>{5C22544A-7EE6-4342-B048-85BDC9FD1C3A}</a:tableStyleId>
              </a:tblPr>
              <a:tblGrid>
                <a:gridCol w="1279624">
                  <a:extLst>
                    <a:ext uri="{9D8B030D-6E8A-4147-A177-3AD203B41FA5}">
                      <a16:colId xmlns:a16="http://schemas.microsoft.com/office/drawing/2014/main" val="3484631649"/>
                    </a:ext>
                  </a:extLst>
                </a:gridCol>
                <a:gridCol w="2577877">
                  <a:extLst>
                    <a:ext uri="{9D8B030D-6E8A-4147-A177-3AD203B41FA5}">
                      <a16:colId xmlns:a16="http://schemas.microsoft.com/office/drawing/2014/main" val="2886730769"/>
                    </a:ext>
                  </a:extLst>
                </a:gridCol>
                <a:gridCol w="3021762">
                  <a:extLst>
                    <a:ext uri="{9D8B030D-6E8A-4147-A177-3AD203B41FA5}">
                      <a16:colId xmlns:a16="http://schemas.microsoft.com/office/drawing/2014/main" val="3475611601"/>
                    </a:ext>
                  </a:extLst>
                </a:gridCol>
                <a:gridCol w="2917054">
                  <a:extLst>
                    <a:ext uri="{9D8B030D-6E8A-4147-A177-3AD203B41FA5}">
                      <a16:colId xmlns:a16="http://schemas.microsoft.com/office/drawing/2014/main" val="2439272804"/>
                    </a:ext>
                  </a:extLst>
                </a:gridCol>
                <a:gridCol w="1942562">
                  <a:extLst>
                    <a:ext uri="{9D8B030D-6E8A-4147-A177-3AD203B41FA5}">
                      <a16:colId xmlns:a16="http://schemas.microsoft.com/office/drawing/2014/main" val="1968927922"/>
                    </a:ext>
                  </a:extLst>
                </a:gridCol>
              </a:tblGrid>
              <a:tr h="241630">
                <a:tc gridSpan="5">
                  <a:txBody>
                    <a:bodyPr/>
                    <a:lstStyle/>
                    <a:p>
                      <a:pPr algn="ctr"/>
                      <a:r>
                        <a:rPr lang="ru-UA" sz="800" b="1" dirty="0" err="1">
                          <a:effectLst/>
                        </a:rPr>
                        <a:t>Nerve</a:t>
                      </a:r>
                      <a:r>
                        <a:rPr lang="ru-UA" sz="800" b="1" dirty="0">
                          <a:effectLst/>
                        </a:rPr>
                        <a:t> Agent </a:t>
                      </a:r>
                      <a:r>
                        <a:rPr lang="ru-UA" sz="800" b="1" dirty="0" err="1">
                          <a:effectLst/>
                        </a:rPr>
                        <a:t>Triage</a:t>
                      </a:r>
                      <a:r>
                        <a:rPr lang="ru-UA" sz="800" b="1" dirty="0">
                          <a:effectLst/>
                        </a:rPr>
                        <a:t> Guide</a:t>
                      </a:r>
                      <a:endParaRPr lang="ru-UA" sz="2100" b="1" dirty="0">
                        <a:effectLst/>
                      </a:endParaRPr>
                    </a:p>
                    <a:p>
                      <a:pPr algn="ctr"/>
                      <a:r>
                        <a:rPr lang="ru-UA" sz="800" b="1" dirty="0" err="1">
                          <a:effectLst/>
                        </a:rPr>
                        <a:t>Вказівки</a:t>
                      </a:r>
                      <a:r>
                        <a:rPr lang="ru-UA" sz="800" b="1" dirty="0">
                          <a:effectLst/>
                        </a:rPr>
                        <a:t> з </a:t>
                      </a:r>
                      <a:r>
                        <a:rPr lang="ru-UA" sz="800" b="1" dirty="0" err="1">
                          <a:effectLst/>
                        </a:rPr>
                        <a:t>сортування</a:t>
                      </a:r>
                      <a:r>
                        <a:rPr lang="ru-UA" sz="800" b="1" dirty="0">
                          <a:effectLst/>
                        </a:rPr>
                        <a:t> </a:t>
                      </a:r>
                      <a:r>
                        <a:rPr lang="ru-UA" sz="800" b="1" dirty="0" err="1">
                          <a:effectLst/>
                        </a:rPr>
                        <a:t>уражених</a:t>
                      </a:r>
                      <a:r>
                        <a:rPr lang="ru-UA" sz="800" b="1" dirty="0">
                          <a:effectLst/>
                        </a:rPr>
                        <a:t> </a:t>
                      </a:r>
                      <a:r>
                        <a:rPr lang="ru-UA" sz="800" b="1" dirty="0" err="1">
                          <a:effectLst/>
                        </a:rPr>
                        <a:t>речовиною</a:t>
                      </a:r>
                      <a:r>
                        <a:rPr lang="ru-UA" sz="800" b="1" dirty="0">
                          <a:effectLst/>
                        </a:rPr>
                        <a:t> </a:t>
                      </a:r>
                      <a:r>
                        <a:rPr lang="ru-UA" sz="800" b="1" dirty="0" err="1">
                          <a:effectLst/>
                        </a:rPr>
                        <a:t>нервово-паралітичної</a:t>
                      </a:r>
                      <a:r>
                        <a:rPr lang="ru-UA" sz="800" b="1" dirty="0">
                          <a:effectLst/>
                        </a:rPr>
                        <a:t> </a:t>
                      </a:r>
                      <a:r>
                        <a:rPr lang="ru-UA" sz="800" b="1" dirty="0" err="1">
                          <a:effectLst/>
                        </a:rPr>
                        <a:t>дії</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BEBE"/>
                    </a:solidFill>
                  </a:tcPr>
                </a:tc>
                <a:tc hMerge="1">
                  <a:txBody>
                    <a:bodyPr/>
                    <a:lstStyle/>
                    <a:p>
                      <a:endParaRPr lang="ru-UA"/>
                    </a:p>
                  </a:txBody>
                  <a:tcPr/>
                </a:tc>
                <a:tc hMerge="1">
                  <a:txBody>
                    <a:bodyPr/>
                    <a:lstStyle/>
                    <a:p>
                      <a:endParaRPr lang="ru-UA"/>
                    </a:p>
                  </a:txBody>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1621792862"/>
                  </a:ext>
                </a:extLst>
              </a:tr>
              <a:tr h="241630">
                <a:tc>
                  <a:txBody>
                    <a:bodyPr/>
                    <a:lstStyle/>
                    <a:p>
                      <a:r>
                        <a:rPr lang="en-US" sz="800" b="1" dirty="0">
                          <a:effectLst/>
                        </a:rPr>
                        <a:t> </a:t>
                      </a:r>
                      <a:endParaRPr lang="ru-U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UA" sz="800" b="1" dirty="0" err="1">
                          <a:effectLst/>
                        </a:rPr>
                        <a:t>Minimal</a:t>
                      </a:r>
                      <a:endParaRPr lang="ru-UA" sz="2100" b="1" dirty="0">
                        <a:effectLst/>
                      </a:endParaRPr>
                    </a:p>
                    <a:p>
                      <a:pPr algn="ctr"/>
                      <a:r>
                        <a:rPr lang="ru-UA" sz="800" b="1" dirty="0" err="1">
                          <a:effectLst/>
                        </a:rPr>
                        <a:t>Мінімальна</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FB4"/>
                    </a:solidFill>
                  </a:tcPr>
                </a:tc>
                <a:tc>
                  <a:txBody>
                    <a:bodyPr/>
                    <a:lstStyle/>
                    <a:p>
                      <a:pPr algn="ctr"/>
                      <a:r>
                        <a:rPr lang="ru-UA" sz="800" b="1" dirty="0" err="1">
                          <a:effectLst/>
                        </a:rPr>
                        <a:t>Delayed</a:t>
                      </a:r>
                      <a:endParaRPr lang="ru-UA" sz="2100" b="1" dirty="0">
                        <a:effectLst/>
                      </a:endParaRPr>
                    </a:p>
                    <a:p>
                      <a:pPr algn="ctr"/>
                      <a:r>
                        <a:rPr lang="ru-UA" sz="800" b="1" dirty="0" err="1">
                          <a:effectLst/>
                        </a:rPr>
                        <a:t>Відкладена</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2"/>
                    </a:solidFill>
                  </a:tcPr>
                </a:tc>
                <a:tc>
                  <a:txBody>
                    <a:bodyPr/>
                    <a:lstStyle/>
                    <a:p>
                      <a:pPr algn="ctr"/>
                      <a:r>
                        <a:rPr lang="ru-UA" sz="800" b="1" dirty="0" err="1">
                          <a:effectLst/>
                        </a:rPr>
                        <a:t>Immediate</a:t>
                      </a:r>
                      <a:endParaRPr lang="ru-UA" sz="2100" b="1" dirty="0">
                        <a:effectLst/>
                      </a:endParaRPr>
                    </a:p>
                    <a:p>
                      <a:pPr algn="ctr"/>
                      <a:r>
                        <a:rPr lang="ru-UA" sz="800" b="1" dirty="0" err="1">
                          <a:effectLst/>
                        </a:rPr>
                        <a:t>Безпосередня</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58E"/>
                    </a:solidFill>
                  </a:tcPr>
                </a:tc>
                <a:tc>
                  <a:txBody>
                    <a:bodyPr/>
                    <a:lstStyle/>
                    <a:p>
                      <a:pPr algn="ctr"/>
                      <a:r>
                        <a:rPr lang="ru-UA" sz="800" b="1" dirty="0" err="1">
                          <a:effectLst/>
                        </a:rPr>
                        <a:t>Expectant</a:t>
                      </a:r>
                      <a:endParaRPr lang="ru-UA" sz="2100" b="1" dirty="0">
                        <a:effectLst/>
                      </a:endParaRPr>
                    </a:p>
                    <a:p>
                      <a:pPr algn="ctr"/>
                      <a:r>
                        <a:rPr lang="ru-UA" sz="800" b="1" dirty="0" err="1">
                          <a:effectLst/>
                        </a:rPr>
                        <a:t>Очікувана</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592568917"/>
                  </a:ext>
                </a:extLst>
              </a:tr>
              <a:tr h="483259">
                <a:tc>
                  <a:txBody>
                    <a:bodyPr/>
                    <a:lstStyle/>
                    <a:p>
                      <a:pPr algn="l"/>
                      <a:r>
                        <a:rPr lang="ru-UA" sz="800" b="1" dirty="0" err="1">
                          <a:effectLst/>
                        </a:rPr>
                        <a:t>Meaning</a:t>
                      </a:r>
                      <a:endParaRPr lang="ru-UA" sz="2100" b="1" dirty="0">
                        <a:effectLst/>
                      </a:endParaRPr>
                    </a:p>
                    <a:p>
                      <a:pPr algn="l"/>
                      <a:r>
                        <a:rPr lang="ru-UA" sz="800" b="1" dirty="0" err="1">
                          <a:effectLst/>
                        </a:rPr>
                        <a:t>Значення</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UA" sz="800" dirty="0" err="1">
                          <a:effectLst/>
                        </a:rPr>
                        <a:t>Survival</a:t>
                      </a:r>
                      <a:r>
                        <a:rPr lang="ru-UA" sz="800" dirty="0">
                          <a:effectLst/>
                        </a:rPr>
                        <a:t> </a:t>
                      </a:r>
                      <a:r>
                        <a:rPr lang="ru-UA" sz="800" dirty="0" err="1">
                          <a:effectLst/>
                        </a:rPr>
                        <a:t>likely</a:t>
                      </a:r>
                      <a:r>
                        <a:rPr lang="ru-UA" sz="800" dirty="0">
                          <a:effectLst/>
                        </a:rPr>
                        <a:t> </a:t>
                      </a:r>
                      <a:r>
                        <a:rPr lang="ru-UA" sz="800" dirty="0" err="1">
                          <a:effectLst/>
                        </a:rPr>
                        <a:t>even</a:t>
                      </a:r>
                      <a:r>
                        <a:rPr lang="ru-UA" sz="800" dirty="0">
                          <a:effectLst/>
                        </a:rPr>
                        <a:t> </a:t>
                      </a:r>
                      <a:r>
                        <a:rPr lang="ru-UA" sz="800" dirty="0" err="1">
                          <a:effectLst/>
                        </a:rPr>
                        <a:t>without</a:t>
                      </a:r>
                      <a:r>
                        <a:rPr lang="ru-UA" sz="800" dirty="0">
                          <a:effectLst/>
                        </a:rPr>
                        <a:t> </a:t>
                      </a:r>
                      <a:r>
                        <a:rPr lang="ru-UA" sz="800" dirty="0" err="1">
                          <a:effectLst/>
                        </a:rPr>
                        <a:t>intervention</a:t>
                      </a:r>
                      <a:endParaRPr lang="ru-UA" sz="2100" dirty="0">
                        <a:effectLst/>
                      </a:endParaRPr>
                    </a:p>
                    <a:p>
                      <a:pPr algn="ctr"/>
                      <a:r>
                        <a:rPr lang="ru-UA" sz="800" dirty="0" err="1">
                          <a:effectLst/>
                        </a:rPr>
                        <a:t>Ймовірне</a:t>
                      </a:r>
                      <a:r>
                        <a:rPr lang="ru-UA" sz="800" dirty="0">
                          <a:effectLst/>
                        </a:rPr>
                        <a:t> </a:t>
                      </a:r>
                      <a:r>
                        <a:rPr lang="ru-UA" sz="800" dirty="0" err="1">
                          <a:effectLst/>
                        </a:rPr>
                        <a:t>виживання</a:t>
                      </a:r>
                      <a:r>
                        <a:rPr lang="ru-UA" sz="800" dirty="0">
                          <a:effectLst/>
                        </a:rPr>
                        <a:t> </a:t>
                      </a:r>
                      <a:r>
                        <a:rPr lang="ru-UA" sz="800" dirty="0" err="1">
                          <a:effectLst/>
                        </a:rPr>
                        <a:t>навіть</a:t>
                      </a:r>
                      <a:r>
                        <a:rPr lang="ru-UA" sz="800" dirty="0">
                          <a:effectLst/>
                        </a:rPr>
                        <a:t> без </a:t>
                      </a:r>
                      <a:r>
                        <a:rPr lang="ru-UA" sz="800" dirty="0" err="1">
                          <a:effectLst/>
                        </a:rPr>
                        <a:t>втручання</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FB4"/>
                    </a:solidFill>
                  </a:tcPr>
                </a:tc>
                <a:tc>
                  <a:txBody>
                    <a:bodyPr/>
                    <a:lstStyle/>
                    <a:p>
                      <a:pPr algn="ctr"/>
                      <a:r>
                        <a:rPr lang="ru-UA" sz="800" dirty="0" err="1">
                          <a:effectLst/>
                        </a:rPr>
                        <a:t>Intervention</a:t>
                      </a:r>
                      <a:r>
                        <a:rPr lang="ru-UA" sz="800" dirty="0">
                          <a:effectLst/>
                        </a:rPr>
                        <a:t> </a:t>
                      </a:r>
                      <a:r>
                        <a:rPr lang="ru-UA" sz="800" dirty="0" err="1">
                          <a:effectLst/>
                        </a:rPr>
                        <a:t>required</a:t>
                      </a:r>
                      <a:r>
                        <a:rPr lang="ru-UA" sz="800" dirty="0">
                          <a:effectLst/>
                        </a:rPr>
                        <a:t> </a:t>
                      </a:r>
                      <a:r>
                        <a:rPr lang="ru-UA" sz="800" dirty="0" err="1">
                          <a:effectLst/>
                        </a:rPr>
                        <a:t>but</a:t>
                      </a:r>
                      <a:r>
                        <a:rPr lang="ru-UA" sz="800" dirty="0">
                          <a:effectLst/>
                        </a:rPr>
                        <a:t> </a:t>
                      </a:r>
                      <a:r>
                        <a:rPr lang="ru-UA" sz="800" dirty="0" err="1">
                          <a:effectLst/>
                        </a:rPr>
                        <a:t>can</a:t>
                      </a:r>
                      <a:r>
                        <a:rPr lang="ru-UA" sz="800" dirty="0">
                          <a:effectLst/>
                        </a:rPr>
                        <a:t> </a:t>
                      </a:r>
                      <a:r>
                        <a:rPr lang="ru-UA" sz="800" dirty="0" err="1">
                          <a:effectLst/>
                        </a:rPr>
                        <a:t>be</a:t>
                      </a:r>
                      <a:r>
                        <a:rPr lang="ru-UA" sz="800" dirty="0">
                          <a:effectLst/>
                        </a:rPr>
                        <a:t> </a:t>
                      </a:r>
                      <a:r>
                        <a:rPr lang="ru-UA" sz="800" dirty="0" err="1">
                          <a:effectLst/>
                        </a:rPr>
                        <a:t>treatment</a:t>
                      </a:r>
                      <a:r>
                        <a:rPr lang="ru-UA" sz="800" dirty="0">
                          <a:effectLst/>
                        </a:rPr>
                        <a:t> </a:t>
                      </a:r>
                      <a:r>
                        <a:rPr lang="ru-UA" sz="800" dirty="0" err="1">
                          <a:effectLst/>
                        </a:rPr>
                        <a:t>can</a:t>
                      </a:r>
                      <a:r>
                        <a:rPr lang="ru-UA" sz="800" dirty="0">
                          <a:effectLst/>
                        </a:rPr>
                        <a:t> </a:t>
                      </a:r>
                      <a:r>
                        <a:rPr lang="ru-UA" sz="800" dirty="0" err="1">
                          <a:effectLst/>
                        </a:rPr>
                        <a:t>be</a:t>
                      </a:r>
                      <a:r>
                        <a:rPr lang="ru-UA" sz="800" dirty="0">
                          <a:effectLst/>
                        </a:rPr>
                        <a:t> </a:t>
                      </a:r>
                      <a:r>
                        <a:rPr lang="ru-UA" sz="800" dirty="0" err="1">
                          <a:effectLst/>
                        </a:rPr>
                        <a:t>delayed</a:t>
                      </a:r>
                      <a:r>
                        <a:rPr lang="ru-UA" sz="800" dirty="0">
                          <a:effectLst/>
                        </a:rPr>
                        <a:t> </a:t>
                      </a:r>
                      <a:r>
                        <a:rPr lang="ru-UA" sz="800" dirty="0" err="1">
                          <a:effectLst/>
                        </a:rPr>
                        <a:t>by</a:t>
                      </a:r>
                      <a:r>
                        <a:rPr lang="ru-UA" sz="800" dirty="0">
                          <a:effectLst/>
                        </a:rPr>
                        <a:t> </a:t>
                      </a:r>
                      <a:r>
                        <a:rPr lang="ru-UA" sz="800" dirty="0" err="1">
                          <a:effectLst/>
                        </a:rPr>
                        <a:t>several</a:t>
                      </a:r>
                      <a:r>
                        <a:rPr lang="ru-UA" sz="800" dirty="0">
                          <a:effectLst/>
                        </a:rPr>
                        <a:t> </a:t>
                      </a:r>
                      <a:r>
                        <a:rPr lang="ru-UA" sz="800" dirty="0" err="1">
                          <a:effectLst/>
                        </a:rPr>
                        <a:t>minutes</a:t>
                      </a:r>
                      <a:r>
                        <a:rPr lang="ru-UA" sz="800" dirty="0">
                          <a:effectLst/>
                        </a:rPr>
                        <a:t> </a:t>
                      </a:r>
                      <a:r>
                        <a:rPr lang="ru-UA" sz="800" dirty="0" err="1">
                          <a:effectLst/>
                        </a:rPr>
                        <a:t>or</a:t>
                      </a:r>
                      <a:r>
                        <a:rPr lang="ru-UA" sz="800" dirty="0">
                          <a:effectLst/>
                        </a:rPr>
                        <a:t> </a:t>
                      </a:r>
                      <a:r>
                        <a:rPr lang="ru-UA" sz="800" dirty="0" err="1">
                          <a:effectLst/>
                        </a:rPr>
                        <a:t>hours</a:t>
                      </a:r>
                      <a:endParaRPr lang="ru-UA" sz="2100" dirty="0">
                        <a:effectLst/>
                      </a:endParaRPr>
                    </a:p>
                    <a:p>
                      <a:pPr algn="ctr"/>
                      <a:r>
                        <a:rPr lang="ru-UA" sz="800" dirty="0" err="1">
                          <a:effectLst/>
                        </a:rPr>
                        <a:t>Потрібне</a:t>
                      </a:r>
                      <a:r>
                        <a:rPr lang="ru-UA" sz="800" dirty="0">
                          <a:effectLst/>
                        </a:rPr>
                        <a:t> </a:t>
                      </a:r>
                      <a:r>
                        <a:rPr lang="ru-UA" sz="800" dirty="0" err="1">
                          <a:effectLst/>
                        </a:rPr>
                        <a:t>втручання</a:t>
                      </a:r>
                      <a:r>
                        <a:rPr lang="ru-UA" sz="800" dirty="0">
                          <a:effectLst/>
                        </a:rPr>
                        <a:t>, але </a:t>
                      </a:r>
                      <a:r>
                        <a:rPr lang="ru-UA" sz="800" dirty="0" err="1">
                          <a:effectLst/>
                        </a:rPr>
                        <a:t>лікування</a:t>
                      </a:r>
                      <a:r>
                        <a:rPr lang="ru-UA" sz="800" dirty="0">
                          <a:effectLst/>
                        </a:rPr>
                        <a:t> </a:t>
                      </a:r>
                      <a:r>
                        <a:rPr lang="ru-UA" sz="800" dirty="0" err="1">
                          <a:effectLst/>
                        </a:rPr>
                        <a:t>може</a:t>
                      </a:r>
                      <a:r>
                        <a:rPr lang="ru-UA" sz="800" dirty="0">
                          <a:effectLst/>
                        </a:rPr>
                        <a:t> бути </a:t>
                      </a:r>
                      <a:r>
                        <a:rPr lang="ru-UA" sz="800" dirty="0" err="1">
                          <a:effectLst/>
                        </a:rPr>
                        <a:t>відкладено</a:t>
                      </a:r>
                      <a:r>
                        <a:rPr lang="ru-UA" sz="800" dirty="0">
                          <a:effectLst/>
                        </a:rPr>
                        <a:t> на </a:t>
                      </a:r>
                      <a:r>
                        <a:rPr lang="ru-UA" sz="800" dirty="0" err="1">
                          <a:effectLst/>
                        </a:rPr>
                        <a:t>кілька</a:t>
                      </a:r>
                      <a:r>
                        <a:rPr lang="ru-UA" sz="800" dirty="0">
                          <a:effectLst/>
                        </a:rPr>
                        <a:t> </a:t>
                      </a:r>
                      <a:r>
                        <a:rPr lang="ru-UA" sz="800" dirty="0" err="1">
                          <a:effectLst/>
                        </a:rPr>
                        <a:t>хвилин</a:t>
                      </a:r>
                      <a:r>
                        <a:rPr lang="ru-UA" sz="800" dirty="0">
                          <a:effectLst/>
                        </a:rPr>
                        <a:t> </a:t>
                      </a:r>
                      <a:r>
                        <a:rPr lang="ru-UA" sz="800" dirty="0" err="1">
                          <a:effectLst/>
                        </a:rPr>
                        <a:t>або</a:t>
                      </a:r>
                      <a:r>
                        <a:rPr lang="ru-UA" sz="800" dirty="0">
                          <a:effectLst/>
                        </a:rPr>
                        <a:t> годин</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2"/>
                    </a:solidFill>
                  </a:tcPr>
                </a:tc>
                <a:tc>
                  <a:txBody>
                    <a:bodyPr/>
                    <a:lstStyle/>
                    <a:p>
                      <a:pPr algn="ctr"/>
                      <a:r>
                        <a:rPr lang="ru-UA" sz="800" dirty="0" err="1">
                          <a:effectLst/>
                        </a:rPr>
                        <a:t>Intervention</a:t>
                      </a:r>
                      <a:r>
                        <a:rPr lang="ru-UA" sz="800" dirty="0">
                          <a:effectLst/>
                        </a:rPr>
                        <a:t> </a:t>
                      </a:r>
                      <a:r>
                        <a:rPr lang="ru-UA" sz="800" dirty="0" err="1">
                          <a:effectLst/>
                        </a:rPr>
                        <a:t>is</a:t>
                      </a:r>
                      <a:r>
                        <a:rPr lang="ru-UA" sz="800" dirty="0">
                          <a:effectLst/>
                        </a:rPr>
                        <a:t> </a:t>
                      </a:r>
                      <a:r>
                        <a:rPr lang="ru-UA" sz="800" dirty="0" err="1">
                          <a:effectLst/>
                        </a:rPr>
                        <a:t>required</a:t>
                      </a:r>
                      <a:r>
                        <a:rPr lang="ru-UA" sz="800" dirty="0">
                          <a:effectLst/>
                        </a:rPr>
                        <a:t> </a:t>
                      </a:r>
                      <a:r>
                        <a:rPr lang="ru-UA" sz="800" dirty="0" err="1">
                          <a:effectLst/>
                        </a:rPr>
                        <a:t>within</a:t>
                      </a:r>
                      <a:r>
                        <a:rPr lang="ru-UA" sz="800" dirty="0">
                          <a:effectLst/>
                        </a:rPr>
                        <a:t> </a:t>
                      </a:r>
                      <a:r>
                        <a:rPr lang="ru-UA" sz="800" dirty="0" err="1">
                          <a:effectLst/>
                        </a:rPr>
                        <a:t>minutes</a:t>
                      </a:r>
                      <a:endParaRPr lang="ru-UA" sz="2100" dirty="0">
                        <a:effectLst/>
                      </a:endParaRPr>
                    </a:p>
                    <a:p>
                      <a:pPr algn="ctr"/>
                      <a:r>
                        <a:rPr lang="ru-UA" sz="800" dirty="0" err="1">
                          <a:effectLst/>
                        </a:rPr>
                        <a:t>Втручання</a:t>
                      </a:r>
                      <a:r>
                        <a:rPr lang="ru-UA" sz="800" dirty="0">
                          <a:effectLst/>
                        </a:rPr>
                        <a:t> </a:t>
                      </a:r>
                      <a:r>
                        <a:rPr lang="ru-UA" sz="800" dirty="0" err="1">
                          <a:effectLst/>
                        </a:rPr>
                        <a:t>потрібне</a:t>
                      </a:r>
                      <a:r>
                        <a:rPr lang="ru-UA" sz="800" dirty="0">
                          <a:effectLst/>
                        </a:rPr>
                        <a:t> </a:t>
                      </a:r>
                      <a:r>
                        <a:rPr lang="ru-UA" sz="800" dirty="0" err="1">
                          <a:effectLst/>
                        </a:rPr>
                        <a:t>протягом</a:t>
                      </a:r>
                      <a:r>
                        <a:rPr lang="ru-UA" sz="800" dirty="0">
                          <a:effectLst/>
                        </a:rPr>
                        <a:t> </a:t>
                      </a:r>
                      <a:r>
                        <a:rPr lang="ru-UA" sz="800" dirty="0" err="1">
                          <a:effectLst/>
                        </a:rPr>
                        <a:t>кількох</a:t>
                      </a:r>
                      <a:r>
                        <a:rPr lang="ru-UA" sz="800" dirty="0">
                          <a:effectLst/>
                        </a:rPr>
                        <a:t> </a:t>
                      </a:r>
                      <a:r>
                        <a:rPr lang="ru-UA" sz="800" dirty="0" err="1">
                          <a:effectLst/>
                        </a:rPr>
                        <a:t>хвилин</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58E"/>
                    </a:solidFill>
                  </a:tcPr>
                </a:tc>
                <a:tc>
                  <a:txBody>
                    <a:bodyPr/>
                    <a:lstStyle/>
                    <a:p>
                      <a:pPr algn="ctr"/>
                      <a:r>
                        <a:rPr lang="ru-UA" sz="800" dirty="0" err="1">
                          <a:effectLst/>
                        </a:rPr>
                        <a:t>Survival</a:t>
                      </a:r>
                      <a:r>
                        <a:rPr lang="ru-UA" sz="800" dirty="0">
                          <a:effectLst/>
                        </a:rPr>
                        <a:t> </a:t>
                      </a:r>
                      <a:r>
                        <a:rPr lang="ru-UA" sz="800" dirty="0" err="1">
                          <a:effectLst/>
                        </a:rPr>
                        <a:t>unlikely</a:t>
                      </a:r>
                      <a:r>
                        <a:rPr lang="ru-UA" sz="800" dirty="0">
                          <a:effectLst/>
                        </a:rPr>
                        <a:t> </a:t>
                      </a:r>
                      <a:r>
                        <a:rPr lang="ru-UA" sz="800" dirty="0" err="1">
                          <a:effectLst/>
                        </a:rPr>
                        <a:t>even</a:t>
                      </a:r>
                      <a:r>
                        <a:rPr lang="ru-UA" sz="800" dirty="0">
                          <a:effectLst/>
                        </a:rPr>
                        <a:t> </a:t>
                      </a:r>
                      <a:r>
                        <a:rPr lang="ru-UA" sz="800" dirty="0" err="1">
                          <a:effectLst/>
                        </a:rPr>
                        <a:t>with</a:t>
                      </a:r>
                      <a:r>
                        <a:rPr lang="ru-UA" sz="800" dirty="0">
                          <a:effectLst/>
                        </a:rPr>
                        <a:t> </a:t>
                      </a:r>
                      <a:r>
                        <a:rPr lang="ru-UA" sz="800" dirty="0" err="1">
                          <a:effectLst/>
                        </a:rPr>
                        <a:t>intervention</a:t>
                      </a:r>
                      <a:endParaRPr lang="ru-UA" sz="2100" dirty="0">
                        <a:effectLst/>
                      </a:endParaRPr>
                    </a:p>
                    <a:p>
                      <a:pPr algn="ctr"/>
                      <a:r>
                        <a:rPr lang="ru-UA" sz="800" dirty="0" err="1">
                          <a:effectLst/>
                        </a:rPr>
                        <a:t>Виживання</a:t>
                      </a:r>
                      <a:r>
                        <a:rPr lang="ru-UA" sz="800" dirty="0">
                          <a:effectLst/>
                        </a:rPr>
                        <a:t> </a:t>
                      </a:r>
                      <a:r>
                        <a:rPr lang="ru-UA" sz="800" dirty="0" err="1">
                          <a:effectLst/>
                        </a:rPr>
                        <a:t>малоймовірне</a:t>
                      </a:r>
                      <a:r>
                        <a:rPr lang="ru-UA" sz="800" dirty="0">
                          <a:effectLst/>
                        </a:rPr>
                        <a:t> </a:t>
                      </a:r>
                      <a:r>
                        <a:rPr lang="ru-UA" sz="800" dirty="0" err="1">
                          <a:effectLst/>
                        </a:rPr>
                        <a:t>навіть</a:t>
                      </a:r>
                      <a:r>
                        <a:rPr lang="ru-UA" sz="800" dirty="0">
                          <a:effectLst/>
                        </a:rPr>
                        <a:t> за </a:t>
                      </a:r>
                      <a:r>
                        <a:rPr lang="ru-UA" sz="800" dirty="0" err="1">
                          <a:effectLst/>
                        </a:rPr>
                        <a:t>умови</a:t>
                      </a:r>
                      <a:r>
                        <a:rPr lang="ru-UA" sz="800" dirty="0">
                          <a:effectLst/>
                        </a:rPr>
                        <a:t> </a:t>
                      </a:r>
                      <a:r>
                        <a:rPr lang="ru-UA" sz="800" dirty="0" err="1">
                          <a:effectLst/>
                        </a:rPr>
                        <a:t>втручання</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101326108"/>
                  </a:ext>
                </a:extLst>
              </a:tr>
              <a:tr h="483259">
                <a:tc>
                  <a:txBody>
                    <a:bodyPr/>
                    <a:lstStyle/>
                    <a:p>
                      <a:pPr algn="l"/>
                      <a:r>
                        <a:rPr lang="ru-UA" sz="800" b="1" dirty="0" err="1">
                          <a:effectLst/>
                        </a:rPr>
                        <a:t>Examples</a:t>
                      </a:r>
                      <a:endParaRPr lang="ru-UA" sz="2100" b="1" dirty="0">
                        <a:effectLst/>
                      </a:endParaRPr>
                    </a:p>
                    <a:p>
                      <a:pPr algn="l"/>
                      <a:r>
                        <a:rPr lang="ru-UA" sz="800" b="1" dirty="0" err="1">
                          <a:effectLst/>
                        </a:rPr>
                        <a:t>Приклади</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UA" sz="800" dirty="0">
                          <a:effectLst/>
                        </a:rPr>
                        <a:t>Local </a:t>
                      </a:r>
                      <a:r>
                        <a:rPr lang="ru-UA" sz="800" dirty="0" err="1">
                          <a:effectLst/>
                        </a:rPr>
                        <a:t>effects</a:t>
                      </a:r>
                      <a:r>
                        <a:rPr lang="ru-UA" sz="800" dirty="0">
                          <a:effectLst/>
                        </a:rPr>
                        <a:t> </a:t>
                      </a:r>
                      <a:r>
                        <a:rPr lang="ru-UA" sz="800" dirty="0" err="1">
                          <a:effectLst/>
                        </a:rPr>
                        <a:t>only</a:t>
                      </a:r>
                      <a:r>
                        <a:rPr lang="ru-UA" sz="800" dirty="0">
                          <a:effectLst/>
                        </a:rPr>
                        <a:t> </a:t>
                      </a:r>
                      <a:r>
                        <a:rPr lang="ru-UA" sz="800" dirty="0" err="1">
                          <a:effectLst/>
                        </a:rPr>
                        <a:t>or</a:t>
                      </a:r>
                      <a:r>
                        <a:rPr lang="ru-UA" sz="800" dirty="0">
                          <a:effectLst/>
                        </a:rPr>
                        <a:t> </a:t>
                      </a:r>
                      <a:r>
                        <a:rPr lang="ru-UA" sz="800" dirty="0" err="1">
                          <a:effectLst/>
                        </a:rPr>
                        <a:t>resolving</a:t>
                      </a:r>
                      <a:r>
                        <a:rPr lang="ru-UA" sz="800" dirty="0">
                          <a:effectLst/>
                        </a:rPr>
                        <a:t> </a:t>
                      </a:r>
                      <a:r>
                        <a:rPr lang="ru-UA" sz="800" dirty="0" err="1">
                          <a:effectLst/>
                        </a:rPr>
                        <a:t>effects</a:t>
                      </a:r>
                      <a:r>
                        <a:rPr lang="ru-UA" sz="800" dirty="0">
                          <a:effectLst/>
                        </a:rPr>
                        <a:t> </a:t>
                      </a:r>
                      <a:r>
                        <a:rPr lang="ru-UA" sz="800" dirty="0" err="1">
                          <a:effectLst/>
                        </a:rPr>
                        <a:t>from</a:t>
                      </a:r>
                      <a:r>
                        <a:rPr lang="ru-UA" sz="800" dirty="0">
                          <a:effectLst/>
                        </a:rPr>
                        <a:t> </a:t>
                      </a:r>
                      <a:r>
                        <a:rPr lang="ru-UA" sz="800" dirty="0" err="1">
                          <a:effectLst/>
                        </a:rPr>
                        <a:t>vapor</a:t>
                      </a:r>
                      <a:r>
                        <a:rPr lang="ru-UA" sz="800" dirty="0">
                          <a:effectLst/>
                        </a:rPr>
                        <a:t> </a:t>
                      </a:r>
                      <a:r>
                        <a:rPr lang="ru-UA" sz="800" dirty="0" err="1">
                          <a:effectLst/>
                        </a:rPr>
                        <a:t>exposure</a:t>
                      </a:r>
                      <a:endParaRPr lang="ru-UA" sz="2100" dirty="0">
                        <a:effectLst/>
                      </a:endParaRPr>
                    </a:p>
                    <a:p>
                      <a:pPr algn="ctr"/>
                      <a:r>
                        <a:rPr lang="ru-UA" sz="800" dirty="0">
                          <a:effectLst/>
                        </a:rPr>
                        <a:t>Лише </a:t>
                      </a:r>
                      <a:r>
                        <a:rPr lang="ru-UA" sz="800" dirty="0" err="1">
                          <a:effectLst/>
                        </a:rPr>
                        <a:t>місцеві</a:t>
                      </a:r>
                      <a:r>
                        <a:rPr lang="ru-UA" sz="800" dirty="0">
                          <a:effectLst/>
                        </a:rPr>
                        <a:t> </a:t>
                      </a:r>
                      <a:r>
                        <a:rPr lang="ru-UA" sz="800" dirty="0" err="1">
                          <a:effectLst/>
                        </a:rPr>
                        <a:t>ефекти</a:t>
                      </a:r>
                      <a:r>
                        <a:rPr lang="ru-UA" sz="800" dirty="0">
                          <a:effectLst/>
                        </a:rPr>
                        <a:t> </a:t>
                      </a:r>
                      <a:r>
                        <a:rPr lang="ru-UA" sz="800" dirty="0" err="1">
                          <a:effectLst/>
                        </a:rPr>
                        <a:t>або</a:t>
                      </a:r>
                      <a:r>
                        <a:rPr lang="ru-UA" sz="800" dirty="0">
                          <a:effectLst/>
                        </a:rPr>
                        <a:t> </a:t>
                      </a:r>
                      <a:r>
                        <a:rPr lang="ru-UA" sz="800" dirty="0" err="1">
                          <a:effectLst/>
                        </a:rPr>
                        <a:t>ліквідаційні</a:t>
                      </a:r>
                      <a:r>
                        <a:rPr lang="ru-UA" sz="800" dirty="0">
                          <a:effectLst/>
                        </a:rPr>
                        <a:t> </a:t>
                      </a:r>
                      <a:r>
                        <a:rPr lang="ru-UA" sz="800" dirty="0" err="1">
                          <a:effectLst/>
                        </a:rPr>
                        <a:t>ефекти</a:t>
                      </a:r>
                      <a:r>
                        <a:rPr lang="ru-UA" sz="800" dirty="0">
                          <a:effectLst/>
                        </a:rPr>
                        <a:t> </a:t>
                      </a:r>
                      <a:r>
                        <a:rPr lang="ru-UA" sz="800" dirty="0" err="1">
                          <a:effectLst/>
                        </a:rPr>
                        <a:t>від</a:t>
                      </a:r>
                      <a:r>
                        <a:rPr lang="ru-UA" sz="800" dirty="0">
                          <a:effectLst/>
                        </a:rPr>
                        <a:t> </a:t>
                      </a:r>
                      <a:r>
                        <a:rPr lang="ru-UA" sz="800" dirty="0" err="1">
                          <a:effectLst/>
                        </a:rPr>
                        <a:t>впливу</a:t>
                      </a:r>
                      <a:r>
                        <a:rPr lang="ru-UA" sz="800" dirty="0">
                          <a:effectLst/>
                        </a:rPr>
                        <a:t> </a:t>
                      </a:r>
                      <a:r>
                        <a:rPr lang="ru-UA" sz="800" dirty="0" err="1">
                          <a:effectLst/>
                        </a:rPr>
                        <a:t>парів</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FB4"/>
                    </a:solidFill>
                  </a:tcPr>
                </a:tc>
                <a:tc>
                  <a:txBody>
                    <a:bodyPr/>
                    <a:lstStyle/>
                    <a:p>
                      <a:pPr algn="ctr"/>
                      <a:r>
                        <a:rPr lang="ru-UA" sz="800" dirty="0" err="1">
                          <a:effectLst/>
                        </a:rPr>
                        <a:t>Significant</a:t>
                      </a:r>
                      <a:r>
                        <a:rPr lang="ru-UA" sz="800" dirty="0">
                          <a:effectLst/>
                        </a:rPr>
                        <a:t> </a:t>
                      </a:r>
                      <a:r>
                        <a:rPr lang="ru-UA" sz="800" dirty="0" err="1">
                          <a:effectLst/>
                        </a:rPr>
                        <a:t>but</a:t>
                      </a:r>
                      <a:r>
                        <a:rPr lang="ru-UA" sz="800" dirty="0">
                          <a:effectLst/>
                        </a:rPr>
                        <a:t> </a:t>
                      </a:r>
                      <a:r>
                        <a:rPr lang="ru-UA" sz="800" dirty="0" err="1">
                          <a:effectLst/>
                        </a:rPr>
                        <a:t>not</a:t>
                      </a:r>
                      <a:r>
                        <a:rPr lang="ru-UA" sz="800" dirty="0">
                          <a:effectLst/>
                        </a:rPr>
                        <a:t> </a:t>
                      </a:r>
                      <a:r>
                        <a:rPr lang="ru-UA" sz="800" dirty="0" err="1">
                          <a:effectLst/>
                        </a:rPr>
                        <a:t>life-threatening</a:t>
                      </a:r>
                      <a:r>
                        <a:rPr lang="ru-UA" sz="800" dirty="0">
                          <a:effectLst/>
                        </a:rPr>
                        <a:t> </a:t>
                      </a:r>
                      <a:r>
                        <a:rPr lang="ru-UA" sz="800" dirty="0" err="1">
                          <a:effectLst/>
                        </a:rPr>
                        <a:t>respiratory</a:t>
                      </a:r>
                      <a:r>
                        <a:rPr lang="ru-UA" sz="800" dirty="0">
                          <a:effectLst/>
                        </a:rPr>
                        <a:t> </a:t>
                      </a:r>
                      <a:r>
                        <a:rPr lang="ru-UA" sz="800" dirty="0" err="1">
                          <a:effectLst/>
                        </a:rPr>
                        <a:t>symptoms</a:t>
                      </a:r>
                      <a:r>
                        <a:rPr lang="ru-UA" sz="800" dirty="0">
                          <a:effectLst/>
                        </a:rPr>
                        <a:t>, </a:t>
                      </a:r>
                      <a:r>
                        <a:rPr lang="ru-UA" sz="800" dirty="0" err="1">
                          <a:effectLst/>
                        </a:rPr>
                        <a:t>non-life-threatening</a:t>
                      </a:r>
                      <a:r>
                        <a:rPr lang="ru-UA" sz="800" dirty="0">
                          <a:effectLst/>
                        </a:rPr>
                        <a:t> </a:t>
                      </a:r>
                      <a:r>
                        <a:rPr lang="ru-UA" sz="800" dirty="0" err="1">
                          <a:effectLst/>
                        </a:rPr>
                        <a:t>systemic</a:t>
                      </a:r>
                      <a:r>
                        <a:rPr lang="ru-UA" sz="800" dirty="0">
                          <a:effectLst/>
                        </a:rPr>
                        <a:t> </a:t>
                      </a:r>
                      <a:r>
                        <a:rPr lang="ru-UA" sz="800" dirty="0" err="1">
                          <a:effectLst/>
                        </a:rPr>
                        <a:t>symptoms</a:t>
                      </a:r>
                      <a:endParaRPr lang="ru-UA" sz="2100" dirty="0">
                        <a:effectLst/>
                      </a:endParaRPr>
                    </a:p>
                    <a:p>
                      <a:pPr algn="ctr"/>
                      <a:r>
                        <a:rPr lang="ru-UA" sz="800" dirty="0" err="1">
                          <a:effectLst/>
                        </a:rPr>
                        <a:t>Значні</a:t>
                      </a:r>
                      <a:r>
                        <a:rPr lang="ru-UA" sz="800" dirty="0">
                          <a:effectLst/>
                        </a:rPr>
                        <a:t>, але не </a:t>
                      </a:r>
                      <a:r>
                        <a:rPr lang="ru-UA" sz="800" dirty="0" err="1">
                          <a:effectLst/>
                        </a:rPr>
                        <a:t>загрозливі</a:t>
                      </a:r>
                      <a:r>
                        <a:rPr lang="ru-UA" sz="800" dirty="0">
                          <a:effectLst/>
                        </a:rPr>
                        <a:t> для </a:t>
                      </a:r>
                      <a:r>
                        <a:rPr lang="ru-UA" sz="800" dirty="0" err="1">
                          <a:effectLst/>
                        </a:rPr>
                        <a:t>життя</a:t>
                      </a:r>
                      <a:r>
                        <a:rPr lang="ru-UA" sz="800" dirty="0">
                          <a:effectLst/>
                        </a:rPr>
                        <a:t> </a:t>
                      </a:r>
                      <a:r>
                        <a:rPr lang="ru-UA" sz="800" dirty="0" err="1">
                          <a:effectLst/>
                        </a:rPr>
                        <a:t>респіраторні</a:t>
                      </a:r>
                      <a:r>
                        <a:rPr lang="ru-UA" sz="800" dirty="0">
                          <a:effectLst/>
                        </a:rPr>
                        <a:t> </a:t>
                      </a:r>
                      <a:r>
                        <a:rPr lang="ru-UA" sz="800" dirty="0" err="1">
                          <a:effectLst/>
                        </a:rPr>
                        <a:t>симптоми</a:t>
                      </a:r>
                      <a:r>
                        <a:rPr lang="ru-UA" sz="800" dirty="0">
                          <a:effectLst/>
                        </a:rPr>
                        <a:t>, не </a:t>
                      </a:r>
                      <a:r>
                        <a:rPr lang="ru-UA" sz="800" dirty="0" err="1">
                          <a:effectLst/>
                        </a:rPr>
                        <a:t>загрозливі</a:t>
                      </a:r>
                      <a:r>
                        <a:rPr lang="ru-UA" sz="800" dirty="0">
                          <a:effectLst/>
                        </a:rPr>
                        <a:t> для </a:t>
                      </a:r>
                      <a:r>
                        <a:rPr lang="ru-UA" sz="800" dirty="0" err="1">
                          <a:effectLst/>
                        </a:rPr>
                        <a:t>життя</a:t>
                      </a:r>
                      <a:r>
                        <a:rPr lang="ru-UA" sz="800" dirty="0">
                          <a:effectLst/>
                        </a:rPr>
                        <a:t> </a:t>
                      </a:r>
                      <a:r>
                        <a:rPr lang="ru-UA" sz="800" dirty="0" err="1">
                          <a:effectLst/>
                        </a:rPr>
                        <a:t>системні</a:t>
                      </a:r>
                      <a:r>
                        <a:rPr lang="ru-UA" sz="800" dirty="0">
                          <a:effectLst/>
                        </a:rPr>
                        <a:t> </a:t>
                      </a:r>
                      <a:r>
                        <a:rPr lang="ru-UA" sz="800" dirty="0" err="1">
                          <a:effectLst/>
                        </a:rPr>
                        <a:t>симптоми</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2"/>
                    </a:solidFill>
                  </a:tcPr>
                </a:tc>
                <a:tc>
                  <a:txBody>
                    <a:bodyPr/>
                    <a:lstStyle/>
                    <a:p>
                      <a:pPr algn="ctr"/>
                      <a:r>
                        <a:rPr lang="ru-UA" sz="800" dirty="0" err="1">
                          <a:effectLst/>
                        </a:rPr>
                        <a:t>Any</a:t>
                      </a:r>
                      <a:r>
                        <a:rPr lang="ru-UA" sz="800" dirty="0">
                          <a:effectLst/>
                        </a:rPr>
                        <a:t> </a:t>
                      </a:r>
                      <a:r>
                        <a:rPr lang="ru-UA" sz="800" dirty="0" err="1">
                          <a:effectLst/>
                        </a:rPr>
                        <a:t>severe</a:t>
                      </a:r>
                      <a:r>
                        <a:rPr lang="ru-UA" sz="800" dirty="0">
                          <a:effectLst/>
                        </a:rPr>
                        <a:t> </a:t>
                      </a:r>
                      <a:r>
                        <a:rPr lang="ru-UA" sz="800" dirty="0" err="1">
                          <a:effectLst/>
                        </a:rPr>
                        <a:t>systemic</a:t>
                      </a:r>
                      <a:r>
                        <a:rPr lang="ru-UA" sz="800" dirty="0">
                          <a:effectLst/>
                        </a:rPr>
                        <a:t> </a:t>
                      </a:r>
                      <a:r>
                        <a:rPr lang="ru-UA" sz="800" dirty="0" err="1">
                          <a:effectLst/>
                        </a:rPr>
                        <a:t>symtpoms</a:t>
                      </a:r>
                      <a:r>
                        <a:rPr lang="ru-UA" sz="800" dirty="0">
                          <a:effectLst/>
                        </a:rPr>
                        <a:t>, </a:t>
                      </a:r>
                      <a:r>
                        <a:rPr lang="ru-UA" sz="800" dirty="0" err="1">
                          <a:effectLst/>
                        </a:rPr>
                        <a:t>concern</a:t>
                      </a:r>
                      <a:r>
                        <a:rPr lang="ru-UA" sz="800" dirty="0">
                          <a:effectLst/>
                        </a:rPr>
                        <a:t> </a:t>
                      </a:r>
                      <a:r>
                        <a:rPr lang="ru-UA" sz="800" dirty="0" err="1">
                          <a:effectLst/>
                        </a:rPr>
                        <a:t>for</a:t>
                      </a:r>
                      <a:r>
                        <a:rPr lang="ru-UA" sz="800" dirty="0">
                          <a:effectLst/>
                        </a:rPr>
                        <a:t> </a:t>
                      </a:r>
                      <a:r>
                        <a:rPr lang="ru-UA" sz="800" dirty="0" err="1">
                          <a:effectLst/>
                        </a:rPr>
                        <a:t>impending</a:t>
                      </a:r>
                      <a:r>
                        <a:rPr lang="ru-UA" sz="800" dirty="0">
                          <a:effectLst/>
                        </a:rPr>
                        <a:t> </a:t>
                      </a:r>
                      <a:r>
                        <a:rPr lang="ru-UA" sz="800" dirty="0" err="1">
                          <a:effectLst/>
                        </a:rPr>
                        <a:t>circulatory</a:t>
                      </a:r>
                      <a:r>
                        <a:rPr lang="ru-UA" sz="800" dirty="0">
                          <a:effectLst/>
                        </a:rPr>
                        <a:t> </a:t>
                      </a:r>
                      <a:r>
                        <a:rPr lang="ru-UA" sz="800" dirty="0" err="1">
                          <a:effectLst/>
                        </a:rPr>
                        <a:t>collapse</a:t>
                      </a:r>
                      <a:endParaRPr lang="ru-UA" sz="2100" dirty="0">
                        <a:effectLst/>
                      </a:endParaRPr>
                    </a:p>
                    <a:p>
                      <a:pPr algn="ctr"/>
                      <a:r>
                        <a:rPr lang="ru-UA" sz="800" dirty="0">
                          <a:effectLst/>
                        </a:rPr>
                        <a:t>Будь-</a:t>
                      </a:r>
                      <a:r>
                        <a:rPr lang="ru-UA" sz="800" dirty="0" err="1">
                          <a:effectLst/>
                        </a:rPr>
                        <a:t>які</a:t>
                      </a:r>
                      <a:r>
                        <a:rPr lang="ru-UA" sz="800" dirty="0">
                          <a:effectLst/>
                        </a:rPr>
                        <a:t> </a:t>
                      </a:r>
                      <a:r>
                        <a:rPr lang="ru-UA" sz="800" dirty="0" err="1">
                          <a:effectLst/>
                        </a:rPr>
                        <a:t>важкі</a:t>
                      </a:r>
                      <a:r>
                        <a:rPr lang="ru-UA" sz="800" dirty="0">
                          <a:effectLst/>
                        </a:rPr>
                        <a:t> </a:t>
                      </a:r>
                      <a:r>
                        <a:rPr lang="ru-UA" sz="800" dirty="0" err="1">
                          <a:effectLst/>
                        </a:rPr>
                        <a:t>системні</a:t>
                      </a:r>
                      <a:r>
                        <a:rPr lang="ru-UA" sz="800" dirty="0">
                          <a:effectLst/>
                        </a:rPr>
                        <a:t> </a:t>
                      </a:r>
                      <a:r>
                        <a:rPr lang="ru-UA" sz="800" dirty="0" err="1">
                          <a:effectLst/>
                        </a:rPr>
                        <a:t>симптоми</a:t>
                      </a:r>
                      <a:r>
                        <a:rPr lang="ru-UA" sz="800" dirty="0">
                          <a:effectLst/>
                        </a:rPr>
                        <a:t>, </a:t>
                      </a:r>
                      <a:r>
                        <a:rPr lang="ru-UA" sz="800" dirty="0" err="1">
                          <a:effectLst/>
                        </a:rPr>
                        <a:t>занепокоєння</a:t>
                      </a:r>
                      <a:r>
                        <a:rPr lang="ru-UA" sz="800" dirty="0">
                          <a:effectLst/>
                        </a:rPr>
                        <a:t> </a:t>
                      </a:r>
                      <a:r>
                        <a:rPr lang="ru-UA" sz="800" dirty="0" err="1">
                          <a:effectLst/>
                        </a:rPr>
                        <a:t>щодо</a:t>
                      </a:r>
                      <a:r>
                        <a:rPr lang="ru-UA" sz="800" dirty="0">
                          <a:effectLst/>
                        </a:rPr>
                        <a:t> </a:t>
                      </a:r>
                      <a:r>
                        <a:rPr lang="ru-UA" sz="800" dirty="0" err="1">
                          <a:effectLst/>
                        </a:rPr>
                        <a:t>загрози</a:t>
                      </a:r>
                      <a:r>
                        <a:rPr lang="ru-UA" sz="800" dirty="0">
                          <a:effectLst/>
                        </a:rPr>
                        <a:t> </a:t>
                      </a:r>
                      <a:r>
                        <a:rPr lang="ru-UA" sz="800" dirty="0" err="1">
                          <a:effectLst/>
                        </a:rPr>
                        <a:t>кровообігу</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58E"/>
                    </a:solidFill>
                  </a:tcPr>
                </a:tc>
                <a:tc rowSpan="8">
                  <a:txBody>
                    <a:bodyPr/>
                    <a:lstStyle/>
                    <a:p>
                      <a:pPr algn="ctr"/>
                      <a:r>
                        <a:rPr lang="ru-UA" sz="800" dirty="0">
                          <a:effectLst/>
                        </a:rPr>
                        <a:t>No </a:t>
                      </a:r>
                      <a:r>
                        <a:rPr lang="ru-UA" sz="800" dirty="0" err="1">
                          <a:effectLst/>
                        </a:rPr>
                        <a:t>Pulse</a:t>
                      </a:r>
                      <a:r>
                        <a:rPr lang="ru-UA" sz="800" dirty="0">
                          <a:effectLst/>
                        </a:rPr>
                        <a:t>, </a:t>
                      </a:r>
                      <a:r>
                        <a:rPr lang="ru-UA" sz="800" dirty="0" err="1">
                          <a:effectLst/>
                        </a:rPr>
                        <a:t>Apnea</a:t>
                      </a:r>
                      <a:r>
                        <a:rPr lang="ru-UA" sz="800" dirty="0">
                          <a:effectLst/>
                        </a:rPr>
                        <a:t> &gt;5 </a:t>
                      </a:r>
                      <a:r>
                        <a:rPr lang="ru-UA" sz="800" dirty="0" err="1">
                          <a:effectLst/>
                        </a:rPr>
                        <a:t>minutes</a:t>
                      </a:r>
                      <a:r>
                        <a:rPr lang="ru-UA" sz="800" dirty="0">
                          <a:effectLst/>
                        </a:rPr>
                        <a:t>, No </a:t>
                      </a:r>
                      <a:r>
                        <a:rPr lang="ru-UA" sz="800" dirty="0" err="1">
                          <a:effectLst/>
                        </a:rPr>
                        <a:t>response</a:t>
                      </a:r>
                      <a:r>
                        <a:rPr lang="ru-UA" sz="800" dirty="0">
                          <a:effectLst/>
                        </a:rPr>
                        <a:t> </a:t>
                      </a:r>
                      <a:r>
                        <a:rPr lang="ru-UA" sz="800" dirty="0" err="1">
                          <a:effectLst/>
                        </a:rPr>
                        <a:t>to</a:t>
                      </a:r>
                      <a:r>
                        <a:rPr lang="ru-UA" sz="800" dirty="0">
                          <a:effectLst/>
                        </a:rPr>
                        <a:t> </a:t>
                      </a:r>
                      <a:r>
                        <a:rPr lang="ru-UA" sz="800" dirty="0" err="1">
                          <a:effectLst/>
                        </a:rPr>
                        <a:t>therapy</a:t>
                      </a:r>
                      <a:endParaRPr lang="ru-UA" sz="2100" dirty="0">
                        <a:effectLst/>
                      </a:endParaRPr>
                    </a:p>
                    <a:p>
                      <a:pPr algn="ctr"/>
                      <a:r>
                        <a:rPr lang="ru-UA" sz="800" dirty="0" err="1">
                          <a:effectLst/>
                        </a:rPr>
                        <a:t>Відсутність</a:t>
                      </a:r>
                      <a:r>
                        <a:rPr lang="ru-UA" sz="800" dirty="0">
                          <a:effectLst/>
                        </a:rPr>
                        <a:t> пульсу, </a:t>
                      </a:r>
                      <a:r>
                        <a:rPr lang="ru-UA" sz="800" dirty="0" err="1">
                          <a:effectLst/>
                        </a:rPr>
                        <a:t>апное</a:t>
                      </a:r>
                      <a:r>
                        <a:rPr lang="ru-UA" sz="800" dirty="0">
                          <a:effectLst/>
                        </a:rPr>
                        <a:t> &gt;5 </a:t>
                      </a:r>
                      <a:r>
                        <a:rPr lang="ru-UA" sz="800" dirty="0" err="1">
                          <a:effectLst/>
                        </a:rPr>
                        <a:t>хвилин</a:t>
                      </a:r>
                      <a:r>
                        <a:rPr lang="ru-UA" sz="800" dirty="0">
                          <a:effectLst/>
                        </a:rPr>
                        <a:t>, </a:t>
                      </a:r>
                      <a:r>
                        <a:rPr lang="ru-UA" sz="800" dirty="0" err="1">
                          <a:effectLst/>
                        </a:rPr>
                        <a:t>відсутність</a:t>
                      </a:r>
                      <a:r>
                        <a:rPr lang="ru-UA" sz="800" dirty="0">
                          <a:effectLst/>
                        </a:rPr>
                        <a:t> </a:t>
                      </a:r>
                      <a:r>
                        <a:rPr lang="ru-UA" sz="800" dirty="0" err="1">
                          <a:effectLst/>
                        </a:rPr>
                        <a:t>відповіді</a:t>
                      </a:r>
                      <a:r>
                        <a:rPr lang="ru-UA" sz="800" dirty="0">
                          <a:effectLst/>
                        </a:rPr>
                        <a:t> на </a:t>
                      </a:r>
                      <a:r>
                        <a:rPr lang="ru-UA" sz="800" dirty="0" err="1">
                          <a:effectLst/>
                        </a:rPr>
                        <a:t>терапію</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866658152"/>
                  </a:ext>
                </a:extLst>
              </a:tr>
              <a:tr h="483259">
                <a:tc>
                  <a:txBody>
                    <a:bodyPr/>
                    <a:lstStyle/>
                    <a:p>
                      <a:pPr algn="l"/>
                      <a:r>
                        <a:rPr lang="ru-UA" sz="800" b="1" dirty="0" err="1">
                          <a:effectLst/>
                        </a:rPr>
                        <a:t>Mental</a:t>
                      </a:r>
                      <a:r>
                        <a:rPr lang="ru-UA" sz="800" b="1" dirty="0">
                          <a:effectLst/>
                        </a:rPr>
                        <a:t> </a:t>
                      </a:r>
                      <a:r>
                        <a:rPr lang="ru-UA" sz="800" b="1" dirty="0" err="1">
                          <a:effectLst/>
                        </a:rPr>
                        <a:t>Status</a:t>
                      </a:r>
                      <a:endParaRPr lang="ru-UA" sz="2100" b="1" dirty="0">
                        <a:effectLst/>
                      </a:endParaRPr>
                    </a:p>
                    <a:p>
                      <a:pPr algn="l"/>
                      <a:r>
                        <a:rPr lang="ru-UA" sz="800" b="1" dirty="0" err="1">
                          <a:effectLst/>
                        </a:rPr>
                        <a:t>Психічний</a:t>
                      </a:r>
                      <a:r>
                        <a:rPr lang="ru-UA" sz="800" b="1" dirty="0">
                          <a:effectLst/>
                        </a:rPr>
                        <a:t> стан</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UA" sz="800" dirty="0" err="1">
                          <a:effectLst/>
                        </a:rPr>
                        <a:t>Alert</a:t>
                      </a:r>
                      <a:r>
                        <a:rPr lang="ru-UA" sz="800" dirty="0">
                          <a:effectLst/>
                        </a:rPr>
                        <a:t>, </a:t>
                      </a:r>
                      <a:r>
                        <a:rPr lang="ru-UA" sz="800" dirty="0" err="1">
                          <a:effectLst/>
                        </a:rPr>
                        <a:t>Oriented</a:t>
                      </a:r>
                      <a:r>
                        <a:rPr lang="ru-UA" sz="800" dirty="0">
                          <a:effectLst/>
                        </a:rPr>
                        <a:t>, </a:t>
                      </a:r>
                      <a:r>
                        <a:rPr lang="ru-UA" sz="800" dirty="0" err="1">
                          <a:effectLst/>
                        </a:rPr>
                        <a:t>Following</a:t>
                      </a:r>
                      <a:r>
                        <a:rPr lang="ru-UA" sz="800" dirty="0">
                          <a:effectLst/>
                        </a:rPr>
                        <a:t> </a:t>
                      </a:r>
                      <a:r>
                        <a:rPr lang="ru-UA" sz="800" dirty="0" err="1">
                          <a:effectLst/>
                        </a:rPr>
                        <a:t>Commands</a:t>
                      </a:r>
                      <a:endParaRPr lang="ru-UA" sz="2100" dirty="0">
                        <a:effectLst/>
                      </a:endParaRPr>
                    </a:p>
                    <a:p>
                      <a:pPr algn="ctr"/>
                      <a:r>
                        <a:rPr lang="ru-UA" sz="800" dirty="0" err="1">
                          <a:effectLst/>
                        </a:rPr>
                        <a:t>Попередження</a:t>
                      </a:r>
                      <a:r>
                        <a:rPr lang="ru-UA" sz="800" dirty="0">
                          <a:effectLst/>
                        </a:rPr>
                        <a:t>, </a:t>
                      </a:r>
                      <a:r>
                        <a:rPr lang="ru-UA" sz="800" dirty="0" err="1">
                          <a:effectLst/>
                        </a:rPr>
                        <a:t>орієнтація</a:t>
                      </a:r>
                      <a:r>
                        <a:rPr lang="ru-UA" sz="800" dirty="0">
                          <a:effectLst/>
                        </a:rPr>
                        <a:t>, </a:t>
                      </a:r>
                      <a:r>
                        <a:rPr lang="ru-UA" sz="800" dirty="0" err="1">
                          <a:effectLst/>
                        </a:rPr>
                        <a:t>виконання</a:t>
                      </a:r>
                      <a:r>
                        <a:rPr lang="ru-UA" sz="800" dirty="0">
                          <a:effectLst/>
                        </a:rPr>
                        <a:t> команд</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FB4"/>
                    </a:solidFill>
                  </a:tcPr>
                </a:tc>
                <a:tc>
                  <a:txBody>
                    <a:bodyPr/>
                    <a:lstStyle/>
                    <a:p>
                      <a:pPr algn="ctr"/>
                      <a:r>
                        <a:rPr lang="ru-UA" sz="800" dirty="0" err="1">
                          <a:effectLst/>
                        </a:rPr>
                        <a:t>Irritability</a:t>
                      </a:r>
                      <a:r>
                        <a:rPr lang="ru-UA" sz="800" dirty="0">
                          <a:effectLst/>
                        </a:rPr>
                        <a:t>, </a:t>
                      </a:r>
                      <a:r>
                        <a:rPr lang="ru-UA" sz="800" dirty="0" err="1">
                          <a:effectLst/>
                        </a:rPr>
                        <a:t>Confusion</a:t>
                      </a:r>
                      <a:r>
                        <a:rPr lang="ru-UA" sz="800" dirty="0">
                          <a:effectLst/>
                        </a:rPr>
                        <a:t>, </a:t>
                      </a:r>
                      <a:r>
                        <a:rPr lang="ru-UA" sz="800" dirty="0" err="1">
                          <a:effectLst/>
                        </a:rPr>
                        <a:t>or</a:t>
                      </a:r>
                      <a:r>
                        <a:rPr lang="ru-UA" sz="800" dirty="0">
                          <a:effectLst/>
                        </a:rPr>
                        <a:t> </a:t>
                      </a:r>
                      <a:r>
                        <a:rPr lang="ru-UA" sz="800" dirty="0" err="1">
                          <a:effectLst/>
                        </a:rPr>
                        <a:t>Combativeness</a:t>
                      </a:r>
                      <a:endParaRPr lang="ru-UA" sz="2100" dirty="0">
                        <a:effectLst/>
                      </a:endParaRPr>
                    </a:p>
                    <a:p>
                      <a:pPr algn="ctr"/>
                      <a:r>
                        <a:rPr lang="ru-UA" sz="800" dirty="0" err="1">
                          <a:effectLst/>
                        </a:rPr>
                        <a:t>Дратівливість</a:t>
                      </a:r>
                      <a:r>
                        <a:rPr lang="ru-UA" sz="800" dirty="0">
                          <a:effectLst/>
                        </a:rPr>
                        <a:t>, </a:t>
                      </a:r>
                      <a:r>
                        <a:rPr lang="ru-UA" sz="800" dirty="0" err="1">
                          <a:effectLst/>
                        </a:rPr>
                        <a:t>розгубленість</a:t>
                      </a:r>
                      <a:r>
                        <a:rPr lang="ru-UA" sz="800" dirty="0">
                          <a:effectLst/>
                        </a:rPr>
                        <a:t> </a:t>
                      </a:r>
                      <a:r>
                        <a:rPr lang="ru-UA" sz="800" dirty="0" err="1">
                          <a:effectLst/>
                        </a:rPr>
                        <a:t>або</a:t>
                      </a:r>
                      <a:r>
                        <a:rPr lang="ru-UA" sz="800" dirty="0">
                          <a:effectLst/>
                        </a:rPr>
                        <a:t> </a:t>
                      </a:r>
                      <a:r>
                        <a:rPr lang="ru-UA" sz="800" dirty="0" err="1">
                          <a:effectLst/>
                        </a:rPr>
                        <a:t>агресивність</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2"/>
                    </a:solidFill>
                  </a:tcPr>
                </a:tc>
                <a:tc>
                  <a:txBody>
                    <a:bodyPr/>
                    <a:lstStyle/>
                    <a:p>
                      <a:pPr algn="ctr"/>
                      <a:r>
                        <a:rPr lang="ru-UA" sz="800" dirty="0" err="1">
                          <a:effectLst/>
                        </a:rPr>
                        <a:t>Unconsciousness</a:t>
                      </a:r>
                      <a:r>
                        <a:rPr lang="ru-UA" sz="800" dirty="0">
                          <a:effectLst/>
                        </a:rPr>
                        <a:t>, </a:t>
                      </a:r>
                      <a:r>
                        <a:rPr lang="ru-UA" sz="800" dirty="0" err="1">
                          <a:effectLst/>
                        </a:rPr>
                        <a:t>Unresponsiveness</a:t>
                      </a:r>
                      <a:r>
                        <a:rPr lang="ru-UA" sz="800" dirty="0">
                          <a:effectLst/>
                        </a:rPr>
                        <a:t>, </a:t>
                      </a:r>
                      <a:r>
                        <a:rPr lang="ru-UA" sz="800" dirty="0" err="1">
                          <a:effectLst/>
                        </a:rPr>
                        <a:t>Convulsions</a:t>
                      </a:r>
                      <a:r>
                        <a:rPr lang="ru-UA" sz="800" dirty="0">
                          <a:effectLst/>
                        </a:rPr>
                        <a:t> </a:t>
                      </a:r>
                      <a:r>
                        <a:rPr lang="ru-UA" sz="800" dirty="0" err="1">
                          <a:effectLst/>
                        </a:rPr>
                        <a:t>or</a:t>
                      </a:r>
                      <a:r>
                        <a:rPr lang="ru-UA" sz="800" dirty="0">
                          <a:effectLst/>
                        </a:rPr>
                        <a:t> </a:t>
                      </a:r>
                      <a:r>
                        <a:rPr lang="ru-UA" sz="800" dirty="0" err="1">
                          <a:effectLst/>
                        </a:rPr>
                        <a:t>Flaccid</a:t>
                      </a:r>
                      <a:r>
                        <a:rPr lang="ru-UA" sz="800" dirty="0">
                          <a:effectLst/>
                        </a:rPr>
                        <a:t> </a:t>
                      </a:r>
                      <a:r>
                        <a:rPr lang="ru-UA" sz="800" dirty="0" err="1">
                          <a:effectLst/>
                        </a:rPr>
                        <a:t>Paralysis</a:t>
                      </a:r>
                      <a:endParaRPr lang="ru-UA" sz="2100" dirty="0">
                        <a:effectLst/>
                      </a:endParaRPr>
                    </a:p>
                    <a:p>
                      <a:pPr algn="ctr"/>
                      <a:r>
                        <a:rPr lang="ru-UA" sz="800" dirty="0" err="1">
                          <a:effectLst/>
                        </a:rPr>
                        <a:t>Втрата</a:t>
                      </a:r>
                      <a:r>
                        <a:rPr lang="ru-UA" sz="800" dirty="0">
                          <a:effectLst/>
                        </a:rPr>
                        <a:t> </a:t>
                      </a:r>
                      <a:r>
                        <a:rPr lang="ru-UA" sz="800" dirty="0" err="1">
                          <a:effectLst/>
                        </a:rPr>
                        <a:t>свідомості</a:t>
                      </a:r>
                      <a:r>
                        <a:rPr lang="ru-UA" sz="800" dirty="0">
                          <a:effectLst/>
                        </a:rPr>
                        <a:t>, </a:t>
                      </a:r>
                      <a:r>
                        <a:rPr lang="ru-UA" sz="800" dirty="0" err="1">
                          <a:effectLst/>
                        </a:rPr>
                        <a:t>відсутність</a:t>
                      </a:r>
                      <a:r>
                        <a:rPr lang="ru-UA" sz="800" dirty="0">
                          <a:effectLst/>
                        </a:rPr>
                        <a:t> </a:t>
                      </a:r>
                      <a:r>
                        <a:rPr lang="ru-UA" sz="800" dirty="0" err="1">
                          <a:effectLst/>
                        </a:rPr>
                        <a:t>реакції</a:t>
                      </a:r>
                      <a:r>
                        <a:rPr lang="ru-UA" sz="800" dirty="0">
                          <a:effectLst/>
                        </a:rPr>
                        <a:t>, </a:t>
                      </a:r>
                      <a:r>
                        <a:rPr lang="ru-UA" sz="800" dirty="0" err="1">
                          <a:effectLst/>
                        </a:rPr>
                        <a:t>судоми</a:t>
                      </a:r>
                      <a:r>
                        <a:rPr lang="ru-UA" sz="800" dirty="0">
                          <a:effectLst/>
                        </a:rPr>
                        <a:t> </a:t>
                      </a:r>
                      <a:r>
                        <a:rPr lang="ru-UA" sz="800" dirty="0" err="1">
                          <a:effectLst/>
                        </a:rPr>
                        <a:t>або</a:t>
                      </a:r>
                      <a:r>
                        <a:rPr lang="ru-UA" sz="800" dirty="0">
                          <a:effectLst/>
                        </a:rPr>
                        <a:t> </a:t>
                      </a:r>
                      <a:r>
                        <a:rPr lang="ru-UA" sz="800" dirty="0" err="1">
                          <a:effectLst/>
                        </a:rPr>
                        <a:t>млявий</a:t>
                      </a:r>
                      <a:r>
                        <a:rPr lang="ru-UA" sz="800" dirty="0">
                          <a:effectLst/>
                        </a:rPr>
                        <a:t> </a:t>
                      </a:r>
                      <a:r>
                        <a:rPr lang="ru-UA" sz="800" dirty="0" err="1">
                          <a:effectLst/>
                        </a:rPr>
                        <a:t>параліч</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58E"/>
                    </a:solidFill>
                  </a:tcPr>
                </a:tc>
                <a:tc vMerge="1">
                  <a:txBody>
                    <a:bodyPr/>
                    <a:lstStyle/>
                    <a:p>
                      <a:endParaRPr lang="ru-UA"/>
                    </a:p>
                  </a:txBody>
                  <a:tcPr/>
                </a:tc>
                <a:extLst>
                  <a:ext uri="{0D108BD9-81ED-4DB2-BD59-A6C34878D82A}">
                    <a16:rowId xmlns:a16="http://schemas.microsoft.com/office/drawing/2014/main" val="755342685"/>
                  </a:ext>
                </a:extLst>
              </a:tr>
              <a:tr h="241630">
                <a:tc>
                  <a:txBody>
                    <a:bodyPr/>
                    <a:lstStyle/>
                    <a:p>
                      <a:pPr algn="l"/>
                      <a:r>
                        <a:rPr lang="ru-UA" sz="800" b="1" dirty="0" err="1">
                          <a:effectLst/>
                        </a:rPr>
                        <a:t>Lacrimation</a:t>
                      </a:r>
                      <a:endParaRPr lang="ru-UA" sz="2100" b="1" dirty="0">
                        <a:effectLst/>
                      </a:endParaRPr>
                    </a:p>
                    <a:p>
                      <a:pPr algn="l"/>
                      <a:r>
                        <a:rPr lang="ru-UA" sz="800" b="1" dirty="0" err="1">
                          <a:effectLst/>
                        </a:rPr>
                        <a:t>Сльозотеча</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UA" sz="800" dirty="0" err="1">
                          <a:effectLst/>
                        </a:rPr>
                        <a:t>Resolving</a:t>
                      </a:r>
                      <a:r>
                        <a:rPr lang="ru-UA" sz="800" dirty="0">
                          <a:effectLst/>
                        </a:rPr>
                        <a:t> </a:t>
                      </a:r>
                      <a:r>
                        <a:rPr lang="ru-UA" sz="800" dirty="0" err="1">
                          <a:effectLst/>
                        </a:rPr>
                        <a:t>lacrimation</a:t>
                      </a:r>
                      <a:endParaRPr lang="ru-UA" sz="2100" dirty="0">
                        <a:effectLst/>
                      </a:endParaRPr>
                    </a:p>
                    <a:p>
                      <a:pPr algn="ctr"/>
                      <a:r>
                        <a:rPr lang="ru-UA" sz="800" dirty="0" err="1">
                          <a:effectLst/>
                        </a:rPr>
                        <a:t>Усунення</a:t>
                      </a:r>
                      <a:r>
                        <a:rPr lang="ru-UA" sz="800" dirty="0">
                          <a:effectLst/>
                        </a:rPr>
                        <a:t> </a:t>
                      </a:r>
                      <a:r>
                        <a:rPr lang="ru-UA" sz="800" dirty="0" err="1">
                          <a:effectLst/>
                        </a:rPr>
                        <a:t>сльозотечі</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FB4"/>
                    </a:solidFill>
                  </a:tcPr>
                </a:tc>
                <a:tc>
                  <a:txBody>
                    <a:bodyPr/>
                    <a:lstStyle/>
                    <a:p>
                      <a:pPr algn="ctr"/>
                      <a:r>
                        <a:rPr lang="ru-UA" sz="800" dirty="0" err="1">
                          <a:effectLst/>
                        </a:rPr>
                        <a:t>Mild</a:t>
                      </a:r>
                      <a:r>
                        <a:rPr lang="ru-UA" sz="800" dirty="0">
                          <a:effectLst/>
                        </a:rPr>
                        <a:t> </a:t>
                      </a:r>
                      <a:r>
                        <a:rPr lang="ru-UA" sz="800" dirty="0" err="1">
                          <a:effectLst/>
                        </a:rPr>
                        <a:t>but</a:t>
                      </a:r>
                      <a:r>
                        <a:rPr lang="ru-UA" sz="800" dirty="0">
                          <a:effectLst/>
                        </a:rPr>
                        <a:t> </a:t>
                      </a:r>
                      <a:r>
                        <a:rPr lang="ru-UA" sz="800" dirty="0" err="1">
                          <a:effectLst/>
                        </a:rPr>
                        <a:t>improving</a:t>
                      </a:r>
                      <a:r>
                        <a:rPr lang="ru-UA" sz="800" dirty="0">
                          <a:effectLst/>
                        </a:rPr>
                        <a:t> </a:t>
                      </a:r>
                      <a:r>
                        <a:rPr lang="ru-UA" sz="800" dirty="0" err="1">
                          <a:effectLst/>
                        </a:rPr>
                        <a:t>lacrimation</a:t>
                      </a:r>
                      <a:endParaRPr lang="ru-UA" sz="2100" dirty="0">
                        <a:effectLst/>
                      </a:endParaRPr>
                    </a:p>
                    <a:p>
                      <a:pPr algn="ctr"/>
                      <a:r>
                        <a:rPr lang="ru-UA" sz="800" dirty="0">
                          <a:effectLst/>
                        </a:rPr>
                        <a:t>Легка </a:t>
                      </a:r>
                      <a:r>
                        <a:rPr lang="ru-UA" sz="800" dirty="0" err="1">
                          <a:effectLst/>
                        </a:rPr>
                        <a:t>сльозотеча</a:t>
                      </a:r>
                      <a:r>
                        <a:rPr lang="ru-UA" sz="800" dirty="0">
                          <a:effectLst/>
                        </a:rPr>
                        <a:t> з </a:t>
                      </a:r>
                      <a:r>
                        <a:rPr lang="ru-UA" sz="800" dirty="0" err="1">
                          <a:effectLst/>
                        </a:rPr>
                        <a:t>покращення</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2"/>
                    </a:solidFill>
                  </a:tcPr>
                </a:tc>
                <a:tc>
                  <a:txBody>
                    <a:bodyPr/>
                    <a:lstStyle/>
                    <a:p>
                      <a:pPr algn="ctr"/>
                      <a:r>
                        <a:rPr lang="ru-UA" sz="800">
                          <a:effectLst/>
                        </a:rPr>
                        <a:t>Persistent or Progressive lacrimation</a:t>
                      </a:r>
                      <a:endParaRPr lang="ru-UA" sz="2100">
                        <a:effectLst/>
                      </a:endParaRPr>
                    </a:p>
                    <a:p>
                      <a:pPr algn="ctr"/>
                      <a:r>
                        <a:rPr lang="ru-UA" sz="800">
                          <a:effectLst/>
                        </a:rPr>
                        <a:t>Постійна або прогресуюча сльозотеча</a:t>
                      </a:r>
                      <a:endParaRPr lang="ru-UA" sz="2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58E"/>
                    </a:solidFill>
                  </a:tcPr>
                </a:tc>
                <a:tc vMerge="1">
                  <a:txBody>
                    <a:bodyPr/>
                    <a:lstStyle/>
                    <a:p>
                      <a:endParaRPr lang="ru-UA"/>
                    </a:p>
                  </a:txBody>
                  <a:tcPr/>
                </a:tc>
                <a:extLst>
                  <a:ext uri="{0D108BD9-81ED-4DB2-BD59-A6C34878D82A}">
                    <a16:rowId xmlns:a16="http://schemas.microsoft.com/office/drawing/2014/main" val="4270293786"/>
                  </a:ext>
                </a:extLst>
              </a:tr>
              <a:tr h="241630">
                <a:tc>
                  <a:txBody>
                    <a:bodyPr/>
                    <a:lstStyle/>
                    <a:p>
                      <a:pPr algn="l"/>
                      <a:r>
                        <a:rPr lang="ru-UA" sz="800" b="1" dirty="0" err="1">
                          <a:effectLst/>
                        </a:rPr>
                        <a:t>Oropharyngeal</a:t>
                      </a:r>
                      <a:endParaRPr lang="ru-UA" sz="2100" b="1" dirty="0">
                        <a:effectLst/>
                      </a:endParaRPr>
                    </a:p>
                    <a:p>
                      <a:pPr algn="l"/>
                      <a:r>
                        <a:rPr lang="ru-UA" sz="800" b="1" dirty="0">
                          <a:effectLst/>
                        </a:rPr>
                        <a:t>Ротоглотка</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UA" sz="800">
                          <a:effectLst/>
                        </a:rPr>
                        <a:t>Resolving rhinorrhea/salivation</a:t>
                      </a:r>
                      <a:endParaRPr lang="ru-UA" sz="2100">
                        <a:effectLst/>
                      </a:endParaRPr>
                    </a:p>
                    <a:p>
                      <a:pPr algn="ctr"/>
                      <a:r>
                        <a:rPr lang="ru-UA" sz="800">
                          <a:effectLst/>
                        </a:rPr>
                        <a:t>Усунення ринореї/слиновиділення</a:t>
                      </a:r>
                      <a:endParaRPr lang="ru-UA" sz="2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FB4"/>
                    </a:solidFill>
                  </a:tcPr>
                </a:tc>
                <a:tc>
                  <a:txBody>
                    <a:bodyPr/>
                    <a:lstStyle/>
                    <a:p>
                      <a:pPr algn="ctr"/>
                      <a:r>
                        <a:rPr lang="ru-UA" sz="800" dirty="0" err="1">
                          <a:effectLst/>
                        </a:rPr>
                        <a:t>Persistent</a:t>
                      </a:r>
                      <a:r>
                        <a:rPr lang="ru-UA" sz="800" dirty="0">
                          <a:effectLst/>
                        </a:rPr>
                        <a:t> </a:t>
                      </a:r>
                      <a:r>
                        <a:rPr lang="ru-UA" sz="800" dirty="0" err="1">
                          <a:effectLst/>
                        </a:rPr>
                        <a:t>but</a:t>
                      </a:r>
                      <a:r>
                        <a:rPr lang="ru-UA" sz="800" dirty="0">
                          <a:effectLst/>
                        </a:rPr>
                        <a:t> </a:t>
                      </a:r>
                      <a:r>
                        <a:rPr lang="ru-UA" sz="800" dirty="0" err="1">
                          <a:effectLst/>
                        </a:rPr>
                        <a:t>mild</a:t>
                      </a:r>
                      <a:r>
                        <a:rPr lang="ru-UA" sz="800" dirty="0">
                          <a:effectLst/>
                        </a:rPr>
                        <a:t> </a:t>
                      </a:r>
                      <a:r>
                        <a:rPr lang="ru-UA" sz="800" dirty="0" err="1">
                          <a:effectLst/>
                        </a:rPr>
                        <a:t>rhinorrhea</a:t>
                      </a:r>
                      <a:r>
                        <a:rPr lang="ru-UA" sz="800" dirty="0">
                          <a:effectLst/>
                        </a:rPr>
                        <a:t>/</a:t>
                      </a:r>
                      <a:r>
                        <a:rPr lang="ru-UA" sz="800" dirty="0" err="1">
                          <a:effectLst/>
                        </a:rPr>
                        <a:t>salivation</a:t>
                      </a:r>
                      <a:endParaRPr lang="ru-UA" sz="2100" dirty="0">
                        <a:effectLst/>
                      </a:endParaRPr>
                    </a:p>
                    <a:p>
                      <a:pPr algn="ctr"/>
                      <a:r>
                        <a:rPr lang="ru-UA" sz="800" dirty="0" err="1">
                          <a:effectLst/>
                        </a:rPr>
                        <a:t>Постійна</a:t>
                      </a:r>
                      <a:r>
                        <a:rPr lang="ru-UA" sz="800" dirty="0">
                          <a:effectLst/>
                        </a:rPr>
                        <a:t>, але легка ринорея/</a:t>
                      </a:r>
                      <a:r>
                        <a:rPr lang="ru-UA" sz="800" dirty="0" err="1">
                          <a:effectLst/>
                        </a:rPr>
                        <a:t>слиновиділення</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2"/>
                    </a:solidFill>
                  </a:tcPr>
                </a:tc>
                <a:tc>
                  <a:txBody>
                    <a:bodyPr/>
                    <a:lstStyle/>
                    <a:p>
                      <a:pPr algn="ctr"/>
                      <a:r>
                        <a:rPr lang="ru-UA" sz="800" dirty="0" err="1">
                          <a:effectLst/>
                        </a:rPr>
                        <a:t>Significant</a:t>
                      </a:r>
                      <a:r>
                        <a:rPr lang="ru-UA" sz="800" dirty="0">
                          <a:effectLst/>
                        </a:rPr>
                        <a:t> </a:t>
                      </a:r>
                      <a:r>
                        <a:rPr lang="ru-UA" sz="800" dirty="0" err="1">
                          <a:effectLst/>
                        </a:rPr>
                        <a:t>or</a:t>
                      </a:r>
                      <a:r>
                        <a:rPr lang="ru-UA" sz="800" dirty="0">
                          <a:effectLst/>
                        </a:rPr>
                        <a:t> </a:t>
                      </a:r>
                      <a:r>
                        <a:rPr lang="ru-UA" sz="800" dirty="0" err="1">
                          <a:effectLst/>
                        </a:rPr>
                        <a:t>Progressive</a:t>
                      </a:r>
                      <a:r>
                        <a:rPr lang="ru-UA" sz="800" dirty="0">
                          <a:effectLst/>
                        </a:rPr>
                        <a:t> </a:t>
                      </a:r>
                      <a:r>
                        <a:rPr lang="ru-UA" sz="800" dirty="0" err="1">
                          <a:effectLst/>
                        </a:rPr>
                        <a:t>rhinorrhea</a:t>
                      </a:r>
                      <a:r>
                        <a:rPr lang="ru-UA" sz="800" dirty="0">
                          <a:effectLst/>
                        </a:rPr>
                        <a:t>/</a:t>
                      </a:r>
                      <a:r>
                        <a:rPr lang="ru-UA" sz="800" dirty="0" err="1">
                          <a:effectLst/>
                        </a:rPr>
                        <a:t>salivation</a:t>
                      </a:r>
                      <a:endParaRPr lang="ru-UA" sz="2100" dirty="0">
                        <a:effectLst/>
                      </a:endParaRPr>
                    </a:p>
                    <a:p>
                      <a:pPr algn="ctr"/>
                      <a:r>
                        <a:rPr lang="ru-UA" sz="800" dirty="0" err="1">
                          <a:effectLst/>
                        </a:rPr>
                        <a:t>Значна</a:t>
                      </a:r>
                      <a:r>
                        <a:rPr lang="ru-UA" sz="800" dirty="0">
                          <a:effectLst/>
                        </a:rPr>
                        <a:t> </a:t>
                      </a:r>
                      <a:r>
                        <a:rPr lang="ru-UA" sz="800" dirty="0" err="1">
                          <a:effectLst/>
                        </a:rPr>
                        <a:t>або</a:t>
                      </a:r>
                      <a:r>
                        <a:rPr lang="ru-UA" sz="800" dirty="0">
                          <a:effectLst/>
                        </a:rPr>
                        <a:t> </a:t>
                      </a:r>
                      <a:r>
                        <a:rPr lang="ru-UA" sz="800" dirty="0" err="1">
                          <a:effectLst/>
                        </a:rPr>
                        <a:t>прогресуюча</a:t>
                      </a:r>
                      <a:r>
                        <a:rPr lang="ru-UA" sz="800" dirty="0">
                          <a:effectLst/>
                        </a:rPr>
                        <a:t> ринорея/</a:t>
                      </a:r>
                      <a:r>
                        <a:rPr lang="ru-UA" sz="800" dirty="0" err="1">
                          <a:effectLst/>
                        </a:rPr>
                        <a:t>слиновиділення</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58E"/>
                    </a:solidFill>
                  </a:tcPr>
                </a:tc>
                <a:tc vMerge="1">
                  <a:txBody>
                    <a:bodyPr/>
                    <a:lstStyle/>
                    <a:p>
                      <a:endParaRPr lang="ru-UA"/>
                    </a:p>
                  </a:txBody>
                  <a:tcPr/>
                </a:tc>
                <a:extLst>
                  <a:ext uri="{0D108BD9-81ED-4DB2-BD59-A6C34878D82A}">
                    <a16:rowId xmlns:a16="http://schemas.microsoft.com/office/drawing/2014/main" val="2819312163"/>
                  </a:ext>
                </a:extLst>
              </a:tr>
              <a:tr h="844991">
                <a:tc>
                  <a:txBody>
                    <a:bodyPr/>
                    <a:lstStyle/>
                    <a:p>
                      <a:pPr algn="l"/>
                      <a:r>
                        <a:rPr lang="ru-UA" sz="800" b="1" dirty="0" err="1">
                          <a:effectLst/>
                        </a:rPr>
                        <a:t>Pulmonary</a:t>
                      </a:r>
                      <a:endParaRPr lang="ru-UA" sz="2100" b="1" dirty="0">
                        <a:effectLst/>
                      </a:endParaRPr>
                    </a:p>
                    <a:p>
                      <a:pPr algn="l"/>
                      <a:r>
                        <a:rPr lang="ru-UA" sz="800" b="1" dirty="0" err="1">
                          <a:effectLst/>
                        </a:rPr>
                        <a:t>Легенева</a:t>
                      </a:r>
                      <a:r>
                        <a:rPr lang="ru-UA" sz="800" b="1" dirty="0">
                          <a:effectLst/>
                        </a:rPr>
                        <a:t> система</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UA" sz="800" dirty="0" err="1">
                          <a:effectLst/>
                        </a:rPr>
                        <a:t>Resolving</a:t>
                      </a:r>
                      <a:r>
                        <a:rPr lang="ru-UA" sz="800" dirty="0">
                          <a:effectLst/>
                        </a:rPr>
                        <a:t> </a:t>
                      </a:r>
                      <a:r>
                        <a:rPr lang="ru-UA" sz="800" dirty="0" err="1">
                          <a:effectLst/>
                        </a:rPr>
                        <a:t>dyspnea</a:t>
                      </a:r>
                      <a:endParaRPr lang="ru-UA" sz="2100" dirty="0">
                        <a:effectLst/>
                      </a:endParaRPr>
                    </a:p>
                    <a:p>
                      <a:pPr algn="ctr"/>
                      <a:r>
                        <a:rPr lang="ru-UA" sz="800" dirty="0" err="1">
                          <a:effectLst/>
                        </a:rPr>
                        <a:t>Усунення</a:t>
                      </a:r>
                      <a:r>
                        <a:rPr lang="ru-UA" sz="800" dirty="0">
                          <a:effectLst/>
                        </a:rPr>
                        <a:t> </a:t>
                      </a:r>
                      <a:r>
                        <a:rPr lang="ru-UA" sz="800" dirty="0" err="1">
                          <a:effectLst/>
                        </a:rPr>
                        <a:t>задишки</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FB4"/>
                    </a:solidFill>
                  </a:tcPr>
                </a:tc>
                <a:tc>
                  <a:txBody>
                    <a:bodyPr/>
                    <a:lstStyle/>
                    <a:p>
                      <a:pPr algn="ctr"/>
                      <a:r>
                        <a:rPr lang="ru-UA" sz="800" dirty="0" err="1">
                          <a:effectLst/>
                        </a:rPr>
                        <a:t>Mild</a:t>
                      </a:r>
                      <a:r>
                        <a:rPr lang="ru-UA" sz="800" dirty="0">
                          <a:effectLst/>
                        </a:rPr>
                        <a:t> </a:t>
                      </a:r>
                      <a:r>
                        <a:rPr lang="ru-UA" sz="800" dirty="0" err="1">
                          <a:effectLst/>
                        </a:rPr>
                        <a:t>dyspnea</a:t>
                      </a:r>
                      <a:r>
                        <a:rPr lang="ru-UA" sz="800" dirty="0">
                          <a:effectLst/>
                        </a:rPr>
                        <a:t> </a:t>
                      </a:r>
                      <a:r>
                        <a:rPr lang="ru-UA" sz="800" dirty="0" err="1">
                          <a:effectLst/>
                        </a:rPr>
                        <a:t>or</a:t>
                      </a:r>
                      <a:r>
                        <a:rPr lang="ru-UA" sz="800" dirty="0">
                          <a:effectLst/>
                        </a:rPr>
                        <a:t> </a:t>
                      </a:r>
                      <a:r>
                        <a:rPr lang="ru-UA" sz="800" dirty="0" err="1">
                          <a:effectLst/>
                        </a:rPr>
                        <a:t>faint</a:t>
                      </a:r>
                      <a:r>
                        <a:rPr lang="ru-UA" sz="800" dirty="0">
                          <a:effectLst/>
                        </a:rPr>
                        <a:t>/</a:t>
                      </a:r>
                      <a:r>
                        <a:rPr lang="ru-UA" sz="800" dirty="0" err="1">
                          <a:effectLst/>
                        </a:rPr>
                        <a:t>resolving</a:t>
                      </a:r>
                      <a:r>
                        <a:rPr lang="ru-UA" sz="800" dirty="0">
                          <a:effectLst/>
                        </a:rPr>
                        <a:t> </a:t>
                      </a:r>
                      <a:r>
                        <a:rPr lang="ru-UA" sz="800" dirty="0" err="1">
                          <a:effectLst/>
                        </a:rPr>
                        <a:t>wheeze</a:t>
                      </a:r>
                      <a:endParaRPr lang="ru-UA" sz="2100" dirty="0">
                        <a:effectLst/>
                      </a:endParaRPr>
                    </a:p>
                    <a:p>
                      <a:pPr algn="ctr"/>
                      <a:r>
                        <a:rPr lang="ru-UA" sz="800" dirty="0">
                          <a:effectLst/>
                        </a:rPr>
                        <a:t>Легка </a:t>
                      </a:r>
                      <a:r>
                        <a:rPr lang="ru-UA" sz="800" dirty="0" err="1">
                          <a:effectLst/>
                        </a:rPr>
                        <a:t>задишка</a:t>
                      </a:r>
                      <a:r>
                        <a:rPr lang="ru-UA" sz="800" dirty="0">
                          <a:effectLst/>
                        </a:rPr>
                        <a:t> </a:t>
                      </a:r>
                      <a:r>
                        <a:rPr lang="ru-UA" sz="800" dirty="0" err="1">
                          <a:effectLst/>
                        </a:rPr>
                        <a:t>або</a:t>
                      </a:r>
                      <a:r>
                        <a:rPr lang="ru-UA" sz="800" dirty="0">
                          <a:effectLst/>
                        </a:rPr>
                        <a:t> </a:t>
                      </a:r>
                      <a:r>
                        <a:rPr lang="ru-UA" sz="800" dirty="0" err="1">
                          <a:effectLst/>
                        </a:rPr>
                        <a:t>слабке</a:t>
                      </a:r>
                      <a:r>
                        <a:rPr lang="ru-UA" sz="800" dirty="0">
                          <a:effectLst/>
                        </a:rPr>
                        <a:t>/</a:t>
                      </a:r>
                      <a:r>
                        <a:rPr lang="ru-UA" sz="800" dirty="0" err="1">
                          <a:effectLst/>
                        </a:rPr>
                        <a:t>зникаюче</a:t>
                      </a:r>
                      <a:r>
                        <a:rPr lang="ru-UA" sz="800" dirty="0">
                          <a:effectLst/>
                        </a:rPr>
                        <a:t> </a:t>
                      </a:r>
                      <a:r>
                        <a:rPr lang="ru-UA" sz="800" dirty="0" err="1">
                          <a:effectLst/>
                        </a:rPr>
                        <a:t>свистяче</a:t>
                      </a:r>
                      <a:r>
                        <a:rPr lang="ru-UA" sz="800" dirty="0">
                          <a:effectLst/>
                        </a:rPr>
                        <a:t> </a:t>
                      </a:r>
                      <a:r>
                        <a:rPr lang="ru-UA" sz="800" dirty="0" err="1">
                          <a:effectLst/>
                        </a:rPr>
                        <a:t>дихання</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2"/>
                    </a:solidFill>
                  </a:tcPr>
                </a:tc>
                <a:tc>
                  <a:txBody>
                    <a:bodyPr/>
                    <a:lstStyle/>
                    <a:p>
                      <a:pPr algn="ctr"/>
                      <a:r>
                        <a:rPr lang="ru-UA" sz="800" dirty="0" err="1">
                          <a:effectLst/>
                        </a:rPr>
                        <a:t>Persistent</a:t>
                      </a:r>
                      <a:r>
                        <a:rPr lang="ru-UA" sz="800" dirty="0">
                          <a:effectLst/>
                        </a:rPr>
                        <a:t> </a:t>
                      </a:r>
                      <a:r>
                        <a:rPr lang="ru-UA" sz="800" dirty="0" err="1">
                          <a:effectLst/>
                        </a:rPr>
                        <a:t>or</a:t>
                      </a:r>
                      <a:r>
                        <a:rPr lang="ru-UA" sz="800" dirty="0">
                          <a:effectLst/>
                        </a:rPr>
                        <a:t> </a:t>
                      </a:r>
                      <a:r>
                        <a:rPr lang="ru-UA" sz="800" dirty="0" err="1">
                          <a:effectLst/>
                        </a:rPr>
                        <a:t>Progressive</a:t>
                      </a:r>
                      <a:r>
                        <a:rPr lang="ru-UA" sz="800" dirty="0">
                          <a:effectLst/>
                        </a:rPr>
                        <a:t> </a:t>
                      </a:r>
                      <a:r>
                        <a:rPr lang="ru-UA" sz="800" dirty="0" err="1">
                          <a:effectLst/>
                        </a:rPr>
                        <a:t>Dyspnea</a:t>
                      </a:r>
                      <a:r>
                        <a:rPr lang="ru-UA" sz="800" dirty="0">
                          <a:effectLst/>
                        </a:rPr>
                        <a:t>/</a:t>
                      </a:r>
                      <a:r>
                        <a:rPr lang="ru-UA" sz="800" dirty="0" err="1">
                          <a:effectLst/>
                        </a:rPr>
                        <a:t>Wheezing</a:t>
                      </a:r>
                      <a:r>
                        <a:rPr lang="ru-UA" sz="800" dirty="0">
                          <a:effectLst/>
                        </a:rPr>
                        <a:t>; </a:t>
                      </a:r>
                      <a:r>
                        <a:rPr lang="ru-UA" sz="800" dirty="0" err="1">
                          <a:effectLst/>
                        </a:rPr>
                        <a:t>Any</a:t>
                      </a:r>
                      <a:r>
                        <a:rPr lang="ru-UA" sz="800" dirty="0">
                          <a:effectLst/>
                        </a:rPr>
                        <a:t> </a:t>
                      </a:r>
                      <a:r>
                        <a:rPr lang="ru-UA" sz="800" dirty="0" err="1">
                          <a:effectLst/>
                        </a:rPr>
                        <a:t>evidence</a:t>
                      </a:r>
                      <a:r>
                        <a:rPr lang="ru-UA" sz="800" dirty="0">
                          <a:effectLst/>
                        </a:rPr>
                        <a:t> </a:t>
                      </a:r>
                      <a:r>
                        <a:rPr lang="ru-UA" sz="800" dirty="0" err="1">
                          <a:effectLst/>
                        </a:rPr>
                        <a:t>of</a:t>
                      </a:r>
                      <a:r>
                        <a:rPr lang="ru-UA" sz="800" dirty="0">
                          <a:effectLst/>
                        </a:rPr>
                        <a:t> </a:t>
                      </a:r>
                      <a:r>
                        <a:rPr lang="ru-UA" sz="800" dirty="0" err="1">
                          <a:effectLst/>
                        </a:rPr>
                        <a:t>labored</a:t>
                      </a:r>
                      <a:r>
                        <a:rPr lang="ru-UA" sz="800" dirty="0">
                          <a:effectLst/>
                        </a:rPr>
                        <a:t> </a:t>
                      </a:r>
                      <a:r>
                        <a:rPr lang="ru-UA" sz="800" dirty="0" err="1">
                          <a:effectLst/>
                        </a:rPr>
                        <a:t>breathing</a:t>
                      </a:r>
                      <a:r>
                        <a:rPr lang="ru-UA" sz="800" dirty="0">
                          <a:effectLst/>
                        </a:rPr>
                        <a:t>, </a:t>
                      </a:r>
                      <a:r>
                        <a:rPr lang="ru-UA" sz="800" dirty="0" err="1">
                          <a:effectLst/>
                        </a:rPr>
                        <a:t>respiratory</a:t>
                      </a:r>
                      <a:r>
                        <a:rPr lang="ru-UA" sz="800" dirty="0">
                          <a:effectLst/>
                        </a:rPr>
                        <a:t> </a:t>
                      </a:r>
                      <a:r>
                        <a:rPr lang="ru-UA" sz="800" dirty="0" err="1">
                          <a:effectLst/>
                        </a:rPr>
                        <a:t>distress</a:t>
                      </a:r>
                      <a:r>
                        <a:rPr lang="ru-UA" sz="800" dirty="0">
                          <a:effectLst/>
                        </a:rPr>
                        <a:t>, </a:t>
                      </a:r>
                      <a:r>
                        <a:rPr lang="ru-UA" sz="800" dirty="0" err="1">
                          <a:effectLst/>
                        </a:rPr>
                        <a:t>gasping</a:t>
                      </a:r>
                      <a:r>
                        <a:rPr lang="ru-UA" sz="800" dirty="0">
                          <a:effectLst/>
                        </a:rPr>
                        <a:t>, </a:t>
                      </a:r>
                      <a:r>
                        <a:rPr lang="ru-UA" sz="800" dirty="0" err="1">
                          <a:effectLst/>
                        </a:rPr>
                        <a:t>or</a:t>
                      </a:r>
                      <a:r>
                        <a:rPr lang="ru-UA" sz="800" dirty="0">
                          <a:effectLst/>
                        </a:rPr>
                        <a:t> </a:t>
                      </a:r>
                      <a:r>
                        <a:rPr lang="ru-UA" sz="800" dirty="0" err="1">
                          <a:effectLst/>
                        </a:rPr>
                        <a:t>shallow</a:t>
                      </a:r>
                      <a:r>
                        <a:rPr lang="ru-UA" sz="800" dirty="0">
                          <a:effectLst/>
                        </a:rPr>
                        <a:t>/</a:t>
                      </a:r>
                      <a:r>
                        <a:rPr lang="ru-UA" sz="800" dirty="0" err="1">
                          <a:effectLst/>
                        </a:rPr>
                        <a:t>rapid</a:t>
                      </a:r>
                      <a:r>
                        <a:rPr lang="ru-UA" sz="800" dirty="0">
                          <a:effectLst/>
                        </a:rPr>
                        <a:t> </a:t>
                      </a:r>
                      <a:r>
                        <a:rPr lang="ru-UA" sz="800" dirty="0" err="1">
                          <a:effectLst/>
                        </a:rPr>
                        <a:t>breathing</a:t>
                      </a:r>
                      <a:endParaRPr lang="ru-UA" sz="2100" dirty="0">
                        <a:effectLst/>
                      </a:endParaRPr>
                    </a:p>
                    <a:p>
                      <a:pPr algn="ctr"/>
                      <a:r>
                        <a:rPr lang="ru-UA" sz="800" dirty="0" err="1">
                          <a:effectLst/>
                        </a:rPr>
                        <a:t>Стійка</a:t>
                      </a:r>
                      <a:r>
                        <a:rPr lang="ru-UA" sz="800" dirty="0">
                          <a:effectLst/>
                        </a:rPr>
                        <a:t> </a:t>
                      </a:r>
                      <a:r>
                        <a:rPr lang="ru-UA" sz="800" dirty="0" err="1">
                          <a:effectLst/>
                        </a:rPr>
                        <a:t>або</a:t>
                      </a:r>
                      <a:r>
                        <a:rPr lang="ru-UA" sz="800" dirty="0">
                          <a:effectLst/>
                        </a:rPr>
                        <a:t> </a:t>
                      </a:r>
                      <a:r>
                        <a:rPr lang="ru-UA" sz="800" dirty="0" err="1">
                          <a:effectLst/>
                        </a:rPr>
                        <a:t>прогресуюча</a:t>
                      </a:r>
                      <a:r>
                        <a:rPr lang="ru-UA" sz="800" dirty="0">
                          <a:effectLst/>
                        </a:rPr>
                        <a:t> </a:t>
                      </a:r>
                      <a:r>
                        <a:rPr lang="ru-UA" sz="800" dirty="0" err="1">
                          <a:effectLst/>
                        </a:rPr>
                        <a:t>задишка</a:t>
                      </a:r>
                      <a:r>
                        <a:rPr lang="ru-UA" sz="800" dirty="0">
                          <a:effectLst/>
                        </a:rPr>
                        <a:t>/хрипи; Будь-</a:t>
                      </a:r>
                      <a:r>
                        <a:rPr lang="ru-UA" sz="800" dirty="0" err="1">
                          <a:effectLst/>
                        </a:rPr>
                        <a:t>які</a:t>
                      </a:r>
                      <a:r>
                        <a:rPr lang="ru-UA" sz="800" dirty="0">
                          <a:effectLst/>
                        </a:rPr>
                        <a:t> </a:t>
                      </a:r>
                      <a:r>
                        <a:rPr lang="ru-UA" sz="800" dirty="0" err="1">
                          <a:effectLst/>
                        </a:rPr>
                        <a:t>ознаки</a:t>
                      </a:r>
                      <a:r>
                        <a:rPr lang="ru-UA" sz="800" dirty="0">
                          <a:effectLst/>
                        </a:rPr>
                        <a:t> </a:t>
                      </a:r>
                      <a:r>
                        <a:rPr lang="ru-UA" sz="800" dirty="0" err="1">
                          <a:effectLst/>
                        </a:rPr>
                        <a:t>утрудненого</a:t>
                      </a:r>
                      <a:r>
                        <a:rPr lang="ru-UA" sz="800" dirty="0">
                          <a:effectLst/>
                        </a:rPr>
                        <a:t> </a:t>
                      </a:r>
                      <a:r>
                        <a:rPr lang="ru-UA" sz="800" dirty="0" err="1">
                          <a:effectLst/>
                        </a:rPr>
                        <a:t>дихання</a:t>
                      </a:r>
                      <a:r>
                        <a:rPr lang="ru-UA" sz="800" dirty="0">
                          <a:effectLst/>
                        </a:rPr>
                        <a:t>, </a:t>
                      </a:r>
                      <a:r>
                        <a:rPr lang="ru-UA" sz="800" dirty="0" err="1">
                          <a:effectLst/>
                        </a:rPr>
                        <a:t>респіраторного</a:t>
                      </a:r>
                      <a:r>
                        <a:rPr lang="ru-UA" sz="800" dirty="0">
                          <a:effectLst/>
                        </a:rPr>
                        <a:t> </a:t>
                      </a:r>
                      <a:r>
                        <a:rPr lang="ru-UA" sz="800" dirty="0" err="1">
                          <a:effectLst/>
                        </a:rPr>
                        <a:t>дистресу</a:t>
                      </a:r>
                      <a:r>
                        <a:rPr lang="ru-UA" sz="800" dirty="0">
                          <a:effectLst/>
                        </a:rPr>
                        <a:t>, </a:t>
                      </a:r>
                      <a:r>
                        <a:rPr lang="ru-UA" sz="800" dirty="0" err="1">
                          <a:effectLst/>
                        </a:rPr>
                        <a:t>задихання</a:t>
                      </a:r>
                      <a:r>
                        <a:rPr lang="ru-UA" sz="800" dirty="0">
                          <a:effectLst/>
                        </a:rPr>
                        <a:t> </a:t>
                      </a:r>
                      <a:r>
                        <a:rPr lang="ru-UA" sz="800" dirty="0" err="1">
                          <a:effectLst/>
                        </a:rPr>
                        <a:t>або</a:t>
                      </a:r>
                      <a:r>
                        <a:rPr lang="ru-UA" sz="800" dirty="0">
                          <a:effectLst/>
                        </a:rPr>
                        <a:t> </a:t>
                      </a:r>
                      <a:r>
                        <a:rPr lang="ru-UA" sz="800" dirty="0" err="1">
                          <a:effectLst/>
                        </a:rPr>
                        <a:t>поверхневого</a:t>
                      </a:r>
                      <a:r>
                        <a:rPr lang="ru-UA" sz="800" dirty="0">
                          <a:effectLst/>
                        </a:rPr>
                        <a:t>/</a:t>
                      </a:r>
                      <a:r>
                        <a:rPr lang="ru-UA" sz="800" dirty="0" err="1">
                          <a:effectLst/>
                        </a:rPr>
                        <a:t>прискореного</a:t>
                      </a:r>
                      <a:r>
                        <a:rPr lang="ru-UA" sz="800" dirty="0">
                          <a:effectLst/>
                        </a:rPr>
                        <a:t> </a:t>
                      </a:r>
                      <a:r>
                        <a:rPr lang="ru-UA" sz="800" dirty="0" err="1">
                          <a:effectLst/>
                        </a:rPr>
                        <a:t>дихання</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58E"/>
                    </a:solidFill>
                  </a:tcPr>
                </a:tc>
                <a:tc vMerge="1">
                  <a:txBody>
                    <a:bodyPr/>
                    <a:lstStyle/>
                    <a:p>
                      <a:endParaRPr lang="ru-UA"/>
                    </a:p>
                  </a:txBody>
                  <a:tcPr/>
                </a:tc>
                <a:extLst>
                  <a:ext uri="{0D108BD9-81ED-4DB2-BD59-A6C34878D82A}">
                    <a16:rowId xmlns:a16="http://schemas.microsoft.com/office/drawing/2014/main" val="3103607984"/>
                  </a:ext>
                </a:extLst>
              </a:tr>
              <a:tr h="241630">
                <a:tc>
                  <a:txBody>
                    <a:bodyPr/>
                    <a:lstStyle/>
                    <a:p>
                      <a:pPr algn="l"/>
                      <a:r>
                        <a:rPr lang="ru-UA" sz="800" b="1" dirty="0" err="1">
                          <a:effectLst/>
                        </a:rPr>
                        <a:t>GI</a:t>
                      </a:r>
                      <a:endParaRPr lang="ru-UA" sz="2100" b="1" dirty="0">
                        <a:effectLst/>
                      </a:endParaRPr>
                    </a:p>
                    <a:p>
                      <a:pPr algn="l"/>
                      <a:r>
                        <a:rPr lang="ru-UA" sz="800" b="1" dirty="0" err="1">
                          <a:effectLst/>
                        </a:rPr>
                        <a:t>ШКТ</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UA" sz="800" dirty="0" err="1">
                          <a:effectLst/>
                        </a:rPr>
                        <a:t>Minimal</a:t>
                      </a:r>
                      <a:r>
                        <a:rPr lang="ru-UA" sz="800" dirty="0">
                          <a:effectLst/>
                        </a:rPr>
                        <a:t> </a:t>
                      </a:r>
                      <a:r>
                        <a:rPr lang="ru-UA" sz="800" dirty="0" err="1">
                          <a:effectLst/>
                        </a:rPr>
                        <a:t>remaining</a:t>
                      </a:r>
                      <a:r>
                        <a:rPr lang="ru-UA" sz="800" dirty="0">
                          <a:effectLst/>
                        </a:rPr>
                        <a:t> </a:t>
                      </a:r>
                      <a:r>
                        <a:rPr lang="ru-UA" sz="800" dirty="0" err="1">
                          <a:effectLst/>
                        </a:rPr>
                        <a:t>nausea</a:t>
                      </a:r>
                      <a:r>
                        <a:rPr lang="ru-UA" sz="800" dirty="0">
                          <a:effectLst/>
                        </a:rPr>
                        <a:t>/</a:t>
                      </a:r>
                      <a:r>
                        <a:rPr lang="ru-UA" sz="800" dirty="0" err="1">
                          <a:effectLst/>
                        </a:rPr>
                        <a:t>vomiting</a:t>
                      </a:r>
                      <a:endParaRPr lang="ru-UA" sz="2100" dirty="0">
                        <a:effectLst/>
                      </a:endParaRPr>
                    </a:p>
                    <a:p>
                      <a:pPr algn="ctr"/>
                      <a:r>
                        <a:rPr lang="ru-UA" sz="800" dirty="0" err="1">
                          <a:effectLst/>
                        </a:rPr>
                        <a:t>Мінімальна</a:t>
                      </a:r>
                      <a:r>
                        <a:rPr lang="ru-UA" sz="800" dirty="0">
                          <a:effectLst/>
                        </a:rPr>
                        <a:t> </a:t>
                      </a:r>
                      <a:r>
                        <a:rPr lang="ru-UA" sz="800" dirty="0" err="1">
                          <a:effectLst/>
                        </a:rPr>
                        <a:t>залишкова</a:t>
                      </a:r>
                      <a:r>
                        <a:rPr lang="ru-UA" sz="800" dirty="0">
                          <a:effectLst/>
                        </a:rPr>
                        <a:t> </a:t>
                      </a:r>
                      <a:r>
                        <a:rPr lang="ru-UA" sz="800" dirty="0" err="1">
                          <a:effectLst/>
                        </a:rPr>
                        <a:t>нудота</a:t>
                      </a:r>
                      <a:r>
                        <a:rPr lang="ru-UA" sz="800" dirty="0">
                          <a:effectLst/>
                        </a:rPr>
                        <a:t>/</a:t>
                      </a:r>
                      <a:r>
                        <a:rPr lang="ru-UA" sz="800" dirty="0" err="1">
                          <a:effectLst/>
                        </a:rPr>
                        <a:t>блювання</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FB4"/>
                    </a:solidFill>
                  </a:tcPr>
                </a:tc>
                <a:tc>
                  <a:txBody>
                    <a:bodyPr/>
                    <a:lstStyle/>
                    <a:p>
                      <a:pPr algn="ctr"/>
                      <a:r>
                        <a:rPr lang="ru-UA" sz="800" dirty="0" err="1">
                          <a:effectLst/>
                        </a:rPr>
                        <a:t>Nausea</a:t>
                      </a:r>
                      <a:r>
                        <a:rPr lang="ru-UA" sz="800" dirty="0">
                          <a:effectLst/>
                        </a:rPr>
                        <a:t> </a:t>
                      </a:r>
                      <a:r>
                        <a:rPr lang="ru-UA" sz="800" dirty="0" err="1">
                          <a:effectLst/>
                        </a:rPr>
                        <a:t>and</a:t>
                      </a:r>
                      <a:r>
                        <a:rPr lang="ru-UA" sz="800" dirty="0">
                          <a:effectLst/>
                        </a:rPr>
                        <a:t> </a:t>
                      </a:r>
                      <a:r>
                        <a:rPr lang="ru-UA" sz="800" dirty="0" err="1">
                          <a:effectLst/>
                        </a:rPr>
                        <a:t>vomiting</a:t>
                      </a:r>
                      <a:r>
                        <a:rPr lang="ru-UA" sz="800" dirty="0">
                          <a:effectLst/>
                        </a:rPr>
                        <a:t> </a:t>
                      </a:r>
                      <a:r>
                        <a:rPr lang="ru-UA" sz="800" dirty="0" err="1">
                          <a:effectLst/>
                        </a:rPr>
                        <a:t>but</a:t>
                      </a:r>
                      <a:r>
                        <a:rPr lang="ru-UA" sz="800" dirty="0">
                          <a:effectLst/>
                        </a:rPr>
                        <a:t> </a:t>
                      </a:r>
                      <a:r>
                        <a:rPr lang="ru-UA" sz="800" dirty="0" err="1">
                          <a:effectLst/>
                        </a:rPr>
                        <a:t>without</a:t>
                      </a:r>
                      <a:r>
                        <a:rPr lang="ru-UA" sz="800" dirty="0">
                          <a:effectLst/>
                        </a:rPr>
                        <a:t> </a:t>
                      </a:r>
                      <a:r>
                        <a:rPr lang="ru-UA" sz="800" dirty="0" err="1">
                          <a:effectLst/>
                        </a:rPr>
                        <a:t>diarrhea</a:t>
                      </a:r>
                      <a:endParaRPr lang="ru-UA" sz="2100" dirty="0">
                        <a:effectLst/>
                      </a:endParaRPr>
                    </a:p>
                    <a:p>
                      <a:pPr algn="ctr"/>
                      <a:r>
                        <a:rPr lang="ru-UA" sz="800" dirty="0" err="1">
                          <a:effectLst/>
                        </a:rPr>
                        <a:t>Нудота</a:t>
                      </a:r>
                      <a:r>
                        <a:rPr lang="ru-UA" sz="800" dirty="0">
                          <a:effectLst/>
                        </a:rPr>
                        <a:t> і </a:t>
                      </a:r>
                      <a:r>
                        <a:rPr lang="ru-UA" sz="800" dirty="0" err="1">
                          <a:effectLst/>
                        </a:rPr>
                        <a:t>блювання</a:t>
                      </a:r>
                      <a:r>
                        <a:rPr lang="ru-UA" sz="800" dirty="0">
                          <a:effectLst/>
                        </a:rPr>
                        <a:t>, але без </a:t>
                      </a:r>
                      <a:r>
                        <a:rPr lang="ru-UA" sz="800" dirty="0" err="1">
                          <a:effectLst/>
                        </a:rPr>
                        <a:t>діареї</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2"/>
                    </a:solidFill>
                  </a:tcPr>
                </a:tc>
                <a:tc>
                  <a:txBody>
                    <a:bodyPr/>
                    <a:lstStyle/>
                    <a:p>
                      <a:pPr algn="ctr"/>
                      <a:r>
                        <a:rPr lang="ru-UA" sz="800" dirty="0" err="1">
                          <a:effectLst/>
                        </a:rPr>
                        <a:t>Ongoing</a:t>
                      </a:r>
                      <a:r>
                        <a:rPr lang="ru-UA" sz="800" dirty="0">
                          <a:effectLst/>
                        </a:rPr>
                        <a:t> </a:t>
                      </a:r>
                      <a:r>
                        <a:rPr lang="ru-UA" sz="800" dirty="0" err="1">
                          <a:effectLst/>
                        </a:rPr>
                        <a:t>diarrhea</a:t>
                      </a:r>
                      <a:endParaRPr lang="ru-UA" sz="2100" dirty="0">
                        <a:effectLst/>
                      </a:endParaRPr>
                    </a:p>
                    <a:p>
                      <a:pPr algn="ctr"/>
                      <a:r>
                        <a:rPr lang="ru-UA" sz="800" dirty="0" err="1">
                          <a:effectLst/>
                        </a:rPr>
                        <a:t>Постійна</a:t>
                      </a:r>
                      <a:r>
                        <a:rPr lang="ru-UA" sz="800" dirty="0">
                          <a:effectLst/>
                        </a:rPr>
                        <a:t> </a:t>
                      </a:r>
                      <a:r>
                        <a:rPr lang="ru-UA" sz="800" dirty="0" err="1">
                          <a:effectLst/>
                        </a:rPr>
                        <a:t>діарея</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58E"/>
                    </a:solidFill>
                  </a:tcPr>
                </a:tc>
                <a:tc vMerge="1">
                  <a:txBody>
                    <a:bodyPr/>
                    <a:lstStyle/>
                    <a:p>
                      <a:endParaRPr lang="ru-UA"/>
                    </a:p>
                  </a:txBody>
                  <a:tcPr/>
                </a:tc>
                <a:extLst>
                  <a:ext uri="{0D108BD9-81ED-4DB2-BD59-A6C34878D82A}">
                    <a16:rowId xmlns:a16="http://schemas.microsoft.com/office/drawing/2014/main" val="2834015379"/>
                  </a:ext>
                </a:extLst>
              </a:tr>
              <a:tr h="362445">
                <a:tc>
                  <a:txBody>
                    <a:bodyPr/>
                    <a:lstStyle/>
                    <a:p>
                      <a:pPr algn="l"/>
                      <a:r>
                        <a:rPr lang="ru-UA" sz="800" b="1" dirty="0" err="1">
                          <a:effectLst/>
                        </a:rPr>
                        <a:t>Musculoskeletal</a:t>
                      </a:r>
                      <a:endParaRPr lang="ru-UA" sz="2100" b="1" dirty="0">
                        <a:effectLst/>
                      </a:endParaRPr>
                    </a:p>
                    <a:p>
                      <a:pPr algn="l"/>
                      <a:r>
                        <a:rPr lang="ru-UA" sz="800" b="1" dirty="0">
                          <a:effectLst/>
                        </a:rPr>
                        <a:t>Скелетно-</a:t>
                      </a:r>
                      <a:r>
                        <a:rPr lang="ru-UA" sz="800" b="1" dirty="0" err="1">
                          <a:effectLst/>
                        </a:rPr>
                        <a:t>м’язова</a:t>
                      </a:r>
                      <a:r>
                        <a:rPr lang="ru-UA" sz="800" b="1" dirty="0">
                          <a:effectLst/>
                        </a:rPr>
                        <a:t> система</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UA" sz="800" dirty="0">
                          <a:effectLst/>
                        </a:rPr>
                        <a:t>"</a:t>
                      </a:r>
                      <a:r>
                        <a:rPr lang="ru-UA" sz="800" dirty="0" err="1">
                          <a:effectLst/>
                        </a:rPr>
                        <a:t>Walking</a:t>
                      </a:r>
                      <a:r>
                        <a:rPr lang="ru-UA" sz="800" dirty="0">
                          <a:effectLst/>
                        </a:rPr>
                        <a:t> </a:t>
                      </a:r>
                      <a:r>
                        <a:rPr lang="ru-UA" sz="800" dirty="0" err="1">
                          <a:effectLst/>
                        </a:rPr>
                        <a:t>and</a:t>
                      </a:r>
                      <a:r>
                        <a:rPr lang="ru-UA" sz="800" dirty="0">
                          <a:effectLst/>
                        </a:rPr>
                        <a:t> </a:t>
                      </a:r>
                      <a:r>
                        <a:rPr lang="ru-UA" sz="800" dirty="0" err="1">
                          <a:effectLst/>
                        </a:rPr>
                        <a:t>Talking</a:t>
                      </a:r>
                      <a:r>
                        <a:rPr lang="ru-UA" sz="800" dirty="0">
                          <a:effectLst/>
                        </a:rPr>
                        <a:t>"</a:t>
                      </a:r>
                      <a:endParaRPr lang="ru-UA" sz="2100" dirty="0">
                        <a:effectLst/>
                      </a:endParaRPr>
                    </a:p>
                    <a:p>
                      <a:pPr algn="ctr"/>
                      <a:r>
                        <a:rPr lang="ru-UA" sz="800" dirty="0">
                          <a:effectLst/>
                        </a:rPr>
                        <a:t>«Ходить і </a:t>
                      </a:r>
                      <a:r>
                        <a:rPr lang="ru-UA" sz="800" dirty="0" err="1">
                          <a:effectLst/>
                        </a:rPr>
                        <a:t>розмовляє</a:t>
                      </a:r>
                      <a:r>
                        <a:rPr lang="ru-UA" sz="800" dirty="0">
                          <a:effectLst/>
                        </a:rPr>
                        <a:t>»</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FB4"/>
                    </a:solidFill>
                  </a:tcPr>
                </a:tc>
                <a:tc>
                  <a:txBody>
                    <a:bodyPr/>
                    <a:lstStyle/>
                    <a:p>
                      <a:pPr algn="ctr"/>
                      <a:r>
                        <a:rPr lang="ru-UA" sz="800" dirty="0" err="1">
                          <a:effectLst/>
                        </a:rPr>
                        <a:t>Mild</a:t>
                      </a:r>
                      <a:r>
                        <a:rPr lang="ru-UA" sz="800" dirty="0">
                          <a:effectLst/>
                        </a:rPr>
                        <a:t> </a:t>
                      </a:r>
                      <a:r>
                        <a:rPr lang="ru-UA" sz="800" dirty="0" err="1">
                          <a:effectLst/>
                        </a:rPr>
                        <a:t>fasciculations</a:t>
                      </a:r>
                      <a:r>
                        <a:rPr lang="ru-UA" sz="800" dirty="0">
                          <a:effectLst/>
                        </a:rPr>
                        <a:t>, </a:t>
                      </a:r>
                      <a:r>
                        <a:rPr lang="ru-UA" sz="800" dirty="0" err="1">
                          <a:effectLst/>
                        </a:rPr>
                        <a:t>Persistent</a:t>
                      </a:r>
                      <a:r>
                        <a:rPr lang="ru-UA" sz="800" dirty="0">
                          <a:effectLst/>
                        </a:rPr>
                        <a:t> </a:t>
                      </a:r>
                      <a:r>
                        <a:rPr lang="ru-UA" sz="800" dirty="0" err="1">
                          <a:effectLst/>
                        </a:rPr>
                        <a:t>strength</a:t>
                      </a:r>
                      <a:r>
                        <a:rPr lang="ru-UA" sz="800" dirty="0">
                          <a:effectLst/>
                        </a:rPr>
                        <a:t> </a:t>
                      </a:r>
                      <a:r>
                        <a:rPr lang="ru-UA" sz="800" dirty="0" err="1">
                          <a:effectLst/>
                        </a:rPr>
                        <a:t>deficits</a:t>
                      </a:r>
                      <a:endParaRPr lang="ru-UA" sz="2100" dirty="0">
                        <a:effectLst/>
                      </a:endParaRPr>
                    </a:p>
                    <a:p>
                      <a:pPr algn="ctr"/>
                      <a:r>
                        <a:rPr lang="ru-UA" sz="800" dirty="0" err="1">
                          <a:effectLst/>
                        </a:rPr>
                        <a:t>Легкі</a:t>
                      </a:r>
                      <a:r>
                        <a:rPr lang="ru-UA" sz="800" dirty="0">
                          <a:effectLst/>
                        </a:rPr>
                        <a:t> </a:t>
                      </a:r>
                      <a:r>
                        <a:rPr lang="ru-UA" sz="800" dirty="0" err="1">
                          <a:effectLst/>
                        </a:rPr>
                        <a:t>фасцикуляції</a:t>
                      </a:r>
                      <a:r>
                        <a:rPr lang="ru-UA" sz="800" dirty="0">
                          <a:effectLst/>
                        </a:rPr>
                        <a:t>, </a:t>
                      </a:r>
                      <a:r>
                        <a:rPr lang="ru-UA" sz="800" dirty="0" err="1">
                          <a:effectLst/>
                        </a:rPr>
                        <a:t>постійний</a:t>
                      </a:r>
                      <a:r>
                        <a:rPr lang="ru-UA" sz="800" dirty="0">
                          <a:effectLst/>
                        </a:rPr>
                        <a:t> </a:t>
                      </a:r>
                      <a:r>
                        <a:rPr lang="ru-UA" sz="800" dirty="0" err="1">
                          <a:effectLst/>
                        </a:rPr>
                        <a:t>дефіцит</a:t>
                      </a:r>
                      <a:r>
                        <a:rPr lang="ru-UA" sz="800" dirty="0">
                          <a:effectLst/>
                        </a:rPr>
                        <a:t> </a:t>
                      </a:r>
                      <a:r>
                        <a:rPr lang="ru-UA" sz="800" dirty="0" err="1">
                          <a:effectLst/>
                        </a:rPr>
                        <a:t>сили</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2"/>
                    </a:solidFill>
                  </a:tcPr>
                </a:tc>
                <a:tc>
                  <a:txBody>
                    <a:bodyPr/>
                    <a:lstStyle/>
                    <a:p>
                      <a:pPr algn="ctr"/>
                      <a:r>
                        <a:rPr lang="ru-UA" sz="800" dirty="0" err="1">
                          <a:effectLst/>
                        </a:rPr>
                        <a:t>Convulsions</a:t>
                      </a:r>
                      <a:r>
                        <a:rPr lang="ru-UA" sz="800" dirty="0">
                          <a:effectLst/>
                        </a:rPr>
                        <a:t> </a:t>
                      </a:r>
                      <a:r>
                        <a:rPr lang="ru-UA" sz="800" dirty="0" err="1">
                          <a:effectLst/>
                        </a:rPr>
                        <a:t>or</a:t>
                      </a:r>
                      <a:r>
                        <a:rPr lang="ru-UA" sz="800" dirty="0">
                          <a:effectLst/>
                        </a:rPr>
                        <a:t> </a:t>
                      </a:r>
                      <a:r>
                        <a:rPr lang="ru-UA" sz="800" dirty="0" err="1">
                          <a:effectLst/>
                        </a:rPr>
                        <a:t>Flaccid</a:t>
                      </a:r>
                      <a:r>
                        <a:rPr lang="ru-UA" sz="800" dirty="0">
                          <a:effectLst/>
                        </a:rPr>
                        <a:t> </a:t>
                      </a:r>
                      <a:r>
                        <a:rPr lang="ru-UA" sz="800" dirty="0" err="1">
                          <a:effectLst/>
                        </a:rPr>
                        <a:t>Paralysis</a:t>
                      </a:r>
                      <a:endParaRPr lang="ru-UA" sz="2100" dirty="0">
                        <a:effectLst/>
                      </a:endParaRPr>
                    </a:p>
                    <a:p>
                      <a:pPr algn="ctr"/>
                      <a:r>
                        <a:rPr lang="ru-UA" sz="800" dirty="0" err="1">
                          <a:effectLst/>
                        </a:rPr>
                        <a:t>Судоми</a:t>
                      </a:r>
                      <a:r>
                        <a:rPr lang="ru-UA" sz="800" dirty="0">
                          <a:effectLst/>
                        </a:rPr>
                        <a:t> </a:t>
                      </a:r>
                      <a:r>
                        <a:rPr lang="ru-UA" sz="800" dirty="0" err="1">
                          <a:effectLst/>
                        </a:rPr>
                        <a:t>або</a:t>
                      </a:r>
                      <a:r>
                        <a:rPr lang="ru-UA" sz="800" dirty="0">
                          <a:effectLst/>
                        </a:rPr>
                        <a:t> </a:t>
                      </a:r>
                      <a:r>
                        <a:rPr lang="ru-UA" sz="800" dirty="0" err="1">
                          <a:effectLst/>
                        </a:rPr>
                        <a:t>млявий</a:t>
                      </a:r>
                      <a:r>
                        <a:rPr lang="ru-UA" sz="800" dirty="0">
                          <a:effectLst/>
                        </a:rPr>
                        <a:t> </a:t>
                      </a:r>
                      <a:r>
                        <a:rPr lang="ru-UA" sz="800" dirty="0" err="1">
                          <a:effectLst/>
                        </a:rPr>
                        <a:t>параліч</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58E"/>
                    </a:solidFill>
                  </a:tcPr>
                </a:tc>
                <a:tc vMerge="1">
                  <a:txBody>
                    <a:bodyPr/>
                    <a:lstStyle/>
                    <a:p>
                      <a:endParaRPr lang="ru-UA"/>
                    </a:p>
                  </a:txBody>
                  <a:tcPr/>
                </a:tc>
                <a:extLst>
                  <a:ext uri="{0D108BD9-81ED-4DB2-BD59-A6C34878D82A}">
                    <a16:rowId xmlns:a16="http://schemas.microsoft.com/office/drawing/2014/main" val="2525341968"/>
                  </a:ext>
                </a:extLst>
              </a:tr>
              <a:tr h="241630">
                <a:tc>
                  <a:txBody>
                    <a:bodyPr/>
                    <a:lstStyle/>
                    <a:p>
                      <a:pPr algn="l"/>
                      <a:r>
                        <a:rPr lang="ru-UA" sz="800" b="1" dirty="0" err="1">
                          <a:effectLst/>
                        </a:rPr>
                        <a:t>Skin</a:t>
                      </a:r>
                      <a:r>
                        <a:rPr lang="ru-UA" sz="800" b="1" dirty="0">
                          <a:effectLst/>
                        </a:rPr>
                        <a:t>/</a:t>
                      </a:r>
                      <a:r>
                        <a:rPr lang="ru-UA" sz="800" b="1" dirty="0" err="1">
                          <a:effectLst/>
                        </a:rPr>
                        <a:t>Lips</a:t>
                      </a:r>
                      <a:endParaRPr lang="ru-UA" sz="2100" b="1" dirty="0">
                        <a:effectLst/>
                      </a:endParaRPr>
                    </a:p>
                    <a:p>
                      <a:pPr algn="l"/>
                      <a:r>
                        <a:rPr lang="ru-UA" sz="800" b="1" dirty="0" err="1">
                          <a:effectLst/>
                        </a:rPr>
                        <a:t>Шкіра</a:t>
                      </a:r>
                      <a:r>
                        <a:rPr lang="ru-UA" sz="800" b="1" dirty="0">
                          <a:effectLst/>
                        </a:rPr>
                        <a:t>/Губи</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UA" sz="800" dirty="0">
                          <a:effectLst/>
                        </a:rPr>
                        <a:t>No </a:t>
                      </a:r>
                      <a:r>
                        <a:rPr lang="ru-UA" sz="800" dirty="0" err="1">
                          <a:effectLst/>
                        </a:rPr>
                        <a:t>cyanosis</a:t>
                      </a:r>
                      <a:endParaRPr lang="ru-UA" sz="2100" dirty="0">
                        <a:effectLst/>
                      </a:endParaRPr>
                    </a:p>
                    <a:p>
                      <a:pPr algn="ctr"/>
                      <a:r>
                        <a:rPr lang="ru-UA" sz="800" dirty="0" err="1">
                          <a:effectLst/>
                        </a:rPr>
                        <a:t>Ціанозу</a:t>
                      </a:r>
                      <a:r>
                        <a:rPr lang="ru-UA" sz="800" dirty="0">
                          <a:effectLst/>
                        </a:rPr>
                        <a:t> </a:t>
                      </a:r>
                      <a:r>
                        <a:rPr lang="ru-UA" sz="800" dirty="0" err="1">
                          <a:effectLst/>
                        </a:rPr>
                        <a:t>немає</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FB4"/>
                    </a:solidFill>
                  </a:tcPr>
                </a:tc>
                <a:tc>
                  <a:txBody>
                    <a:bodyPr/>
                    <a:lstStyle/>
                    <a:p>
                      <a:pPr algn="ctr"/>
                      <a:r>
                        <a:rPr lang="ru-UA" sz="800" dirty="0">
                          <a:effectLst/>
                        </a:rPr>
                        <a:t>No </a:t>
                      </a:r>
                      <a:r>
                        <a:rPr lang="ru-UA" sz="800" dirty="0" err="1">
                          <a:effectLst/>
                        </a:rPr>
                        <a:t>cyanosis</a:t>
                      </a:r>
                      <a:endParaRPr lang="ru-UA" sz="2100" dirty="0">
                        <a:effectLst/>
                      </a:endParaRPr>
                    </a:p>
                    <a:p>
                      <a:pPr algn="ctr"/>
                      <a:r>
                        <a:rPr lang="ru-UA" sz="800" dirty="0" err="1">
                          <a:effectLst/>
                        </a:rPr>
                        <a:t>Ціанозу</a:t>
                      </a:r>
                      <a:r>
                        <a:rPr lang="ru-UA" sz="800" dirty="0">
                          <a:effectLst/>
                        </a:rPr>
                        <a:t> </a:t>
                      </a:r>
                      <a:r>
                        <a:rPr lang="ru-UA" sz="800" dirty="0" err="1">
                          <a:effectLst/>
                        </a:rPr>
                        <a:t>немає</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2"/>
                    </a:solidFill>
                  </a:tcPr>
                </a:tc>
                <a:tc>
                  <a:txBody>
                    <a:bodyPr/>
                    <a:lstStyle/>
                    <a:p>
                      <a:pPr algn="ctr"/>
                      <a:r>
                        <a:rPr lang="ru-UA" sz="800" dirty="0" err="1">
                          <a:effectLst/>
                        </a:rPr>
                        <a:t>Overt</a:t>
                      </a:r>
                      <a:r>
                        <a:rPr lang="ru-UA" sz="800" dirty="0">
                          <a:effectLst/>
                        </a:rPr>
                        <a:t> </a:t>
                      </a:r>
                      <a:r>
                        <a:rPr lang="ru-UA" sz="800" dirty="0" err="1">
                          <a:effectLst/>
                        </a:rPr>
                        <a:t>Cyanosis</a:t>
                      </a:r>
                      <a:endParaRPr lang="ru-UA" sz="2100" dirty="0">
                        <a:effectLst/>
                      </a:endParaRPr>
                    </a:p>
                    <a:p>
                      <a:pPr algn="ctr"/>
                      <a:r>
                        <a:rPr lang="ru-UA" sz="800" dirty="0" err="1">
                          <a:effectLst/>
                        </a:rPr>
                        <a:t>Явний</a:t>
                      </a:r>
                      <a:r>
                        <a:rPr lang="ru-UA" sz="800" dirty="0">
                          <a:effectLst/>
                        </a:rPr>
                        <a:t> </a:t>
                      </a:r>
                      <a:r>
                        <a:rPr lang="ru-UA" sz="800" dirty="0" err="1">
                          <a:effectLst/>
                        </a:rPr>
                        <a:t>ціаноз</a:t>
                      </a:r>
                      <a:endParaRPr lang="ru-UA" sz="2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58E"/>
                    </a:solidFill>
                  </a:tcPr>
                </a:tc>
                <a:tc vMerge="1">
                  <a:txBody>
                    <a:bodyPr/>
                    <a:lstStyle/>
                    <a:p>
                      <a:endParaRPr lang="ru-UA"/>
                    </a:p>
                  </a:txBody>
                  <a:tcPr/>
                </a:tc>
                <a:extLst>
                  <a:ext uri="{0D108BD9-81ED-4DB2-BD59-A6C34878D82A}">
                    <a16:rowId xmlns:a16="http://schemas.microsoft.com/office/drawing/2014/main" val="2894776557"/>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square" lIns="0" tIns="0" rIns="0" bIns="0" rtlCol="0">
        <a:spAutoFit/>
      </a:bodyPr>
      <a:lstStyle>
        <a:defPPr algn="ctr">
          <a:defRPr sz="600"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940</TotalTime>
  <Words>22773</Words>
  <Application>Microsoft Macintosh PowerPoint</Application>
  <PresentationFormat>Widescreen</PresentationFormat>
  <Paragraphs>2466</Paragraphs>
  <Slides>122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122</vt:i4>
      </vt:variant>
    </vt:vector>
  </HeadingPairs>
  <TitlesOfParts>
    <vt:vector size="129" baseType="lpstr">
      <vt:lpstr>Arial</vt:lpstr>
      <vt:lpstr>Calibri</vt:lpstr>
      <vt:lpstr>Calibri Light</vt:lpstr>
      <vt:lpstr>Segoe UI Symbol</vt:lpstr>
      <vt:lpstr>Times New Roman</vt:lpstr>
      <vt:lpstr>Wingdings</vt:lpstr>
      <vt:lpstr>Office Theme</vt:lpstr>
      <vt:lpstr>Chemical Weapons Nerve Agents Хімічна зброя Речовини нервово-паралітичної дії</vt:lpstr>
      <vt:lpstr>Chemical Weapons Хімічна зброя</vt:lpstr>
      <vt:lpstr>PowerPoint Presentation</vt:lpstr>
      <vt:lpstr>PowerPoint Presentation</vt:lpstr>
      <vt:lpstr>PowerPoint Presentation</vt:lpstr>
      <vt:lpstr>Nerve Agents Речовини нервово-паралітичної дії Overview Огляд</vt:lpstr>
      <vt:lpstr>Illustrative Case- Syrian Experience Приклад - сирійський досвід</vt:lpstr>
      <vt:lpstr>Illustrative Case- Syrian Experience Приклад - сирійський досвід</vt:lpstr>
      <vt:lpstr>Syrian Experience Сирійський досвід</vt:lpstr>
      <vt:lpstr>Nerve Agents- Outline Речовини нервово-паралітичної дії - огляд</vt:lpstr>
      <vt:lpstr>Pathophysiology: Mechanism Патофізіологія: Механізм</vt:lpstr>
      <vt:lpstr>Pathophysiology: Aging Патофізіологія: Набуття невідворотного характеру</vt:lpstr>
      <vt:lpstr>Exposure Types</vt:lpstr>
      <vt:lpstr>PowerPoint Presentation</vt:lpstr>
      <vt:lpstr>PowerPoint Presentation</vt:lpstr>
      <vt:lpstr>PowerPoint Presentation</vt:lpstr>
      <vt:lpstr>Exposure Types- Vapor</vt:lpstr>
      <vt:lpstr>Exposure Types- Liquid</vt:lpstr>
      <vt:lpstr>Exposure Types- Liquid</vt:lpstr>
      <vt:lpstr>Illustrative Case- One drop of Soman Приклад – одна крапля зоману</vt:lpstr>
      <vt:lpstr>Illustrative Case- One drop of Soman Приклад – одна крапля зоману</vt:lpstr>
      <vt:lpstr>Illustrative Case- One drop of Soman Приклад – одна крапля зоману</vt:lpstr>
      <vt:lpstr>Nerve Agent Basic Characteristics Речовини нервово-паралітичної дії. Базові характеристики</vt:lpstr>
      <vt:lpstr>PowerPoint Presentation</vt:lpstr>
      <vt:lpstr>VX- “Venomous agent X” VX- «Отруйна речовина X»</vt:lpstr>
      <vt:lpstr>VX- “Venomous agent X” VX- «Отруйна речовина X»</vt:lpstr>
      <vt:lpstr>Soman (GD) Зоман (GD)</vt:lpstr>
      <vt:lpstr>Sarin (GB) Зарин (GB)</vt:lpstr>
      <vt:lpstr>Tabun (GA) Табун (GA)</vt:lpstr>
      <vt:lpstr>Cyclosarin (GF) Циклозарин (GF)</vt:lpstr>
      <vt:lpstr>PowerPoint Presentation</vt:lpstr>
      <vt:lpstr>Nerve Agents Речовини нервово-паралітичної дії Clinical Characteristics Клінічні характеристики</vt:lpstr>
      <vt:lpstr>Nerve Agents and Autonomic Nervous System Речовини нервово-паралітичної дії та вегетативна нервова система</vt:lpstr>
      <vt:lpstr>Nerve Agents and Autonomic Nervous System Речовини нервово-паралітичної дії та вегетативна нервова система</vt:lpstr>
      <vt:lpstr>Clinical Characteristics: Labs Клінічні характеристики: Лабораторії</vt:lpstr>
      <vt:lpstr>Clinical Characteristics: Constitutional Клінічні характеристики: Системні</vt:lpstr>
      <vt:lpstr>Clinical Characteristics: Eye Клінічні характеристики: Очі</vt:lpstr>
      <vt:lpstr>Clinical Characteristics: Eye Клінічні характеристики: Очі</vt:lpstr>
      <vt:lpstr>Clinical Characteristics: Eye Клінічні характеристики: Очі</vt:lpstr>
      <vt:lpstr>Clinical Characteristics: Naso-Pharynx Клінічні характеристики: Носоглотка</vt:lpstr>
      <vt:lpstr>Clinical Characteristics: Naso-Pharynx Клінічні характеристики: Носоглотка</vt:lpstr>
      <vt:lpstr>Clinical Characteristics: Pulmonary Клінічні характеристики: Легенева система</vt:lpstr>
      <vt:lpstr>PowerPoint Presentation</vt:lpstr>
      <vt:lpstr>Clinical Characteristics: Pulmonary Клінічні характеристики: Легенева система</vt:lpstr>
      <vt:lpstr>Clinical Characteristics: Pulmonary- Small Exposure Клінічні характеристики: Легенева система - за умов незначного ураження</vt:lpstr>
      <vt:lpstr>Clinical Characteristics: Pulmonary- Large Exposure Клінічні характеристики: Легенева система - за умов важкого ураження</vt:lpstr>
      <vt:lpstr>Clinical Characteristics: Pulmonary- Large Exposure Клінічні характеристики: Легенева система - за умов важкого ураження</vt:lpstr>
      <vt:lpstr>Clinical Characteristics: Pulmonary- Large Exposure Клінічні характеристики: Легенева система - за умов важкого ураження</vt:lpstr>
      <vt:lpstr>Clinical Characteristics: Secondary Pneumonia? Клінічні характеристики: Вторинна пневмонія?</vt:lpstr>
      <vt:lpstr>Clinical Characteristics: Pulmonary- Large Exposure Клінічні характеристики: Легенева система - за умов важкого ураження</vt:lpstr>
      <vt:lpstr>Clinical Characteristics: Pulmonary- Large Exposure Клінічні характеристики: Легенева система - за умов важкого ураження</vt:lpstr>
      <vt:lpstr>Practical Aspects: Ventilation and Expired Vapors Практичні міркування: Вентиляція та відведення парів</vt:lpstr>
      <vt:lpstr>Practical Aspects: Airway with Trismus Практичні міркування: Дихальні шляхи з тризмом</vt:lpstr>
      <vt:lpstr>Practical Aspects: Airway with Trismus Практичні міркування: Дихальні шляхи з тризмом</vt:lpstr>
      <vt:lpstr>Rarely Indicated Відмічається рідко</vt:lpstr>
      <vt:lpstr>Clinical Characteristics: Cardiac Клінічні характеристики: Серцево-судинна система</vt:lpstr>
      <vt:lpstr>Clinical Characteristics: Cardiac Клінічні характеристики: Серцево-судинна система</vt:lpstr>
      <vt:lpstr>Illustrative Case- Cardiac Приклад - серцево-судинна система</vt:lpstr>
      <vt:lpstr>Illustrative Case- Cardiac Приклад - серцево-судинна система</vt:lpstr>
      <vt:lpstr>Illustrative Case- Cardiac Приклад - серцево-судинна система</vt:lpstr>
      <vt:lpstr>Illustrative Case- Cardiac Приклад - серцево-судинна система</vt:lpstr>
      <vt:lpstr>Illustrative Case- Cardiac Приклад - серцево-судинна система</vt:lpstr>
      <vt:lpstr>Clinical Characteristics: Central Nervous System Клінічні характеристики: Центральна нервова система</vt:lpstr>
      <vt:lpstr>Nerve Agents and Autonomic Nervous System Речовини нервово-паралітичної дії та вегетативна нервова система</vt:lpstr>
      <vt:lpstr>Clinical Characteristics: Central Nervous System Клінічні характеристики: Центральна нервова система</vt:lpstr>
      <vt:lpstr>Clinical Characteristics: Musculoskeletal Клінічні характеристики: Скелетно-м’язова система</vt:lpstr>
      <vt:lpstr>Clinical Characteristics: Gastrointestinal Клінічні характеристики: Травна система</vt:lpstr>
      <vt:lpstr>Clinical Characteristics: Gastrointestinal Клінічні характеристики: Травна система</vt:lpstr>
      <vt:lpstr>Clinical Characteristics: Genitourinary Клінічні характеристики: Урогенітальна система</vt:lpstr>
      <vt:lpstr>Clinical Characteristics: Psychiatric Клінічні характеристики: Психічний стан</vt:lpstr>
      <vt:lpstr>Long-Term Complications Довгострокові ускладнення covered in a separate presentation. в окремій презентації.</vt:lpstr>
      <vt:lpstr>Treatments Лікування Atropine, Pralidoxime, Pyridostigmine, Diazepam, Scopolamine Атропін, пралідоксим, піридостигмін, діазепам, скополамін</vt:lpstr>
      <vt:lpstr>Treatments Лікування Atropine, Pralidoxime, Pyridostigmine, Diazepam, Scopolamine Атропін, пралідоксим, піридостигмін, діазепам, скополамін</vt:lpstr>
      <vt:lpstr>PowerPoint Presentation</vt:lpstr>
      <vt:lpstr>PowerPoint Presentation</vt:lpstr>
      <vt:lpstr>Atropine Toxicity Токсичність атропіну</vt:lpstr>
      <vt:lpstr>PowerPoint Presentation</vt:lpstr>
      <vt:lpstr>PowerPoint Presentation</vt:lpstr>
      <vt:lpstr>Benzodiazepines Бензодіазепіни</vt:lpstr>
      <vt:lpstr>Pyridostigmine (Mestinon®) Піридостигмін (Местінон®)</vt:lpstr>
      <vt:lpstr>Pyridostigmine (Mestinon®) Піридостигмін (Местінон®)</vt:lpstr>
      <vt:lpstr>Illustrative Case- Dosing Приклад - дозування</vt:lpstr>
      <vt:lpstr>Illustrative Case- Dosing Приклад - дозування</vt:lpstr>
      <vt:lpstr>Illustrative Case- Dosing Приклад - дозування</vt:lpstr>
      <vt:lpstr>Scopolamine (Off-Label Use) Скополамін (використання не за призначенням)</vt:lpstr>
      <vt:lpstr>Scopolamine (Off-Label Use) Скополамін (використання не за призначенням)</vt:lpstr>
      <vt:lpstr>Scopolamine (Off-Label Use) Скополамін (використання не за призначенням)</vt:lpstr>
      <vt:lpstr>Scopolamine (Off-Label Use) Скополамін (використання не за призначенням)</vt:lpstr>
      <vt:lpstr>Hospital Systems Preparedness Готовність лікарняних систем</vt:lpstr>
      <vt:lpstr>Hospital Systems Preparedness Підготовленість систем лікарень</vt:lpstr>
      <vt:lpstr>Variability in COVID-ARDS Outcomes Варіабельність результатів COVID-ARDS</vt:lpstr>
      <vt:lpstr>Variability in COVID-ARDS Outcomes Варіабельність результатів COVID-ARDS</vt:lpstr>
      <vt:lpstr>Variability in COVID-ARDS Outcomes Варіабельність результатів COVID-ARDS</vt:lpstr>
      <vt:lpstr>Hospital Systems Preparedness Підготовленість систем лікарень</vt:lpstr>
      <vt:lpstr>Hospital Systems Preparedness Підготовленість систем лікарень</vt:lpstr>
      <vt:lpstr>Hospital Systems Preparedness Підготовленість систем лікарень</vt:lpstr>
      <vt:lpstr>Hospital Systems Preparedness Підготовленість систем лікарень</vt:lpstr>
      <vt:lpstr>Hospital Systems Preparedness Підготовленість систем лікарень</vt:lpstr>
      <vt:lpstr>Hospital Systems Preparedness Підготовленість систем лікарень</vt:lpstr>
      <vt:lpstr>Hospital Systems Preparedness Підготовленість систем лікарень</vt:lpstr>
      <vt:lpstr>Hospital Systems Preparedness Підготовленість систем лікарень</vt:lpstr>
      <vt:lpstr>Hospital Systems Preparedness Підготовленість систем лікарень</vt:lpstr>
      <vt:lpstr>Hospital Systems Preparedness Підготовленість систем лікарень</vt:lpstr>
      <vt:lpstr>Hospital Systems Preparedness Підготовленість систем лікарень</vt:lpstr>
      <vt:lpstr>Hospital Systems Approach- Підхід до лікарняних систем - Two-Wave Phenomenon феномен двох хвиль</vt:lpstr>
      <vt:lpstr>Hospital Systems Preparedness Підготовленість систем лікарень Anticipated Hospital Course Очікуваний лікарняний курс</vt:lpstr>
      <vt:lpstr>Hospital Systems Preparedness Підготовленість систем лікарень</vt:lpstr>
      <vt:lpstr>Hospital Systems Preparedness Підготовленість систем лікарень</vt:lpstr>
      <vt:lpstr>Hospital Systems Preparedness- Підготовленість систем лікарень Exposure Zones Зони ураження</vt:lpstr>
      <vt:lpstr>Hospital Systems Preparedness Підготовленість систем лікарень</vt:lpstr>
      <vt:lpstr>Illustrative Case- Syrian Experience Приклад - сирійський досвід</vt:lpstr>
      <vt:lpstr>Illustrative Case- Syrian Experience Приклад - сирійський досвід</vt:lpstr>
      <vt:lpstr>Illustrative Case- Syrian Experience Приклад - сирійський досвід</vt:lpstr>
      <vt:lpstr>Illustrative Case- Syrian Experience Приклад - сирійський досвід</vt:lpstr>
      <vt:lpstr>Illustrative Case- Syrian Experience Приклад - сирійський досвід</vt:lpstr>
      <vt:lpstr>Decontamination and Personal Protective Equipment Засоби дезактивації та індивідуального захисту  covered in a separate presentation. (в окремій презентації).</vt:lpstr>
      <vt:lpstr>Summary Висновки</vt:lpstr>
      <vt:lpstr>References</vt:lpstr>
      <vt:lpstr>References</vt:lpstr>
      <vt:lpstr>Слава Україні!</vt:lpstr>
      <vt:lpstr>QR Codes</vt:lpstr>
      <vt:lpstr>Feedback Please! A quick, free, and helpful way to support the creator. Будь-ласка, надайте ваш відгук! Швидкий, безкоштовний і корисний спосіб підтримати автора.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Nerve Agents</dc:title>
  <dc:creator>EP-SA01-11406-W6</dc:creator>
  <cp:lastModifiedBy>Lee, Jarone,MD, MPH</cp:lastModifiedBy>
  <cp:revision>45</cp:revision>
  <dcterms:created xsi:type="dcterms:W3CDTF">2022-10-01T12:06:27Z</dcterms:created>
  <dcterms:modified xsi:type="dcterms:W3CDTF">2023-02-03T02:02:34Z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2022-04-08T00:00:00Z</vt:filetime>
  </property>
  <property fmtid="{D5CDD505-2E9C-101B-9397-08002B2CF9AE}" pid="3" name="Creator">
    <vt:lpwstr>Microsoft® PowerPoint® for Microsoft 365</vt:lpwstr>
  </property>
  <property fmtid="{D5CDD505-2E9C-101B-9397-08002B2CF9AE}" pid="4" name="LastSaved">
    <vt:filetime>2022-10-01T00:00:00Z</vt:filetime>
  </property>
</Properties>
</file>